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1" r:id="rId2"/>
    <p:sldId id="264" r:id="rId3"/>
    <p:sldId id="328" r:id="rId4"/>
    <p:sldId id="323" r:id="rId5"/>
    <p:sldId id="310" r:id="rId6"/>
    <p:sldId id="317" r:id="rId7"/>
    <p:sldId id="330" r:id="rId8"/>
    <p:sldId id="329" r:id="rId9"/>
    <p:sldId id="270" r:id="rId10"/>
    <p:sldId id="318" r:id="rId11"/>
    <p:sldId id="319" r:id="rId12"/>
    <p:sldId id="321" r:id="rId13"/>
    <p:sldId id="325" r:id="rId14"/>
    <p:sldId id="332" r:id="rId15"/>
    <p:sldId id="333" r:id="rId16"/>
    <p:sldId id="334" r:id="rId17"/>
    <p:sldId id="335" r:id="rId18"/>
    <p:sldId id="336" r:id="rId19"/>
    <p:sldId id="337" r:id="rId20"/>
    <p:sldId id="338" r:id="rId21"/>
    <p:sldId id="339" r:id="rId22"/>
    <p:sldId id="340" r:id="rId23"/>
    <p:sldId id="341" r:id="rId24"/>
    <p:sldId id="342" r:id="rId25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D7C3"/>
    <a:srgbClr val="009900"/>
    <a:srgbClr val="66FF33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9" autoAdjust="0"/>
    <p:restoredTop sz="94693" autoAdjust="0"/>
  </p:normalViewPr>
  <p:slideViewPr>
    <p:cSldViewPr>
      <p:cViewPr varScale="1">
        <p:scale>
          <a:sx n="112" d="100"/>
          <a:sy n="112" d="100"/>
        </p:scale>
        <p:origin x="97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64599A0-189E-4880-9F54-48626665C2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AD757E9D-EB36-4D6D-B90B-98C0C506E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AE7C5056-D812-4AB2-86AA-9DDB01FFE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1571E137-043E-4800-A504-5DFE5F5B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CC7EE65D-3705-49BA-B87E-95BEEFCA1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730B6B-9DA8-4DF0-9D6E-C9A8A712155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99986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5798A86-A358-47C5-B67C-8763C0AA3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B612D100-B8B3-480E-9C69-9FCF162619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F16F025D-4CB3-436B-B003-6AD3C3342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D4D793FA-49A2-4275-A422-CA8B9D5C0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C79D3655-DD0B-46A3-A4D1-8088C303E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0A22B5-B825-4271-BF97-ECB9BE49B26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60036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xmlns="" id="{6E82EAB3-2819-4F9B-9E0B-F48EA3E7E2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C0A59F3E-4288-4184-A3FB-2C63A0DB4A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41C73135-42A3-4403-8C3F-7284E99D0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58C3B2A0-F5F7-4DB5-991C-AFFBB6FD2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99B56775-AA13-4033-8116-81F715E73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067623-0FF2-494A-84EB-FE436EB6BE2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70901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92BCB1C-0B69-40F1-B76A-2E7BD4D1F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28E534C6-C017-454F-8984-53A6319ABB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203FF6CC-749C-4788-9DA1-6620A1341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C311A5B4-B024-4D99-B221-D68E5B947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B7614793-3AC6-418C-AFE6-FC2FD07D0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6CC95-ED5F-47DD-A385-18F4727C284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25871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4AF83A6-60D5-4236-95BF-267A644E7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E0EC1B7F-7380-404A-94A7-C9994DE11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FA9A20AA-12A4-4C83-AA24-EB2115ECF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A60E99A2-0CB2-45AB-850B-BA0BD1612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AFB89EF6-54AA-486A-98AA-D8D19B32B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B8C2BA-ACCA-4D24-B951-82A443DE3F2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0333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E7B0F78-142F-44AC-85F3-B62D55C63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A356A9F8-D344-44B7-B3B2-CE9E444E48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3589E273-2BEC-4CDD-BB9D-32C4E6D1A6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1BF7486C-8DD6-4DD4-B9A5-2040EAC8F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828B7D10-9472-4813-8A21-4F0BFF5DD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7A36C607-E032-499C-BBAE-F6ECEB8D1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F05FE3-117D-4A0D-A9FA-F7FCE8A5A38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9407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8715314-8FCA-4270-ACF3-6135328C6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9DAE78C4-6E87-4A9D-83DC-D128F766A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D0F7C718-040C-4234-A182-EECBFC33DE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2EA4F36B-F957-4E69-819A-018450E518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xmlns="" id="{D0B92FFB-F3B9-4D6D-9274-67B6644B90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xmlns="" id="{A1DAD9FD-56EA-4D64-B858-30ED1AE3D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xmlns="" id="{20363DAD-C54D-4083-ABFD-AB0AF50C8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xmlns="" id="{0D599EC6-258C-48CC-A316-671898776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E45927-2C96-4A0F-9433-40581ECBFF5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35731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0C1CA50-EAC7-4FF0-AEC4-6863C237D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9FFBAB86-F9F1-4D79-A223-4F70E5539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D580D098-3A07-4F64-B88F-A3F1201F9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54DE3FF1-3F06-4130-A162-C6DC724E1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F0815F-FFD7-4D9A-AD88-B6441400C73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20517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xmlns="" id="{5C49C6A5-9F4C-4ABB-9984-426F29711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FB695548-F9FD-4B2B-8846-69DEF200C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07CB1DC3-6938-4730-8190-2D7A612B3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9FD6A7-A5C0-43CB-B117-F7BF2F163E4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74182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CCF9504-72DB-4AA8-8C44-754F78883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136FF8D-0DFF-4F8E-992B-32AEC6D08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4EDF6023-91B9-4147-BA00-1F71E1B007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03B7B7C8-E8C2-433E-8A04-BF546F068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AE306541-3E91-4014-BD22-5EB99C7B4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21071209-1185-488A-ACFC-D8C5D0EAD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EF5ADA-0C7E-4746-A273-031144A6ECA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74730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90F98B7-BCCE-4989-B448-F80374ECE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xmlns="" id="{3779540A-3DB3-4987-8508-255470A795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64527F23-E7F5-4B28-8C6B-2B67084EAC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09665CA1-3CA9-4386-82DE-6B26C51F0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88E11871-2DC4-4AF4-BE80-1757253AC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8F5071C1-06D4-40DC-9BD7-7C9DC2E7B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018110-A4DD-43F8-9167-3425D1423E8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65886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B1C9A1DB-5C4F-472E-923E-DF7742261E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ED4320EB-B151-45C5-8506-B3C0328F05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1AFDC52C-4749-4DD6-91F5-6A33ECB3022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 alt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48A5706E-525B-497E-BE3A-C78B1F67CDF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 alt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9AFFA6E9-E2BA-40DB-9077-60E75483915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9147BA2-50DC-44E3-B082-5888A051AE48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5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iology.ed.ac.uk/research/groups/jdeacon/microbes/lichen.htm" TargetMode="External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biology.unm.edu/ccouncil/Biology_203/Summaries/Fungi.htm" TargetMode="Externa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5.png"/><Relationship Id="rId4" Type="http://schemas.openxmlformats.org/officeDocument/2006/relationships/image" Target="../media/image25.jpeg"/><Relationship Id="rId9" Type="http://schemas.openxmlformats.org/officeDocument/2006/relationships/hyperlink" Target="http://www.anbg.gov.au/cryptogams/underworld/panel-4/index.html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1.MP3"/><Relationship Id="rId7" Type="http://schemas.openxmlformats.org/officeDocument/2006/relationships/hyperlink" Target="http://www.lichen.com/bigpix/Ccoccophorum.html" TargetMode="Externa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8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1.MP3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mezistromy.cz/cz/fotogalerie/byliny" TargetMode="External"/><Relationship Id="rId12" Type="http://schemas.openxmlformats.org/officeDocument/2006/relationships/image" Target="../media/image5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0.jpeg"/><Relationship Id="rId11" Type="http://schemas.openxmlformats.org/officeDocument/2006/relationships/hyperlink" Target="http://www.fotoaparat.cz/index.php?r=25&amp;rp=464151&amp;gal=photo" TargetMode="External"/><Relationship Id="rId5" Type="http://schemas.openxmlformats.org/officeDocument/2006/relationships/hyperlink" Target="http://www.naturephoto-cz.eu/hypogymnia-physodes-picture-1610.html" TargetMode="External"/><Relationship Id="rId10" Type="http://schemas.openxmlformats.org/officeDocument/2006/relationships/image" Target="../media/image32.jpeg"/><Relationship Id="rId4" Type="http://schemas.openxmlformats.org/officeDocument/2006/relationships/image" Target="../media/image29.jpeg"/><Relationship Id="rId9" Type="http://schemas.openxmlformats.org/officeDocument/2006/relationships/hyperlink" Target="http://www.sharnoffphotos.com/lichensF/pseudevernia_furfuracea.html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jpe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hyperlink" Target="http://www.flickr.com/photos/laajala/485461821/" TargetMode="External"/><Relationship Id="rId5" Type="http://schemas.openxmlformats.org/officeDocument/2006/relationships/hyperlink" Target="http://www.floralimages.co.uk/pusneaflori.htm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://www.nature-diary.co.uk/2007-05-26.htm" TargetMode="External"/><Relationship Id="rId9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britishlichens.co.uk/species/Graphis%20scripta%20small.jpg" TargetMode="Externa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hyperlink" Target="http://www.britishlichens.co.uk/species/Dibaeis%20baeomyces%20small.jpg" TargetMode="Externa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eppo.org/QUARANTINE/fungi/Mycosphaerella_pini/SCIRPI_images.htm" TargetMode="External"/><Relationship Id="rId12" Type="http://schemas.openxmlformats.org/officeDocument/2006/relationships/image" Target="../media/image5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39.jpeg"/><Relationship Id="rId11" Type="http://schemas.openxmlformats.org/officeDocument/2006/relationships/hyperlink" Target="http://www.pri.wur.nl/UK/research/research+themes/Interaction+between+plants+pests+and+diseases/photowheat/" TargetMode="External"/><Relationship Id="rId5" Type="http://schemas.openxmlformats.org/officeDocument/2006/relationships/hyperlink" Target="http://www.ppis.moag.gov.il/ppis/plant_disease_gallery/D_S_W_S/Rosellinia_necatrix_08-9.htm" TargetMode="External"/><Relationship Id="rId10" Type="http://schemas.openxmlformats.org/officeDocument/2006/relationships/image" Target="../media/image41.jpeg"/><Relationship Id="rId4" Type="http://schemas.openxmlformats.org/officeDocument/2006/relationships/image" Target="../media/image38.jpeg"/><Relationship Id="rId9" Type="http://schemas.openxmlformats.org/officeDocument/2006/relationships/hyperlink" Target="http://www.uoguelph.ca/~gbarron/MISC2003/nectriac.htm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http://www.lichen.com/bigpix/Oumbellifera.html" TargetMode="External"/><Relationship Id="rId5" Type="http://schemas.openxmlformats.org/officeDocument/2006/relationships/hyperlink" Target="http://www.naturfoto.cz/kalichovka-luzni-fotografie-3676.html" TargetMode="Externa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5.png"/><Relationship Id="rId5" Type="http://schemas.openxmlformats.org/officeDocument/2006/relationships/hyperlink" Target="http://www.bio.tamu.edu/USERS/xlin/research1.html" TargetMode="Externa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plante-doktor.dk/phoma.htm" TargetMode="Externa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44.jpeg"/><Relationship Id="rId5" Type="http://schemas.openxmlformats.org/officeDocument/2006/relationships/hyperlink" Target="http://www.inra.fr/hyp3/images/6030092.jpg" TargetMode="Externa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globalcyran.com/usmicro/newimages/Fusarium.jpg" TargetMode="Externa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46.jpeg"/><Relationship Id="rId11" Type="http://schemas.openxmlformats.org/officeDocument/2006/relationships/image" Target="../media/image5.png"/><Relationship Id="rId5" Type="http://schemas.openxmlformats.org/officeDocument/2006/relationships/hyperlink" Target="http://www.mnhn.fr/microchampignons/joelle.html" TargetMode="External"/><Relationship Id="rId10" Type="http://schemas.openxmlformats.org/officeDocument/2006/relationships/image" Target="../media/image49.png"/><Relationship Id="rId4" Type="http://schemas.openxmlformats.org/officeDocument/2006/relationships/image" Target="../media/image45.jpeg"/><Relationship Id="rId9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microsoft.com/office/2007/relationships/media" Target="../media/media22.MP3"/><Relationship Id="rId7" Type="http://schemas.openxmlformats.org/officeDocument/2006/relationships/image" Target="../media/image50.jpeg"/><Relationship Id="rId12" Type="http://schemas.openxmlformats.org/officeDocument/2006/relationships/image" Target="../media/image5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hyperlink" Target="http://www.botany.hawaii.edu/faculty/wong/Bot201/Deuteromycota/rhizoc2.jpg" TargetMode="External"/><Relationship Id="rId11" Type="http://schemas.openxmlformats.org/officeDocument/2006/relationships/hyperlink" Target="http://www.commanster.eu/commanster/Mushrooms/Lichens/Lichens/Lepraria.incana.html" TargetMode="Externa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2.jpeg"/><Relationship Id="rId4" Type="http://schemas.openxmlformats.org/officeDocument/2006/relationships/audio" Target="../media/media22.MP3"/><Relationship Id="rId9" Type="http://schemas.openxmlformats.org/officeDocument/2006/relationships/hyperlink" Target="http://www.botany.hawaii.edu/faculty/wong/Bot201/Deuteromycota/Sclerotium_rolfsii1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hyperlink" Target="http://www.lichens.lastdragon.org/Parmelia_sulcata.html" TargetMode="Externa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hyperlink" Target="http://www.backyardnature.net/lichens.htm" TargetMode="Externa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hyperlink" Target="http://research.kahaku.go.jp/botany/chii-e/02/index.htm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earthlife.net/lichens/lichen.html" TargetMode="Externa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5.png"/><Relationship Id="rId4" Type="http://schemas.openxmlformats.org/officeDocument/2006/relationships/image" Target="../media/image11.jpeg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vesmir.kav.cas.cz/Madagaskar" TargetMode="Externa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7.jpeg"/><Relationship Id="rId5" Type="http://schemas.openxmlformats.org/officeDocument/2006/relationships/hyperlink" Target="http://www.earthlife.net/lichens/lichen.html" TargetMode="External"/><Relationship Id="rId10" Type="http://schemas.openxmlformats.org/officeDocument/2006/relationships/image" Target="../media/image5.png"/><Relationship Id="rId4" Type="http://schemas.openxmlformats.org/officeDocument/2006/relationships/image" Target="../media/image16.jpeg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41" name="Text Box 9">
            <a:extLst>
              <a:ext uri="{FF2B5EF4-FFF2-40B4-BE49-F238E27FC236}">
                <a16:creationId xmlns:a16="http://schemas.microsoft.com/office/drawing/2014/main" xmlns="" id="{3B5F0103-0749-49AB-9951-177F4ADE4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916832"/>
            <a:ext cx="8642350" cy="372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FYLOGENEZE A DIVERZITA </a:t>
            </a:r>
          </a:p>
          <a:p>
            <a:pPr algn="ctr"/>
            <a:r>
              <a:rPr lang="cs-CZ" alt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HUB A PODOBNÝCH ORGANISMŮ</a:t>
            </a:r>
            <a:r>
              <a:rPr lang="cs-CZ" altLang="cs-CZ" sz="3200" dirty="0">
                <a:cs typeface="Arial" panose="020B0604020202020204" pitchFamily="34" charset="0"/>
              </a:rPr>
              <a:t/>
            </a:r>
            <a:br>
              <a:rPr lang="cs-CZ" altLang="cs-CZ" sz="3200" dirty="0">
                <a:cs typeface="Arial" panose="020B0604020202020204" pitchFamily="34" charset="0"/>
              </a:rPr>
            </a:br>
            <a:r>
              <a:rPr lang="cs-CZ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(část přednášky Fylogeneze a diverzita řas a hub)</a:t>
            </a:r>
            <a:endParaRPr lang="cs-CZ" altLang="cs-CZ" sz="2000" dirty="0">
              <a:cs typeface="Arial" panose="020B0604020202020204" pitchFamily="34" charset="0"/>
            </a:endParaRPr>
          </a:p>
          <a:p>
            <a:endParaRPr lang="cs-CZ" altLang="cs-CZ" sz="1200" dirty="0"/>
          </a:p>
          <a:p>
            <a:endParaRPr lang="cs-CZ" altLang="cs-CZ" sz="1200" dirty="0"/>
          </a:p>
          <a:p>
            <a:pPr algn="ctr"/>
            <a:r>
              <a:rPr lang="cs-CZ" altLang="cs-CZ" sz="1800" dirty="0">
                <a:solidFill>
                  <a:srgbClr val="000000"/>
                </a:solidFill>
              </a:rPr>
              <a:t>• </a:t>
            </a:r>
            <a:r>
              <a:rPr lang="cs-CZ" altLang="cs-CZ" sz="1800" dirty="0" smtClean="0">
                <a:solidFill>
                  <a:srgbClr val="000000"/>
                </a:solidFill>
              </a:rPr>
              <a:t>TSAR </a:t>
            </a:r>
            <a:r>
              <a:rPr lang="cs-CZ" altLang="cs-CZ" sz="1800" dirty="0">
                <a:solidFill>
                  <a:srgbClr val="000000"/>
                </a:solidFill>
              </a:rPr>
              <a:t>- </a:t>
            </a:r>
            <a:r>
              <a:rPr lang="cs-CZ" altLang="cs-CZ" sz="1800" dirty="0" err="1">
                <a:solidFill>
                  <a:srgbClr val="000000"/>
                </a:solidFill>
              </a:rPr>
              <a:t>Straminipila</a:t>
            </a:r>
            <a:r>
              <a:rPr lang="cs-CZ" altLang="cs-CZ" sz="1800" dirty="0">
                <a:solidFill>
                  <a:srgbClr val="000000"/>
                </a:solidFill>
              </a:rPr>
              <a:t>: </a:t>
            </a:r>
            <a:r>
              <a:rPr lang="cs-CZ" altLang="cs-CZ" sz="1800" dirty="0" err="1">
                <a:solidFill>
                  <a:srgbClr val="000000"/>
                </a:solidFill>
              </a:rPr>
              <a:t>Peronosporomycota</a:t>
            </a:r>
            <a:r>
              <a:rPr lang="cs-CZ" altLang="cs-CZ" sz="1800" dirty="0">
                <a:solidFill>
                  <a:srgbClr val="000000"/>
                </a:solidFill>
              </a:rPr>
              <a:t> / </a:t>
            </a:r>
            <a:r>
              <a:rPr lang="cs-CZ" altLang="cs-CZ" sz="1800" dirty="0" err="1">
                <a:solidFill>
                  <a:srgbClr val="000000"/>
                </a:solidFill>
              </a:rPr>
              <a:t>Labyrinthulomycota</a:t>
            </a:r>
            <a:r>
              <a:rPr lang="cs-CZ" altLang="cs-CZ" sz="1800" dirty="0">
                <a:solidFill>
                  <a:srgbClr val="000000"/>
                </a:solidFill>
              </a:rPr>
              <a:t> / </a:t>
            </a:r>
            <a:r>
              <a:rPr lang="cs-CZ" altLang="cs-CZ" sz="1800" dirty="0" err="1" smtClean="0">
                <a:solidFill>
                  <a:srgbClr val="000000"/>
                </a:solidFill>
              </a:rPr>
              <a:t>Hyphochytriom</a:t>
            </a:r>
            <a:r>
              <a:rPr lang="cs-CZ" altLang="cs-CZ" sz="1800" dirty="0" smtClean="0">
                <a:solidFill>
                  <a:srgbClr val="000000"/>
                </a:solidFill>
              </a:rPr>
              <a:t>.</a:t>
            </a:r>
            <a:endParaRPr lang="cs-CZ" altLang="cs-CZ" sz="1800" dirty="0">
              <a:solidFill>
                <a:srgbClr val="000000"/>
              </a:solidFill>
            </a:endParaRPr>
          </a:p>
          <a:p>
            <a:pPr algn="ctr"/>
            <a:r>
              <a:rPr lang="cs-CZ" altLang="cs-CZ" sz="1800" dirty="0" smtClean="0">
                <a:solidFill>
                  <a:srgbClr val="000000"/>
                </a:solidFill>
              </a:rPr>
              <a:t>- </a:t>
            </a:r>
            <a:r>
              <a:rPr lang="cs-CZ" altLang="cs-CZ" sz="1800" dirty="0" err="1">
                <a:solidFill>
                  <a:srgbClr val="000000"/>
                </a:solidFill>
              </a:rPr>
              <a:t>Rhizaria</a:t>
            </a:r>
            <a:r>
              <a:rPr lang="cs-CZ" altLang="cs-CZ" sz="1800" dirty="0">
                <a:solidFill>
                  <a:srgbClr val="000000"/>
                </a:solidFill>
              </a:rPr>
              <a:t>: </a:t>
            </a:r>
            <a:r>
              <a:rPr lang="cs-CZ" altLang="cs-CZ" sz="1800" dirty="0" err="1" smtClean="0">
                <a:solidFill>
                  <a:srgbClr val="000000"/>
                </a:solidFill>
              </a:rPr>
              <a:t>Plasmodiophorida</a:t>
            </a:r>
            <a:r>
              <a:rPr lang="cs-CZ" altLang="cs-CZ" sz="1800" dirty="0" smtClean="0">
                <a:solidFill>
                  <a:srgbClr val="000000"/>
                </a:solidFill>
              </a:rPr>
              <a:t> </a:t>
            </a:r>
            <a:r>
              <a:rPr lang="cs-CZ" altLang="cs-CZ" sz="1800" dirty="0">
                <a:solidFill>
                  <a:srgbClr val="000000"/>
                </a:solidFill>
              </a:rPr>
              <a:t>• </a:t>
            </a:r>
            <a:r>
              <a:rPr lang="cs-CZ" altLang="cs-CZ" sz="1800" dirty="0" err="1">
                <a:solidFill>
                  <a:srgbClr val="000000"/>
                </a:solidFill>
              </a:rPr>
              <a:t>Excavata</a:t>
            </a:r>
            <a:r>
              <a:rPr lang="cs-CZ" altLang="cs-CZ" sz="1800" dirty="0">
                <a:solidFill>
                  <a:srgbClr val="000000"/>
                </a:solidFill>
              </a:rPr>
              <a:t>: </a:t>
            </a:r>
            <a:r>
              <a:rPr lang="cs-CZ" altLang="cs-CZ" sz="1800" dirty="0" err="1">
                <a:solidFill>
                  <a:srgbClr val="000000"/>
                </a:solidFill>
              </a:rPr>
              <a:t>Acrasida</a:t>
            </a:r>
            <a:r>
              <a:rPr lang="cs-CZ" altLang="cs-CZ" sz="1800" dirty="0">
                <a:solidFill>
                  <a:srgbClr val="000000"/>
                </a:solidFill>
              </a:rPr>
              <a:t> • </a:t>
            </a:r>
            <a:r>
              <a:rPr lang="cs-CZ" altLang="cs-CZ" sz="1800" dirty="0" err="1">
                <a:solidFill>
                  <a:srgbClr val="000000"/>
                </a:solidFill>
              </a:rPr>
              <a:t>Amoebozoa</a:t>
            </a:r>
            <a:r>
              <a:rPr lang="cs-CZ" altLang="cs-CZ" sz="1800" dirty="0">
                <a:solidFill>
                  <a:srgbClr val="000000"/>
                </a:solidFill>
              </a:rPr>
              <a:t>: </a:t>
            </a:r>
            <a:r>
              <a:rPr lang="cs-CZ" altLang="cs-CZ" sz="1800" dirty="0" err="1">
                <a:solidFill>
                  <a:srgbClr val="000000"/>
                </a:solidFill>
              </a:rPr>
              <a:t>Mycetozoa</a:t>
            </a:r>
            <a:endParaRPr lang="cs-CZ" altLang="cs-CZ" sz="1800" dirty="0"/>
          </a:p>
          <a:p>
            <a:pPr algn="ctr"/>
            <a:r>
              <a:rPr lang="cs-CZ" altLang="cs-CZ" sz="1800" dirty="0">
                <a:solidFill>
                  <a:srgbClr val="000000"/>
                </a:solidFill>
              </a:rPr>
              <a:t>• </a:t>
            </a:r>
            <a:r>
              <a:rPr lang="cs-CZ" altLang="cs-CZ" sz="1800" dirty="0" err="1" smtClean="0">
                <a:solidFill>
                  <a:srgbClr val="000000"/>
                </a:solidFill>
              </a:rPr>
              <a:t>Obazoa</a:t>
            </a:r>
            <a:r>
              <a:rPr lang="cs-CZ" altLang="cs-CZ" sz="1800" dirty="0" smtClean="0">
                <a:solidFill>
                  <a:srgbClr val="000000"/>
                </a:solidFill>
              </a:rPr>
              <a:t> (</a:t>
            </a:r>
            <a:r>
              <a:rPr lang="cs-CZ" altLang="cs-CZ" sz="1800" dirty="0" err="1" smtClean="0">
                <a:solidFill>
                  <a:srgbClr val="000000"/>
                </a:solidFill>
              </a:rPr>
              <a:t>Opisthokonta</a:t>
            </a:r>
            <a:r>
              <a:rPr lang="cs-CZ" altLang="cs-CZ" sz="1800" dirty="0" smtClean="0">
                <a:solidFill>
                  <a:srgbClr val="000000"/>
                </a:solidFill>
              </a:rPr>
              <a:t>) </a:t>
            </a:r>
            <a:r>
              <a:rPr lang="cs-CZ" altLang="cs-CZ" sz="1800" dirty="0">
                <a:solidFill>
                  <a:srgbClr val="000000"/>
                </a:solidFill>
              </a:rPr>
              <a:t>-</a:t>
            </a:r>
            <a:r>
              <a:rPr lang="cs-CZ" altLang="cs-CZ" sz="1200" dirty="0">
                <a:solidFill>
                  <a:srgbClr val="000000"/>
                </a:solidFill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</a:rPr>
              <a:t>Fungi</a:t>
            </a:r>
            <a:r>
              <a:rPr lang="cs-CZ" altLang="cs-CZ" sz="1800" dirty="0">
                <a:solidFill>
                  <a:srgbClr val="000000"/>
                </a:solidFill>
              </a:rPr>
              <a:t>: </a:t>
            </a:r>
            <a:endParaRPr lang="cs-CZ" altLang="cs-CZ" sz="1800" dirty="0" smtClean="0">
              <a:solidFill>
                <a:srgbClr val="000000"/>
              </a:solidFill>
            </a:endParaRPr>
          </a:p>
          <a:p>
            <a:pPr algn="ctr"/>
            <a:r>
              <a:rPr lang="cs-CZ" altLang="cs-CZ" sz="1800" dirty="0" err="1" smtClean="0">
                <a:solidFill>
                  <a:srgbClr val="000000"/>
                </a:solidFill>
              </a:rPr>
              <a:t>Microsporidiomycota</a:t>
            </a:r>
            <a:r>
              <a:rPr lang="cs-CZ" altLang="cs-CZ" sz="1800" dirty="0" smtClean="0">
                <a:solidFill>
                  <a:srgbClr val="000000"/>
                </a:solidFill>
              </a:rPr>
              <a:t> </a:t>
            </a:r>
            <a:r>
              <a:rPr lang="cs-CZ" altLang="cs-CZ" sz="1800" dirty="0">
                <a:solidFill>
                  <a:srgbClr val="000000"/>
                </a:solidFill>
              </a:rPr>
              <a:t>/ </a:t>
            </a:r>
            <a:r>
              <a:rPr lang="cs-CZ" altLang="cs-CZ" sz="1800" dirty="0" err="1">
                <a:solidFill>
                  <a:srgbClr val="000000"/>
                </a:solidFill>
              </a:rPr>
              <a:t>Chytridiomycota</a:t>
            </a:r>
            <a:r>
              <a:rPr lang="cs-CZ" altLang="cs-CZ" sz="1800" dirty="0">
                <a:solidFill>
                  <a:srgbClr val="000000"/>
                </a:solidFill>
              </a:rPr>
              <a:t> / </a:t>
            </a:r>
            <a:r>
              <a:rPr lang="cs-CZ" altLang="cs-CZ" sz="1800" dirty="0" err="1">
                <a:solidFill>
                  <a:srgbClr val="000000"/>
                </a:solidFill>
              </a:rPr>
              <a:t>Blastocladiomycota</a:t>
            </a:r>
            <a:r>
              <a:rPr lang="cs-CZ" altLang="cs-CZ" sz="1800" dirty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cs-CZ" altLang="cs-CZ" sz="1800" dirty="0">
                <a:solidFill>
                  <a:srgbClr val="000000"/>
                </a:solidFill>
              </a:rPr>
              <a:t>/ </a:t>
            </a:r>
            <a:r>
              <a:rPr lang="cs-CZ" altLang="cs-CZ" sz="1800" i="1" dirty="0">
                <a:solidFill>
                  <a:srgbClr val="000000"/>
                </a:solidFill>
              </a:rPr>
              <a:t>skupina</a:t>
            </a:r>
            <a:r>
              <a:rPr lang="cs-CZ" altLang="cs-CZ" sz="1800" dirty="0">
                <a:solidFill>
                  <a:srgbClr val="000000"/>
                </a:solidFill>
              </a:rPr>
              <a:t> </a:t>
            </a:r>
            <a:r>
              <a:rPr lang="cs-CZ" altLang="cs-CZ" sz="1800" i="1" dirty="0" err="1">
                <a:solidFill>
                  <a:srgbClr val="000000"/>
                </a:solidFill>
              </a:rPr>
              <a:t>Zygomycota</a:t>
            </a:r>
            <a:r>
              <a:rPr lang="cs-CZ" altLang="cs-CZ" sz="1800" dirty="0">
                <a:solidFill>
                  <a:srgbClr val="000000"/>
                </a:solidFill>
              </a:rPr>
              <a:t> - </a:t>
            </a:r>
            <a:r>
              <a:rPr lang="cs-CZ" altLang="cs-CZ" sz="1800" dirty="0" err="1">
                <a:solidFill>
                  <a:srgbClr val="000000"/>
                </a:solidFill>
              </a:rPr>
              <a:t>Mucoromycota</a:t>
            </a:r>
            <a:r>
              <a:rPr lang="cs-CZ" altLang="cs-CZ" sz="1800" dirty="0">
                <a:solidFill>
                  <a:srgbClr val="000000"/>
                </a:solidFill>
              </a:rPr>
              <a:t>, </a:t>
            </a:r>
            <a:r>
              <a:rPr lang="cs-CZ" altLang="cs-CZ" sz="1800" dirty="0" err="1" smtClean="0">
                <a:solidFill>
                  <a:srgbClr val="000000"/>
                </a:solidFill>
              </a:rPr>
              <a:t>Zoopagomycota</a:t>
            </a:r>
            <a:r>
              <a:rPr lang="cs-CZ" altLang="cs-CZ" sz="1800" dirty="0">
                <a:solidFill>
                  <a:srgbClr val="000000"/>
                </a:solidFill>
              </a:rPr>
              <a:t>,</a:t>
            </a:r>
            <a:r>
              <a:rPr lang="cs-CZ" altLang="cs-CZ" sz="1800" dirty="0" smtClean="0">
                <a:solidFill>
                  <a:srgbClr val="000000"/>
                </a:solidFill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</a:rPr>
              <a:t>Glomeromycota</a:t>
            </a:r>
            <a:endParaRPr lang="cs-CZ" altLang="cs-CZ" sz="1800" dirty="0">
              <a:solidFill>
                <a:srgbClr val="000000"/>
              </a:solidFill>
            </a:endParaRPr>
          </a:p>
          <a:p>
            <a:pPr algn="ctr"/>
            <a:r>
              <a:rPr lang="cs-CZ" altLang="cs-CZ" sz="1800" dirty="0">
                <a:solidFill>
                  <a:srgbClr val="000000"/>
                </a:solidFill>
              </a:rPr>
              <a:t>/ </a:t>
            </a:r>
            <a:r>
              <a:rPr lang="cs-CZ" altLang="cs-CZ" sz="1800" dirty="0" err="1">
                <a:solidFill>
                  <a:srgbClr val="000000"/>
                </a:solidFill>
              </a:rPr>
              <a:t>Dikarya</a:t>
            </a:r>
            <a:r>
              <a:rPr lang="cs-CZ" altLang="cs-CZ" sz="1800" dirty="0">
                <a:solidFill>
                  <a:srgbClr val="000000"/>
                </a:solidFill>
              </a:rPr>
              <a:t> - </a:t>
            </a:r>
            <a:r>
              <a:rPr lang="cs-CZ" altLang="cs-CZ" sz="1800" dirty="0" err="1">
                <a:solidFill>
                  <a:srgbClr val="000000"/>
                </a:solidFill>
              </a:rPr>
              <a:t>Ascomycota</a:t>
            </a:r>
            <a:r>
              <a:rPr lang="cs-CZ" altLang="cs-CZ" sz="1800" dirty="0">
                <a:solidFill>
                  <a:srgbClr val="000000"/>
                </a:solidFill>
              </a:rPr>
              <a:t>: </a:t>
            </a:r>
            <a:r>
              <a:rPr lang="cs-CZ" altLang="cs-CZ" sz="1800" dirty="0" err="1">
                <a:solidFill>
                  <a:srgbClr val="000000"/>
                </a:solidFill>
              </a:rPr>
              <a:t>Taphrinomycotina</a:t>
            </a:r>
            <a:r>
              <a:rPr lang="cs-CZ" altLang="cs-CZ" sz="1800" dirty="0">
                <a:solidFill>
                  <a:srgbClr val="000000"/>
                </a:solidFill>
              </a:rPr>
              <a:t>, </a:t>
            </a:r>
            <a:r>
              <a:rPr lang="cs-CZ" altLang="cs-CZ" sz="1800" dirty="0" err="1">
                <a:solidFill>
                  <a:srgbClr val="000000"/>
                </a:solidFill>
              </a:rPr>
              <a:t>Saccharomycotina</a:t>
            </a:r>
            <a:r>
              <a:rPr lang="cs-CZ" altLang="cs-CZ" sz="1800" dirty="0">
                <a:solidFill>
                  <a:srgbClr val="000000"/>
                </a:solidFill>
              </a:rPr>
              <a:t>, </a:t>
            </a:r>
            <a:r>
              <a:rPr lang="cs-CZ" altLang="cs-CZ" sz="1800" dirty="0" err="1">
                <a:solidFill>
                  <a:srgbClr val="000000"/>
                </a:solidFill>
              </a:rPr>
              <a:t>Pezizomycotina</a:t>
            </a:r>
            <a:endParaRPr lang="cs-CZ" altLang="cs-CZ" sz="1800" dirty="0">
              <a:solidFill>
                <a:srgbClr val="000000"/>
              </a:solidFill>
            </a:endParaRPr>
          </a:p>
          <a:p>
            <a:pPr algn="ctr"/>
            <a:r>
              <a:rPr lang="cs-CZ" altLang="cs-CZ" sz="1800" i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pomocné skupiny </a:t>
            </a:r>
            <a:r>
              <a:rPr lang="cs-CZ" altLang="cs-CZ" sz="1800" i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Deuteromycota</a:t>
            </a:r>
            <a:r>
              <a:rPr lang="cs-CZ" altLang="cs-CZ" sz="1800" i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 </a:t>
            </a:r>
            <a:r>
              <a:rPr lang="cs-CZ" altLang="cs-CZ" sz="1800" i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Lichenes</a:t>
            </a:r>
            <a:r>
              <a:rPr lang="cs-CZ" altLang="cs-CZ" sz="1800" i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algn="ctr"/>
            <a:r>
              <a:rPr lang="cs-CZ" altLang="cs-CZ" sz="1800" dirty="0">
                <a:solidFill>
                  <a:srgbClr val="000000"/>
                </a:solidFill>
              </a:rPr>
              <a:t>- </a:t>
            </a:r>
            <a:r>
              <a:rPr lang="cs-CZ" altLang="cs-CZ" sz="1800" dirty="0" err="1">
                <a:solidFill>
                  <a:srgbClr val="000000"/>
                </a:solidFill>
              </a:rPr>
              <a:t>Basidiomycota</a:t>
            </a:r>
            <a:r>
              <a:rPr lang="cs-CZ" altLang="cs-CZ" sz="1800" dirty="0">
                <a:solidFill>
                  <a:srgbClr val="000000"/>
                </a:solidFill>
              </a:rPr>
              <a:t>: </a:t>
            </a:r>
            <a:r>
              <a:rPr lang="cs-CZ" altLang="cs-CZ" sz="1800" dirty="0" err="1">
                <a:solidFill>
                  <a:srgbClr val="000000"/>
                </a:solidFill>
              </a:rPr>
              <a:t>Pucciniomycotina</a:t>
            </a:r>
            <a:r>
              <a:rPr lang="cs-CZ" altLang="cs-CZ" sz="1800" dirty="0">
                <a:solidFill>
                  <a:srgbClr val="000000"/>
                </a:solidFill>
              </a:rPr>
              <a:t>, </a:t>
            </a:r>
            <a:r>
              <a:rPr lang="cs-CZ" altLang="cs-CZ" sz="1800" dirty="0" err="1">
                <a:solidFill>
                  <a:srgbClr val="000000"/>
                </a:solidFill>
              </a:rPr>
              <a:t>Ustilaginomycotina</a:t>
            </a:r>
            <a:r>
              <a:rPr lang="cs-CZ" altLang="cs-CZ" sz="1800" dirty="0">
                <a:solidFill>
                  <a:srgbClr val="000000"/>
                </a:solidFill>
              </a:rPr>
              <a:t>, </a:t>
            </a:r>
            <a:r>
              <a:rPr lang="cs-CZ" altLang="cs-CZ" sz="1800" dirty="0" err="1">
                <a:solidFill>
                  <a:srgbClr val="000000"/>
                </a:solidFill>
              </a:rPr>
              <a:t>Agaricomycotina</a:t>
            </a:r>
            <a:endParaRPr lang="cs-CZ" altLang="cs-CZ" sz="1800" dirty="0">
              <a:solidFill>
                <a:srgbClr val="000000"/>
              </a:solidFill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="" xmlns:a16="http://schemas.microsoft.com/office/drawing/2014/main" id="{07F48C6B-D815-441E-B820-DAE5C5DB3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940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1400" dirty="0" smtClean="0">
                <a:solidFill>
                  <a:srgbClr val="006600"/>
                </a:solidFill>
                <a:ea typeface="SimSun" panose="02010600030101010101" pitchFamily="2" charset="-122"/>
              </a:rPr>
              <a:t>MASARYKOVA UNIVERZITA, PŘÍRODOVĚDECKÁ FAKULTA</a:t>
            </a:r>
            <a:endParaRPr lang="cs-CZ" altLang="cs-CZ" sz="1400" dirty="0">
              <a:solidFill>
                <a:srgbClr val="006600"/>
              </a:solidFill>
              <a:ea typeface="SimSun" panose="02010600030101010101" pitchFamily="2" charset="-122"/>
            </a:endParaRP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1400" dirty="0" smtClean="0">
                <a:solidFill>
                  <a:srgbClr val="000000"/>
                </a:solidFill>
                <a:ea typeface="SimSun" panose="02010600030101010101" pitchFamily="2" charset="-122"/>
              </a:rPr>
              <a:t>ÚSTAV BOTANIKY A ZOOLOGIE</a:t>
            </a:r>
            <a:endParaRPr lang="cs-CZ" altLang="cs-CZ" sz="1400" dirty="0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  <p:sp>
        <p:nvSpPr>
          <p:cNvPr id="10" name="Line 5">
            <a:extLst>
              <a:ext uri="{FF2B5EF4-FFF2-40B4-BE49-F238E27FC236}">
                <a16:creationId xmlns="" xmlns:a16="http://schemas.microsoft.com/office/drawing/2014/main" id="{0ACB2F6E-2623-4237-B832-B407E585D49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11300" y="763588"/>
            <a:ext cx="6118225" cy="0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" name="Line 6">
            <a:extLst>
              <a:ext uri="{FF2B5EF4-FFF2-40B4-BE49-F238E27FC236}">
                <a16:creationId xmlns="" xmlns:a16="http://schemas.microsoft.com/office/drawing/2014/main" id="{9579DC51-B01A-44DD-A46A-481869213B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11300" y="798513"/>
            <a:ext cx="61182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2" name="Picture 7">
            <a:extLst>
              <a:ext uri="{FF2B5EF4-FFF2-40B4-BE49-F238E27FC236}">
                <a16:creationId xmlns="" xmlns:a16="http://schemas.microsoft.com/office/drawing/2014/main" id="{9465C8FB-88C6-4693-8D24-61565A226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350"/>
            <a:ext cx="1011237" cy="10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="" xmlns:a16="http://schemas.microsoft.com/office/drawing/2014/main" id="{92DC03B9-E687-40E9-BA79-327F17849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401" y="257175"/>
            <a:ext cx="1008063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3" name="Text Box 13">
            <a:extLst>
              <a:ext uri="{FF2B5EF4-FFF2-40B4-BE49-F238E27FC236}">
                <a16:creationId xmlns:a16="http://schemas.microsoft.com/office/drawing/2014/main" xmlns="" id="{4FB9455D-00EA-4BFA-8D59-8264C0CC8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144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9000"/>
              </a:lnSpc>
            </a:pP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rozmnožování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: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9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pohlavní</a:t>
            </a:r>
            <a:r>
              <a:rPr lang="cs-CZ" altLang="cs-CZ" sz="1800">
                <a:solidFill>
                  <a:srgbClr val="000000"/>
                </a:solidFill>
              </a:rPr>
              <a:t> rozmnožování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je pouze záležitostí mykobionta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v případě rozmnožo</a:t>
            </a:r>
            <a:r>
              <a:rPr lang="cs-CZ" altLang="cs-CZ" sz="1800">
                <a:solidFill>
                  <a:srgbClr val="000000"/>
                </a:solidFill>
              </a:rPr>
              <a:t>-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vání askosporami (resp. bazidiosp</a:t>
            </a:r>
            <a:r>
              <a:rPr lang="cs-CZ" altLang="cs-CZ" sz="1800">
                <a:solidFill>
                  <a:srgbClr val="000000"/>
                </a:solidFill>
              </a:rPr>
              <a:t>orami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) je pak odkázán na opětovné "setkání" se svým fotobiontem; některé druhy proto tvoří tzv. hymeniální gonidie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buňky řas, které pronikají do thecia (hymenia) plodnic a šíří se spolu se sporami</a:t>
            </a:r>
            <a:endParaRPr lang="cs-CZ" altLang="cs-CZ" sz="400">
              <a:solidFill>
                <a:srgbClr val="000000"/>
              </a:solidFill>
            </a:endParaRPr>
          </a:p>
        </p:txBody>
      </p:sp>
      <p:pic>
        <p:nvPicPr>
          <p:cNvPr id="81940" name="Picture 20">
            <a:extLst>
              <a:ext uri="{FF2B5EF4-FFF2-40B4-BE49-F238E27FC236}">
                <a16:creationId xmlns:a16="http://schemas.microsoft.com/office/drawing/2014/main" xmlns="" id="{55DE8247-D973-41E4-8695-C215AB0D6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905000"/>
            <a:ext cx="541655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41" name="Text Box 21">
            <a:extLst>
              <a:ext uri="{FF2B5EF4-FFF2-40B4-BE49-F238E27FC236}">
                <a16:creationId xmlns:a16="http://schemas.microsoft.com/office/drawing/2014/main" xmlns="" id="{E21040EE-803E-4E86-84E6-8FCBB422C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003800"/>
            <a:ext cx="83820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9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společné šíření obou složek zajišťuje rozmnožování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nepohlavní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nejjednodušším typem je fragmentace stélky a růst nových stélek z úlomků</a:t>
            </a:r>
          </a:p>
        </p:txBody>
      </p:sp>
      <p:sp>
        <p:nvSpPr>
          <p:cNvPr id="81942" name="Text Box 22">
            <a:extLst>
              <a:ext uri="{FF2B5EF4-FFF2-40B4-BE49-F238E27FC236}">
                <a16:creationId xmlns:a16="http://schemas.microsoft.com/office/drawing/2014/main" xmlns="" id="{D20B69D0-2819-41B9-B101-6F27C976D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889125"/>
            <a:ext cx="2819400" cy="108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/>
              <a:t>Průřez apotheciem vystupujícím z povrchu heteromerické stélky</a:t>
            </a:r>
            <a:r>
              <a:rPr lang="cs-CZ" altLang="cs-CZ"/>
              <a:t> </a:t>
            </a:r>
          </a:p>
          <a:p>
            <a:pPr algn="r"/>
            <a:endParaRPr lang="cs-CZ" altLang="cs-CZ" sz="400"/>
          </a:p>
          <a:p>
            <a:pPr algn="r"/>
            <a:r>
              <a:rPr lang="cs-CZ" altLang="cs-CZ"/>
              <a:t>Zdroj: R. Moore, W. D. Clark, K. R. Stern &amp; D. Vodopich: Botany. - Wm. C. Brown Publ., 1995. </a:t>
            </a:r>
          </a:p>
        </p:txBody>
      </p:sp>
      <p:pic>
        <p:nvPicPr>
          <p:cNvPr id="81943" name="6_liche_17_apothecium.MP3">
            <a:hlinkClick r:id="" action="ppaction://media"/>
            <a:extLst>
              <a:ext uri="{FF2B5EF4-FFF2-40B4-BE49-F238E27FC236}">
                <a16:creationId xmlns:a16="http://schemas.microsoft.com/office/drawing/2014/main" xmlns="" id="{1DE07B78-384B-4A20-89E7-227B6E6C25B6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0686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19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22" fill="hold"/>
                                        <p:tgtEl>
                                          <p:spTgt spid="819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4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94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61" name="Picture 17">
            <a:extLst>
              <a:ext uri="{FF2B5EF4-FFF2-40B4-BE49-F238E27FC236}">
                <a16:creationId xmlns:a16="http://schemas.microsoft.com/office/drawing/2014/main" xmlns="" id="{B3992BDC-0ECB-49A9-91A2-F3163D507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57200"/>
            <a:ext cx="350520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58" name="Text Box 14">
            <a:extLst>
              <a:ext uri="{FF2B5EF4-FFF2-40B4-BE49-F238E27FC236}">
                <a16:creationId xmlns:a16="http://schemas.microsoft.com/office/drawing/2014/main" xmlns="" id="{F867EFFF-9788-40CF-953F-C30A4CD17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5943600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 něco složitější typ představují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soredie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částečky stélky tvořící se na povrchu, obsahující buňky fotobionta propletené hyfami houby =&gt; jejich odlomení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od stélky vede k šíření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soredie se tvoří buď nahodile na povrchu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stélky, nebo na určitých okrajových částech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zvaných sorály</a:t>
            </a:r>
          </a:p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odvozeným typem rozmnožovacích útvarů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jsou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isidie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- válcovité výrůstky z povrchu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stélky, v nichž je zachována heteromerická stavba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všech tří vrstev =&gt; taktéž šíření jejich odlomením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bývají odlišovány též fylidie (lupenitá obdoba isidií) a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schizidie (odtržení povrchu stélky s fotobiontem)</a:t>
            </a:r>
            <a:endParaRPr lang="cs-CZ" altLang="cs-CZ" sz="1800">
              <a:solidFill>
                <a:srgbClr val="000000"/>
              </a:solidFill>
            </a:endParaRPr>
          </a:p>
        </p:txBody>
      </p:sp>
      <p:pic>
        <p:nvPicPr>
          <p:cNvPr id="82959" name="Picture 15">
            <a:extLst>
              <a:ext uri="{FF2B5EF4-FFF2-40B4-BE49-F238E27FC236}">
                <a16:creationId xmlns:a16="http://schemas.microsoft.com/office/drawing/2014/main" xmlns="" id="{AC43A285-F47E-4A58-98FF-D98F33CFA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5" b="2835"/>
          <a:stretch>
            <a:fillRect/>
          </a:stretch>
        </p:blipFill>
        <p:spPr bwMode="auto">
          <a:xfrm>
            <a:off x="482600" y="4064000"/>
            <a:ext cx="2438400" cy="22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60" name="Picture 16">
            <a:extLst>
              <a:ext uri="{FF2B5EF4-FFF2-40B4-BE49-F238E27FC236}">
                <a16:creationId xmlns:a16="http://schemas.microsoft.com/office/drawing/2014/main" xmlns="" id="{47AEC723-B97A-44E4-83DC-DAA1460E1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650" y="2743200"/>
            <a:ext cx="2443163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62" name="Text Box 18">
            <a:extLst>
              <a:ext uri="{FF2B5EF4-FFF2-40B4-BE49-F238E27FC236}">
                <a16:creationId xmlns:a16="http://schemas.microsoft.com/office/drawing/2014/main" xmlns="" id="{922C8230-703D-468C-9208-A70CABE0A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5486400"/>
            <a:ext cx="46482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/>
              <a:t>Nahoře: schéma uvolňování soredií z povrchu stélky</a:t>
            </a:r>
            <a:endParaRPr lang="cs-CZ" altLang="cs-CZ" sz="400"/>
          </a:p>
          <a:p>
            <a:r>
              <a:rPr lang="cs-CZ" altLang="cs-CZ" sz="200"/>
              <a:t>                 </a:t>
            </a:r>
          </a:p>
          <a:p>
            <a:pPr algn="r"/>
            <a:r>
              <a:rPr lang="cs-CZ" altLang="cs-CZ">
                <a:hlinkClick r:id="rId7"/>
              </a:rPr>
              <a:t>http://biology.unm.edu/ccouncil/Biology_203/Summaries/Fungi.htm</a:t>
            </a:r>
            <a:r>
              <a:rPr lang="cs-CZ" altLang="cs-CZ"/>
              <a:t> </a:t>
            </a:r>
          </a:p>
        </p:txBody>
      </p:sp>
      <p:sp>
        <p:nvSpPr>
          <p:cNvPr id="82963" name="Text Box 19">
            <a:extLst>
              <a:ext uri="{FF2B5EF4-FFF2-40B4-BE49-F238E27FC236}">
                <a16:creationId xmlns:a16="http://schemas.microsoft.com/office/drawing/2014/main" xmlns="" id="{27AFF69D-7617-4278-BE2A-3C503C127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5943600"/>
            <a:ext cx="44196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/>
              <a:t>Dole: soredie </a:t>
            </a:r>
            <a:r>
              <a:rPr lang="cs-CZ" altLang="cs-CZ" sz="1500" i="1"/>
              <a:t>Physcia grisea</a:t>
            </a:r>
            <a:endParaRPr lang="cs-CZ" altLang="cs-CZ" sz="400"/>
          </a:p>
          <a:p>
            <a:r>
              <a:rPr lang="cs-CZ" altLang="cs-CZ" sz="200"/>
              <a:t>                 </a:t>
            </a:r>
          </a:p>
          <a:p>
            <a:pPr algn="r"/>
            <a:r>
              <a:rPr lang="cs-CZ" altLang="cs-CZ">
                <a:hlinkClick r:id="rId8"/>
              </a:rPr>
              <a:t>http://www.biology.ed.ac.uk/research/groups/jdeacon/microbes/lichen.htm</a:t>
            </a:r>
            <a:r>
              <a:rPr lang="cs-CZ" altLang="cs-CZ"/>
              <a:t> </a:t>
            </a:r>
          </a:p>
        </p:txBody>
      </p:sp>
      <p:sp>
        <p:nvSpPr>
          <p:cNvPr id="82964" name="Text Box 20">
            <a:extLst>
              <a:ext uri="{FF2B5EF4-FFF2-40B4-BE49-F238E27FC236}">
                <a16:creationId xmlns:a16="http://schemas.microsoft.com/office/drawing/2014/main" xmlns="" id="{971BBB3A-9F52-486F-8ACF-39F2B7850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000625"/>
            <a:ext cx="32766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500"/>
              <a:t>Isidie </a:t>
            </a:r>
            <a:r>
              <a:rPr lang="cs-CZ" altLang="cs-CZ" sz="1500" i="1"/>
              <a:t>Xanthoparmelia australasica</a:t>
            </a:r>
            <a:endParaRPr lang="cs-CZ" altLang="cs-CZ" sz="400"/>
          </a:p>
          <a:p>
            <a:r>
              <a:rPr lang="cs-CZ" altLang="cs-CZ" sz="200"/>
              <a:t>                 </a:t>
            </a:r>
          </a:p>
          <a:p>
            <a:r>
              <a:rPr lang="cs-CZ" altLang="cs-CZ">
                <a:hlinkClick r:id="rId9"/>
              </a:rPr>
              <a:t>http://www.anbg.gov.au/cryptogams/underworld/panel-4/index.html</a:t>
            </a:r>
            <a:r>
              <a:rPr lang="cs-CZ" altLang="cs-CZ"/>
              <a:t> </a:t>
            </a:r>
          </a:p>
        </p:txBody>
      </p:sp>
      <p:pic>
        <p:nvPicPr>
          <p:cNvPr id="82965" name="6_liche_18_soredie-isidie.MP3">
            <a:hlinkClick r:id="" action="ppaction://media"/>
            <a:extLst>
              <a:ext uri="{FF2B5EF4-FFF2-40B4-BE49-F238E27FC236}">
                <a16:creationId xmlns:a16="http://schemas.microsoft.com/office/drawing/2014/main" xmlns="" id="{A2E707F4-974C-40B1-8F2F-54EDA6164295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40767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9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900" fill="hold"/>
                                        <p:tgtEl>
                                          <p:spTgt spid="829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96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96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16" name="Text Box 24">
            <a:extLst>
              <a:ext uri="{FF2B5EF4-FFF2-40B4-BE49-F238E27FC236}">
                <a16:creationId xmlns:a16="http://schemas.microsoft.com/office/drawing/2014/main" xmlns="" id="{01131B99-E8FE-4AD3-B3DA-99BF11449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ekologicko-fyziologická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charakteristika: autotrofní organismy; spojení houby a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řasy/sinice umožňuje těmto organismům růst na místech, kde by se samotné jednotlivé složky "nechytly" - fotosyntéza umožňuje život na anorganickém substrátu, mykobiont zprostředkovává čerpání vody, živin a ochranu proti výparu (růst na extrémně suchých stanovištích - až 62 týdnů bez vody), příp. kompetiční výhody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příjem CO</a:t>
            </a:r>
            <a:r>
              <a:rPr lang="cs-CZ" altLang="cs-CZ" sz="1800" baseline="-3000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zajišťuje fotobiont, </a:t>
            </a:r>
            <a:r>
              <a:rPr lang="cs-CZ" altLang="cs-CZ" sz="1800">
                <a:solidFill>
                  <a:srgbClr val="000000"/>
                </a:solidFill>
              </a:rPr>
              <a:t>příjem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</a:t>
            </a:r>
            <a:r>
              <a:rPr lang="cs-CZ" altLang="cs-CZ" sz="1800" baseline="-3000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a nitrátů obě složky (cyanobionti, příp. symbiotický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Azotobacter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též atmosférický dusík)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lišejníky vrůstají hyfami po celé ploše do substrátu (kámen, půda, u epifytických</a:t>
            </a:r>
            <a:r>
              <a:rPr lang="cs-CZ" altLang="cs-CZ" sz="1800">
                <a:solidFill>
                  <a:srgbClr val="000000"/>
                </a:solidFill>
              </a:rPr>
              <a:t> lišejníků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povrch rostlin, nejčastěji kůra), případně kontakt se substrátem zajišťují rhiziny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růst je oproti jiným organismům pomalý (roky, i desítky let, nejstarší korovité stélky odhadem 4500 let)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hromadění radioaktivních látek ve stélkách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možnost sledování zamoření oblastí jejich výskytu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produkce "lišejníkových látek" - mohou sloužit jako zásobní látky, působit antibioticky (proti bakteriím i jiným houbám) i odpuzovat býložravce, ale klidně být i prostým "odpadem" metabolismu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některé druhy produkují jedovaté látky (deriváty kyseliny vulpinové) působící na nervovou soustavu (používány ve Skandinávii k hubení vlků)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7" name="Text Box 9">
            <a:extLst>
              <a:ext uri="{FF2B5EF4-FFF2-40B4-BE49-F238E27FC236}">
                <a16:creationId xmlns:a16="http://schemas.microsoft.com/office/drawing/2014/main" xmlns="" id="{B0E46403-7600-4816-98AC-02E26FF9A4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555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výskyt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: od rovníku k pólům, na nejrůznějších stanovištích (extrém v Antarktidě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zcela uvnitř kamenů)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kvůli svému pomalému růstu nejsou kompetičně silné, rostou hlavně na stanovištích, kde jiné organismy růst nemohou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zde jsou často prvotním sukcesním stadiem, jejich odumřelé stélky tvoří první organickou složku půdy tvořící se na čistě minerálním podkladu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využití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: vzácně jako potrava ("mana" -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Lecanora esculenta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), spíše jako krmivo, potrava pro zvěř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některé druhy využívány v lidovém lékařství (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Lobaria pulmonaria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), při výrobu barviv, v parfumerii aj.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slouží jako dobré indikátory čistoty ovzduší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systém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: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dnes </a:t>
            </a:r>
            <a:r>
              <a:rPr lang="cs-CZ" altLang="cs-CZ" sz="1800">
                <a:solidFill>
                  <a:srgbClr val="000000"/>
                </a:solidFill>
              </a:rPr>
              <a:t>jsou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lichenizované houby řazeny do systému hub podle svého mykobionta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 rámci vřeckatých hub některé řády obsahují jen lichenizované houby (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Lecanorales, Verrucariales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a pár dalších), jiné obsahují některé lichenizované zástupce (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Ostropales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aj.)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lichenizované stopkovýtrusné houby nalezneme jen mezi houbami rouškatými (z pod</a:t>
            </a:r>
            <a:r>
              <a:rPr lang="cs-CZ" altLang="cs-CZ" sz="1800">
                <a:solidFill>
                  <a:srgbClr val="000000"/>
                </a:solidFill>
              </a:rPr>
              <a:t>oddělení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Agaricomyc</a:t>
            </a:r>
            <a:r>
              <a:rPr lang="cs-CZ" altLang="cs-CZ" sz="1800" i="1">
                <a:solidFill>
                  <a:srgbClr val="000000"/>
                </a:solidFill>
              </a:rPr>
              <a:t>otina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) v čeledích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Thelephoraceae, Corticiaceae, Clavariaceae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a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Tricholomataceae</a:t>
            </a:r>
            <a:endParaRPr lang="cs-CZ" altLang="cs-CZ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89098" name="6_liche_20_prvni-sukcesni-sstadium.MP3">
            <a:hlinkClick r:id="" action="ppaction://media"/>
            <a:extLst>
              <a:ext uri="{FF2B5EF4-FFF2-40B4-BE49-F238E27FC236}">
                <a16:creationId xmlns:a16="http://schemas.microsoft.com/office/drawing/2014/main" xmlns="" id="{96251799-EA4C-48AB-AF57-2E032A7E9FA4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981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9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20" fill="hold"/>
                                        <p:tgtEl>
                                          <p:spTgt spid="890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09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09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15">
            <a:extLst>
              <a:ext uri="{FF2B5EF4-FFF2-40B4-BE49-F238E27FC236}">
                <a16:creationId xmlns:a16="http://schemas.microsoft.com/office/drawing/2014/main" xmlns="" id="{1D9625B4-B54A-4B84-8B86-2DA987906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6170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8000"/>
              </a:lnSpc>
            </a:pPr>
            <a:r>
              <a:rPr lang="cs-CZ" altLang="cs-CZ" sz="1800" b="1" dirty="0">
                <a:solidFill>
                  <a:srgbClr val="000000"/>
                </a:solidFill>
              </a:rPr>
              <a:t>Třída: </a:t>
            </a:r>
            <a:r>
              <a:rPr lang="cs-CZ" altLang="cs-CZ" sz="1800" b="1" i="1" dirty="0" smtClean="0">
                <a:solidFill>
                  <a:srgbClr val="000000"/>
                </a:solidFill>
              </a:rPr>
              <a:t>LECANOROMYCETES  </a:t>
            </a:r>
            <a:r>
              <a:rPr lang="cs-CZ" altLang="cs-CZ" sz="1800" dirty="0" smtClean="0">
                <a:solidFill>
                  <a:srgbClr val="000000"/>
                </a:solidFill>
              </a:rPr>
              <a:t>(pokračování přehledu </a:t>
            </a:r>
            <a:r>
              <a:rPr lang="cs-CZ" altLang="cs-CZ" sz="1800" dirty="0" err="1" smtClean="0">
                <a:solidFill>
                  <a:srgbClr val="000000"/>
                </a:solidFill>
              </a:rPr>
              <a:t>pododd</a:t>
            </a:r>
            <a:r>
              <a:rPr lang="cs-CZ" altLang="cs-CZ" sz="1800" dirty="0" smtClean="0">
                <a:solidFill>
                  <a:srgbClr val="000000"/>
                </a:solidFill>
              </a:rPr>
              <a:t>. </a:t>
            </a:r>
            <a:r>
              <a:rPr lang="cs-CZ" altLang="cs-CZ" sz="1800" i="1" dirty="0" err="1" smtClean="0">
                <a:solidFill>
                  <a:srgbClr val="000000"/>
                </a:solidFill>
              </a:rPr>
              <a:t>Pezizomycotina</a:t>
            </a:r>
            <a:r>
              <a:rPr lang="cs-CZ" altLang="cs-CZ" sz="1800" dirty="0" smtClean="0">
                <a:solidFill>
                  <a:srgbClr val="000000"/>
                </a:solidFill>
              </a:rPr>
              <a:t>)</a:t>
            </a:r>
            <a:endParaRPr lang="cs-CZ" altLang="cs-CZ" sz="1800" dirty="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endParaRPr lang="cs-CZ" altLang="cs-CZ" dirty="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podtřída </a:t>
            </a:r>
            <a:r>
              <a:rPr lang="cs-CZ" altLang="cs-CZ" sz="1800" b="1" i="1" dirty="0" err="1">
                <a:solidFill>
                  <a:srgbClr val="000000"/>
                </a:solidFill>
                <a:cs typeface="Arial" panose="020B0604020202020204" pitchFamily="34" charset="0"/>
              </a:rPr>
              <a:t>Lecanoromycetidae</a:t>
            </a:r>
            <a:endParaRPr lang="cs-CZ" altLang="cs-CZ" sz="18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98000"/>
              </a:lnSpc>
            </a:pP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obsahuje několik řádů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lichenizovaných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hub, vzniklých rozštěpením velkého řádu 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Lecanorales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(v širším pojetí je i dnes možno následující řády shrnout do tohoto)</a:t>
            </a:r>
            <a:r>
              <a:rPr lang="cs-CZ" altLang="cs-CZ" sz="1200" dirty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200" dirty="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98000"/>
              </a:lnSpc>
            </a:pPr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sz="1800" b="1" i="1" dirty="0" err="1">
                <a:solidFill>
                  <a:srgbClr val="000000"/>
                </a:solidFill>
                <a:cs typeface="Arial" panose="020B0604020202020204" pitchFamily="34" charset="0"/>
              </a:rPr>
              <a:t>Peltigerales</a:t>
            </a:r>
            <a:r>
              <a:rPr lang="cs-CZ" altLang="cs-CZ" sz="1800" i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– typickými zástupci jsou</a:t>
            </a:r>
          </a:p>
          <a:p>
            <a:pPr>
              <a:lnSpc>
                <a:spcPct val="98000"/>
              </a:lnSpc>
            </a:pP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lupenité lišejníky rodu 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Peltigera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(hávnatka,</a:t>
            </a:r>
          </a:p>
          <a:p>
            <a:pPr>
              <a:lnSpc>
                <a:spcPct val="98000"/>
              </a:lnSpc>
            </a:pP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viz foto na další straně)</a:t>
            </a:r>
            <a:r>
              <a:rPr lang="cs-CZ" altLang="cs-CZ" sz="1800" i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cs-CZ" altLang="cs-CZ" sz="18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98000"/>
              </a:lnSpc>
            </a:pPr>
            <a:r>
              <a:rPr lang="cs-CZ" altLang="cs-CZ" sz="1800" i="1" dirty="0">
                <a:solidFill>
                  <a:srgbClr val="000000"/>
                </a:solidFill>
              </a:rPr>
              <a:t>– patří sem též rod 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Collema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(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huspeník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) </a:t>
            </a:r>
            <a:endParaRPr lang="cs-CZ" altLang="cs-CZ" sz="1800" dirty="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 dirty="0">
                <a:solidFill>
                  <a:srgbClr val="000000"/>
                </a:solidFill>
              </a:rPr>
              <a:t>tvořící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slizovitou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homeomerickou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stélku, </a:t>
            </a:r>
          </a:p>
          <a:p>
            <a:pPr>
              <a:lnSpc>
                <a:spcPct val="98000"/>
              </a:lnSpc>
            </a:pP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ve které jsou promísena vlákna houby </a:t>
            </a:r>
            <a:endParaRPr lang="cs-CZ" altLang="cs-CZ" sz="1800" dirty="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a buňky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fotobionta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(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Nostoc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</a:p>
          <a:p>
            <a:pPr>
              <a:lnSpc>
                <a:spcPct val="98000"/>
              </a:lnSpc>
            </a:pPr>
            <a:endParaRPr lang="cs-CZ" altLang="cs-CZ" sz="15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98000"/>
              </a:lnSpc>
            </a:pPr>
            <a:endParaRPr lang="cs-CZ" altLang="cs-CZ" sz="15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98000"/>
              </a:lnSpc>
            </a:pPr>
            <a:endParaRPr lang="cs-CZ" altLang="cs-CZ" sz="15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98000"/>
              </a:lnSpc>
            </a:pPr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sz="1800" b="1" i="1" dirty="0" err="1">
                <a:solidFill>
                  <a:srgbClr val="000000"/>
                </a:solidFill>
                <a:cs typeface="Arial" panose="020B0604020202020204" pitchFamily="34" charset="0"/>
              </a:rPr>
              <a:t>Lecanorales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dirty="0">
                <a:solidFill>
                  <a:srgbClr val="000000"/>
                </a:solidFill>
              </a:rPr>
              <a:t>–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početný řád (přes 5800 druhů)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lichenizovaných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hub (zahrnuje asi polovinu druhů lišejníků)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</a:rPr>
              <a:t>• 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různé typy stélek i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fotobionti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, plodnice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apothecia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s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askohymeniálním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vývojem, parafýzy někdy vytvářejí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epithecium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vřecka tlustostěnná, tzv. </a:t>
            </a:r>
            <a:r>
              <a:rPr lang="cs-CZ" altLang="cs-CZ" sz="1800" b="1" dirty="0" err="1">
                <a:solidFill>
                  <a:srgbClr val="000000"/>
                </a:solidFill>
                <a:cs typeface="Arial" panose="020B0604020202020204" pitchFamily="34" charset="0"/>
              </a:rPr>
              <a:t>lekanorový</a:t>
            </a:r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 typ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(něco mezi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uni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- a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bitunikátními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vřecky </a:t>
            </a:r>
            <a:r>
              <a:rPr lang="cs-CZ" altLang="cs-CZ" sz="1800" dirty="0">
                <a:solidFill>
                  <a:srgbClr val="000000"/>
                </a:solidFill>
              </a:rPr>
              <a:t>–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otevírání vřecka je dvoustupňové, ale nedojde k vyhřeznutí vnitřní vrstvy mimo vnější vrstvu)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</a:rPr>
              <a:t>• 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spor je ve vřecku 2-8 (i víc), jsou jedno- i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vícebuněčné</a:t>
            </a:r>
            <a:endParaRPr lang="cs-CZ" altLang="cs-CZ" sz="1800" dirty="0">
              <a:solidFill>
                <a:srgbClr val="000000"/>
              </a:solidFill>
            </a:endParaRPr>
          </a:p>
        </p:txBody>
      </p:sp>
      <p:pic>
        <p:nvPicPr>
          <p:cNvPr id="96259" name="Picture 28" descr="lecanoromycetes_Collema-coccophorum">
            <a:extLst>
              <a:ext uri="{FF2B5EF4-FFF2-40B4-BE49-F238E27FC236}">
                <a16:creationId xmlns:a16="http://schemas.microsoft.com/office/drawing/2014/main" xmlns="" id="{49E461A4-0614-415A-B5EE-27EF380D4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6"/>
          <a:stretch>
            <a:fillRect/>
          </a:stretch>
        </p:blipFill>
        <p:spPr bwMode="auto">
          <a:xfrm>
            <a:off x="4953000" y="1797050"/>
            <a:ext cx="3733800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0" name="Text Box 29">
            <a:extLst>
              <a:ext uri="{FF2B5EF4-FFF2-40B4-BE49-F238E27FC236}">
                <a16:creationId xmlns:a16="http://schemas.microsoft.com/office/drawing/2014/main" xmlns="" id="{6FA2D0C3-3D58-4E5D-A765-3E48D8FA03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3732213"/>
            <a:ext cx="37338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cs-CZ" altLang="cs-CZ" sz="1500"/>
              <a:t>Huspeník </a:t>
            </a:r>
            <a:r>
              <a:rPr lang="cs-CZ" altLang="cs-CZ" sz="1500" i="1"/>
              <a:t>Collema coccophorum</a:t>
            </a:r>
            <a:endParaRPr lang="cs-CZ" altLang="cs-CZ" sz="400" i="1"/>
          </a:p>
          <a:p>
            <a:r>
              <a:rPr lang="cs-CZ" altLang="cs-CZ" sz="200"/>
              <a:t>                 </a:t>
            </a:r>
          </a:p>
          <a:p>
            <a:pPr algn="r"/>
            <a:r>
              <a:rPr lang="cs-CZ" altLang="cs-CZ">
                <a:hlinkClick r:id="rId7"/>
              </a:rPr>
              <a:t>http://www.lichen.com/bigpix/Ccoccophorum.html</a:t>
            </a:r>
            <a:r>
              <a:rPr lang="cs-CZ" altLang="cs-CZ"/>
              <a:t> </a:t>
            </a:r>
          </a:p>
        </p:txBody>
      </p:sp>
      <p:pic>
        <p:nvPicPr>
          <p:cNvPr id="96261" name="6_liche_21_collema.MP3">
            <a:hlinkClick r:id="" action="ppaction://media"/>
            <a:extLst>
              <a:ext uri="{FF2B5EF4-FFF2-40B4-BE49-F238E27FC236}">
                <a16:creationId xmlns:a16="http://schemas.microsoft.com/office/drawing/2014/main" xmlns="" id="{5575BBD9-CEEF-43BC-B0B9-78BBEAB4C25E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2" name="6_liche_21_lecanorovy-typ-vrecka.MP3">
            <a:hlinkClick r:id="" action="ppaction://media"/>
            <a:extLst>
              <a:ext uri="{FF2B5EF4-FFF2-40B4-BE49-F238E27FC236}">
                <a16:creationId xmlns:a16="http://schemas.microsoft.com/office/drawing/2014/main" xmlns="" id="{8C8E2549-4AAC-40A4-A20F-D95FBA3FBC32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213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62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12" fill="hold"/>
                                        <p:tgtEl>
                                          <p:spTgt spid="962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26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26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6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556" fill="hold"/>
                                        <p:tgtEl>
                                          <p:spTgt spid="962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262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26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13">
            <a:extLst>
              <a:ext uri="{FF2B5EF4-FFF2-40B4-BE49-F238E27FC236}">
                <a16:creationId xmlns:a16="http://schemas.microsoft.com/office/drawing/2014/main" xmlns="" id="{B8972B35-8B9A-4E8F-8264-A685F04C9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6000"/>
              </a:lnSpc>
              <a:spcBef>
                <a:spcPct val="50000"/>
              </a:spcBef>
            </a:pP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běžné rody s lupenitou stélkou (heteromerická stélka s dorziventrálním uspořá-dáním vrstev)</a:t>
            </a:r>
            <a:r>
              <a:rPr lang="cs-CZ" altLang="cs-CZ" sz="1800">
                <a:solidFill>
                  <a:srgbClr val="000000"/>
                </a:solidFill>
              </a:rPr>
              <a:t>: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Parmelia, Hypogymnia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(česky oboje terčovka),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Lobaria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(důlkatec)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stélku lupenitě-keříčkovitou (bohatě větvenou, ale též s dorziventrální stavbou vrstev) mají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Cetraria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(pukléřka),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Pseudevernia, Evernia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(větvičník)</a:t>
            </a:r>
          </a:p>
        </p:txBody>
      </p:sp>
      <p:pic>
        <p:nvPicPr>
          <p:cNvPr id="97283" name="Picture 18" descr="lecanoromycetes_hypogymnia-physodes">
            <a:extLst>
              <a:ext uri="{FF2B5EF4-FFF2-40B4-BE49-F238E27FC236}">
                <a16:creationId xmlns:a16="http://schemas.microsoft.com/office/drawing/2014/main" xmlns="" id="{E383F502-CBB4-4E36-A2C4-937F1E831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4" t="12695" r="10498" b="6650"/>
          <a:stretch>
            <a:fillRect/>
          </a:stretch>
        </p:blipFill>
        <p:spPr bwMode="auto">
          <a:xfrm>
            <a:off x="5943600" y="1674813"/>
            <a:ext cx="2743200" cy="251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4" name="Text Box 19">
            <a:extLst>
              <a:ext uri="{FF2B5EF4-FFF2-40B4-BE49-F238E27FC236}">
                <a16:creationId xmlns:a16="http://schemas.microsoft.com/office/drawing/2014/main" xmlns="" id="{D6A21D0D-0958-4934-A4EB-6987551DA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7225" y="1600200"/>
            <a:ext cx="4038600" cy="59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cs-CZ" altLang="cs-CZ" sz="1500"/>
              <a:t>Terčovka bublinatá (</a:t>
            </a:r>
            <a:r>
              <a:rPr lang="cs-CZ" altLang="cs-CZ" sz="1500" i="1"/>
              <a:t>Hypogymnia physodes</a:t>
            </a:r>
            <a:r>
              <a:rPr lang="cs-CZ" altLang="cs-CZ" sz="1500"/>
              <a:t>)</a:t>
            </a:r>
            <a:endParaRPr lang="cs-CZ" altLang="cs-CZ" sz="400"/>
          </a:p>
          <a:p>
            <a:r>
              <a:rPr lang="cs-CZ" altLang="cs-CZ" sz="200"/>
              <a:t>                 </a:t>
            </a:r>
          </a:p>
          <a:p>
            <a:pPr algn="r"/>
            <a:r>
              <a:rPr lang="cs-CZ" altLang="cs-CZ"/>
              <a:t>Foto Jiří Bohdal, </a:t>
            </a:r>
            <a:r>
              <a:rPr lang="cs-CZ" altLang="cs-CZ">
                <a:hlinkClick r:id="rId5"/>
              </a:rPr>
              <a:t>http://www.naturephoto-cz.eu/hypogymnia-physodes-picture-1610.html</a:t>
            </a:r>
            <a:r>
              <a:rPr lang="cs-CZ" altLang="cs-CZ"/>
              <a:t> </a:t>
            </a:r>
          </a:p>
        </p:txBody>
      </p:sp>
      <p:pic>
        <p:nvPicPr>
          <p:cNvPr id="97285" name="Picture 20" descr="lecanoromycetes_havnatka-psi">
            <a:extLst>
              <a:ext uri="{FF2B5EF4-FFF2-40B4-BE49-F238E27FC236}">
                <a16:creationId xmlns:a16="http://schemas.microsoft.com/office/drawing/2014/main" xmlns="" id="{E10EC737-81C7-425B-A55F-FCE0431BD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256088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6" name="Text Box 21">
            <a:extLst>
              <a:ext uri="{FF2B5EF4-FFF2-40B4-BE49-F238E27FC236}">
                <a16:creationId xmlns:a16="http://schemas.microsoft.com/office/drawing/2014/main" xmlns="" id="{4D08B151-4D52-4479-80FB-6D06401B6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2025" y="2411413"/>
            <a:ext cx="3733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cs-CZ" altLang="cs-CZ" sz="1500"/>
              <a:t>Vpravo dole:</a:t>
            </a:r>
          </a:p>
          <a:p>
            <a:pPr algn="r"/>
            <a:r>
              <a:rPr lang="cs-CZ" altLang="cs-CZ" sz="1500"/>
              <a:t>Hávnatka psí (</a:t>
            </a:r>
            <a:r>
              <a:rPr lang="cs-CZ" altLang="cs-CZ" sz="1500" i="1"/>
              <a:t>Peltigera canina</a:t>
            </a:r>
            <a:r>
              <a:rPr lang="cs-CZ" altLang="cs-CZ" sz="1500"/>
              <a:t>)</a:t>
            </a:r>
            <a:endParaRPr lang="cs-CZ" altLang="cs-CZ" sz="400"/>
          </a:p>
          <a:p>
            <a:r>
              <a:rPr lang="cs-CZ" altLang="cs-CZ" sz="200"/>
              <a:t>                 </a:t>
            </a:r>
          </a:p>
          <a:p>
            <a:pPr algn="r"/>
            <a:r>
              <a:rPr lang="cs-CZ" altLang="cs-CZ">
                <a:hlinkClick r:id="rId7"/>
              </a:rPr>
              <a:t>http://www.mezistromy.cz/cz/fotogalerie/byliny</a:t>
            </a:r>
            <a:r>
              <a:rPr lang="cs-CZ" altLang="cs-CZ"/>
              <a:t> </a:t>
            </a:r>
          </a:p>
        </p:txBody>
      </p:sp>
      <p:pic>
        <p:nvPicPr>
          <p:cNvPr id="97287" name="Picture 22" descr="lecanoromycetes_pseudevernia-furfuracea">
            <a:extLst>
              <a:ext uri="{FF2B5EF4-FFF2-40B4-BE49-F238E27FC236}">
                <a16:creationId xmlns:a16="http://schemas.microsoft.com/office/drawing/2014/main" xmlns="" id="{9DF4D0CB-ECB3-4C09-8FEB-BB07E98D5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2732088"/>
            <a:ext cx="238601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8" name="Text Box 23">
            <a:extLst>
              <a:ext uri="{FF2B5EF4-FFF2-40B4-BE49-F238E27FC236}">
                <a16:creationId xmlns:a16="http://schemas.microsoft.com/office/drawing/2014/main" xmlns="" id="{019814E6-2619-4178-B612-A93A0EBF8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874838"/>
            <a:ext cx="281940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500"/>
              <a:t>Větvičník otrubičný (</a:t>
            </a:r>
            <a:r>
              <a:rPr lang="cs-CZ" altLang="cs-CZ" sz="1500" i="1"/>
              <a:t>Pseudevernia furfuracea</a:t>
            </a:r>
            <a:r>
              <a:rPr lang="cs-CZ" altLang="cs-CZ" sz="1500"/>
              <a:t>)</a:t>
            </a:r>
            <a:endParaRPr lang="cs-CZ" altLang="cs-CZ" sz="400"/>
          </a:p>
          <a:p>
            <a:r>
              <a:rPr lang="cs-CZ" altLang="cs-CZ" sz="200"/>
              <a:t>                 </a:t>
            </a:r>
          </a:p>
          <a:p>
            <a:r>
              <a:rPr lang="cs-CZ" altLang="cs-CZ"/>
              <a:t>Foto Stephen Sharnoff, </a:t>
            </a:r>
            <a:r>
              <a:rPr lang="cs-CZ" altLang="cs-CZ">
                <a:hlinkClick r:id="rId9"/>
              </a:rPr>
              <a:t>http://www.sharnoffphotos.com</a:t>
            </a:r>
          </a:p>
          <a:p>
            <a:r>
              <a:rPr lang="cs-CZ" altLang="cs-CZ">
                <a:hlinkClick r:id="rId9"/>
              </a:rPr>
              <a:t>/lichensF/pseudevernia_furfuracea.html</a:t>
            </a:r>
            <a:r>
              <a:rPr lang="cs-CZ" altLang="cs-CZ"/>
              <a:t> </a:t>
            </a:r>
          </a:p>
        </p:txBody>
      </p:sp>
      <p:pic>
        <p:nvPicPr>
          <p:cNvPr id="97289" name="Picture 24" descr="lecanoromycetes_xanthoria-parietina">
            <a:extLst>
              <a:ext uri="{FF2B5EF4-FFF2-40B4-BE49-F238E27FC236}">
                <a16:creationId xmlns:a16="http://schemas.microsoft.com/office/drawing/2014/main" xmlns="" id="{1A08B1E7-A3B2-407E-BD7E-00F6FD774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1" t="7463" r="6401"/>
          <a:stretch>
            <a:fillRect/>
          </a:stretch>
        </p:blipFill>
        <p:spPr bwMode="auto">
          <a:xfrm>
            <a:off x="2917825" y="3614738"/>
            <a:ext cx="29718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90" name="Text Box 25">
            <a:extLst>
              <a:ext uri="{FF2B5EF4-FFF2-40B4-BE49-F238E27FC236}">
                <a16:creationId xmlns:a16="http://schemas.microsoft.com/office/drawing/2014/main" xmlns="" id="{11A7F929-371B-46D7-9F79-C6EB5A6857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0513" y="3113088"/>
            <a:ext cx="3167062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1500"/>
              <a:t>Terčník zední (</a:t>
            </a:r>
            <a:r>
              <a:rPr lang="cs-CZ" altLang="cs-CZ" sz="1500" i="1"/>
              <a:t>Xanthoria parietina</a:t>
            </a:r>
            <a:r>
              <a:rPr lang="cs-CZ" altLang="cs-CZ" sz="1500"/>
              <a:t>)</a:t>
            </a:r>
            <a:endParaRPr lang="cs-CZ" altLang="cs-CZ" sz="400"/>
          </a:p>
          <a:p>
            <a:pPr algn="ctr"/>
            <a:r>
              <a:rPr lang="cs-CZ" altLang="cs-CZ" sz="200"/>
              <a:t>                 </a:t>
            </a:r>
          </a:p>
          <a:p>
            <a:pPr algn="ctr"/>
            <a:r>
              <a:rPr lang="cs-CZ" altLang="cs-CZ">
                <a:hlinkClick r:id="rId11"/>
              </a:rPr>
              <a:t>http://www.fotoaparat.cz/index.php?r=25&amp;rp=464151&amp;gal=photo</a:t>
            </a:r>
            <a:r>
              <a:rPr lang="cs-CZ" altLang="cs-CZ"/>
              <a:t> </a:t>
            </a:r>
          </a:p>
        </p:txBody>
      </p:sp>
      <p:pic>
        <p:nvPicPr>
          <p:cNvPr id="97291" name="6_liche_22_lupenite-lisejniky.MP3">
            <a:hlinkClick r:id="" action="ppaction://media"/>
            <a:extLst>
              <a:ext uri="{FF2B5EF4-FFF2-40B4-BE49-F238E27FC236}">
                <a16:creationId xmlns:a16="http://schemas.microsoft.com/office/drawing/2014/main" xmlns="" id="{3A5B05F3-06A5-4605-96DC-442D391154AD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2050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72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57" fill="hold"/>
                                        <p:tgtEl>
                                          <p:spTgt spid="972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29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29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2">
            <a:extLst>
              <a:ext uri="{FF2B5EF4-FFF2-40B4-BE49-F238E27FC236}">
                <a16:creationId xmlns:a16="http://schemas.microsoft.com/office/drawing/2014/main" xmlns="" id="{749984B7-CB7C-4B8E-99C1-5995F86FF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381000"/>
            <a:ext cx="5410200" cy="265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6000"/>
              </a:lnSpc>
              <a:spcBef>
                <a:spcPct val="50000"/>
              </a:spcBef>
            </a:pP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Cladonia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(dutohlávka)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druhy s lupenitou vegetativní stélkou a </a:t>
            </a:r>
            <a:r>
              <a:rPr lang="cs-CZ" altLang="cs-CZ" sz="1800">
                <a:solidFill>
                  <a:srgbClr val="000000"/>
                </a:solidFill>
              </a:rPr>
              <a:t>vzhůru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trčícími podecii, nesoucími apothecia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čistě keříčkovité (s radiálním uspořádáním vrstev) jsou druhy rodů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Usnea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(provazovka),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Alectoria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(vousatec) </a:t>
            </a: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oboje epifyté, stélky visí z větví</a:t>
            </a:r>
          </a:p>
          <a:p>
            <a:pPr>
              <a:lnSpc>
                <a:spcPct val="96000"/>
              </a:lnSpc>
              <a:spcBef>
                <a:spcPct val="50000"/>
              </a:spcBef>
            </a:pPr>
            <a:r>
              <a:rPr lang="cs-CZ" altLang="cs-CZ" sz="1800" b="1">
                <a:solidFill>
                  <a:srgbClr val="000000"/>
                </a:solidFill>
              </a:rPr>
              <a:t>řád </a:t>
            </a:r>
            <a:r>
              <a:rPr lang="cs-CZ" altLang="cs-CZ" sz="1800" b="1" i="1">
                <a:solidFill>
                  <a:srgbClr val="000000"/>
                </a:solidFill>
              </a:rPr>
              <a:t>Rhizocarpales</a:t>
            </a:r>
            <a:r>
              <a:rPr lang="cs-CZ" altLang="cs-CZ" sz="1800">
                <a:solidFill>
                  <a:srgbClr val="000000"/>
                </a:solidFill>
              </a:rPr>
              <a:t>: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Rhizocarpon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(mapovník), </a:t>
            </a:r>
          </a:p>
          <a:p>
            <a:pPr>
              <a:lnSpc>
                <a:spcPct val="96000"/>
              </a:lnSpc>
            </a:pPr>
            <a:endParaRPr lang="cs-CZ" altLang="cs-CZ" sz="200" b="1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96000"/>
              </a:lnSpc>
            </a:pP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sz="1800" b="1" i="1">
                <a:solidFill>
                  <a:srgbClr val="000000"/>
                </a:solidFill>
                <a:cs typeface="Arial" panose="020B0604020202020204" pitchFamily="34" charset="0"/>
              </a:rPr>
              <a:t>Lecideales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: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Lecidea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(šálečka)</a:t>
            </a:r>
          </a:p>
          <a:p>
            <a:pPr>
              <a:lnSpc>
                <a:spcPct val="96000"/>
              </a:lnSpc>
            </a:pPr>
            <a:endParaRPr lang="cs-CZ" altLang="cs-CZ" sz="200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k substrátu zcela přirostlé korovité lišejníky</a:t>
            </a:r>
          </a:p>
        </p:txBody>
      </p:sp>
      <p:sp>
        <p:nvSpPr>
          <p:cNvPr id="98307" name="Text Box 4">
            <a:extLst>
              <a:ext uri="{FF2B5EF4-FFF2-40B4-BE49-F238E27FC236}">
                <a16:creationId xmlns:a16="http://schemas.microsoft.com/office/drawing/2014/main" xmlns="" id="{1660BBB1-1015-40F7-91C2-6AC6472CE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3141663"/>
            <a:ext cx="556260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cs-CZ" altLang="cs-CZ" sz="1500"/>
              <a:t>Vlevo nahoře: Dutohlávka </a:t>
            </a:r>
            <a:r>
              <a:rPr lang="cs-CZ" altLang="cs-CZ" sz="1500" i="1"/>
              <a:t>Cladonia diversa</a:t>
            </a:r>
            <a:endParaRPr lang="cs-CZ" altLang="cs-CZ" sz="400" i="1"/>
          </a:p>
          <a:p>
            <a:r>
              <a:rPr lang="cs-CZ" altLang="cs-CZ" sz="200"/>
              <a:t>                 </a:t>
            </a:r>
          </a:p>
          <a:p>
            <a:endParaRPr lang="cs-CZ" altLang="cs-CZ" sz="200"/>
          </a:p>
          <a:p>
            <a:r>
              <a:rPr lang="cs-CZ" altLang="cs-CZ"/>
              <a:t>Foto Carl Farmer, </a:t>
            </a:r>
            <a:r>
              <a:rPr lang="cs-CZ" altLang="cs-CZ">
                <a:hlinkClick r:id="rId4"/>
              </a:rPr>
              <a:t>http://www.nature-diary.co.uk/2007-05-26.htm</a:t>
            </a:r>
            <a:r>
              <a:rPr lang="cs-CZ" altLang="cs-CZ"/>
              <a:t> </a:t>
            </a:r>
          </a:p>
        </p:txBody>
      </p:sp>
      <p:sp>
        <p:nvSpPr>
          <p:cNvPr id="98308" name="Text Box 6">
            <a:extLst>
              <a:ext uri="{FF2B5EF4-FFF2-40B4-BE49-F238E27FC236}">
                <a16:creationId xmlns:a16="http://schemas.microsoft.com/office/drawing/2014/main" xmlns="" id="{ECA2BEFF-8E8F-40B7-A259-80784A13E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3717925"/>
            <a:ext cx="1981200" cy="177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500"/>
              <a:t>Vlevo: Provazovka</a:t>
            </a:r>
            <a:r>
              <a:rPr lang="cs-CZ" altLang="cs-CZ" sz="1500" i="1"/>
              <a:t> Usnea florida</a:t>
            </a:r>
            <a:r>
              <a:rPr lang="cs-CZ" altLang="cs-CZ"/>
              <a:t>                 </a:t>
            </a:r>
          </a:p>
          <a:p>
            <a:r>
              <a:rPr lang="cs-CZ" altLang="cs-CZ"/>
              <a:t>Foto J. R. Crellin, </a:t>
            </a:r>
            <a:r>
              <a:rPr lang="cs-CZ" altLang="cs-CZ">
                <a:hlinkClick r:id="rId5"/>
              </a:rPr>
              <a:t>http://www.floralimages.co.uk/pusneaflori.htm</a:t>
            </a:r>
            <a:r>
              <a:rPr lang="cs-CZ" altLang="cs-CZ"/>
              <a:t> </a:t>
            </a:r>
          </a:p>
          <a:p>
            <a:endParaRPr lang="cs-CZ" altLang="cs-CZ"/>
          </a:p>
          <a:p>
            <a:r>
              <a:rPr lang="cs-CZ" altLang="cs-CZ" sz="1500"/>
              <a:t>Vpravo: Mapovník</a:t>
            </a:r>
            <a:r>
              <a:rPr lang="cs-CZ" altLang="cs-CZ" sz="1500" i="1"/>
              <a:t> Rhizocarpon </a:t>
            </a:r>
            <a:r>
              <a:rPr lang="cs-CZ" altLang="cs-CZ" sz="1500"/>
              <a:t>sp.</a:t>
            </a:r>
            <a:endParaRPr lang="cs-CZ" altLang="cs-CZ" sz="400"/>
          </a:p>
          <a:p>
            <a:r>
              <a:rPr lang="cs-CZ" altLang="cs-CZ" sz="200"/>
              <a:t>                 </a:t>
            </a:r>
          </a:p>
          <a:p>
            <a:r>
              <a:rPr lang="cs-CZ" altLang="cs-CZ">
                <a:hlinkClick r:id="rId6"/>
              </a:rPr>
              <a:t>http://www.flickr.com</a:t>
            </a:r>
          </a:p>
          <a:p>
            <a:r>
              <a:rPr lang="cs-CZ" altLang="cs-CZ">
                <a:hlinkClick r:id="rId6"/>
              </a:rPr>
              <a:t>/photos/laajala/485461821/</a:t>
            </a:r>
            <a:r>
              <a:rPr lang="cs-CZ" altLang="cs-CZ"/>
              <a:t> </a:t>
            </a:r>
          </a:p>
        </p:txBody>
      </p:sp>
      <p:pic>
        <p:nvPicPr>
          <p:cNvPr id="98309" name="Picture 11" descr="lecanoromycetes_cladonia-diversa">
            <a:extLst>
              <a:ext uri="{FF2B5EF4-FFF2-40B4-BE49-F238E27FC236}">
                <a16:creationId xmlns:a16="http://schemas.microsoft.com/office/drawing/2014/main" xmlns="" id="{DDE3C0FD-4249-4CF4-ADFB-D30A2E5C7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277653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0" name="Picture 12" descr="lecanoromycetes_usnea_florida">
            <a:extLst>
              <a:ext uri="{FF2B5EF4-FFF2-40B4-BE49-F238E27FC236}">
                <a16:creationId xmlns:a16="http://schemas.microsoft.com/office/drawing/2014/main" xmlns="" id="{99556771-549B-4855-950D-961699F34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9" r="11339"/>
          <a:stretch>
            <a:fillRect/>
          </a:stretch>
        </p:blipFill>
        <p:spPr bwMode="auto">
          <a:xfrm>
            <a:off x="457200" y="3810000"/>
            <a:ext cx="2778125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1" name="Picture 13" descr="lecanoromycetes_rhizocarpon-sp">
            <a:extLst>
              <a:ext uri="{FF2B5EF4-FFF2-40B4-BE49-F238E27FC236}">
                <a16:creationId xmlns:a16="http://schemas.microsoft.com/office/drawing/2014/main" xmlns="" id="{80F6E6A3-4335-4DB6-B3CF-367EA6A0D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3806825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2" name="6_liche_23_kerickovite-korovite-lisejniky.MP3">
            <a:hlinkClick r:id="" action="ppaction://media"/>
            <a:extLst>
              <a:ext uri="{FF2B5EF4-FFF2-40B4-BE49-F238E27FC236}">
                <a16:creationId xmlns:a16="http://schemas.microsoft.com/office/drawing/2014/main" xmlns="" id="{4511021B-CFA7-433A-A71B-807D13BFBC43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3213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83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09" fill="hold"/>
                                        <p:tgtEl>
                                          <p:spTgt spid="983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31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3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12">
            <a:extLst>
              <a:ext uri="{FF2B5EF4-FFF2-40B4-BE49-F238E27FC236}">
                <a16:creationId xmlns:a16="http://schemas.microsoft.com/office/drawing/2014/main" xmlns="" id="{7E906AC3-170C-47F4-BC6B-9B9E03FA4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32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7000"/>
              </a:lnSpc>
            </a:pPr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sz="1800" b="1" i="1" dirty="0" err="1">
                <a:solidFill>
                  <a:srgbClr val="000000"/>
                </a:solidFill>
                <a:cs typeface="Arial" panose="020B0604020202020204" pitchFamily="34" charset="0"/>
              </a:rPr>
              <a:t>Teloschistales</a:t>
            </a:r>
            <a:r>
              <a:rPr lang="cs-CZ" altLang="cs-CZ" sz="1800" b="1" i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dirty="0">
                <a:solidFill>
                  <a:srgbClr val="000000"/>
                </a:solidFill>
              </a:rPr>
              <a:t>–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lišejníky různých typů stélek, </a:t>
            </a:r>
          </a:p>
          <a:p>
            <a:pPr>
              <a:lnSpc>
                <a:spcPct val="97000"/>
              </a:lnSpc>
            </a:pP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– </a:t>
            </a:r>
            <a:r>
              <a:rPr lang="cs-CZ" altLang="cs-CZ" sz="1800" i="1" dirty="0" err="1">
                <a:solidFill>
                  <a:srgbClr val="000000"/>
                </a:solidFill>
              </a:rPr>
              <a:t>Physcia</a:t>
            </a:r>
            <a:r>
              <a:rPr lang="cs-CZ" altLang="cs-CZ" sz="1800" dirty="0">
                <a:solidFill>
                  <a:srgbClr val="000000"/>
                </a:solidFill>
              </a:rPr>
              <a:t> (terčovník), </a:t>
            </a:r>
            <a:r>
              <a:rPr lang="cs-CZ" altLang="cs-CZ" sz="1800" i="1" dirty="0" err="1">
                <a:solidFill>
                  <a:srgbClr val="000000"/>
                </a:solidFill>
              </a:rPr>
              <a:t>Xanthoria</a:t>
            </a:r>
            <a:r>
              <a:rPr lang="cs-CZ" altLang="cs-CZ" sz="1800" dirty="0">
                <a:solidFill>
                  <a:srgbClr val="000000"/>
                </a:solidFill>
              </a:rPr>
              <a:t> (</a:t>
            </a:r>
            <a:r>
              <a:rPr lang="cs-CZ" altLang="cs-CZ" sz="1800" dirty="0" err="1">
                <a:solidFill>
                  <a:srgbClr val="000000"/>
                </a:solidFill>
              </a:rPr>
              <a:t>terčník</a:t>
            </a:r>
            <a:r>
              <a:rPr lang="cs-CZ" altLang="cs-CZ" sz="1800" dirty="0">
                <a:solidFill>
                  <a:srgbClr val="000000"/>
                </a:solidFill>
              </a:rPr>
              <a:t>)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- běžné lupenité typy s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apothecii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</a:rPr>
              <a:t>– </a:t>
            </a:r>
            <a:r>
              <a:rPr lang="cs-CZ" altLang="cs-CZ" sz="1800" i="1" dirty="0" err="1">
                <a:solidFill>
                  <a:srgbClr val="000000"/>
                </a:solidFill>
              </a:rPr>
              <a:t>Caliciaceae</a:t>
            </a:r>
            <a:r>
              <a:rPr lang="cs-CZ" altLang="cs-CZ" sz="1800" dirty="0">
                <a:solidFill>
                  <a:srgbClr val="000000"/>
                </a:solidFill>
              </a:rPr>
              <a:t> -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plodnice nejčastěji stopkatá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apothecia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vyrůstající ze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stromat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; vřecka v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theciu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nebo v dutině, za zralosti se jejich stěna rozpadá a tvoří se sporami práškovitou hmotu -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mazaedium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, roznášené větrem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200" dirty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2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podtřída </a:t>
            </a:r>
            <a:r>
              <a:rPr lang="cs-CZ" altLang="cs-CZ" sz="1800" b="1" i="1" dirty="0" err="1">
                <a:solidFill>
                  <a:srgbClr val="000000"/>
                </a:solidFill>
                <a:cs typeface="Arial" panose="020B0604020202020204" pitchFamily="34" charset="0"/>
              </a:rPr>
              <a:t>Ostropomycetidae</a:t>
            </a:r>
            <a:endParaRPr lang="cs-CZ" altLang="cs-CZ" sz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97000"/>
              </a:lnSpc>
            </a:pPr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sz="1800" b="1" i="1" dirty="0" err="1">
                <a:solidFill>
                  <a:srgbClr val="000000"/>
                </a:solidFill>
                <a:cs typeface="Arial" panose="020B0604020202020204" pitchFamily="34" charset="0"/>
              </a:rPr>
              <a:t>Ostropales</a:t>
            </a:r>
            <a:r>
              <a:rPr lang="cs-CZ" altLang="cs-CZ" sz="1800" b="1" i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dirty="0">
                <a:solidFill>
                  <a:srgbClr val="000000"/>
                </a:solidFill>
              </a:rPr>
              <a:t>–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převážně </a:t>
            </a:r>
            <a:r>
              <a:rPr lang="cs-CZ" altLang="cs-CZ" sz="18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saprotrofní</a:t>
            </a:r>
            <a:r>
              <a:rPr lang="cs-CZ" altLang="cs-CZ" sz="18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lichenizované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i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nelichenizované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houby </a:t>
            </a:r>
            <a:r>
              <a:rPr lang="cs-CZ" altLang="cs-CZ" sz="1800" dirty="0" smtClean="0">
                <a:solidFill>
                  <a:srgbClr val="000000"/>
                </a:solidFill>
                <a:cs typeface="Arial" panose="020B0604020202020204" pitchFamily="34" charset="0"/>
              </a:rPr>
              <a:t>s korovitou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stélkou, plodnice různých typů, vřecka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unitunikátní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mnohobun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. spory – 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Graphis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(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čárnička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) tvoří čárkovitá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hysterothecia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prorážející skrz borku stromů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 dirty="0">
              <a:solidFill>
                <a:srgbClr val="000000"/>
              </a:solidFill>
            </a:endParaRPr>
          </a:p>
          <a:p>
            <a:pPr>
              <a:lnSpc>
                <a:spcPct val="97000"/>
              </a:lnSpc>
            </a:pP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dnes v samostatném </a:t>
            </a:r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řádu </a:t>
            </a:r>
            <a:r>
              <a:rPr lang="cs-CZ" altLang="cs-CZ" sz="1800" b="1" i="1" dirty="0" err="1">
                <a:solidFill>
                  <a:srgbClr val="000000"/>
                </a:solidFill>
                <a:cs typeface="Arial" panose="020B0604020202020204" pitchFamily="34" charset="0"/>
              </a:rPr>
              <a:t>Baeomycetales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je rod 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Baeomyces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(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malohubka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) s</a:t>
            </a:r>
            <a:r>
              <a:rPr lang="cs-CZ" altLang="cs-CZ" sz="1800" dirty="0">
                <a:solidFill>
                  <a:srgbClr val="000000"/>
                </a:solidFill>
              </a:rPr>
              <a:t> 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drobnými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apothecii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rostoucími ze stélky na povrchu půdy</a:t>
            </a:r>
          </a:p>
        </p:txBody>
      </p:sp>
      <p:pic>
        <p:nvPicPr>
          <p:cNvPr id="99331" name="Picture 14" descr="lecanoromycetes_graphis-scripta">
            <a:extLst>
              <a:ext uri="{FF2B5EF4-FFF2-40B4-BE49-F238E27FC236}">
                <a16:creationId xmlns:a16="http://schemas.microsoft.com/office/drawing/2014/main" xmlns="" id="{6AC3E806-50FD-420C-BAF0-B0B9767C7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"/>
          <a:stretch>
            <a:fillRect/>
          </a:stretch>
        </p:blipFill>
        <p:spPr bwMode="auto">
          <a:xfrm>
            <a:off x="1639888" y="3835400"/>
            <a:ext cx="3475037" cy="242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Text Box 15">
            <a:extLst>
              <a:ext uri="{FF2B5EF4-FFF2-40B4-BE49-F238E27FC236}">
                <a16:creationId xmlns:a16="http://schemas.microsoft.com/office/drawing/2014/main" xmlns="" id="{2905B48A-0129-419B-991B-5E5BF2E239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759200"/>
            <a:ext cx="1295400" cy="265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500"/>
              <a:t>Vlevo: Čárnička psaná (</a:t>
            </a:r>
            <a:r>
              <a:rPr lang="cs-CZ" altLang="cs-CZ" sz="1500" i="1"/>
              <a:t>Graphis scripta</a:t>
            </a:r>
            <a:r>
              <a:rPr lang="cs-CZ" altLang="cs-CZ" sz="1500"/>
              <a:t>)</a:t>
            </a:r>
          </a:p>
          <a:p>
            <a:endParaRPr lang="cs-CZ" altLang="cs-CZ" sz="1000"/>
          </a:p>
          <a:p>
            <a:r>
              <a:rPr lang="cs-CZ" altLang="cs-CZ" sz="1500"/>
              <a:t>Vpravo: Malohubka růžová (</a:t>
            </a:r>
            <a:r>
              <a:rPr lang="cs-CZ" altLang="cs-CZ" sz="1500" i="1"/>
              <a:t>Baeomyces roseus</a:t>
            </a:r>
            <a:r>
              <a:rPr lang="cs-CZ" altLang="cs-CZ" sz="1500"/>
              <a:t>)</a:t>
            </a:r>
            <a:endParaRPr lang="cs-CZ" altLang="cs-CZ" sz="400"/>
          </a:p>
          <a:p>
            <a:endParaRPr lang="cs-CZ" altLang="cs-CZ"/>
          </a:p>
        </p:txBody>
      </p:sp>
      <p:pic>
        <p:nvPicPr>
          <p:cNvPr id="99333" name="Picture 16" descr="lecanoromycetes_baeomyces">
            <a:extLst>
              <a:ext uri="{FF2B5EF4-FFF2-40B4-BE49-F238E27FC236}">
                <a16:creationId xmlns:a16="http://schemas.microsoft.com/office/drawing/2014/main" xmlns="" id="{894CC098-C89A-4C9F-AEE4-1FD352E7E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835400"/>
            <a:ext cx="3438525" cy="242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4" name="Text Box 17">
            <a:extLst>
              <a:ext uri="{FF2B5EF4-FFF2-40B4-BE49-F238E27FC236}">
                <a16:creationId xmlns:a16="http://schemas.microsoft.com/office/drawing/2014/main" xmlns="" id="{5CB6DBF2-54F5-4AF6-9B47-D3147B16D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6338" y="6234113"/>
            <a:ext cx="37338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cs-CZ" altLang="cs-CZ">
                <a:hlinkClick r:id="rId6"/>
              </a:rPr>
              <a:t>http://www.britishlichens.co.uk/species/Dibaeis%20baeomyces%20small.jpg</a:t>
            </a:r>
            <a:r>
              <a:rPr lang="cs-CZ" altLang="cs-CZ"/>
              <a:t> </a:t>
            </a:r>
          </a:p>
        </p:txBody>
      </p:sp>
      <p:sp>
        <p:nvSpPr>
          <p:cNvPr id="99335" name="Text Box 18">
            <a:extLst>
              <a:ext uri="{FF2B5EF4-FFF2-40B4-BE49-F238E27FC236}">
                <a16:creationId xmlns:a16="http://schemas.microsoft.com/office/drawing/2014/main" xmlns="" id="{79166310-BAE1-415B-B30E-3F0579D6C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7338" y="6197600"/>
            <a:ext cx="38862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"/>
              <a:t>                 </a:t>
            </a:r>
          </a:p>
          <a:p>
            <a:r>
              <a:rPr lang="cs-CZ" altLang="cs-CZ">
                <a:hlinkClick r:id="rId7"/>
              </a:rPr>
              <a:t>http://www.britishlichens.co.uk/species/Graphis%20scripta%20small.jpg</a:t>
            </a:r>
            <a:r>
              <a:rPr lang="cs-CZ" altLang="cs-CZ"/>
              <a:t> </a:t>
            </a:r>
          </a:p>
        </p:txBody>
      </p:sp>
      <p:pic>
        <p:nvPicPr>
          <p:cNvPr id="99336" name="6_liche_24_graphis-baeomyces.MP3">
            <a:hlinkClick r:id="" action="ppaction://media"/>
            <a:extLst>
              <a:ext uri="{FF2B5EF4-FFF2-40B4-BE49-F238E27FC236}">
                <a16:creationId xmlns:a16="http://schemas.microsoft.com/office/drawing/2014/main" xmlns="" id="{00C01E07-B795-4DBF-9130-9D659303F685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8688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9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23" fill="hold"/>
                                        <p:tgtEl>
                                          <p:spTgt spid="993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33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33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>
            <a:extLst>
              <a:ext uri="{FF2B5EF4-FFF2-40B4-BE49-F238E27FC236}">
                <a16:creationId xmlns:a16="http://schemas.microsoft.com/office/drawing/2014/main" xmlns="" id="{A47C45CB-0157-4F69-A704-76874A4B4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567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 u="sng" dirty="0"/>
              <a:t>Pomocné oddělení: </a:t>
            </a:r>
            <a:r>
              <a:rPr lang="cs-CZ" altLang="cs-CZ" sz="1800" i="1" u="sng" dirty="0"/>
              <a:t>DEUTEROMYCOTA (FUNGI IMPERFECTI)</a:t>
            </a:r>
            <a:endParaRPr lang="cs-CZ" altLang="cs-CZ" sz="1800" u="sng" dirty="0"/>
          </a:p>
          <a:p>
            <a:endParaRPr lang="cs-CZ" altLang="cs-CZ" sz="1200" u="sng" dirty="0"/>
          </a:p>
          <a:p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není přirozenou taxonomickou jednotkou, je vytvořena pro účely klasifikace </a:t>
            </a:r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hub</a:t>
            </a:r>
            <a:r>
              <a:rPr lang="cs-CZ" altLang="cs-CZ" sz="1800" b="1" dirty="0">
                <a:solidFill>
                  <a:srgbClr val="000000"/>
                </a:solidFill>
              </a:rPr>
              <a:t> </a:t>
            </a:r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v anamorfní fázi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 dirty="0">
              <a:solidFill>
                <a:srgbClr val="000000"/>
              </a:solidFill>
            </a:endParaRPr>
          </a:p>
          <a:p>
            <a:r>
              <a:rPr lang="cs-CZ" altLang="cs-CZ" sz="1800" dirty="0">
                <a:solidFill>
                  <a:srgbClr val="000000"/>
                </a:solidFill>
              </a:rPr>
              <a:t>• 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různé pojetí šíře této skupiny 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</a:rPr>
              <a:t>–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buď zahrnuje pouze druhy, u nichž se nevytváří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teleomorfa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(žijí tedy v mitotické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holomorfě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- rozmnožují se pouze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mitosporami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, příp. "přesedlaly" na parasexuální proces) nebo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teleomorfa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není známa (v přirozených podmínkách nevzniká anebo vzniká, ale zatím nebyla objevena spojitost s danou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anamorfou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) =&gt; po</a:t>
            </a:r>
            <a:r>
              <a:rPr lang="cs-CZ" altLang="cs-CZ" sz="1800" dirty="0">
                <a:solidFill>
                  <a:srgbClr val="000000"/>
                </a:solidFill>
              </a:rPr>
              <a:t> 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objevení spojitosti s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teleomorfou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jsou pak takovéto druhy zařazeny do přirozeného systému a z takto pojatého systému 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Fungi</a:t>
            </a:r>
            <a:r>
              <a:rPr lang="cs-CZ" altLang="cs-CZ" sz="1800" i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imperfecti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vypadnou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</a:rPr>
              <a:t>–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anebo (podle mého logičtější pojetí) zahrnuje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anamorfy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všech druhů, tedy i</a:t>
            </a:r>
            <a:r>
              <a:rPr lang="cs-CZ" altLang="cs-CZ" sz="1800" dirty="0">
                <a:solidFill>
                  <a:srgbClr val="000000"/>
                </a:solidFill>
              </a:rPr>
              <a:t> 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těch, u kterých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teleomorfa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známa je (souběžně jsou samozřejmě klasifikovány v</a:t>
            </a:r>
            <a:r>
              <a:rPr lang="cs-CZ" altLang="cs-CZ" sz="1800" dirty="0">
                <a:solidFill>
                  <a:srgbClr val="000000"/>
                </a:solidFill>
              </a:rPr>
              <a:t> 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přirozeném systému); u většiny těchto druhů je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anamorfa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převládajícím stadiem, ke tvorbě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teleomorfy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dochází vzácněji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</a:rPr>
              <a:t>•  č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lenění na pomocné třídy, řády, čeledi a rody na základě morfologické podobnosti konidiového stadia (není zde snaha o přirozené uspořádání)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</a:rPr>
              <a:t>• 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podle vlastností mycelia (přehrádkované, jednojaderné buňky, jednoduché póry v přehrádkách) lze soudit, že 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Deuteromycota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reprezentují převážně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anamorfy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vřeckatých hub</a:t>
            </a:r>
          </a:p>
        </p:txBody>
      </p:sp>
      <p:pic>
        <p:nvPicPr>
          <p:cNvPr id="9232" name="6_deute_02_deuteromycota.MP3">
            <a:hlinkClick r:id="" action="ppaction://media"/>
            <a:extLst>
              <a:ext uri="{FF2B5EF4-FFF2-40B4-BE49-F238E27FC236}">
                <a16:creationId xmlns:a16="http://schemas.microsoft.com/office/drawing/2014/main" xmlns="" id="{2DC28F7F-6E50-4DEA-9C59-6A6D09AEC608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4048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87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938" fill="hold"/>
                                        <p:tgtEl>
                                          <p:spTgt spid="92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3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2">
            <a:extLst>
              <a:ext uri="{FF2B5EF4-FFF2-40B4-BE49-F238E27FC236}">
                <a16:creationId xmlns:a16="http://schemas.microsoft.com/office/drawing/2014/main" xmlns="" id="{09461B1B-F252-4FD8-AA18-F50402BE94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609600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6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základní</a:t>
            </a:r>
            <a:r>
              <a:rPr lang="cs-CZ" altLang="cs-CZ" sz="1800">
                <a:solidFill>
                  <a:srgbClr val="000000"/>
                </a:solidFill>
              </a:rPr>
              <a:t>m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způsob</a:t>
            </a:r>
            <a:r>
              <a:rPr lang="cs-CZ" altLang="cs-CZ" sz="1800">
                <a:solidFill>
                  <a:srgbClr val="000000"/>
                </a:solidFill>
              </a:rPr>
              <a:t>em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rozmnožování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je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tvorba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konidií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,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a</a:t>
            </a:r>
            <a:r>
              <a:rPr lang="cs-CZ" altLang="cs-CZ" sz="16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to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jak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přímo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na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myceliu, tak na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konidioforech</a:t>
            </a:r>
            <a:r>
              <a:rPr lang="cs-CZ" altLang="cs-CZ" sz="1800">
                <a:solidFill>
                  <a:srgbClr val="000000"/>
                </a:solidFill>
              </a:rPr>
              <a:t>; konidiofory vyrůstají jednotlivě nebo v </a:t>
            </a:r>
            <a:r>
              <a:rPr lang="cs-CZ" altLang="cs-CZ" sz="1800" b="1">
                <a:solidFill>
                  <a:srgbClr val="000000"/>
                </a:solidFill>
              </a:rPr>
              <a:t>konidiomatech</a:t>
            </a:r>
            <a:r>
              <a:rPr lang="cs-CZ" altLang="cs-CZ" sz="1800">
                <a:solidFill>
                  <a:srgbClr val="000000"/>
                </a:solidFill>
              </a:rPr>
              <a:t> (obdoba plodnic) 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pyknidách</a:t>
            </a:r>
            <a:r>
              <a:rPr lang="cs-CZ" altLang="cs-CZ" sz="1800">
                <a:solidFill>
                  <a:srgbClr val="000000"/>
                </a:solidFill>
              </a:rPr>
              <a:t>,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acervulech, sporodochiích nebo synnematech)</a:t>
            </a:r>
          </a:p>
        </p:txBody>
      </p:sp>
      <p:pic>
        <p:nvPicPr>
          <p:cNvPr id="86021" name="Picture 5">
            <a:extLst>
              <a:ext uri="{FF2B5EF4-FFF2-40B4-BE49-F238E27FC236}">
                <a16:creationId xmlns:a16="http://schemas.microsoft.com/office/drawing/2014/main" xmlns="" id="{6D32FE01-88E2-47AA-8002-EE35D6707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25" y="457200"/>
            <a:ext cx="2174875" cy="312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2" name="Text Box 6">
            <a:extLst>
              <a:ext uri="{FF2B5EF4-FFF2-40B4-BE49-F238E27FC236}">
                <a16:creationId xmlns:a16="http://schemas.microsoft.com/office/drawing/2014/main" xmlns="" id="{44F00DF8-CC9E-41E4-A3CB-86B8E7C68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1546225"/>
            <a:ext cx="17526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>
                <a:hlinkClick r:id="rId5"/>
              </a:rPr>
              <a:t>http://www.ppis.moag.gov.il/ppis</a:t>
            </a:r>
          </a:p>
          <a:p>
            <a:pPr algn="r"/>
            <a:r>
              <a:rPr lang="cs-CZ" altLang="cs-CZ">
                <a:hlinkClick r:id="rId5"/>
              </a:rPr>
              <a:t>/plant_disease_gallery/D_S_W_S</a:t>
            </a:r>
          </a:p>
          <a:p>
            <a:pPr algn="r"/>
            <a:r>
              <a:rPr lang="cs-CZ" altLang="cs-CZ">
                <a:hlinkClick r:id="rId5"/>
              </a:rPr>
              <a:t>/Rosellinia_necatrix_08-9.htm</a:t>
            </a:r>
            <a:r>
              <a:rPr lang="cs-CZ" altLang="cs-CZ"/>
              <a:t> </a:t>
            </a:r>
          </a:p>
        </p:txBody>
      </p:sp>
      <p:pic>
        <p:nvPicPr>
          <p:cNvPr id="86023" name="Picture 7">
            <a:extLst>
              <a:ext uri="{FF2B5EF4-FFF2-40B4-BE49-F238E27FC236}">
                <a16:creationId xmlns:a16="http://schemas.microsoft.com/office/drawing/2014/main" xmlns="" id="{A5E9FE56-C263-4E4B-8BFB-2E8A6F13A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3840163"/>
            <a:ext cx="3849688" cy="256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4" name="Text Box 8">
            <a:extLst>
              <a:ext uri="{FF2B5EF4-FFF2-40B4-BE49-F238E27FC236}">
                <a16:creationId xmlns:a16="http://schemas.microsoft.com/office/drawing/2014/main" xmlns="" id="{CDC52575-1F9F-4E8C-955C-88311760B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63" y="3813175"/>
            <a:ext cx="40386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hlinkClick r:id="rId7"/>
              </a:rPr>
              <a:t>http://www.eppo.org/QUARANTINE/fungi/Mycosphaerella_pini/SCIRPI_images.htm</a:t>
            </a:r>
            <a:r>
              <a:rPr lang="cs-CZ" altLang="cs-CZ"/>
              <a:t> </a:t>
            </a:r>
          </a:p>
        </p:txBody>
      </p:sp>
      <p:pic>
        <p:nvPicPr>
          <p:cNvPr id="86025" name="Picture 9">
            <a:extLst>
              <a:ext uri="{FF2B5EF4-FFF2-40B4-BE49-F238E27FC236}">
                <a16:creationId xmlns:a16="http://schemas.microsoft.com/office/drawing/2014/main" xmlns="" id="{F4BF1F1B-36F3-4085-8314-5D082E822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657600"/>
            <a:ext cx="3657600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6" name="Text Box 10">
            <a:extLst>
              <a:ext uri="{FF2B5EF4-FFF2-40B4-BE49-F238E27FC236}">
                <a16:creationId xmlns:a16="http://schemas.microsoft.com/office/drawing/2014/main" xmlns="" id="{9E247373-6FF9-4728-AEF4-AF0F045B33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3657600"/>
            <a:ext cx="28956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hlinkClick r:id="rId9"/>
              </a:rPr>
              <a:t>http://www.uoguelph.ca/~gbarron/MISC2003/nectriac.htm</a:t>
            </a:r>
            <a:r>
              <a:rPr lang="cs-CZ" altLang="cs-CZ"/>
              <a:t> </a:t>
            </a:r>
          </a:p>
        </p:txBody>
      </p:sp>
      <p:pic>
        <p:nvPicPr>
          <p:cNvPr id="86027" name="Picture 11">
            <a:extLst>
              <a:ext uri="{FF2B5EF4-FFF2-40B4-BE49-F238E27FC236}">
                <a16:creationId xmlns:a16="http://schemas.microsoft.com/office/drawing/2014/main" xmlns="" id="{AB034EE2-F9B5-41DB-9C5A-BE2EE13BF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1851025"/>
            <a:ext cx="2895600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8" name="Text Box 12">
            <a:extLst>
              <a:ext uri="{FF2B5EF4-FFF2-40B4-BE49-F238E27FC236}">
                <a16:creationId xmlns:a16="http://schemas.microsoft.com/office/drawing/2014/main" xmlns="" id="{FE96F503-1A06-45E9-990B-CCF548D62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546225"/>
            <a:ext cx="2209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>
                <a:hlinkClick r:id="rId11"/>
              </a:rPr>
              <a:t>http://www.pri.wur.nl/UK/research/research</a:t>
            </a:r>
          </a:p>
          <a:p>
            <a:pPr algn="r"/>
            <a:r>
              <a:rPr lang="cs-CZ" altLang="cs-CZ">
                <a:hlinkClick r:id="rId11"/>
              </a:rPr>
              <a:t>+themes/Interaction+between+plants+pests+and+diseases/photowheat/</a:t>
            </a:r>
            <a:r>
              <a:rPr lang="cs-CZ" altLang="cs-CZ"/>
              <a:t> </a:t>
            </a:r>
          </a:p>
        </p:txBody>
      </p:sp>
      <p:sp>
        <p:nvSpPr>
          <p:cNvPr id="86029" name="Text Box 13">
            <a:extLst>
              <a:ext uri="{FF2B5EF4-FFF2-40B4-BE49-F238E27FC236}">
                <a16:creationId xmlns:a16="http://schemas.microsoft.com/office/drawing/2014/main" xmlns="" id="{085C4804-8D05-43AE-87D2-2A0850ACC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981200"/>
            <a:ext cx="3124200" cy="183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cs-CZ" altLang="cs-CZ" sz="1500"/>
              <a:t>Vlevo: pyknida </a:t>
            </a:r>
            <a:r>
              <a:rPr lang="cs-CZ" altLang="cs-CZ" sz="1500" i="1"/>
              <a:t>Mycosphaerella graminicola</a:t>
            </a:r>
            <a:r>
              <a:rPr lang="cs-CZ" altLang="cs-CZ" sz="1500"/>
              <a:t>; vlevo dole: acervulus</a:t>
            </a:r>
            <a:r>
              <a:rPr lang="cs-CZ" altLang="cs-CZ" sz="1500" i="1"/>
              <a:t> Mycosphaerella pini</a:t>
            </a:r>
            <a:r>
              <a:rPr lang="cs-CZ" altLang="cs-CZ" sz="1500"/>
              <a:t> (anamorfa </a:t>
            </a:r>
            <a:r>
              <a:rPr lang="cs-CZ" altLang="cs-CZ" sz="1500" i="1"/>
              <a:t>Dothiostroma</a:t>
            </a:r>
            <a:r>
              <a:rPr lang="cs-CZ" altLang="cs-CZ" sz="1500"/>
              <a:t>); vpravo dole: sporodochium </a:t>
            </a:r>
            <a:r>
              <a:rPr lang="cs-CZ" altLang="cs-CZ" sz="1500" i="1"/>
              <a:t>Nectria cinnabarina</a:t>
            </a:r>
            <a:r>
              <a:rPr lang="cs-CZ" altLang="cs-CZ" sz="1500"/>
              <a:t> (anamorfa </a:t>
            </a:r>
            <a:r>
              <a:rPr lang="cs-CZ" altLang="cs-CZ" sz="1500" i="1"/>
              <a:t>Tubercularia</a:t>
            </a:r>
            <a:r>
              <a:rPr lang="cs-CZ" altLang="cs-CZ" sz="1500"/>
              <a:t>); vpravo: synnema (= korémie) </a:t>
            </a:r>
            <a:r>
              <a:rPr lang="cs-CZ" altLang="cs-CZ" sz="1500" i="1"/>
              <a:t>Rosellinia necatrix.</a:t>
            </a:r>
            <a:endParaRPr lang="cs-CZ" altLang="cs-CZ"/>
          </a:p>
        </p:txBody>
      </p:sp>
      <p:pic>
        <p:nvPicPr>
          <p:cNvPr id="86030" name="6_deute_03_konidiomata.MP3">
            <a:hlinkClick r:id="" action="ppaction://media"/>
            <a:extLst>
              <a:ext uri="{FF2B5EF4-FFF2-40B4-BE49-F238E27FC236}">
                <a16:creationId xmlns:a16="http://schemas.microsoft.com/office/drawing/2014/main" xmlns="" id="{588D3F21-8362-4245-8607-345EA567820B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928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7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6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359" fill="hold"/>
                                        <p:tgtEl>
                                          <p:spTgt spid="860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03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03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1" name="Text Box 33">
            <a:extLst>
              <a:ext uri="{FF2B5EF4-FFF2-40B4-BE49-F238E27FC236}">
                <a16:creationId xmlns:a16="http://schemas.microsoft.com/office/drawing/2014/main" xmlns="" id="{76F4C42C-7125-4AA4-965E-781C44709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609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cs-CZ" altLang="cs-CZ" sz="1800" u="sng"/>
              <a:t>Pomocné oddělení: </a:t>
            </a:r>
            <a:r>
              <a:rPr lang="cs-CZ" altLang="cs-CZ" sz="1800" i="1" u="sng"/>
              <a:t>LICHENES</a:t>
            </a:r>
            <a:r>
              <a:rPr lang="cs-CZ" altLang="cs-CZ" sz="1800" u="sng"/>
              <a:t> - LIŠEJNÍKY</a:t>
            </a:r>
          </a:p>
          <a:p>
            <a:pPr>
              <a:lnSpc>
                <a:spcPct val="95000"/>
              </a:lnSpc>
            </a:pPr>
            <a:endParaRPr lang="cs-CZ" altLang="cs-CZ" sz="1200" u="sng"/>
          </a:p>
          <a:p>
            <a:pPr>
              <a:lnSpc>
                <a:spcPct val="95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je obtížné přesně definovat, co je lišejník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definice různých autorů se o to pokouší zhruba ve smyslu, že jde o morfologicko-fyziologickou jednotku, ve které je obligátně vázán určitý druh houby (mykobiont) s určitým druhem řasy nebo sinice (fotobiont)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mykobiont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houbová složka je </a:t>
            </a:r>
            <a:r>
              <a:rPr lang="cs-CZ" altLang="cs-CZ" sz="1800">
                <a:solidFill>
                  <a:srgbClr val="000000"/>
                </a:solidFill>
              </a:rPr>
              <a:t>u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více než 90 % </a:t>
            </a:r>
            <a:r>
              <a:rPr lang="cs-CZ" altLang="cs-CZ" sz="1800">
                <a:solidFill>
                  <a:srgbClr val="000000"/>
                </a:solidFill>
              </a:rPr>
              <a:t>druhů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vřeckatá houba, zbytek tvoří houby stopkovýtrusné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endParaRPr lang="cs-CZ" altLang="cs-CZ">
              <a:solidFill>
                <a:srgbClr val="000000"/>
              </a:solidFill>
            </a:endParaRPr>
          </a:p>
          <a:p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problematické je zařazení</a:t>
            </a:r>
            <a:r>
              <a:rPr lang="cs-CZ" altLang="cs-CZ" sz="1800">
                <a:solidFill>
                  <a:srgbClr val="000000"/>
                </a:solidFill>
              </a:rPr>
              <a:t> houby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Geosiphon pyriforme (</a:t>
            </a:r>
            <a:r>
              <a:rPr lang="cs-CZ" altLang="cs-CZ" sz="1800" i="1">
                <a:solidFill>
                  <a:srgbClr val="000000"/>
                </a:solidFill>
              </a:rPr>
              <a:t>Glomer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omycota)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, tvořící symbiózu se sinicemi, které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jsou však ve stélce lokalizovány ve vezikulech (nejde tedy o běžný typ lišejníkové stélky)</a:t>
            </a:r>
          </a:p>
        </p:txBody>
      </p:sp>
      <p:pic>
        <p:nvPicPr>
          <p:cNvPr id="12322" name="Picture 34">
            <a:extLst>
              <a:ext uri="{FF2B5EF4-FFF2-40B4-BE49-F238E27FC236}">
                <a16:creationId xmlns:a16="http://schemas.microsoft.com/office/drawing/2014/main" xmlns="" id="{79CD0D87-B3F9-4C9C-BC5C-2F29E109F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688" y="2535238"/>
            <a:ext cx="1504950" cy="209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23" name="Text Box 35">
            <a:extLst>
              <a:ext uri="{FF2B5EF4-FFF2-40B4-BE49-F238E27FC236}">
                <a16:creationId xmlns:a16="http://schemas.microsoft.com/office/drawing/2014/main" xmlns="" id="{F8CC8098-B943-4F67-9029-671DA27CFC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4632325"/>
            <a:ext cx="45720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>
                <a:solidFill>
                  <a:srgbClr val="000000"/>
                </a:solidFill>
              </a:rPr>
              <a:t>Vpravo lichenizovaná </a:t>
            </a:r>
            <a:r>
              <a:rPr lang="cs-CZ" altLang="cs-CZ" sz="1500" i="1">
                <a:solidFill>
                  <a:srgbClr val="000000"/>
                </a:solidFill>
              </a:rPr>
              <a:t>Omphalina umbellifera</a:t>
            </a:r>
            <a:r>
              <a:rPr lang="cs-CZ" altLang="cs-CZ" sz="1500">
                <a:solidFill>
                  <a:srgbClr val="000000"/>
                </a:solidFill>
              </a:rPr>
              <a:t>, vlevo nelichenizovaná </a:t>
            </a:r>
            <a:r>
              <a:rPr lang="cs-CZ" altLang="cs-CZ" sz="1500" i="1">
                <a:solidFill>
                  <a:srgbClr val="000000"/>
                </a:solidFill>
              </a:rPr>
              <a:t>O. discorosea </a:t>
            </a:r>
            <a:r>
              <a:rPr lang="cs-CZ" altLang="cs-CZ" sz="1500">
                <a:solidFill>
                  <a:srgbClr val="000000"/>
                </a:solidFill>
              </a:rPr>
              <a:t>(kalichovka lužní) </a:t>
            </a:r>
            <a:endParaRPr lang="cs-CZ" altLang="cs-CZ" sz="1500" i="1">
              <a:solidFill>
                <a:srgbClr val="000000"/>
              </a:solidFill>
            </a:endParaRPr>
          </a:p>
          <a:p>
            <a:pPr algn="r"/>
            <a:endParaRPr lang="cs-CZ" altLang="cs-CZ" sz="200" i="1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  Foto Jaroslav Malý, </a:t>
            </a:r>
            <a:r>
              <a:rPr lang="cs-CZ" altLang="cs-CZ">
                <a:solidFill>
                  <a:srgbClr val="000000"/>
                </a:solidFill>
                <a:hlinkClick r:id="rId5"/>
              </a:rPr>
              <a:t>http://www.naturfoto.cz/kalichovka-luzni-fotografie-3676.html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  <a:p>
            <a:endParaRPr lang="cs-CZ" altLang="cs-CZ" sz="200">
              <a:solidFill>
                <a:srgbClr val="000000"/>
              </a:solidFill>
            </a:endParaRPr>
          </a:p>
          <a:p>
            <a:pPr algn="r"/>
            <a:r>
              <a:rPr lang="cs-CZ" altLang="cs-CZ">
                <a:solidFill>
                  <a:srgbClr val="000000"/>
                </a:solidFill>
              </a:rPr>
              <a:t>Foto Stephen et Sylvia Sharnoff, </a:t>
            </a:r>
            <a:r>
              <a:rPr lang="cs-CZ" altLang="cs-CZ">
                <a:solidFill>
                  <a:srgbClr val="000000"/>
                </a:solidFill>
                <a:hlinkClick r:id="rId6"/>
              </a:rPr>
              <a:t>http://www.lichen.com/bigpix/Oumbellifera.html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12324" name="Picture 36">
            <a:extLst>
              <a:ext uri="{FF2B5EF4-FFF2-40B4-BE49-F238E27FC236}">
                <a16:creationId xmlns:a16="http://schemas.microsoft.com/office/drawing/2014/main" xmlns="" id="{33927425-3287-4029-8C1A-4F33BF3E0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533650"/>
            <a:ext cx="2797175" cy="209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25" name="Text Box 37">
            <a:extLst>
              <a:ext uri="{FF2B5EF4-FFF2-40B4-BE49-F238E27FC236}">
                <a16:creationId xmlns:a16="http://schemas.microsoft.com/office/drawing/2014/main" xmlns="" id="{900B5034-E131-47BD-A6CD-8EAD9EC83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536825"/>
            <a:ext cx="396240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mezi vřeckatými houbami na</a:t>
            </a:r>
            <a:r>
              <a:rPr lang="cs-CZ" altLang="cs-CZ" sz="1800">
                <a:solidFill>
                  <a:srgbClr val="000000"/>
                </a:solidFill>
              </a:rPr>
              <a:t>jd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eme řadu rodů, čeledí i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některé řády pouze s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lichenizovanými zástupci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</a:rPr>
              <a:t>– u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stopkovýtrusných jde nanejvýš o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rody, ale v řadě případů obsahuje jeden rod lichenizované i nelicheni</a:t>
            </a:r>
            <a:r>
              <a:rPr lang="cs-CZ" altLang="cs-CZ" sz="1800">
                <a:solidFill>
                  <a:srgbClr val="000000"/>
                </a:solidFill>
              </a:rPr>
              <a:t>-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zované druhy (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Omphalina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druhy hub tvořící lišejníky jsou obvykle specificky lichenizované, neschopné samostatného života</a:t>
            </a:r>
          </a:p>
        </p:txBody>
      </p:sp>
      <p:pic>
        <p:nvPicPr>
          <p:cNvPr id="12326" name="6_liche_09_lichenismus-mykobiont.MP3">
            <a:hlinkClick r:id="" action="ppaction://media"/>
            <a:extLst>
              <a:ext uri="{FF2B5EF4-FFF2-40B4-BE49-F238E27FC236}">
                <a16:creationId xmlns:a16="http://schemas.microsoft.com/office/drawing/2014/main" xmlns="" id="{F1084DDF-163B-4D65-8FD2-D384A7FAA9B1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3656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3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242" fill="hold"/>
                                        <p:tgtEl>
                                          <p:spTgt spid="123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2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2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>
            <a:extLst>
              <a:ext uri="{FF2B5EF4-FFF2-40B4-BE49-F238E27FC236}">
                <a16:creationId xmlns:a16="http://schemas.microsoft.com/office/drawing/2014/main" xmlns="" id="{6CE2D88C-B9F4-4A2D-BDE4-F45B85E59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567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ke genetickým kombinacím dochází prostřednictvím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parasexuálního procesu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: styk dvou haploidních mycelií =&gt; vytvoření můstků =&gt; jimi přejdou jádra =&gt; heterokaryotické mycelium =&gt; v něm může dojít ke splývání jader (různých i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shodných genotypů) =&gt; diploidní jádra =&gt; během jejich dělení nastane mitotický crossing-over =&gt; tvoří se diploidní mycelium a konidie =&gt; haploidizace bez meiozy - v anafázi chromosomy nerovnoměrně rozděleny k pólům =&gt; některé haploidní konidie odlišné od rodičovských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tímto procesem je zabezpečena genetická proměnlivost a tím i přizpůsobivost změnám podmínek</a:t>
            </a:r>
            <a:endParaRPr lang="cs-CZ" altLang="cs-CZ" sz="1800">
              <a:solidFill>
                <a:srgbClr val="000000"/>
              </a:solidFill>
            </a:endParaRPr>
          </a:p>
          <a:p>
            <a:endParaRPr lang="cs-CZ" altLang="cs-CZ" sz="1200">
              <a:solidFill>
                <a:srgbClr val="000000"/>
              </a:solidFill>
            </a:endParaRPr>
          </a:p>
          <a:p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výskyt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: na všech možných biotopech, suchozemských i vodních, zástupci saprofytičtí i parazitičtí (většinou fakultativně, ale i obligátně, někteří dokonce hyperparazité), i význam</a:t>
            </a:r>
            <a:r>
              <a:rPr lang="cs-CZ" altLang="cs-CZ" sz="1800">
                <a:solidFill>
                  <a:srgbClr val="000000"/>
                </a:solidFill>
              </a:rPr>
              <a:t>n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é patogenní houby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1200">
              <a:solidFill>
                <a:srgbClr val="000000"/>
              </a:solidFill>
            </a:endParaRPr>
          </a:p>
          <a:p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systém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se zdaleka nemusí krýt v pojetí rodů a druhů se systémem při</a:t>
            </a:r>
            <a:r>
              <a:rPr lang="cs-CZ" altLang="cs-CZ" sz="1800">
                <a:solidFill>
                  <a:srgbClr val="000000"/>
                </a:solidFill>
              </a:rPr>
              <a:t>r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ozeným, v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němž jsou klasifikovány teleomorfy (1 teleomorfní rod může mít druhy ve více anamorfních a naopak &lt;= dáno tím, že jeden teleomorfní rod i druh může tvořit více typů konidií a naopak různé teleomorfní rody tvoří konidie, příp. konidiomata stejného typu)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historicky </a:t>
            </a:r>
            <a:r>
              <a:rPr lang="cs-CZ" altLang="cs-CZ" sz="1800">
                <a:solidFill>
                  <a:srgbClr val="000000"/>
                </a:solidFill>
              </a:rPr>
              <a:t>byl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systém založen na morfologii konidií (dnes již ustupuje do pozadí)</a:t>
            </a:r>
            <a:r>
              <a:rPr lang="cs-CZ" altLang="cs-CZ" sz="1800">
                <a:solidFill>
                  <a:srgbClr val="000000"/>
                </a:solidFill>
              </a:rPr>
              <a:t>,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 současnosti preferováno členění podle tvorby mycelia a konidiomat</a:t>
            </a:r>
            <a:endParaRPr lang="cs-CZ" altLang="cs-CZ" sz="1800">
              <a:solidFill>
                <a:srgbClr val="000000"/>
              </a:solidFill>
            </a:endParaRPr>
          </a:p>
        </p:txBody>
      </p:sp>
      <p:pic>
        <p:nvPicPr>
          <p:cNvPr id="90115" name="6_deute_04_jmena-anamorfa-teleomorfa.MP3">
            <a:hlinkClick r:id="" action="ppaction://media"/>
            <a:extLst>
              <a:ext uri="{FF2B5EF4-FFF2-40B4-BE49-F238E27FC236}">
                <a16:creationId xmlns:a16="http://schemas.microsoft.com/office/drawing/2014/main" xmlns="" id="{A145DA69-D118-4710-BD81-70949A8D458E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7893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98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0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796" fill="hold"/>
                                        <p:tgtEl>
                                          <p:spTgt spid="901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11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11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82" name="Text Box 10">
            <a:extLst>
              <a:ext uri="{FF2B5EF4-FFF2-40B4-BE49-F238E27FC236}">
                <a16:creationId xmlns:a16="http://schemas.microsoft.com/office/drawing/2014/main" xmlns="" id="{D62B8E43-5A6D-4AE0-9A18-0FE007508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347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 dirty="0">
                <a:solidFill>
                  <a:srgbClr val="000000"/>
                </a:solidFill>
              </a:rPr>
              <a:t>Pomocná třída: </a:t>
            </a:r>
            <a:r>
              <a:rPr lang="cs-CZ" altLang="cs-CZ" sz="1800" i="1" dirty="0">
                <a:solidFill>
                  <a:srgbClr val="000000"/>
                </a:solidFill>
              </a:rPr>
              <a:t>BLASTOMYCETES</a:t>
            </a:r>
            <a:endParaRPr lang="cs-CZ" altLang="cs-CZ" sz="1800" dirty="0">
              <a:solidFill>
                <a:srgbClr val="000000"/>
              </a:solidFill>
            </a:endParaRPr>
          </a:p>
          <a:p>
            <a:endParaRPr lang="cs-CZ" altLang="cs-CZ" sz="600" dirty="0">
              <a:solidFill>
                <a:srgbClr val="000000"/>
              </a:solidFill>
            </a:endParaRPr>
          </a:p>
          <a:p>
            <a:r>
              <a:rPr lang="cs-CZ" altLang="cs-CZ" sz="1800" dirty="0">
                <a:solidFill>
                  <a:srgbClr val="000000"/>
                </a:solidFill>
              </a:rPr>
              <a:t>•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nesporogenní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(imperfektní) kvasinky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</a:rPr>
              <a:t>• 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zahrnuje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kvasinkovitá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stadia vřeckatých i stopkovýtrusných hub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</a:rPr>
              <a:t>• 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stélka jednobuněčná (max. pučivé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pseudomycelium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, vzácně tvoří i vláknité mycelium)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</a:rPr>
              <a:t>• 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rozmnožování tvorbou blastospor, vzácně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arthrospor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</a:rPr>
              <a:t>• 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primárně </a:t>
            </a:r>
            <a:r>
              <a:rPr lang="cs-CZ" altLang="cs-CZ" sz="18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saprotrofové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, některé druhy fakultativně parazitické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</a:rPr>
              <a:t>•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patogenní zástupci, působící onemocnění od dermatomykóz po vážné choroby celého organismu - </a:t>
            </a:r>
            <a:r>
              <a:rPr lang="cs-CZ" altLang="cs-CZ" sz="1800" i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Cryptococcus</a:t>
            </a:r>
            <a:r>
              <a:rPr lang="cs-CZ" altLang="cs-CZ" sz="1800" dirty="0" smtClean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Candida</a:t>
            </a:r>
            <a:r>
              <a:rPr lang="cs-CZ" altLang="cs-CZ" sz="1800" i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albicans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</a:rPr>
              <a:t>•  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Rhodotorula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-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kvasinkovitá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stadia snětí, 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Torulopsis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- zřejmě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anamorfy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pravých kvasinek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79887" name="Picture 15">
            <a:extLst>
              <a:ext uri="{FF2B5EF4-FFF2-40B4-BE49-F238E27FC236}">
                <a16:creationId xmlns:a16="http://schemas.microsoft.com/office/drawing/2014/main" xmlns="" id="{7E147C4A-6F03-4D4F-9165-0B8090D95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429000"/>
            <a:ext cx="3200400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88" name="Text Box 16">
            <a:extLst>
              <a:ext uri="{FF2B5EF4-FFF2-40B4-BE49-F238E27FC236}">
                <a16:creationId xmlns:a16="http://schemas.microsoft.com/office/drawing/2014/main" xmlns="" id="{5898CDC9-D1F3-4A87-B36D-2E65BEB38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906963"/>
            <a:ext cx="5029200" cy="96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 i="1"/>
              <a:t>Cryptococcus neoformans</a:t>
            </a:r>
            <a:r>
              <a:rPr lang="cs-CZ" altLang="cs-CZ" sz="1500"/>
              <a:t>, kvasinkovité stadium stopkovýtrusné houby z rodu </a:t>
            </a:r>
            <a:r>
              <a:rPr lang="cs-CZ" altLang="cs-CZ" sz="1500" i="1"/>
              <a:t>Filobasidiella (Tremellomycetes)</a:t>
            </a:r>
            <a:endParaRPr lang="cs-CZ" altLang="cs-CZ" sz="1500"/>
          </a:p>
          <a:p>
            <a:pPr algn="r"/>
            <a:r>
              <a:rPr lang="cs-CZ" altLang="cs-CZ" sz="400"/>
              <a:t> </a:t>
            </a:r>
          </a:p>
          <a:p>
            <a:pPr algn="r"/>
            <a:r>
              <a:rPr lang="cs-CZ" altLang="cs-CZ">
                <a:hlinkClick r:id="rId5"/>
              </a:rPr>
              <a:t>http://www.bio.tamu.edu/USERS/xlin/research1.html</a:t>
            </a:r>
            <a:r>
              <a:rPr lang="cs-CZ" altLang="cs-CZ"/>
              <a:t> </a:t>
            </a:r>
          </a:p>
        </p:txBody>
      </p:sp>
      <p:pic>
        <p:nvPicPr>
          <p:cNvPr id="79889" name="6_deute_05_blastomycetes-dimorfismus.MP3">
            <a:hlinkClick r:id="" action="ppaction://media"/>
            <a:extLst>
              <a:ext uri="{FF2B5EF4-FFF2-40B4-BE49-F238E27FC236}">
                <a16:creationId xmlns:a16="http://schemas.microsoft.com/office/drawing/2014/main" xmlns="" id="{ECDF1587-3A5E-47DF-A494-F7616E83AC93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4048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58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98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549" fill="hold"/>
                                        <p:tgtEl>
                                          <p:spTgt spid="798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88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88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21" name="Text Box 17">
            <a:extLst>
              <a:ext uri="{FF2B5EF4-FFF2-40B4-BE49-F238E27FC236}">
                <a16:creationId xmlns:a16="http://schemas.microsoft.com/office/drawing/2014/main" xmlns="" id="{A8E0277F-CD37-4DCE-9DE6-B8AA5C986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265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 dirty="0">
                <a:solidFill>
                  <a:srgbClr val="000000"/>
                </a:solidFill>
              </a:rPr>
              <a:t>Pomocná třída: </a:t>
            </a:r>
            <a:r>
              <a:rPr lang="cs-CZ" altLang="cs-CZ" sz="1800" i="1" dirty="0">
                <a:solidFill>
                  <a:srgbClr val="000000"/>
                </a:solidFill>
              </a:rPr>
              <a:t>COELOMYCETES</a:t>
            </a:r>
            <a:endParaRPr lang="cs-CZ" altLang="cs-CZ" sz="1800" dirty="0">
              <a:solidFill>
                <a:srgbClr val="000000"/>
              </a:solidFill>
            </a:endParaRPr>
          </a:p>
          <a:p>
            <a:endParaRPr lang="cs-CZ" altLang="cs-CZ" sz="600" dirty="0">
              <a:solidFill>
                <a:srgbClr val="000000"/>
              </a:solidFill>
            </a:endParaRPr>
          </a:p>
          <a:p>
            <a:r>
              <a:rPr lang="cs-CZ" altLang="cs-CZ" sz="1800" dirty="0">
                <a:solidFill>
                  <a:srgbClr val="000000"/>
                </a:solidFill>
              </a:rPr>
              <a:t>•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myceliální</a:t>
            </a:r>
            <a:r>
              <a:rPr lang="cs-CZ" altLang="cs-CZ" sz="1800" dirty="0">
                <a:solidFill>
                  <a:srgbClr val="000000"/>
                </a:solidFill>
              </a:rPr>
              <a:t> houby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cs-CZ" altLang="cs-CZ" sz="1800" dirty="0" err="1">
                <a:solidFill>
                  <a:srgbClr val="000000"/>
                </a:solidFill>
              </a:rPr>
              <a:t>větš</a:t>
            </a:r>
            <a:r>
              <a:rPr lang="cs-CZ" altLang="cs-CZ" sz="1800" dirty="0">
                <a:solidFill>
                  <a:srgbClr val="000000"/>
                </a:solidFill>
              </a:rPr>
              <a:t>. </a:t>
            </a:r>
            <a:r>
              <a:rPr lang="cs-CZ" altLang="cs-CZ" sz="1800" dirty="0" err="1">
                <a:solidFill>
                  <a:srgbClr val="000000"/>
                </a:solidFill>
              </a:rPr>
              <a:t>anamorfy</a:t>
            </a:r>
            <a:r>
              <a:rPr lang="cs-CZ" altLang="cs-CZ" sz="1800" dirty="0">
                <a:solidFill>
                  <a:srgbClr val="000000"/>
                </a:solidFill>
              </a:rPr>
              <a:t> vřeckatých hub,</a:t>
            </a:r>
            <a:r>
              <a:rPr lang="cs-CZ" altLang="cs-CZ" sz="1800" dirty="0"/>
              <a:t>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tvoří uzavřená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konidiomata</a:t>
            </a:r>
            <a:endParaRPr lang="cs-CZ" altLang="cs-CZ" sz="18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cs-CZ" altLang="cs-CZ" sz="1800" dirty="0">
                <a:solidFill>
                  <a:srgbClr val="000000"/>
                </a:solidFill>
              </a:rPr>
              <a:t>• 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konidie se tvoří z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konidiogenních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buněk v ohraničených útvarech -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acervulech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(podle staršího členění řád 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Melanconiales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) - nebo uzavřených lahvicovitých pyknidách (řád 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Sphaeropsidales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) nebo zploštělých ložiscích pod epidermis (řád 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Pycnothyriales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; </a:t>
            </a:r>
            <a:r>
              <a:rPr lang="cs-CZ" altLang="cs-CZ" sz="1800" dirty="0">
                <a:solidFill>
                  <a:srgbClr val="000000"/>
                </a:solidFill>
              </a:rPr>
              <a:t>členění na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tyto řády opouštěn</a:t>
            </a:r>
            <a:r>
              <a:rPr lang="cs-CZ" altLang="cs-CZ" sz="1800" dirty="0">
                <a:solidFill>
                  <a:srgbClr val="000000"/>
                </a:solidFill>
              </a:rPr>
              <a:t>o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pro řadu přechodných typů)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</a:rPr>
              <a:t>• 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mohou se vytvářet i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stromatické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útvary, do nichž jsou pyknidy zanořeny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</a:rPr>
              <a:t>• 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třída zahrnuje </a:t>
            </a:r>
            <a:r>
              <a:rPr lang="cs-CZ" altLang="cs-CZ" sz="18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saprotrofy</a:t>
            </a:r>
            <a:r>
              <a:rPr lang="cs-CZ" altLang="cs-CZ" sz="18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(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Phoma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) i mnohé fytopatologicky významné druhy (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Septoria</a:t>
            </a:r>
            <a:r>
              <a:rPr lang="cs-CZ" altLang="cs-CZ" sz="1800" i="1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Ascochyta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aj.)</a:t>
            </a:r>
          </a:p>
        </p:txBody>
      </p:sp>
      <p:pic>
        <p:nvPicPr>
          <p:cNvPr id="72727" name="Picture 23">
            <a:extLst>
              <a:ext uri="{FF2B5EF4-FFF2-40B4-BE49-F238E27FC236}">
                <a16:creationId xmlns:a16="http://schemas.microsoft.com/office/drawing/2014/main" xmlns="" id="{6342B6B7-DFC7-4C19-8388-C045F77FA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1" r="9448"/>
          <a:stretch>
            <a:fillRect/>
          </a:stretch>
        </p:blipFill>
        <p:spPr bwMode="auto">
          <a:xfrm>
            <a:off x="4311650" y="3124200"/>
            <a:ext cx="3962400" cy="278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28" name="Text Box 24">
            <a:extLst>
              <a:ext uri="{FF2B5EF4-FFF2-40B4-BE49-F238E27FC236}">
                <a16:creationId xmlns:a16="http://schemas.microsoft.com/office/drawing/2014/main" xmlns="" id="{C6C101FC-DF0E-4886-B755-11EC0EB673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3225" y="6172200"/>
            <a:ext cx="32004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0000"/>
                </a:solidFill>
              </a:rPr>
              <a:t>B. Tivoli, </a:t>
            </a:r>
            <a:r>
              <a:rPr lang="cs-CZ" altLang="cs-CZ">
                <a:solidFill>
                  <a:srgbClr val="000000"/>
                </a:solidFill>
                <a:hlinkClick r:id="rId5"/>
              </a:rPr>
              <a:t>http://www.inra.fr/hyp3/images/6030092.jpg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72729" name="Text Box 25">
            <a:extLst>
              <a:ext uri="{FF2B5EF4-FFF2-40B4-BE49-F238E27FC236}">
                <a16:creationId xmlns:a16="http://schemas.microsoft.com/office/drawing/2014/main" xmlns="" id="{D1D3396D-4EBE-4A01-820C-63F472243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3225" y="5943600"/>
            <a:ext cx="4473575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cs-CZ" altLang="cs-CZ" sz="1500" i="1"/>
              <a:t>Ascochyta fabae (Pleosporales)</a:t>
            </a:r>
            <a:r>
              <a:rPr lang="cs-CZ" altLang="cs-CZ" sz="1500"/>
              <a:t>, průřez pyknidou</a:t>
            </a:r>
            <a:endParaRPr lang="cs-CZ" altLang="cs-CZ" b="1">
              <a:solidFill>
                <a:srgbClr val="000000"/>
              </a:solidFill>
              <a:latin typeface="Helvetica" panose="020B0604020202020204" pitchFamily="34" charset="0"/>
            </a:endParaRPr>
          </a:p>
        </p:txBody>
      </p:sp>
      <p:pic>
        <p:nvPicPr>
          <p:cNvPr id="72730" name="Picture 26">
            <a:extLst>
              <a:ext uri="{FF2B5EF4-FFF2-40B4-BE49-F238E27FC236}">
                <a16:creationId xmlns:a16="http://schemas.microsoft.com/office/drawing/2014/main" xmlns="" id="{383578E2-69B7-40C4-B328-0CFB27AB7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3124200"/>
            <a:ext cx="3771900" cy="279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31" name="Text Box 27">
            <a:extLst>
              <a:ext uri="{FF2B5EF4-FFF2-40B4-BE49-F238E27FC236}">
                <a16:creationId xmlns:a16="http://schemas.microsoft.com/office/drawing/2014/main" xmlns="" id="{435F2DAF-2294-447F-9A49-45E24794B4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172200"/>
            <a:ext cx="35814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0000"/>
                </a:solidFill>
              </a:rPr>
              <a:t>Foto: Magnus Gammelgaard, </a:t>
            </a:r>
            <a:r>
              <a:rPr lang="cs-CZ" altLang="cs-CZ">
                <a:solidFill>
                  <a:srgbClr val="000000"/>
                </a:solidFill>
                <a:hlinkClick r:id="rId7"/>
              </a:rPr>
              <a:t>http://www.plante-doktor.dk/phoma.htm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72732" name="Text Box 28">
            <a:extLst>
              <a:ext uri="{FF2B5EF4-FFF2-40B4-BE49-F238E27FC236}">
                <a16:creationId xmlns:a16="http://schemas.microsoft.com/office/drawing/2014/main" xmlns="" id="{319B05B4-DB79-40AD-9556-60BD73F5CD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943600"/>
            <a:ext cx="51816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cs-CZ" altLang="cs-CZ" sz="1500" i="1"/>
              <a:t>Phoma trachelii (Pleosporales)</a:t>
            </a:r>
            <a:r>
              <a:rPr lang="cs-CZ" altLang="cs-CZ" sz="1500"/>
              <a:t>, pyknidy</a:t>
            </a:r>
            <a:endParaRPr lang="cs-CZ" altLang="cs-CZ" b="1">
              <a:solidFill>
                <a:srgbClr val="000000"/>
              </a:solidFill>
              <a:latin typeface="Helvetica" panose="020B0604020202020204" pitchFamily="34" charset="0"/>
            </a:endParaRPr>
          </a:p>
        </p:txBody>
      </p:sp>
      <p:pic>
        <p:nvPicPr>
          <p:cNvPr id="72733" name="6_deute_06_coelomycetes-pyknidy.MP3">
            <a:hlinkClick r:id="" action="ppaction://media"/>
            <a:extLst>
              <a:ext uri="{FF2B5EF4-FFF2-40B4-BE49-F238E27FC236}">
                <a16:creationId xmlns:a16="http://schemas.microsoft.com/office/drawing/2014/main" xmlns="" id="{FA842641-0F97-4D67-9343-2ABBD41FCBCE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048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6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27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54" fill="hold"/>
                                        <p:tgtEl>
                                          <p:spTgt spid="727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73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73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5" name="Text Box 21">
            <a:extLst>
              <a:ext uri="{FF2B5EF4-FFF2-40B4-BE49-F238E27FC236}">
                <a16:creationId xmlns:a16="http://schemas.microsoft.com/office/drawing/2014/main" xmlns="" id="{141BAB59-61BC-4BD6-B713-E8BEA99AA8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320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 dirty="0">
                <a:solidFill>
                  <a:srgbClr val="000000"/>
                </a:solidFill>
              </a:rPr>
              <a:t>Pomocná třída: </a:t>
            </a:r>
            <a:r>
              <a:rPr lang="cs-CZ" altLang="cs-CZ" sz="1800" i="1" dirty="0">
                <a:solidFill>
                  <a:srgbClr val="000000"/>
                </a:solidFill>
              </a:rPr>
              <a:t>HYPHOMYCETES</a:t>
            </a:r>
            <a:endParaRPr lang="cs-CZ" altLang="cs-CZ" sz="1800" dirty="0">
              <a:solidFill>
                <a:srgbClr val="000000"/>
              </a:solidFill>
            </a:endParaRPr>
          </a:p>
          <a:p>
            <a:endParaRPr lang="cs-CZ" altLang="cs-CZ" sz="600" dirty="0">
              <a:solidFill>
                <a:srgbClr val="000000"/>
              </a:solidFill>
            </a:endParaRPr>
          </a:p>
          <a:p>
            <a:r>
              <a:rPr lang="cs-CZ" altLang="cs-CZ" sz="1800" dirty="0">
                <a:solidFill>
                  <a:srgbClr val="000000"/>
                </a:solidFill>
              </a:rPr>
              <a:t>• 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nejpočetnější skupina imperfektních hub, též většinou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anamorfy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vřeckatých </a:t>
            </a:r>
          </a:p>
          <a:p>
            <a:r>
              <a:rPr lang="cs-CZ" altLang="cs-CZ" sz="1800" dirty="0">
                <a:solidFill>
                  <a:srgbClr val="000000"/>
                </a:solidFill>
              </a:rPr>
              <a:t>•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myceliální</a:t>
            </a:r>
            <a:r>
              <a:rPr lang="cs-CZ" altLang="cs-CZ" sz="1800" dirty="0">
                <a:solidFill>
                  <a:srgbClr val="000000"/>
                </a:solidFill>
              </a:rPr>
              <a:t> houby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cs-CZ" altLang="cs-CZ" sz="18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saprotrofové</a:t>
            </a:r>
            <a:r>
              <a:rPr lang="cs-CZ" altLang="cs-CZ" sz="18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i parazité 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</a:rPr>
              <a:t>• 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netvoří uzavřená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konidiomata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, konidie vznikají přímo na myceliu nebo na volných konidioforech (pomocný řád 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Hyphomycetales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) nebo jsou </a:t>
            </a:r>
            <a:r>
              <a:rPr lang="cs-CZ" altLang="cs-CZ" sz="1800" dirty="0" smtClean="0">
                <a:solidFill>
                  <a:srgbClr val="000000"/>
                </a:solidFill>
                <a:cs typeface="Arial" panose="020B0604020202020204" pitchFamily="34" charset="0"/>
              </a:rPr>
              <a:t>konidiofory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pospojované v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korémie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=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synnemata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(řád 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Stilbellales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) nebo sdružené v ložiscích =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sporodochiích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(řád 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Tuberculariales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), často se tvoří tlustostěnné chlamydospory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</a:rPr>
              <a:t>• 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většina druhů má známy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teleomorfy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, které již byly zmíněny v systému oddělení 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Ascomycota</a:t>
            </a:r>
            <a:r>
              <a:rPr lang="cs-CZ" altLang="cs-CZ" sz="1800" i="1" dirty="0">
                <a:solidFill>
                  <a:srgbClr val="000000"/>
                </a:solidFill>
                <a:cs typeface="Arial" panose="020B0604020202020204" pitchFamily="34" charset="0"/>
              </a:rPr>
              <a:t> - 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Aspergillus</a:t>
            </a:r>
            <a:r>
              <a:rPr lang="cs-CZ" altLang="cs-CZ" sz="1800" i="1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Penicillium</a:t>
            </a:r>
            <a:r>
              <a:rPr lang="cs-CZ" altLang="cs-CZ" sz="1800" i="1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Paecilomyces</a:t>
            </a:r>
            <a:r>
              <a:rPr lang="cs-CZ" altLang="cs-CZ" sz="1800" i="1" dirty="0">
                <a:solidFill>
                  <a:srgbClr val="000000"/>
                </a:solidFill>
                <a:cs typeface="Arial" panose="020B0604020202020204" pitchFamily="34" charset="0"/>
              </a:rPr>
              <a:t> (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Eurotiales</a:t>
            </a:r>
            <a:r>
              <a:rPr lang="cs-CZ" altLang="cs-CZ" sz="1800" i="1" dirty="0">
                <a:solidFill>
                  <a:srgbClr val="000000"/>
                </a:solidFill>
                <a:cs typeface="Arial" panose="020B0604020202020204" pitchFamily="34" charset="0"/>
              </a:rPr>
              <a:t>), 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Graphium</a:t>
            </a:r>
            <a:r>
              <a:rPr lang="cs-CZ" altLang="cs-CZ" sz="1800" i="1" dirty="0">
                <a:solidFill>
                  <a:srgbClr val="000000"/>
                </a:solidFill>
                <a:cs typeface="Arial" panose="020B0604020202020204" pitchFamily="34" charset="0"/>
              </a:rPr>
              <a:t> (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Ophiostomatales</a:t>
            </a:r>
            <a:r>
              <a:rPr lang="cs-CZ" altLang="cs-CZ" sz="1800" i="1" dirty="0">
                <a:solidFill>
                  <a:srgbClr val="000000"/>
                </a:solidFill>
                <a:cs typeface="Arial" panose="020B0604020202020204" pitchFamily="34" charset="0"/>
              </a:rPr>
              <a:t>), 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Oidium</a:t>
            </a:r>
            <a:r>
              <a:rPr lang="cs-CZ" altLang="cs-CZ" sz="1800" i="1" dirty="0">
                <a:solidFill>
                  <a:srgbClr val="000000"/>
                </a:solidFill>
                <a:cs typeface="Arial" panose="020B0604020202020204" pitchFamily="34" charset="0"/>
              </a:rPr>
              <a:t> (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Erysiphales</a:t>
            </a:r>
            <a:r>
              <a:rPr lang="cs-CZ" altLang="cs-CZ" sz="1800" i="1" dirty="0">
                <a:solidFill>
                  <a:srgbClr val="000000"/>
                </a:solidFill>
                <a:cs typeface="Arial" panose="020B0604020202020204" pitchFamily="34" charset="0"/>
              </a:rPr>
              <a:t>), 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Monilia</a:t>
            </a:r>
            <a:r>
              <a:rPr lang="cs-CZ" altLang="cs-CZ" sz="1800" i="1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Botrytis</a:t>
            </a:r>
            <a:r>
              <a:rPr lang="cs-CZ" altLang="cs-CZ" sz="1800" i="1" dirty="0">
                <a:solidFill>
                  <a:srgbClr val="000000"/>
                </a:solidFill>
                <a:cs typeface="Arial" panose="020B0604020202020204" pitchFamily="34" charset="0"/>
              </a:rPr>
              <a:t> (</a:t>
            </a:r>
            <a:r>
              <a:rPr lang="cs-CZ" altLang="cs-CZ" sz="1800" i="1" dirty="0" err="1">
                <a:solidFill>
                  <a:srgbClr val="000000"/>
                </a:solidFill>
              </a:rPr>
              <a:t>Hel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otiales</a:t>
            </a:r>
            <a:r>
              <a:rPr lang="cs-CZ" altLang="cs-CZ" sz="1800" i="1" dirty="0">
                <a:solidFill>
                  <a:srgbClr val="000000"/>
                </a:solidFill>
                <a:cs typeface="Arial" panose="020B0604020202020204" pitchFamily="34" charset="0"/>
              </a:rPr>
              <a:t>), 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Tubercularia</a:t>
            </a:r>
            <a:r>
              <a:rPr lang="cs-CZ" altLang="cs-CZ" sz="1800" i="1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Fusarium</a:t>
            </a:r>
            <a:r>
              <a:rPr lang="cs-CZ" altLang="cs-CZ" sz="1800" i="1" dirty="0">
                <a:solidFill>
                  <a:srgbClr val="000000"/>
                </a:solidFill>
                <a:cs typeface="Arial" panose="020B0604020202020204" pitchFamily="34" charset="0"/>
              </a:rPr>
              <a:t> (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Hypocreales</a:t>
            </a:r>
            <a:r>
              <a:rPr lang="cs-CZ" altLang="cs-CZ" sz="1800" i="1" dirty="0">
                <a:solidFill>
                  <a:srgbClr val="000000"/>
                </a:solidFill>
                <a:cs typeface="Arial" panose="020B0604020202020204" pitchFamily="34" charset="0"/>
              </a:rPr>
              <a:t>), 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Cladosporium</a:t>
            </a:r>
            <a:r>
              <a:rPr lang="cs-CZ" altLang="cs-CZ" sz="1800" i="1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Cercospora</a:t>
            </a:r>
            <a:r>
              <a:rPr lang="cs-CZ" altLang="cs-CZ" sz="1800" i="1" dirty="0">
                <a:solidFill>
                  <a:srgbClr val="000000"/>
                </a:solidFill>
                <a:cs typeface="Arial" panose="020B0604020202020204" pitchFamily="34" charset="0"/>
              </a:rPr>
              <a:t> (</a:t>
            </a:r>
            <a:r>
              <a:rPr lang="cs-CZ" altLang="cs-CZ" sz="1800" i="1" dirty="0" err="1">
                <a:solidFill>
                  <a:srgbClr val="000000"/>
                </a:solidFill>
              </a:rPr>
              <a:t>Capnodi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ales</a:t>
            </a:r>
            <a:r>
              <a:rPr lang="cs-CZ" altLang="cs-CZ" sz="1800" i="1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1286" name="Picture 22">
            <a:extLst>
              <a:ext uri="{FF2B5EF4-FFF2-40B4-BE49-F238E27FC236}">
                <a16:creationId xmlns:a16="http://schemas.microsoft.com/office/drawing/2014/main" xmlns="" id="{515D9B27-4677-4148-A47E-018E256EA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57600"/>
            <a:ext cx="2295525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87" name="Text Box 23">
            <a:extLst>
              <a:ext uri="{FF2B5EF4-FFF2-40B4-BE49-F238E27FC236}">
                <a16:creationId xmlns:a16="http://schemas.microsoft.com/office/drawing/2014/main" xmlns="" id="{69971313-D9A2-4FD1-96D3-0E8BE885E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172200"/>
            <a:ext cx="32004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Joëlle Dupont, </a:t>
            </a:r>
            <a:r>
              <a:rPr lang="cs-CZ" altLang="cs-CZ">
                <a:hlinkClick r:id="rId5"/>
              </a:rPr>
              <a:t>http://www.mnhn.fr/microchampignons/joelle.html</a:t>
            </a:r>
            <a:r>
              <a:rPr lang="cs-CZ" altLang="cs-CZ" b="1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</a:p>
        </p:txBody>
      </p:sp>
      <p:pic>
        <p:nvPicPr>
          <p:cNvPr id="11289" name="Picture 25">
            <a:extLst>
              <a:ext uri="{FF2B5EF4-FFF2-40B4-BE49-F238E27FC236}">
                <a16:creationId xmlns:a16="http://schemas.microsoft.com/office/drawing/2014/main" xmlns="" id="{40DDBCFE-6655-452A-AB4B-54BEC3F87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8" r="26575"/>
          <a:stretch>
            <a:fillRect/>
          </a:stretch>
        </p:blipFill>
        <p:spPr bwMode="auto">
          <a:xfrm>
            <a:off x="2830513" y="3657600"/>
            <a:ext cx="216535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90" name="Text Box 26">
            <a:extLst>
              <a:ext uri="{FF2B5EF4-FFF2-40B4-BE49-F238E27FC236}">
                <a16:creationId xmlns:a16="http://schemas.microsoft.com/office/drawing/2014/main" xmlns="" id="{3BE5A2C9-58E7-4AEB-B73E-C76E712FD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6172200"/>
            <a:ext cx="32004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>
                <a:hlinkClick r:id="rId7"/>
              </a:rPr>
              <a:t>http://www.globalcyran.com/usmicro/newimages/Fusarium.jpg</a:t>
            </a:r>
            <a:r>
              <a:rPr lang="cs-CZ" altLang="cs-CZ" b="1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</a:p>
        </p:txBody>
      </p:sp>
      <p:pic>
        <p:nvPicPr>
          <p:cNvPr id="11291" name="Picture 27">
            <a:extLst>
              <a:ext uri="{FF2B5EF4-FFF2-40B4-BE49-F238E27FC236}">
                <a16:creationId xmlns:a16="http://schemas.microsoft.com/office/drawing/2014/main" xmlns="" id="{75019AE1-EFB7-4929-8B0B-81A40E84A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75" y="3581400"/>
            <a:ext cx="83502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92" name="Picture 28">
            <a:extLst>
              <a:ext uri="{FF2B5EF4-FFF2-40B4-BE49-F238E27FC236}">
                <a16:creationId xmlns:a16="http://schemas.microsoft.com/office/drawing/2014/main" xmlns="" id="{77C16C44-2709-44C4-BA5C-0B8464DE3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5" y="3657600"/>
            <a:ext cx="1504950" cy="123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93" name="Picture 29">
            <a:extLst>
              <a:ext uri="{FF2B5EF4-FFF2-40B4-BE49-F238E27FC236}">
                <a16:creationId xmlns:a16="http://schemas.microsoft.com/office/drawing/2014/main" xmlns="" id="{99F5498A-809F-43B3-A159-8CCC0ACFF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4930775"/>
            <a:ext cx="1727200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94" name="Text Box 30">
            <a:extLst>
              <a:ext uri="{FF2B5EF4-FFF2-40B4-BE49-F238E27FC236}">
                <a16:creationId xmlns:a16="http://schemas.microsoft.com/office/drawing/2014/main" xmlns="" id="{596A4A12-E5D4-4B04-A071-06EE8C38B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4175" y="5486400"/>
            <a:ext cx="11430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r>
              <a:rPr lang="cs-CZ" altLang="cs-CZ" sz="1500" i="1"/>
              <a:t>Botrytis</a:t>
            </a:r>
            <a:r>
              <a:rPr lang="cs-CZ" altLang="cs-CZ" sz="1500"/>
              <a:t>, konidiofor s konidiemi</a:t>
            </a:r>
            <a:endParaRPr lang="cs-CZ" altLang="cs-CZ" b="1">
              <a:solidFill>
                <a:srgbClr val="000000"/>
              </a:solidFill>
              <a:latin typeface="Helvetica" panose="020B0604020202020204" pitchFamily="34" charset="0"/>
            </a:endParaRPr>
          </a:p>
        </p:txBody>
      </p:sp>
      <p:sp>
        <p:nvSpPr>
          <p:cNvPr id="11295" name="Text Box 31">
            <a:extLst>
              <a:ext uri="{FF2B5EF4-FFF2-40B4-BE49-F238E27FC236}">
                <a16:creationId xmlns:a16="http://schemas.microsoft.com/office/drawing/2014/main" xmlns="" id="{DE5DE9F9-B6C1-4CEB-AB1E-3F640BE87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6063" y="5486400"/>
            <a:ext cx="13716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cs-CZ" altLang="cs-CZ" sz="1500" i="1"/>
              <a:t>Fusarium</a:t>
            </a:r>
            <a:r>
              <a:rPr lang="cs-CZ" altLang="cs-CZ" sz="1500"/>
              <a:t>, vícebuněčné makrokonidie</a:t>
            </a:r>
            <a:endParaRPr lang="cs-CZ" altLang="cs-CZ" b="1">
              <a:solidFill>
                <a:srgbClr val="000000"/>
              </a:solidFill>
              <a:latin typeface="Helvetica" panose="020B0604020202020204" pitchFamily="34" charset="0"/>
            </a:endParaRPr>
          </a:p>
        </p:txBody>
      </p:sp>
      <p:sp>
        <p:nvSpPr>
          <p:cNvPr id="11296" name="Text Box 32">
            <a:extLst>
              <a:ext uri="{FF2B5EF4-FFF2-40B4-BE49-F238E27FC236}">
                <a16:creationId xmlns:a16="http://schemas.microsoft.com/office/drawing/2014/main" xmlns="" id="{714515BE-ADBD-4393-A3E2-0D7FA84F1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3581400"/>
            <a:ext cx="1371600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2000"/>
              </a:lnSpc>
            </a:pPr>
            <a:r>
              <a:rPr lang="cs-CZ" altLang="cs-CZ" sz="1500"/>
              <a:t>„Zďovitá“ konidie </a:t>
            </a:r>
            <a:r>
              <a:rPr lang="cs-CZ" altLang="cs-CZ" sz="1500" i="1"/>
              <a:t>Alternaria tenuissima</a:t>
            </a:r>
            <a:r>
              <a:rPr lang="cs-CZ" altLang="cs-CZ" sz="1500"/>
              <a:t> a klíčení </a:t>
            </a:r>
            <a:r>
              <a:rPr lang="cs-CZ" altLang="cs-CZ" sz="1500" i="1"/>
              <a:t>Alternaria alternata </a:t>
            </a:r>
            <a:r>
              <a:rPr lang="cs-CZ" altLang="cs-CZ" sz="1500"/>
              <a:t>(</a:t>
            </a:r>
            <a:r>
              <a:rPr lang="cs-CZ" altLang="cs-CZ" sz="1500" i="1"/>
              <a:t>Dothideom., Pleosporales</a:t>
            </a:r>
            <a:r>
              <a:rPr lang="cs-CZ" altLang="cs-CZ" sz="1500"/>
              <a:t>) z pěti buněk současně (čas. odstup 1 hodina)</a:t>
            </a:r>
          </a:p>
        </p:txBody>
      </p:sp>
      <p:pic>
        <p:nvPicPr>
          <p:cNvPr id="11297" name="6_deute_07_hyphomycetes-makrokonidie.MP3">
            <a:hlinkClick r:id="" action="ppaction://media"/>
            <a:extLst>
              <a:ext uri="{FF2B5EF4-FFF2-40B4-BE49-F238E27FC236}">
                <a16:creationId xmlns:a16="http://schemas.microsoft.com/office/drawing/2014/main" xmlns="" id="{9EBFC68C-0677-494F-B28F-098581EA46D2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048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35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2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666" fill="hold"/>
                                        <p:tgtEl>
                                          <p:spTgt spid="112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9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9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2">
            <a:extLst>
              <a:ext uri="{FF2B5EF4-FFF2-40B4-BE49-F238E27FC236}">
                <a16:creationId xmlns:a16="http://schemas.microsoft.com/office/drawing/2014/main" xmlns="" id="{0539ACDB-BC13-4836-B7D9-28AAB2C96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472440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>
                <a:solidFill>
                  <a:srgbClr val="000000"/>
                </a:solidFill>
              </a:rPr>
              <a:t>•  pomocný řád </a:t>
            </a:r>
            <a:r>
              <a:rPr lang="cs-CZ" altLang="cs-CZ" sz="1800" i="1">
                <a:solidFill>
                  <a:srgbClr val="000000"/>
                </a:solidFill>
              </a:rPr>
              <a:t>Agonomycetales</a:t>
            </a:r>
            <a:r>
              <a:rPr lang="cs-CZ" altLang="cs-CZ" sz="1800">
                <a:solidFill>
                  <a:srgbClr val="000000"/>
                </a:solidFill>
              </a:rPr>
              <a:t> (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bývalá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Mycelia sterilia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) – myceliální </a:t>
            </a:r>
            <a:r>
              <a:rPr lang="cs-CZ" altLang="cs-CZ" sz="1800">
                <a:solidFill>
                  <a:srgbClr val="000000"/>
                </a:solidFill>
              </a:rPr>
              <a:t>houby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bez fruktifikačního stadia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</a:rPr>
              <a:t>•  druhy šířící se pouze vegetativně (netvoří ani konidie, jen fragmenty stélky; některé též pletivné útvary, sloužící k šíření i přežívání)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rod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Sclerotium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zahrnuje sklerociové typy,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Rhizomorpha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rhizomorfy,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Rhizoctonia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je široký rod stopkovýtrusných hub,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Lepraria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je anamorfní stdium lišejníků </a:t>
            </a:r>
          </a:p>
        </p:txBody>
      </p:sp>
      <p:sp>
        <p:nvSpPr>
          <p:cNvPr id="91140" name="Text Box 4">
            <a:extLst>
              <a:ext uri="{FF2B5EF4-FFF2-40B4-BE49-F238E27FC236}">
                <a16:creationId xmlns:a16="http://schemas.microsoft.com/office/drawing/2014/main" xmlns="" id="{9CE65FF2-B6E2-485B-8AFE-E4EC5125E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6011863"/>
            <a:ext cx="47244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500" i="1">
                <a:solidFill>
                  <a:srgbClr val="000000"/>
                </a:solidFill>
              </a:rPr>
              <a:t>Rhizoctonia</a:t>
            </a:r>
            <a:r>
              <a:rPr lang="cs-CZ" altLang="cs-CZ" sz="1500">
                <a:solidFill>
                  <a:srgbClr val="000000"/>
                </a:solidFill>
              </a:rPr>
              <a:t> sp.</a:t>
            </a:r>
          </a:p>
          <a:p>
            <a:endParaRPr lang="cs-CZ" altLang="cs-CZ" sz="200" i="1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hlinkClick r:id="rId6"/>
              </a:rPr>
              <a:t>http://www.botany.hawaii.edu/faculty/wong/Bot201/Deuteromycota/rhizoc2.jpg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91141" name="Picture 5">
            <a:extLst>
              <a:ext uri="{FF2B5EF4-FFF2-40B4-BE49-F238E27FC236}">
                <a16:creationId xmlns:a16="http://schemas.microsoft.com/office/drawing/2014/main" xmlns="" id="{8FA0C728-C97A-40DA-BEC8-887E19BD4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88" y="3357563"/>
            <a:ext cx="4164012" cy="265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2" name="Picture 6">
            <a:extLst>
              <a:ext uri="{FF2B5EF4-FFF2-40B4-BE49-F238E27FC236}">
                <a16:creationId xmlns:a16="http://schemas.microsoft.com/office/drawing/2014/main" xmlns="" id="{133676BE-43BC-40BA-85C7-32DDEE6BE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357563"/>
            <a:ext cx="3552825" cy="265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3" name="Text Box 7">
            <a:extLst>
              <a:ext uri="{FF2B5EF4-FFF2-40B4-BE49-F238E27FC236}">
                <a16:creationId xmlns:a16="http://schemas.microsoft.com/office/drawing/2014/main" xmlns="" id="{C181EFBC-408B-4159-80F8-D28FE75635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6011863"/>
            <a:ext cx="47244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 i="1">
                <a:solidFill>
                  <a:srgbClr val="000000"/>
                </a:solidFill>
              </a:rPr>
              <a:t>Sclerotium rolfsii</a:t>
            </a:r>
          </a:p>
          <a:p>
            <a:pPr algn="r"/>
            <a:endParaRPr lang="cs-CZ" altLang="cs-CZ" sz="200" i="1">
              <a:solidFill>
                <a:srgbClr val="000000"/>
              </a:solidFill>
            </a:endParaRPr>
          </a:p>
          <a:p>
            <a:pPr algn="r"/>
            <a:r>
              <a:rPr lang="cs-CZ" altLang="cs-CZ">
                <a:solidFill>
                  <a:srgbClr val="000000"/>
                </a:solidFill>
                <a:hlinkClick r:id="rId9"/>
              </a:rPr>
              <a:t>http://www.botany.hawaii.edu/faculty/wong/Bot201/Deuteromycota/Sclerotium_rolfsii1.jpg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91144" name="Picture 8">
            <a:extLst>
              <a:ext uri="{FF2B5EF4-FFF2-40B4-BE49-F238E27FC236}">
                <a16:creationId xmlns:a16="http://schemas.microsoft.com/office/drawing/2014/main" xmlns="" id="{2F226A33-7C8D-40EB-A867-225109D75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57200"/>
            <a:ext cx="3551238" cy="236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5" name="Text Box 9">
            <a:extLst>
              <a:ext uri="{FF2B5EF4-FFF2-40B4-BE49-F238E27FC236}">
                <a16:creationId xmlns:a16="http://schemas.microsoft.com/office/drawing/2014/main" xmlns="" id="{B72AC385-E96B-436B-8490-359F16775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811463"/>
            <a:ext cx="83820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 i="1">
                <a:solidFill>
                  <a:srgbClr val="000000"/>
                </a:solidFill>
              </a:rPr>
              <a:t>Lepraria incana</a:t>
            </a:r>
            <a:endParaRPr lang="cs-CZ" altLang="cs-CZ" sz="200" i="1">
              <a:solidFill>
                <a:srgbClr val="000000"/>
              </a:solidFill>
            </a:endParaRPr>
          </a:p>
          <a:p>
            <a:pPr algn="r"/>
            <a:endParaRPr lang="cs-CZ" altLang="cs-CZ" sz="200" i="1">
              <a:solidFill>
                <a:srgbClr val="000000"/>
              </a:solidFill>
            </a:endParaRPr>
          </a:p>
          <a:p>
            <a:pPr algn="r"/>
            <a:r>
              <a:rPr lang="cs-CZ" altLang="cs-CZ">
                <a:solidFill>
                  <a:srgbClr val="000000"/>
                </a:solidFill>
              </a:rPr>
              <a:t>Foto J. K. Lindsey, </a:t>
            </a:r>
            <a:r>
              <a:rPr lang="cs-CZ" altLang="cs-CZ">
                <a:solidFill>
                  <a:srgbClr val="000000"/>
                </a:solidFill>
                <a:hlinkClick r:id="rId11"/>
              </a:rPr>
              <a:t>http://www.commanster.eu/commanster/Mushrooms/Lichens/Lichens/Lepraria.incana.html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91146" name="6_deute_08_lepraria.MP3">
            <a:hlinkClick r:id="" action="ppaction://media"/>
            <a:extLst>
              <a:ext uri="{FF2B5EF4-FFF2-40B4-BE49-F238E27FC236}">
                <a16:creationId xmlns:a16="http://schemas.microsoft.com/office/drawing/2014/main" xmlns="" id="{E59E816A-2216-4ED0-9271-1E5586A2EEEA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765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7" name="6_deute_08_rhizoctonia-sclerotium.MP3">
            <a:hlinkClick r:id="" action="ppaction://media"/>
            <a:extLst>
              <a:ext uri="{FF2B5EF4-FFF2-40B4-BE49-F238E27FC236}">
                <a16:creationId xmlns:a16="http://schemas.microsoft.com/office/drawing/2014/main" xmlns="" id="{C3D2021C-926E-4833-99AA-5088382CE875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575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38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1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91" fill="hold"/>
                                        <p:tgtEl>
                                          <p:spTgt spid="911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14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14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1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411" fill="hold"/>
                                        <p:tgtEl>
                                          <p:spTgt spid="91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147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14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2">
            <a:extLst>
              <a:ext uri="{FF2B5EF4-FFF2-40B4-BE49-F238E27FC236}">
                <a16:creationId xmlns:a16="http://schemas.microsoft.com/office/drawing/2014/main" xmlns="" id="{725022DF-E77F-474D-B38B-D5A12A867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275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7000"/>
              </a:lnSpc>
            </a:pP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fotobiont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fotosyntetizjící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složka řasová (v tom případě lze mluvit o fykobiontu) nebo sinicová (cyanobiont)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nejčastějšími fotobionty jsou zelené řasy, po nich sinice a v ojedinělých případech různobrvky a chaluhy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fotobionty lišejníků jsou běžně řasy (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Trebouxia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aj.) nebo sinice (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Nostoc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aj.), které se vyskytují jak volně, tak vázané v symbióze s houbou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jeden druh řasy nebo sinice může být fotobiontem mnoha (i systematicky zcela nepříbuzných) lichenizovaných hub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přímý kontakt mezi buňkami jednotlivých složek (ale nemusí k němu dojít) – z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hyf mykobionta pronikají haustoria do buněk fotobionta </a:t>
            </a:r>
          </a:p>
        </p:txBody>
      </p:sp>
      <p:pic>
        <p:nvPicPr>
          <p:cNvPr id="92163" name="Picture 3">
            <a:extLst>
              <a:ext uri="{FF2B5EF4-FFF2-40B4-BE49-F238E27FC236}">
                <a16:creationId xmlns:a16="http://schemas.microsoft.com/office/drawing/2014/main" xmlns="" id="{90560B8D-EFD2-42BB-AAFB-CCD7C82B6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7" r="40495" b="53383"/>
          <a:stretch>
            <a:fillRect/>
          </a:stretch>
        </p:blipFill>
        <p:spPr bwMode="auto">
          <a:xfrm>
            <a:off x="479425" y="3200400"/>
            <a:ext cx="3108325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4" name="Picture 4">
            <a:extLst>
              <a:ext uri="{FF2B5EF4-FFF2-40B4-BE49-F238E27FC236}">
                <a16:creationId xmlns:a16="http://schemas.microsoft.com/office/drawing/2014/main" xmlns="" id="{AE5E611E-5876-405C-8206-5A64DC327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200400"/>
            <a:ext cx="3860800" cy="279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5" name="Text Box 5">
            <a:extLst>
              <a:ext uri="{FF2B5EF4-FFF2-40B4-BE49-F238E27FC236}">
                <a16:creationId xmlns:a16="http://schemas.microsoft.com/office/drawing/2014/main" xmlns="" id="{415F3507-432A-4A57-B130-B94DB7F18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003925"/>
            <a:ext cx="83820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500">
                <a:solidFill>
                  <a:srgbClr val="000000"/>
                </a:solidFill>
              </a:rPr>
              <a:t>Terčovka brázditá (</a:t>
            </a:r>
            <a:r>
              <a:rPr lang="cs-CZ" altLang="cs-CZ" sz="1500" i="1">
                <a:solidFill>
                  <a:srgbClr val="000000"/>
                </a:solidFill>
              </a:rPr>
              <a:t>Parmelia sulcata</a:t>
            </a:r>
            <a:r>
              <a:rPr lang="cs-CZ" altLang="cs-CZ" sz="1500">
                <a:solidFill>
                  <a:srgbClr val="000000"/>
                </a:solidFill>
              </a:rPr>
              <a:t>) a buňky rodu </a:t>
            </a:r>
            <a:r>
              <a:rPr lang="cs-CZ" altLang="cs-CZ" sz="1500" i="1">
                <a:solidFill>
                  <a:srgbClr val="000000"/>
                </a:solidFill>
              </a:rPr>
              <a:t>Trebouxia</a:t>
            </a:r>
            <a:r>
              <a:rPr lang="cs-CZ" altLang="cs-CZ" sz="1500">
                <a:solidFill>
                  <a:srgbClr val="000000"/>
                </a:solidFill>
              </a:rPr>
              <a:t> ve stélce terčovky (měřítko 20 µm) </a:t>
            </a:r>
            <a:endParaRPr lang="cs-CZ" altLang="cs-CZ" sz="1500" i="1">
              <a:solidFill>
                <a:srgbClr val="000000"/>
              </a:solidFill>
            </a:endParaRPr>
          </a:p>
          <a:p>
            <a:endParaRPr lang="cs-CZ" altLang="cs-CZ" sz="200" i="1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Foto AJ Silverside, </a:t>
            </a:r>
            <a:r>
              <a:rPr lang="cs-CZ" altLang="cs-CZ">
                <a:solidFill>
                  <a:srgbClr val="000000"/>
                </a:solidFill>
                <a:hlinkClick r:id="rId6"/>
              </a:rPr>
              <a:t>http://www.lichens.lastdragon.org/Parmelia_sulcata.html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92166" name="6_liche_10_fotobiont.MP3">
            <a:hlinkClick r:id="" action="ppaction://media"/>
            <a:extLst>
              <a:ext uri="{FF2B5EF4-FFF2-40B4-BE49-F238E27FC236}">
                <a16:creationId xmlns:a16="http://schemas.microsoft.com/office/drawing/2014/main" xmlns="" id="{2C35DF32-5F53-480D-AE75-3E8390BDCF13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3213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99" fill="hold"/>
                                        <p:tgtEl>
                                          <p:spTgt spid="921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6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16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7" name="Text Box 7">
            <a:extLst>
              <a:ext uri="{FF2B5EF4-FFF2-40B4-BE49-F238E27FC236}">
                <a16:creationId xmlns:a16="http://schemas.microsoft.com/office/drawing/2014/main" xmlns="" id="{499936E6-0618-42C5-B9C6-55F031AC8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604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vztah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mykobionta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a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fykobionta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je zjednodušeně označován jako </a:t>
            </a:r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mutualistická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(oboustranně prospěšná) </a:t>
            </a:r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symbióza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</a:rPr>
              <a:t>• 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spojení více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mykobiontů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s jedním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fotobiontem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dirty="0" smtClean="0">
                <a:solidFill>
                  <a:srgbClr val="000000"/>
                </a:solidFill>
                <a:cs typeface="Arial" panose="020B0604020202020204" pitchFamily="34" charset="0"/>
              </a:rPr>
              <a:t>může vést ke vzniku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parasymbiózy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(současné symbiózy obou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mykobiontů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s tím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fotobiontem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), </a:t>
            </a:r>
            <a:r>
              <a:rPr lang="cs-CZ" altLang="cs-CZ" sz="1800" dirty="0" smtClean="0">
                <a:solidFill>
                  <a:srgbClr val="000000"/>
                </a:solidFill>
                <a:cs typeface="Arial" panose="020B0604020202020204" pitchFamily="34" charset="0"/>
              </a:rPr>
              <a:t>ale také může "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nový"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mykobiont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dirty="0" smtClean="0">
                <a:solidFill>
                  <a:srgbClr val="000000"/>
                </a:solidFill>
                <a:cs typeface="Arial" panose="020B0604020202020204" pitchFamily="34" charset="0"/>
              </a:rPr>
              <a:t>zlikvidovat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"starého" (stávajícího)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 smtClean="0">
                <a:solidFill>
                  <a:srgbClr val="000000"/>
                </a:solidFill>
              </a:rPr>
              <a:t>–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naopak setkání jednoho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mykobionta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s více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fotobionty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=&gt; </a:t>
            </a:r>
            <a:r>
              <a:rPr lang="cs-CZ" altLang="cs-CZ" sz="1800" dirty="0" smtClean="0">
                <a:solidFill>
                  <a:srgbClr val="000000"/>
                </a:solidFill>
                <a:cs typeface="Arial" panose="020B0604020202020204" pitchFamily="34" charset="0"/>
              </a:rPr>
              <a:t>vznik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cefalodií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- výběžků na povrchu stélky, ve kterých je další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fotobiont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lokalizován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</a:rPr>
              <a:t>–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případ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polysymbiózy</a:t>
            </a:r>
            <a:r>
              <a:rPr lang="cs-CZ" altLang="cs-CZ" sz="1800" dirty="0">
                <a:solidFill>
                  <a:srgbClr val="000000"/>
                </a:solidFill>
              </a:rPr>
              <a:t>: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s lišejníkem žije v symbióze 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Azotobacter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</a:rPr>
              <a:t>• 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ve vztahu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myko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- a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fotobionta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nemusí jít vždy o pravou symbiózu </a:t>
            </a:r>
            <a:r>
              <a:rPr lang="cs-CZ" altLang="cs-CZ" sz="1800" dirty="0">
                <a:solidFill>
                  <a:srgbClr val="000000"/>
                </a:solidFill>
              </a:rPr>
              <a:t>–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jde</a:t>
            </a:r>
            <a:r>
              <a:rPr lang="cs-CZ" altLang="cs-CZ" sz="1800" dirty="0">
                <a:solidFill>
                  <a:srgbClr val="000000"/>
                </a:solidFill>
              </a:rPr>
              <a:t> 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i</a:t>
            </a:r>
            <a:r>
              <a:rPr lang="cs-CZ" altLang="cs-CZ" sz="1800" dirty="0">
                <a:solidFill>
                  <a:srgbClr val="000000"/>
                </a:solidFill>
              </a:rPr>
              <a:t> 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o</a:t>
            </a:r>
            <a:r>
              <a:rPr lang="cs-CZ" altLang="cs-CZ" sz="1800" dirty="0">
                <a:solidFill>
                  <a:srgbClr val="000000"/>
                </a:solidFill>
              </a:rPr>
              <a:t> 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případy, že houba žije </a:t>
            </a:r>
            <a:r>
              <a:rPr lang="cs-CZ" altLang="cs-CZ" sz="18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saprotrofně</a:t>
            </a:r>
            <a:r>
              <a:rPr lang="cs-CZ" altLang="cs-CZ" sz="18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na odumřelých buňkách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fotobionta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, nebo dochází i k parazitismu z jedné i druhé strany (=&gt; vede k teoriím, že</a:t>
            </a:r>
            <a:r>
              <a:rPr lang="cs-CZ" altLang="cs-CZ" sz="1800" dirty="0">
                <a:solidFill>
                  <a:srgbClr val="000000"/>
                </a:solidFill>
              </a:rPr>
              <a:t> 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v</a:t>
            </a:r>
            <a:r>
              <a:rPr lang="cs-CZ" altLang="cs-CZ" sz="1800" dirty="0">
                <a:solidFill>
                  <a:srgbClr val="000000"/>
                </a:solidFill>
              </a:rPr>
              <a:t> 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lišejníku jde obecně o "kontrolovanou" formu parazitismu </a:t>
            </a:r>
            <a:r>
              <a:rPr lang="cs-CZ" altLang="cs-CZ" sz="1800" dirty="0">
                <a:solidFill>
                  <a:srgbClr val="000000"/>
                </a:solidFill>
              </a:rPr>
              <a:t>–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čím</a:t>
            </a:r>
            <a:r>
              <a:rPr lang="cs-CZ" altLang="cs-CZ" sz="1800" dirty="0">
                <a:solidFill>
                  <a:srgbClr val="000000"/>
                </a:solidFill>
              </a:rPr>
              <a:t> 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fylogeneticky starší, tím ustálenější)</a:t>
            </a:r>
            <a:endParaRPr lang="cs-CZ" altLang="cs-CZ" sz="1800" dirty="0">
              <a:solidFill>
                <a:srgbClr val="000000"/>
              </a:solidFill>
            </a:endParaRPr>
          </a:p>
          <a:p>
            <a:endParaRPr lang="cs-CZ" altLang="cs-CZ" sz="1200" dirty="0">
              <a:solidFill>
                <a:srgbClr val="000000"/>
              </a:solidFill>
            </a:endParaRPr>
          </a:p>
          <a:p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stavba stélky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dirty="0">
                <a:solidFill>
                  <a:srgbClr val="000000"/>
                </a:solidFill>
              </a:rPr>
              <a:t>–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podle anatomie rozlišujeme dva typy: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</a:rPr>
              <a:t>•  </a:t>
            </a:r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stélka </a:t>
            </a:r>
            <a:r>
              <a:rPr lang="cs-CZ" altLang="cs-CZ" sz="1800" b="1" dirty="0" err="1">
                <a:solidFill>
                  <a:srgbClr val="000000"/>
                </a:solidFill>
                <a:cs typeface="Arial" panose="020B0604020202020204" pitchFamily="34" charset="0"/>
              </a:rPr>
              <a:t>homeomerická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dirty="0">
                <a:solidFill>
                  <a:srgbClr val="000000"/>
                </a:solidFill>
              </a:rPr>
              <a:t>–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buňky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fotobionta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a vlákna </a:t>
            </a:r>
            <a:endParaRPr lang="cs-CZ" altLang="cs-CZ" sz="1800" dirty="0">
              <a:solidFill>
                <a:srgbClr val="000000"/>
              </a:solidFill>
            </a:endParaRPr>
          </a:p>
          <a:p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mykobionta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volně rozptýleny mezi sebou; tyto lišejníky </a:t>
            </a:r>
            <a:endParaRPr lang="cs-CZ" altLang="cs-CZ" sz="1800" dirty="0">
              <a:solidFill>
                <a:srgbClr val="000000"/>
              </a:solidFill>
            </a:endParaRPr>
          </a:p>
          <a:p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mívají stélku rosolovité konzistence (pod</a:t>
            </a:r>
            <a:r>
              <a:rPr lang="cs-CZ" altLang="cs-CZ" sz="1800" dirty="0">
                <a:solidFill>
                  <a:srgbClr val="000000"/>
                </a:solidFill>
              </a:rPr>
              <a:t> 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tento typ lze </a:t>
            </a:r>
            <a:endParaRPr lang="cs-CZ" altLang="cs-CZ" sz="1800" dirty="0">
              <a:solidFill>
                <a:srgbClr val="000000"/>
              </a:solidFill>
            </a:endParaRPr>
          </a:p>
          <a:p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zařadit i vláknité lišejníky </a:t>
            </a:r>
            <a:r>
              <a:rPr lang="cs-CZ" altLang="cs-CZ" sz="1800" dirty="0">
                <a:solidFill>
                  <a:srgbClr val="000000"/>
                </a:solidFill>
              </a:rPr>
              <a:t>–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vlákno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fotobionta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obklopené </a:t>
            </a:r>
            <a:endParaRPr lang="cs-CZ" altLang="cs-CZ" sz="1800" dirty="0">
              <a:solidFill>
                <a:srgbClr val="000000"/>
              </a:solidFill>
            </a:endParaRPr>
          </a:p>
          <a:p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hyfami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mykobionta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) </a:t>
            </a:r>
            <a:endParaRPr lang="cs-CZ" altLang="cs-CZ" sz="1800" dirty="0">
              <a:solidFill>
                <a:srgbClr val="000000"/>
              </a:solidFill>
            </a:endParaRPr>
          </a:p>
          <a:p>
            <a:r>
              <a:rPr lang="cs-CZ" altLang="cs-CZ" sz="1800" dirty="0">
                <a:solidFill>
                  <a:srgbClr val="000000"/>
                </a:solidFill>
              </a:rPr>
              <a:t>–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tvar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homeomerických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stélek určuje spíše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fotobiont</a:t>
            </a:r>
            <a:r>
              <a:rPr lang="cs-CZ" altLang="cs-CZ" sz="1800" dirty="0">
                <a:solidFill>
                  <a:srgbClr val="000000"/>
                </a:solidFill>
              </a:rPr>
              <a:t>,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cs-CZ" altLang="cs-CZ" sz="1800" dirty="0">
              <a:solidFill>
                <a:srgbClr val="000000"/>
              </a:solidFill>
            </a:endParaRPr>
          </a:p>
          <a:p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zatímco tvar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heteromerických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stélek </a:t>
            </a:r>
            <a:r>
              <a:rPr lang="cs-CZ" altLang="cs-CZ" sz="1800" dirty="0">
                <a:solidFill>
                  <a:srgbClr val="000000"/>
                </a:solidFill>
              </a:rPr>
              <a:t>určuje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mykobiont</a:t>
            </a:r>
            <a:endParaRPr lang="cs-CZ" altLang="cs-CZ" sz="1800" dirty="0">
              <a:solidFill>
                <a:srgbClr val="000000"/>
              </a:solidFill>
            </a:endParaRPr>
          </a:p>
        </p:txBody>
      </p:sp>
      <p:pic>
        <p:nvPicPr>
          <p:cNvPr id="87048" name="Picture 8">
            <a:extLst>
              <a:ext uri="{FF2B5EF4-FFF2-40B4-BE49-F238E27FC236}">
                <a16:creationId xmlns:a16="http://schemas.microsoft.com/office/drawing/2014/main" xmlns="" id="{E51E4C26-BA30-4C0E-8916-EDD017803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038600"/>
            <a:ext cx="2209800" cy="206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9" name="Text Box 9">
            <a:extLst>
              <a:ext uri="{FF2B5EF4-FFF2-40B4-BE49-F238E27FC236}">
                <a16:creationId xmlns:a16="http://schemas.microsoft.com/office/drawing/2014/main" xmlns="" id="{10300114-D1F7-42D5-A3D7-1AC3AE9BD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6172200"/>
            <a:ext cx="2286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0000"/>
                </a:solidFill>
                <a:hlinkClick r:id="rId5"/>
              </a:rPr>
              <a:t>http://www.backyardnature.net/lichens.htm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87050" name="6_liche_11_parasymbioza.MP3">
            <a:hlinkClick r:id="" action="ppaction://media"/>
            <a:extLst>
              <a:ext uri="{FF2B5EF4-FFF2-40B4-BE49-F238E27FC236}">
                <a16:creationId xmlns:a16="http://schemas.microsoft.com/office/drawing/2014/main" xmlns="" id="{0942DF0C-5A6D-4AD1-8248-CE7E0EF3266C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16287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7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699" fill="hold"/>
                                        <p:tgtEl>
                                          <p:spTgt spid="870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05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05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>
            <a:extLst>
              <a:ext uri="{FF2B5EF4-FFF2-40B4-BE49-F238E27FC236}">
                <a16:creationId xmlns:a16="http://schemas.microsoft.com/office/drawing/2014/main" xmlns="" id="{0877EE31-BE40-4577-B878-C823334E0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381000"/>
            <a:ext cx="4343400" cy="606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9000"/>
              </a:lnSpc>
            </a:pPr>
            <a:r>
              <a:rPr lang="cs-CZ" altLang="cs-CZ" sz="1800">
                <a:solidFill>
                  <a:srgbClr val="000000"/>
                </a:solidFill>
              </a:rPr>
              <a:t>	         • 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stélka heteromerická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	         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diferencovaná </a:t>
            </a:r>
            <a:r>
              <a:rPr lang="cs-CZ" altLang="cs-CZ" sz="1800">
                <a:solidFill>
                  <a:srgbClr val="000000"/>
                </a:solidFill>
              </a:rPr>
              <a:t>	    	       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na</a:t>
            </a:r>
            <a:r>
              <a:rPr lang="cs-CZ" altLang="cs-CZ" sz="1800">
                <a:solidFill>
                  <a:srgbClr val="000000"/>
                </a:solidFill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jednotlivé vrstvy: 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	         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svrchní kůru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tvoří </a:t>
            </a:r>
            <a:r>
              <a:rPr lang="cs-CZ" altLang="cs-CZ" sz="1800">
                <a:solidFill>
                  <a:srgbClr val="000000"/>
                </a:solidFill>
              </a:rPr>
              <a:t>	 	       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pevné</a:t>
            </a:r>
            <a:r>
              <a:rPr lang="cs-CZ" altLang="cs-CZ" sz="1800">
                <a:solidFill>
                  <a:srgbClr val="000000"/>
                </a:solidFill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izodiametrické </a:t>
            </a:r>
            <a:r>
              <a:rPr lang="cs-CZ" altLang="cs-CZ" sz="1800">
                <a:solidFill>
                  <a:srgbClr val="000000"/>
                </a:solidFill>
              </a:rPr>
              <a:t>	       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buňk</a:t>
            </a:r>
            <a:r>
              <a:rPr lang="cs-CZ" altLang="cs-CZ" sz="1800">
                <a:solidFill>
                  <a:srgbClr val="000000"/>
                </a:solidFill>
              </a:rPr>
              <a:t>y m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ykobionta </a:t>
            </a:r>
            <a:r>
              <a:rPr lang="cs-CZ" altLang="cs-CZ" sz="1800">
                <a:solidFill>
                  <a:srgbClr val="000000"/>
                </a:solidFill>
              </a:rPr>
              <a:t>	   	       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(mechanická ochrana</a:t>
            </a:r>
            <a:r>
              <a:rPr lang="cs-CZ" altLang="cs-CZ" sz="1800">
                <a:solidFill>
                  <a:srgbClr val="000000"/>
                </a:solidFill>
              </a:rPr>
              <a:t>, 	       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omezení výparu), 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ve vrstvě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gonidiové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jsou buňky fotobionta, mezi nimi řídce hyfy (pronikají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do buněk haustorii nebo ne), 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vrstva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dřeňová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obsahuje rozvolněná vlákna mykobionta, 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případně je u některých vytvořena spodní kůra stejné stavby jako svrchní (v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ní bývají vytvořeny "otvory", jimiž proniká dřeňová vrstva na podklad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tzv.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cyfely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slouží pro čerpání vody a živin; je-li namísto "otvorů" spodní kůra přerušena, mluvíme o pseudocyfelách)</a:t>
            </a:r>
            <a:r>
              <a:rPr lang="cs-CZ" altLang="cs-CZ" sz="1800">
                <a:solidFill>
                  <a:srgbClr val="000000"/>
                </a:solidFill>
              </a:rPr>
              <a:t>; ze spodní kůry mohou vybíhat do substrátu </a:t>
            </a:r>
            <a:r>
              <a:rPr lang="cs-CZ" altLang="cs-CZ" sz="1800" b="1">
                <a:solidFill>
                  <a:srgbClr val="000000"/>
                </a:solidFill>
              </a:rPr>
              <a:t>rhiziny</a:t>
            </a:r>
            <a:r>
              <a:rPr lang="cs-CZ" altLang="cs-CZ" sz="1800">
                <a:solidFill>
                  <a:srgbClr val="000000"/>
                </a:solidFill>
              </a:rPr>
              <a:t> (obdoba kořínků)</a:t>
            </a:r>
          </a:p>
        </p:txBody>
      </p:sp>
      <p:pic>
        <p:nvPicPr>
          <p:cNvPr id="73745" name="Picture 17">
            <a:extLst>
              <a:ext uri="{FF2B5EF4-FFF2-40B4-BE49-F238E27FC236}">
                <a16:creationId xmlns:a16="http://schemas.microsoft.com/office/drawing/2014/main" xmlns="" id="{572D8C9F-9B7A-4FF0-BDB5-E79227A72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39243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46" name="Picture 18">
            <a:extLst>
              <a:ext uri="{FF2B5EF4-FFF2-40B4-BE49-F238E27FC236}">
                <a16:creationId xmlns:a16="http://schemas.microsoft.com/office/drawing/2014/main" xmlns="" id="{DBBF79AE-5383-40E6-9D28-90D692D47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"/>
            <a:ext cx="3429000" cy="222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47" name="Text Box 19">
            <a:extLst>
              <a:ext uri="{FF2B5EF4-FFF2-40B4-BE49-F238E27FC236}">
                <a16:creationId xmlns:a16="http://schemas.microsoft.com/office/drawing/2014/main" xmlns="" id="{7328EDC9-0D6A-452E-AAF2-4AC4AF7C2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5538" y="2209800"/>
            <a:ext cx="27432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0000"/>
                </a:solidFill>
                <a:hlinkClick r:id="rId6"/>
              </a:rPr>
              <a:t>http://research.kahaku.go.jp/botany/chii-e/02/index.html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73748" name="6_liche_12_heteromericka-stelka.MP3">
            <a:hlinkClick r:id="" action="ppaction://media"/>
            <a:extLst>
              <a:ext uri="{FF2B5EF4-FFF2-40B4-BE49-F238E27FC236}">
                <a16:creationId xmlns:a16="http://schemas.microsoft.com/office/drawing/2014/main" xmlns="" id="{9913A09F-D03C-4D32-B199-B1C40BE863B5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2050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37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211" fill="hold"/>
                                        <p:tgtEl>
                                          <p:spTgt spid="737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74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74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5" name="Text Box 9">
            <a:extLst>
              <a:ext uri="{FF2B5EF4-FFF2-40B4-BE49-F238E27FC236}">
                <a16:creationId xmlns:a16="http://schemas.microsoft.com/office/drawing/2014/main" xmlns="" id="{BC9717A0-BF7A-4FB3-8BE4-76F9913A8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81000"/>
            <a:ext cx="6324600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dělení typů stélek podle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morfologie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: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podle morfologie dělíme vlastně jen heteromerické stélky; homeomerické jsou rosolovité (díky slizu cyanobionta), vláknité nebo tzv. leprariové (práškovité, rozpadavé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anamorfní stadium)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stélka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korovitá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je celou svou </a:t>
            </a:r>
            <a:endParaRPr lang="cs-CZ" altLang="cs-CZ" sz="18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plochou přirostlá (nebo vrostlá) </a:t>
            </a:r>
            <a:endParaRPr lang="cs-CZ" altLang="cs-CZ" sz="18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na substrát, obvykle chybí </a:t>
            </a:r>
            <a:endParaRPr lang="cs-CZ" altLang="cs-CZ" sz="18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spodní kůra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stélka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lupenitá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je taktéž</a:t>
            </a:r>
            <a:r>
              <a:rPr lang="cs-CZ" altLang="cs-CZ" sz="1800">
                <a:solidFill>
                  <a:srgbClr val="000000"/>
                </a:solidFill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roz</a:t>
            </a:r>
            <a:r>
              <a:rPr lang="cs-CZ" altLang="cs-CZ" sz="1800">
                <a:solidFill>
                  <a:srgbClr val="000000"/>
                </a:solidFill>
              </a:rPr>
              <a:t>-</a:t>
            </a: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ložená</a:t>
            </a:r>
            <a:r>
              <a:rPr lang="cs-CZ" altLang="cs-CZ" sz="1800">
                <a:solidFill>
                  <a:srgbClr val="000000"/>
                </a:solidFill>
              </a:rPr>
              <a:t> do plochy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, ale k podkladu </a:t>
            </a:r>
            <a:endParaRPr lang="cs-CZ" altLang="cs-CZ" sz="18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přirůstá jen některými místy, </a:t>
            </a:r>
            <a:endParaRPr lang="cs-CZ" altLang="cs-CZ" sz="18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část zlaločnatělé stélky může </a:t>
            </a:r>
            <a:endParaRPr lang="cs-CZ" altLang="cs-CZ" sz="18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od</a:t>
            </a:r>
            <a:r>
              <a:rPr lang="cs-CZ" altLang="cs-CZ" sz="18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podkladu odstávat; na spodní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straně stélky bývají vytvořeny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rhiziny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"kořenující" svazky hyf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vrůstající do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substrátu</a:t>
            </a:r>
          </a:p>
        </p:txBody>
      </p:sp>
      <p:pic>
        <p:nvPicPr>
          <p:cNvPr id="80906" name="Picture 10">
            <a:extLst>
              <a:ext uri="{FF2B5EF4-FFF2-40B4-BE49-F238E27FC236}">
                <a16:creationId xmlns:a16="http://schemas.microsoft.com/office/drawing/2014/main" xmlns="" id="{76F6C4F3-AB9C-433F-8020-BD7F74311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1574800"/>
            <a:ext cx="1865312" cy="103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7" name="Picture 11">
            <a:extLst>
              <a:ext uri="{FF2B5EF4-FFF2-40B4-BE49-F238E27FC236}">
                <a16:creationId xmlns:a16="http://schemas.microsoft.com/office/drawing/2014/main" xmlns="" id="{1F2E4123-EBA7-4A5D-96E2-DBED18D1B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17800"/>
            <a:ext cx="1909763" cy="135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9" name="Picture 13">
            <a:extLst>
              <a:ext uri="{FF2B5EF4-FFF2-40B4-BE49-F238E27FC236}">
                <a16:creationId xmlns:a16="http://schemas.microsoft.com/office/drawing/2014/main" xmlns="" id="{99334567-5E58-49BF-9CF5-4563A165E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457200"/>
            <a:ext cx="1808162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10" name="Text Box 14">
            <a:extLst>
              <a:ext uri="{FF2B5EF4-FFF2-40B4-BE49-F238E27FC236}">
                <a16:creationId xmlns:a16="http://schemas.microsoft.com/office/drawing/2014/main" xmlns="" id="{EF24F45E-6820-4DE9-8340-42A0A65D1D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25" y="4175125"/>
            <a:ext cx="2133600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/>
              <a:t>Leprariová, korovitá a lupenitá stélka na příčném řezu</a:t>
            </a:r>
            <a:endParaRPr lang="cs-CZ" altLang="cs-CZ" sz="400"/>
          </a:p>
          <a:p>
            <a:r>
              <a:rPr lang="cs-CZ" altLang="cs-CZ" sz="200"/>
              <a:t>                 </a:t>
            </a:r>
          </a:p>
          <a:p>
            <a:pPr algn="r"/>
            <a:r>
              <a:rPr lang="cs-CZ" altLang="cs-CZ">
                <a:hlinkClick r:id="rId7"/>
              </a:rPr>
              <a:t>http://www.earthlife.net/lichens/lichen.html</a:t>
            </a:r>
            <a:r>
              <a:rPr lang="cs-CZ" altLang="cs-CZ"/>
              <a:t> </a:t>
            </a:r>
          </a:p>
        </p:txBody>
      </p:sp>
      <p:pic>
        <p:nvPicPr>
          <p:cNvPr id="80911" name="Picture 15">
            <a:extLst>
              <a:ext uri="{FF2B5EF4-FFF2-40B4-BE49-F238E27FC236}">
                <a16:creationId xmlns:a16="http://schemas.microsoft.com/office/drawing/2014/main" xmlns="" id="{50AC3FEB-C52F-4BE4-ADF6-E3D9441D3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676400"/>
            <a:ext cx="2667000" cy="22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12" name="Picture 16">
            <a:extLst>
              <a:ext uri="{FF2B5EF4-FFF2-40B4-BE49-F238E27FC236}">
                <a16:creationId xmlns:a16="http://schemas.microsoft.com/office/drawing/2014/main" xmlns="" id="{6144CA5D-6892-4FD1-8AED-7228CB909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065588"/>
            <a:ext cx="2667000" cy="22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13" name="6_liche_13_stelka-korovita-lupenita.MP3">
            <a:hlinkClick r:id="" action="ppaction://media"/>
            <a:extLst>
              <a:ext uri="{FF2B5EF4-FFF2-40B4-BE49-F238E27FC236}">
                <a16:creationId xmlns:a16="http://schemas.microsoft.com/office/drawing/2014/main" xmlns="" id="{EF2E43AF-531C-4DD2-ABE2-6FDD5EB3991F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11969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09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425" fill="hold"/>
                                        <p:tgtEl>
                                          <p:spTgt spid="809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91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9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>
            <a:extLst>
              <a:ext uri="{FF2B5EF4-FFF2-40B4-BE49-F238E27FC236}">
                <a16:creationId xmlns:a16="http://schemas.microsoft.com/office/drawing/2014/main" xmlns="" id="{D4154792-5929-4D9B-BCA9-D5C4105EE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81000"/>
            <a:ext cx="632460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stélka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keříčkovitá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je v kontaktu se substrátem jen svojí "bází", je vystoupavá nebo naopak visící ("vousatá" u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epifytických druhů), je charakteristická radiální stavbou (na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řezu tvoří vrstvy korová, gonidiová a dřeňová soustředné kruhy, nejsou "nad sebou" jako u ploše rozložených stélek)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přechodným typem je stélka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dimorfická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část stélky je lupenitá (thallus horizontalis) a část keříčkovitě vystoupavá (thallus verticalis)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keříčkovité</a:t>
            </a:r>
            <a:r>
              <a:rPr lang="cs-CZ" altLang="cs-CZ" sz="1800">
                <a:solidFill>
                  <a:srgbClr val="000000"/>
                </a:solidFill>
              </a:rPr>
              <a:t>, válcovité nebo pohárkovité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útvary -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podecia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– na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svém vrcholu nesou plodnice (např. u dutohlávek)</a:t>
            </a:r>
          </a:p>
        </p:txBody>
      </p:sp>
      <p:pic>
        <p:nvPicPr>
          <p:cNvPr id="94213" name="Picture 5">
            <a:extLst>
              <a:ext uri="{FF2B5EF4-FFF2-40B4-BE49-F238E27FC236}">
                <a16:creationId xmlns:a16="http://schemas.microsoft.com/office/drawing/2014/main" xmlns="" id="{E558C07B-46B6-4C1D-9D94-121A06797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479425"/>
            <a:ext cx="1781175" cy="161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5" name="Text Box 7">
            <a:extLst>
              <a:ext uri="{FF2B5EF4-FFF2-40B4-BE49-F238E27FC236}">
                <a16:creationId xmlns:a16="http://schemas.microsoft.com/office/drawing/2014/main" xmlns="" id="{50E66D98-0A23-477F-8DCD-CCD82EACB2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25" y="2117725"/>
            <a:ext cx="2133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/>
              <a:t>Příčný řez svislou částí keříčkovité stélky</a:t>
            </a:r>
            <a:endParaRPr lang="cs-CZ" altLang="cs-CZ" sz="400"/>
          </a:p>
          <a:p>
            <a:r>
              <a:rPr lang="cs-CZ" altLang="cs-CZ" sz="200"/>
              <a:t>                 </a:t>
            </a:r>
          </a:p>
          <a:p>
            <a:pPr algn="r"/>
            <a:r>
              <a:rPr lang="cs-CZ" altLang="cs-CZ">
                <a:hlinkClick r:id="rId5"/>
              </a:rPr>
              <a:t>http://www.earthlife.net/lichens/lichen.html</a:t>
            </a:r>
            <a:r>
              <a:rPr lang="cs-CZ" altLang="cs-CZ"/>
              <a:t> </a:t>
            </a:r>
          </a:p>
        </p:txBody>
      </p:sp>
      <p:pic>
        <p:nvPicPr>
          <p:cNvPr id="94216" name="Picture 8">
            <a:extLst>
              <a:ext uri="{FF2B5EF4-FFF2-40B4-BE49-F238E27FC236}">
                <a16:creationId xmlns:a16="http://schemas.microsoft.com/office/drawing/2014/main" xmlns="" id="{E2D9D75D-C9AF-4290-BD0A-C9BBCABB5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"/>
          <a:stretch>
            <a:fillRect/>
          </a:stretch>
        </p:blipFill>
        <p:spPr bwMode="auto">
          <a:xfrm>
            <a:off x="5300663" y="3352800"/>
            <a:ext cx="3394075" cy="229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7" name="Text Box 9">
            <a:extLst>
              <a:ext uri="{FF2B5EF4-FFF2-40B4-BE49-F238E27FC236}">
                <a16:creationId xmlns:a16="http://schemas.microsoft.com/office/drawing/2014/main" xmlns="" id="{D2B7A486-D3CD-4A54-8347-AFFD18AB9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2200" y="5610225"/>
            <a:ext cx="38862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"/>
              <a:t>                 </a:t>
            </a:r>
          </a:p>
          <a:p>
            <a:pPr algn="r"/>
            <a:r>
              <a:rPr lang="cs-CZ" altLang="cs-CZ"/>
              <a:t>Foto Pavel Hošek, </a:t>
            </a:r>
            <a:r>
              <a:rPr lang="cs-CZ" altLang="cs-CZ">
                <a:hlinkClick r:id="rId7"/>
              </a:rPr>
              <a:t>http://www.vesmir.kav.cas.cz/Madagaskar</a:t>
            </a:r>
            <a:endParaRPr lang="cs-CZ" altLang="cs-CZ"/>
          </a:p>
        </p:txBody>
      </p:sp>
      <p:pic>
        <p:nvPicPr>
          <p:cNvPr id="94218" name="Picture 10">
            <a:extLst>
              <a:ext uri="{FF2B5EF4-FFF2-40B4-BE49-F238E27FC236}">
                <a16:creationId xmlns:a16="http://schemas.microsoft.com/office/drawing/2014/main" xmlns="" id="{B269929E-C7B7-476E-992A-99C173207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352800"/>
            <a:ext cx="2655888" cy="228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9" name="Picture 11">
            <a:extLst>
              <a:ext uri="{FF2B5EF4-FFF2-40B4-BE49-F238E27FC236}">
                <a16:creationId xmlns:a16="http://schemas.microsoft.com/office/drawing/2014/main" xmlns="" id="{DBBB3ED8-0597-47B1-B86F-895DA4BD0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92425"/>
            <a:ext cx="1914525" cy="327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20" name="Text Box 12">
            <a:extLst>
              <a:ext uri="{FF2B5EF4-FFF2-40B4-BE49-F238E27FC236}">
                <a16:creationId xmlns:a16="http://schemas.microsoft.com/office/drawing/2014/main" xmlns="" id="{71B3DCF1-B2DD-4844-9692-BF648C077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5791200"/>
            <a:ext cx="64008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500"/>
              <a:t>Vpravo</a:t>
            </a:r>
            <a:r>
              <a:rPr lang="cs-CZ" altLang="cs-CZ" sz="1300"/>
              <a:t> </a:t>
            </a:r>
            <a:r>
              <a:rPr lang="cs-CZ" altLang="cs-CZ" sz="1500"/>
              <a:t>keříčkovitá</a:t>
            </a:r>
            <a:r>
              <a:rPr lang="cs-CZ" altLang="cs-CZ" sz="1300"/>
              <a:t> </a:t>
            </a:r>
            <a:r>
              <a:rPr lang="cs-CZ" altLang="cs-CZ" sz="1500"/>
              <a:t>stélka,</a:t>
            </a:r>
            <a:r>
              <a:rPr lang="cs-CZ" altLang="cs-CZ" sz="1200"/>
              <a:t> </a:t>
            </a:r>
            <a:r>
              <a:rPr lang="cs-CZ" altLang="cs-CZ" sz="1500"/>
              <a:t>uprostřed</a:t>
            </a:r>
            <a:r>
              <a:rPr lang="cs-CZ" altLang="cs-CZ" sz="1300"/>
              <a:t> </a:t>
            </a:r>
            <a:r>
              <a:rPr lang="cs-CZ" altLang="cs-CZ" sz="1500"/>
              <a:t>dimorfická,</a:t>
            </a:r>
            <a:r>
              <a:rPr lang="cs-CZ" altLang="cs-CZ" sz="1200"/>
              <a:t> </a:t>
            </a:r>
            <a:r>
              <a:rPr lang="cs-CZ" altLang="cs-CZ" sz="1500"/>
              <a:t>vlevo</a:t>
            </a:r>
            <a:r>
              <a:rPr lang="cs-CZ" altLang="cs-CZ" sz="1300"/>
              <a:t> </a:t>
            </a:r>
            <a:r>
              <a:rPr lang="cs-CZ" altLang="cs-CZ" sz="1500"/>
              <a:t>podecia</a:t>
            </a:r>
            <a:r>
              <a:rPr lang="cs-CZ" altLang="cs-CZ" sz="1400"/>
              <a:t> </a:t>
            </a:r>
            <a:r>
              <a:rPr lang="cs-CZ" altLang="cs-CZ" sz="1500"/>
              <a:t>dutohlávky</a:t>
            </a:r>
          </a:p>
        </p:txBody>
      </p:sp>
      <p:sp>
        <p:nvSpPr>
          <p:cNvPr id="94222" name="Text Box 14">
            <a:extLst>
              <a:ext uri="{FF2B5EF4-FFF2-40B4-BE49-F238E27FC236}">
                <a16:creationId xmlns:a16="http://schemas.microsoft.com/office/drawing/2014/main" xmlns="" id="{4A4C679F-4366-42A7-BA30-00EABA4BA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5638800"/>
            <a:ext cx="3429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R. Moore, W. D. Clark, K. R. Stern &amp; D. Vodopich: Botany, 1995 (2x). </a:t>
            </a:r>
          </a:p>
        </p:txBody>
      </p:sp>
      <p:pic>
        <p:nvPicPr>
          <p:cNvPr id="94223" name="6_liche_14_stelka-kerickovita-dimorficka.MP3">
            <a:hlinkClick r:id="" action="ppaction://media"/>
            <a:extLst>
              <a:ext uri="{FF2B5EF4-FFF2-40B4-BE49-F238E27FC236}">
                <a16:creationId xmlns:a16="http://schemas.microsoft.com/office/drawing/2014/main" xmlns="" id="{0F89E57C-8941-48D4-AD4A-0187AF0CA6AB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2924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4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719" fill="hold"/>
                                        <p:tgtEl>
                                          <p:spTgt spid="94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22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22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>
            <a:extLst>
              <a:ext uri="{FF2B5EF4-FFF2-40B4-BE49-F238E27FC236}">
                <a16:creationId xmlns:a16="http://schemas.microsoft.com/office/drawing/2014/main" xmlns="" id="{12245247-A36A-47EF-BE68-F99F9F8F5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401955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9" name="Picture 5">
            <a:extLst>
              <a:ext uri="{FF2B5EF4-FFF2-40B4-BE49-F238E27FC236}">
                <a16:creationId xmlns:a16="http://schemas.microsoft.com/office/drawing/2014/main" xmlns="" id="{FE002256-EE02-4A50-A087-8A220D26D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00"/>
            <a:ext cx="4168775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62" name="Picture 30">
            <a:extLst>
              <a:ext uri="{FF2B5EF4-FFF2-40B4-BE49-F238E27FC236}">
                <a16:creationId xmlns:a16="http://schemas.microsoft.com/office/drawing/2014/main" xmlns="" id="{1DA2E33E-3E30-4AC9-B501-A6D26E0C2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2"/>
          <a:stretch>
            <a:fillRect/>
          </a:stretch>
        </p:blipFill>
        <p:spPr bwMode="auto">
          <a:xfrm>
            <a:off x="381000" y="152400"/>
            <a:ext cx="4194175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63" name="Picture 31">
            <a:extLst>
              <a:ext uri="{FF2B5EF4-FFF2-40B4-BE49-F238E27FC236}">
                <a16:creationId xmlns:a16="http://schemas.microsoft.com/office/drawing/2014/main" xmlns="" id="{AC9EDD74-0B8A-4A54-A4BA-0D54F6C90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52400"/>
            <a:ext cx="43815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5713</TotalTime>
  <Words>937</Words>
  <Application>Microsoft Office PowerPoint</Application>
  <PresentationFormat>Předvádění na obrazovce (4:3)</PresentationFormat>
  <Paragraphs>215</Paragraphs>
  <Slides>24</Slides>
  <Notes>0</Notes>
  <HiddenSlides>0</HiddenSlides>
  <MMClips>22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9" baseType="lpstr">
      <vt:lpstr>SimSun</vt:lpstr>
      <vt:lpstr>Arial</vt:lpstr>
      <vt:lpstr>Helvetica</vt:lpstr>
      <vt:lpstr>Times New Roman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PřF 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Daniel Dvořák</dc:creator>
  <cp:lastModifiedBy>PH</cp:lastModifiedBy>
  <cp:revision>221</cp:revision>
  <dcterms:created xsi:type="dcterms:W3CDTF">2005-10-28T15:01:41Z</dcterms:created>
  <dcterms:modified xsi:type="dcterms:W3CDTF">2024-09-17T16:17:00Z</dcterms:modified>
</cp:coreProperties>
</file>