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handoutMasterIdLst>
    <p:handoutMasterId r:id="rId18"/>
  </p:handoutMasterIdLst>
  <p:sldIdLst>
    <p:sldId id="256" r:id="rId2"/>
    <p:sldId id="257" r:id="rId3"/>
    <p:sldId id="263" r:id="rId4"/>
    <p:sldId id="264" r:id="rId5"/>
    <p:sldId id="283" r:id="rId6"/>
    <p:sldId id="266" r:id="rId7"/>
    <p:sldId id="272" r:id="rId8"/>
    <p:sldId id="279" r:id="rId9"/>
    <p:sldId id="280" r:id="rId10"/>
    <p:sldId id="268" r:id="rId11"/>
    <p:sldId id="284" r:id="rId12"/>
    <p:sldId id="269" r:id="rId13"/>
    <p:sldId id="275" r:id="rId14"/>
    <p:sldId id="271" r:id="rId15"/>
    <p:sldId id="259" r:id="rId1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13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233" autoAdjust="0"/>
    <p:restoredTop sz="94660"/>
  </p:normalViewPr>
  <p:slideViewPr>
    <p:cSldViewPr snapToGrid="0">
      <p:cViewPr varScale="1">
        <p:scale>
          <a:sx n="63" d="100"/>
          <a:sy n="63" d="100"/>
        </p:scale>
        <p:origin x="1356" y="56"/>
      </p:cViewPr>
      <p:guideLst>
        <p:guide orient="horz" pos="3113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9" d="100"/>
          <a:sy n="69" d="100"/>
        </p:scale>
        <p:origin x="3264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29492F-4252-44C3-ABEC-0F4820F00FC1}" type="datetimeFigureOut">
              <a:rPr lang="cs-CZ" smtClean="0"/>
              <a:t>05.09.2024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2B6988-90A1-4E10-A03D-7BA8A4E5327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515955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73E4E6-1DA5-4855-BD8B-D15581043DFC}" type="datetimeFigureOut">
              <a:rPr lang="cs-CZ" smtClean="0"/>
              <a:t>05.09.2024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1B034D-1EC1-4E3E-8D67-7F763E81647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549078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9DD87-5FFF-4239-8704-B2565C3AFC0C}" type="datetimeFigureOut">
              <a:rPr lang="cs-CZ" smtClean="0"/>
              <a:t>05.09.2024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470AC-80E2-4FC0-B28A-88B55239B08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562914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9DD87-5FFF-4239-8704-B2565C3AFC0C}" type="datetimeFigureOut">
              <a:rPr lang="cs-CZ" smtClean="0"/>
              <a:t>05.09.2024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470AC-80E2-4FC0-B28A-88B55239B08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872024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9DD87-5FFF-4239-8704-B2565C3AFC0C}" type="datetimeFigureOut">
              <a:rPr lang="cs-CZ" smtClean="0"/>
              <a:t>05.09.2024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470AC-80E2-4FC0-B28A-88B55239B08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107329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9DD87-5FFF-4239-8704-B2565C3AFC0C}" type="datetimeFigureOut">
              <a:rPr lang="cs-CZ" smtClean="0"/>
              <a:t>05.09.2024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470AC-80E2-4FC0-B28A-88B55239B08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350483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9DD87-5FFF-4239-8704-B2565C3AFC0C}" type="datetimeFigureOut">
              <a:rPr lang="cs-CZ" smtClean="0"/>
              <a:t>05.09.2024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470AC-80E2-4FC0-B28A-88B55239B08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520945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9DD87-5FFF-4239-8704-B2565C3AFC0C}" type="datetimeFigureOut">
              <a:rPr lang="cs-CZ" smtClean="0"/>
              <a:t>05.09.2024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470AC-80E2-4FC0-B28A-88B55239B08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151851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9DD87-5FFF-4239-8704-B2565C3AFC0C}" type="datetimeFigureOut">
              <a:rPr lang="cs-CZ" smtClean="0"/>
              <a:t>05.09.2024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470AC-80E2-4FC0-B28A-88B55239B08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725019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9DD87-5FFF-4239-8704-B2565C3AFC0C}" type="datetimeFigureOut">
              <a:rPr lang="cs-CZ" smtClean="0"/>
              <a:t>05.09.2024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470AC-80E2-4FC0-B28A-88B55239B08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80186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9DD87-5FFF-4239-8704-B2565C3AFC0C}" type="datetimeFigureOut">
              <a:rPr lang="cs-CZ" smtClean="0"/>
              <a:t>05.09.2024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470AC-80E2-4FC0-B28A-88B55239B08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724205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9DD87-5FFF-4239-8704-B2565C3AFC0C}" type="datetimeFigureOut">
              <a:rPr lang="cs-CZ" smtClean="0"/>
              <a:t>05.09.2024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470AC-80E2-4FC0-B28A-88B55239B08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0158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9DD87-5FFF-4239-8704-B2565C3AFC0C}" type="datetimeFigureOut">
              <a:rPr lang="cs-CZ" smtClean="0"/>
              <a:t>05.09.2024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470AC-80E2-4FC0-B28A-88B55239B08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824431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49DD87-5FFF-4239-8704-B2565C3AFC0C}" type="datetimeFigureOut">
              <a:rPr lang="cs-CZ" smtClean="0"/>
              <a:t>05.09.2024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B470AC-80E2-4FC0-B28A-88B55239B08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43499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t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92092" y="4096876"/>
            <a:ext cx="8559815" cy="2387600"/>
          </a:xfrm>
        </p:spPr>
        <p:txBody>
          <a:bodyPr>
            <a:normAutofit fontScale="90000"/>
          </a:bodyPr>
          <a:lstStyle/>
          <a:p>
            <a:r>
              <a:rPr lang="cs-CZ" sz="4400" dirty="0">
                <a:solidFill>
                  <a:schemeClr val="accent5"/>
                </a:solidFill>
                <a:latin typeface="+mn-lt"/>
              </a:rPr>
              <a:t>Cvičení číslo 5</a:t>
            </a:r>
            <a:br>
              <a:rPr lang="cs-CZ" sz="4400" dirty="0">
                <a:solidFill>
                  <a:schemeClr val="accent5"/>
                </a:solidFill>
                <a:latin typeface="+mn-lt"/>
              </a:rPr>
            </a:br>
            <a:br>
              <a:rPr lang="cs-CZ" sz="4400" dirty="0">
                <a:solidFill>
                  <a:schemeClr val="accent5"/>
                </a:solidFill>
                <a:latin typeface="+mn-lt"/>
              </a:rPr>
            </a:br>
            <a:r>
              <a:rPr lang="cs-CZ" sz="4400" dirty="0" err="1">
                <a:solidFill>
                  <a:schemeClr val="accent5"/>
                </a:solidFill>
                <a:latin typeface="+mn-lt"/>
              </a:rPr>
              <a:t>Chlorophyta</a:t>
            </a:r>
            <a:br>
              <a:rPr lang="cs-CZ" sz="4400" dirty="0">
                <a:solidFill>
                  <a:schemeClr val="accent5"/>
                </a:solidFill>
                <a:latin typeface="+mn-lt"/>
              </a:rPr>
            </a:br>
            <a:br>
              <a:rPr lang="cs-CZ" sz="4400" dirty="0">
                <a:solidFill>
                  <a:schemeClr val="accent5"/>
                </a:solidFill>
                <a:latin typeface="+mn-lt"/>
              </a:rPr>
            </a:br>
            <a:br>
              <a:rPr lang="cs-CZ" dirty="0">
                <a:solidFill>
                  <a:schemeClr val="accent5"/>
                </a:solidFill>
                <a:latin typeface="+mn-lt"/>
              </a:rPr>
            </a:br>
            <a:br>
              <a:rPr lang="cs-CZ" dirty="0">
                <a:solidFill>
                  <a:schemeClr val="accent5"/>
                </a:solidFill>
                <a:latin typeface="+mn-lt"/>
              </a:rPr>
            </a:br>
            <a:br>
              <a:rPr lang="cs-CZ" dirty="0">
                <a:solidFill>
                  <a:schemeClr val="accent5"/>
                </a:solidFill>
                <a:latin typeface="+mn-lt"/>
              </a:rPr>
            </a:br>
            <a:endParaRPr lang="cs-CZ" dirty="0">
              <a:solidFill>
                <a:schemeClr val="accent5"/>
              </a:solidFill>
              <a:latin typeface="+mn-lt"/>
            </a:endParaRP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0133" y="198538"/>
            <a:ext cx="1354744" cy="1356275"/>
          </a:xfrm>
          <a:prstGeom prst="rect">
            <a:avLst/>
          </a:prstGeom>
        </p:spPr>
      </p:pic>
      <p:sp>
        <p:nvSpPr>
          <p:cNvPr id="12" name="TextovéPole 11"/>
          <p:cNvSpPr txBox="1"/>
          <p:nvPr/>
        </p:nvSpPr>
        <p:spPr>
          <a:xfrm>
            <a:off x="189279" y="123880"/>
            <a:ext cx="45404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>
                <a:solidFill>
                  <a:schemeClr val="accent6">
                    <a:lumMod val="75000"/>
                  </a:schemeClr>
                </a:solidFill>
              </a:rPr>
              <a:t>Fylogeneze a diverzita řas a hub-cvičení</a:t>
            </a:r>
            <a:endParaRPr lang="cs-CZ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0D879679-4223-4004-B99D-0F0F6B86146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43" t="27751" r="26186" b="26977"/>
          <a:stretch/>
        </p:blipFill>
        <p:spPr>
          <a:xfrm>
            <a:off x="189279" y="4083112"/>
            <a:ext cx="2431434" cy="2297664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3ABACB1A-1882-4992-8D0F-EB1D0CCCB10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486" b="65818"/>
          <a:stretch/>
        </p:blipFill>
        <p:spPr>
          <a:xfrm>
            <a:off x="2964986" y="3940550"/>
            <a:ext cx="3177563" cy="2440226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F2D20B1F-BCA6-4D59-BECA-E6D8455022C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45" t="24021" r="33162" b="19652"/>
          <a:stretch/>
        </p:blipFill>
        <p:spPr>
          <a:xfrm>
            <a:off x="6486823" y="3993177"/>
            <a:ext cx="2497688" cy="238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883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80"/>
    </mc:Choice>
    <mc:Fallback xmlns="">
      <p:transition spd="slow" advTm="1158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>
            <a:extLst>
              <a:ext uri="{FF2B5EF4-FFF2-40B4-BE49-F238E27FC236}">
                <a16:creationId xmlns:a16="http://schemas.microsoft.com/office/drawing/2014/main" id="{87525505-F4D6-4A32-BC9A-B0345A9BFE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9113" y="195263"/>
            <a:ext cx="82804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cs-CZ" altLang="cs-CZ" sz="2800" b="1" i="1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Oedogonium </a:t>
            </a:r>
            <a:r>
              <a:rPr lang="cs-CZ" altLang="cs-CZ" sz="2800" b="1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sp.</a:t>
            </a:r>
            <a:endParaRPr lang="cs-CZ" altLang="cs-CZ" sz="2800" b="1" i="1" dirty="0">
              <a:solidFill>
                <a:schemeClr val="accent6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9222" name="Picture 9" descr="Výsledek obrázku pro oedogonium">
            <a:extLst>
              <a:ext uri="{FF2B5EF4-FFF2-40B4-BE49-F238E27FC236}">
                <a16:creationId xmlns:a16="http://schemas.microsoft.com/office/drawing/2014/main" id="{635D057B-6913-41DE-AF6E-0D797B385D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201" y="703176"/>
            <a:ext cx="7661039" cy="6169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ál 1">
            <a:extLst>
              <a:ext uri="{FF2B5EF4-FFF2-40B4-BE49-F238E27FC236}">
                <a16:creationId xmlns:a16="http://schemas.microsoft.com/office/drawing/2014/main" id="{4A8F9A01-331E-40AC-B566-23662A69E3C4}"/>
              </a:ext>
            </a:extLst>
          </p:cNvPr>
          <p:cNvSpPr/>
          <p:nvPr/>
        </p:nvSpPr>
        <p:spPr>
          <a:xfrm>
            <a:off x="1777365" y="2163849"/>
            <a:ext cx="863600" cy="7921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8" name="Text Box 5">
            <a:extLst>
              <a:ext uri="{FF2B5EF4-FFF2-40B4-BE49-F238E27FC236}">
                <a16:creationId xmlns:a16="http://schemas.microsoft.com/office/drawing/2014/main" id="{01281B4D-09A8-4373-8222-5EC3699293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46857" y="3003388"/>
            <a:ext cx="34559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1800" b="1" dirty="0">
                <a:latin typeface="Arial" panose="020B0604020202020204" pitchFamily="34" charset="0"/>
              </a:rPr>
              <a:t>límečky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04E24782-14A0-42C5-AD97-F63490487D4D}"/>
              </a:ext>
            </a:extLst>
          </p:cNvPr>
          <p:cNvSpPr txBox="1"/>
          <p:nvPr/>
        </p:nvSpPr>
        <p:spPr>
          <a:xfrm>
            <a:off x="514350" y="5785492"/>
            <a:ext cx="19335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Zvětšení 400x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52"/>
    </mc:Choice>
    <mc:Fallback xmlns="">
      <p:transition spd="slow" advTm="700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, skica, kresba, papírnictví / kancelářské potřeby&#10;&#10;Popis byl vytvořen automaticky">
            <a:extLst>
              <a:ext uri="{FF2B5EF4-FFF2-40B4-BE49-F238E27FC236}">
                <a16:creationId xmlns:a16="http://schemas.microsoft.com/office/drawing/2014/main" id="{FD6DEEE0-4F02-A0C9-6E25-5372A77680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11" t="41505" r="27940" b="2198"/>
          <a:stretch/>
        </p:blipFill>
        <p:spPr>
          <a:xfrm rot="5400000">
            <a:off x="489365" y="-489366"/>
            <a:ext cx="6858000" cy="7836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757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3">
            <a:extLst>
              <a:ext uri="{FF2B5EF4-FFF2-40B4-BE49-F238E27FC236}">
                <a16:creationId xmlns:a16="http://schemas.microsoft.com/office/drawing/2014/main" id="{FC5095C3-26EA-4AB8-BADC-4F1FDACC6BA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482247" y="4571216"/>
            <a:ext cx="8179506" cy="1115415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altLang="cs-CZ" sz="2800" b="1" kern="1200" dirty="0" err="1">
                <a:solidFill>
                  <a:schemeClr val="accent6">
                    <a:lumMod val="75000"/>
                  </a:schemeClr>
                </a:solidFill>
                <a:latin typeface="+mn-lt"/>
                <a:ea typeface="+mj-ea"/>
                <a:cs typeface="+mj-cs"/>
              </a:rPr>
              <a:t>Třída</a:t>
            </a:r>
            <a:r>
              <a:rPr lang="en-US" altLang="cs-CZ" sz="2800" b="1" kern="1200" dirty="0">
                <a:solidFill>
                  <a:schemeClr val="accent6">
                    <a:lumMod val="75000"/>
                  </a:schemeClr>
                </a:solidFill>
                <a:latin typeface="+mn-lt"/>
                <a:ea typeface="+mj-ea"/>
                <a:cs typeface="+mj-cs"/>
              </a:rPr>
              <a:t>: </a:t>
            </a:r>
            <a:r>
              <a:rPr lang="en-US" altLang="cs-CZ" sz="2800" b="1" kern="1200" dirty="0" err="1">
                <a:solidFill>
                  <a:schemeClr val="accent6">
                    <a:lumMod val="75000"/>
                  </a:schemeClr>
                </a:solidFill>
                <a:latin typeface="+mn-lt"/>
                <a:ea typeface="+mj-ea"/>
                <a:cs typeface="+mj-cs"/>
              </a:rPr>
              <a:t>Ulvophyceae</a:t>
            </a:r>
            <a:r>
              <a:rPr lang="en-US" altLang="cs-CZ" sz="2800" b="1" kern="1200" dirty="0">
                <a:solidFill>
                  <a:schemeClr val="accent6">
                    <a:lumMod val="75000"/>
                  </a:schemeClr>
                </a:solidFill>
                <a:latin typeface="+mn-lt"/>
                <a:ea typeface="+mj-ea"/>
                <a:cs typeface="+mj-cs"/>
              </a:rPr>
              <a:t>,  </a:t>
            </a:r>
            <a:r>
              <a:rPr lang="en-US" altLang="cs-CZ" sz="2800" b="1" i="1" kern="1200" dirty="0" err="1">
                <a:solidFill>
                  <a:schemeClr val="accent6">
                    <a:lumMod val="75000"/>
                  </a:schemeClr>
                </a:solidFill>
                <a:latin typeface="+mn-lt"/>
                <a:ea typeface="+mj-ea"/>
                <a:cs typeface="+mj-cs"/>
              </a:rPr>
              <a:t>Ulothrix</a:t>
            </a:r>
            <a:r>
              <a:rPr lang="en-US" altLang="cs-CZ" sz="2800" b="1" i="1" kern="1200" dirty="0">
                <a:solidFill>
                  <a:schemeClr val="accent6">
                    <a:lumMod val="75000"/>
                  </a:schemeClr>
                </a:solidFill>
                <a:latin typeface="+mn-lt"/>
                <a:ea typeface="+mj-ea"/>
                <a:cs typeface="+mj-cs"/>
              </a:rPr>
              <a:t> </a:t>
            </a:r>
            <a:r>
              <a:rPr lang="en-US" altLang="cs-CZ" sz="2800" b="1" i="1" kern="1200" dirty="0" err="1">
                <a:solidFill>
                  <a:schemeClr val="accent6">
                    <a:lumMod val="75000"/>
                  </a:schemeClr>
                </a:solidFill>
                <a:latin typeface="+mn-lt"/>
                <a:ea typeface="+mj-ea"/>
                <a:cs typeface="+mj-cs"/>
              </a:rPr>
              <a:t>crenulata</a:t>
            </a:r>
            <a:endParaRPr lang="en-US" altLang="cs-CZ" sz="2800" b="1" i="1" kern="1200" dirty="0">
              <a:solidFill>
                <a:schemeClr val="accent6">
                  <a:lumMod val="75000"/>
                </a:schemeClr>
              </a:solidFill>
              <a:latin typeface="+mn-lt"/>
              <a:ea typeface="+mj-ea"/>
              <a:cs typeface="+mj-cs"/>
            </a:endParaRPr>
          </a:p>
        </p:txBody>
      </p:sp>
      <p:pic>
        <p:nvPicPr>
          <p:cNvPr id="10244" name="Picture 5" descr="Výsledek obrázku pro ulothrix">
            <a:extLst>
              <a:ext uri="{FF2B5EF4-FFF2-40B4-BE49-F238E27FC236}">
                <a16:creationId xmlns:a16="http://schemas.microsoft.com/office/drawing/2014/main" id="{D71F41E6-8877-4FB0-8569-5D32FD241A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28" r="30991" b="2"/>
          <a:stretch/>
        </p:blipFill>
        <p:spPr bwMode="auto">
          <a:xfrm>
            <a:off x="241221" y="320511"/>
            <a:ext cx="2846070" cy="393097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ázek 2" descr="Obsah obrázku voda, lyžování, muž, letící&#10;&#10;Popis byl vytvořen automaticky">
            <a:extLst>
              <a:ext uri="{FF2B5EF4-FFF2-40B4-BE49-F238E27FC236}">
                <a16:creationId xmlns:a16="http://schemas.microsoft.com/office/drawing/2014/main" id="{7CF7F6C5-9819-4447-889C-27167B9FC42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71" r="28528" b="-2"/>
          <a:stretch/>
        </p:blipFill>
        <p:spPr>
          <a:xfrm>
            <a:off x="3148788" y="320511"/>
            <a:ext cx="2846070" cy="3930978"/>
          </a:xfrm>
          <a:prstGeom prst="rect">
            <a:avLst/>
          </a:prstGeom>
        </p:spPr>
      </p:pic>
      <p:pic>
        <p:nvPicPr>
          <p:cNvPr id="5" name="Obrázek 4" descr="Obsah obrázku voda, malé, letecká doprava, držení&#10;&#10;Popis byl vytvořen automaticky">
            <a:extLst>
              <a:ext uri="{FF2B5EF4-FFF2-40B4-BE49-F238E27FC236}">
                <a16:creationId xmlns:a16="http://schemas.microsoft.com/office/drawing/2014/main" id="{C810CB97-D3D8-48FB-B3CC-FCC932C8162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9" r="36129" b="-2"/>
          <a:stretch/>
        </p:blipFill>
        <p:spPr>
          <a:xfrm>
            <a:off x="6056356" y="320511"/>
            <a:ext cx="2846070" cy="3930978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8F6001A8-3AEF-40D1-B2B9-08C8388F6C63}"/>
              </a:ext>
            </a:extLst>
          </p:cNvPr>
          <p:cNvSpPr txBox="1"/>
          <p:nvPr/>
        </p:nvSpPr>
        <p:spPr>
          <a:xfrm>
            <a:off x="3863788" y="3735458"/>
            <a:ext cx="26156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Zvětšení 400x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550"/>
    </mc:Choice>
    <mc:Fallback xmlns="">
      <p:transition spd="slow" advTm="1655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8A30B6C-E92D-48D6-AC3A-FBCF88A533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265" y="343945"/>
            <a:ext cx="4551698" cy="1090538"/>
          </a:xfrm>
        </p:spPr>
        <p:txBody>
          <a:bodyPr>
            <a:normAutofit fontScale="90000"/>
          </a:bodyPr>
          <a:lstStyle/>
          <a:p>
            <a:br>
              <a:rPr lang="cs-CZ" sz="2400" dirty="0">
                <a:solidFill>
                  <a:srgbClr val="00B050"/>
                </a:solidFill>
                <a:latin typeface="+mn-lt"/>
              </a:rPr>
            </a:br>
            <a:r>
              <a:rPr lang="cs-CZ" sz="3100" b="1" i="1" dirty="0" err="1">
                <a:solidFill>
                  <a:srgbClr val="00B050"/>
                </a:solidFill>
                <a:latin typeface="+mn-lt"/>
              </a:rPr>
              <a:t>Cladophora</a:t>
            </a:r>
            <a:r>
              <a:rPr lang="cs-CZ" sz="3100" b="1" dirty="0">
                <a:solidFill>
                  <a:srgbClr val="00B050"/>
                </a:solidFill>
                <a:latin typeface="+mn-lt"/>
              </a:rPr>
              <a:t> </a:t>
            </a:r>
            <a:r>
              <a:rPr lang="cs-CZ" sz="3100" b="1" dirty="0" err="1">
                <a:solidFill>
                  <a:srgbClr val="00B050"/>
                </a:solidFill>
                <a:latin typeface="+mn-lt"/>
              </a:rPr>
              <a:t>sp</a:t>
            </a:r>
            <a:r>
              <a:rPr lang="cs-CZ" sz="3100" b="1" dirty="0">
                <a:solidFill>
                  <a:srgbClr val="00B050"/>
                </a:solidFill>
                <a:latin typeface="+mn-lt"/>
              </a:rPr>
              <a:t>.</a:t>
            </a:r>
            <a:br>
              <a:rPr lang="cs-CZ" sz="3100" b="1" dirty="0">
                <a:solidFill>
                  <a:srgbClr val="00B050"/>
                </a:solidFill>
                <a:latin typeface="+mn-lt"/>
              </a:rPr>
            </a:br>
            <a:r>
              <a:rPr lang="cs-CZ" sz="3100" b="1" dirty="0">
                <a:solidFill>
                  <a:srgbClr val="00B050"/>
                </a:solidFill>
                <a:latin typeface="+mn-lt"/>
              </a:rPr>
              <a:t>Třída: </a:t>
            </a:r>
            <a:r>
              <a:rPr lang="cs-CZ" sz="3100" b="1" dirty="0" err="1">
                <a:solidFill>
                  <a:srgbClr val="00B050"/>
                </a:solidFill>
                <a:latin typeface="+mn-lt"/>
              </a:rPr>
              <a:t>Cladophorophyceae</a:t>
            </a:r>
            <a:br>
              <a:rPr lang="cs-CZ" sz="3100" b="1" dirty="0">
                <a:solidFill>
                  <a:srgbClr val="00B050"/>
                </a:solidFill>
                <a:latin typeface="+mn-lt"/>
              </a:rPr>
            </a:br>
            <a:br>
              <a:rPr lang="cs-CZ" sz="3100" dirty="0">
                <a:solidFill>
                  <a:srgbClr val="00B050"/>
                </a:solidFill>
                <a:latin typeface="+mn-lt"/>
              </a:rPr>
            </a:br>
            <a:r>
              <a:rPr lang="cs-CZ" sz="3100" dirty="0" err="1">
                <a:solidFill>
                  <a:srgbClr val="00B050"/>
                </a:solidFill>
                <a:latin typeface="+mn-lt"/>
              </a:rPr>
              <a:t>Sifonokladální</a:t>
            </a:r>
            <a:r>
              <a:rPr lang="cs-CZ" sz="3100" dirty="0">
                <a:solidFill>
                  <a:srgbClr val="00B050"/>
                </a:solidFill>
                <a:latin typeface="+mn-lt"/>
              </a:rPr>
              <a:t> stélka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52718BA-CFE4-485B-A7C6-DE4368213D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07" r="-1" b="-1"/>
          <a:stretch/>
        </p:blipFill>
        <p:spPr bwMode="auto">
          <a:xfrm>
            <a:off x="20" y="4305680"/>
            <a:ext cx="3085185" cy="2548533"/>
          </a:xfrm>
          <a:custGeom>
            <a:avLst/>
            <a:gdLst/>
            <a:ahLst/>
            <a:cxnLst/>
            <a:rect l="l" t="t" r="r" b="b"/>
            <a:pathLst>
              <a:path w="3083442" h="2547077">
                <a:moveTo>
                  <a:pt x="1464476" y="0"/>
                </a:moveTo>
                <a:cubicBezTo>
                  <a:pt x="2358607" y="0"/>
                  <a:pt x="3083442" y="724836"/>
                  <a:pt x="3083442" y="1618966"/>
                </a:cubicBezTo>
                <a:cubicBezTo>
                  <a:pt x="3083442" y="1954265"/>
                  <a:pt x="2981512" y="2265757"/>
                  <a:pt x="2806948" y="2524145"/>
                </a:cubicBezTo>
                <a:lnTo>
                  <a:pt x="2789800" y="2547077"/>
                </a:lnTo>
                <a:lnTo>
                  <a:pt x="139152" y="2547077"/>
                </a:lnTo>
                <a:lnTo>
                  <a:pt x="122004" y="2524145"/>
                </a:lnTo>
                <a:cubicBezTo>
                  <a:pt x="92910" y="2481081"/>
                  <a:pt x="65834" y="2436541"/>
                  <a:pt x="40911" y="2390661"/>
                </a:cubicBezTo>
                <a:lnTo>
                  <a:pt x="0" y="2305737"/>
                </a:lnTo>
                <a:lnTo>
                  <a:pt x="0" y="932195"/>
                </a:lnTo>
                <a:lnTo>
                  <a:pt x="40911" y="847271"/>
                </a:lnTo>
                <a:cubicBezTo>
                  <a:pt x="315065" y="342598"/>
                  <a:pt x="849762" y="0"/>
                  <a:pt x="1464476" y="0"/>
                </a:cubicBezTo>
                <a:close/>
              </a:path>
            </a:pathLst>
          </a:cu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0" descr="Cladophora Under Microscope | Free Images at Clker.com - vector clip art  online, royalty free &amp; public domain">
            <a:extLst>
              <a:ext uri="{FF2B5EF4-FFF2-40B4-BE49-F238E27FC236}">
                <a16:creationId xmlns:a16="http://schemas.microsoft.com/office/drawing/2014/main" id="{7FD332CC-E2BB-4B4C-90E3-F6E283A299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76" r="8725" b="1"/>
          <a:stretch/>
        </p:blipFill>
        <p:spPr bwMode="auto">
          <a:xfrm>
            <a:off x="3521834" y="2966567"/>
            <a:ext cx="2556863" cy="2556863"/>
          </a:xfrm>
          <a:custGeom>
            <a:avLst/>
            <a:gdLst/>
            <a:ahLst/>
            <a:cxnLst/>
            <a:rect l="l" t="t" r="r" b="b"/>
            <a:pathLst>
              <a:path w="6057610" h="6057610">
                <a:moveTo>
                  <a:pt x="3028805" y="0"/>
                </a:moveTo>
                <a:cubicBezTo>
                  <a:pt x="4701568" y="0"/>
                  <a:pt x="6057610" y="1356042"/>
                  <a:pt x="6057610" y="3028805"/>
                </a:cubicBezTo>
                <a:cubicBezTo>
                  <a:pt x="6057610" y="4701568"/>
                  <a:pt x="4701568" y="6057610"/>
                  <a:pt x="3028805" y="6057610"/>
                </a:cubicBezTo>
                <a:cubicBezTo>
                  <a:pt x="1356042" y="6057610"/>
                  <a:pt x="0" y="4701568"/>
                  <a:pt x="0" y="3028805"/>
                </a:cubicBezTo>
                <a:cubicBezTo>
                  <a:pt x="0" y="1356042"/>
                  <a:pt x="1356042" y="0"/>
                  <a:pt x="3028805" y="0"/>
                </a:cubicBezTo>
                <a:close/>
              </a:path>
            </a:pathLst>
          </a:cu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082D40AF-28F6-4AF1-BA73-B30D5A8776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72" r="3" b="3"/>
          <a:stretch/>
        </p:blipFill>
        <p:spPr bwMode="auto">
          <a:xfrm>
            <a:off x="1" y="-9668"/>
            <a:ext cx="3945364" cy="3319992"/>
          </a:xfrm>
          <a:custGeom>
            <a:avLst/>
            <a:gdLst/>
            <a:ahLst/>
            <a:cxnLst/>
            <a:rect l="l" t="t" r="r" b="b"/>
            <a:pathLst>
              <a:path w="3943111" h="3318096">
                <a:moveTo>
                  <a:pt x="73119" y="0"/>
                </a:moveTo>
                <a:lnTo>
                  <a:pt x="3572026" y="0"/>
                </a:lnTo>
                <a:lnTo>
                  <a:pt x="3580957" y="11944"/>
                </a:lnTo>
                <a:cubicBezTo>
                  <a:pt x="3809602" y="350384"/>
                  <a:pt x="3943111" y="758379"/>
                  <a:pt x="3943111" y="1197557"/>
                </a:cubicBezTo>
                <a:cubicBezTo>
                  <a:pt x="3943111" y="2368699"/>
                  <a:pt x="2993714" y="3318096"/>
                  <a:pt x="1822572" y="3318096"/>
                </a:cubicBezTo>
                <a:cubicBezTo>
                  <a:pt x="1090609" y="3318096"/>
                  <a:pt x="445264" y="2947238"/>
                  <a:pt x="64188" y="2383171"/>
                </a:cubicBezTo>
                <a:lnTo>
                  <a:pt x="0" y="2277515"/>
                </a:lnTo>
                <a:lnTo>
                  <a:pt x="0" y="117600"/>
                </a:lnTo>
                <a:lnTo>
                  <a:pt x="64188" y="11944"/>
                </a:lnTo>
                <a:close/>
              </a:path>
            </a:pathLst>
          </a:cu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1297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322"/>
    </mc:Choice>
    <mc:Fallback xmlns="">
      <p:transition spd="slow" advTm="65322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ladophora02">
            <a:extLst>
              <a:ext uri="{FF2B5EF4-FFF2-40B4-BE49-F238E27FC236}">
                <a16:creationId xmlns:a16="http://schemas.microsoft.com/office/drawing/2014/main" id="{C449C04D-EF93-45DB-966A-20B7CB582A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82" y="648585"/>
            <a:ext cx="8081681" cy="6061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Nadpis 1">
            <a:extLst>
              <a:ext uri="{FF2B5EF4-FFF2-40B4-BE49-F238E27FC236}">
                <a16:creationId xmlns:a16="http://schemas.microsoft.com/office/drawing/2014/main" id="{26A85CB8-91C0-493C-BDDB-AFFACAB37BDC}"/>
              </a:ext>
            </a:extLst>
          </p:cNvPr>
          <p:cNvSpPr txBox="1">
            <a:spLocks/>
          </p:cNvSpPr>
          <p:nvPr/>
        </p:nvSpPr>
        <p:spPr>
          <a:xfrm>
            <a:off x="-1875687" y="244908"/>
            <a:ext cx="11115380" cy="109053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cs-CZ" sz="2800" b="1" dirty="0">
                <a:solidFill>
                  <a:schemeClr val="accent6">
                    <a:lumMod val="50000"/>
                  </a:schemeClr>
                </a:solidFill>
                <a:latin typeface="+mn-lt"/>
              </a:rPr>
            </a:br>
            <a:r>
              <a:rPr lang="cs-CZ" sz="2800" b="1" i="1" dirty="0" err="1">
                <a:solidFill>
                  <a:schemeClr val="accent6">
                    <a:lumMod val="75000"/>
                  </a:schemeClr>
                </a:solidFill>
                <a:latin typeface="+mn-lt"/>
              </a:rPr>
              <a:t>Cladophora</a:t>
            </a:r>
            <a:r>
              <a:rPr lang="cs-CZ" sz="2800" b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 sp.     Třída: </a:t>
            </a:r>
            <a:r>
              <a:rPr lang="cs-CZ" sz="2800" b="1" dirty="0" err="1">
                <a:solidFill>
                  <a:schemeClr val="accent6">
                    <a:lumMod val="75000"/>
                  </a:schemeClr>
                </a:solidFill>
                <a:latin typeface="+mn-lt"/>
              </a:rPr>
              <a:t>Cladophorophyceae</a:t>
            </a:r>
            <a:br>
              <a:rPr lang="cs-CZ" sz="2800" b="1" dirty="0">
                <a:solidFill>
                  <a:schemeClr val="accent6">
                    <a:lumMod val="50000"/>
                  </a:schemeClr>
                </a:solidFill>
                <a:latin typeface="+mn-lt"/>
              </a:rPr>
            </a:br>
            <a:br>
              <a:rPr lang="cs-CZ" sz="2800" b="1" dirty="0">
                <a:solidFill>
                  <a:schemeClr val="accent6">
                    <a:lumMod val="50000"/>
                  </a:schemeClr>
                </a:solidFill>
                <a:latin typeface="+mn-lt"/>
              </a:rPr>
            </a:br>
            <a:endParaRPr lang="cs-CZ" sz="2800" b="1" dirty="0">
              <a:solidFill>
                <a:schemeClr val="accent6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F2F572E5-7643-4D96-882E-5FF3D35AC9E1}"/>
              </a:ext>
            </a:extLst>
          </p:cNvPr>
          <p:cNvSpPr txBox="1"/>
          <p:nvPr/>
        </p:nvSpPr>
        <p:spPr>
          <a:xfrm>
            <a:off x="1190847" y="5773479"/>
            <a:ext cx="26156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Zvětšení 100x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914"/>
    </mc:Choice>
    <mc:Fallback xmlns="">
      <p:transition spd="slow" advTm="18914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re 1">
            <a:extLst>
              <a:ext uri="{FF2B5EF4-FFF2-40B4-BE49-F238E27FC236}">
                <a16:creationId xmlns:a16="http://schemas.microsoft.com/office/drawing/2014/main" id="{7FE18529-C3F0-4783-84D1-D85C3ED922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7215" y="-662782"/>
            <a:ext cx="5605629" cy="1325563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dirty="0"/>
              <a:t>                                   </a:t>
            </a:r>
            <a:r>
              <a:rPr lang="cs-CZ" altLang="cs-CZ" sz="2800" b="1" dirty="0">
                <a:solidFill>
                  <a:schemeClr val="accent6">
                    <a:lumMod val="50000"/>
                  </a:schemeClr>
                </a:solidFill>
              </a:rPr>
              <a:t>Objekty</a:t>
            </a:r>
            <a:endParaRPr lang="fr-CA" altLang="cs-CZ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4339" name="Espace réservé du contenu 2">
            <a:extLst>
              <a:ext uri="{FF2B5EF4-FFF2-40B4-BE49-F238E27FC236}">
                <a16:creationId xmlns:a16="http://schemas.microsoft.com/office/drawing/2014/main" id="{EC973134-5DA7-43F2-BA0C-BAE72BE20F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6548" y="503293"/>
            <a:ext cx="6485390" cy="6134986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endParaRPr lang="fr-CA" altLang="cs-CZ" sz="1600" dirty="0"/>
          </a:p>
          <a:p>
            <a:pPr eaLnBrk="1" hangingPunct="1"/>
            <a:r>
              <a:rPr lang="cs-CZ" altLang="cs-CZ" sz="1800" b="1" dirty="0"/>
              <a:t>Třída </a:t>
            </a:r>
            <a:r>
              <a:rPr lang="cs-CZ" altLang="cs-CZ" sz="1800" b="1" dirty="0" err="1"/>
              <a:t>Trebouxiophyceae</a:t>
            </a:r>
            <a:r>
              <a:rPr lang="cs-CZ" altLang="cs-CZ" sz="1800" b="1" dirty="0"/>
              <a:t>: </a:t>
            </a:r>
            <a:r>
              <a:rPr lang="cs-CZ" altLang="cs-CZ" sz="1800" b="1" i="1" dirty="0" err="1"/>
              <a:t>Chlorella</a:t>
            </a:r>
            <a:r>
              <a:rPr lang="cs-CZ" altLang="cs-CZ" sz="1800" b="1" i="1" dirty="0"/>
              <a:t> </a:t>
            </a:r>
            <a:r>
              <a:rPr lang="cs-CZ" altLang="cs-CZ" sz="1800" b="1" i="1" dirty="0" err="1"/>
              <a:t>vulgaris</a:t>
            </a:r>
            <a:r>
              <a:rPr lang="cs-CZ" altLang="cs-CZ" sz="1800" b="1" dirty="0"/>
              <a:t> </a:t>
            </a:r>
            <a:r>
              <a:rPr lang="cs-CZ" altLang="cs-CZ" sz="1600" dirty="0"/>
              <a:t>(chloroplast, </a:t>
            </a:r>
            <a:r>
              <a:rPr lang="cs-CZ" altLang="cs-CZ" sz="1600" dirty="0" err="1"/>
              <a:t>pyrenoid</a:t>
            </a:r>
            <a:r>
              <a:rPr lang="cs-CZ" altLang="cs-CZ" sz="1600" dirty="0"/>
              <a:t>)</a:t>
            </a:r>
          </a:p>
          <a:p>
            <a:pPr eaLnBrk="1" hangingPunct="1"/>
            <a:endParaRPr lang="cs-CZ" altLang="cs-CZ" sz="1600" dirty="0"/>
          </a:p>
          <a:p>
            <a:pPr eaLnBrk="1" hangingPunct="1"/>
            <a:endParaRPr lang="cs-CZ" altLang="cs-CZ" sz="1600" b="1" dirty="0"/>
          </a:p>
          <a:p>
            <a:pPr eaLnBrk="1" hangingPunct="1"/>
            <a:r>
              <a:rPr lang="cs-CZ" altLang="cs-CZ" sz="1800" b="1" dirty="0"/>
              <a:t>Třída </a:t>
            </a:r>
            <a:r>
              <a:rPr lang="cs-CZ" altLang="cs-CZ" sz="1800" b="1" dirty="0" err="1"/>
              <a:t>Chlorophyceae</a:t>
            </a:r>
            <a:r>
              <a:rPr lang="cs-CZ" altLang="cs-CZ" sz="1800" b="1" dirty="0"/>
              <a:t>:  </a:t>
            </a:r>
            <a:r>
              <a:rPr lang="cs-CZ" altLang="cs-CZ" sz="1800" b="1" i="1" dirty="0" err="1"/>
              <a:t>Volvox</a:t>
            </a:r>
            <a:r>
              <a:rPr lang="cs-CZ" altLang="cs-CZ" sz="1800" b="1" i="1" dirty="0"/>
              <a:t>  </a:t>
            </a:r>
            <a:r>
              <a:rPr lang="cs-CZ" altLang="cs-CZ" sz="1600" dirty="0"/>
              <a:t>(mateřské a dceřiné </a:t>
            </a:r>
            <a:r>
              <a:rPr lang="cs-CZ" altLang="cs-CZ" sz="1600" dirty="0" err="1"/>
              <a:t>cenobium</a:t>
            </a:r>
            <a:r>
              <a:rPr lang="cs-CZ" altLang="cs-CZ" sz="1600" dirty="0"/>
              <a:t>)</a:t>
            </a:r>
          </a:p>
          <a:p>
            <a:pPr marL="0" indent="0" eaLnBrk="1" hangingPunct="1">
              <a:buNone/>
            </a:pPr>
            <a:r>
              <a:rPr lang="cs-CZ" altLang="cs-CZ" sz="1600" i="1" dirty="0"/>
              <a:t>                                           </a:t>
            </a:r>
            <a:r>
              <a:rPr lang="cs-CZ" altLang="cs-CZ" sz="1600" b="1" i="1" dirty="0"/>
              <a:t> </a:t>
            </a:r>
            <a:r>
              <a:rPr lang="cs-CZ" altLang="cs-CZ" sz="1800" b="1" i="1" dirty="0" err="1"/>
              <a:t>Pediastrum</a:t>
            </a:r>
            <a:r>
              <a:rPr lang="cs-CZ" altLang="cs-CZ" sz="1800" b="1" i="1" dirty="0"/>
              <a:t> </a:t>
            </a:r>
            <a:r>
              <a:rPr lang="cs-CZ" altLang="cs-CZ" sz="1600" dirty="0"/>
              <a:t>(</a:t>
            </a:r>
            <a:r>
              <a:rPr lang="cs-CZ" altLang="cs-CZ" sz="1600" dirty="0" err="1"/>
              <a:t>cenobium</a:t>
            </a:r>
            <a:r>
              <a:rPr lang="cs-CZ" altLang="cs-CZ" sz="1600" dirty="0"/>
              <a:t>)</a:t>
            </a:r>
            <a:endParaRPr lang="cs-CZ" altLang="cs-CZ" sz="1600" i="1" dirty="0"/>
          </a:p>
          <a:p>
            <a:pPr marL="0" indent="0">
              <a:buNone/>
            </a:pPr>
            <a:r>
              <a:rPr lang="cs-CZ" altLang="cs-CZ" sz="1600" i="1" dirty="0"/>
              <a:t>                                            </a:t>
            </a:r>
            <a:r>
              <a:rPr lang="cs-CZ" altLang="cs-CZ" sz="1800" b="1" i="1" dirty="0"/>
              <a:t>Scenedesmus dimorphus </a:t>
            </a:r>
            <a:r>
              <a:rPr lang="cs-CZ" altLang="cs-CZ" sz="1600" dirty="0"/>
              <a:t>(</a:t>
            </a:r>
            <a:r>
              <a:rPr lang="cs-CZ" altLang="cs-CZ" sz="1600" dirty="0" err="1"/>
              <a:t>cenobium</a:t>
            </a:r>
            <a:r>
              <a:rPr lang="cs-CZ" altLang="cs-CZ" sz="1600" dirty="0"/>
              <a:t>)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cs-CZ" altLang="cs-CZ" sz="1800" dirty="0"/>
              <a:t>                                       </a:t>
            </a:r>
            <a:r>
              <a:rPr lang="cs-CZ" altLang="cs-CZ" sz="1800" b="1" i="1" dirty="0" err="1"/>
              <a:t>Oedogonium</a:t>
            </a:r>
            <a:r>
              <a:rPr lang="cs-CZ" altLang="cs-CZ" sz="1800" b="1" i="1" dirty="0"/>
              <a:t>  </a:t>
            </a:r>
            <a:r>
              <a:rPr lang="cs-CZ" altLang="cs-CZ" sz="1600" dirty="0"/>
              <a:t>(vlákno, límečky)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cs-CZ" altLang="cs-CZ" sz="1600" dirty="0"/>
          </a:p>
          <a:p>
            <a:pPr eaLnBrk="1" hangingPunct="1"/>
            <a:r>
              <a:rPr lang="cs-CZ" altLang="cs-CZ" sz="1800" b="1" dirty="0"/>
              <a:t>Třída </a:t>
            </a:r>
            <a:r>
              <a:rPr lang="cs-CZ" altLang="cs-CZ" sz="1800" b="1" dirty="0" err="1"/>
              <a:t>Ulvophyceae</a:t>
            </a:r>
            <a:r>
              <a:rPr lang="cs-CZ" altLang="cs-CZ" sz="1800" b="1" dirty="0"/>
              <a:t>: </a:t>
            </a:r>
            <a:r>
              <a:rPr lang="cs-CZ" altLang="cs-CZ" sz="1800" b="1" i="1" dirty="0" err="1"/>
              <a:t>Ulothrix</a:t>
            </a:r>
            <a:r>
              <a:rPr lang="cs-CZ" altLang="cs-CZ" sz="1800" b="1" i="1" dirty="0"/>
              <a:t> </a:t>
            </a:r>
            <a:r>
              <a:rPr lang="cs-CZ" altLang="cs-CZ" sz="1800" b="1" i="1" dirty="0" err="1"/>
              <a:t>crenulata</a:t>
            </a:r>
            <a:r>
              <a:rPr lang="cs-CZ" altLang="cs-CZ" sz="1800" b="1" i="1" dirty="0"/>
              <a:t> </a:t>
            </a:r>
            <a:r>
              <a:rPr lang="cs-CZ" altLang="cs-CZ" sz="1600" dirty="0"/>
              <a:t>(vlákno)</a:t>
            </a:r>
          </a:p>
          <a:p>
            <a:pPr eaLnBrk="1" hangingPunct="1"/>
            <a:endParaRPr lang="cs-CZ" altLang="cs-CZ" sz="1600" dirty="0"/>
          </a:p>
          <a:p>
            <a:pPr eaLnBrk="1" hangingPunct="1"/>
            <a:endParaRPr lang="cs-CZ" altLang="cs-CZ" sz="1600" dirty="0"/>
          </a:p>
          <a:p>
            <a:pPr eaLnBrk="1" hangingPunct="1"/>
            <a:r>
              <a:rPr lang="cs-CZ" altLang="cs-CZ" sz="1800" b="1" dirty="0"/>
              <a:t>Třída </a:t>
            </a:r>
            <a:r>
              <a:rPr lang="cs-CZ" altLang="cs-CZ" sz="1800" b="1" dirty="0" err="1"/>
              <a:t>Cladophorophyceae</a:t>
            </a:r>
            <a:r>
              <a:rPr lang="cs-CZ" altLang="cs-CZ" sz="1800" b="1" dirty="0"/>
              <a:t>: </a:t>
            </a:r>
            <a:r>
              <a:rPr lang="cs-CZ" altLang="cs-CZ" sz="1800" b="1" i="1" dirty="0" err="1"/>
              <a:t>Cladophora</a:t>
            </a:r>
            <a:r>
              <a:rPr lang="cs-CZ" altLang="cs-CZ" sz="1800" b="1" i="1" dirty="0"/>
              <a:t> </a:t>
            </a:r>
            <a:r>
              <a:rPr lang="cs-CZ" altLang="cs-CZ" sz="1600" dirty="0"/>
              <a:t>(vlákno – </a:t>
            </a:r>
            <a:r>
              <a:rPr lang="cs-CZ" altLang="cs-CZ" sz="1600" dirty="0" err="1"/>
              <a:t>sifonokladální</a:t>
            </a:r>
            <a:r>
              <a:rPr lang="cs-CZ" altLang="cs-CZ" sz="1600" dirty="0"/>
              <a:t> stélka)</a:t>
            </a:r>
          </a:p>
          <a:p>
            <a:pPr eaLnBrk="1" hangingPunct="1"/>
            <a:endParaRPr lang="cs-CZ" altLang="cs-CZ" sz="1600" dirty="0"/>
          </a:p>
          <a:p>
            <a:pPr eaLnBrk="1" hangingPunct="1"/>
            <a:endParaRPr lang="cs-CZ" altLang="cs-CZ" sz="1600" dirty="0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59A309A7-1751-4ABE-A3C1-EEC40366AD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66660" y="0"/>
            <a:ext cx="1577340" cy="6858000"/>
          </a:xfrm>
          <a:prstGeom prst="rect">
            <a:avLst/>
          </a:prstGeom>
          <a:solidFill>
            <a:srgbClr val="2C65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967D8EB6-EAE1-4F9C-B398-83321E2872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86550" y="2358913"/>
            <a:ext cx="1605129" cy="2140172"/>
          </a:xfrm>
          <a:prstGeom prst="ellipse">
            <a:avLst/>
          </a:prstGeom>
          <a:solidFill>
            <a:srgbClr val="FFFFFF"/>
          </a:solidFill>
          <a:ln w="22225">
            <a:solidFill>
              <a:srgbClr val="59C6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730834AA-047B-4956-9DE9-957659BF946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06" r="25854" b="1"/>
          <a:stretch/>
        </p:blipFill>
        <p:spPr>
          <a:xfrm>
            <a:off x="6773057" y="2474254"/>
            <a:ext cx="1434420" cy="1909489"/>
          </a:xfrm>
          <a:custGeom>
            <a:avLst/>
            <a:gdLst/>
            <a:ahLst/>
            <a:cxnLst/>
            <a:rect l="l" t="t" r="r" b="b"/>
            <a:pathLst>
              <a:path w="6057610" h="6057610">
                <a:moveTo>
                  <a:pt x="3028805" y="0"/>
                </a:moveTo>
                <a:cubicBezTo>
                  <a:pt x="4701568" y="0"/>
                  <a:pt x="6057610" y="1356042"/>
                  <a:pt x="6057610" y="3028805"/>
                </a:cubicBezTo>
                <a:cubicBezTo>
                  <a:pt x="6057610" y="4701568"/>
                  <a:pt x="4701568" y="6057610"/>
                  <a:pt x="3028805" y="6057610"/>
                </a:cubicBezTo>
                <a:cubicBezTo>
                  <a:pt x="1356042" y="6057610"/>
                  <a:pt x="0" y="4701568"/>
                  <a:pt x="0" y="3028805"/>
                </a:cubicBezTo>
                <a:cubicBezTo>
                  <a:pt x="0" y="1356042"/>
                  <a:pt x="1356042" y="0"/>
                  <a:pt x="3028805" y="0"/>
                </a:cubicBezTo>
                <a:close/>
              </a:path>
            </a:pathLst>
          </a:custGeom>
          <a:effectLst>
            <a:softEdge rad="0"/>
          </a:effec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E5D29A5C-0A90-4A1B-86B7-5D8DD8946FA3}"/>
              </a:ext>
            </a:extLst>
          </p:cNvPr>
          <p:cNvSpPr txBox="1"/>
          <p:nvPr/>
        </p:nvSpPr>
        <p:spPr>
          <a:xfrm>
            <a:off x="4751900" y="1490167"/>
            <a:ext cx="18879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Zvětšení 400 x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CB41F54C-D0AF-452D-80A2-C0F02451A857}"/>
              </a:ext>
            </a:extLst>
          </p:cNvPr>
          <p:cNvSpPr txBox="1"/>
          <p:nvPr/>
        </p:nvSpPr>
        <p:spPr>
          <a:xfrm>
            <a:off x="4532192" y="2608946"/>
            <a:ext cx="18879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Zvětšení 400 x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552CA0DE-8803-4FC0-B015-47E100BE7D9A}"/>
              </a:ext>
            </a:extLst>
          </p:cNvPr>
          <p:cNvSpPr txBox="1"/>
          <p:nvPr/>
        </p:nvSpPr>
        <p:spPr>
          <a:xfrm>
            <a:off x="5695878" y="2967598"/>
            <a:ext cx="18879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err="1"/>
              <a:t>Zv</a:t>
            </a:r>
            <a:r>
              <a:rPr lang="cs-CZ" sz="1400" dirty="0"/>
              <a:t>. 400 x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B2F2337F-56C4-4F06-A775-DFBD22B7461F}"/>
              </a:ext>
            </a:extLst>
          </p:cNvPr>
          <p:cNvSpPr txBox="1"/>
          <p:nvPr/>
        </p:nvSpPr>
        <p:spPr>
          <a:xfrm>
            <a:off x="4532191" y="3626393"/>
            <a:ext cx="18879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Zvětšení 400 x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580955C9-9EC2-4C98-A815-1FB7FA596570}"/>
              </a:ext>
            </a:extLst>
          </p:cNvPr>
          <p:cNvSpPr txBox="1"/>
          <p:nvPr/>
        </p:nvSpPr>
        <p:spPr>
          <a:xfrm>
            <a:off x="5977215" y="2214400"/>
            <a:ext cx="18879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Zvětšení 100 x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64FCDFEC-183B-42DD-B633-6B0225229C54}"/>
              </a:ext>
            </a:extLst>
          </p:cNvPr>
          <p:cNvSpPr txBox="1"/>
          <p:nvPr/>
        </p:nvSpPr>
        <p:spPr>
          <a:xfrm>
            <a:off x="3655937" y="4347569"/>
            <a:ext cx="18879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Zvětšení 400 x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6C777F17-5508-43C3-B7C4-A106CCF3C0F7}"/>
              </a:ext>
            </a:extLst>
          </p:cNvPr>
          <p:cNvSpPr txBox="1"/>
          <p:nvPr/>
        </p:nvSpPr>
        <p:spPr>
          <a:xfrm>
            <a:off x="4883983" y="5660700"/>
            <a:ext cx="18879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Zvětšení 100 x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240"/>
    </mc:Choice>
    <mc:Fallback xmlns="">
      <p:transition spd="slow" advTm="10624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BD9F0D67-2504-4F2A-B649-16A7051EB84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45" t="24021" r="33162" b="19652"/>
          <a:stretch/>
        </p:blipFill>
        <p:spPr>
          <a:xfrm>
            <a:off x="7303497" y="0"/>
            <a:ext cx="1712912" cy="1637414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C7C3D454-3539-452A-8757-A08A3825F625}"/>
              </a:ext>
            </a:extLst>
          </p:cNvPr>
          <p:cNvSpPr txBox="1"/>
          <p:nvPr/>
        </p:nvSpPr>
        <p:spPr>
          <a:xfrm>
            <a:off x="499730" y="467833"/>
            <a:ext cx="47740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solidFill>
                  <a:srgbClr val="00B050"/>
                </a:solidFill>
              </a:rPr>
              <a:t>Oddělení </a:t>
            </a:r>
            <a:r>
              <a:rPr lang="cs-CZ" sz="3200" b="1" dirty="0" err="1">
                <a:solidFill>
                  <a:srgbClr val="00B050"/>
                </a:solidFill>
              </a:rPr>
              <a:t>Chlorophyta</a:t>
            </a:r>
            <a:endParaRPr lang="cs-CZ" sz="3200" b="1" dirty="0">
              <a:solidFill>
                <a:srgbClr val="00B050"/>
              </a:solidFill>
            </a:endParaRP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DB9727D2-6542-46B9-8789-371F70A1C239}"/>
              </a:ext>
            </a:extLst>
          </p:cNvPr>
          <p:cNvSpPr/>
          <p:nvPr/>
        </p:nvSpPr>
        <p:spPr>
          <a:xfrm>
            <a:off x="701749" y="1594884"/>
            <a:ext cx="734709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altLang="cs-CZ" sz="2400" b="1" dirty="0"/>
              <a:t>Vývojová linie </a:t>
            </a:r>
            <a:r>
              <a:rPr lang="cs-CZ" altLang="cs-CZ" sz="2400" b="1" dirty="0" err="1"/>
              <a:t>Chlorophytae</a:t>
            </a:r>
            <a:r>
              <a:rPr lang="cs-CZ" altLang="cs-CZ" sz="2400" b="1" dirty="0"/>
              <a:t> (s oddělením </a:t>
            </a:r>
            <a:r>
              <a:rPr lang="cs-CZ" altLang="cs-CZ" sz="2400" b="1" dirty="0" err="1"/>
              <a:t>Chlorophyta</a:t>
            </a:r>
            <a:r>
              <a:rPr lang="cs-CZ" altLang="cs-CZ" sz="2400" b="1" dirty="0"/>
              <a:t>)</a:t>
            </a:r>
          </a:p>
          <a:p>
            <a:endParaRPr lang="cs-CZ" altLang="cs-CZ" sz="2400" b="1" dirty="0"/>
          </a:p>
          <a:p>
            <a:r>
              <a:rPr lang="cs-CZ" altLang="cs-CZ" sz="2400" dirty="0"/>
              <a:t>Téměř všechny typy stélek</a:t>
            </a:r>
          </a:p>
          <a:p>
            <a:r>
              <a:rPr lang="cs-CZ" altLang="cs-CZ" sz="2400" dirty="0"/>
              <a:t>BS nejčastěji celulózní</a:t>
            </a:r>
          </a:p>
          <a:p>
            <a:r>
              <a:rPr lang="cs-CZ" altLang="cs-CZ" sz="2400" dirty="0"/>
              <a:t>Chlamys</a:t>
            </a:r>
          </a:p>
          <a:p>
            <a:r>
              <a:rPr lang="cs-CZ" altLang="cs-CZ" sz="2400" dirty="0" err="1"/>
              <a:t>Chl</a:t>
            </a:r>
            <a:r>
              <a:rPr lang="cs-CZ" altLang="cs-CZ" sz="2400" dirty="0"/>
              <a:t> </a:t>
            </a:r>
            <a:r>
              <a:rPr lang="cs-CZ" altLang="cs-CZ" sz="2400" dirty="0" err="1"/>
              <a:t>a+b</a:t>
            </a:r>
            <a:endParaRPr lang="cs-CZ" altLang="cs-CZ" sz="2400" dirty="0"/>
          </a:p>
          <a:p>
            <a:r>
              <a:rPr lang="cs-CZ" altLang="cs-CZ" sz="2400" dirty="0" err="1"/>
              <a:t>Pyrenoid</a:t>
            </a:r>
            <a:endParaRPr lang="cs-CZ" altLang="cs-CZ" sz="2400" dirty="0"/>
          </a:p>
          <a:p>
            <a:r>
              <a:rPr lang="cs-CZ" altLang="cs-CZ" sz="2400" dirty="0"/>
              <a:t>Škrob</a:t>
            </a:r>
          </a:p>
          <a:p>
            <a:r>
              <a:rPr lang="cs-CZ" altLang="cs-CZ" sz="2400" dirty="0"/>
              <a:t>Bičíky- násobky 2</a:t>
            </a:r>
          </a:p>
          <a:p>
            <a:r>
              <a:rPr lang="cs-CZ" altLang="cs-CZ" sz="2400" dirty="0" err="1"/>
              <a:t>Cenobium</a:t>
            </a:r>
            <a:endParaRPr lang="cs-CZ" altLang="cs-CZ" sz="2400" dirty="0"/>
          </a:p>
        </p:txBody>
      </p:sp>
    </p:spTree>
    <p:extLst>
      <p:ext uri="{BB962C8B-B14F-4D97-AF65-F5344CB8AC3E}">
        <p14:creationId xmlns:p14="http://schemas.microsoft.com/office/powerpoint/2010/main" val="3882371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258"/>
    </mc:Choice>
    <mc:Fallback xmlns="">
      <p:transition spd="slow" advTm="56258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3">
            <a:extLst>
              <a:ext uri="{FF2B5EF4-FFF2-40B4-BE49-F238E27FC236}">
                <a16:creationId xmlns:a16="http://schemas.microsoft.com/office/drawing/2014/main" id="{2D909579-8880-45BD-AF0F-16AFAAF6B5DD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575228" y="630122"/>
            <a:ext cx="8713788" cy="647700"/>
          </a:xfrm>
        </p:spPr>
        <p:txBody>
          <a:bodyPr/>
          <a:lstStyle/>
          <a:p>
            <a:pPr eaLnBrk="1" hangingPunct="1"/>
            <a:r>
              <a:rPr lang="cs-CZ" altLang="cs-CZ" sz="3600" b="1" i="1" dirty="0" err="1">
                <a:solidFill>
                  <a:srgbClr val="00B050"/>
                </a:solidFill>
              </a:rPr>
              <a:t>Chlorella</a:t>
            </a:r>
            <a:r>
              <a:rPr lang="cs-CZ" altLang="cs-CZ" sz="3600" b="1" i="1" dirty="0">
                <a:solidFill>
                  <a:srgbClr val="00B050"/>
                </a:solidFill>
              </a:rPr>
              <a:t> </a:t>
            </a:r>
            <a:r>
              <a:rPr lang="cs-CZ" altLang="cs-CZ" sz="3600" b="1" i="1" dirty="0" err="1">
                <a:solidFill>
                  <a:srgbClr val="00B050"/>
                </a:solidFill>
              </a:rPr>
              <a:t>vulgaris</a:t>
            </a:r>
            <a:endParaRPr lang="cs-CZ" altLang="cs-CZ" sz="3600" b="1" i="1" dirty="0">
              <a:solidFill>
                <a:srgbClr val="00B050"/>
              </a:solidFill>
            </a:endParaRPr>
          </a:p>
        </p:txBody>
      </p:sp>
      <p:sp>
        <p:nvSpPr>
          <p:cNvPr id="4099" name="Rectangle 12">
            <a:extLst>
              <a:ext uri="{FF2B5EF4-FFF2-40B4-BE49-F238E27FC236}">
                <a16:creationId xmlns:a16="http://schemas.microsoft.com/office/drawing/2014/main" id="{9330E8CF-0694-49F8-AEA5-F9BB245A0DF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-2344922" y="-177707"/>
            <a:ext cx="8569325" cy="792162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2800" b="1" dirty="0">
                <a:solidFill>
                  <a:srgbClr val="00B050"/>
                </a:solidFill>
                <a:latin typeface="+mn-lt"/>
              </a:rPr>
              <a:t>Třída: </a:t>
            </a:r>
            <a:r>
              <a:rPr lang="cs-CZ" altLang="cs-CZ" sz="2800" b="1" dirty="0" err="1">
                <a:solidFill>
                  <a:srgbClr val="00B050"/>
                </a:solidFill>
                <a:latin typeface="+mn-lt"/>
              </a:rPr>
              <a:t>Trebouxiophyceae</a:t>
            </a:r>
            <a:endParaRPr lang="cs-CZ" altLang="cs-CZ" sz="2800" b="1" dirty="0">
              <a:solidFill>
                <a:srgbClr val="00B050"/>
              </a:solidFill>
              <a:latin typeface="+mn-lt"/>
            </a:endParaRPr>
          </a:p>
        </p:txBody>
      </p:sp>
      <p:pic>
        <p:nvPicPr>
          <p:cNvPr id="4100" name="Picture 14" descr="Výsledek obrázku pro chlorella">
            <a:extLst>
              <a:ext uri="{FF2B5EF4-FFF2-40B4-BE49-F238E27FC236}">
                <a16:creationId xmlns:a16="http://schemas.microsoft.com/office/drawing/2014/main" id="{63069AB2-60FD-4C0E-8A81-1474898D4C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221800"/>
            <a:ext cx="4608513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16" descr="Výsledek obrázku pro chlorella">
            <a:extLst>
              <a:ext uri="{FF2B5EF4-FFF2-40B4-BE49-F238E27FC236}">
                <a16:creationId xmlns:a16="http://schemas.microsoft.com/office/drawing/2014/main" id="{D0421BEB-CEAB-4E41-9E1C-21E624B47C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0752" y="1221800"/>
            <a:ext cx="2816228" cy="2816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FD824EDE-DC79-4ECE-8552-40251EDA36C7}"/>
              </a:ext>
            </a:extLst>
          </p:cNvPr>
          <p:cNvSpPr txBox="1"/>
          <p:nvPr/>
        </p:nvSpPr>
        <p:spPr>
          <a:xfrm>
            <a:off x="6064081" y="6447608"/>
            <a:ext cx="46085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Zvětšení: 400x </a:t>
            </a:r>
          </a:p>
        </p:txBody>
      </p:sp>
      <p:pic>
        <p:nvPicPr>
          <p:cNvPr id="1026" name="Picture 2" descr="Pac-Man - Simple English Wikipedia, the free encyclopedia">
            <a:extLst>
              <a:ext uri="{FF2B5EF4-FFF2-40B4-BE49-F238E27FC236}">
                <a16:creationId xmlns:a16="http://schemas.microsoft.com/office/drawing/2014/main" id="{58C5580D-6A9C-41A3-A9E7-782BF3AB3E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3114" y="4266887"/>
            <a:ext cx="1865223" cy="2180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 descr="Obsah obrázku text, papírnictví / kancelářské potřeby, papír, obálka&#10;&#10;Popis byl vytvořen automaticky">
            <a:extLst>
              <a:ext uri="{FF2B5EF4-FFF2-40B4-BE49-F238E27FC236}">
                <a16:creationId xmlns:a16="http://schemas.microsoft.com/office/drawing/2014/main" id="{F2DD6FEE-43C2-7EEB-615A-DD751133C9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48" t="12074" r="64741" b="3581"/>
          <a:stretch/>
        </p:blipFill>
        <p:spPr>
          <a:xfrm rot="5400000">
            <a:off x="1976608" y="2837969"/>
            <a:ext cx="2151371" cy="58886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345"/>
    </mc:Choice>
    <mc:Fallback xmlns="">
      <p:transition spd="slow" advTm="51345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6" name="Rectangle 135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11" descr="Výsledek obrázku pro scenedesmus dimorphus">
            <a:extLst>
              <a:ext uri="{FF2B5EF4-FFF2-40B4-BE49-F238E27FC236}">
                <a16:creationId xmlns:a16="http://schemas.microsoft.com/office/drawing/2014/main" id="{B9A2BC38-48AB-4646-98F2-E417F900F6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6" r="1" b="1"/>
          <a:stretch/>
        </p:blipFill>
        <p:spPr bwMode="auto">
          <a:xfrm>
            <a:off x="20" y="10"/>
            <a:ext cx="9143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8" name="Rectangle 137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9143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22" name="Rectangle 2">
            <a:extLst>
              <a:ext uri="{FF2B5EF4-FFF2-40B4-BE49-F238E27FC236}">
                <a16:creationId xmlns:a16="http://schemas.microsoft.com/office/drawing/2014/main" id="{9ACB10E2-528C-4CA4-B80D-B214E78ED56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1928295" y="-1798333"/>
            <a:ext cx="75438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altLang="cs-CZ" sz="2800" b="1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Třída: Chlorophyceae </a:t>
            </a:r>
            <a:br>
              <a:rPr lang="cs-CZ" altLang="cs-CZ" sz="2800" b="1" dirty="0">
                <a:solidFill>
                  <a:schemeClr val="accent6">
                    <a:lumMod val="50000"/>
                  </a:schemeClr>
                </a:solidFill>
                <a:latin typeface="+mn-lt"/>
              </a:rPr>
            </a:br>
            <a:r>
              <a:rPr lang="cs-CZ" altLang="cs-CZ" sz="2800" b="1" i="1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Scenedesmus dimorphus</a:t>
            </a:r>
            <a:br>
              <a:rPr lang="en-US" altLang="cs-CZ" sz="4500" dirty="0">
                <a:solidFill>
                  <a:srgbClr val="FFFFFF"/>
                </a:solidFill>
              </a:rPr>
            </a:br>
            <a:endParaRPr lang="en-US" altLang="cs-CZ" sz="4500" dirty="0">
              <a:solidFill>
                <a:srgbClr val="FFFFFF"/>
              </a:solidFill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31EA19C7-18AA-4843-84DB-72A61EFE079A}"/>
              </a:ext>
            </a:extLst>
          </p:cNvPr>
          <p:cNvSpPr txBox="1"/>
          <p:nvPr/>
        </p:nvSpPr>
        <p:spPr>
          <a:xfrm>
            <a:off x="5489278" y="6066380"/>
            <a:ext cx="26156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Zvětšení 400x</a:t>
            </a:r>
          </a:p>
        </p:txBody>
      </p:sp>
      <p:pic>
        <p:nvPicPr>
          <p:cNvPr id="3" name="Obrázek 2" descr="Obsah obrázku letící, drak, voda, lidé&#10;&#10;Popis byl vytvořen automaticky">
            <a:extLst>
              <a:ext uri="{FF2B5EF4-FFF2-40B4-BE49-F238E27FC236}">
                <a16:creationId xmlns:a16="http://schemas.microsoft.com/office/drawing/2014/main" id="{F0A75ADC-4769-48E6-89E9-B37CE43BD5C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16" t="40465" r="36641" b="26512"/>
          <a:stretch/>
        </p:blipFill>
        <p:spPr>
          <a:xfrm>
            <a:off x="6988611" y="3881190"/>
            <a:ext cx="2192795" cy="2977116"/>
          </a:xfrm>
          <a:prstGeom prst="rect">
            <a:avLst/>
          </a:prstGeom>
        </p:spPr>
      </p:pic>
      <p:pic>
        <p:nvPicPr>
          <p:cNvPr id="9" name="Obrázek 8" descr="Obsah obrázku vsedě, přenosný počítač, počítač, velké&#10;&#10;Popis byl vytvořen automaticky">
            <a:extLst>
              <a:ext uri="{FF2B5EF4-FFF2-40B4-BE49-F238E27FC236}">
                <a16:creationId xmlns:a16="http://schemas.microsoft.com/office/drawing/2014/main" id="{6D390258-376E-41FC-9517-5D1E52C0541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67" t="33428" r="54884" b="45736"/>
          <a:stretch/>
        </p:blipFill>
        <p:spPr>
          <a:xfrm>
            <a:off x="0" y="1180810"/>
            <a:ext cx="2099110" cy="213714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266"/>
    </mc:Choice>
    <mc:Fallback xmlns="">
      <p:transition spd="slow" advTm="35266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, kresba, skica, papír&#10;&#10;Popis byl vytvořen automaticky">
            <a:extLst>
              <a:ext uri="{FF2B5EF4-FFF2-40B4-BE49-F238E27FC236}">
                <a16:creationId xmlns:a16="http://schemas.microsoft.com/office/drawing/2014/main" id="{AB9DC792-8CAA-E162-2860-2052BDBD25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78" t="1" b="-4519"/>
          <a:stretch/>
        </p:blipFill>
        <p:spPr>
          <a:xfrm rot="5400000">
            <a:off x="1901208" y="1155658"/>
            <a:ext cx="3465854" cy="7938830"/>
          </a:xfrm>
          <a:prstGeom prst="rect">
            <a:avLst/>
          </a:prstGeom>
        </p:spPr>
      </p:pic>
      <p:pic>
        <p:nvPicPr>
          <p:cNvPr id="9" name="Obrázek 8" descr="Obsah obrázku text, papírnictví / kancelářské potřeby, papír, obálka&#10;&#10;Popis byl vytvořen automaticky">
            <a:extLst>
              <a:ext uri="{FF2B5EF4-FFF2-40B4-BE49-F238E27FC236}">
                <a16:creationId xmlns:a16="http://schemas.microsoft.com/office/drawing/2014/main" id="{EFCDB391-28B6-D80A-E0FD-95D45B36999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81" r="34519" b="2988"/>
          <a:stretch/>
        </p:blipFill>
        <p:spPr>
          <a:xfrm rot="5400000">
            <a:off x="2338735" y="-2338735"/>
            <a:ext cx="2926080" cy="760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478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3">
            <a:extLst>
              <a:ext uri="{FF2B5EF4-FFF2-40B4-BE49-F238E27FC236}">
                <a16:creationId xmlns:a16="http://schemas.microsoft.com/office/drawing/2014/main" id="{F060B7EF-033B-4370-9DAD-EAB120E095E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50825" y="44450"/>
            <a:ext cx="8642350" cy="431800"/>
          </a:xfrm>
        </p:spPr>
        <p:txBody>
          <a:bodyPr>
            <a:noAutofit/>
          </a:bodyPr>
          <a:lstStyle/>
          <a:p>
            <a:pPr eaLnBrk="1" hangingPunct="1"/>
            <a:r>
              <a:rPr lang="cs-CZ" altLang="cs-CZ" sz="2800" b="1" dirty="0">
                <a:solidFill>
                  <a:schemeClr val="accent6">
                    <a:lumMod val="75000"/>
                  </a:schemeClr>
                </a:solidFill>
              </a:rPr>
              <a:t>Třída: </a:t>
            </a:r>
            <a:r>
              <a:rPr lang="cs-CZ" altLang="cs-CZ" sz="2800" b="1" dirty="0" err="1">
                <a:solidFill>
                  <a:schemeClr val="accent6">
                    <a:lumMod val="75000"/>
                  </a:schemeClr>
                </a:solidFill>
              </a:rPr>
              <a:t>Chlorophyceae</a:t>
            </a:r>
            <a:endParaRPr lang="cs-CZ" altLang="cs-CZ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171" name="Rectangle 4">
            <a:extLst>
              <a:ext uri="{FF2B5EF4-FFF2-40B4-BE49-F238E27FC236}">
                <a16:creationId xmlns:a16="http://schemas.microsoft.com/office/drawing/2014/main" id="{7846460A-D8BC-448E-982C-8F0EA72901AB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7419975" y="8637588"/>
            <a:ext cx="2425700" cy="269875"/>
          </a:xfrm>
        </p:spPr>
        <p:txBody>
          <a:bodyPr>
            <a:normAutofit fontScale="62500" lnSpcReduction="20000"/>
          </a:bodyPr>
          <a:lstStyle/>
          <a:p>
            <a:pPr eaLnBrk="1" hangingPunct="1"/>
            <a:r>
              <a:rPr lang="cs-CZ" altLang="cs-CZ" i="1">
                <a:solidFill>
                  <a:schemeClr val="tx1"/>
                </a:solidFill>
              </a:rPr>
              <a:t>Pediastrum </a:t>
            </a:r>
            <a:r>
              <a:rPr lang="cs-CZ" altLang="cs-CZ">
                <a:solidFill>
                  <a:schemeClr val="tx1"/>
                </a:solidFill>
              </a:rPr>
              <a:t>sp.</a:t>
            </a:r>
            <a:endParaRPr lang="cs-CZ" altLang="cs-CZ" i="1">
              <a:solidFill>
                <a:schemeClr val="tx1"/>
              </a:solidFill>
            </a:endParaRPr>
          </a:p>
        </p:txBody>
      </p:sp>
      <p:pic>
        <p:nvPicPr>
          <p:cNvPr id="9" name="Obrázek 8" descr="Obsah obrázku interiér, jídlo, polévka, zelená&#10;&#10;Popis byl vytvořen automaticky">
            <a:extLst>
              <a:ext uri="{FF2B5EF4-FFF2-40B4-BE49-F238E27FC236}">
                <a16:creationId xmlns:a16="http://schemas.microsoft.com/office/drawing/2014/main" id="{5641E383-86B4-45EE-A695-AA86B9A6F6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065" y="3426048"/>
            <a:ext cx="7870" cy="5903"/>
          </a:xfrm>
          <a:prstGeom prst="rect">
            <a:avLst/>
          </a:prstGeom>
        </p:spPr>
      </p:pic>
      <p:pic>
        <p:nvPicPr>
          <p:cNvPr id="17" name="Obrázek 16" descr="Obsah obrázku interiér, jídlo, polévka, zelená&#10;&#10;Popis byl vytvořen automaticky">
            <a:extLst>
              <a:ext uri="{FF2B5EF4-FFF2-40B4-BE49-F238E27FC236}">
                <a16:creationId xmlns:a16="http://schemas.microsoft.com/office/drawing/2014/main" id="{3EBBE58C-6FB5-4C20-ADAB-F3ABB9FCB4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67174">
            <a:off x="4568065" y="3426048"/>
            <a:ext cx="7870" cy="5903"/>
          </a:xfrm>
          <a:prstGeom prst="rect">
            <a:avLst/>
          </a:prstGeom>
        </p:spPr>
      </p:pic>
      <p:pic>
        <p:nvPicPr>
          <p:cNvPr id="19" name="Obrázek 18" descr="Obsah obrázku jídlo, polévka, zelená, držení&#10;&#10;Popis byl vytvořen automaticky">
            <a:extLst>
              <a:ext uri="{FF2B5EF4-FFF2-40B4-BE49-F238E27FC236}">
                <a16:creationId xmlns:a16="http://schemas.microsoft.com/office/drawing/2014/main" id="{5EF3ACDF-1E7C-45F2-8C6F-FA8108745AD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89" t="23303" r="34099" b="21330"/>
          <a:stretch/>
        </p:blipFill>
        <p:spPr>
          <a:xfrm>
            <a:off x="5827231" y="586001"/>
            <a:ext cx="2784341" cy="3255782"/>
          </a:xfrm>
          <a:prstGeom prst="rect">
            <a:avLst/>
          </a:prstGeom>
        </p:spPr>
      </p:pic>
      <p:pic>
        <p:nvPicPr>
          <p:cNvPr id="3" name="Obrázek 2" descr="Obsah obrázku vsedě, zelená, velké, stůl&#10;&#10;Popis byl vytvořen automaticky">
            <a:extLst>
              <a:ext uri="{FF2B5EF4-FFF2-40B4-BE49-F238E27FC236}">
                <a16:creationId xmlns:a16="http://schemas.microsoft.com/office/drawing/2014/main" id="{8B2B6B6B-532C-455F-B2BA-0549D8EDFA6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06" t="37054" r="36692" b="18914"/>
          <a:stretch/>
        </p:blipFill>
        <p:spPr>
          <a:xfrm>
            <a:off x="464970" y="598816"/>
            <a:ext cx="2994678" cy="3161668"/>
          </a:xfrm>
          <a:prstGeom prst="rect">
            <a:avLst/>
          </a:prstGeom>
        </p:spPr>
      </p:pic>
      <p:pic>
        <p:nvPicPr>
          <p:cNvPr id="1028" name="Picture 4" descr="Protist Images: Pediastrum duplex v. reticulatum">
            <a:extLst>
              <a:ext uri="{FF2B5EF4-FFF2-40B4-BE49-F238E27FC236}">
                <a16:creationId xmlns:a16="http://schemas.microsoft.com/office/drawing/2014/main" id="{0D2BCC2C-C3EE-4AA5-955E-16B723B9C2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7017" y="4004324"/>
            <a:ext cx="3291053" cy="2686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497D912E-729E-44B3-949F-4C9BE1B11127}"/>
              </a:ext>
            </a:extLst>
          </p:cNvPr>
          <p:cNvSpPr txBox="1"/>
          <p:nvPr/>
        </p:nvSpPr>
        <p:spPr>
          <a:xfrm>
            <a:off x="3583172" y="1392865"/>
            <a:ext cx="20751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i="1" dirty="0" err="1">
                <a:solidFill>
                  <a:schemeClr val="accent6">
                    <a:lumMod val="75000"/>
                  </a:schemeClr>
                </a:solidFill>
              </a:rPr>
              <a:t>Pediastrum</a:t>
            </a:r>
            <a:r>
              <a:rPr lang="cs-CZ" sz="2400" b="1" i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cs-CZ" sz="2400" b="1" dirty="0" err="1">
                <a:solidFill>
                  <a:schemeClr val="accent6">
                    <a:lumMod val="75000"/>
                  </a:schemeClr>
                </a:solidFill>
              </a:rPr>
              <a:t>sp</a:t>
            </a:r>
            <a:r>
              <a:rPr lang="cs-CZ" b="1" i="1" dirty="0">
                <a:solidFill>
                  <a:schemeClr val="accent6">
                    <a:lumMod val="75000"/>
                  </a:schemeClr>
                </a:solidFill>
              </a:rPr>
              <a:t>.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16184D3C-4FD4-4189-81CF-7C6EF751882E}"/>
              </a:ext>
            </a:extLst>
          </p:cNvPr>
          <p:cNvSpPr txBox="1"/>
          <p:nvPr/>
        </p:nvSpPr>
        <p:spPr>
          <a:xfrm>
            <a:off x="3583172" y="3532581"/>
            <a:ext cx="26156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Zvětšení 400x</a:t>
            </a:r>
          </a:p>
        </p:txBody>
      </p:sp>
      <p:pic>
        <p:nvPicPr>
          <p:cNvPr id="2" name="Obrázek 1" descr="Obsah obrázku text, kresba, skica, papír&#10;&#10;Popis byl vytvořen automaticky">
            <a:extLst>
              <a:ext uri="{FF2B5EF4-FFF2-40B4-BE49-F238E27FC236}">
                <a16:creationId xmlns:a16="http://schemas.microsoft.com/office/drawing/2014/main" id="{268B62CC-59CF-51B7-5AD7-F6666EC216D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90" t="12599" r="61978" b="28795"/>
          <a:stretch/>
        </p:blipFill>
        <p:spPr>
          <a:xfrm rot="5400000">
            <a:off x="1133490" y="3615871"/>
            <a:ext cx="2308288" cy="364532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928"/>
    </mc:Choice>
    <mc:Fallback xmlns="">
      <p:transition spd="slow" advTm="50928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F49AB163-6051-4C76-B052-A35C86A8494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88913"/>
            <a:ext cx="8229600" cy="941387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altLang="cs-CZ" sz="3100" b="1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Třída: </a:t>
            </a:r>
            <a:r>
              <a:rPr lang="cs-CZ" altLang="cs-CZ" sz="3100" b="1" dirty="0" err="1">
                <a:solidFill>
                  <a:schemeClr val="accent6">
                    <a:lumMod val="50000"/>
                  </a:schemeClr>
                </a:solidFill>
                <a:latin typeface="+mn-lt"/>
              </a:rPr>
              <a:t>Chlorophyceae</a:t>
            </a:r>
            <a:r>
              <a:rPr lang="cs-CZ" altLang="cs-CZ" sz="3100" b="1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 </a:t>
            </a:r>
            <a:br>
              <a:rPr lang="cs-CZ" altLang="cs-CZ" sz="3100" b="1" dirty="0">
                <a:solidFill>
                  <a:schemeClr val="accent6">
                    <a:lumMod val="50000"/>
                  </a:schemeClr>
                </a:solidFill>
                <a:latin typeface="+mn-lt"/>
              </a:rPr>
            </a:br>
            <a:r>
              <a:rPr lang="cs-CZ" altLang="cs-CZ" sz="3100" b="1" i="1" dirty="0" err="1">
                <a:solidFill>
                  <a:schemeClr val="accent6">
                    <a:lumMod val="50000"/>
                  </a:schemeClr>
                </a:solidFill>
                <a:latin typeface="+mn-lt"/>
              </a:rPr>
              <a:t>Volvox</a:t>
            </a:r>
            <a:r>
              <a:rPr lang="cs-CZ" altLang="cs-CZ" sz="3100" b="1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 </a:t>
            </a:r>
            <a:r>
              <a:rPr lang="cs-CZ" altLang="cs-CZ" sz="3100" b="1" dirty="0" err="1">
                <a:solidFill>
                  <a:schemeClr val="accent6">
                    <a:lumMod val="50000"/>
                  </a:schemeClr>
                </a:solidFill>
                <a:latin typeface="+mn-lt"/>
              </a:rPr>
              <a:t>sp</a:t>
            </a:r>
            <a:r>
              <a:rPr lang="cs-CZ" altLang="cs-CZ" sz="3100" b="1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.</a:t>
            </a:r>
            <a:br>
              <a:rPr lang="cs-CZ" altLang="cs-CZ" sz="2400" dirty="0"/>
            </a:br>
            <a:endParaRPr lang="cs-CZ" altLang="cs-CZ" sz="2400" dirty="0"/>
          </a:p>
        </p:txBody>
      </p:sp>
      <p:pic>
        <p:nvPicPr>
          <p:cNvPr id="5" name="Obrázek 4" descr="Obsah obrázku zelená, raketa, voda, držení&#10;&#10;Popis byl vytvořen automaticky">
            <a:extLst>
              <a:ext uri="{FF2B5EF4-FFF2-40B4-BE49-F238E27FC236}">
                <a16:creationId xmlns:a16="http://schemas.microsoft.com/office/drawing/2014/main" id="{B22E7E4C-B418-47C3-87C9-CFED928CD6B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03" t="7546" r="12829" b="6304"/>
          <a:stretch/>
        </p:blipFill>
        <p:spPr>
          <a:xfrm>
            <a:off x="4831165" y="1658679"/>
            <a:ext cx="4175379" cy="4093279"/>
          </a:xfrm>
          <a:prstGeom prst="rect">
            <a:avLst/>
          </a:prstGeom>
        </p:spPr>
      </p:pic>
      <p:pic>
        <p:nvPicPr>
          <p:cNvPr id="7" name="Obrázek 6" descr="Obsah obrázku zelená&#10;&#10;Popis byl vytvořen automaticky">
            <a:extLst>
              <a:ext uri="{FF2B5EF4-FFF2-40B4-BE49-F238E27FC236}">
                <a16:creationId xmlns:a16="http://schemas.microsoft.com/office/drawing/2014/main" id="{FBE3677A-A407-4711-980F-3D696EF2B57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69" t="23077" r="26030" b="17331"/>
          <a:stretch/>
        </p:blipFill>
        <p:spPr>
          <a:xfrm>
            <a:off x="473944" y="1658680"/>
            <a:ext cx="3804305" cy="4093279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8CD48EDC-962E-4935-A293-C5AE0645C6B3}"/>
              </a:ext>
            </a:extLst>
          </p:cNvPr>
          <p:cNvSpPr txBox="1"/>
          <p:nvPr/>
        </p:nvSpPr>
        <p:spPr>
          <a:xfrm>
            <a:off x="610016" y="1127306"/>
            <a:ext cx="21012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mateřské </a:t>
            </a:r>
            <a:r>
              <a:rPr lang="cs-CZ" dirty="0" err="1"/>
              <a:t>cenobium</a:t>
            </a:r>
            <a:endParaRPr lang="cs-CZ" dirty="0"/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14880FC6-2D88-408F-A780-338008647635}"/>
              </a:ext>
            </a:extLst>
          </p:cNvPr>
          <p:cNvSpPr txBox="1"/>
          <p:nvPr/>
        </p:nvSpPr>
        <p:spPr>
          <a:xfrm>
            <a:off x="334888" y="5907025"/>
            <a:ext cx="36819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dceřiné </a:t>
            </a:r>
            <a:r>
              <a:rPr lang="cs-CZ" dirty="0" err="1"/>
              <a:t>cenobium</a:t>
            </a:r>
            <a:endParaRPr lang="cs-CZ" dirty="0"/>
          </a:p>
        </p:txBody>
      </p:sp>
      <p:sp>
        <p:nvSpPr>
          <p:cNvPr id="13" name="Šipka: dolů 12">
            <a:extLst>
              <a:ext uri="{FF2B5EF4-FFF2-40B4-BE49-F238E27FC236}">
                <a16:creationId xmlns:a16="http://schemas.microsoft.com/office/drawing/2014/main" id="{03EADF37-F062-4CB7-A83F-8A4339E27017}"/>
              </a:ext>
            </a:extLst>
          </p:cNvPr>
          <p:cNvSpPr/>
          <p:nvPr/>
        </p:nvSpPr>
        <p:spPr>
          <a:xfrm>
            <a:off x="1778962" y="1496638"/>
            <a:ext cx="180753" cy="1381978"/>
          </a:xfrm>
          <a:prstGeom prst="downArrow">
            <a:avLst/>
          </a:prstGeom>
          <a:solidFill>
            <a:schemeClr val="accent2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5" name="Šipka: dolů 24">
            <a:extLst>
              <a:ext uri="{FF2B5EF4-FFF2-40B4-BE49-F238E27FC236}">
                <a16:creationId xmlns:a16="http://schemas.microsoft.com/office/drawing/2014/main" id="{5B163622-484F-428A-939B-76602F6344C1}"/>
              </a:ext>
            </a:extLst>
          </p:cNvPr>
          <p:cNvSpPr/>
          <p:nvPr/>
        </p:nvSpPr>
        <p:spPr>
          <a:xfrm rot="12698755">
            <a:off x="1494119" y="4877115"/>
            <a:ext cx="95924" cy="1089229"/>
          </a:xfrm>
          <a:prstGeom prst="downArrow">
            <a:avLst/>
          </a:prstGeom>
          <a:solidFill>
            <a:schemeClr val="accent2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Šipka: dolů 25">
            <a:extLst>
              <a:ext uri="{FF2B5EF4-FFF2-40B4-BE49-F238E27FC236}">
                <a16:creationId xmlns:a16="http://schemas.microsoft.com/office/drawing/2014/main" id="{9F5FFA7B-F0F1-405A-82E8-36A56DD264D0}"/>
              </a:ext>
            </a:extLst>
          </p:cNvPr>
          <p:cNvSpPr/>
          <p:nvPr/>
        </p:nvSpPr>
        <p:spPr>
          <a:xfrm rot="10596208">
            <a:off x="1103707" y="3846738"/>
            <a:ext cx="132506" cy="2061675"/>
          </a:xfrm>
          <a:prstGeom prst="downArrow">
            <a:avLst/>
          </a:prstGeom>
          <a:solidFill>
            <a:schemeClr val="accent2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1B3E912B-DB2A-4C51-BBC8-9139BFCE47D8}"/>
              </a:ext>
            </a:extLst>
          </p:cNvPr>
          <p:cNvSpPr txBox="1"/>
          <p:nvPr/>
        </p:nvSpPr>
        <p:spPr>
          <a:xfrm>
            <a:off x="3859619" y="6337300"/>
            <a:ext cx="26156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Zvětšení 100x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359"/>
    </mc:Choice>
    <mc:Fallback xmlns="">
      <p:transition spd="slow" advTm="88359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>
            <a:extLst>
              <a:ext uri="{FF2B5EF4-FFF2-40B4-BE49-F238E27FC236}">
                <a16:creationId xmlns:a16="http://schemas.microsoft.com/office/drawing/2014/main" id="{1940E2FA-4BDF-4E0C-9D78-389865572C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9" y="0"/>
            <a:ext cx="9108281" cy="6858000"/>
          </a:xfrm>
          <a:prstGeom prst="rect">
            <a:avLst/>
          </a:prstGeom>
        </p:spPr>
      </p:pic>
      <p:sp>
        <p:nvSpPr>
          <p:cNvPr id="13" name="Obdélník 12">
            <a:extLst>
              <a:ext uri="{FF2B5EF4-FFF2-40B4-BE49-F238E27FC236}">
                <a16:creationId xmlns:a16="http://schemas.microsoft.com/office/drawing/2014/main" id="{C490EC51-2B4E-46F1-BAC1-2EBA2105299D}"/>
              </a:ext>
            </a:extLst>
          </p:cNvPr>
          <p:cNvSpPr/>
          <p:nvPr/>
        </p:nvSpPr>
        <p:spPr>
          <a:xfrm>
            <a:off x="180974" y="533365"/>
            <a:ext cx="551497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altLang="cs-CZ" sz="2800" b="1" dirty="0">
                <a:solidFill>
                  <a:schemeClr val="accent6">
                    <a:lumMod val="75000"/>
                  </a:schemeClr>
                </a:solidFill>
              </a:rPr>
              <a:t>Třída: </a:t>
            </a:r>
            <a:r>
              <a:rPr lang="cs-CZ" altLang="cs-CZ" sz="2800" b="1" dirty="0" err="1">
                <a:solidFill>
                  <a:schemeClr val="accent6">
                    <a:lumMod val="75000"/>
                  </a:schemeClr>
                </a:solidFill>
              </a:rPr>
              <a:t>Chlorophyceae</a:t>
            </a:r>
            <a:r>
              <a:rPr lang="cs-CZ" altLang="cs-CZ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br>
              <a:rPr lang="cs-CZ" altLang="cs-CZ" sz="2800" b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cs-CZ" altLang="cs-CZ" sz="2800" b="1" i="1" dirty="0">
                <a:solidFill>
                  <a:schemeClr val="accent6">
                    <a:lumMod val="75000"/>
                  </a:schemeClr>
                </a:solidFill>
              </a:rPr>
              <a:t>Oedogonium </a:t>
            </a:r>
            <a:r>
              <a:rPr lang="cs-CZ" altLang="cs-CZ" sz="2800" b="1" dirty="0">
                <a:solidFill>
                  <a:schemeClr val="accent6">
                    <a:lumMod val="75000"/>
                  </a:schemeClr>
                </a:solidFill>
              </a:rPr>
              <a:t>sp.</a:t>
            </a:r>
            <a:endParaRPr lang="cs-CZ" sz="2800" dirty="0"/>
          </a:p>
        </p:txBody>
      </p:sp>
      <p:sp>
        <p:nvSpPr>
          <p:cNvPr id="15" name="Ovál 14">
            <a:extLst>
              <a:ext uri="{FF2B5EF4-FFF2-40B4-BE49-F238E27FC236}">
                <a16:creationId xmlns:a16="http://schemas.microsoft.com/office/drawing/2014/main" id="{E7D486EE-96A9-4705-A87C-61505D06B140}"/>
              </a:ext>
            </a:extLst>
          </p:cNvPr>
          <p:cNvSpPr/>
          <p:nvPr/>
        </p:nvSpPr>
        <p:spPr>
          <a:xfrm>
            <a:off x="4451350" y="2055751"/>
            <a:ext cx="1244600" cy="120683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253AB222-7B94-4131-AAB7-6B51E2B17A49}"/>
              </a:ext>
            </a:extLst>
          </p:cNvPr>
          <p:cNvSpPr txBox="1"/>
          <p:nvPr/>
        </p:nvSpPr>
        <p:spPr>
          <a:xfrm>
            <a:off x="5695949" y="3343459"/>
            <a:ext cx="2390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límečky</a:t>
            </a:r>
          </a:p>
        </p:txBody>
      </p:sp>
      <p:cxnSp>
        <p:nvCxnSpPr>
          <p:cNvPr id="22" name="Přímá spojnice se šipkou 21">
            <a:extLst>
              <a:ext uri="{FF2B5EF4-FFF2-40B4-BE49-F238E27FC236}">
                <a16:creationId xmlns:a16="http://schemas.microsoft.com/office/drawing/2014/main" id="{8C2CDB29-7F18-4BC3-BC74-707A4BC51632}"/>
              </a:ext>
            </a:extLst>
          </p:cNvPr>
          <p:cNvCxnSpPr>
            <a:cxnSpLocks/>
            <a:stCxn id="16" idx="1"/>
          </p:cNvCxnSpPr>
          <p:nvPr/>
        </p:nvCxnSpPr>
        <p:spPr>
          <a:xfrm flipH="1" flipV="1">
            <a:off x="5391151" y="2668643"/>
            <a:ext cx="304798" cy="8594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Přímá spojnice se šipkou 23">
            <a:extLst>
              <a:ext uri="{FF2B5EF4-FFF2-40B4-BE49-F238E27FC236}">
                <a16:creationId xmlns:a16="http://schemas.microsoft.com/office/drawing/2014/main" id="{9FB48BC7-D662-491D-ACF6-5DAA035F18C2}"/>
              </a:ext>
            </a:extLst>
          </p:cNvPr>
          <p:cNvCxnSpPr/>
          <p:nvPr/>
        </p:nvCxnSpPr>
        <p:spPr>
          <a:xfrm flipH="1" flipV="1">
            <a:off x="4876800" y="2552700"/>
            <a:ext cx="819149" cy="9810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ovéPole 25">
            <a:extLst>
              <a:ext uri="{FF2B5EF4-FFF2-40B4-BE49-F238E27FC236}">
                <a16:creationId xmlns:a16="http://schemas.microsoft.com/office/drawing/2014/main" id="{18F34F5E-2B63-44E9-92D4-2860E3ED35F1}"/>
              </a:ext>
            </a:extLst>
          </p:cNvPr>
          <p:cNvSpPr txBox="1"/>
          <p:nvPr/>
        </p:nvSpPr>
        <p:spPr>
          <a:xfrm>
            <a:off x="6791325" y="5314950"/>
            <a:ext cx="19335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Zvětšení 400x</a:t>
            </a:r>
          </a:p>
        </p:txBody>
      </p:sp>
    </p:spTree>
    <p:extLst>
      <p:ext uri="{BB962C8B-B14F-4D97-AF65-F5344CB8AC3E}">
        <p14:creationId xmlns:p14="http://schemas.microsoft.com/office/powerpoint/2010/main" val="1396663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555"/>
    </mc:Choice>
    <mc:Fallback xmlns="">
      <p:transition spd="slow" advTm="23555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DE6DE657-4BEF-F785-2F48-B765538A95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585" b="5969"/>
          <a:stretch/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06CC18C7-23D1-F5DD-6353-F3F711130ECA}"/>
              </a:ext>
            </a:extLst>
          </p:cNvPr>
          <p:cNvSpPr/>
          <p:nvPr/>
        </p:nvSpPr>
        <p:spPr>
          <a:xfrm>
            <a:off x="180974" y="533365"/>
            <a:ext cx="551497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altLang="cs-CZ" sz="2800" b="1" dirty="0">
                <a:solidFill>
                  <a:schemeClr val="accent6">
                    <a:lumMod val="75000"/>
                  </a:schemeClr>
                </a:solidFill>
              </a:rPr>
              <a:t>Třída: </a:t>
            </a:r>
            <a:r>
              <a:rPr lang="cs-CZ" altLang="cs-CZ" sz="2800" b="1" dirty="0" err="1">
                <a:solidFill>
                  <a:schemeClr val="accent6">
                    <a:lumMod val="75000"/>
                  </a:schemeClr>
                </a:solidFill>
              </a:rPr>
              <a:t>Chlorophyceae</a:t>
            </a:r>
            <a:r>
              <a:rPr lang="cs-CZ" altLang="cs-CZ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br>
              <a:rPr lang="cs-CZ" altLang="cs-CZ" sz="2800" b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cs-CZ" altLang="cs-CZ" sz="2800" b="1" i="1" dirty="0">
                <a:solidFill>
                  <a:schemeClr val="accent6">
                    <a:lumMod val="75000"/>
                  </a:schemeClr>
                </a:solidFill>
              </a:rPr>
              <a:t>Oedogonium </a:t>
            </a:r>
            <a:r>
              <a:rPr lang="cs-CZ" altLang="cs-CZ" sz="2800" b="1" dirty="0">
                <a:solidFill>
                  <a:schemeClr val="accent6">
                    <a:lumMod val="75000"/>
                  </a:schemeClr>
                </a:solidFill>
              </a:rPr>
              <a:t>sp.</a:t>
            </a:r>
            <a:endParaRPr lang="cs-CZ" sz="2800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23AE142D-F16E-359A-B98D-3F1B972EF3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9055" y="3319670"/>
            <a:ext cx="3864945" cy="3538330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ACC62CD2-BC3C-D9C6-8C89-3F7581B866A5}"/>
              </a:ext>
            </a:extLst>
          </p:cNvPr>
          <p:cNvSpPr txBox="1"/>
          <p:nvPr/>
        </p:nvSpPr>
        <p:spPr>
          <a:xfrm>
            <a:off x="7211527" y="6325767"/>
            <a:ext cx="2553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Iniciální stádium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A0DE74B1-B106-8EC6-69C6-E2A6B2A2A7EB}"/>
              </a:ext>
            </a:extLst>
          </p:cNvPr>
          <p:cNvSpPr txBox="1"/>
          <p:nvPr/>
        </p:nvSpPr>
        <p:spPr>
          <a:xfrm>
            <a:off x="2938461" y="1849573"/>
            <a:ext cx="2553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límečky</a:t>
            </a:r>
          </a:p>
        </p:txBody>
      </p:sp>
    </p:spTree>
    <p:extLst>
      <p:ext uri="{BB962C8B-B14F-4D97-AF65-F5344CB8AC3E}">
        <p14:creationId xmlns:p14="http://schemas.microsoft.com/office/powerpoint/2010/main" val="677624815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217</TotalTime>
  <Words>224</Words>
  <Application>Microsoft Office PowerPoint</Application>
  <PresentationFormat>Předvádění na obrazovce (4:3)</PresentationFormat>
  <Paragraphs>61</Paragraphs>
  <Slides>15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Motiv Office</vt:lpstr>
      <vt:lpstr>Cvičení číslo 5  Chlorophyta     </vt:lpstr>
      <vt:lpstr>Prezentace aplikace PowerPoint</vt:lpstr>
      <vt:lpstr>Třída: Trebouxiophyceae</vt:lpstr>
      <vt:lpstr>Třída: Chlorophyceae  Scenedesmus dimorphus </vt:lpstr>
      <vt:lpstr>Prezentace aplikace PowerPoint</vt:lpstr>
      <vt:lpstr>Třída: Chlorophyceae</vt:lpstr>
      <vt:lpstr>Třída: Chlorophyceae  Volvox sp. </vt:lpstr>
      <vt:lpstr>Prezentace aplikace PowerPoint</vt:lpstr>
      <vt:lpstr>Prezentace aplikace PowerPoint</vt:lpstr>
      <vt:lpstr>Prezentace aplikace PowerPoint</vt:lpstr>
      <vt:lpstr>Prezentace aplikace PowerPoint</vt:lpstr>
      <vt:lpstr>Třída: Ulvophyceae,  Ulothrix crenulata</vt:lpstr>
      <vt:lpstr> Cladophora sp. Třída: Cladophorophyceae  Sifonokladální stélka</vt:lpstr>
      <vt:lpstr>Prezentace aplikace PowerPoint</vt:lpstr>
      <vt:lpstr>                                   Objekty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Cvičení číslo 5  Chlorophyta</dc:title>
  <dc:creator>Barbora Hutňan Chattová</dc:creator>
  <cp:lastModifiedBy>Barbora Hutňan Chattová</cp:lastModifiedBy>
  <cp:revision>24</cp:revision>
  <dcterms:created xsi:type="dcterms:W3CDTF">2020-11-02T09:38:28Z</dcterms:created>
  <dcterms:modified xsi:type="dcterms:W3CDTF">2024-09-05T09:48:19Z</dcterms:modified>
</cp:coreProperties>
</file>