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04" r:id="rId2"/>
    <p:sldId id="313" r:id="rId3"/>
    <p:sldId id="358" r:id="rId4"/>
    <p:sldId id="319" r:id="rId5"/>
    <p:sldId id="324" r:id="rId6"/>
    <p:sldId id="321" r:id="rId7"/>
    <p:sldId id="322" r:id="rId8"/>
    <p:sldId id="356" r:id="rId9"/>
    <p:sldId id="348" r:id="rId10"/>
    <p:sldId id="325" r:id="rId11"/>
    <p:sldId id="344" r:id="rId12"/>
    <p:sldId id="334" r:id="rId13"/>
    <p:sldId id="338" r:id="rId14"/>
    <p:sldId id="357" r:id="rId15"/>
    <p:sldId id="312" r:id="rId16"/>
    <p:sldId id="310" r:id="rId17"/>
    <p:sldId id="345" r:id="rId1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0000"/>
    <a:srgbClr val="FFFF66"/>
    <a:srgbClr val="E0FE8A"/>
    <a:srgbClr val="FEEEB4"/>
    <a:srgbClr val="F8F4C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A5EE94-D144-4C84-9510-6FD51C18CE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1039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AC27FB-ECD9-4677-93D9-4909A0E777C5}" type="slidenum">
              <a:rPr lang="cs-CZ" altLang="cs-CZ" sz="1200"/>
              <a:pPr/>
              <a:t>2</a:t>
            </a:fld>
            <a:endParaRPr lang="cs-CZ" altLang="cs-CZ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0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B336A4-0069-4552-9B5F-83025DF59B9C}" type="slidenum">
              <a:rPr lang="cs-CZ" altLang="cs-CZ" sz="1200"/>
              <a:pPr/>
              <a:t>4</a:t>
            </a:fld>
            <a:endParaRPr lang="cs-CZ" altLang="cs-CZ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4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FD845E-9258-47E6-B365-F1200E2D3915}" type="slidenum">
              <a:rPr lang="cs-CZ" altLang="cs-CZ" sz="1200"/>
              <a:pPr/>
              <a:t>5</a:t>
            </a:fld>
            <a:endParaRPr lang="cs-CZ" altLang="cs-CZ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EFC855-F21F-4E24-B714-B24DA01D8D7A}" type="slidenum">
              <a:rPr lang="cs-CZ" altLang="cs-CZ" sz="1200"/>
              <a:pPr/>
              <a:t>6</a:t>
            </a:fld>
            <a:endParaRPr lang="cs-CZ" altLang="cs-CZ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F2BDEA-A8AD-46C7-9887-EF9B807A60A5}" type="slidenum">
              <a:rPr lang="cs-CZ" altLang="cs-CZ" sz="1200"/>
              <a:pPr/>
              <a:t>7</a:t>
            </a:fld>
            <a:endParaRPr lang="cs-CZ" alt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4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689F-C15C-4658-8192-CFF941F77E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64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436C-A9A2-468A-A0CB-8CE078D4EA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91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2B8A-B648-482F-8F64-C09A2345F6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789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FEE3-A8F9-4514-9574-781BC4C102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7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9182-2AB5-4868-9C52-50C63CB42D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29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3F0E5-0336-42A7-8A7B-7943C9899A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711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0726-CE2A-450F-96D5-FF54279AB4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034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E60F3-D7F5-4E6C-A629-1F31B2CA3B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634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B3E7-747C-4817-B80E-47BD5AB851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97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FF7D-B615-4772-AB2E-00899F4C46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970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9B7B-BB87-4FC0-859A-5119EDC8E7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562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1E87E-A053-4C73-A6C1-99982067C0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08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5703-A449-491A-A8DB-AE3C4995A2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582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4F94-552D-4893-A925-C99F4DED21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518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157C31-962B-4529-AFAD-F01B1BE211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hyperlink" Target="NULL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7" y="1289695"/>
            <a:ext cx="7989887" cy="1419225"/>
          </a:xfrm>
        </p:spPr>
        <p:txBody>
          <a:bodyPr/>
          <a:lstStyle/>
          <a:p>
            <a:pPr algn="l"/>
            <a:r>
              <a:rPr lang="cs-CZ" altLang="cs-CZ" sz="2800" u="sng" dirty="0"/>
              <a:t>Úvodní úkol</a:t>
            </a:r>
            <a:r>
              <a:rPr lang="cs-CZ" altLang="cs-CZ" sz="2800" dirty="0"/>
              <a:t>:</a:t>
            </a:r>
            <a:br>
              <a:rPr lang="cs-CZ" altLang="cs-CZ" sz="2800" dirty="0"/>
            </a:br>
            <a:br>
              <a:rPr lang="cs-CZ" altLang="cs-CZ" sz="2800" dirty="0"/>
            </a:br>
            <a:r>
              <a:rPr lang="cs-CZ" altLang="cs-CZ" sz="2800" dirty="0"/>
              <a:t>- z plodnic v krabici vytvořte několik skupin (v počtu 3-99 dle libosti), podle vlastních </a:t>
            </a:r>
            <a:r>
              <a:rPr lang="cs-CZ" altLang="cs-CZ" sz="2800" dirty="0" err="1"/>
              <a:t>kriterií</a:t>
            </a:r>
            <a:br>
              <a:rPr lang="cs-CZ" altLang="cs-CZ" sz="2800" dirty="0"/>
            </a:br>
            <a:br>
              <a:rPr lang="cs-CZ" altLang="cs-CZ" sz="2800" dirty="0"/>
            </a:br>
            <a:r>
              <a:rPr lang="cs-CZ" altLang="cs-CZ" sz="2800" dirty="0"/>
              <a:t>- vysvětlete, na čem je vaše třídění založeno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97100"/>
            <a:ext cx="4752528" cy="468788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Pozorování napadené a tvarově změněné hostitelské rostliny - pryšce chvojky pod lupou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Na spodní straně listů nahloučená </a:t>
            </a:r>
            <a:r>
              <a:rPr lang="cs-CZ" altLang="cs-CZ" sz="2400" dirty="0" err="1"/>
              <a:t>aecia</a:t>
            </a:r>
            <a:r>
              <a:rPr lang="cs-CZ" altLang="cs-CZ" sz="2400" b="1" dirty="0"/>
              <a:t> </a:t>
            </a:r>
            <a:r>
              <a:rPr lang="cs-CZ" altLang="cs-CZ" sz="2400" dirty="0"/>
              <a:t>(jarní ložiska) pohárkovitého tvaru, lemovaná bílou </a:t>
            </a:r>
            <a:r>
              <a:rPr lang="cs-CZ" altLang="cs-CZ" sz="2400" dirty="0" err="1"/>
              <a:t>pseudoperidií</a:t>
            </a:r>
            <a:r>
              <a:rPr lang="cs-CZ" altLang="cs-CZ" sz="2400" dirty="0"/>
              <a:t>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Uvnitř se v řetízcích tvoří oranžové aeciospory (jarní výtrusy).</a:t>
            </a:r>
            <a:endParaRPr lang="cs-CZ" altLang="cs-CZ" sz="2800" dirty="0"/>
          </a:p>
        </p:txBody>
      </p:sp>
      <p:pic>
        <p:nvPicPr>
          <p:cNvPr id="14339" name="Picture 5" descr="Uromyces a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275" y="404664"/>
            <a:ext cx="3081337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Line 7"/>
          <p:cNvSpPr>
            <a:spLocks noChangeShapeType="1"/>
          </p:cNvSpPr>
          <p:nvPr/>
        </p:nvSpPr>
        <p:spPr bwMode="auto">
          <a:xfrm flipV="1">
            <a:off x="4860032" y="3212976"/>
            <a:ext cx="1584176" cy="864096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3203848" y="4797152"/>
            <a:ext cx="2520280" cy="108012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Line 10"/>
          <p:cNvSpPr>
            <a:spLocks noChangeShapeType="1"/>
          </p:cNvSpPr>
          <p:nvPr/>
        </p:nvSpPr>
        <p:spPr bwMode="auto">
          <a:xfrm flipV="1">
            <a:off x="4211960" y="5144964"/>
            <a:ext cx="2132777" cy="37226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01876" y="288117"/>
            <a:ext cx="3038475" cy="936625"/>
          </a:xfrm>
          <a:noFill/>
        </p:spPr>
        <p:txBody>
          <a:bodyPr/>
          <a:lstStyle/>
          <a:p>
            <a:pPr>
              <a:spcAft>
                <a:spcPct val="50000"/>
              </a:spcAft>
            </a:pPr>
            <a:r>
              <a:rPr lang="cs-CZ" altLang="cs-CZ" sz="2800" i="1" dirty="0" err="1"/>
              <a:t>Uromyces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pisi</a:t>
            </a:r>
            <a:br>
              <a:rPr lang="cs-CZ" altLang="cs-CZ" sz="2800" i="1" dirty="0"/>
            </a:br>
            <a:r>
              <a:rPr lang="cs-CZ" altLang="cs-CZ" sz="2800" dirty="0"/>
              <a:t>rez hrachová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277939"/>
            <a:ext cx="439248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cs-CZ" altLang="cs-CZ" sz="2400" kern="0" dirty="0" err="1"/>
              <a:t>Heteroecická</a:t>
            </a:r>
            <a:r>
              <a:rPr lang="cs-CZ" altLang="cs-CZ" sz="2400" kern="0" dirty="0"/>
              <a:t> (</a:t>
            </a:r>
            <a:r>
              <a:rPr lang="cs-CZ" altLang="cs-CZ" sz="2400" kern="0" dirty="0" err="1"/>
              <a:t>dvoubytná</a:t>
            </a:r>
            <a:r>
              <a:rPr lang="cs-CZ" altLang="cs-CZ" sz="2400" kern="0" dirty="0"/>
              <a:t>) rez:</a:t>
            </a:r>
          </a:p>
          <a:p>
            <a:pPr marL="0" indent="0">
              <a:buFontTx/>
              <a:buNone/>
              <a:defRPr/>
            </a:pPr>
            <a:r>
              <a:rPr lang="cs-CZ" altLang="cs-CZ" sz="2400" kern="0" dirty="0"/>
              <a:t>      </a:t>
            </a:r>
            <a:r>
              <a:rPr lang="cs-CZ" altLang="cs-CZ" sz="2400" kern="0" dirty="0" err="1"/>
              <a:t>aecia</a:t>
            </a:r>
            <a:r>
              <a:rPr lang="cs-CZ" altLang="cs-CZ" sz="2400" kern="0" dirty="0"/>
              <a:t> na pryšci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99832" y="116633"/>
            <a:ext cx="3973984" cy="124527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400" dirty="0"/>
              <a:t>uredia (letní hnědá ložiska) a telia (zimní černá ložiska) na listech hrachu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70184" y="116633"/>
            <a:ext cx="4892439" cy="523900"/>
          </a:xfrm>
          <a:noFill/>
        </p:spPr>
        <p:txBody>
          <a:bodyPr/>
          <a:lstStyle/>
          <a:p>
            <a:pPr>
              <a:spcAft>
                <a:spcPct val="50000"/>
              </a:spcAft>
            </a:pPr>
            <a:r>
              <a:rPr lang="cs-CZ" altLang="cs-CZ" sz="2800" i="1" dirty="0" err="1"/>
              <a:t>Uromyces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pisi</a:t>
            </a:r>
            <a:r>
              <a:rPr lang="cs-CZ" altLang="cs-CZ" sz="2800" i="1" dirty="0"/>
              <a:t> - </a:t>
            </a:r>
            <a:r>
              <a:rPr lang="cs-CZ" altLang="cs-CZ" sz="2800" dirty="0"/>
              <a:t>rez hrachová</a:t>
            </a:r>
          </a:p>
        </p:txBody>
      </p:sp>
      <p:pic>
        <p:nvPicPr>
          <p:cNvPr id="15364" name="Picture 5" descr="42">
            <a:hlinkClick r:id="rId2" invalidUrl="http:///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2" y="1386686"/>
            <a:ext cx="3617347" cy="27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5203125" y="1386686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telia</a:t>
            </a:r>
          </a:p>
        </p:txBody>
      </p:sp>
      <p:pic>
        <p:nvPicPr>
          <p:cNvPr id="15366" name="Picture 10" descr="C:\Documents and Settings\Hrouda\Dokumenty\S_Www\Novy_web\mycology\kryptogamy\images\uromyces_pisi_aecia_12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5905"/>
          <a:stretch>
            <a:fillRect/>
          </a:stretch>
        </p:blipFill>
        <p:spPr bwMode="auto">
          <a:xfrm>
            <a:off x="228600" y="1386686"/>
            <a:ext cx="3004625" cy="25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11"/>
          <p:cNvSpPr>
            <a:spLocks noChangeArrowheads="1"/>
          </p:cNvSpPr>
          <p:nvPr/>
        </p:nvSpPr>
        <p:spPr bwMode="auto">
          <a:xfrm rot="5400000">
            <a:off x="1639093" y="1427785"/>
            <a:ext cx="396875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 rot="5400000">
            <a:off x="7698854" y="1077694"/>
            <a:ext cx="514350" cy="287337"/>
          </a:xfrm>
          <a:prstGeom prst="rightArrow">
            <a:avLst>
              <a:gd name="adj1" fmla="val 50000"/>
              <a:gd name="adj2" fmla="val 313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pic>
        <p:nvPicPr>
          <p:cNvPr id="15369" name="Picture 4" descr="Uromyces_pisi_aecia_Euphorbia2">
            <a:hlinkClick r:id="rId5" invalidUrl="http:///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4891"/>
            <a:ext cx="3505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2953694" y="3964891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chemeClr val="bg1"/>
                </a:solidFill>
              </a:rPr>
              <a:t>aecia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36042BD-4F20-481D-9AD4-26FA111B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36" y="535009"/>
            <a:ext cx="4256123" cy="8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cs-CZ" altLang="cs-CZ" sz="2400" kern="0" dirty="0" err="1"/>
              <a:t>Heteroecická</a:t>
            </a:r>
            <a:r>
              <a:rPr lang="cs-CZ" altLang="cs-CZ" sz="2400" kern="0" dirty="0"/>
              <a:t> (</a:t>
            </a:r>
            <a:r>
              <a:rPr lang="cs-CZ" altLang="cs-CZ" sz="2400" kern="0" dirty="0" err="1"/>
              <a:t>dvoubytná</a:t>
            </a:r>
            <a:r>
              <a:rPr lang="cs-CZ" altLang="cs-CZ" sz="2400" kern="0" dirty="0"/>
              <a:t>) rez: </a:t>
            </a:r>
            <a:r>
              <a:rPr lang="cs-CZ" altLang="cs-CZ" sz="2400" kern="0" dirty="0" err="1"/>
              <a:t>aecia</a:t>
            </a:r>
            <a:r>
              <a:rPr lang="cs-CZ" altLang="cs-CZ" sz="2400" kern="0" dirty="0"/>
              <a:t> na pryšci</a:t>
            </a:r>
          </a:p>
        </p:txBody>
      </p:sp>
      <p:pic>
        <p:nvPicPr>
          <p:cNvPr id="12" name="Picture 14" descr="C:\Documents and Settings\Hrouda\Dokumenty\S_Www\Novy_web\mycology\kryptogamy\images\uromyces_fabae_teliospory_400x.jpg">
            <a:extLst>
              <a:ext uri="{FF2B5EF4-FFF2-40B4-BE49-F238E27FC236}">
                <a16:creationId xmlns:a16="http://schemas.microsoft.com/office/drawing/2014/main" id="{0E214FF4-D26E-4F46-A1F4-5AF024448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b="14952"/>
          <a:stretch/>
        </p:blipFill>
        <p:spPr bwMode="auto">
          <a:xfrm>
            <a:off x="4842424" y="4150246"/>
            <a:ext cx="3973984" cy="246253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4A51C74A-1319-4EDA-8668-D7E2CC1CA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480" y="4135074"/>
            <a:ext cx="24538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</a:rPr>
              <a:t>jednobuněčné teliospory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rez-hrusnova--aecia1">
            <a:hlinkClick r:id="rId2" invalidUrl="http:///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6" r="16243"/>
          <a:stretch>
            <a:fillRect/>
          </a:stretch>
        </p:blipFill>
        <p:spPr bwMode="auto">
          <a:xfrm>
            <a:off x="228600" y="1143000"/>
            <a:ext cx="4084638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167">
            <a:hlinkClick r:id="rId4" invalidUrl="http:///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25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-36513" y="0"/>
            <a:ext cx="72755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800" i="1">
                <a:solidFill>
                  <a:schemeClr val="tx2"/>
                </a:solidFill>
              </a:rPr>
              <a:t>Gymnosporangium fuscum (= G.sabinae)</a:t>
            </a:r>
            <a:br>
              <a:rPr lang="cs-CZ" altLang="cs-CZ" sz="2800" i="1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rez (obnaženka) hrušňová</a:t>
            </a: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4419600" y="2133600"/>
            <a:ext cx="266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/>
              <a:t>aecia na hrušních</a:t>
            </a:r>
          </a:p>
        </p:txBody>
      </p:sp>
      <p:pic>
        <p:nvPicPr>
          <p:cNvPr id="16390" name="Picture 12" descr="C:\Documents and Settings\Hrouda\Dokumenty\S_Www\Novy_web\mycology\kryptogamy\images\gymnosporangium_fuscum_aecia_20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813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Gymnosporangium_sabinae-aecidie-Pyrus">
            <a:hlinkClick r:id="rId7" invalidUrl="http:///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6" r="17998"/>
          <a:stretch>
            <a:fillRect/>
          </a:stretch>
        </p:blipFill>
        <p:spPr bwMode="auto">
          <a:xfrm>
            <a:off x="7162800" y="286694"/>
            <a:ext cx="17605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2399" y="0"/>
            <a:ext cx="45640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800" i="1" spc="-30" dirty="0" err="1">
                <a:solidFill>
                  <a:schemeClr val="tx2"/>
                </a:solidFill>
              </a:rPr>
              <a:t>Gymnosporangium</a:t>
            </a:r>
            <a:r>
              <a:rPr lang="cs-CZ" altLang="cs-CZ" sz="2800" i="1" spc="-30" dirty="0">
                <a:solidFill>
                  <a:schemeClr val="tx2"/>
                </a:solidFill>
              </a:rPr>
              <a:t> </a:t>
            </a:r>
            <a:r>
              <a:rPr lang="cs-CZ" altLang="cs-CZ" sz="2800" i="1" spc="-30" dirty="0" err="1">
                <a:solidFill>
                  <a:schemeClr val="tx2"/>
                </a:solidFill>
              </a:rPr>
              <a:t>fuscum</a:t>
            </a:r>
            <a:br>
              <a:rPr lang="cs-CZ" altLang="cs-CZ" sz="2800" i="1" dirty="0">
                <a:solidFill>
                  <a:schemeClr val="tx2"/>
                </a:solidFill>
              </a:rPr>
            </a:br>
            <a:r>
              <a:rPr lang="cs-CZ" altLang="cs-CZ" sz="2800" dirty="0">
                <a:solidFill>
                  <a:schemeClr val="tx2"/>
                </a:solidFill>
              </a:rPr>
              <a:t>rez (</a:t>
            </a:r>
            <a:r>
              <a:rPr lang="cs-CZ" altLang="cs-CZ" sz="2800" dirty="0" err="1">
                <a:solidFill>
                  <a:schemeClr val="tx2"/>
                </a:solidFill>
              </a:rPr>
              <a:t>obnaženka</a:t>
            </a:r>
            <a:r>
              <a:rPr lang="cs-CZ" altLang="cs-CZ" sz="2800" dirty="0">
                <a:solidFill>
                  <a:schemeClr val="tx2"/>
                </a:solidFill>
              </a:rPr>
              <a:t>) hrušňová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52400" y="1295400"/>
            <a:ext cx="3963988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/>
              <a:t>telia na větvích cypřišovitých dřevin</a:t>
            </a:r>
          </a:p>
        </p:txBody>
      </p:sp>
      <p:pic>
        <p:nvPicPr>
          <p:cNvPr id="17412" name="Picture 8" descr="C:\Documents and Settings\Hrouda\Dokumenty\S_Www\Novy_web\mycology\kryptogamy\images\gymnosporangium_telia_4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:\Documents and Settings\Hrouda\Dokumenty\S_Www\Novy_web\mycology\kryptogamy\images\gymnosporangium_telia_4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25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C:\Documents and Settings\Hrouda\Dokumenty\S_Www\Novy_web\mycology\kryptogamy\images\gymnosporangium_telia_4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2399" y="0"/>
            <a:ext cx="45640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cs-CZ" altLang="cs-CZ" sz="2800" i="1" spc="-30" dirty="0" err="1">
                <a:solidFill>
                  <a:schemeClr val="tx2"/>
                </a:solidFill>
              </a:rPr>
              <a:t>Phragmidium</a:t>
            </a:r>
            <a:r>
              <a:rPr lang="cs-CZ" altLang="cs-CZ" sz="2800" i="1" spc="-30" dirty="0">
                <a:solidFill>
                  <a:schemeClr val="tx2"/>
                </a:solidFill>
              </a:rPr>
              <a:t> </a:t>
            </a:r>
            <a:r>
              <a:rPr lang="cs-CZ" altLang="cs-CZ" sz="2800" spc="-30" dirty="0" err="1">
                <a:solidFill>
                  <a:schemeClr val="tx2"/>
                </a:solidFill>
              </a:rPr>
              <a:t>sp</a:t>
            </a:r>
            <a:r>
              <a:rPr lang="cs-CZ" altLang="cs-CZ" sz="2800" i="1" spc="-30" dirty="0">
                <a:solidFill>
                  <a:schemeClr val="tx2"/>
                </a:solidFill>
              </a:rPr>
              <a:t>.</a:t>
            </a:r>
            <a:br>
              <a:rPr lang="cs-CZ" altLang="cs-CZ" sz="2800" i="1" dirty="0">
                <a:solidFill>
                  <a:schemeClr val="tx2"/>
                </a:solidFill>
              </a:rPr>
            </a:br>
            <a:r>
              <a:rPr lang="cs-CZ" altLang="cs-CZ" sz="2800" dirty="0">
                <a:solidFill>
                  <a:schemeClr val="tx2"/>
                </a:solidFill>
              </a:rPr>
              <a:t>rez ostružiníková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52400" y="1295400"/>
            <a:ext cx="3963988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 dirty="0"/>
              <a:t>telia na listech ostružiníků </a:t>
            </a:r>
          </a:p>
          <a:p>
            <a:pPr>
              <a:buFontTx/>
              <a:buNone/>
            </a:pPr>
            <a:r>
              <a:rPr lang="cs-CZ" altLang="cs-CZ" sz="2400" dirty="0"/>
              <a:t>teliospory s více buňkami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5D4AF6-C87E-41A8-A4E9-6D7C81572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00808"/>
            <a:ext cx="4762500" cy="46005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BC26F51-8310-41B4-A9B8-F98DAC7DD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5" y="2453102"/>
            <a:ext cx="28575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2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2016125"/>
          </a:xfrm>
        </p:spPr>
        <p:txBody>
          <a:bodyPr/>
          <a:lstStyle/>
          <a:p>
            <a:pPr algn="l"/>
            <a:r>
              <a:rPr lang="cs-CZ" altLang="cs-CZ" sz="2800" dirty="0"/>
              <a:t>Oddělení: </a:t>
            </a:r>
            <a:r>
              <a:rPr lang="cs-CZ" altLang="cs-CZ" sz="2800" dirty="0" err="1"/>
              <a:t>Basidiomycota</a:t>
            </a:r>
            <a:br>
              <a:rPr lang="cs-CZ" altLang="cs-CZ" sz="2800" dirty="0"/>
            </a:br>
            <a:r>
              <a:rPr lang="cs-CZ" altLang="cs-CZ" sz="2800" dirty="0"/>
              <a:t>Třída: </a:t>
            </a:r>
            <a:r>
              <a:rPr lang="cs-CZ" altLang="cs-CZ" sz="2800" dirty="0" err="1"/>
              <a:t>Ustilaginomycetes</a:t>
            </a:r>
            <a:br>
              <a:rPr lang="cs-CZ" altLang="cs-CZ" sz="2800" dirty="0"/>
            </a:br>
            <a:r>
              <a:rPr lang="cs-CZ" altLang="cs-CZ" sz="2800" dirty="0"/>
              <a:t>Řád: </a:t>
            </a:r>
            <a:r>
              <a:rPr lang="cs-CZ" altLang="cs-CZ" sz="2800" dirty="0" err="1"/>
              <a:t>Ustilaginales</a:t>
            </a:r>
            <a:r>
              <a:rPr lang="cs-CZ" altLang="cs-CZ" sz="2800" dirty="0"/>
              <a:t> - prašné sněti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828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dirty="0"/>
              <a:t>ZÁKLADNÍ CHARAKTERISTIKA:</a:t>
            </a:r>
          </a:p>
          <a:p>
            <a:pPr>
              <a:spcBef>
                <a:spcPct val="40000"/>
              </a:spcBef>
            </a:pPr>
            <a:r>
              <a:rPr lang="cs-CZ" altLang="cs-CZ" sz="2400" dirty="0"/>
              <a:t>paraziti rostlin; </a:t>
            </a:r>
            <a:r>
              <a:rPr lang="cs-CZ" altLang="cs-CZ" sz="2400" dirty="0" err="1"/>
              <a:t>dikaryotické</a:t>
            </a:r>
            <a:r>
              <a:rPr lang="cs-CZ" altLang="cs-CZ" sz="2400" dirty="0"/>
              <a:t> mycelium </a:t>
            </a:r>
            <a:br>
              <a:rPr lang="cs-CZ" altLang="cs-CZ" sz="2400" dirty="0"/>
            </a:br>
            <a:r>
              <a:rPr lang="cs-CZ" altLang="cs-CZ" sz="2400" dirty="0"/>
              <a:t>v mezibuněčných prostorách pletiv hostitele </a:t>
            </a:r>
          </a:p>
          <a:p>
            <a:pPr>
              <a:spcBef>
                <a:spcPct val="40000"/>
              </a:spcBef>
            </a:pPr>
            <a:r>
              <a:rPr lang="cs-CZ" altLang="cs-CZ" sz="2400" dirty="0" err="1"/>
              <a:t>organotropní</a:t>
            </a:r>
            <a:r>
              <a:rPr lang="cs-CZ" altLang="cs-CZ" sz="2400" dirty="0"/>
              <a:t>; napadené orgány rostlin se mění </a:t>
            </a:r>
            <a:br>
              <a:rPr lang="cs-CZ" altLang="cs-CZ" sz="2400" dirty="0"/>
            </a:br>
            <a:r>
              <a:rPr lang="cs-CZ" altLang="cs-CZ" sz="2400" dirty="0"/>
              <a:t>v </a:t>
            </a:r>
            <a:r>
              <a:rPr lang="cs-CZ" altLang="cs-CZ" sz="2400" dirty="0" err="1"/>
              <a:t>hálkovitý</a:t>
            </a:r>
            <a:r>
              <a:rPr lang="cs-CZ" altLang="cs-CZ" sz="2400" dirty="0"/>
              <a:t> útvar</a:t>
            </a:r>
            <a:r>
              <a:rPr lang="cs-CZ" altLang="cs-CZ" sz="2400" b="1" dirty="0"/>
              <a:t> </a:t>
            </a:r>
            <a:r>
              <a:rPr lang="cs-CZ" altLang="cs-CZ" sz="2400" dirty="0"/>
              <a:t>vyplněný masou tlustostěnných teliospor, které vyklíčí v bazidii s haploidními bazidiosporami (= </a:t>
            </a:r>
            <a:r>
              <a:rPr lang="cs-CZ" altLang="cs-CZ" sz="2400" dirty="0" err="1"/>
              <a:t>promycelium</a:t>
            </a:r>
            <a:r>
              <a:rPr lang="cs-CZ" altLang="cs-CZ" sz="2400" dirty="0"/>
              <a:t> se </a:t>
            </a:r>
            <a:r>
              <a:rPr lang="cs-CZ" altLang="cs-CZ" sz="2400" dirty="0" err="1"/>
              <a:t>sporidiemi</a:t>
            </a:r>
            <a:r>
              <a:rPr lang="cs-CZ" altLang="cs-CZ" sz="2400" dirty="0"/>
              <a:t>)</a:t>
            </a:r>
          </a:p>
          <a:p>
            <a:pPr>
              <a:spcBef>
                <a:spcPct val="40000"/>
              </a:spcBef>
            </a:pPr>
            <a:r>
              <a:rPr lang="cs-CZ" altLang="cs-CZ" sz="2400" dirty="0"/>
              <a:t>bazidie příčně dělená (</a:t>
            </a:r>
            <a:r>
              <a:rPr lang="cs-CZ" altLang="cs-CZ" sz="2400" dirty="0" err="1"/>
              <a:t>fragmobazidie</a:t>
            </a:r>
            <a:r>
              <a:rPr lang="cs-CZ" altLang="cs-CZ" sz="2400" dirty="0"/>
              <a:t>) nebo nedělená (</a:t>
            </a:r>
            <a:r>
              <a:rPr lang="cs-CZ" altLang="cs-CZ" sz="2400" dirty="0" err="1"/>
              <a:t>holobazidie</a:t>
            </a:r>
            <a:r>
              <a:rPr lang="cs-CZ" altLang="cs-CZ" sz="2400" dirty="0"/>
              <a:t>)</a:t>
            </a:r>
            <a:endParaRPr lang="cs-CZ" altLang="cs-CZ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6" y="116632"/>
            <a:ext cx="4800600" cy="609600"/>
          </a:xfrm>
        </p:spPr>
        <p:txBody>
          <a:bodyPr/>
          <a:lstStyle/>
          <a:p>
            <a:r>
              <a:rPr lang="cs-CZ" altLang="cs-CZ" sz="2400" i="1" dirty="0" err="1"/>
              <a:t>Ustilago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maydis</a:t>
            </a:r>
            <a:r>
              <a:rPr lang="cs-CZ" altLang="cs-CZ" sz="2400" i="1" dirty="0"/>
              <a:t> - </a:t>
            </a:r>
            <a:r>
              <a:rPr lang="cs-CZ" altLang="cs-CZ" sz="2400" dirty="0"/>
              <a:t>sněť kukuřičná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20688"/>
            <a:ext cx="5943600" cy="26654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400" dirty="0"/>
              <a:t>Snětí napadený klas kukuřice; hálky pokryté blanou s prášivým obsahem představují </a:t>
            </a:r>
            <a:r>
              <a:rPr lang="cs-CZ" altLang="cs-CZ" sz="2400" dirty="0" err="1"/>
              <a:t>sorus</a:t>
            </a:r>
            <a:r>
              <a:rPr lang="cs-CZ" altLang="cs-CZ" sz="2400" b="1" dirty="0"/>
              <a:t>,</a:t>
            </a:r>
            <a:r>
              <a:rPr lang="cs-CZ" altLang="cs-CZ" sz="2400" dirty="0"/>
              <a:t> vyplněný tlustostěnnými ostnitými teliosporami (chlamydosporami). </a:t>
            </a:r>
          </a:p>
        </p:txBody>
      </p:sp>
      <p:pic>
        <p:nvPicPr>
          <p:cNvPr id="21508" name="Picture 8" descr="nap_feature_ustil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746"/>
            <a:ext cx="285908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 descr="C:\Documents and Settings\Hrouda\Dokumenty\S_Www\Novy_web\mycology\kryptogamy\images\ustilago_maydi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>
            <a:fillRect/>
          </a:stretch>
        </p:blipFill>
        <p:spPr bwMode="auto">
          <a:xfrm>
            <a:off x="6786563" y="2971800"/>
            <a:ext cx="2168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7" descr="C:\Documents and Settings\Hrouda\Dokumenty\S_Www\Novy_web\mycology\kryptogamy\images\ustilago_zeae_teliospory_4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6" r="11810" b="26247"/>
          <a:stretch>
            <a:fillRect/>
          </a:stretch>
        </p:blipFill>
        <p:spPr bwMode="auto">
          <a:xfrm>
            <a:off x="3734758" y="2971800"/>
            <a:ext cx="2977658" cy="29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7" t="15514" r="28371" b="26404"/>
          <a:stretch>
            <a:fillRect/>
          </a:stretch>
        </p:blipFill>
        <p:spPr bwMode="auto">
          <a:xfrm>
            <a:off x="281576" y="2348880"/>
            <a:ext cx="1901044" cy="379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r="28098"/>
          <a:stretch>
            <a:fillRect/>
          </a:stretch>
        </p:blipFill>
        <p:spPr bwMode="auto">
          <a:xfrm>
            <a:off x="2265820" y="2348880"/>
            <a:ext cx="1312062" cy="37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9689" y="5796963"/>
            <a:ext cx="4132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>
                <a:solidFill>
                  <a:srgbClr val="000000"/>
                </a:solidFill>
              </a:rPr>
              <a:t>Foto Jan Myšák (vlevo), Petr Kokeš (vpravo)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>
                <a:solidFill>
                  <a:srgbClr val="000000"/>
                </a:solidFill>
              </a:rPr>
              <a:t>Snímky převzaty z https://www.biolib.cz/cz/taxon/id339303/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6121703"/>
            <a:ext cx="65509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cs-CZ" altLang="cs-CZ" sz="2400" i="1" kern="0" dirty="0" err="1"/>
              <a:t>Anthracoidea</a:t>
            </a:r>
            <a:r>
              <a:rPr lang="cs-CZ" altLang="cs-CZ" sz="2400" i="1" kern="0" dirty="0"/>
              <a:t> </a:t>
            </a:r>
            <a:r>
              <a:rPr lang="cs-CZ" altLang="cs-CZ" sz="2400" i="1" kern="0" dirty="0" err="1"/>
              <a:t>caricis</a:t>
            </a:r>
            <a:r>
              <a:rPr lang="cs-CZ" altLang="cs-CZ" sz="2400" i="1" kern="0" dirty="0"/>
              <a:t> - </a:t>
            </a:r>
            <a:r>
              <a:rPr lang="cs-CZ" altLang="cs-CZ" sz="2400" kern="0" dirty="0" err="1"/>
              <a:t>kulkovník</a:t>
            </a:r>
            <a:r>
              <a:rPr lang="cs-CZ" altLang="cs-CZ" sz="2400" kern="0" dirty="0"/>
              <a:t> ostřicový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686" y="620688"/>
            <a:ext cx="9087924" cy="655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u="sng" dirty="0"/>
              <a:t>Oddělení: </a:t>
            </a:r>
            <a:r>
              <a:rPr lang="cs-CZ" altLang="cs-CZ" sz="1800" u="sng" dirty="0" err="1"/>
              <a:t>Basidiomycota</a:t>
            </a:r>
            <a:r>
              <a:rPr lang="cs-CZ" altLang="cs-CZ" sz="1800" dirty="0"/>
              <a:t> 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Třída: </a:t>
            </a:r>
            <a:r>
              <a:rPr lang="cs-CZ" altLang="cs-CZ" sz="1800" dirty="0" err="1">
                <a:solidFill>
                  <a:schemeClr val="tx2"/>
                </a:solidFill>
              </a:rPr>
              <a:t>Agaricomycetes</a:t>
            </a:r>
            <a:r>
              <a:rPr lang="cs-CZ" altLang="cs-CZ" sz="1800" dirty="0">
                <a:solidFill>
                  <a:schemeClr val="tx2"/>
                </a:solidFill>
              </a:rPr>
              <a:t>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i="1" dirty="0">
                <a:solidFill>
                  <a:srgbClr val="FFFFCC"/>
                </a:solidFill>
              </a:rPr>
              <a:t>	</a:t>
            </a:r>
            <a:r>
              <a:rPr lang="cs-CZ" altLang="cs-CZ" sz="1800" i="1" dirty="0" err="1">
                <a:solidFill>
                  <a:srgbClr val="FFFFCC"/>
                </a:solidFill>
              </a:rPr>
              <a:t>Thelephora</a:t>
            </a:r>
            <a:r>
              <a:rPr lang="cs-CZ" altLang="cs-CZ" sz="1800" dirty="0">
                <a:solidFill>
                  <a:srgbClr val="FFFFCC"/>
                </a:solidFill>
              </a:rPr>
              <a:t> </a:t>
            </a:r>
            <a:r>
              <a:rPr lang="cs-CZ" altLang="cs-CZ" sz="1800" i="1" dirty="0" err="1">
                <a:solidFill>
                  <a:srgbClr val="FFFFCC"/>
                </a:solidFill>
              </a:rPr>
              <a:t>palmata</a:t>
            </a:r>
            <a:r>
              <a:rPr lang="cs-CZ" altLang="cs-CZ" sz="1800" dirty="0">
                <a:solidFill>
                  <a:srgbClr val="FFFFCC"/>
                </a:solidFill>
              </a:rPr>
              <a:t> (plesňák zápašný) – </a:t>
            </a:r>
            <a:r>
              <a:rPr lang="cs-CZ" altLang="cs-CZ" sz="1800" dirty="0">
                <a:solidFill>
                  <a:schemeClr val="accent2"/>
                </a:solidFill>
              </a:rPr>
              <a:t>hyfy s přezkami, bazidie, spory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(zakreslit/vyobrazit 2 vybrané zástupce břichatek)</a:t>
            </a:r>
          </a:p>
          <a:p>
            <a:pPr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cs-CZ" altLang="cs-CZ" sz="1800" i="1" dirty="0"/>
              <a:t>	</a:t>
            </a:r>
            <a:r>
              <a:rPr lang="cs-CZ" altLang="cs-CZ" sz="1800" i="1" dirty="0" err="1"/>
              <a:t>Lycoperdon</a:t>
            </a:r>
            <a:r>
              <a:rPr lang="cs-CZ" altLang="cs-CZ" sz="1800" dirty="0"/>
              <a:t> (pýchavka), </a:t>
            </a:r>
            <a:r>
              <a:rPr lang="cs-CZ" altLang="cs-CZ" sz="1800" i="1" dirty="0" err="1"/>
              <a:t>Calvatia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vatovec</a:t>
            </a:r>
            <a:r>
              <a:rPr lang="cs-CZ" altLang="cs-CZ" sz="1800" dirty="0"/>
              <a:t>) – břichatka, </a:t>
            </a:r>
            <a:r>
              <a:rPr lang="cs-CZ" altLang="cs-CZ" sz="1800" dirty="0" err="1"/>
              <a:t>okrovka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peridie</a:t>
            </a:r>
            <a:r>
              <a:rPr lang="cs-CZ" altLang="cs-CZ" sz="1800" dirty="0"/>
              <a:t>) a 		</a:t>
            </a:r>
            <a:r>
              <a:rPr lang="cs-CZ" altLang="cs-CZ" sz="1800" dirty="0" err="1"/>
              <a:t>teřich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gleba</a:t>
            </a:r>
            <a:r>
              <a:rPr lang="cs-CZ" altLang="cs-CZ" sz="1800" dirty="0"/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cs-CZ" altLang="cs-CZ" sz="1800" i="1" dirty="0"/>
              <a:t>	</a:t>
            </a:r>
            <a:r>
              <a:rPr lang="cs-CZ" altLang="cs-CZ" sz="1800" i="1" dirty="0" err="1"/>
              <a:t>Scleroderma</a:t>
            </a:r>
            <a:r>
              <a:rPr lang="cs-CZ" altLang="cs-CZ" sz="1800" i="1" dirty="0"/>
              <a:t> </a:t>
            </a:r>
            <a:r>
              <a:rPr lang="cs-CZ" altLang="cs-CZ" sz="1800" dirty="0"/>
              <a:t>(pestřec) – břichatka, tuhá kožovitá </a:t>
            </a:r>
            <a:r>
              <a:rPr lang="cs-CZ" altLang="cs-CZ" sz="1800" dirty="0" err="1"/>
              <a:t>okrovka</a:t>
            </a:r>
            <a:r>
              <a:rPr lang="cs-CZ" altLang="cs-CZ" sz="1800" dirty="0"/>
              <a:t> na povrchu</a:t>
            </a: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cs-CZ" altLang="cs-CZ" sz="1800" i="1" dirty="0"/>
              <a:t>	</a:t>
            </a:r>
            <a:r>
              <a:rPr lang="cs-CZ" altLang="cs-CZ" sz="1800" i="1" dirty="0" err="1"/>
              <a:t>Geastrum</a:t>
            </a:r>
            <a:r>
              <a:rPr lang="cs-CZ" altLang="cs-CZ" sz="1800" i="1" dirty="0"/>
              <a:t> </a:t>
            </a:r>
            <a:r>
              <a:rPr lang="cs-CZ" altLang="cs-CZ" sz="1800" dirty="0"/>
              <a:t>(hvězdovka) – břichatka, </a:t>
            </a:r>
            <a:r>
              <a:rPr lang="cs-CZ" altLang="cs-CZ" sz="1800" dirty="0" err="1"/>
              <a:t>exoperidie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endoperidie</a:t>
            </a:r>
            <a:endParaRPr lang="cs-CZ" altLang="cs-CZ" sz="1800" dirty="0"/>
          </a:p>
          <a:p>
            <a:pPr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cs-CZ" altLang="cs-CZ" sz="1800" i="1" dirty="0"/>
              <a:t>	</a:t>
            </a:r>
            <a:r>
              <a:rPr lang="cs-CZ" altLang="cs-CZ" sz="1800" i="1" dirty="0" err="1"/>
              <a:t>Cyathus</a:t>
            </a:r>
            <a:r>
              <a:rPr lang="cs-CZ" altLang="cs-CZ" sz="1800" dirty="0"/>
              <a:t> (číšenka) </a:t>
            </a:r>
            <a:r>
              <a:rPr lang="cs-CZ" altLang="cs-CZ" sz="1800" spc="-20" dirty="0"/>
              <a:t>– břichatka, </a:t>
            </a:r>
            <a:r>
              <a:rPr lang="cs-CZ" altLang="cs-CZ" sz="1800" spc="-20" dirty="0" err="1"/>
              <a:t>exoperidie</a:t>
            </a:r>
            <a:r>
              <a:rPr lang="cs-CZ" altLang="cs-CZ" sz="1800" spc="-20" dirty="0"/>
              <a:t> přeměněná v kalíšek, uvnitř </a:t>
            </a:r>
            <a:r>
              <a:rPr lang="cs-CZ" altLang="cs-CZ" sz="1800" spc="-20" dirty="0" err="1"/>
              <a:t>peridioly</a:t>
            </a:r>
            <a:r>
              <a:rPr lang="cs-CZ" altLang="cs-CZ" sz="1800" spc="-20" dirty="0"/>
              <a:t> 		(pecičky)</a:t>
            </a:r>
          </a:p>
          <a:p>
            <a:pPr>
              <a:lnSpc>
                <a:spcPct val="114000"/>
              </a:lnSpc>
              <a:spcBef>
                <a:spcPts val="0"/>
              </a:spcBef>
              <a:buFontTx/>
              <a:buNone/>
            </a:pPr>
            <a:r>
              <a:rPr lang="cs-CZ" altLang="cs-CZ" sz="1800" i="1" spc="-20" dirty="0"/>
              <a:t>	</a:t>
            </a:r>
            <a:r>
              <a:rPr lang="cs-CZ" altLang="cs-CZ" sz="1800" i="1" spc="-20" dirty="0" err="1"/>
              <a:t>Phallus</a:t>
            </a:r>
            <a:r>
              <a:rPr lang="cs-CZ" altLang="cs-CZ" sz="1800" i="1" spc="-20" dirty="0"/>
              <a:t> </a:t>
            </a:r>
            <a:r>
              <a:rPr lang="cs-CZ" altLang="cs-CZ" sz="1800" i="1" spc="-20" dirty="0" err="1"/>
              <a:t>impudicus</a:t>
            </a:r>
            <a:r>
              <a:rPr lang="cs-CZ" altLang="cs-CZ" sz="1800" spc="-20" dirty="0"/>
              <a:t> (hadovka smrdutá) – z </a:t>
            </a:r>
            <a:r>
              <a:rPr lang="cs-CZ" altLang="cs-CZ" sz="1800" spc="-20" dirty="0" err="1"/>
              <a:t>peridie</a:t>
            </a:r>
            <a:r>
              <a:rPr lang="cs-CZ" altLang="cs-CZ" sz="1800" spc="-20" dirty="0"/>
              <a:t> roste </a:t>
            </a:r>
            <a:r>
              <a:rPr lang="cs-CZ" altLang="cs-CZ" sz="1800" spc="-20" dirty="0" err="1"/>
              <a:t>receptakulum</a:t>
            </a:r>
            <a:r>
              <a:rPr lang="cs-CZ" altLang="cs-CZ" sz="1800" spc="-20" dirty="0"/>
              <a:t> s </a:t>
            </a:r>
            <a:r>
              <a:rPr lang="cs-CZ" altLang="cs-CZ" sz="1800" spc="-20" dirty="0" err="1"/>
              <a:t>teřichem</a:t>
            </a:r>
            <a:r>
              <a:rPr lang="cs-CZ" altLang="cs-CZ" sz="1800" spc="-20" dirty="0"/>
              <a:t> </a:t>
            </a:r>
            <a:endParaRPr lang="cs-CZ" altLang="cs-CZ" sz="1800" i="1" spc="-2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Třída: </a:t>
            </a:r>
            <a:r>
              <a:rPr lang="cs-CZ" altLang="cs-CZ" sz="1800" dirty="0" err="1">
                <a:solidFill>
                  <a:schemeClr val="tx2"/>
                </a:solidFill>
              </a:rPr>
              <a:t>Pucciniomycetes</a:t>
            </a:r>
            <a:r>
              <a:rPr lang="cs-CZ" altLang="cs-CZ" sz="1800" dirty="0">
                <a:solidFill>
                  <a:schemeClr val="tx2"/>
                </a:solidFill>
              </a:rPr>
              <a:t> 	(zakreslit/vyobrazit vše)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Řád: </a:t>
            </a:r>
            <a:r>
              <a:rPr lang="cs-CZ" altLang="cs-CZ" sz="1800" dirty="0" err="1"/>
              <a:t>Pucciniales</a:t>
            </a:r>
            <a:r>
              <a:rPr lang="cs-CZ" altLang="cs-CZ" sz="1800" dirty="0"/>
              <a:t> (rzi)  	</a:t>
            </a:r>
            <a:r>
              <a:rPr lang="cs-CZ" altLang="cs-CZ" sz="1800" i="1" dirty="0" err="1">
                <a:solidFill>
                  <a:srgbClr val="FFFFCC"/>
                </a:solidFill>
              </a:rPr>
              <a:t>Gymnosporangium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i="1" dirty="0" err="1">
                <a:solidFill>
                  <a:srgbClr val="FFFFCC"/>
                </a:solidFill>
              </a:rPr>
              <a:t>fuscum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dirty="0">
                <a:solidFill>
                  <a:srgbClr val="FFFFCC"/>
                </a:solidFill>
              </a:rPr>
              <a:t>(rez hrušňová) </a:t>
            </a:r>
            <a:br>
              <a:rPr lang="cs-CZ" altLang="cs-CZ" sz="1800" dirty="0">
                <a:solidFill>
                  <a:srgbClr val="FFFFFF"/>
                </a:solidFill>
              </a:rPr>
            </a:br>
            <a:r>
              <a:rPr lang="cs-CZ" altLang="cs-CZ" sz="1800" dirty="0">
                <a:solidFill>
                  <a:srgbClr val="FFCC00"/>
                </a:solidFill>
              </a:rPr>
              <a:t>				– </a:t>
            </a:r>
            <a:r>
              <a:rPr lang="cs-CZ" altLang="cs-CZ" sz="1800" dirty="0" err="1">
                <a:solidFill>
                  <a:srgbClr val="FFCC00"/>
                </a:solidFill>
              </a:rPr>
              <a:t>aecia</a:t>
            </a:r>
            <a:r>
              <a:rPr lang="cs-CZ" altLang="cs-CZ" sz="1800" dirty="0">
                <a:solidFill>
                  <a:srgbClr val="FFCC00"/>
                </a:solidFill>
              </a:rPr>
              <a:t> na listech hrušní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00"/>
                </a:solidFill>
              </a:rPr>
              <a:t>		   	</a:t>
            </a:r>
            <a:r>
              <a:rPr lang="cs-CZ" altLang="cs-CZ" sz="1800" i="1" dirty="0" err="1">
                <a:solidFill>
                  <a:srgbClr val="FFFFCC"/>
                </a:solidFill>
              </a:rPr>
              <a:t>Uromyces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i="1" dirty="0" err="1">
                <a:solidFill>
                  <a:srgbClr val="FFFFCC"/>
                </a:solidFill>
              </a:rPr>
              <a:t>pisi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dirty="0">
                <a:solidFill>
                  <a:srgbClr val="FFFFCC"/>
                </a:solidFill>
              </a:rPr>
              <a:t>(rez hrachová) </a:t>
            </a:r>
            <a:r>
              <a:rPr lang="cs-CZ" altLang="cs-CZ" sz="1800" dirty="0">
                <a:solidFill>
                  <a:srgbClr val="FFCC00"/>
                </a:solidFill>
              </a:rPr>
              <a:t>– </a:t>
            </a:r>
            <a:r>
              <a:rPr lang="cs-CZ" altLang="cs-CZ" sz="1800" dirty="0" err="1">
                <a:solidFill>
                  <a:srgbClr val="FFCC00"/>
                </a:solidFill>
              </a:rPr>
              <a:t>aecia</a:t>
            </a:r>
            <a:r>
              <a:rPr lang="cs-CZ" altLang="cs-CZ" sz="1800" dirty="0">
                <a:solidFill>
                  <a:srgbClr val="FFCC00"/>
                </a:solidFill>
              </a:rPr>
              <a:t> na listech pryšce;</a:t>
            </a:r>
            <a:br>
              <a:rPr lang="cs-CZ" altLang="cs-CZ" sz="1800" dirty="0">
                <a:solidFill>
                  <a:srgbClr val="FFCC00"/>
                </a:solidFill>
              </a:rPr>
            </a:br>
            <a:r>
              <a:rPr lang="cs-CZ" altLang="cs-CZ" sz="1800" dirty="0">
                <a:solidFill>
                  <a:srgbClr val="FFCC00"/>
                </a:solidFill>
              </a:rPr>
              <a:t>				</a:t>
            </a:r>
            <a:r>
              <a:rPr lang="cs-CZ" altLang="cs-CZ" sz="1800" dirty="0">
                <a:solidFill>
                  <a:schemeClr val="accent2"/>
                </a:solidFill>
              </a:rPr>
              <a:t>jednobuněčné teliospory z telií na listech hrachu</a:t>
            </a:r>
            <a:endParaRPr lang="cs-CZ" altLang="cs-CZ" sz="1800" dirty="0">
              <a:solidFill>
                <a:srgbClr val="FFCC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			</a:t>
            </a:r>
            <a:r>
              <a:rPr lang="cs-CZ" altLang="cs-CZ" sz="1800" i="1" dirty="0" err="1">
                <a:solidFill>
                  <a:srgbClr val="FFFFCC"/>
                </a:solidFill>
              </a:rPr>
              <a:t>Phragmidium</a:t>
            </a:r>
            <a:r>
              <a:rPr lang="cs-CZ" altLang="cs-CZ" sz="1800" i="1" dirty="0">
                <a:solidFill>
                  <a:srgbClr val="FFFFCC"/>
                </a:solidFill>
              </a:rPr>
              <a:t> </a:t>
            </a:r>
            <a:r>
              <a:rPr lang="cs-CZ" altLang="cs-CZ" sz="1800" dirty="0" err="1">
                <a:solidFill>
                  <a:srgbClr val="FFFFCC"/>
                </a:solidFill>
              </a:rPr>
              <a:t>sp</a:t>
            </a:r>
            <a:r>
              <a:rPr lang="cs-CZ" altLang="cs-CZ" sz="1800" i="1" dirty="0">
                <a:solidFill>
                  <a:srgbClr val="FFFFCC"/>
                </a:solidFill>
              </a:rPr>
              <a:t>. </a:t>
            </a:r>
            <a:r>
              <a:rPr lang="cs-CZ" altLang="cs-CZ" sz="1800" dirty="0">
                <a:solidFill>
                  <a:srgbClr val="FFFFCC"/>
                </a:solidFill>
              </a:rPr>
              <a:t>(r. ostružiníková) 						</a:t>
            </a:r>
            <a:r>
              <a:rPr lang="cs-CZ" altLang="cs-CZ" sz="1800" dirty="0">
                <a:solidFill>
                  <a:srgbClr val="FF0000"/>
                </a:solidFill>
              </a:rPr>
              <a:t>– </a:t>
            </a:r>
            <a:r>
              <a:rPr lang="cs-CZ" altLang="cs-CZ" sz="1800" dirty="0" err="1">
                <a:solidFill>
                  <a:srgbClr val="FF0000"/>
                </a:solidFill>
              </a:rPr>
              <a:t>vícebuněčné</a:t>
            </a:r>
            <a:r>
              <a:rPr lang="cs-CZ" altLang="cs-CZ" sz="1800" dirty="0">
                <a:solidFill>
                  <a:srgbClr val="FF0000"/>
                </a:solidFill>
              </a:rPr>
              <a:t> teliospory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</a:rPr>
              <a:t>Třída: </a:t>
            </a:r>
            <a:r>
              <a:rPr lang="cs-CZ" altLang="cs-CZ" sz="1800" dirty="0" err="1">
                <a:solidFill>
                  <a:schemeClr val="tx2"/>
                </a:solidFill>
              </a:rPr>
              <a:t>Ustilaginomycetes</a:t>
            </a:r>
            <a:r>
              <a:rPr lang="cs-CZ" altLang="cs-CZ" sz="1800" dirty="0">
                <a:solidFill>
                  <a:schemeClr val="tx2"/>
                </a:solidFill>
              </a:rPr>
              <a:t> (stačí jen prohlédnout)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Řád: </a:t>
            </a:r>
            <a:r>
              <a:rPr lang="cs-CZ" altLang="cs-CZ" sz="1800" dirty="0" err="1"/>
              <a:t>Ustilaginales</a:t>
            </a:r>
            <a:r>
              <a:rPr lang="cs-CZ" altLang="cs-CZ" sz="1800" dirty="0"/>
              <a:t> (sněti)  	</a:t>
            </a:r>
            <a:r>
              <a:rPr lang="cs-CZ" altLang="cs-CZ" sz="1800" i="1" dirty="0" err="1"/>
              <a:t>Ustilago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tritici</a:t>
            </a:r>
            <a:r>
              <a:rPr lang="cs-CZ" altLang="cs-CZ" sz="1800" i="1" dirty="0"/>
              <a:t> </a:t>
            </a:r>
            <a:r>
              <a:rPr lang="cs-CZ" altLang="cs-CZ" sz="1800" dirty="0"/>
              <a:t>(prašná sněť pšeničná) </a:t>
            </a:r>
            <a:br>
              <a:rPr lang="cs-CZ" altLang="cs-CZ" sz="1800" dirty="0">
                <a:solidFill>
                  <a:srgbClr val="FFCC00"/>
                </a:solidFill>
              </a:rPr>
            </a:br>
            <a:r>
              <a:rPr lang="cs-CZ" altLang="cs-CZ" sz="1800" dirty="0">
                <a:solidFill>
                  <a:srgbClr val="FFCC00"/>
                </a:solidFill>
              </a:rPr>
              <a:t>			</a:t>
            </a:r>
            <a:r>
              <a:rPr lang="cs-CZ" altLang="cs-CZ" sz="1800" i="1" dirty="0" err="1"/>
              <a:t>Anthracoidea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caricis</a:t>
            </a:r>
            <a:r>
              <a:rPr lang="cs-CZ" altLang="cs-CZ" sz="1800" i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kulkovník</a:t>
            </a:r>
            <a:r>
              <a:rPr lang="cs-CZ" altLang="cs-CZ" sz="1800" dirty="0"/>
              <a:t> ostřicový)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600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187624" y="260648"/>
            <a:ext cx="6676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</a:rPr>
              <a:t>Přehled pozorovaných objektů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8680"/>
            <a:ext cx="4824413" cy="1143000"/>
          </a:xfrm>
        </p:spPr>
        <p:txBody>
          <a:bodyPr/>
          <a:lstStyle/>
          <a:p>
            <a:pPr algn="l"/>
            <a:r>
              <a:rPr lang="cs-CZ" altLang="cs-CZ" sz="2400" dirty="0"/>
              <a:t>ODDĚLENÍ: </a:t>
            </a:r>
            <a:r>
              <a:rPr lang="cs-CZ" altLang="cs-CZ" sz="2400" dirty="0" err="1"/>
              <a:t>Basidiomycota</a:t>
            </a:r>
            <a:br>
              <a:rPr lang="cs-CZ" altLang="cs-CZ" sz="2400" dirty="0"/>
            </a:br>
            <a:r>
              <a:rPr lang="cs-CZ" altLang="cs-CZ" sz="2400" dirty="0"/>
              <a:t>TŘ.: </a:t>
            </a:r>
            <a:r>
              <a:rPr lang="cs-CZ" altLang="cs-CZ" sz="3200" dirty="0" err="1"/>
              <a:t>Dacrymycetes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TŘ.: </a:t>
            </a:r>
            <a:r>
              <a:rPr lang="cs-CZ" altLang="cs-CZ" sz="3200" dirty="0" err="1"/>
              <a:t>Agaricomycetes</a:t>
            </a:r>
            <a:endParaRPr lang="cs-CZ" altLang="cs-CZ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060575"/>
            <a:ext cx="4968230" cy="43307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ZÁKLADNÍ CHARAKTERISTIKA:</a:t>
            </a:r>
          </a:p>
          <a:p>
            <a:r>
              <a:rPr lang="cs-CZ" altLang="cs-CZ" sz="2000" dirty="0"/>
              <a:t>na </a:t>
            </a:r>
            <a:r>
              <a:rPr lang="cs-CZ" altLang="cs-CZ" sz="2000" b="1" dirty="0" err="1"/>
              <a:t>dikaryotickém</a:t>
            </a:r>
            <a:r>
              <a:rPr lang="cs-CZ" altLang="cs-CZ" sz="2000" dirty="0"/>
              <a:t> (sekundárním) </a:t>
            </a:r>
            <a:r>
              <a:rPr lang="cs-CZ" altLang="cs-CZ" sz="2000" b="1" dirty="0"/>
              <a:t>myceliu</a:t>
            </a:r>
            <a:r>
              <a:rPr lang="cs-CZ" altLang="cs-CZ" sz="2000" dirty="0"/>
              <a:t>, často nesoucím na přepážkách tzv. </a:t>
            </a:r>
            <a:r>
              <a:rPr lang="cs-CZ" altLang="cs-CZ" sz="2000" b="1" dirty="0"/>
              <a:t>přezky</a:t>
            </a:r>
            <a:r>
              <a:rPr lang="cs-CZ" altLang="cs-CZ" sz="2000" dirty="0"/>
              <a:t>, se tvoří </a:t>
            </a:r>
            <a:r>
              <a:rPr lang="cs-CZ" altLang="cs-CZ" sz="2000" b="1" dirty="0"/>
              <a:t>plodnice</a:t>
            </a:r>
            <a:r>
              <a:rPr lang="cs-CZ" altLang="cs-CZ" sz="2000" dirty="0"/>
              <a:t> různého tvaru nesoucí </a:t>
            </a:r>
            <a:r>
              <a:rPr lang="cs-CZ" altLang="cs-CZ" sz="2000" b="1" dirty="0"/>
              <a:t>hymenium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dirty="0"/>
              <a:t>v hymeniu se vytvářejí jednobuněčné (řidčeji </a:t>
            </a:r>
            <a:r>
              <a:rPr lang="cs-CZ" altLang="cs-CZ" sz="2000" dirty="0" err="1"/>
              <a:t>vícebuněčné</a:t>
            </a:r>
            <a:r>
              <a:rPr lang="cs-CZ" altLang="cs-CZ" sz="2000" dirty="0"/>
              <a:t>) </a:t>
            </a:r>
            <a:r>
              <a:rPr lang="cs-CZ" altLang="cs-CZ" sz="2000" b="1" dirty="0"/>
              <a:t>bazidie</a:t>
            </a:r>
            <a:r>
              <a:rPr lang="cs-CZ" altLang="cs-CZ" sz="2000" dirty="0"/>
              <a:t>, na nich se na </a:t>
            </a:r>
            <a:r>
              <a:rPr lang="cs-CZ" altLang="cs-CZ" sz="2000" b="1" dirty="0"/>
              <a:t>stopečkách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sterigmatech</a:t>
            </a:r>
            <a:r>
              <a:rPr lang="cs-CZ" altLang="cs-CZ" sz="2000" dirty="0"/>
              <a:t>) tvoří haploidní </a:t>
            </a:r>
            <a:r>
              <a:rPr lang="cs-CZ" altLang="cs-CZ" sz="2000" b="1" dirty="0"/>
              <a:t>bazidiospory</a:t>
            </a:r>
          </a:p>
          <a:p>
            <a:endParaRPr lang="cs-CZ" altLang="cs-CZ" sz="2000" dirty="0"/>
          </a:p>
        </p:txBody>
      </p:sp>
      <p:pic>
        <p:nvPicPr>
          <p:cNvPr id="3076" name="Picture 5" descr="BASIDIE 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1966" y="3644900"/>
            <a:ext cx="2441575" cy="273843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810" y="404813"/>
            <a:ext cx="3600450" cy="3124200"/>
          </a:xfrm>
          <a:noFill/>
        </p:spPr>
      </p:pic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7263757" y="3695670"/>
            <a:ext cx="161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bazidiospory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7668344" y="4562476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sterigma</a:t>
            </a:r>
            <a:endParaRPr lang="cs-CZ" altLang="cs-CZ" sz="2000" dirty="0"/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7830194" y="515778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bazidie</a:t>
            </a:r>
          </a:p>
        </p:txBody>
      </p:sp>
      <p:sp>
        <p:nvSpPr>
          <p:cNvPr id="3081" name="Line 15"/>
          <p:cNvSpPr>
            <a:spLocks noChangeShapeType="1"/>
          </p:cNvSpPr>
          <p:nvPr/>
        </p:nvSpPr>
        <p:spPr bwMode="auto">
          <a:xfrm flipH="1">
            <a:off x="6877648" y="3897312"/>
            <a:ext cx="431800" cy="7143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2" name="Line 16"/>
          <p:cNvSpPr>
            <a:spLocks noChangeShapeType="1"/>
          </p:cNvSpPr>
          <p:nvPr/>
        </p:nvSpPr>
        <p:spPr bwMode="auto">
          <a:xfrm flipH="1">
            <a:off x="7058597" y="4810156"/>
            <a:ext cx="647700" cy="96014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Line 17"/>
          <p:cNvSpPr>
            <a:spLocks noChangeShapeType="1"/>
          </p:cNvSpPr>
          <p:nvPr/>
        </p:nvSpPr>
        <p:spPr bwMode="auto">
          <a:xfrm flipH="1">
            <a:off x="6877050" y="5373688"/>
            <a:ext cx="1008063" cy="142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3528" y="4149725"/>
            <a:ext cx="23943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Přezky se tvoří i na hyfách v plodnicích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1D02C2B9-73B6-4537-B912-A3214F64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70" y="3859433"/>
            <a:ext cx="2871089" cy="1226684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6C93EB1-A089-44D9-8B2F-A960ACC8C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6042248" cy="401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08AA47-2B20-4522-8426-B1E0D4F83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848100" cy="290512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3252C478-30AC-4606-A034-D8708A17C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4" y="188913"/>
            <a:ext cx="8029575" cy="719137"/>
          </a:xfrm>
        </p:spPr>
        <p:txBody>
          <a:bodyPr/>
          <a:lstStyle/>
          <a:p>
            <a:pPr algn="l"/>
            <a:r>
              <a:rPr lang="cs-CZ" altLang="cs-CZ" sz="2800" i="1" dirty="0" err="1"/>
              <a:t>Thelephora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palmata</a:t>
            </a:r>
            <a:r>
              <a:rPr lang="cs-CZ" altLang="cs-CZ" sz="2800" i="1" dirty="0"/>
              <a:t> – </a:t>
            </a:r>
            <a:r>
              <a:rPr lang="cs-CZ" altLang="cs-CZ" sz="2800" dirty="0"/>
              <a:t>plesňák zápašný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EEF728E-A39D-44D9-B611-2B7A00623F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125"/>
            <a:ext cx="6850063" cy="172878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plodnice </a:t>
            </a:r>
            <a:r>
              <a:rPr lang="cs-CZ" altLang="cs-CZ" sz="2400" dirty="0" err="1"/>
              <a:t>holothecium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hyfy s přezkami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bazidie a ostnité výtrusy</a:t>
            </a:r>
          </a:p>
        </p:txBody>
      </p:sp>
    </p:spTree>
    <p:extLst>
      <p:ext uri="{BB962C8B-B14F-4D97-AF65-F5344CB8AC3E}">
        <p14:creationId xmlns:p14="http://schemas.microsoft.com/office/powerpoint/2010/main" val="243158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r="12875"/>
          <a:stretch>
            <a:fillRect/>
          </a:stretch>
        </p:blipFill>
        <p:spPr bwMode="auto">
          <a:xfrm>
            <a:off x="6181725" y="3498156"/>
            <a:ext cx="2782888" cy="24257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88913"/>
            <a:ext cx="8029575" cy="719137"/>
          </a:xfrm>
        </p:spPr>
        <p:txBody>
          <a:bodyPr/>
          <a:lstStyle/>
          <a:p>
            <a:pPr algn="l"/>
            <a:r>
              <a:rPr lang="cs-CZ" altLang="cs-CZ" sz="2800" i="1" dirty="0" err="1"/>
              <a:t>Lycoperdon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perlatum</a:t>
            </a:r>
            <a:r>
              <a:rPr lang="cs-CZ" altLang="cs-CZ" sz="2800" i="1" dirty="0"/>
              <a:t> – </a:t>
            </a:r>
            <a:r>
              <a:rPr lang="cs-CZ" altLang="cs-CZ" sz="2800" dirty="0"/>
              <a:t>pýchavka obecná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125"/>
            <a:ext cx="6850063" cy="172878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 err="1"/>
              <a:t>angiokarpní</a:t>
            </a:r>
            <a:r>
              <a:rPr lang="cs-CZ" altLang="cs-CZ" sz="2400" dirty="0"/>
              <a:t> plodnice se otvírají v době zralosti bazidiospor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povrch kryje ostnitá vícevrstevná </a:t>
            </a:r>
            <a:r>
              <a:rPr lang="cs-CZ" altLang="cs-CZ" sz="2400" b="1" dirty="0" err="1"/>
              <a:t>okrovka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uvnitř plodnice je výtrusorodé pletivo – </a:t>
            </a:r>
            <a:r>
              <a:rPr lang="cs-CZ" altLang="cs-CZ" sz="2400" b="1" dirty="0" err="1"/>
              <a:t>teřich</a:t>
            </a:r>
            <a:endParaRPr lang="cs-CZ" altLang="cs-CZ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 dirty="0"/>
              <a:t>naspodu je sterilní část plodnice (</a:t>
            </a:r>
            <a:r>
              <a:rPr lang="cs-CZ" altLang="cs-CZ" sz="2400" b="1" dirty="0" err="1"/>
              <a:t>subgleba</a:t>
            </a:r>
            <a:r>
              <a:rPr lang="cs-CZ" altLang="cs-CZ" sz="2400" dirty="0"/>
              <a:t>)</a:t>
            </a:r>
          </a:p>
        </p:txBody>
      </p:sp>
      <p:sp>
        <p:nvSpPr>
          <p:cNvPr id="2765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6159202"/>
            <a:ext cx="8750300" cy="4381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altLang="cs-CZ" sz="2400" dirty="0"/>
              <a:t>roste hojně ve skupinách v jehličnatých i listnatých lesích</a:t>
            </a:r>
          </a:p>
        </p:txBody>
      </p:sp>
      <p:pic>
        <p:nvPicPr>
          <p:cNvPr id="27654" name="Picture 6" descr="Lycoperdon rez 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2782" y="404664"/>
            <a:ext cx="1900237" cy="244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Line 21"/>
          <p:cNvSpPr>
            <a:spLocks noChangeShapeType="1"/>
          </p:cNvSpPr>
          <p:nvPr/>
        </p:nvSpPr>
        <p:spPr bwMode="auto">
          <a:xfrm>
            <a:off x="7524328" y="3498157"/>
            <a:ext cx="422" cy="6651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6" name="Line 24"/>
          <p:cNvSpPr>
            <a:spLocks noChangeShapeType="1"/>
          </p:cNvSpPr>
          <p:nvPr/>
        </p:nvSpPr>
        <p:spPr bwMode="auto">
          <a:xfrm flipV="1">
            <a:off x="6103962" y="1069428"/>
            <a:ext cx="1060326" cy="7033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 flipV="1">
            <a:off x="6516217" y="1341212"/>
            <a:ext cx="1152127" cy="79164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7658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9" y="3140968"/>
            <a:ext cx="1987099" cy="27828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>
            <a:fillRect/>
          </a:stretch>
        </p:blipFill>
        <p:spPr bwMode="auto">
          <a:xfrm>
            <a:off x="2220624" y="3140969"/>
            <a:ext cx="3876675" cy="2782887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0" name="Obdélník 4"/>
          <p:cNvSpPr>
            <a:spLocks noChangeArrowheads="1"/>
          </p:cNvSpPr>
          <p:nvPr/>
        </p:nvSpPr>
        <p:spPr bwMode="auto">
          <a:xfrm>
            <a:off x="6588125" y="3140968"/>
            <a:ext cx="1792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/>
              <a:t>středový otvor</a:t>
            </a:r>
          </a:p>
        </p:txBody>
      </p:sp>
      <p:sp>
        <p:nvSpPr>
          <p:cNvPr id="27661" name="Line 25"/>
          <p:cNvSpPr>
            <a:spLocks noChangeShapeType="1"/>
          </p:cNvSpPr>
          <p:nvPr/>
        </p:nvSpPr>
        <p:spPr bwMode="auto">
          <a:xfrm flipV="1">
            <a:off x="6349207" y="2404639"/>
            <a:ext cx="1463153" cy="179811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b="11047"/>
          <a:stretch>
            <a:fillRect/>
          </a:stretch>
        </p:blipFill>
        <p:spPr bwMode="auto">
          <a:xfrm>
            <a:off x="711200" y="3122613"/>
            <a:ext cx="4581525" cy="289877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4716463" cy="765175"/>
          </a:xfrm>
        </p:spPr>
        <p:txBody>
          <a:bodyPr/>
          <a:lstStyle/>
          <a:p>
            <a:pPr algn="l"/>
            <a:r>
              <a:rPr lang="cs-CZ" altLang="cs-CZ" sz="2800" i="1" dirty="0" err="1"/>
              <a:t>Geastrum</a:t>
            </a:r>
            <a:r>
              <a:rPr lang="cs-CZ" altLang="cs-CZ" sz="2800" i="1" dirty="0"/>
              <a:t> </a:t>
            </a:r>
            <a:r>
              <a:rPr lang="cs-CZ" altLang="cs-CZ" sz="2800" dirty="0" err="1"/>
              <a:t>spp</a:t>
            </a:r>
            <a:r>
              <a:rPr lang="cs-CZ" altLang="cs-CZ" sz="2800" dirty="0"/>
              <a:t>. – hvězdovky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908720"/>
            <a:ext cx="5543550" cy="2145867"/>
          </a:xfr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2400" dirty="0" err="1"/>
              <a:t>angiokarpní</a:t>
            </a:r>
            <a:r>
              <a:rPr lang="cs-CZ" altLang="cs-CZ" sz="2400" dirty="0"/>
              <a:t> plodnice</a:t>
            </a:r>
          </a:p>
          <a:p>
            <a:pPr marL="0" indent="0">
              <a:buFontTx/>
              <a:buNone/>
            </a:pPr>
            <a:r>
              <a:rPr lang="cs-CZ" altLang="cs-CZ" sz="2400" dirty="0" err="1"/>
              <a:t>okrovka</a:t>
            </a:r>
            <a:r>
              <a:rPr lang="cs-CZ" altLang="cs-CZ" sz="2400" dirty="0"/>
              <a:t> sestává ze dvou vrstev:</a:t>
            </a:r>
          </a:p>
          <a:p>
            <a:pPr marL="0" indent="0">
              <a:buFontTx/>
              <a:buNone/>
            </a:pPr>
            <a:r>
              <a:rPr lang="cs-CZ" altLang="cs-CZ" sz="2400" b="1" dirty="0"/>
              <a:t>vnější </a:t>
            </a:r>
            <a:r>
              <a:rPr lang="cs-CZ" altLang="cs-CZ" sz="2400" b="1" dirty="0" err="1"/>
              <a:t>okrovka</a:t>
            </a:r>
            <a:r>
              <a:rPr lang="cs-CZ" altLang="cs-CZ" sz="2400" b="1" dirty="0"/>
              <a:t> (</a:t>
            </a:r>
            <a:r>
              <a:rPr lang="cs-CZ" altLang="cs-CZ" sz="2400" b="1" dirty="0" err="1"/>
              <a:t>exoperidie</a:t>
            </a:r>
            <a:r>
              <a:rPr lang="cs-CZ" altLang="cs-CZ" sz="2400" b="1" dirty="0"/>
              <a:t>)</a:t>
            </a:r>
          </a:p>
          <a:p>
            <a:pPr marL="0" indent="0">
              <a:buFontTx/>
              <a:buNone/>
            </a:pPr>
            <a:r>
              <a:rPr lang="cs-CZ" altLang="cs-CZ" sz="2400" dirty="0"/>
              <a:t>hvězdicovitě praská a vyzvedává nad substrát </a:t>
            </a:r>
            <a:r>
              <a:rPr lang="cs-CZ" altLang="cs-CZ" sz="2400" b="1" dirty="0" err="1"/>
              <a:t>endoperidii</a:t>
            </a:r>
            <a:r>
              <a:rPr lang="cs-CZ" altLang="cs-CZ" sz="2400" dirty="0"/>
              <a:t>, obsahující spory</a:t>
            </a:r>
          </a:p>
        </p:txBody>
      </p:sp>
      <p:pic>
        <p:nvPicPr>
          <p:cNvPr id="2970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8950"/>
            <a:ext cx="2374900" cy="21717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519488"/>
            <a:ext cx="3132137" cy="25019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Rectangle 18"/>
          <p:cNvSpPr>
            <a:spLocks noChangeArrowheads="1"/>
          </p:cNvSpPr>
          <p:nvPr/>
        </p:nvSpPr>
        <p:spPr bwMode="auto">
          <a:xfrm>
            <a:off x="323850" y="6123712"/>
            <a:ext cx="73901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/>
              <a:t>výtrusy se uvolňují nárazy kapek vody při dešti apod.</a:t>
            </a:r>
          </a:p>
        </p:txBody>
      </p:sp>
      <p:sp>
        <p:nvSpPr>
          <p:cNvPr id="29704" name="Line 19"/>
          <p:cNvSpPr>
            <a:spLocks noChangeShapeType="1"/>
          </p:cNvSpPr>
          <p:nvPr/>
        </p:nvSpPr>
        <p:spPr bwMode="auto">
          <a:xfrm flipH="1">
            <a:off x="2771775" y="3044825"/>
            <a:ext cx="287338" cy="5873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5" name="Line 20"/>
          <p:cNvSpPr>
            <a:spLocks noChangeShapeType="1"/>
          </p:cNvSpPr>
          <p:nvPr/>
        </p:nvSpPr>
        <p:spPr bwMode="auto">
          <a:xfrm>
            <a:off x="7596188" y="2852738"/>
            <a:ext cx="0" cy="5048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6" name="Line 21"/>
          <p:cNvSpPr>
            <a:spLocks noChangeShapeType="1"/>
          </p:cNvSpPr>
          <p:nvPr/>
        </p:nvSpPr>
        <p:spPr bwMode="auto">
          <a:xfrm flipH="1" flipV="1">
            <a:off x="5219700" y="4724400"/>
            <a:ext cx="647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9707" name="Skupina 5"/>
          <p:cNvGrpSpPr>
            <a:grpSpLocks/>
          </p:cNvGrpSpPr>
          <p:nvPr/>
        </p:nvGrpSpPr>
        <p:grpSpPr bwMode="auto">
          <a:xfrm>
            <a:off x="4572000" y="1628775"/>
            <a:ext cx="3240088" cy="2305050"/>
            <a:chOff x="4572000" y="1628775"/>
            <a:chExt cx="3240088" cy="2305050"/>
          </a:xfrm>
        </p:grpSpPr>
        <p:sp>
          <p:nvSpPr>
            <p:cNvPr id="29708" name="Line 11"/>
            <p:cNvSpPr>
              <a:spLocks noChangeShapeType="1"/>
            </p:cNvSpPr>
            <p:nvPr/>
          </p:nvSpPr>
          <p:spPr bwMode="auto">
            <a:xfrm flipV="1">
              <a:off x="5543550" y="1628775"/>
              <a:ext cx="1116013" cy="4318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09" name="Line 16"/>
            <p:cNvSpPr>
              <a:spLocks noChangeShapeType="1"/>
            </p:cNvSpPr>
            <p:nvPr/>
          </p:nvSpPr>
          <p:spPr bwMode="auto">
            <a:xfrm>
              <a:off x="5543550" y="2060575"/>
              <a:ext cx="2268538" cy="18732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cxnSp>
          <p:nvCxnSpPr>
            <p:cNvPr id="29710" name="Přímá spojnice 2"/>
            <p:cNvCxnSpPr>
              <a:cxnSpLocks noChangeShapeType="1"/>
            </p:cNvCxnSpPr>
            <p:nvPr/>
          </p:nvCxnSpPr>
          <p:spPr bwMode="auto">
            <a:xfrm>
              <a:off x="4572000" y="2048256"/>
              <a:ext cx="971550" cy="6157"/>
            </a:xfrm>
            <a:prstGeom prst="line">
              <a:avLst/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7772400" cy="1143000"/>
          </a:xfrm>
        </p:spPr>
        <p:txBody>
          <a:bodyPr/>
          <a:lstStyle/>
          <a:p>
            <a:pPr algn="l"/>
            <a:r>
              <a:rPr lang="cs-CZ" altLang="cs-CZ" sz="2800" i="1" dirty="0" err="1"/>
              <a:t>Cyathus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striatus</a:t>
            </a:r>
            <a:r>
              <a:rPr lang="cs-CZ" altLang="cs-CZ" sz="2800" i="1" dirty="0"/>
              <a:t> </a:t>
            </a:r>
            <a:r>
              <a:rPr lang="cs-CZ" altLang="cs-CZ" sz="2800" dirty="0"/>
              <a:t>– číšenka rýhovaná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447675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/>
              <a:t>pohárkovitá plodnice </a:t>
            </a:r>
            <a:br>
              <a:rPr lang="cs-CZ" altLang="cs-CZ" sz="2400"/>
            </a:br>
            <a:r>
              <a:rPr lang="cs-CZ" altLang="cs-CZ" sz="2400"/>
              <a:t>v mládí krytá blankou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/>
              <a:t>peridie je uvnitř výrazně rýhovaná a obsahuje peridioly, připojené lepkavým vláknem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4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/>
              <a:t>za deště jsou pak peridioly vymršťovány ven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altLang="cs-CZ" sz="2400"/>
              <a:t>Roste na tlejících zbytcích rostlin v lese i mimo les.</a:t>
            </a:r>
          </a:p>
        </p:txBody>
      </p:sp>
      <p:pic>
        <p:nvPicPr>
          <p:cNvPr id="31748" name="Picture 6" descr="Cyathus 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84313"/>
            <a:ext cx="4103688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Line 9"/>
          <p:cNvSpPr>
            <a:spLocks noChangeShapeType="1"/>
          </p:cNvSpPr>
          <p:nvPr/>
        </p:nvSpPr>
        <p:spPr bwMode="auto">
          <a:xfrm flipV="1">
            <a:off x="4572000" y="2997200"/>
            <a:ext cx="1008063" cy="35979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2139" r="20013" b="3844"/>
          <a:stretch>
            <a:fillRect/>
          </a:stretch>
        </p:blipFill>
        <p:spPr bwMode="auto">
          <a:xfrm>
            <a:off x="6516216" y="3138310"/>
            <a:ext cx="2517005" cy="359030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3795" name="Skupina 1"/>
          <p:cNvGrpSpPr>
            <a:grpSpLocks/>
          </p:cNvGrpSpPr>
          <p:nvPr/>
        </p:nvGrpSpPr>
        <p:grpSpPr bwMode="auto">
          <a:xfrm>
            <a:off x="4860032" y="3645024"/>
            <a:ext cx="1914525" cy="2678112"/>
            <a:chOff x="7075476" y="2924944"/>
            <a:chExt cx="1915117" cy="2677858"/>
          </a:xfrm>
        </p:grpSpPr>
        <p:pic>
          <p:nvPicPr>
            <p:cNvPr id="33807" name="Picture 4" descr="phallus impud 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6" r="18739" b="19504"/>
            <a:stretch>
              <a:fillRect/>
            </a:stretch>
          </p:blipFill>
          <p:spPr bwMode="auto">
            <a:xfrm>
              <a:off x="7075476" y="2930004"/>
              <a:ext cx="1024916" cy="2667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08" name="Picture 4" descr="phallus impud 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84" t="53024"/>
            <a:stretch>
              <a:fillRect/>
            </a:stretch>
          </p:blipFill>
          <p:spPr bwMode="auto">
            <a:xfrm>
              <a:off x="8100392" y="2924944"/>
              <a:ext cx="890201" cy="2677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7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9" b="10768"/>
          <a:stretch>
            <a:fillRect/>
          </a:stretch>
        </p:blipFill>
        <p:spPr bwMode="auto">
          <a:xfrm>
            <a:off x="4972046" y="332656"/>
            <a:ext cx="4061175" cy="2656107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15" y="125413"/>
            <a:ext cx="7548835" cy="1143000"/>
          </a:xfrm>
        </p:spPr>
        <p:txBody>
          <a:bodyPr/>
          <a:lstStyle/>
          <a:p>
            <a:pPr algn="l"/>
            <a:r>
              <a:rPr lang="cs-CZ" altLang="cs-CZ" sz="2800" i="1" dirty="0" err="1"/>
              <a:t>Phallus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impudicus</a:t>
            </a:r>
            <a:r>
              <a:rPr lang="cs-CZ" altLang="cs-CZ" sz="2800" i="1" dirty="0"/>
              <a:t> </a:t>
            </a:r>
            <a:br>
              <a:rPr lang="cs-CZ" altLang="cs-CZ" sz="2800" i="1" dirty="0"/>
            </a:br>
            <a:r>
              <a:rPr lang="cs-CZ" altLang="cs-CZ" sz="2800" dirty="0"/>
              <a:t>hadovka smrdutá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815" y="1268413"/>
            <a:ext cx="4812233" cy="381635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mladá plodnice na řezu: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na povrchu </a:t>
            </a:r>
            <a:r>
              <a:rPr lang="cs-CZ" altLang="cs-CZ" sz="2400" dirty="0" err="1"/>
              <a:t>peridie</a:t>
            </a:r>
            <a:endParaRPr lang="cs-CZ" altLang="cs-CZ" sz="2400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slizovitá vrstva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dosud nezralá </a:t>
            </a:r>
            <a:r>
              <a:rPr lang="cs-CZ" altLang="cs-CZ" sz="2400" dirty="0" err="1"/>
              <a:t>gleba</a:t>
            </a:r>
            <a:r>
              <a:rPr lang="cs-CZ" altLang="cs-CZ" sz="2400" dirty="0"/>
              <a:t> 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základ nosiče (</a:t>
            </a:r>
            <a:r>
              <a:rPr lang="cs-CZ" altLang="cs-CZ" sz="2400" dirty="0" err="1"/>
              <a:t>receptakula</a:t>
            </a:r>
            <a:r>
              <a:rPr lang="cs-CZ" altLang="cs-CZ" sz="2400" dirty="0"/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altLang="cs-CZ" sz="12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zralá plodnice: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na vrcholu jamkatý klobouk pokrytý </a:t>
            </a:r>
            <a:r>
              <a:rPr lang="cs-CZ" altLang="cs-CZ" sz="2400" dirty="0" err="1"/>
              <a:t>teřichem</a:t>
            </a:r>
            <a:endParaRPr lang="cs-CZ" altLang="cs-CZ" sz="2400" dirty="0"/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bílé pórovité </a:t>
            </a:r>
            <a:r>
              <a:rPr lang="cs-CZ" altLang="cs-CZ" sz="2400" dirty="0" err="1"/>
              <a:t>receptakulum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/>
              <a:t>na bázi zbytek </a:t>
            </a:r>
            <a:r>
              <a:rPr lang="cs-CZ" altLang="cs-CZ" sz="2400" dirty="0" err="1"/>
              <a:t>peridie</a:t>
            </a:r>
            <a:r>
              <a:rPr lang="cs-CZ" altLang="cs-CZ" sz="2400" dirty="0"/>
              <a:t> a slizové vrstvy v podobě pochvy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 flipV="1">
            <a:off x="3203848" y="1349951"/>
            <a:ext cx="2232248" cy="449056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4355976" y="4049712"/>
            <a:ext cx="792088" cy="27434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>
            <a:off x="3851920" y="5589165"/>
            <a:ext cx="1296144" cy="14409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3" name="Obdélník 2"/>
          <p:cNvSpPr>
            <a:spLocks noChangeArrowheads="1"/>
          </p:cNvSpPr>
          <p:nvPr/>
        </p:nvSpPr>
        <p:spPr bwMode="auto">
          <a:xfrm>
            <a:off x="191815" y="5939510"/>
            <a:ext cx="45365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dirty="0"/>
              <a:t>Roste hojně v lesích, hlavně na humózních místech.</a:t>
            </a:r>
          </a:p>
        </p:txBody>
      </p:sp>
      <p:sp>
        <p:nvSpPr>
          <p:cNvPr id="33804" name="Line 6"/>
          <p:cNvSpPr>
            <a:spLocks noChangeShapeType="1"/>
          </p:cNvSpPr>
          <p:nvPr/>
        </p:nvSpPr>
        <p:spPr bwMode="auto">
          <a:xfrm flipV="1">
            <a:off x="2699792" y="1556444"/>
            <a:ext cx="2808312" cy="711244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6"/>
          <p:cNvSpPr>
            <a:spLocks noChangeShapeType="1"/>
          </p:cNvSpPr>
          <p:nvPr/>
        </p:nvSpPr>
        <p:spPr bwMode="auto">
          <a:xfrm flipV="1">
            <a:off x="3419872" y="1772815"/>
            <a:ext cx="2304256" cy="81820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6"/>
          <p:cNvSpPr>
            <a:spLocks noChangeShapeType="1"/>
          </p:cNvSpPr>
          <p:nvPr/>
        </p:nvSpPr>
        <p:spPr bwMode="auto">
          <a:xfrm flipV="1">
            <a:off x="4355976" y="1926362"/>
            <a:ext cx="1904722" cy="10614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283968" y="4869160"/>
            <a:ext cx="100811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7" y="404664"/>
            <a:ext cx="7989887" cy="1419225"/>
          </a:xfrm>
        </p:spPr>
        <p:txBody>
          <a:bodyPr/>
          <a:lstStyle/>
          <a:p>
            <a:pPr algn="l"/>
            <a:r>
              <a:rPr lang="cs-CZ" altLang="cs-CZ" sz="2800" dirty="0"/>
              <a:t>Oddělení: </a:t>
            </a:r>
            <a:r>
              <a:rPr lang="cs-CZ" altLang="cs-CZ" sz="2800" dirty="0" err="1"/>
              <a:t>Basidiomycota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Třída: </a:t>
            </a:r>
            <a:r>
              <a:rPr lang="cs-CZ" altLang="cs-CZ" sz="2800" dirty="0" err="1"/>
              <a:t>Pucciniomycetes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Řád: </a:t>
            </a:r>
            <a:r>
              <a:rPr lang="cs-CZ" altLang="cs-CZ" sz="2800" dirty="0" err="1"/>
              <a:t>Pucciniales</a:t>
            </a:r>
            <a:r>
              <a:rPr lang="cs-CZ" altLang="cs-CZ" sz="2800" dirty="0"/>
              <a:t> (= </a:t>
            </a:r>
            <a:r>
              <a:rPr lang="cs-CZ" altLang="cs-CZ" sz="2800" dirty="0" err="1"/>
              <a:t>Uredinales</a:t>
            </a:r>
            <a:r>
              <a:rPr lang="cs-CZ" altLang="cs-CZ" sz="2800" dirty="0"/>
              <a:t>) - rzi</a:t>
            </a:r>
          </a:p>
        </p:txBody>
      </p:sp>
      <p:sp>
        <p:nvSpPr>
          <p:cNvPr id="717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79388" y="2122314"/>
            <a:ext cx="8713787" cy="2746846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  <a:defRPr/>
            </a:pPr>
            <a:r>
              <a:rPr lang="cs-CZ" altLang="cs-CZ" sz="2400" dirty="0"/>
              <a:t>	ZÁKLADNÍ CHARAKTERISTIKA:</a:t>
            </a: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cs-CZ" altLang="cs-CZ" sz="2400" dirty="0" err="1"/>
              <a:t>intramatrikální</a:t>
            </a:r>
            <a:r>
              <a:rPr lang="cs-CZ" altLang="cs-CZ" sz="2400" dirty="0"/>
              <a:t> paraziti rostlin – mycelium v mezibuněčných prostorách pletiv hostitele, do jejichž buněk vysílá haustoria</a:t>
            </a: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cs-CZ" altLang="cs-CZ" sz="2400" dirty="0"/>
              <a:t>projevují se tvorbou výtrusných ložisek </a:t>
            </a:r>
            <a:br>
              <a:rPr lang="cs-CZ" altLang="cs-CZ" sz="2400" dirty="0"/>
            </a:br>
            <a:r>
              <a:rPr lang="cs-CZ" altLang="cs-CZ" sz="2400" dirty="0"/>
              <a:t>a často i deformacemi napadených orgánů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druhy </a:t>
            </a:r>
            <a:r>
              <a:rPr lang="cs-CZ" altLang="cs-CZ" sz="2400" dirty="0" err="1"/>
              <a:t>heteroecické</a:t>
            </a:r>
            <a:r>
              <a:rPr lang="cs-CZ" altLang="cs-CZ" sz="2400" dirty="0"/>
              <a:t> - střídají hostitele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druhy </a:t>
            </a:r>
            <a:r>
              <a:rPr lang="cs-CZ" altLang="cs-CZ" sz="2400" dirty="0" err="1"/>
              <a:t>autecické</a:t>
            </a:r>
            <a:r>
              <a:rPr lang="cs-CZ" altLang="cs-CZ" sz="2400" dirty="0"/>
              <a:t> - beze změny hostitele</a:t>
            </a:r>
          </a:p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7619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517" y="188640"/>
            <a:ext cx="7989887" cy="1419225"/>
          </a:xfrm>
        </p:spPr>
        <p:txBody>
          <a:bodyPr/>
          <a:lstStyle/>
          <a:p>
            <a:pPr algn="l"/>
            <a:r>
              <a:rPr lang="cs-CZ" altLang="cs-CZ" sz="2800" dirty="0"/>
              <a:t>Oddělení: </a:t>
            </a:r>
            <a:r>
              <a:rPr lang="cs-CZ" altLang="cs-CZ" sz="2800" dirty="0" err="1"/>
              <a:t>Basidiomycota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Třída: </a:t>
            </a:r>
            <a:r>
              <a:rPr lang="cs-CZ" altLang="cs-CZ" sz="2800" dirty="0" err="1"/>
              <a:t>Pucciniomycetes</a:t>
            </a:r>
            <a:r>
              <a:rPr lang="cs-CZ" altLang="cs-CZ" sz="2800" dirty="0"/>
              <a:t> </a:t>
            </a:r>
            <a:br>
              <a:rPr lang="cs-CZ" altLang="cs-CZ" sz="2800" dirty="0"/>
            </a:br>
            <a:r>
              <a:rPr lang="cs-CZ" altLang="cs-CZ" sz="2800" dirty="0"/>
              <a:t>Řád: </a:t>
            </a:r>
            <a:r>
              <a:rPr lang="cs-CZ" altLang="cs-CZ" sz="2800" dirty="0" err="1"/>
              <a:t>Pucciniales</a:t>
            </a:r>
            <a:r>
              <a:rPr lang="cs-CZ" altLang="cs-CZ" sz="2800" dirty="0"/>
              <a:t> - rzi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99517" y="1709861"/>
            <a:ext cx="5208587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20000"/>
              </a:spcAft>
              <a:buNone/>
            </a:pPr>
            <a:r>
              <a:rPr lang="cs-CZ" altLang="cs-CZ" sz="2400" dirty="0"/>
              <a:t>složitý životní cyklus: 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cs-CZ" altLang="cs-CZ" sz="2400" dirty="0"/>
              <a:t>bazidiospory klíčí v haploidní mycelium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cs-CZ" altLang="cs-CZ" sz="2400" dirty="0"/>
              <a:t>na něm vznikají pohlavní orgány (</a:t>
            </a:r>
            <a:r>
              <a:rPr lang="cs-CZ" altLang="cs-CZ" sz="2400" dirty="0" err="1"/>
              <a:t>spermogonia</a:t>
            </a:r>
            <a:r>
              <a:rPr lang="cs-CZ" altLang="cs-CZ" sz="2400" dirty="0"/>
              <a:t>; 0) a v nich se tvoří </a:t>
            </a:r>
            <a:r>
              <a:rPr lang="cs-CZ" altLang="cs-CZ" sz="2400" dirty="0" err="1"/>
              <a:t>spermacie</a:t>
            </a:r>
            <a:endParaRPr lang="cs-CZ" altLang="cs-CZ" sz="2400" dirty="0"/>
          </a:p>
          <a:p>
            <a:pPr>
              <a:lnSpc>
                <a:spcPct val="80000"/>
              </a:lnSpc>
              <a:spcAft>
                <a:spcPct val="20000"/>
              </a:spcAft>
            </a:pPr>
            <a:endParaRPr lang="cs-CZ" altLang="cs-CZ" sz="2400" dirty="0"/>
          </a:p>
        </p:txBody>
      </p:sp>
      <p:pic>
        <p:nvPicPr>
          <p:cNvPr id="4" name="Picture 2" descr="https://upload.wikimedia.org/wikipedia/commons/1/15/Puccina_graminis_life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51" y="44451"/>
            <a:ext cx="3607724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81658" y="3870101"/>
            <a:ext cx="8178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pohlavním procesem vzniká </a:t>
            </a:r>
            <a:r>
              <a:rPr lang="cs-CZ" altLang="cs-CZ" sz="2400" dirty="0" err="1"/>
              <a:t>dikaryotické</a:t>
            </a:r>
            <a:r>
              <a:rPr lang="cs-CZ" altLang="cs-CZ" sz="2400" dirty="0"/>
              <a:t> mycelium, na něm se zakládají postupně ložiska nepohlavních výtrusů: 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cs-CZ" altLang="cs-CZ" sz="2400" dirty="0"/>
              <a:t>jarní (</a:t>
            </a:r>
            <a:r>
              <a:rPr lang="cs-CZ" altLang="cs-CZ" sz="2400" dirty="0" err="1"/>
              <a:t>aecia</a:t>
            </a:r>
            <a:r>
              <a:rPr lang="cs-CZ" altLang="cs-CZ" sz="2400" dirty="0"/>
              <a:t> s aeciosporami, I)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cs-CZ" altLang="cs-CZ" sz="2400" dirty="0"/>
              <a:t>letní (uredia s </a:t>
            </a:r>
            <a:r>
              <a:rPr lang="cs-CZ" altLang="cs-CZ" sz="2400" dirty="0" err="1"/>
              <a:t>urediosporami</a:t>
            </a:r>
            <a:r>
              <a:rPr lang="cs-CZ" altLang="cs-CZ" sz="2400" dirty="0"/>
              <a:t>, II)</a:t>
            </a:r>
          </a:p>
          <a:p>
            <a:pPr marL="800100" lvl="1" indent="-342900">
              <a:lnSpc>
                <a:spcPct val="80000"/>
              </a:lnSpc>
              <a:buFontTx/>
              <a:buChar char="-"/>
            </a:pPr>
            <a:r>
              <a:rPr lang="cs-CZ" altLang="cs-CZ" sz="2400" dirty="0"/>
              <a:t>zimní (telia s teliosporami, III)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po karyogamii a </a:t>
            </a:r>
            <a:r>
              <a:rPr lang="cs-CZ" altLang="cs-CZ" sz="2400" dirty="0" err="1"/>
              <a:t>meiozi</a:t>
            </a:r>
            <a:r>
              <a:rPr lang="cs-CZ" altLang="cs-CZ" sz="2400" dirty="0"/>
              <a:t> vyklíčí z teliospory příčně dělená bazidie se 4 haploidními bazidiosporami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VS-rasy-S">
  <a:themeElements>
    <a:clrScheme name="">
      <a:dk1>
        <a:srgbClr val="FF9933"/>
      </a:dk1>
      <a:lt1>
        <a:srgbClr val="FFFFCC"/>
      </a:lt1>
      <a:dk2>
        <a:srgbClr val="004C00"/>
      </a:dk2>
      <a:lt2>
        <a:srgbClr val="F5DF71"/>
      </a:lt2>
      <a:accent1>
        <a:srgbClr val="CCFF99"/>
      </a:accent1>
      <a:accent2>
        <a:srgbClr val="FF3300"/>
      </a:accent2>
      <a:accent3>
        <a:srgbClr val="AAB2AA"/>
      </a:accent3>
      <a:accent4>
        <a:srgbClr val="DADAAE"/>
      </a:accent4>
      <a:accent5>
        <a:srgbClr val="E2FFCA"/>
      </a:accent5>
      <a:accent6>
        <a:srgbClr val="E72D00"/>
      </a:accent6>
      <a:hlink>
        <a:srgbClr val="FF9933"/>
      </a:hlink>
      <a:folHlink>
        <a:srgbClr val="FF6600"/>
      </a:folHlink>
    </a:clrScheme>
    <a:fontScheme name="FRVS-rasy-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VS-rasy-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VS-rasy-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VS-rasy-S 8">
        <a:dk1>
          <a:srgbClr val="CC9900"/>
        </a:dk1>
        <a:lt1>
          <a:srgbClr val="FFFFCC"/>
        </a:lt1>
        <a:dk2>
          <a:srgbClr val="006600"/>
        </a:dk2>
        <a:lt2>
          <a:srgbClr val="FFFF99"/>
        </a:lt2>
        <a:accent1>
          <a:srgbClr val="CCFF99"/>
        </a:accent1>
        <a:accent2>
          <a:srgbClr val="FF3300"/>
        </a:accent2>
        <a:accent3>
          <a:srgbClr val="AAB8AA"/>
        </a:accent3>
        <a:accent4>
          <a:srgbClr val="DADAAE"/>
        </a:accent4>
        <a:accent5>
          <a:srgbClr val="E2FFCA"/>
        </a:accent5>
        <a:accent6>
          <a:srgbClr val="E72D00"/>
        </a:accent6>
        <a:hlink>
          <a:srgbClr val="FF9933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Office\Sablony\FRVS-rasy-S.pot</Template>
  <TotalTime>8581</TotalTime>
  <Words>944</Words>
  <Application>Microsoft Office PowerPoint</Application>
  <PresentationFormat>Předvádění na obrazovce (4:3)</PresentationFormat>
  <Paragraphs>118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Arial</vt:lpstr>
      <vt:lpstr>FRVS-rasy-S</vt:lpstr>
      <vt:lpstr>Úvodní úkol:  - z plodnic v krabici vytvořte několik skupin (v počtu 3-99 dle libosti), podle vlastních kriterií  - vysvětlete, na čem je vaše třídění založeno</vt:lpstr>
      <vt:lpstr>ODDĚLENÍ: Basidiomycota TŘ.: Dacrymycetes  TŘ.: Agaricomycetes</vt:lpstr>
      <vt:lpstr>Thelephora palmata – plesňák zápašný</vt:lpstr>
      <vt:lpstr>Lycoperdon perlatum – pýchavka obecná</vt:lpstr>
      <vt:lpstr>Geastrum spp. – hvězdovky</vt:lpstr>
      <vt:lpstr>Cyathus striatus – číšenka rýhovaná</vt:lpstr>
      <vt:lpstr>Phallus impudicus  hadovka smrdutá</vt:lpstr>
      <vt:lpstr>Oddělení: Basidiomycota  Třída: Pucciniomycetes  Řád: Pucciniales (= Uredinales) - rzi</vt:lpstr>
      <vt:lpstr>Oddělení: Basidiomycota  Třída: Pucciniomycetes  Řád: Pucciniales - rzi</vt:lpstr>
      <vt:lpstr>Uromyces pisi rez hrachová</vt:lpstr>
      <vt:lpstr>Uromyces pisi - rez hrachová</vt:lpstr>
      <vt:lpstr>Prezentace aplikace PowerPoint</vt:lpstr>
      <vt:lpstr>Prezentace aplikace PowerPoint</vt:lpstr>
      <vt:lpstr>Prezentace aplikace PowerPoint</vt:lpstr>
      <vt:lpstr>Oddělení: Basidiomycota Třída: Ustilaginomycetes Řád: Ustilaginales - prašné sněti</vt:lpstr>
      <vt:lpstr>Ustilago maydis - sněť kukuřičná</vt:lpstr>
      <vt:lpstr>Prezentace aplikace PowerPoint</vt:lpstr>
    </vt:vector>
  </TitlesOfParts>
  <Company>algologie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morfologie bezcévných rostlin 1. praktické cvičení   Přehled pozorovaných objektů</dc:title>
  <dc:creator>Sylvie Nováková</dc:creator>
  <cp:lastModifiedBy>Dan Dvořák</cp:lastModifiedBy>
  <cp:revision>256</cp:revision>
  <dcterms:created xsi:type="dcterms:W3CDTF">2003-12-11T14:21:01Z</dcterms:created>
  <dcterms:modified xsi:type="dcterms:W3CDTF">2024-11-08T09:11:55Z</dcterms:modified>
</cp:coreProperties>
</file>