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51" r:id="rId2"/>
    <p:sldId id="352" r:id="rId3"/>
    <p:sldId id="353" r:id="rId4"/>
    <p:sldId id="354" r:id="rId5"/>
    <p:sldId id="305" r:id="rId6"/>
    <p:sldId id="302" r:id="rId7"/>
    <p:sldId id="283" r:id="rId8"/>
    <p:sldId id="296" r:id="rId9"/>
    <p:sldId id="297" r:id="rId10"/>
    <p:sldId id="286" r:id="rId11"/>
    <p:sldId id="287" r:id="rId12"/>
    <p:sldId id="307" r:id="rId13"/>
    <p:sldId id="288" r:id="rId14"/>
    <p:sldId id="290" r:id="rId15"/>
    <p:sldId id="291" r:id="rId16"/>
    <p:sldId id="293" r:id="rId17"/>
    <p:sldId id="284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DF71"/>
    <a:srgbClr val="000000"/>
    <a:srgbClr val="FFFF00"/>
    <a:srgbClr val="E0FE8A"/>
    <a:srgbClr val="FEEEB4"/>
    <a:srgbClr val="FFFFCC"/>
    <a:srgbClr val="F8F4CA"/>
    <a:srgbClr val="F6E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6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F9CFBF-6880-48F5-87B4-28B296690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67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D0A9E1-A1A9-42E1-966A-69102A628775}" type="slidenum">
              <a:rPr lang="cs-CZ" altLang="cs-CZ" sz="1200"/>
              <a:pPr/>
              <a:t>1</a:t>
            </a:fld>
            <a:endParaRPr lang="cs-CZ" altLang="cs-CZ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9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2B60A-6772-4CBA-BA1C-DA8175D1ECB7}" type="slidenum">
              <a:rPr lang="cs-CZ" altLang="cs-CZ" sz="1200"/>
              <a:pPr/>
              <a:t>2</a:t>
            </a:fld>
            <a:endParaRPr lang="cs-CZ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7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03D6D-3862-416D-89DB-E3D6DA145502}" type="slidenum">
              <a:rPr lang="cs-CZ" altLang="cs-CZ" sz="1200"/>
              <a:pPr/>
              <a:t>3</a:t>
            </a:fld>
            <a:endParaRPr lang="cs-CZ" altLang="cs-CZ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2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2B60A-6772-4CBA-BA1C-DA8175D1ECB7}" type="slidenum">
              <a:rPr lang="cs-CZ" altLang="cs-CZ" sz="1200"/>
              <a:pPr/>
              <a:t>4</a:t>
            </a:fld>
            <a:endParaRPr lang="cs-CZ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6412-2E60-4491-A957-AAEDE4950B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8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1CEA-F157-4510-B9B0-B148C92CF3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73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123F-132F-410A-B3A3-CA1C9D7E93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874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FC4C-6E3D-4502-BE89-4BB5B81174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35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D121-CB11-4645-8DC1-3F7BD29A2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464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FDA4-4EA6-48F7-9968-211F1176E6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024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FEE3-A8F9-4514-9574-781BC4C102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97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8A02-6170-4D6B-A87F-4916E8FF03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7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9C2F-E2D3-4785-9905-FCC59EA205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8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5419-8F3A-44A0-B4DC-260C3B1E5D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4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4873-0072-4508-8882-B61CE0169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81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7AC63-60DA-4D20-B6AB-484368F761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44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9D9C-61A8-448B-8864-7AADCF034E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4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3661-F812-4F84-9606-95D062F825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4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4F05-D3F6-4001-A1D2-2344463C47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143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881D79F-055A-4E8D-9054-56F84D4C50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528" y="332656"/>
            <a:ext cx="4801507" cy="224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3600" u="sng" dirty="0">
                <a:solidFill>
                  <a:schemeClr val="tx2"/>
                </a:solidFill>
              </a:rPr>
              <a:t>Oddělení: </a:t>
            </a:r>
            <a:r>
              <a:rPr lang="cs-CZ" altLang="cs-CZ" sz="3600" u="sng" dirty="0" err="1">
                <a:solidFill>
                  <a:schemeClr val="tx2"/>
                </a:solidFill>
              </a:rPr>
              <a:t>Ascomycota</a:t>
            </a:r>
            <a:endParaRPr lang="cs-CZ" altLang="cs-CZ" sz="3600" u="sng" dirty="0">
              <a:solidFill>
                <a:schemeClr val="tx2"/>
              </a:solidFill>
            </a:endParaRPr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chemeClr val="tx2"/>
                </a:solidFill>
              </a:rPr>
              <a:t>Třída: </a:t>
            </a:r>
            <a:r>
              <a:rPr lang="cs-CZ" altLang="cs-CZ" sz="3600" i="1" dirty="0" err="1">
                <a:solidFill>
                  <a:schemeClr val="tx2"/>
                </a:solidFill>
              </a:rPr>
              <a:t>Leotiomycetes</a:t>
            </a:r>
            <a:endParaRPr lang="cs-CZ" altLang="cs-CZ" sz="3600" i="1" dirty="0">
              <a:solidFill>
                <a:schemeClr val="tx2"/>
              </a:solidFill>
            </a:endParaRPr>
          </a:p>
          <a:p>
            <a:pPr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Řád: </a:t>
            </a:r>
            <a:r>
              <a:rPr lang="cs-CZ" altLang="cs-CZ" sz="2800" i="1" dirty="0" err="1">
                <a:solidFill>
                  <a:schemeClr val="tx2"/>
                </a:solidFill>
              </a:rPr>
              <a:t>Erysiphales</a:t>
            </a:r>
            <a:r>
              <a:rPr lang="cs-CZ" altLang="cs-CZ" sz="2800" dirty="0">
                <a:solidFill>
                  <a:schemeClr val="tx2"/>
                </a:solidFill>
              </a:rPr>
              <a:t> - padlí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528" y="2636912"/>
            <a:ext cx="8570788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62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62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400" dirty="0"/>
              <a:t>ZÁKLADNÍ CHARAKTERISTIKA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cs-CZ" altLang="cs-CZ" sz="2400" dirty="0"/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err="1"/>
              <a:t>biotrofně</a:t>
            </a:r>
            <a:r>
              <a:rPr lang="cs-CZ" altLang="cs-CZ" sz="2400" dirty="0"/>
              <a:t> parazitické houby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err="1"/>
              <a:t>extramatrikální</a:t>
            </a:r>
            <a:r>
              <a:rPr lang="cs-CZ" altLang="cs-CZ" sz="2400" dirty="0"/>
              <a:t> mycelium na povrchu listů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kulovitá </a:t>
            </a:r>
            <a:r>
              <a:rPr lang="cs-CZ" altLang="cs-CZ" sz="2400" dirty="0" err="1"/>
              <a:t>askomata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chasmothecia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erysiphální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perithecia</a:t>
            </a:r>
            <a:r>
              <a:rPr lang="cs-CZ" altLang="cs-CZ" sz="2400" dirty="0"/>
              <a:t>)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na povrchu plodnic tvarově specifické přívěsky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uvnitř pro daný rod charakteristický počet vřecek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celkem 13 rodů a téměř 	500 druhů</a:t>
            </a:r>
          </a:p>
        </p:txBody>
      </p:sp>
    </p:spTree>
    <p:extLst>
      <p:ext uri="{BB962C8B-B14F-4D97-AF65-F5344CB8AC3E}">
        <p14:creationId xmlns:p14="http://schemas.microsoft.com/office/powerpoint/2010/main" val="302867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412360" cy="1143000"/>
          </a:xfrm>
        </p:spPr>
        <p:txBody>
          <a:bodyPr/>
          <a:lstStyle/>
          <a:p>
            <a:pPr algn="l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Pomocné oddělení: </a:t>
            </a:r>
            <a:r>
              <a:rPr lang="cs-CZ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Deuteromycota</a:t>
            </a:r>
            <a:br>
              <a:rPr lang="cs-CZ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Pomocná třída: </a:t>
            </a:r>
            <a:r>
              <a:rPr lang="cs-CZ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Hyphomycetes</a:t>
            </a:r>
            <a:br>
              <a:rPr lang="cs-CZ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532857"/>
            <a:ext cx="8208912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Heterogenní skupina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Zahrnuje anamorfní rody </a:t>
            </a:r>
            <a:r>
              <a:rPr lang="cs-CZ" sz="2400" i="1" dirty="0" err="1">
                <a:latin typeface="Tahoma" pitchFamily="34" charset="0"/>
                <a:cs typeface="Tahoma" pitchFamily="34" charset="0"/>
              </a:rPr>
              <a:t>zygo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-, </a:t>
            </a:r>
            <a:r>
              <a:rPr lang="cs-CZ" sz="2400" i="1" dirty="0" err="1">
                <a:latin typeface="Tahoma" pitchFamily="34" charset="0"/>
                <a:cs typeface="Tahoma" pitchFamily="34" charset="0"/>
              </a:rPr>
              <a:t>asco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i </a:t>
            </a:r>
            <a:r>
              <a:rPr lang="cs-CZ" sz="2400" i="1" dirty="0" err="1">
                <a:latin typeface="Tahoma" pitchFamily="34" charset="0"/>
                <a:cs typeface="Tahoma" pitchFamily="34" charset="0"/>
              </a:rPr>
              <a:t>basidiomycota</a:t>
            </a:r>
            <a:endParaRPr lang="cs-CZ" sz="2400" i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Různé typy stélek, některé dimorfní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Dnešní význam z hlediska klinické mikrobiologie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 err="1">
                <a:latin typeface="Tahoma" pitchFamily="34" charset="0"/>
                <a:cs typeface="Tahoma" pitchFamily="34" charset="0"/>
              </a:rPr>
              <a:t>Teleomorfa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 někdy není známá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Saprofyty, velké množství patogenů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endParaRPr lang="cs-CZ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8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278" y="44624"/>
            <a:ext cx="8029154" cy="1143000"/>
          </a:xfrm>
        </p:spPr>
        <p:txBody>
          <a:bodyPr/>
          <a:lstStyle/>
          <a:p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Aspergillus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(kropidlák černý)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683" y="1134720"/>
            <a:ext cx="5790469" cy="48577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Potraviny, (např. černé čaje), krmiva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Patogen člověka (systémové mykózy, toxiny)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Produkce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kys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. citronové,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glukonové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;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pektinasa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, fermentace</a:t>
            </a:r>
          </a:p>
          <a:p>
            <a:endParaRPr lang="cs-CZ" dirty="0"/>
          </a:p>
        </p:txBody>
      </p:sp>
      <p:pic>
        <p:nvPicPr>
          <p:cNvPr id="4" name="Picture 8" descr="Aspergillus niger nak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53" y="1196752"/>
            <a:ext cx="3025031" cy="40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spergillus niger CCF 1610 CYA 5-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8" y="3501008"/>
            <a:ext cx="2561294" cy="25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spergillus niger CCF 1610 mik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52" y="3501008"/>
            <a:ext cx="4455281" cy="30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83" y="6005533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78555" y="5214827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Konidiofory</a:t>
            </a:r>
          </a:p>
        </p:txBody>
      </p:sp>
    </p:spTree>
    <p:extLst>
      <p:ext uri="{BB962C8B-B14F-4D97-AF65-F5344CB8AC3E}">
        <p14:creationId xmlns:p14="http://schemas.microsoft.com/office/powerpoint/2010/main" val="149622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563039" cy="1143000"/>
          </a:xfrm>
        </p:spPr>
        <p:txBody>
          <a:bodyPr/>
          <a:lstStyle/>
          <a:p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Aspergillus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terreus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(kropidlák zemní)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1560" y="5202257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K</a:t>
            </a:r>
            <a:r>
              <a:rPr lang="cs-CZ" sz="2000" dirty="0">
                <a:solidFill>
                  <a:srgbClr val="FFFFFF"/>
                </a:solidFill>
              </a:rPr>
              <a:t>onidiofory se sloupci konidií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A12F9C7-C7E9-4BD0-8061-4985D8BFD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1323" r="38975" b="28759"/>
          <a:stretch/>
        </p:blipFill>
        <p:spPr>
          <a:xfrm>
            <a:off x="3059833" y="1173870"/>
            <a:ext cx="4392488" cy="397013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1F5606-EFF6-46A0-8137-8C209B10F9E1}"/>
              </a:ext>
            </a:extLst>
          </p:cNvPr>
          <p:cNvSpPr txBox="1"/>
          <p:nvPr/>
        </p:nvSpPr>
        <p:spPr>
          <a:xfrm>
            <a:off x="7308305" y="206084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měchýřek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19B9801-6B2E-48EB-B42B-CC0C1F9E2F34}"/>
              </a:ext>
            </a:extLst>
          </p:cNvPr>
          <p:cNvCxnSpPr>
            <a:cxnSpLocks/>
          </p:cNvCxnSpPr>
          <p:nvPr/>
        </p:nvCxnSpPr>
        <p:spPr>
          <a:xfrm flipH="1">
            <a:off x="6228186" y="2332911"/>
            <a:ext cx="1440159" cy="200055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429C3802-DA24-45A5-B514-A23F4B3D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1" y="1170530"/>
            <a:ext cx="2646755" cy="39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Penicillium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brevicompactum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štětičkovec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258888"/>
            <a:ext cx="74855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Ovzduší, potraviny, zaplísněné byty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Startovací kultury při výrobě sýrů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Nepatogenní (až na </a:t>
            </a:r>
            <a:r>
              <a:rPr lang="cs-CZ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P. </a:t>
            </a:r>
            <a:r>
              <a:rPr lang="cs-CZ" i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marneffei</a:t>
            </a: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Mykotoxiny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Penicilin (</a:t>
            </a:r>
            <a:r>
              <a:rPr lang="cs-CZ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P. </a:t>
            </a:r>
            <a:r>
              <a:rPr lang="cs-CZ" i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chrysogenum</a:t>
            </a: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7" y="3477216"/>
            <a:ext cx="23764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enicillium chrysogenum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16" y="1124743"/>
            <a:ext cx="3297533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Penicillium chrysogenum CCF 2878 CYA 10-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4" y="3477216"/>
            <a:ext cx="3359348" cy="33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313944" y="6073552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13985" y="638132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Konidiofory</a:t>
            </a:r>
          </a:p>
        </p:txBody>
      </p:sp>
    </p:spTree>
    <p:extLst>
      <p:ext uri="{BB962C8B-B14F-4D97-AF65-F5344CB8AC3E}">
        <p14:creationId xmlns:p14="http://schemas.microsoft.com/office/powerpoint/2010/main" val="107835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264" y="116632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Alternaria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753" y="1124744"/>
            <a:ext cx="7772400" cy="41148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Příležitostný patogen rostlin, živočichů a člověka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Skvrny na listech, infekce horních cest dýchacích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Kontaminace klinického materiálu; stavební hmoty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Teleomorfa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neznámá </a:t>
            </a:r>
          </a:p>
          <a:p>
            <a:endParaRPr lang="cs-CZ" dirty="0"/>
          </a:p>
        </p:txBody>
      </p:sp>
      <p:pic>
        <p:nvPicPr>
          <p:cNvPr id="5" name="Picture 4" descr="2141091-40X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3" y="2924944"/>
            <a:ext cx="4147311" cy="331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23828" y="624002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Zďovité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makrokonidie</a:t>
            </a:r>
            <a:endParaRPr lang="cs-CZ" sz="2000" dirty="0">
              <a:solidFill>
                <a:srgbClr val="FFFFFF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14F80A-4C90-40E6-A9E0-1F8F4A9A4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4944"/>
            <a:ext cx="485620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36" y="3781658"/>
            <a:ext cx="2839740" cy="188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288"/>
            <a:ext cx="6048672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Fusarium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culmorum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72258"/>
            <a:ext cx="8424936" cy="470742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Celosvětový výskyt, nejčastěji na obilovinách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Krčkové choroby obilovin, napadá uskladněné brambory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Produkce mykotoxinů (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trichotheceny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,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zearalenon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3" descr="fc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30279" y="2640557"/>
            <a:ext cx="3819525" cy="39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usa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5434" y="3134284"/>
            <a:ext cx="3956795" cy="29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8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615" y="-28218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Trichothecium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roseum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500" y="980728"/>
            <a:ext cx="8317358" cy="48577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Častý výskyt v půdě a na rostlinách, fytopatogenní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Produkce mykotoxinů; charakteristický pigment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Teleomorfa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není známa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8"/>
          <a:stretch/>
        </p:blipFill>
        <p:spPr bwMode="auto">
          <a:xfrm>
            <a:off x="5076056" y="2214274"/>
            <a:ext cx="4067944" cy="46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2"/>
          <a:stretch/>
        </p:blipFill>
        <p:spPr bwMode="auto">
          <a:xfrm>
            <a:off x="-55930" y="2426631"/>
            <a:ext cx="4627930" cy="443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73905" y="2426631"/>
            <a:ext cx="2020334" cy="707886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Dvojbuněčné</a:t>
            </a:r>
            <a:r>
              <a:rPr lang="cs-CZ" sz="2000" dirty="0">
                <a:solidFill>
                  <a:srgbClr val="FFFFFF"/>
                </a:solidFill>
              </a:rPr>
              <a:t> konidie</a:t>
            </a:r>
          </a:p>
        </p:txBody>
      </p:sp>
    </p:spTree>
    <p:extLst>
      <p:ext uri="{BB962C8B-B14F-4D97-AF65-F5344CB8AC3E}">
        <p14:creationId xmlns:p14="http://schemas.microsoft.com/office/powerpoint/2010/main" val="247902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3" y="548680"/>
            <a:ext cx="8964488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1900" kern="0" dirty="0">
                <a:solidFill>
                  <a:srgbClr val="F5DF71"/>
                </a:solidFill>
                <a:latin typeface="Tahoma" pitchFamily="34" charset="0"/>
                <a:cs typeface="Tahoma" pitchFamily="34" charset="0"/>
              </a:rPr>
              <a:t>Oddělení: </a:t>
            </a:r>
            <a:r>
              <a:rPr lang="cs-CZ" sz="1900" i="1" kern="0" dirty="0" err="1">
                <a:solidFill>
                  <a:srgbClr val="F5DF71"/>
                </a:solidFill>
                <a:latin typeface="Tahoma" pitchFamily="34" charset="0"/>
                <a:cs typeface="Tahoma" pitchFamily="34" charset="0"/>
              </a:rPr>
              <a:t>Ascomycota</a:t>
            </a:r>
            <a:endParaRPr lang="cs-CZ" sz="1900" i="1" kern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altLang="cs-CZ" sz="1900" dirty="0">
                <a:solidFill>
                  <a:schemeClr val="tx2"/>
                </a:solidFill>
              </a:rPr>
              <a:t>Třída: </a:t>
            </a:r>
            <a:r>
              <a:rPr lang="cs-CZ" altLang="cs-CZ" sz="1900" i="1" dirty="0" err="1">
                <a:solidFill>
                  <a:schemeClr val="tx2"/>
                </a:solidFill>
              </a:rPr>
              <a:t>Leotiomycetes</a:t>
            </a:r>
            <a:endParaRPr lang="cs-CZ" altLang="cs-CZ" sz="1900" i="1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cs-CZ" altLang="cs-CZ" sz="1900" dirty="0"/>
              <a:t>Řád: </a:t>
            </a:r>
            <a:r>
              <a:rPr lang="cs-CZ" altLang="cs-CZ" sz="1900" dirty="0" err="1"/>
              <a:t>Erysiphales</a:t>
            </a:r>
            <a:r>
              <a:rPr lang="cs-CZ" altLang="cs-CZ" sz="1900" dirty="0"/>
              <a:t> (padlí)	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900" i="1" dirty="0" err="1">
                <a:solidFill>
                  <a:srgbClr val="FFFF00"/>
                </a:solidFill>
              </a:rPr>
              <a:t>Erysiphe</a:t>
            </a:r>
            <a:r>
              <a:rPr lang="cs-CZ" altLang="cs-CZ" sz="1900" i="1" dirty="0">
                <a:solidFill>
                  <a:srgbClr val="FFFF00"/>
                </a:solidFill>
              </a:rPr>
              <a:t> </a:t>
            </a:r>
            <a:r>
              <a:rPr lang="cs-CZ" altLang="cs-CZ" sz="1900" i="1" dirty="0" err="1">
                <a:solidFill>
                  <a:srgbClr val="FFFF00"/>
                </a:solidFill>
              </a:rPr>
              <a:t>alphitoides</a:t>
            </a:r>
            <a:r>
              <a:rPr lang="cs-CZ" altLang="cs-CZ" sz="1900" dirty="0">
                <a:solidFill>
                  <a:srgbClr val="FFFF00"/>
                </a:solidFill>
              </a:rPr>
              <a:t> (p. dubové) – </a:t>
            </a:r>
            <a:r>
              <a:rPr lang="cs-CZ" altLang="cs-CZ" sz="1900" dirty="0" err="1">
                <a:solidFill>
                  <a:schemeClr val="accent2"/>
                </a:solidFill>
              </a:rPr>
              <a:t>chasmothecia</a:t>
            </a:r>
            <a:r>
              <a:rPr lang="cs-CZ" altLang="cs-CZ" sz="1900" dirty="0">
                <a:solidFill>
                  <a:schemeClr val="accent2"/>
                </a:solidFill>
              </a:rPr>
              <a:t> s přívěsky (a uvnitř s vřecky)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sz="1900" i="1" dirty="0" err="1">
                <a:solidFill>
                  <a:srgbClr val="FFFF00"/>
                </a:solidFill>
              </a:rPr>
              <a:t>Phyllactinia</a:t>
            </a:r>
            <a:r>
              <a:rPr lang="cs-CZ" altLang="cs-CZ" sz="1900" i="1" dirty="0">
                <a:solidFill>
                  <a:srgbClr val="FFFF00"/>
                </a:solidFill>
              </a:rPr>
              <a:t> </a:t>
            </a:r>
            <a:r>
              <a:rPr lang="cs-CZ" altLang="cs-CZ" sz="1900" i="1" dirty="0" err="1">
                <a:solidFill>
                  <a:srgbClr val="FFFF00"/>
                </a:solidFill>
              </a:rPr>
              <a:t>guttata</a:t>
            </a:r>
            <a:r>
              <a:rPr lang="cs-CZ" altLang="cs-CZ" sz="1900" dirty="0">
                <a:solidFill>
                  <a:srgbClr val="FFFF00"/>
                </a:solidFill>
              </a:rPr>
              <a:t> (p. lískové) – </a:t>
            </a:r>
            <a:r>
              <a:rPr lang="cs-CZ" altLang="cs-CZ" sz="1900" dirty="0" err="1">
                <a:solidFill>
                  <a:schemeClr val="accent2"/>
                </a:solidFill>
              </a:rPr>
              <a:t>chasmothecia</a:t>
            </a:r>
            <a:r>
              <a:rPr lang="cs-CZ" altLang="cs-CZ" sz="1900" dirty="0">
                <a:solidFill>
                  <a:schemeClr val="accent2"/>
                </a:solidFill>
              </a:rPr>
              <a:t> s přívěsky (a uvnitř s vřecky)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900" i="0" u="none" strike="noStrike" kern="0" cap="none" spc="0" normalizeH="0" baseline="0" noProof="0" dirty="0">
              <a:ln>
                <a:noFill/>
              </a:ln>
              <a:solidFill>
                <a:srgbClr val="F5DF7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900" kern="0" dirty="0">
                <a:solidFill>
                  <a:srgbClr val="F5DF71"/>
                </a:solidFill>
                <a:latin typeface="+mn-lt"/>
                <a:cs typeface="Tahoma" pitchFamily="34" charset="0"/>
              </a:rPr>
              <a:t>Třída: </a:t>
            </a:r>
            <a:r>
              <a:rPr lang="cs-CZ" sz="1900" i="1" kern="0" dirty="0" err="1">
                <a:solidFill>
                  <a:srgbClr val="F5DF71"/>
                </a:solidFill>
                <a:latin typeface="+mn-lt"/>
                <a:cs typeface="Tahoma" pitchFamily="34" charset="0"/>
              </a:rPr>
              <a:t>Sordariomycetes</a:t>
            </a:r>
            <a:r>
              <a:rPr lang="cs-CZ" sz="1900" kern="0" dirty="0">
                <a:solidFill>
                  <a:srgbClr val="F5DF71"/>
                </a:solidFill>
                <a:latin typeface="+mn-lt"/>
                <a:cs typeface="Tahoma" pitchFamily="34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900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Sordaria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fimicola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–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perithecia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,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ostiolum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, vřecka, askospory</a:t>
            </a:r>
            <a:r>
              <a:rPr lang="cs-CZ" sz="1900" dirty="0">
                <a:latin typeface="+mn-lt"/>
              </a:rPr>
              <a:t>	</a:t>
            </a:r>
            <a:endParaRPr lang="cs-CZ" sz="1900" i="1" kern="0" dirty="0">
              <a:solidFill>
                <a:schemeClr val="accent2"/>
              </a:solidFill>
              <a:latin typeface="+mn-lt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900" i="0" u="none" strike="noStrike" kern="0" cap="none" spc="0" normalizeH="0" baseline="0" noProof="0" dirty="0">
              <a:ln>
                <a:noFill/>
              </a:ln>
              <a:solidFill>
                <a:srgbClr val="F5DF71"/>
              </a:solidFill>
              <a:effectLst/>
              <a:uLnTx/>
              <a:uFillTx/>
              <a:latin typeface="+mn-lt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Oddělení: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Mucoromycota</a:t>
            </a:r>
            <a:b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</a:b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Třída: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Mucoromycetes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 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Mucor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moelleri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–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zygospory se suspenzory</a:t>
            </a:r>
            <a:endParaRPr kumimoji="0" lang="cs-CZ" sz="1900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Rhizopus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arrhizus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– </a:t>
            </a:r>
            <a:r>
              <a:rPr kumimoji="0" lang="cs-CZ" sz="19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rhizoidy+stolony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, 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sporangia (uvnitř kolumela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), spory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9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Pomocné oddělení: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Deuteromycota</a:t>
            </a:r>
            <a:endParaRPr kumimoji="0" lang="cs-CZ" sz="1900" i="1" u="none" strike="noStrike" kern="0" cap="none" spc="0" normalizeH="0" baseline="0" noProof="0" dirty="0">
              <a:ln>
                <a:noFill/>
              </a:ln>
              <a:solidFill>
                <a:srgbClr val="F5DF71"/>
              </a:solidFill>
              <a:effectLst/>
              <a:uLnTx/>
              <a:uFillTx/>
              <a:latin typeface="+mn-lt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Pomocná třída: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Hyphomycetes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Aspergillus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terreus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– 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konidiofory s měchýřkem, konidie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Penicillium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brevicompactum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– 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štětičkovitě větvené konidiofory, konidie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Alternaria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alternata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–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zďovité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makrokonidie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 (někdy tvoří řetízky)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	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Fusarium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culmorum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Tahoma" pitchFamily="34" charset="0"/>
              </a:rPr>
              <a:t> –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vícebuněčné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makrokonidie</a:t>
            </a:r>
            <a:endParaRPr lang="cs-CZ" sz="1900" kern="0" dirty="0">
              <a:solidFill>
                <a:schemeClr val="accent2"/>
              </a:solidFill>
              <a:latin typeface="+mn-lt"/>
              <a:cs typeface="Tahoma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Trichothecium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roseum</a:t>
            </a:r>
            <a:r>
              <a:rPr lang="cs-CZ" sz="1900" i="1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latin typeface="+mn-lt"/>
                <a:cs typeface="Tahoma" pitchFamily="34" charset="0"/>
              </a:rPr>
              <a:t>–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dvojbuněčné</a:t>
            </a:r>
            <a:r>
              <a:rPr lang="cs-CZ" sz="1900" kern="0" dirty="0">
                <a:solidFill>
                  <a:schemeClr val="accent2"/>
                </a:solidFill>
                <a:latin typeface="+mn-lt"/>
                <a:cs typeface="Tahoma" pitchFamily="34" charset="0"/>
              </a:rPr>
              <a:t> </a:t>
            </a:r>
            <a:r>
              <a:rPr lang="cs-CZ" sz="1900" kern="0" dirty="0" err="1">
                <a:solidFill>
                  <a:schemeClr val="accent2"/>
                </a:solidFill>
                <a:latin typeface="+mn-lt"/>
                <a:cs typeface="Tahoma" pitchFamily="34" charset="0"/>
              </a:rPr>
              <a:t>makrokonidie</a:t>
            </a:r>
            <a:endParaRPr lang="cs-CZ" sz="1900" kern="0" dirty="0">
              <a:solidFill>
                <a:schemeClr val="accent2"/>
              </a:solidFill>
              <a:latin typeface="+mn-lt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900" kern="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116632"/>
            <a:ext cx="6676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Přehled </a:t>
            </a:r>
            <a:r>
              <a:rPr lang="cs-CZ" altLang="cs-CZ" sz="2800" b="1" dirty="0">
                <a:solidFill>
                  <a:srgbClr val="F5DF71"/>
                </a:solidFill>
              </a:rPr>
              <a:t>pozorovaných objektů</a:t>
            </a:r>
          </a:p>
        </p:txBody>
      </p:sp>
    </p:spTree>
    <p:extLst>
      <p:ext uri="{BB962C8B-B14F-4D97-AF65-F5344CB8AC3E}">
        <p14:creationId xmlns:p14="http://schemas.microsoft.com/office/powerpoint/2010/main" val="142576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392408" y="221126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FF00"/>
                </a:solidFill>
              </a:rPr>
              <a:t>(herbářová položka)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1" y="1246981"/>
            <a:ext cx="64316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jedno z nejhojnějších padlí, časté na podzim na dubových listech</a:t>
            </a:r>
          </a:p>
        </p:txBody>
      </p:sp>
      <p:pic>
        <p:nvPicPr>
          <p:cNvPr id="12293" name="Picture 5" descr="microsphaera_alphitoides_mak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7106"/>
            <a:ext cx="4648200" cy="34861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icrosphaera_alphitoides_mycelium_plodnice_9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28950"/>
            <a:ext cx="4648200" cy="348615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81600" y="2060848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povrch listu při malém zvětšení – mycelium a kulovité plodnice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66119" y="188913"/>
            <a:ext cx="34050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i="1" dirty="0" err="1">
                <a:solidFill>
                  <a:schemeClr val="tx2"/>
                </a:solidFill>
              </a:rPr>
              <a:t>Erysiphe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err="1">
                <a:solidFill>
                  <a:schemeClr val="tx2"/>
                </a:solidFill>
              </a:rPr>
              <a:t>alphitoides</a:t>
            </a:r>
            <a:endParaRPr lang="cs-CZ" altLang="cs-CZ" sz="2800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padlí dubové</a:t>
            </a:r>
          </a:p>
        </p:txBody>
      </p:sp>
    </p:spTree>
    <p:extLst>
      <p:ext uri="{BB962C8B-B14F-4D97-AF65-F5344CB8AC3E}">
        <p14:creationId xmlns:p14="http://schemas.microsoft.com/office/powerpoint/2010/main" val="10369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528" y="276721"/>
            <a:ext cx="3060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(mikroskopický preparát) 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95" y="3627091"/>
            <a:ext cx="3817938" cy="28622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95" y="1053753"/>
            <a:ext cx="2663825" cy="2387600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4945" y="3060353"/>
            <a:ext cx="4248150" cy="34210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2695" y="980728"/>
            <a:ext cx="129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přívěsná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vlákna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54945" y="3060353"/>
            <a:ext cx="1962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vřecka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s askosporami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175670" y="3636616"/>
            <a:ext cx="4318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0548" y="3725516"/>
            <a:ext cx="3681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0000"/>
                </a:solidFill>
              </a:rPr>
              <a:t>askoma</a:t>
            </a:r>
            <a:r>
              <a:rPr lang="cs-CZ" altLang="cs-CZ" sz="2000" b="1" dirty="0">
                <a:solidFill>
                  <a:srgbClr val="000000"/>
                </a:solidFill>
              </a:rPr>
              <a:t> s přívěsnými vlákny</a:t>
            </a:r>
            <a:r>
              <a:rPr lang="cs-CZ" altLang="cs-CZ" sz="2000" b="1" dirty="0"/>
              <a:t> 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254896" y="1331956"/>
            <a:ext cx="56886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bezbarvé, dichotomicky větvené apendixy (přívěsná vlákna)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err="1"/>
              <a:t>askoma</a:t>
            </a:r>
            <a:r>
              <a:rPr lang="cs-CZ" altLang="cs-CZ" sz="2400" dirty="0"/>
              <a:t> (plodnice) s více vřecky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17251" y="256197"/>
            <a:ext cx="34050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i="1" dirty="0" err="1">
                <a:solidFill>
                  <a:schemeClr val="tx2"/>
                </a:solidFill>
              </a:rPr>
              <a:t>Erysiphe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err="1">
                <a:solidFill>
                  <a:schemeClr val="tx2"/>
                </a:solidFill>
              </a:rPr>
              <a:t>alphitoides</a:t>
            </a:r>
            <a:endParaRPr lang="cs-CZ" altLang="cs-CZ" sz="2800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padlí dubové</a:t>
            </a:r>
          </a:p>
        </p:txBody>
      </p:sp>
    </p:spTree>
    <p:extLst>
      <p:ext uri="{BB962C8B-B14F-4D97-AF65-F5344CB8AC3E}">
        <p14:creationId xmlns:p14="http://schemas.microsoft.com/office/powerpoint/2010/main" val="121483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310652" y="421257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FF00"/>
                </a:solidFill>
              </a:rPr>
              <a:t>(herbářová položka)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8356" y="884671"/>
            <a:ext cx="8915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časté na podzim na lískových listech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73974" y="1702716"/>
            <a:ext cx="3593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kulovité plodnice s rovnými, na bázi rozšířenými apendixy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965" y="358085"/>
            <a:ext cx="60715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i="1" dirty="0" err="1">
                <a:solidFill>
                  <a:schemeClr val="tx2"/>
                </a:solidFill>
              </a:rPr>
              <a:t>Phyllactinia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i="1" dirty="0" err="1">
                <a:solidFill>
                  <a:schemeClr val="tx2"/>
                </a:solidFill>
              </a:rPr>
              <a:t>guttata</a:t>
            </a:r>
            <a:r>
              <a:rPr lang="cs-CZ" altLang="cs-CZ" sz="2800" i="1" dirty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- padlí lískové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5" y="2062168"/>
            <a:ext cx="4752528" cy="2667753"/>
          </a:xfrm>
          <a:prstGeom prst="rect">
            <a:avLst/>
          </a:prstGeom>
          <a:ln w="22225">
            <a:solidFill>
              <a:srgbClr val="FFFFCC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30" y="2566224"/>
            <a:ext cx="4764609" cy="3563927"/>
          </a:xfrm>
          <a:prstGeom prst="rect">
            <a:avLst/>
          </a:prstGeom>
          <a:ln w="2222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9128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3" y="281613"/>
            <a:ext cx="8515993" cy="919498"/>
          </a:xfrm>
        </p:spPr>
        <p:txBody>
          <a:bodyPr/>
          <a:lstStyle/>
          <a:p>
            <a:pPr algn="l"/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Třída: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Sordariomycetes</a:t>
            </a:r>
            <a:b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Sordaria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fimicola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hnojenka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výkalová)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016" y="1506152"/>
            <a:ext cx="4745024" cy="45598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Celulolytická</a:t>
            </a:r>
            <a:r>
              <a:rPr lang="cs-CZ" sz="2400" dirty="0"/>
              <a:t> houba rostoucí na trusu (koprofilní), v půdě </a:t>
            </a:r>
            <a:br>
              <a:rPr lang="cs-CZ" sz="2400" dirty="0"/>
            </a:br>
            <a:r>
              <a:rPr lang="cs-CZ" sz="2400" dirty="0"/>
              <a:t>a na rostlinných zbytcích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Tetrádová analýza</a:t>
            </a:r>
          </a:p>
        </p:txBody>
      </p:sp>
      <p:pic>
        <p:nvPicPr>
          <p:cNvPr id="7" name="Picture 6" descr="CCF 3327 Sordaria fimicola PCA 7-25 výřez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5" y="3284984"/>
            <a:ext cx="5418073" cy="30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3630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</p:spTree>
    <p:extLst>
      <p:ext uri="{BB962C8B-B14F-4D97-AF65-F5344CB8AC3E}">
        <p14:creationId xmlns:p14="http://schemas.microsoft.com/office/powerpoint/2010/main" val="174109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0559" y="607707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válcovitá vřecka </a:t>
            </a:r>
          </a:p>
          <a:p>
            <a:r>
              <a:rPr lang="cs-CZ" sz="2000" dirty="0">
                <a:solidFill>
                  <a:srgbClr val="FFFFFF"/>
                </a:solidFill>
              </a:rPr>
              <a:t>a askospory s želatinózním obalem</a:t>
            </a:r>
          </a:p>
        </p:txBody>
      </p:sp>
      <p:pic>
        <p:nvPicPr>
          <p:cNvPr id="5" name="Picture 4" descr="CCF 3327 Sordaria fimicola PCA8 40x 13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31" y="3117763"/>
            <a:ext cx="3337452" cy="36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7DE295-47A2-4F0C-BBB7-3C8FC7FB685B}"/>
              </a:ext>
            </a:extLst>
          </p:cNvPr>
          <p:cNvSpPr txBox="1"/>
          <p:nvPr/>
        </p:nvSpPr>
        <p:spPr>
          <a:xfrm>
            <a:off x="5220073" y="1444714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perithecium</a:t>
            </a:r>
            <a:r>
              <a:rPr lang="cs-CZ" sz="2000" dirty="0">
                <a:solidFill>
                  <a:srgbClr val="FFFFFF"/>
                </a:solidFill>
              </a:rPr>
              <a:t> s vřecky</a:t>
            </a:r>
          </a:p>
        </p:txBody>
      </p:sp>
      <p:pic>
        <p:nvPicPr>
          <p:cNvPr id="9" name="Picture 7" descr="CCF 3327 Sordaria fimicola PCA8 20x 3 a">
            <a:extLst>
              <a:ext uri="{FF2B5EF4-FFF2-40B4-BE49-F238E27FC236}">
                <a16:creationId xmlns:a16="http://schemas.microsoft.com/office/drawing/2014/main" id="{8D37C887-397E-468F-A5A8-2FDA0EA57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/>
          <a:stretch/>
        </p:blipFill>
        <p:spPr bwMode="auto">
          <a:xfrm rot="16200000">
            <a:off x="1232257" y="-68052"/>
            <a:ext cx="3380411" cy="50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B05B6BD-9E59-42BD-A173-61BA0DBE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515993" cy="516644"/>
          </a:xfrm>
        </p:spPr>
        <p:txBody>
          <a:bodyPr/>
          <a:lstStyle/>
          <a:p>
            <a:pPr algn="l"/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Sordaria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fimicola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hnojenka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výkalová)</a:t>
            </a:r>
          </a:p>
        </p:txBody>
      </p:sp>
      <p:pic>
        <p:nvPicPr>
          <p:cNvPr id="6" name="Picture 5" descr="CCF 3327 Sordaria fimicola PCA8 40x 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7" y="4221088"/>
            <a:ext cx="2902115" cy="21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8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573079"/>
            <a:ext cx="7593012" cy="559458"/>
          </a:xfrm>
        </p:spPr>
        <p:txBody>
          <a:bodyPr/>
          <a:lstStyle/>
          <a:p>
            <a:b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solidFill>
                  <a:srgbClr val="F5D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Třída: </a:t>
            </a:r>
            <a:r>
              <a:rPr lang="cs-CZ" sz="3600" i="1" dirty="0" err="1">
                <a:solidFill>
                  <a:srgbClr val="F5D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Mucoromycetes</a:t>
            </a:r>
            <a:endParaRPr lang="cs-CZ" i="1" dirty="0">
              <a:solidFill>
                <a:srgbClr val="F5D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7995021" cy="48478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</a:t>
            </a:r>
            <a:r>
              <a:rPr lang="cs-CZ" sz="2400" noProof="1">
                <a:latin typeface="Tahoma" pitchFamily="34" charset="0"/>
                <a:cs typeface="Tahoma" pitchFamily="34" charset="0"/>
              </a:rPr>
              <a:t> buněčné stěně převažuje chitosan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Stélka vláknitá, větvená, coenocytická, mnohojaderná,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noProof="1">
                <a:latin typeface="Tahoma" pitchFamily="34" charset="0"/>
                <a:cs typeface="Tahoma" pitchFamily="34" charset="0"/>
              </a:rPr>
              <a:t>s menším počtem přehrádek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Nepohlavní rozmnožování: sporangia se sporangiosporami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Pohlavní rozmnožování: gametangiogamie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Výskyt: organi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z</a:t>
            </a:r>
            <a:r>
              <a:rPr lang="cs-CZ" sz="2400" noProof="1">
                <a:latin typeface="Tahoma" pitchFamily="34" charset="0"/>
                <a:cs typeface="Tahoma" pitchFamily="34" charset="0"/>
              </a:rPr>
              <a:t>my saprotrofně žijící v půdě, na trusu,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noProof="1">
                <a:latin typeface="Tahoma" pitchFamily="34" charset="0"/>
                <a:cs typeface="Tahoma" pitchFamily="34" charset="0"/>
              </a:rPr>
              <a:t>na potravinách; paraziti hmyzu, hub, patogeny člověka</a:t>
            </a:r>
            <a:endParaRPr lang="cs-CZ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Velikost skupiny: kolem 124 rodů a 870 druhů</a:t>
            </a:r>
            <a:endParaRPr lang="cs-CZ" sz="2400" noProof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0F94C6D-CB27-46F0-906A-7786DE82FB50}"/>
              </a:ext>
            </a:extLst>
          </p:cNvPr>
          <p:cNvSpPr txBox="1">
            <a:spLocks/>
          </p:cNvSpPr>
          <p:nvPr/>
        </p:nvSpPr>
        <p:spPr bwMode="auto">
          <a:xfrm>
            <a:off x="177379" y="414143"/>
            <a:ext cx="7346949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Oddělení: </a:t>
            </a:r>
            <a:r>
              <a:rPr lang="cs-CZ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Mucoromycota</a:t>
            </a:r>
            <a:endParaRPr lang="cs-CZ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60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35" y="-64740"/>
            <a:ext cx="8911381" cy="1143000"/>
          </a:xfrm>
        </p:spPr>
        <p:txBody>
          <a:bodyPr/>
          <a:lstStyle/>
          <a:p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moelleri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(plíseň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Moellerova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7" name="Picture 20" descr="Zygorhynchus moelleri SL5 100x 1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94026"/>
            <a:ext cx="5328592" cy="33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860032" y="4324529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z</a:t>
            </a:r>
            <a:r>
              <a:rPr lang="cs-CZ" sz="2000" dirty="0">
                <a:solidFill>
                  <a:srgbClr val="FFFFFF"/>
                </a:solidFill>
              </a:rPr>
              <a:t>ygospora se suspenzory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D2B4757-BACE-49A5-8C84-A6D34E02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24529"/>
            <a:ext cx="4321101" cy="20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7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32" y="-27384"/>
            <a:ext cx="9121268" cy="1143000"/>
          </a:xfrm>
        </p:spPr>
        <p:txBody>
          <a:bodyPr/>
          <a:lstStyle/>
          <a:p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Rhizopus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stolonifer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kropidlovec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černavý)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91783"/>
            <a:ext cx="766628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Půda, potraviny</a:t>
            </a:r>
            <a:endParaRPr lang="cs-CZ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Výjimečně i patogen pro člověka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Rychlý růst, kosmopolitní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" y="2233420"/>
            <a:ext cx="4671366" cy="381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732" y="6053226"/>
            <a:ext cx="498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Sporangiofory – makroskopický pohled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4427984" y="1377402"/>
            <a:ext cx="4716016" cy="4927601"/>
            <a:chOff x="4427984" y="1196752"/>
            <a:chExt cx="4716016" cy="4927601"/>
          </a:xfrm>
        </p:grpSpPr>
        <p:pic>
          <p:nvPicPr>
            <p:cNvPr id="4" name="Picture 8" descr="Rhizopus nigricans - Kropidlovec černavý&#10;(zygomycetes)&#10;detail sporangia a cenocytické stélky (bez přepážek)&#10;Foto: M.Sedlářová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5" r="17043" b="10457"/>
            <a:stretch/>
          </p:blipFill>
          <p:spPr bwMode="auto">
            <a:xfrm>
              <a:off x="6346825" y="1196752"/>
              <a:ext cx="2797175" cy="492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4427984" y="3262031"/>
              <a:ext cx="22051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>
                  <a:solidFill>
                    <a:srgbClr val="FFFFFF"/>
                  </a:solidFill>
                </a:rPr>
                <a:t>Sporangium</a:t>
              </a: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r>
                <a:rPr lang="cs-CZ" sz="2000" dirty="0">
                  <a:solidFill>
                    <a:srgbClr val="FFFFFF"/>
                  </a:solidFill>
                </a:rPr>
                <a:t>Sporangiofor</a:t>
              </a: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r>
                <a:rPr lang="cs-CZ" sz="2000" dirty="0" err="1">
                  <a:solidFill>
                    <a:srgbClr val="FFFFFF"/>
                  </a:solidFill>
                </a:rPr>
                <a:t>Rhizoidy</a:t>
              </a:r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r>
                <a:rPr lang="cs-CZ" sz="2000" dirty="0">
                  <a:solidFill>
                    <a:srgbClr val="FFFFFF"/>
                  </a:solidFill>
                </a:rPr>
                <a:t>Stolon</a:t>
              </a: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V="1">
              <a:off x="6346825" y="3940397"/>
              <a:ext cx="1105495" cy="100041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V="1">
              <a:off x="6008284" y="4833156"/>
              <a:ext cx="1948092" cy="431418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V="1">
              <a:off x="6055344" y="4630186"/>
              <a:ext cx="699344" cy="58324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V="1">
              <a:off x="6346825" y="2492897"/>
              <a:ext cx="1103783" cy="971477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455663"/>
      </p:ext>
    </p:extLst>
  </p:cSld>
  <p:clrMapOvr>
    <a:masterClrMapping/>
  </p:clrMapOvr>
</p:sld>
</file>

<file path=ppt/theme/theme1.xml><?xml version="1.0" encoding="utf-8"?>
<a:theme xmlns:a="http://schemas.openxmlformats.org/drawingml/2006/main" name="FRVS-rasy-S">
  <a:themeElements>
    <a:clrScheme name="">
      <a:dk1>
        <a:srgbClr val="FF9933"/>
      </a:dk1>
      <a:lt1>
        <a:srgbClr val="FFFFCC"/>
      </a:lt1>
      <a:dk2>
        <a:srgbClr val="004C00"/>
      </a:dk2>
      <a:lt2>
        <a:srgbClr val="F5DF71"/>
      </a:lt2>
      <a:accent1>
        <a:srgbClr val="CCFF99"/>
      </a:accent1>
      <a:accent2>
        <a:srgbClr val="FF3300"/>
      </a:accent2>
      <a:accent3>
        <a:srgbClr val="AAB2AA"/>
      </a:accent3>
      <a:accent4>
        <a:srgbClr val="DADAAE"/>
      </a:accent4>
      <a:accent5>
        <a:srgbClr val="E2FFCA"/>
      </a:accent5>
      <a:accent6>
        <a:srgbClr val="E72D00"/>
      </a:accent6>
      <a:hlink>
        <a:srgbClr val="FF9933"/>
      </a:hlink>
      <a:folHlink>
        <a:srgbClr val="FF6600"/>
      </a:folHlink>
    </a:clrScheme>
    <a:fontScheme name="FRVS-rasy-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VS-rasy-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VS-rasy-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8">
        <a:dk1>
          <a:srgbClr val="CC9900"/>
        </a:dk1>
        <a:lt1>
          <a:srgbClr val="FFFFCC"/>
        </a:lt1>
        <a:dk2>
          <a:srgbClr val="006600"/>
        </a:dk2>
        <a:lt2>
          <a:srgbClr val="FFFF99"/>
        </a:lt2>
        <a:accent1>
          <a:srgbClr val="CCFF99"/>
        </a:accent1>
        <a:accent2>
          <a:srgbClr val="FF3300"/>
        </a:accent2>
        <a:accent3>
          <a:srgbClr val="AAB8AA"/>
        </a:accent3>
        <a:accent4>
          <a:srgbClr val="DADAAE"/>
        </a:accent4>
        <a:accent5>
          <a:srgbClr val="E2FFCA"/>
        </a:accent5>
        <a:accent6>
          <a:srgbClr val="E72D00"/>
        </a:accent6>
        <a:hlink>
          <a:srgbClr val="FF993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630</Words>
  <Application>Microsoft Office PowerPoint</Application>
  <PresentationFormat>Předvádění na obrazovce (4:3)</PresentationFormat>
  <Paragraphs>124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Tahoma</vt:lpstr>
      <vt:lpstr>FRVS-rasy-S</vt:lpstr>
      <vt:lpstr>Prezentace aplikace PowerPoint</vt:lpstr>
      <vt:lpstr>Prezentace aplikace PowerPoint</vt:lpstr>
      <vt:lpstr>Prezentace aplikace PowerPoint</vt:lpstr>
      <vt:lpstr>Prezentace aplikace PowerPoint</vt:lpstr>
      <vt:lpstr>Třída: Sordariomycetes Sordaria fimicola (hnojenka výkalová)</vt:lpstr>
      <vt:lpstr>Sordaria fimicola (hnojenka výkalová)</vt:lpstr>
      <vt:lpstr> Třída: Mucoromycetes</vt:lpstr>
      <vt:lpstr>Mucor moelleri (plíseň Moellerova)</vt:lpstr>
      <vt:lpstr>Rhizopus stolonifer (kropidlovec černavý)</vt:lpstr>
      <vt:lpstr>Pomocné oddělení: Deuteromycota Pomocná třída: Hyphomycetes </vt:lpstr>
      <vt:lpstr>Aspergillus niger (kropidlák černý)</vt:lpstr>
      <vt:lpstr>Aspergillus terreus (kropidlák zemní)</vt:lpstr>
      <vt:lpstr>Penicillium brevicompactum (štětičkovec )</vt:lpstr>
      <vt:lpstr>Alternaria alternata</vt:lpstr>
      <vt:lpstr>Fusarium culmorum </vt:lpstr>
      <vt:lpstr>Trichothecium roseum</vt:lpstr>
      <vt:lpstr>Prezentace aplikace PowerPoint</vt:lpstr>
    </vt:vector>
  </TitlesOfParts>
  <Company>algologie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morfologie bezcévných rostlin 1. praktické cvičení   Přehled pozorovaných objektů</dc:title>
  <dc:creator>Sylvie Nováková</dc:creator>
  <cp:lastModifiedBy>Dan Dvořák</cp:lastModifiedBy>
  <cp:revision>242</cp:revision>
  <dcterms:created xsi:type="dcterms:W3CDTF">2003-12-11T14:21:01Z</dcterms:created>
  <dcterms:modified xsi:type="dcterms:W3CDTF">2024-11-28T13:23:36Z</dcterms:modified>
</cp:coreProperties>
</file>