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362" r:id="rId2"/>
    <p:sldId id="372" r:id="rId3"/>
    <p:sldId id="368" r:id="rId4"/>
    <p:sldId id="385" r:id="rId5"/>
    <p:sldId id="366" r:id="rId6"/>
    <p:sldId id="373" r:id="rId7"/>
    <p:sldId id="383" r:id="rId8"/>
    <p:sldId id="370" r:id="rId9"/>
    <p:sldId id="388" r:id="rId10"/>
    <p:sldId id="387" r:id="rId11"/>
    <p:sldId id="377" r:id="rId12"/>
    <p:sldId id="384" r:id="rId13"/>
    <p:sldId id="398" r:id="rId14"/>
    <p:sldId id="389" r:id="rId15"/>
    <p:sldId id="390" r:id="rId16"/>
    <p:sldId id="380" r:id="rId17"/>
    <p:sldId id="381" r:id="rId18"/>
    <p:sldId id="397" r:id="rId1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000000"/>
    <a:srgbClr val="FF3300"/>
    <a:srgbClr val="E0FE8A"/>
    <a:srgbClr val="FEEEB4"/>
    <a:srgbClr val="FFFFCC"/>
    <a:srgbClr val="F8F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89" autoAdjust="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pPr>
              <a:defRPr/>
            </a:pPr>
            <a:fld id="{373FD30C-A718-4FB8-A038-B5381182D9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7216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D4E1A-1292-439D-ACE9-854CFC60451A}" type="slidenum">
              <a:rPr lang="cs-CZ" altLang="cs-CZ" sz="1200" u="none" smtClean="0"/>
              <a:pPr/>
              <a:t>1</a:t>
            </a:fld>
            <a:endParaRPr lang="cs-CZ" altLang="cs-CZ" sz="1200" u="none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234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E9966-1B0A-4AE1-933A-41E59D8BEB02}" type="slidenum">
              <a:rPr lang="cs-CZ" altLang="cs-CZ" sz="1200" u="none" smtClean="0"/>
              <a:pPr/>
              <a:t>10</a:t>
            </a:fld>
            <a:endParaRPr lang="cs-CZ" altLang="cs-CZ" sz="1200" u="none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46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E99DB6-8968-4346-A1DA-51FE15409FE8}" type="slidenum">
              <a:rPr lang="cs-CZ" altLang="cs-CZ" sz="1200" u="none" smtClean="0"/>
              <a:pPr/>
              <a:t>11</a:t>
            </a:fld>
            <a:endParaRPr lang="cs-CZ" altLang="cs-CZ" sz="1200" u="none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706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E55E1-212F-4B05-9379-E3E85E08FFFD}" type="slidenum">
              <a:rPr lang="cs-CZ" altLang="cs-CZ" sz="1200" u="none" smtClean="0"/>
              <a:pPr/>
              <a:t>12</a:t>
            </a:fld>
            <a:endParaRPr lang="cs-CZ" altLang="cs-CZ" sz="1200" u="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3227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E55E1-212F-4B05-9379-E3E85E08FFFD}" type="slidenum">
              <a:rPr lang="cs-CZ" altLang="cs-CZ" sz="1200" u="none" smtClean="0"/>
              <a:pPr/>
              <a:t>13</a:t>
            </a:fld>
            <a:endParaRPr lang="cs-CZ" altLang="cs-CZ" sz="1200" u="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904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A7F110-2008-4CFC-B947-B2063CABCC41}" type="slidenum">
              <a:rPr lang="cs-CZ" altLang="cs-CZ" sz="1200" u="none" smtClean="0"/>
              <a:pPr/>
              <a:t>14</a:t>
            </a:fld>
            <a:endParaRPr lang="cs-CZ" altLang="cs-CZ" sz="1200" u="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7339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159C04-91FF-41FA-99DF-BD907B820278}" type="slidenum">
              <a:rPr lang="cs-CZ" altLang="cs-CZ" sz="1200" u="none" smtClean="0"/>
              <a:pPr/>
              <a:t>15</a:t>
            </a:fld>
            <a:endParaRPr lang="cs-CZ" altLang="cs-CZ" sz="1200" u="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6953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D26B99-A109-4D0F-9DFB-AA3CD4A4708B}" type="slidenum">
              <a:rPr lang="cs-CZ" altLang="cs-CZ" sz="1200" u="none" smtClean="0"/>
              <a:pPr/>
              <a:t>16</a:t>
            </a:fld>
            <a:endParaRPr lang="cs-CZ" altLang="cs-CZ" sz="1200" u="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432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4038F3-99F9-428B-B866-2A2B32A8F3B6}" type="slidenum">
              <a:rPr lang="cs-CZ" altLang="cs-CZ" sz="1200" u="none" smtClean="0"/>
              <a:pPr/>
              <a:t>17</a:t>
            </a:fld>
            <a:endParaRPr lang="cs-CZ" altLang="cs-CZ" sz="1200" u="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568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2840F9-830E-4294-828E-B3EE116127CA}" type="slidenum">
              <a:rPr lang="cs-CZ" altLang="cs-CZ" sz="1200" u="none" smtClean="0"/>
              <a:pPr/>
              <a:t>18</a:t>
            </a:fld>
            <a:endParaRPr lang="cs-CZ" altLang="cs-CZ" sz="1200" u="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549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EA8105-17FD-4B2B-9E09-D1E265A66F20}" type="slidenum">
              <a:rPr lang="cs-CZ" altLang="cs-CZ" sz="1200" u="none" smtClean="0"/>
              <a:pPr/>
              <a:t>2</a:t>
            </a:fld>
            <a:endParaRPr lang="cs-CZ" altLang="cs-CZ" sz="1200" u="non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61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D27FE0-05A1-4350-B79C-2E6BA0AFEA76}" type="slidenum">
              <a:rPr lang="cs-CZ" altLang="cs-CZ" sz="1200" u="none" smtClean="0"/>
              <a:pPr/>
              <a:t>3</a:t>
            </a:fld>
            <a:endParaRPr lang="cs-CZ" altLang="cs-CZ" sz="1200" u="none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146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3AF09B-D9F3-4E38-8CDB-28E23B4E5EC0}" type="slidenum">
              <a:rPr lang="cs-CZ" altLang="cs-CZ" sz="1200" u="none" smtClean="0"/>
              <a:pPr/>
              <a:t>4</a:t>
            </a:fld>
            <a:endParaRPr lang="cs-CZ" altLang="cs-CZ" sz="1200" u="none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168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90E14D-116D-47EA-9D48-6901613A2FCE}" type="slidenum">
              <a:rPr lang="cs-CZ" altLang="cs-CZ" sz="1200" u="none" smtClean="0"/>
              <a:pPr/>
              <a:t>5</a:t>
            </a:fld>
            <a:endParaRPr lang="cs-CZ" altLang="cs-CZ" sz="1200" u="none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1623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63F5F2-A587-4F14-B53D-F325F4DEFE87}" type="slidenum">
              <a:rPr lang="cs-CZ" altLang="cs-CZ" sz="1200" u="none" smtClean="0"/>
              <a:pPr/>
              <a:t>6</a:t>
            </a:fld>
            <a:endParaRPr lang="cs-CZ" altLang="cs-CZ" sz="1200" u="none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2214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D32C78-B9EE-470E-9876-1AF3676ADE9F}" type="slidenum">
              <a:rPr lang="cs-CZ" altLang="cs-CZ" sz="1200" u="none" smtClean="0"/>
              <a:pPr/>
              <a:t>7</a:t>
            </a:fld>
            <a:endParaRPr lang="cs-CZ" altLang="cs-CZ" sz="1200" u="none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077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E6FFC1-6DFF-458F-843C-646154F40CCD}" type="slidenum">
              <a:rPr lang="cs-CZ" altLang="cs-CZ" sz="1200" u="none" smtClean="0"/>
              <a:pPr/>
              <a:t>8</a:t>
            </a:fld>
            <a:endParaRPr lang="cs-CZ" altLang="cs-CZ" sz="1200" u="non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913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292229-7FE9-4BB2-8E1A-91895A77E3F5}" type="slidenum">
              <a:rPr lang="cs-CZ" altLang="cs-CZ" sz="1200" u="none" smtClean="0"/>
              <a:pPr/>
              <a:t>9</a:t>
            </a:fld>
            <a:endParaRPr lang="cs-CZ" altLang="cs-CZ" sz="1200" u="none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139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B9FC7-D407-42D0-871D-BBFFBF895D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279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F1E5-1FB6-4915-BA69-3DD6D38235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097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B52A5-C9B7-48A8-9CDA-5703B25546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4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413B8-7A96-4EA6-8209-C36753CC27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354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49800-36D6-4B11-A474-6CAFB366A9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4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2EF87-8DEB-49BE-98B8-FB470D9FA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06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1F76-F0EC-43B1-84C9-3F3D90A944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348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B3E70-DF90-4194-B724-D8E15E1134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62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ECEAD-7608-4408-A6ED-603877668F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064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BFCB-AC26-4267-AB4B-9866240942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811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D52BF-FE47-4515-992D-AF234EFFCE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321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52050-B9DD-4C8C-8022-FC51ECDA7F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639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82789-0EC2-4BAB-83A7-A92237800B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29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>
              <a:defRPr/>
            </a:pPr>
            <a:fld id="{00CBBEC4-1BE6-4DD9-8665-F7AFEB733D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B79Z56vl02A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68314" y="305361"/>
            <a:ext cx="66761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Říše: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Amoebozoa</a:t>
            </a:r>
            <a:r>
              <a:rPr lang="cs-CZ" altLang="cs-CZ" sz="2400" u="none" dirty="0">
                <a:solidFill>
                  <a:schemeClr val="tx2"/>
                </a:solidFill>
              </a:rPr>
              <a:t> (dříve Protozoa)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Oddělení: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Mycetozoa</a:t>
            </a:r>
            <a:r>
              <a:rPr lang="cs-CZ" altLang="cs-CZ" sz="2400" u="none" dirty="0">
                <a:solidFill>
                  <a:schemeClr val="tx2"/>
                </a:solidFill>
              </a:rPr>
              <a:t> (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Myxomycota</a:t>
            </a:r>
            <a:r>
              <a:rPr lang="cs-CZ" altLang="cs-CZ" sz="2400" u="none" dirty="0">
                <a:solidFill>
                  <a:schemeClr val="tx2"/>
                </a:solidFill>
              </a:rPr>
              <a:t>)</a:t>
            </a:r>
            <a:br>
              <a:rPr lang="cs-CZ" altLang="cs-CZ" sz="2400" u="none" dirty="0">
                <a:solidFill>
                  <a:schemeClr val="tx2"/>
                </a:solidFill>
              </a:rPr>
            </a:br>
            <a:endParaRPr lang="cs-CZ" altLang="cs-CZ" sz="800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Třída: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Myxogastrea</a:t>
            </a:r>
            <a:r>
              <a:rPr lang="cs-CZ" altLang="cs-CZ" sz="2400" u="none" dirty="0">
                <a:solidFill>
                  <a:schemeClr val="tx2"/>
                </a:solidFill>
              </a:rPr>
              <a:t> (</a:t>
            </a:r>
            <a:r>
              <a:rPr lang="cs-CZ" altLang="cs-CZ" sz="2400" u="none" dirty="0" err="1">
                <a:solidFill>
                  <a:schemeClr val="tx2"/>
                </a:solidFill>
              </a:rPr>
              <a:t>Myxomycetes</a:t>
            </a:r>
            <a:r>
              <a:rPr lang="cs-CZ" altLang="cs-CZ" sz="2400" u="none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468313" y="1701528"/>
            <a:ext cx="8135937" cy="132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 u="none" dirty="0"/>
              <a:t>ZÁKLADNÍ CHARAKTERISTIKA </a:t>
            </a:r>
          </a:p>
          <a:p>
            <a:pPr>
              <a:spcBef>
                <a:spcPct val="35000"/>
              </a:spcBef>
            </a:pPr>
            <a:r>
              <a:rPr lang="cs-CZ" altLang="cs-CZ" sz="2400" u="none" dirty="0"/>
              <a:t>  trofickou fázi představují </a:t>
            </a:r>
            <a:r>
              <a:rPr lang="cs-CZ" altLang="cs-CZ" sz="2400" u="none" dirty="0" err="1"/>
              <a:t>myxaméby</a:t>
            </a:r>
            <a:r>
              <a:rPr lang="cs-CZ" altLang="cs-CZ" sz="2400" u="none" dirty="0"/>
              <a:t>, </a:t>
            </a:r>
            <a:r>
              <a:rPr lang="cs-CZ" altLang="cs-CZ" sz="2400" u="none" dirty="0" err="1"/>
              <a:t>myxomonády</a:t>
            </a:r>
            <a:r>
              <a:rPr lang="cs-CZ" altLang="cs-CZ" sz="2400" u="none" dirty="0"/>
              <a:t>, 	</a:t>
            </a:r>
            <a:r>
              <a:rPr lang="cs-CZ" altLang="cs-CZ" sz="2400" u="none" dirty="0" err="1"/>
              <a:t>pseudoplazmodia</a:t>
            </a:r>
            <a:r>
              <a:rPr lang="cs-CZ" altLang="cs-CZ" sz="2400" u="none" dirty="0"/>
              <a:t> nebo nejtypičtěji plazmodia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7FC5BFB-7B58-489C-A09F-8149D457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828470"/>
            <a:ext cx="3400425" cy="2016125"/>
          </a:xfrm>
          <a:prstGeom prst="rect">
            <a:avLst/>
          </a:prstGeom>
          <a:noFill/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810D4B9-4E1D-46FB-9798-088BDD9F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3861048"/>
            <a:ext cx="3068638" cy="2016125"/>
          </a:xfrm>
          <a:prstGeom prst="rect">
            <a:avLst/>
          </a:prstGeom>
          <a:noFill/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BB2DA087-02E9-4D24-88BB-79D5D4113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9" y="5877173"/>
            <a:ext cx="8352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Amébovitě se pohybující makroskopické </a:t>
            </a:r>
            <a:r>
              <a:rPr lang="cs-CZ" altLang="cs-CZ" sz="2400" u="none" dirty="0" err="1"/>
              <a:t>faneroplazmodium</a:t>
            </a:r>
            <a:endParaRPr lang="cs-CZ" altLang="cs-CZ" sz="2400" u="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6050" y="46261"/>
            <a:ext cx="55689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Plasmodiophora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brassicae</a:t>
            </a:r>
            <a:endParaRPr lang="cs-CZ" altLang="cs-CZ" sz="2400" i="1" u="none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 err="1">
                <a:solidFill>
                  <a:schemeClr val="tx2"/>
                </a:solidFill>
              </a:rPr>
              <a:t>nádorovka</a:t>
            </a:r>
            <a:r>
              <a:rPr lang="cs-CZ" altLang="cs-CZ" sz="2400" u="none" dirty="0">
                <a:solidFill>
                  <a:schemeClr val="tx2"/>
                </a:solidFill>
              </a:rPr>
              <a:t> kapustová</a:t>
            </a:r>
            <a:endParaRPr lang="cs-CZ" altLang="cs-CZ" sz="3600" u="none" dirty="0">
              <a:solidFill>
                <a:schemeClr val="tx2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804025" y="260648"/>
            <a:ext cx="197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3300"/>
                </a:solidFill>
              </a:rPr>
              <a:t>(trvalý preparát)</a:t>
            </a:r>
          </a:p>
        </p:txBody>
      </p:sp>
      <p:pic>
        <p:nvPicPr>
          <p:cNvPr id="21508" name="Picture 5" descr="clubro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0325"/>
            <a:ext cx="3311525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52400" y="1125538"/>
            <a:ext cx="90122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Nekrotrofní, obligátně parazitický prvok houbového charakteru.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Odpočívající tlustostěnné cysty ve zvětšených buňkách hostitel-ské rostliny způsobují nádorovitost kořenů košťálové zeleniny.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635375" y="2492375"/>
            <a:ext cx="521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zvětšené buňky hostitele, naplněné cystami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174307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539750" y="5516563"/>
            <a:ext cx="289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/>
              <a:t>kořen napadené rostliny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/>
              <a:t>s výraznými nádory</a:t>
            </a:r>
          </a:p>
        </p:txBody>
      </p:sp>
      <p:pic>
        <p:nvPicPr>
          <p:cNvPr id="21513" name="Picture 11" descr="plasmodiophora_brassicae_paraplasmodia_v_bunkach_400x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5288" y="1988840"/>
            <a:ext cx="7489080" cy="4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 dirty="0"/>
              <a:t>ZÁKLADNÍ CHARAKTERISTIKA:</a:t>
            </a:r>
          </a:p>
          <a:p>
            <a:pPr eaLnBrk="1" hangingPunct="1">
              <a:spcBef>
                <a:spcPct val="60000"/>
              </a:spcBef>
              <a:spcAft>
                <a:spcPct val="60000"/>
              </a:spcAft>
              <a:buFontTx/>
              <a:buNone/>
            </a:pPr>
            <a:r>
              <a:rPr lang="cs-CZ" altLang="cs-CZ" sz="2400" u="none" dirty="0"/>
              <a:t>8 řádů, cca 80 rodů</a:t>
            </a:r>
          </a:p>
          <a:p>
            <a:pPr eaLnBrk="1" hangingPunct="1"/>
            <a:r>
              <a:rPr lang="cs-CZ" altLang="cs-CZ" sz="2400" u="none" dirty="0"/>
              <a:t>stélka nejčastěji vláknitá, větvená, bez přehrádek, </a:t>
            </a:r>
            <a:r>
              <a:rPr lang="cs-CZ" altLang="cs-CZ" sz="2400" u="none" dirty="0" err="1"/>
              <a:t>coenocytická</a:t>
            </a:r>
            <a:endParaRPr lang="cs-CZ" altLang="cs-CZ" sz="2400" u="none" dirty="0"/>
          </a:p>
          <a:p>
            <a:pPr eaLnBrk="1" hangingPunct="1"/>
            <a:r>
              <a:rPr lang="cs-CZ" altLang="cs-CZ" sz="2400" u="none" dirty="0"/>
              <a:t>buněčná stěna je z celulózy a beta-</a:t>
            </a:r>
            <a:r>
              <a:rPr lang="cs-CZ" altLang="cs-CZ" sz="2400" u="none" dirty="0" err="1"/>
              <a:t>glukanů</a:t>
            </a:r>
            <a:endParaRPr lang="cs-CZ" altLang="cs-CZ" sz="2400" u="none" dirty="0"/>
          </a:p>
          <a:p>
            <a:pPr eaLnBrk="1" hangingPunct="1"/>
            <a:r>
              <a:rPr lang="cs-CZ" altLang="cs-CZ" sz="2400" u="none" dirty="0"/>
              <a:t>nepohlavní rozmnožování: sporangia </a:t>
            </a:r>
            <a:r>
              <a:rPr lang="cs-CZ" altLang="cs-CZ" sz="2400" u="none" dirty="0">
                <a:cs typeface="Arial" panose="020B0604020202020204" pitchFamily="34" charset="0"/>
              </a:rPr>
              <a:t>→ zoospory se 2 bičíky</a:t>
            </a:r>
          </a:p>
          <a:p>
            <a:pPr eaLnBrk="1" hangingPunct="1"/>
            <a:r>
              <a:rPr lang="cs-CZ" altLang="cs-CZ" sz="2400" u="none" dirty="0">
                <a:cs typeface="Arial" panose="020B0604020202020204" pitchFamily="34" charset="0"/>
              </a:rPr>
              <a:t>pohlavní rozmnožování: </a:t>
            </a:r>
            <a:r>
              <a:rPr lang="cs-CZ" altLang="cs-CZ" sz="2400" u="none" dirty="0" err="1">
                <a:cs typeface="Arial" panose="020B0604020202020204" pitchFamily="34" charset="0"/>
              </a:rPr>
              <a:t>oogametangiogamie</a:t>
            </a:r>
            <a:endParaRPr lang="cs-CZ" altLang="cs-CZ" sz="2400" u="none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u="none" dirty="0"/>
              <a:t>organismy sladkovodní i suchozemské, </a:t>
            </a:r>
            <a:r>
              <a:rPr lang="cs-CZ" altLang="cs-CZ" sz="2400" u="none" dirty="0" err="1"/>
              <a:t>saprotrofní</a:t>
            </a:r>
            <a:r>
              <a:rPr lang="cs-CZ" altLang="cs-CZ" sz="2400" u="none" dirty="0"/>
              <a:t> i parazitické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425184" cy="1716087"/>
          </a:xfrm>
        </p:spPr>
        <p:txBody>
          <a:bodyPr/>
          <a:lstStyle/>
          <a:p>
            <a:pPr algn="l">
              <a:lnSpc>
                <a:spcPct val="140000"/>
              </a:lnSpc>
              <a:spcBef>
                <a:spcPct val="80000"/>
              </a:spcBef>
              <a:spcAft>
                <a:spcPct val="50000"/>
              </a:spcAft>
            </a:pPr>
            <a:r>
              <a:rPr lang="cs-CZ" altLang="cs-CZ" sz="2400" dirty="0"/>
              <a:t>Říše: SAR / </a:t>
            </a:r>
            <a:r>
              <a:rPr lang="cs-CZ" altLang="cs-CZ" sz="2400" dirty="0" err="1"/>
              <a:t>Straminipila</a:t>
            </a:r>
            <a:r>
              <a:rPr lang="cs-CZ" altLang="cs-CZ" sz="2400" dirty="0"/>
              <a:t> (dříve </a:t>
            </a:r>
            <a:r>
              <a:rPr lang="cs-CZ" altLang="cs-CZ" sz="2400" dirty="0" err="1"/>
              <a:t>Chromista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Chromalveolata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Oddělení: </a:t>
            </a:r>
            <a:r>
              <a:rPr lang="cs-CZ" altLang="cs-CZ" sz="2400" dirty="0" err="1"/>
              <a:t>Peronosporomycota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Oomycota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Třída: </a:t>
            </a:r>
            <a:r>
              <a:rPr lang="cs-CZ" altLang="cs-CZ" sz="2400" dirty="0" err="1"/>
              <a:t>Peronosporomycetes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Oomycetes</a:t>
            </a:r>
            <a:r>
              <a:rPr lang="cs-CZ" altLang="cs-CZ" sz="2400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24C78EC-362D-4B97-B9EA-53AF8A506004}"/>
              </a:ext>
            </a:extLst>
          </p:cNvPr>
          <p:cNvGrpSpPr/>
          <p:nvPr/>
        </p:nvGrpSpPr>
        <p:grpSpPr>
          <a:xfrm>
            <a:off x="5580112" y="4364286"/>
            <a:ext cx="3200400" cy="1017588"/>
            <a:chOff x="5795147" y="5373216"/>
            <a:chExt cx="3200400" cy="1017588"/>
          </a:xfrm>
        </p:grpSpPr>
        <p:sp>
          <p:nvSpPr>
            <p:cNvPr id="31748" name="Text Box 4"/>
            <p:cNvSpPr txBox="1">
              <a:spLocks noChangeArrowheads="1"/>
            </p:cNvSpPr>
            <p:nvPr/>
          </p:nvSpPr>
          <p:spPr bwMode="auto">
            <a:xfrm>
              <a:off x="5795147" y="5373216"/>
              <a:ext cx="3200400" cy="1017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 u="none" dirty="0"/>
                <a:t>      na spodní straně listů</a:t>
              </a:r>
            </a:p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400" u="none" dirty="0"/>
                <a:t>     </a:t>
              </a:r>
              <a:r>
                <a:rPr lang="cs-CZ" altLang="cs-CZ" sz="2000" u="none" dirty="0"/>
                <a:t>vyrůstají z průduchů sporangiofory se sporangii</a:t>
              </a:r>
            </a:p>
          </p:txBody>
        </p:sp>
        <p:sp>
          <p:nvSpPr>
            <p:cNvPr id="31751" name="AutoShape 10"/>
            <p:cNvSpPr>
              <a:spLocks noChangeArrowheads="1"/>
            </p:cNvSpPr>
            <p:nvPr/>
          </p:nvSpPr>
          <p:spPr bwMode="auto">
            <a:xfrm rot="5400000">
              <a:off x="5858669" y="5487194"/>
              <a:ext cx="288925" cy="28733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31753" name="Picture 13" descr="12_Phytophth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3" y="2276872"/>
            <a:ext cx="5334000" cy="3719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304800" y="583977"/>
            <a:ext cx="60674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Phytophthora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infestans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(plíseň bramborová)</a:t>
            </a:r>
            <a:br>
              <a:rPr lang="cs-CZ" altLang="cs-CZ" sz="3600" i="1" u="none" dirty="0">
                <a:solidFill>
                  <a:schemeClr val="tx2"/>
                </a:solidFill>
              </a:rPr>
            </a:br>
            <a:r>
              <a:rPr lang="cs-CZ" altLang="cs-CZ" sz="2000" u="none" dirty="0"/>
              <a:t>(obrazová prezentace)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5C7882-BF6F-4DC2-BAF0-739CA7947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55" y="332656"/>
            <a:ext cx="3242856" cy="2161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552" y="583977"/>
            <a:ext cx="4588669" cy="612775"/>
          </a:xfrm>
        </p:spPr>
        <p:txBody>
          <a:bodyPr/>
          <a:lstStyle/>
          <a:p>
            <a:pPr algn="l">
              <a:tabLst>
                <a:tab pos="87313" algn="l"/>
              </a:tabLst>
            </a:pPr>
            <a:r>
              <a:rPr lang="cs-CZ" altLang="cs-CZ" sz="3600" i="1" dirty="0" err="1"/>
              <a:t>Plasmopara</a:t>
            </a:r>
            <a:r>
              <a:rPr lang="cs-CZ" altLang="cs-CZ" sz="3600" i="1" dirty="0"/>
              <a:t> </a:t>
            </a:r>
            <a:r>
              <a:rPr lang="cs-CZ" altLang="cs-CZ" sz="3600" i="1" dirty="0" err="1"/>
              <a:t>viticola</a:t>
            </a:r>
            <a:r>
              <a:rPr lang="cs-CZ" altLang="cs-CZ" sz="3600" i="1" dirty="0"/>
              <a:t> </a:t>
            </a:r>
            <a:r>
              <a:rPr lang="cs-CZ" altLang="cs-CZ" sz="2800" dirty="0"/>
              <a:t>(vřetenatka révová)</a:t>
            </a:r>
            <a:r>
              <a:rPr lang="cs-CZ" altLang="cs-CZ" sz="2800" i="1" dirty="0"/>
              <a:t> </a:t>
            </a:r>
            <a:br>
              <a:rPr lang="cs-CZ" altLang="cs-CZ" sz="2800" i="1" dirty="0"/>
            </a:br>
            <a:r>
              <a:rPr lang="cs-CZ" altLang="cs-CZ" sz="2000" dirty="0">
                <a:solidFill>
                  <a:schemeClr val="tx1"/>
                </a:solidFill>
              </a:rPr>
              <a:t>(obrazová prezentace)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E45797-C05B-446C-85DF-E05832039A01}"/>
              </a:ext>
            </a:extLst>
          </p:cNvPr>
          <p:cNvGrpSpPr/>
          <p:nvPr/>
        </p:nvGrpSpPr>
        <p:grpSpPr>
          <a:xfrm>
            <a:off x="2123728" y="1735981"/>
            <a:ext cx="3544887" cy="396875"/>
            <a:chOff x="1652588" y="1555130"/>
            <a:chExt cx="3544887" cy="396875"/>
          </a:xfrm>
        </p:grpSpPr>
        <p:sp>
          <p:nvSpPr>
            <p:cNvPr id="31750" name="Text Box 9"/>
            <p:cNvSpPr txBox="1">
              <a:spLocks noChangeArrowheads="1"/>
            </p:cNvSpPr>
            <p:nvPr/>
          </p:nvSpPr>
          <p:spPr bwMode="auto">
            <a:xfrm>
              <a:off x="1652588" y="1555130"/>
              <a:ext cx="35290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2000" u="none" dirty="0"/>
                <a:t>sporangiofory se sporangii</a:t>
              </a:r>
            </a:p>
          </p:txBody>
        </p:sp>
        <p:sp>
          <p:nvSpPr>
            <p:cNvPr id="31752" name="AutoShape 11"/>
            <p:cNvSpPr>
              <a:spLocks noChangeArrowheads="1"/>
            </p:cNvSpPr>
            <p:nvPr/>
          </p:nvSpPr>
          <p:spPr bwMode="auto">
            <a:xfrm>
              <a:off x="4838700" y="1628800"/>
              <a:ext cx="358775" cy="288925"/>
            </a:xfrm>
            <a:prstGeom prst="rightArrow">
              <a:avLst>
                <a:gd name="adj1" fmla="val 50000"/>
                <a:gd name="adj2" fmla="val 31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8C76357D-0969-47FC-94E9-0FEF99990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4608512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9F7A15E-4BEF-4AE4-B2AA-C9645F29B723}"/>
              </a:ext>
            </a:extLst>
          </p:cNvPr>
          <p:cNvGrpSpPr/>
          <p:nvPr/>
        </p:nvGrpSpPr>
        <p:grpSpPr>
          <a:xfrm>
            <a:off x="539105" y="2420888"/>
            <a:ext cx="5185023" cy="400110"/>
            <a:chOff x="1460777" y="1555130"/>
            <a:chExt cx="3792211" cy="400110"/>
          </a:xfrm>
        </p:grpSpPr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462567D9-E09E-4703-AC57-7C3A5187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976" y="1555130"/>
              <a:ext cx="35290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2000" u="none" dirty="0"/>
                <a:t>napadený list s povlaky sporangioforů</a:t>
              </a: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D5137369-3576-45D8-8ACC-A48809F68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06739" y="1665668"/>
              <a:ext cx="319390" cy="211313"/>
            </a:xfrm>
            <a:prstGeom prst="rightArrow">
              <a:avLst>
                <a:gd name="adj1" fmla="val 50000"/>
                <a:gd name="adj2" fmla="val 31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ABDE721C-DE28-4712-9DB7-56FB94D02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70" y="764704"/>
            <a:ext cx="3060570" cy="35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79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44216" y="367953"/>
            <a:ext cx="6300192" cy="612775"/>
          </a:xfrm>
        </p:spPr>
        <p:txBody>
          <a:bodyPr/>
          <a:lstStyle/>
          <a:p>
            <a:pPr algn="r">
              <a:tabLst>
                <a:tab pos="87313" algn="l"/>
              </a:tabLst>
            </a:pPr>
            <a:r>
              <a:rPr lang="cs-CZ" altLang="cs-CZ" sz="3600" i="1" dirty="0"/>
              <a:t>Peronospora </a:t>
            </a:r>
            <a:r>
              <a:rPr lang="cs-CZ" altLang="cs-CZ" sz="3600" i="1" dirty="0" err="1"/>
              <a:t>destructor</a:t>
            </a:r>
            <a:br>
              <a:rPr lang="cs-CZ" altLang="cs-CZ" sz="3600" i="1" dirty="0"/>
            </a:br>
            <a:r>
              <a:rPr lang="cs-CZ" altLang="cs-CZ" sz="2800" dirty="0"/>
              <a:t>vřetenatka (plíseň) cibulová</a:t>
            </a:r>
            <a:endParaRPr lang="cs-CZ" altLang="cs-CZ" sz="2000" dirty="0">
              <a:solidFill>
                <a:srgbClr val="FF3300"/>
              </a:solidFill>
            </a:endParaRPr>
          </a:p>
        </p:txBody>
      </p:sp>
      <p:sp>
        <p:nvSpPr>
          <p:cNvPr id="33801" name="Text Box 14"/>
          <p:cNvSpPr txBox="1">
            <a:spLocks noChangeArrowheads="1"/>
          </p:cNvSpPr>
          <p:nvPr/>
        </p:nvSpPr>
        <p:spPr bwMode="auto">
          <a:xfrm>
            <a:off x="4572000" y="1556792"/>
            <a:ext cx="4295424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sporangiofor a uvolněná sporangia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56936"/>
            <a:ext cx="4176464" cy="4940416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1026" name="Picture 2" descr="Peronospora destructor - Plíseň cibulová&#10;(oomycota)&#10;příznaky napadení plísní na nati cibule&#10;Foto: M.Sedlář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9092"/>
            <a:ext cx="4151408" cy="2788260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716016" y="3039924"/>
            <a:ext cx="403244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detail napadených listů 		 s porostem sporangioforů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520" y="294908"/>
            <a:ext cx="201622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3300"/>
                </a:solidFill>
              </a:rPr>
              <a:t>(mikroskopický preparát)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albugo_candida_lozisko_pod_epidermis_100x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384425"/>
            <a:ext cx="5519738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7" descr="Albugo candida g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3648075" cy="2736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323528" y="2286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Albugo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candida</a:t>
            </a:r>
            <a:endParaRPr lang="cs-CZ" altLang="cs-CZ" sz="3600" i="1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(„plíseň“ bělostná, „bílá rez“)</a:t>
            </a: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23528" y="13716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 dirty="0"/>
              <a:t>ložisko sporangií pod epidermis hostitelské rostliny</a:t>
            </a:r>
          </a:p>
        </p:txBody>
      </p:sp>
      <p:sp>
        <p:nvSpPr>
          <p:cNvPr id="35847" name="Obdélník 1"/>
          <p:cNvSpPr>
            <a:spLocks noChangeArrowheads="1"/>
          </p:cNvSpPr>
          <p:nvPr/>
        </p:nvSpPr>
        <p:spPr bwMode="auto">
          <a:xfrm>
            <a:off x="107950" y="4581525"/>
            <a:ext cx="1060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u="none"/>
              <a:t>© Arnold Grosscurt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156176" y="415652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23850" y="332656"/>
            <a:ext cx="6769100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Říše: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Opisthokonta</a:t>
            </a:r>
            <a:r>
              <a:rPr lang="cs-CZ" altLang="cs-CZ" sz="2400" u="none" dirty="0">
                <a:solidFill>
                  <a:schemeClr val="tx2"/>
                </a:solidFill>
              </a:rPr>
              <a:t> / </a:t>
            </a:r>
            <a:r>
              <a:rPr lang="cs-CZ" altLang="cs-CZ" sz="2400" u="none" dirty="0" err="1">
                <a:solidFill>
                  <a:schemeClr val="tx2"/>
                </a:solidFill>
              </a:rPr>
              <a:t>Fungi</a:t>
            </a:r>
            <a:endParaRPr lang="cs-CZ" altLang="cs-CZ" sz="2400" u="none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Oddělení: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Chytridiomycota</a:t>
            </a:r>
            <a:endParaRPr lang="cs-CZ" altLang="cs-CZ" sz="2400" u="none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Třída: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Chytridiomycetes</a:t>
            </a:r>
            <a:endParaRPr lang="cs-CZ" altLang="cs-CZ" sz="2400" u="none" dirty="0">
              <a:solidFill>
                <a:schemeClr val="tx2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23850" y="1916832"/>
            <a:ext cx="8353425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 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u="none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stélka </a:t>
            </a:r>
            <a:r>
              <a:rPr lang="cs-CZ" altLang="cs-CZ" sz="2400" u="none" dirty="0" err="1"/>
              <a:t>holokarpická</a:t>
            </a:r>
            <a:r>
              <a:rPr lang="cs-CZ" altLang="cs-CZ" sz="2400" u="none" dirty="0"/>
              <a:t> i </a:t>
            </a:r>
            <a:r>
              <a:rPr lang="cs-CZ" altLang="cs-CZ" sz="2400" u="none" dirty="0" err="1"/>
              <a:t>eukarpická</a:t>
            </a:r>
            <a:r>
              <a:rPr lang="cs-CZ" altLang="cs-CZ" sz="2400" u="none" dirty="0"/>
              <a:t> s tvorbou </a:t>
            </a:r>
            <a:r>
              <a:rPr lang="cs-CZ" altLang="cs-CZ" sz="2400" u="none" dirty="0" err="1"/>
              <a:t>rhizomycelia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nepohlavní rozmnožování pomocí </a:t>
            </a:r>
            <a:r>
              <a:rPr lang="cs-CZ" altLang="cs-CZ" sz="2400" u="none" dirty="0" err="1"/>
              <a:t>jednobičíkatých</a:t>
            </a:r>
            <a:r>
              <a:rPr lang="cs-CZ" altLang="cs-CZ" sz="2400" u="none" dirty="0"/>
              <a:t> 	 	 zoospor; ze systematického hlediska je důležitá 	 	 ultrastruktura zoospor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pohlavní rozmnožování: izogamie, anizogamie, oogamie,                 	 </a:t>
            </a:r>
            <a:r>
              <a:rPr lang="cs-CZ" altLang="cs-CZ" sz="2400" u="none" dirty="0" err="1"/>
              <a:t>somatogamie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nejčastěji vodní a půdní </a:t>
            </a:r>
            <a:r>
              <a:rPr lang="cs-CZ" altLang="cs-CZ" sz="2400" u="none" dirty="0" err="1"/>
              <a:t>saprotrofní</a:t>
            </a:r>
            <a:r>
              <a:rPr lang="cs-CZ" altLang="cs-CZ" sz="2400" u="none" dirty="0"/>
              <a:t> organizmy, též několik 	 významných parazitů cévnatých rostlin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 velikost skupiny: kolem 120 rodů a přes 900 druhů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23850" y="56356"/>
            <a:ext cx="607695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Synchytrium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endobioticum</a:t>
            </a:r>
            <a:endParaRPr lang="cs-CZ" altLang="cs-CZ" sz="2800" i="1" u="none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u="none" dirty="0" err="1">
                <a:solidFill>
                  <a:schemeClr val="tx2"/>
                </a:solidFill>
              </a:rPr>
              <a:t>rakovinec</a:t>
            </a:r>
            <a:r>
              <a:rPr lang="cs-CZ" altLang="cs-CZ" sz="2800" u="none" dirty="0">
                <a:solidFill>
                  <a:schemeClr val="tx2"/>
                </a:solidFill>
              </a:rPr>
              <a:t> bramborový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59563" y="260648"/>
            <a:ext cx="224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(materiál ve fixáži)</a:t>
            </a: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4835" y="2883049"/>
            <a:ext cx="4465637" cy="3570287"/>
          </a:xfrm>
          <a:noFill/>
        </p:spPr>
      </p:pic>
      <p:pic>
        <p:nvPicPr>
          <p:cNvPr id="399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284538"/>
            <a:ext cx="3260725" cy="2368550"/>
          </a:xfrm>
          <a:noFill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3850" y="1216025"/>
            <a:ext cx="85693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Významný fytopatogenní druh, původce tzv. rakoviny brambor. Na hlízách brambor způsobuje vznik bradavičnatých nádorů. V buňkách hostitele jsou přítomna tlustostěnná odpočívající sporangia, která přetrvávají zimní období. 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543845" y="5921375"/>
            <a:ext cx="264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zralé odpočívající 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sporangium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81525"/>
            <a:ext cx="24463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39750" y="5229225"/>
            <a:ext cx="192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000000"/>
                </a:solidFill>
              </a:rPr>
              <a:t>napadená hlíza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043608" y="116632"/>
            <a:ext cx="7035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 </a:t>
            </a:r>
            <a:r>
              <a:rPr lang="cs-CZ" altLang="cs-CZ" sz="2800" b="1" u="none" dirty="0">
                <a:solidFill>
                  <a:schemeClr val="tx2"/>
                </a:solidFill>
              </a:rPr>
              <a:t>Přehled pozorovaných objektů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512" y="692696"/>
            <a:ext cx="89289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err="1">
                <a:solidFill>
                  <a:schemeClr val="tx2"/>
                </a:solidFill>
              </a:rPr>
              <a:t>Amoebozoa</a:t>
            </a:r>
            <a:r>
              <a:rPr lang="cs-CZ" altLang="cs-CZ" sz="1600" dirty="0">
                <a:solidFill>
                  <a:schemeClr val="tx2"/>
                </a:solidFill>
              </a:rPr>
              <a:t> (dříve součást Protozoa)</a:t>
            </a:r>
            <a:r>
              <a:rPr lang="cs-CZ" altLang="cs-CZ" sz="1600" dirty="0"/>
              <a:t> 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Mycetozoa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Myxomycota</a:t>
            </a:r>
            <a:r>
              <a:rPr lang="cs-CZ" altLang="cs-CZ" sz="1600" dirty="0"/>
              <a:t>) – hlenky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Myxogastrea</a:t>
            </a:r>
            <a:r>
              <a:rPr lang="cs-CZ" altLang="cs-CZ" sz="1600" u="none" dirty="0">
                <a:solidFill>
                  <a:schemeClr val="tx2"/>
                </a:solidFill>
              </a:rPr>
              <a:t> (</a:t>
            </a:r>
            <a:r>
              <a:rPr lang="cs-CZ" altLang="cs-CZ" sz="1600" u="none" dirty="0" err="1">
                <a:solidFill>
                  <a:schemeClr val="tx2"/>
                </a:solidFill>
              </a:rPr>
              <a:t>Myxomycetes</a:t>
            </a:r>
            <a:r>
              <a:rPr lang="cs-CZ" altLang="cs-CZ" sz="1600" u="none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Physarida</a:t>
            </a:r>
            <a:r>
              <a:rPr lang="cs-CZ" altLang="cs-CZ" sz="1600" u="none" dirty="0"/>
              <a:t>	 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Fuligo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septica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u="none" dirty="0">
                <a:solidFill>
                  <a:srgbClr val="FFFFFF"/>
                </a:solidFill>
              </a:rPr>
              <a:t>(slizovka tříslová, s. práškovitá) – </a:t>
            </a:r>
            <a:r>
              <a:rPr lang="cs-CZ" altLang="cs-CZ" sz="1600" u="none" dirty="0" err="1">
                <a:solidFill>
                  <a:srgbClr val="FFFFFF"/>
                </a:solidFill>
              </a:rPr>
              <a:t>aethalium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altLang="cs-CZ" sz="1600" i="1" u="none" dirty="0">
                <a:solidFill>
                  <a:srgbClr val="FFFFFF"/>
                </a:solidFill>
              </a:rPr>
              <a:t>		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Didymium</a:t>
            </a:r>
            <a:r>
              <a:rPr lang="cs-CZ" altLang="cs-CZ" sz="1600" i="1" u="none" dirty="0">
                <a:solidFill>
                  <a:srgbClr val="FFFF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melanospermum</a:t>
            </a:r>
            <a:r>
              <a:rPr lang="cs-CZ" altLang="cs-CZ" sz="1600" u="none" dirty="0">
                <a:solidFill>
                  <a:srgbClr val="FFFF00"/>
                </a:solidFill>
              </a:rPr>
              <a:t>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dvojblanka</a:t>
            </a:r>
            <a:r>
              <a:rPr lang="cs-CZ" altLang="cs-CZ" sz="1600" u="none" dirty="0">
                <a:solidFill>
                  <a:srgbClr val="FFFF00"/>
                </a:solidFill>
              </a:rPr>
              <a:t>) – skupiny sporangií</a:t>
            </a:r>
            <a:endParaRPr lang="cs-CZ" altLang="cs-CZ" sz="1600" u="none" dirty="0"/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Liceida</a:t>
            </a:r>
            <a:r>
              <a:rPr lang="cs-CZ" altLang="cs-CZ" sz="1600" u="none" dirty="0"/>
              <a:t>	 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Lycogala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epidendrum</a:t>
            </a:r>
            <a:r>
              <a:rPr lang="cs-CZ" altLang="cs-CZ" sz="1600" u="none" dirty="0">
                <a:solidFill>
                  <a:srgbClr val="FFFFFF"/>
                </a:solidFill>
              </a:rPr>
              <a:t> (vlčí mléko oranžové) – skupiny </a:t>
            </a:r>
            <a:r>
              <a:rPr lang="cs-CZ" altLang="cs-CZ" sz="1600" u="none" dirty="0" err="1">
                <a:solidFill>
                  <a:srgbClr val="FFFFFF"/>
                </a:solidFill>
              </a:rPr>
              <a:t>aethalií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Trichiida</a:t>
            </a:r>
            <a:r>
              <a:rPr lang="cs-CZ" altLang="cs-CZ" sz="1600" u="none" dirty="0">
                <a:solidFill>
                  <a:srgbClr val="FFFFFF"/>
                </a:solidFill>
              </a:rPr>
              <a:t>	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Hemitrichia</a:t>
            </a:r>
            <a:r>
              <a:rPr lang="cs-CZ" altLang="cs-CZ" sz="1600" u="none" dirty="0">
                <a:solidFill>
                  <a:srgbClr val="FFFF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serpula</a:t>
            </a:r>
            <a:r>
              <a:rPr lang="cs-CZ" altLang="cs-CZ" sz="1600" u="none" dirty="0">
                <a:solidFill>
                  <a:srgbClr val="FFFF00"/>
                </a:solidFill>
              </a:rPr>
              <a:t>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vlasenka</a:t>
            </a:r>
            <a:r>
              <a:rPr lang="cs-CZ" altLang="cs-CZ" sz="1600" u="none" dirty="0">
                <a:solidFill>
                  <a:srgbClr val="FFFF00"/>
                </a:solidFill>
              </a:rPr>
              <a:t> plazivá) –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plazmodiokarp</a:t>
            </a:r>
            <a:r>
              <a:rPr lang="cs-CZ" altLang="cs-CZ" sz="1600" u="none" dirty="0">
                <a:solidFill>
                  <a:srgbClr val="FFFF00"/>
                </a:solidFill>
              </a:rPr>
              <a:t> 			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Trichia</a:t>
            </a:r>
            <a:r>
              <a:rPr lang="cs-CZ" altLang="cs-CZ" sz="1600" i="1" u="none" dirty="0">
                <a:solidFill>
                  <a:srgbClr val="FFFF00"/>
                </a:solidFill>
              </a:rPr>
              <a:t>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sp</a:t>
            </a:r>
            <a:r>
              <a:rPr lang="cs-CZ" altLang="cs-CZ" sz="1600" u="none" dirty="0">
                <a:solidFill>
                  <a:srgbClr val="FFFF00"/>
                </a:solidFill>
              </a:rPr>
              <a:t>.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vlasatka</a:t>
            </a:r>
            <a:r>
              <a:rPr lang="cs-CZ" altLang="cs-CZ" sz="1600" u="none" dirty="0">
                <a:solidFill>
                  <a:srgbClr val="FFFF00"/>
                </a:solidFill>
              </a:rPr>
              <a:t>) – skupiny sporangií, </a:t>
            </a:r>
            <a:r>
              <a:rPr lang="cs-CZ" altLang="cs-CZ" sz="1600" u="none" dirty="0" err="1">
                <a:solidFill>
                  <a:srgbClr val="FF0000"/>
                </a:solidFill>
              </a:rPr>
              <a:t>kapilicium</a:t>
            </a:r>
            <a:r>
              <a:rPr lang="cs-CZ" altLang="cs-CZ" sz="1600" u="none" dirty="0">
                <a:solidFill>
                  <a:srgbClr val="FF0000"/>
                </a:solidFill>
              </a:rPr>
              <a:t> + spory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Stemonitida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Stemonitis</a:t>
            </a:r>
            <a:r>
              <a:rPr lang="cs-CZ" altLang="cs-CZ" sz="1600" u="none" dirty="0">
                <a:solidFill>
                  <a:srgbClr val="FFFF00"/>
                </a:solidFill>
              </a:rPr>
              <a:t>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sp</a:t>
            </a:r>
            <a:r>
              <a:rPr lang="cs-CZ" altLang="cs-CZ" sz="1600" u="none" dirty="0">
                <a:solidFill>
                  <a:srgbClr val="FFFF00"/>
                </a:solidFill>
              </a:rPr>
              <a:t>.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pazderek</a:t>
            </a:r>
            <a:r>
              <a:rPr lang="cs-CZ" altLang="cs-CZ" sz="1600" u="none" dirty="0">
                <a:solidFill>
                  <a:srgbClr val="FFFF00"/>
                </a:solidFill>
              </a:rPr>
              <a:t>) – sporangium, plodná část tvořená 				síťovitým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kapiliciem</a:t>
            </a:r>
            <a:r>
              <a:rPr lang="cs-CZ" altLang="cs-CZ" sz="1600" u="none" dirty="0">
                <a:solidFill>
                  <a:srgbClr val="FFFF00"/>
                </a:solidFill>
              </a:rPr>
              <a:t>, </a:t>
            </a:r>
            <a:r>
              <a:rPr lang="cs-CZ" altLang="cs-CZ" sz="1600" u="none" dirty="0">
                <a:solidFill>
                  <a:srgbClr val="FF0000"/>
                </a:solidFill>
              </a:rPr>
              <a:t>kolumela + </a:t>
            </a:r>
            <a:r>
              <a:rPr lang="cs-CZ" altLang="cs-CZ" sz="1600" u="none" dirty="0" err="1">
                <a:solidFill>
                  <a:srgbClr val="FF0000"/>
                </a:solidFill>
              </a:rPr>
              <a:t>kapilicium</a:t>
            </a:r>
            <a:r>
              <a:rPr lang="cs-CZ" altLang="cs-CZ" sz="1600" u="none" dirty="0">
                <a:solidFill>
                  <a:srgbClr val="FF0000"/>
                </a:solidFill>
              </a:rPr>
              <a:t> + spory</a:t>
            </a:r>
            <a:endParaRPr lang="cs-CZ" altLang="cs-CZ" sz="1600" u="none" dirty="0">
              <a:solidFill>
                <a:srgbClr val="FFFF00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SAR / </a:t>
            </a:r>
            <a:r>
              <a:rPr lang="cs-CZ" altLang="cs-CZ" sz="1600" dirty="0" err="1">
                <a:solidFill>
                  <a:schemeClr val="tx2"/>
                </a:solidFill>
              </a:rPr>
              <a:t>Rhizaria</a:t>
            </a:r>
            <a:r>
              <a:rPr lang="cs-CZ" altLang="cs-CZ" sz="1600" dirty="0">
                <a:solidFill>
                  <a:schemeClr val="tx2"/>
                </a:solidFill>
              </a:rPr>
              <a:t> (dříve součást Protozoa)</a:t>
            </a:r>
            <a:r>
              <a:rPr lang="cs-CZ" altLang="cs-CZ" sz="1600" dirty="0"/>
              <a:t> </a:t>
            </a:r>
            <a:endParaRPr lang="cs-CZ" altLang="cs-CZ" sz="16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Cercozoa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Phytomyxea</a:t>
            </a:r>
            <a:endParaRPr lang="cs-CZ" altLang="cs-CZ" sz="1600" u="none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Plasmodiophorida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Plasmodiophora</a:t>
            </a:r>
            <a:r>
              <a:rPr lang="cs-CZ" altLang="cs-CZ" sz="1600" i="1" u="none" dirty="0">
                <a:solidFill>
                  <a:srgbClr val="FF00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brassicae</a:t>
            </a:r>
            <a:r>
              <a:rPr lang="cs-CZ" altLang="cs-CZ" sz="1600" u="none" dirty="0">
                <a:solidFill>
                  <a:srgbClr val="FF0000"/>
                </a:solidFill>
              </a:rPr>
              <a:t> (</a:t>
            </a:r>
            <a:r>
              <a:rPr lang="cs-CZ" altLang="cs-CZ" sz="1600" u="none" dirty="0" err="1">
                <a:solidFill>
                  <a:srgbClr val="FF0000"/>
                </a:solidFill>
              </a:rPr>
              <a:t>nádorovka</a:t>
            </a:r>
            <a:r>
              <a:rPr lang="cs-CZ" altLang="cs-CZ" sz="1600" u="none" dirty="0">
                <a:solidFill>
                  <a:srgbClr val="FF0000"/>
                </a:solidFill>
              </a:rPr>
              <a:t> kapustová) 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u="none" dirty="0">
                <a:solidFill>
                  <a:srgbClr val="FF0000"/>
                </a:solidFill>
              </a:rPr>
              <a:t>					– skupiny cyst v buňkách hostitele (trvalý preparát)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SAR / </a:t>
            </a:r>
            <a:r>
              <a:rPr lang="cs-CZ" altLang="cs-CZ" sz="1600" dirty="0" err="1">
                <a:solidFill>
                  <a:schemeClr val="tx2"/>
                </a:solidFill>
              </a:rPr>
              <a:t>Straminipila</a:t>
            </a:r>
            <a:r>
              <a:rPr lang="cs-CZ" altLang="cs-CZ" sz="1600" dirty="0">
                <a:solidFill>
                  <a:schemeClr val="tx2"/>
                </a:solidFill>
              </a:rPr>
              <a:t> (dříve </a:t>
            </a:r>
            <a:r>
              <a:rPr lang="cs-CZ" altLang="cs-CZ" sz="1600" dirty="0" err="1">
                <a:solidFill>
                  <a:schemeClr val="tx2"/>
                </a:solidFill>
              </a:rPr>
              <a:t>Chromalveolata</a:t>
            </a:r>
            <a:r>
              <a:rPr lang="cs-CZ" altLang="cs-CZ" sz="1600" dirty="0">
                <a:solidFill>
                  <a:schemeClr val="tx2"/>
                </a:solidFill>
              </a:rPr>
              <a:t>, </a:t>
            </a:r>
            <a:r>
              <a:rPr lang="cs-CZ" altLang="cs-CZ" sz="1600" dirty="0" err="1">
                <a:solidFill>
                  <a:schemeClr val="tx2"/>
                </a:solidFill>
              </a:rPr>
              <a:t>Chromista</a:t>
            </a:r>
            <a:r>
              <a:rPr lang="cs-CZ" altLang="cs-CZ" sz="16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Peronosporomycota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Oomycota</a:t>
            </a:r>
            <a:r>
              <a:rPr lang="cs-CZ" altLang="cs-CZ" sz="1600" dirty="0"/>
              <a:t>)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Peronosporomycetes</a:t>
            </a:r>
            <a:r>
              <a:rPr lang="cs-CZ" altLang="cs-CZ" sz="1600" u="none" dirty="0">
                <a:solidFill>
                  <a:schemeClr val="tx2"/>
                </a:solidFill>
              </a:rPr>
              <a:t> (</a:t>
            </a:r>
            <a:r>
              <a:rPr lang="cs-CZ" altLang="cs-CZ" sz="1600" u="none" dirty="0" err="1">
                <a:solidFill>
                  <a:schemeClr val="tx2"/>
                </a:solidFill>
              </a:rPr>
              <a:t>Oomycetes</a:t>
            </a:r>
            <a:r>
              <a:rPr lang="cs-CZ" altLang="cs-CZ" sz="1600" u="none" dirty="0">
                <a:solidFill>
                  <a:schemeClr val="tx2"/>
                </a:solidFill>
              </a:rPr>
              <a:t>)</a:t>
            </a:r>
            <a:r>
              <a:rPr lang="cs-CZ" altLang="cs-CZ" sz="1600" u="none" dirty="0"/>
              <a:t> 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Peronosporales</a:t>
            </a:r>
            <a:r>
              <a:rPr lang="cs-CZ" altLang="cs-CZ" sz="1600" u="none" dirty="0"/>
              <a:t>	</a:t>
            </a:r>
            <a:r>
              <a:rPr lang="cs-CZ" altLang="cs-CZ" sz="1600" i="1" u="none" dirty="0">
                <a:solidFill>
                  <a:srgbClr val="FF0000"/>
                </a:solidFill>
              </a:rPr>
              <a:t>Peronospora 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destructor</a:t>
            </a:r>
            <a:r>
              <a:rPr lang="cs-CZ" altLang="cs-CZ" sz="1600" u="none" dirty="0">
                <a:solidFill>
                  <a:srgbClr val="FF0000"/>
                </a:solidFill>
              </a:rPr>
              <a:t> (plíseň cibulová)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u="none" dirty="0">
                <a:solidFill>
                  <a:srgbClr val="FF0000"/>
                </a:solidFill>
              </a:rPr>
              <a:t>					– stromkovité sporangiofory se sporangii</a:t>
            </a: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err="1">
                <a:solidFill>
                  <a:schemeClr val="tx2"/>
                </a:solidFill>
              </a:rPr>
              <a:t>Opisthokonta</a:t>
            </a:r>
            <a:r>
              <a:rPr lang="cs-CZ" altLang="cs-CZ" sz="1600" dirty="0">
                <a:solidFill>
                  <a:schemeClr val="tx2"/>
                </a:solidFill>
              </a:rPr>
              <a:t> / </a:t>
            </a:r>
            <a:r>
              <a:rPr lang="cs-CZ" altLang="cs-CZ" sz="1600" dirty="0" err="1">
                <a:solidFill>
                  <a:schemeClr val="tx2"/>
                </a:solidFill>
              </a:rPr>
              <a:t>Fungi</a:t>
            </a:r>
            <a:r>
              <a:rPr lang="cs-CZ" altLang="cs-CZ" sz="1600" dirty="0">
                <a:solidFill>
                  <a:schemeClr val="tx2"/>
                </a:solidFill>
              </a:rPr>
              <a:t> – houby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Chytridiomycota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Chytridiomycetes</a:t>
            </a:r>
            <a:endParaRPr lang="cs-CZ" altLang="cs-CZ" sz="1600" u="none" dirty="0">
              <a:solidFill>
                <a:schemeClr val="tx2"/>
              </a:solidFill>
            </a:endParaRPr>
          </a:p>
          <a:p>
            <a:pPr marL="285750" indent="-285750">
              <a:spcBef>
                <a:spcPts val="0"/>
              </a:spcBef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Chytridiales</a:t>
            </a:r>
            <a:r>
              <a:rPr lang="cs-CZ" altLang="cs-CZ" sz="1600" u="none" dirty="0"/>
              <a:t>         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Synchytrium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endobioticum</a:t>
            </a:r>
            <a:r>
              <a:rPr lang="cs-CZ" altLang="cs-CZ" sz="1600" u="none" dirty="0">
                <a:solidFill>
                  <a:srgbClr val="FFFFFF"/>
                </a:solidFill>
              </a:rPr>
              <a:t> (</a:t>
            </a:r>
            <a:r>
              <a:rPr lang="cs-CZ" altLang="cs-CZ" sz="1600" u="none" dirty="0" err="1">
                <a:solidFill>
                  <a:srgbClr val="FFFFFF"/>
                </a:solidFill>
              </a:rPr>
              <a:t>rakovinec</a:t>
            </a:r>
            <a:r>
              <a:rPr lang="cs-CZ" altLang="cs-CZ" sz="1600" u="none" dirty="0">
                <a:solidFill>
                  <a:srgbClr val="FFFFFF"/>
                </a:solidFill>
              </a:rPr>
              <a:t> bramborový) – napadené hlízy 					(není nutno kreslit)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6444208" cy="792163"/>
          </a:xfrm>
        </p:spPr>
        <p:txBody>
          <a:bodyPr/>
          <a:lstStyle/>
          <a:p>
            <a:r>
              <a:rPr lang="cs-CZ" altLang="cs-CZ" sz="3600" dirty="0" err="1"/>
              <a:t>Myxomycetes</a:t>
            </a:r>
            <a:r>
              <a:rPr lang="cs-CZ" altLang="cs-CZ" sz="3600" dirty="0"/>
              <a:t> – trofická fáze</a:t>
            </a:r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292600"/>
            <a:ext cx="3167062" cy="2411413"/>
          </a:xfrm>
          <a:noFill/>
        </p:spPr>
      </p:pic>
      <p:sp>
        <p:nvSpPr>
          <p:cNvPr id="5128" name="Text Box 15"/>
          <p:cNvSpPr txBox="1">
            <a:spLocks noChangeArrowheads="1"/>
          </p:cNvSpPr>
          <p:nvPr/>
        </p:nvSpPr>
        <p:spPr bwMode="auto">
          <a:xfrm>
            <a:off x="6228184" y="260350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(obrazová prezentace)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7C464BB-D1B4-44FB-A113-7C22F099A4B7}"/>
              </a:ext>
            </a:extLst>
          </p:cNvPr>
          <p:cNvSpPr/>
          <p:nvPr/>
        </p:nvSpPr>
        <p:spPr>
          <a:xfrm>
            <a:off x="323527" y="791760"/>
            <a:ext cx="8627219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5000"/>
              </a:spcBef>
            </a:pPr>
            <a:r>
              <a:rPr lang="cs-CZ" altLang="cs-CZ" u="none" dirty="0"/>
              <a:t> reprodukční fázi představují různé typy </a:t>
            </a:r>
            <a:r>
              <a:rPr lang="cs-CZ" altLang="cs-CZ" u="none" dirty="0" err="1"/>
              <a:t>sporokarpů</a:t>
            </a:r>
            <a:r>
              <a:rPr lang="cs-CZ" altLang="cs-CZ" u="none" dirty="0"/>
              <a:t> (plodniček), které dle morfologie dělíme na tři typy: 	  	  	 - drobná přisedlá nebo stopkatá sporangia</a:t>
            </a:r>
          </a:p>
          <a:p>
            <a:pPr lvl="2">
              <a:spcBef>
                <a:spcPct val="35000"/>
              </a:spcBef>
              <a:buFontTx/>
              <a:buNone/>
            </a:pPr>
            <a:r>
              <a:rPr lang="cs-CZ" altLang="cs-CZ" u="none" dirty="0"/>
              <a:t> - větší polštářovitá nebo kulovitá </a:t>
            </a:r>
            <a:r>
              <a:rPr lang="cs-CZ" altLang="cs-CZ" u="none" dirty="0" err="1"/>
              <a:t>aethalia</a:t>
            </a:r>
            <a:endParaRPr lang="cs-CZ" altLang="cs-CZ" u="none" dirty="0"/>
          </a:p>
          <a:p>
            <a:pPr lvl="2">
              <a:spcBef>
                <a:spcPct val="35000"/>
              </a:spcBef>
              <a:buFontTx/>
              <a:buNone/>
            </a:pPr>
            <a:r>
              <a:rPr lang="cs-CZ" altLang="cs-CZ" u="none" dirty="0"/>
              <a:t> - síťovité </a:t>
            </a:r>
            <a:r>
              <a:rPr lang="cs-CZ" altLang="cs-CZ" u="none" dirty="0" err="1"/>
              <a:t>plazmodiokarpy</a:t>
            </a:r>
            <a:endParaRPr lang="cs-CZ" altLang="cs-CZ" u="none" dirty="0"/>
          </a:p>
          <a:p>
            <a:pPr>
              <a:spcBef>
                <a:spcPct val="35000"/>
              </a:spcBef>
            </a:pPr>
            <a:r>
              <a:rPr lang="cs-CZ" altLang="cs-CZ" u="none" dirty="0"/>
              <a:t>  </a:t>
            </a:r>
            <a:r>
              <a:rPr lang="cs-CZ" altLang="cs-CZ" u="none" dirty="0" err="1"/>
              <a:t>sporokarpy</a:t>
            </a:r>
            <a:r>
              <a:rPr lang="cs-CZ" altLang="cs-CZ" u="none" dirty="0"/>
              <a:t> jsou kryté </a:t>
            </a:r>
            <a:r>
              <a:rPr lang="cs-CZ" altLang="cs-CZ" dirty="0" err="1"/>
              <a:t>peridií</a:t>
            </a:r>
            <a:r>
              <a:rPr lang="cs-CZ" altLang="cs-CZ" u="none" dirty="0"/>
              <a:t> a uvnitř </a:t>
            </a:r>
            <a:r>
              <a:rPr lang="cs-CZ" altLang="cs-CZ" u="none" dirty="0" err="1"/>
              <a:t>sporokarpů</a:t>
            </a:r>
            <a:r>
              <a:rPr lang="cs-CZ" altLang="cs-CZ" u="none" dirty="0"/>
              <a:t> se tvoří 	</a:t>
            </a:r>
            <a:r>
              <a:rPr lang="cs-CZ" altLang="cs-CZ" dirty="0" err="1"/>
              <a:t>kapilicium</a:t>
            </a:r>
            <a:r>
              <a:rPr lang="cs-CZ" altLang="cs-CZ" u="none" dirty="0"/>
              <a:t> a spory</a:t>
            </a:r>
          </a:p>
          <a:p>
            <a:pPr>
              <a:spcBef>
                <a:spcPct val="35000"/>
              </a:spcBef>
            </a:pPr>
            <a:r>
              <a:rPr lang="cs-CZ" altLang="cs-CZ" u="none" dirty="0"/>
              <a:t>  přes 60 rodů a téměř 800 druhů s globálním rozšířením</a:t>
            </a:r>
            <a:endParaRPr lang="cs-CZ" dirty="0"/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C78B6584-87F0-4390-BF18-E5C209258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5805264"/>
            <a:ext cx="38884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mladé </a:t>
            </a:r>
            <a:r>
              <a:rPr lang="cs-CZ" altLang="cs-CZ" sz="2400" u="none" dirty="0" err="1"/>
              <a:t>sporokarpy</a:t>
            </a:r>
            <a:r>
              <a:rPr lang="cs-CZ" altLang="cs-CZ" sz="2400" u="none" dirty="0"/>
              <a:t> typu sporangií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323850" y="56356"/>
            <a:ext cx="460851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Fuligo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septica</a:t>
            </a:r>
            <a:endParaRPr lang="cs-CZ" altLang="cs-CZ" sz="3600" i="1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(slizovka práškovitá)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107504" y="1196975"/>
            <a:ext cx="8920609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Polštářovitá </a:t>
            </a:r>
            <a:r>
              <a:rPr lang="cs-CZ" altLang="cs-CZ" sz="2400" u="none" dirty="0" err="1"/>
              <a:t>aethalia</a:t>
            </a:r>
            <a:r>
              <a:rPr lang="cs-CZ" altLang="cs-CZ" sz="2400" u="none" dirty="0"/>
              <a:t> tohoto nápadného a poměrně hojného druhu dosahují velikosti 3-10 cm, v mladších fázích jsou žlutavá,  ve zralosti krytá žlutou </a:t>
            </a:r>
            <a:r>
              <a:rPr lang="cs-CZ" altLang="cs-CZ" sz="2400" u="none" dirty="0" err="1"/>
              <a:t>peridií</a:t>
            </a:r>
            <a:r>
              <a:rPr lang="cs-CZ" altLang="cs-CZ" sz="2400" u="none" dirty="0"/>
              <a:t>, která se rozpadá a odkrývá tmavé 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.</a:t>
            </a:r>
          </a:p>
        </p:txBody>
      </p:sp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107505" y="5072062"/>
            <a:ext cx="49685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Druh se vyskytuje </a:t>
            </a:r>
            <a:br>
              <a:rPr lang="cs-CZ" altLang="cs-CZ" sz="2400" u="none" dirty="0"/>
            </a:br>
            <a:r>
              <a:rPr lang="cs-CZ" altLang="cs-CZ" sz="2400" u="none" dirty="0"/>
              <a:t>na mrtvém dřevě </a:t>
            </a:r>
            <a:br>
              <a:rPr lang="cs-CZ" altLang="cs-CZ" sz="2400" u="none" dirty="0"/>
            </a:br>
            <a:r>
              <a:rPr lang="cs-CZ" altLang="cs-CZ" sz="2400" u="none" dirty="0"/>
              <a:t>(např. pařezech), </a:t>
            </a:r>
            <a:br>
              <a:rPr lang="cs-CZ" altLang="cs-CZ" sz="2400" u="none" dirty="0"/>
            </a:br>
            <a:r>
              <a:rPr lang="cs-CZ" altLang="cs-CZ" sz="2400" u="none" dirty="0"/>
              <a:t>ale častý je i v mechu nebo jehličí.</a:t>
            </a:r>
          </a:p>
        </p:txBody>
      </p:sp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9437"/>
            <a:ext cx="3382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8" descr="Fuligo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33115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3635375" y="2636912"/>
            <a:ext cx="947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peridie</a:t>
            </a:r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4859338" y="2960762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kapilicium</a:t>
            </a:r>
          </a:p>
        </p:txBody>
      </p:sp>
      <p:sp>
        <p:nvSpPr>
          <p:cNvPr id="13321" name="Line 21"/>
          <p:cNvSpPr>
            <a:spLocks noChangeShapeType="1"/>
          </p:cNvSpPr>
          <p:nvPr/>
        </p:nvSpPr>
        <p:spPr bwMode="auto">
          <a:xfrm>
            <a:off x="3995738" y="2997275"/>
            <a:ext cx="288925" cy="1368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22"/>
          <p:cNvSpPr>
            <a:spLocks noChangeShapeType="1"/>
          </p:cNvSpPr>
          <p:nvPr/>
        </p:nvSpPr>
        <p:spPr bwMode="auto">
          <a:xfrm>
            <a:off x="5651500" y="3357637"/>
            <a:ext cx="215900" cy="15128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2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3963"/>
            <a:ext cx="258445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5219700" y="26988"/>
            <a:ext cx="3808413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/>
              <a:t>Vývin plazmodia a sporokarpu:</a:t>
            </a:r>
            <a:endParaRPr lang="cs-CZ" altLang="cs-CZ" sz="2000" u="none">
              <a:hlinkClick r:id="rId6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hlinkClick r:id="rId6"/>
              </a:rPr>
              <a:t>https://www.youtube.com/watch?v=B79Z56vl02A</a:t>
            </a:r>
            <a:endParaRPr lang="cs-CZ" altLang="cs-CZ" sz="2000" u="none"/>
          </a:p>
        </p:txBody>
      </p:sp>
      <p:sp>
        <p:nvSpPr>
          <p:cNvPr id="13325" name="Text Box 4"/>
          <p:cNvSpPr txBox="1">
            <a:spLocks noChangeArrowheads="1"/>
          </p:cNvSpPr>
          <p:nvPr/>
        </p:nvSpPr>
        <p:spPr bwMode="auto">
          <a:xfrm>
            <a:off x="5148064" y="5982816"/>
            <a:ext cx="356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50825" y="190848"/>
            <a:ext cx="61214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Didymium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melanospermum</a:t>
            </a:r>
            <a:endParaRPr lang="cs-CZ" altLang="cs-CZ" sz="3600" i="1" u="none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(</a:t>
            </a:r>
            <a:r>
              <a:rPr lang="cs-CZ" altLang="cs-CZ" sz="2800" u="none" dirty="0" err="1">
                <a:solidFill>
                  <a:schemeClr val="tx2"/>
                </a:solidFill>
              </a:rPr>
              <a:t>dvojblanka</a:t>
            </a:r>
            <a:r>
              <a:rPr lang="cs-CZ" altLang="cs-CZ" sz="2800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 err="1">
                <a:solidFill>
                  <a:schemeClr val="tx2"/>
                </a:solidFill>
              </a:rPr>
              <a:t>černovýtrusá</a:t>
            </a:r>
            <a:r>
              <a:rPr lang="cs-CZ" altLang="cs-CZ" sz="2800" u="none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5364" name="Picture 6" descr="makulec pospolity (Didymium melanospermum) | Autor: Piotr Stańcz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8" y="2451099"/>
            <a:ext cx="652938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délník 1"/>
          <p:cNvSpPr>
            <a:spLocks noChangeArrowheads="1"/>
          </p:cNvSpPr>
          <p:nvPr/>
        </p:nvSpPr>
        <p:spPr bwMode="auto">
          <a:xfrm>
            <a:off x="334118" y="6243637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none" dirty="0"/>
              <a:t>© P. </a:t>
            </a:r>
            <a:r>
              <a:rPr lang="cs-CZ" altLang="cs-CZ" sz="1200" u="none" dirty="0" err="1"/>
              <a:t>Stańczak</a:t>
            </a:r>
            <a:endParaRPr lang="cs-CZ" altLang="cs-CZ" sz="1200" u="none" dirty="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50825" y="1410568"/>
            <a:ext cx="6695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Krátce stopkatá tmavě hnědá sporangia, pokrytá nápadnými bělavými krystalky CaCO</a:t>
            </a:r>
            <a:r>
              <a:rPr lang="cs-CZ" altLang="cs-CZ" sz="2400" u="none" baseline="-25000" dirty="0"/>
              <a:t>3</a:t>
            </a:r>
            <a:r>
              <a:rPr lang="cs-CZ" altLang="cs-CZ" sz="2400" u="none" dirty="0"/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12160" y="541129"/>
            <a:ext cx="31318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(makroskopické pozorování herbářové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položky –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00"/>
                </a:solidFill>
              </a:rPr>
              <a:t>)</a:t>
            </a:r>
            <a:endParaRPr lang="cs-CZ" altLang="cs-CZ" sz="2000" u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8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572000" cy="1341438"/>
          </a:xfrm>
        </p:spPr>
        <p:txBody>
          <a:bodyPr/>
          <a:lstStyle/>
          <a:p>
            <a:r>
              <a:rPr lang="cs-CZ" altLang="cs-CZ" sz="3600" i="1"/>
              <a:t>Lycogala epidendrum</a:t>
            </a:r>
            <a:br>
              <a:rPr lang="cs-CZ" altLang="cs-CZ" sz="3600" i="1"/>
            </a:br>
            <a:r>
              <a:rPr lang="cs-CZ" altLang="cs-CZ" sz="2800"/>
              <a:t>(vlčí mléko oranžové)</a:t>
            </a:r>
            <a:endParaRPr lang="cs-CZ" altLang="cs-CZ" sz="3600"/>
          </a:p>
        </p:txBody>
      </p:sp>
      <p:pic>
        <p:nvPicPr>
          <p:cNvPr id="7171" name="Picture 7" descr="Lycogala 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420" y="3897328"/>
            <a:ext cx="3024187" cy="201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435600" y="188913"/>
            <a:ext cx="3357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pic>
        <p:nvPicPr>
          <p:cNvPr id="7173" name="Picture 9" descr="lycogal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420" y="1120208"/>
            <a:ext cx="3025830" cy="22140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395288" y="1196752"/>
            <a:ext cx="49688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 err="1"/>
              <a:t>Aethalia</a:t>
            </a:r>
            <a:r>
              <a:rPr lang="cs-CZ" altLang="cs-CZ" sz="2400" u="none" dirty="0"/>
              <a:t> jsou téměř kulovitá, častá na tlejícím dřevě. Mladá </a:t>
            </a:r>
            <a:r>
              <a:rPr lang="cs-CZ" altLang="cs-CZ" sz="2400" u="none" dirty="0" err="1"/>
              <a:t>aethalia</a:t>
            </a:r>
            <a:r>
              <a:rPr lang="cs-CZ" altLang="cs-CZ" sz="2400" u="none" dirty="0"/>
              <a:t> mají růžovou a pružnou </a:t>
            </a:r>
            <a:r>
              <a:rPr lang="cs-CZ" altLang="cs-CZ" sz="2400" u="none" dirty="0" err="1"/>
              <a:t>peridii</a:t>
            </a:r>
            <a:r>
              <a:rPr lang="cs-CZ" altLang="cs-CZ" sz="2400" u="none" dirty="0"/>
              <a:t>, ve zralosti je </a:t>
            </a:r>
            <a:r>
              <a:rPr lang="cs-CZ" altLang="cs-CZ" sz="2400" u="none" dirty="0" err="1"/>
              <a:t>peridie</a:t>
            </a:r>
            <a:r>
              <a:rPr lang="cs-CZ" altLang="cs-CZ" sz="2400" u="none" dirty="0"/>
              <a:t> šedohnědá, křehká. Pravé 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 chybí.</a:t>
            </a:r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5364164" y="3334269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mladá, nezralá </a:t>
            </a:r>
            <a:r>
              <a:rPr lang="cs-CZ" altLang="cs-CZ" sz="2400" u="none" dirty="0" err="1"/>
              <a:t>aethalia</a:t>
            </a:r>
            <a:endParaRPr lang="cs-CZ" altLang="cs-CZ" sz="2400" u="none" dirty="0"/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5477087" y="5928799"/>
            <a:ext cx="31997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zralá, rozpadající 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 </a:t>
            </a:r>
            <a:r>
              <a:rPr lang="cs-CZ" altLang="cs-CZ" sz="2400" u="none" dirty="0" err="1"/>
              <a:t>aethalia</a:t>
            </a:r>
            <a:endParaRPr lang="cs-CZ" altLang="cs-CZ" sz="2400" u="none" dirty="0"/>
          </a:p>
        </p:txBody>
      </p:sp>
      <p:pic>
        <p:nvPicPr>
          <p:cNvPr id="717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9" y="3273127"/>
            <a:ext cx="41767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530225" y="188640"/>
            <a:ext cx="490537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Hemitrichia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3600" i="1" u="none" dirty="0" err="1">
                <a:solidFill>
                  <a:schemeClr val="tx2"/>
                </a:solidFill>
              </a:rPr>
              <a:t>serpula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>
                <a:solidFill>
                  <a:schemeClr val="tx2"/>
                </a:solidFill>
              </a:rPr>
              <a:t>(</a:t>
            </a:r>
            <a:r>
              <a:rPr lang="cs-CZ" altLang="cs-CZ" sz="2800" u="none" dirty="0" err="1">
                <a:solidFill>
                  <a:schemeClr val="tx2"/>
                </a:solidFill>
              </a:rPr>
              <a:t>vlasenka</a:t>
            </a:r>
            <a:r>
              <a:rPr lang="cs-CZ" altLang="cs-CZ" sz="2800" u="none" dirty="0">
                <a:solidFill>
                  <a:schemeClr val="tx2"/>
                </a:solidFill>
              </a:rPr>
              <a:t> plazivá)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r="11682" b="15508"/>
          <a:stretch>
            <a:fillRect/>
          </a:stretch>
        </p:blipFill>
        <p:spPr bwMode="auto">
          <a:xfrm>
            <a:off x="174625" y="2276872"/>
            <a:ext cx="8856662" cy="43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35600" y="290240"/>
            <a:ext cx="3357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sp>
        <p:nvSpPr>
          <p:cNvPr id="11269" name="Rectangle 11"/>
          <p:cNvSpPr>
            <a:spLocks noChangeArrowheads="1"/>
          </p:cNvSpPr>
          <p:nvPr/>
        </p:nvSpPr>
        <p:spPr bwMode="auto">
          <a:xfrm>
            <a:off x="530225" y="1301478"/>
            <a:ext cx="81454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Síťovité plazmodiokarpy žluté až hořčicové barvy, výskyt na dřevu a rostlinných zbytcích.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9750" y="333375"/>
            <a:ext cx="3671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Trichia </a:t>
            </a:r>
            <a:r>
              <a:rPr lang="cs-CZ" altLang="cs-CZ" sz="2800" u="none">
                <a:solidFill>
                  <a:schemeClr val="tx2"/>
                </a:solidFill>
              </a:rPr>
              <a:t>(vlasatka)</a:t>
            </a:r>
            <a:endParaRPr lang="cs-CZ" altLang="cs-CZ" sz="3600" u="none">
              <a:solidFill>
                <a:schemeClr val="tx2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851275" y="188913"/>
            <a:ext cx="4932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(makroskopické pozorování herbářové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položky –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00"/>
                </a:solidFill>
              </a:rPr>
              <a:t>)</a:t>
            </a:r>
            <a:endParaRPr lang="cs-CZ" altLang="cs-CZ" sz="2000" u="none" dirty="0">
              <a:solidFill>
                <a:schemeClr val="accent2"/>
              </a:solidFill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3789363"/>
            <a:ext cx="4176713" cy="2305050"/>
          </a:xfrm>
          <a:noFill/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144" y="1125562"/>
            <a:ext cx="3235325" cy="5111750"/>
          </a:xfr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23528" y="1052513"/>
            <a:ext cx="51845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Krátce stopkatá žlutá sporangia jsou častá na dřevním opadu v lesích.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Žluté </a:t>
            </a:r>
            <a:r>
              <a:rPr lang="cs-CZ" altLang="cs-CZ" sz="2400" u="none" dirty="0" err="1"/>
              <a:t>kapilicium</a:t>
            </a:r>
            <a:r>
              <a:rPr lang="cs-CZ" altLang="cs-CZ" sz="2400" u="none" dirty="0"/>
              <a:t> je u tohoto rodu nevětvené, na povrchu má zřetelnou nepravidelnou spirálovitou strukturu a konce jsou zašpičatělé.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46044" y="1125562"/>
            <a:ext cx="1609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 err="1">
                <a:solidFill>
                  <a:srgbClr val="000000"/>
                </a:solidFill>
              </a:rPr>
              <a:t>kapilicium</a:t>
            </a:r>
            <a:r>
              <a:rPr lang="cs-CZ" altLang="cs-CZ" sz="2400" u="none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rgbClr val="000000"/>
                </a:solidFill>
              </a:rPr>
              <a:t>a spory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87979"/>
            <a:ext cx="388778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63775" y="996950"/>
            <a:ext cx="646846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 err="1"/>
              <a:t>Sporangiální</a:t>
            </a:r>
            <a:r>
              <a:rPr lang="cs-CZ" altLang="cs-CZ" sz="2400" u="none" dirty="0"/>
              <a:t> hlenka, jejíž stopkatá válcovitá, až 2 cm dlouhá sporangia vyrůstají většinou </a:t>
            </a:r>
            <a:r>
              <a:rPr lang="cs-CZ" altLang="cs-CZ" sz="2400" u="none" dirty="0" err="1"/>
              <a:t>nahloučena</a:t>
            </a:r>
            <a:r>
              <a:rPr lang="cs-CZ" altLang="cs-CZ" sz="2400" u="none" dirty="0"/>
              <a:t> v těsném svazečku.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Stopka přechází uvnitř sporangia v kolumelu,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 níž vybíhají větvená vlákna </a:t>
            </a:r>
            <a:r>
              <a:rPr lang="cs-CZ" altLang="cs-CZ" sz="2400" u="none" dirty="0" err="1"/>
              <a:t>kapilicia</a:t>
            </a:r>
            <a:r>
              <a:rPr lang="cs-CZ" altLang="cs-CZ" sz="2400" u="none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Relativně častá hlenka na mrtvém dřevě.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188913"/>
            <a:ext cx="47525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 dirty="0" err="1">
                <a:solidFill>
                  <a:schemeClr val="tx2"/>
                </a:solidFill>
              </a:rPr>
              <a:t>Stemonitis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>
                <a:solidFill>
                  <a:schemeClr val="tx2"/>
                </a:solidFill>
              </a:rPr>
              <a:t>(</a:t>
            </a:r>
            <a:r>
              <a:rPr lang="cs-CZ" altLang="cs-CZ" sz="2800" u="none" dirty="0" err="1">
                <a:solidFill>
                  <a:schemeClr val="tx2"/>
                </a:solidFill>
              </a:rPr>
              <a:t>pazderek</a:t>
            </a:r>
            <a:r>
              <a:rPr lang="cs-CZ" altLang="cs-CZ" sz="2800" u="none" dirty="0">
                <a:solidFill>
                  <a:schemeClr val="tx2"/>
                </a:solidFill>
              </a:rPr>
              <a:t>)</a:t>
            </a:r>
            <a:endParaRPr lang="cs-CZ" altLang="cs-CZ" sz="3600" u="none" dirty="0">
              <a:solidFill>
                <a:schemeClr val="tx2"/>
              </a:solidFill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5220072" y="116632"/>
            <a:ext cx="39239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FFFF00"/>
                </a:solidFill>
              </a:rPr>
              <a:t>(makroskopické pozorování herbářové položky – </a:t>
            </a:r>
            <a:r>
              <a:rPr lang="cs-CZ" altLang="cs-CZ" sz="2000" u="none" dirty="0" err="1">
                <a:solidFill>
                  <a:srgbClr val="FFFF00"/>
                </a:solidFill>
              </a:rPr>
              <a:t>binokl</a:t>
            </a:r>
            <a:r>
              <a:rPr lang="cs-CZ" altLang="cs-CZ" sz="2000" u="none" dirty="0">
                <a:solidFill>
                  <a:srgbClr val="FFFF00"/>
                </a:solidFill>
              </a:rPr>
              <a:t>; </a:t>
            </a:r>
            <a:r>
              <a:rPr lang="cs-CZ" altLang="cs-CZ" sz="2000" u="none" dirty="0">
                <a:solidFill>
                  <a:schemeClr val="accent2"/>
                </a:solidFill>
              </a:rPr>
              <a:t>mikroskopický</a:t>
            </a:r>
            <a:r>
              <a:rPr lang="cs-CZ" altLang="cs-CZ" sz="2000" u="none" dirty="0">
                <a:solidFill>
                  <a:srgbClr val="FF0000"/>
                </a:solidFill>
              </a:rPr>
              <a:t> preparát</a:t>
            </a:r>
            <a:r>
              <a:rPr lang="cs-CZ" altLang="cs-CZ" sz="2000" u="none" dirty="0">
                <a:solidFill>
                  <a:srgbClr val="FFFF00"/>
                </a:solidFill>
              </a:rPr>
              <a:t>)</a:t>
            </a:r>
            <a:endParaRPr lang="cs-CZ" altLang="cs-CZ" sz="2000" u="none" dirty="0">
              <a:solidFill>
                <a:schemeClr val="accent2"/>
              </a:solidFill>
            </a:endParaRPr>
          </a:p>
        </p:txBody>
      </p:sp>
      <p:pic>
        <p:nvPicPr>
          <p:cNvPr id="17413" name="Picture 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039" y="1700213"/>
            <a:ext cx="1368425" cy="2989262"/>
          </a:xfrm>
          <a:noFill/>
        </p:spPr>
      </p:pic>
      <p:pic>
        <p:nvPicPr>
          <p:cNvPr id="17414" name="Picture 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964" y="3644900"/>
            <a:ext cx="1023938" cy="2376488"/>
          </a:xfrm>
          <a:noFill/>
        </p:spPr>
      </p:pic>
      <p:pic>
        <p:nvPicPr>
          <p:cNvPr id="17415" name="Picture 3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214" y="4292600"/>
            <a:ext cx="2951163" cy="2276475"/>
          </a:xfrm>
          <a:noFill/>
        </p:spPr>
      </p:pic>
      <p:sp>
        <p:nvSpPr>
          <p:cNvPr id="17416" name="Text Box 52"/>
          <p:cNvSpPr txBox="1">
            <a:spLocks noChangeArrowheads="1"/>
          </p:cNvSpPr>
          <p:nvPr/>
        </p:nvSpPr>
        <p:spPr bwMode="auto">
          <a:xfrm>
            <a:off x="6084639" y="3641725"/>
            <a:ext cx="120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kolumela</a:t>
            </a:r>
          </a:p>
        </p:txBody>
      </p:sp>
      <p:sp>
        <p:nvSpPr>
          <p:cNvPr id="17417" name="Line 53"/>
          <p:cNvSpPr>
            <a:spLocks noChangeShapeType="1"/>
          </p:cNvSpPr>
          <p:nvPr/>
        </p:nvSpPr>
        <p:spPr bwMode="auto">
          <a:xfrm>
            <a:off x="7308602" y="3857625"/>
            <a:ext cx="863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7418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9" y="3429000"/>
            <a:ext cx="467995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981200"/>
            <a:ext cx="8520112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sem patří </a:t>
            </a:r>
            <a:r>
              <a:rPr lang="cs-CZ" altLang="cs-CZ" sz="2400" u="none">
                <a:solidFill>
                  <a:schemeClr val="tx2"/>
                </a:solidFill>
              </a:rPr>
              <a:t>řád Plasmodiophorida - nádorovky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ZÁKLADNÍ CHARAKTERISTIKA:</a:t>
            </a:r>
          </a:p>
          <a:p>
            <a:pPr eaLnBrk="1" hangingPunct="1"/>
            <a:r>
              <a:rPr lang="cs-CZ" altLang="cs-CZ" sz="2400" u="none"/>
              <a:t>obligátní endoparazité rostlin, řas a některých oomycet</a:t>
            </a:r>
          </a:p>
          <a:p>
            <a:pPr eaLnBrk="1" hangingPunct="1"/>
            <a:r>
              <a:rPr lang="cs-CZ" altLang="cs-CZ" sz="2400" u="none"/>
              <a:t>v buňkách hostitele vytvářejí paraplazmodia (vznikají dělením jader, nikdy splýváním dílčích plazmodií)</a:t>
            </a:r>
          </a:p>
          <a:p>
            <a:pPr eaLnBrk="1" hangingPunct="1"/>
            <a:r>
              <a:rPr lang="cs-CZ" altLang="cs-CZ" sz="2400" u="none"/>
              <a:t>šíření v půdě zoosporami</a:t>
            </a:r>
            <a:endParaRPr lang="cs-CZ" altLang="cs-CZ" sz="2400" u="none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u="none">
                <a:cs typeface="Arial" panose="020B0604020202020204" pitchFamily="34" charset="0"/>
              </a:rPr>
              <a:t>pohlavní rozmnožování: </a:t>
            </a:r>
            <a:r>
              <a:rPr lang="cs-CZ" altLang="cs-CZ" sz="2400" u="none"/>
              <a:t>iz</a:t>
            </a:r>
            <a:r>
              <a:rPr lang="cs-CZ" altLang="cs-CZ" sz="2400" u="none">
                <a:cs typeface="Arial" panose="020B0604020202020204" pitchFamily="34" charset="0"/>
              </a:rPr>
              <a:t>ogamie</a:t>
            </a:r>
            <a:r>
              <a:rPr lang="cs-CZ" altLang="cs-CZ" sz="2400" u="none"/>
              <a:t> (zoospory přejímají úlohu gamet)</a:t>
            </a:r>
          </a:p>
          <a:p>
            <a:pPr eaLnBrk="1" hangingPunct="1"/>
            <a:r>
              <a:rPr lang="cs-CZ" altLang="cs-CZ" sz="2400" u="none"/>
              <a:t>rozšíření vázáno na výskyt hostitelských organismů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81000" y="265113"/>
            <a:ext cx="8077200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  <a:spcBef>
                <a:spcPct val="80000"/>
              </a:spcBef>
              <a:spcAft>
                <a:spcPct val="50000"/>
              </a:spcAft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Říše: SAR / </a:t>
            </a:r>
            <a:r>
              <a:rPr lang="cs-CZ" altLang="cs-CZ" sz="2400" u="none" dirty="0" err="1">
                <a:solidFill>
                  <a:schemeClr val="tx2"/>
                </a:solidFill>
              </a:rPr>
              <a:t>Rhizaria</a:t>
            </a:r>
            <a:r>
              <a:rPr lang="cs-CZ" altLang="cs-CZ" sz="2400" u="none" dirty="0">
                <a:solidFill>
                  <a:schemeClr val="tx2"/>
                </a:solidFill>
              </a:rPr>
              <a:t> (dříve Protozoa)</a:t>
            </a:r>
            <a:br>
              <a:rPr lang="cs-CZ" altLang="cs-CZ" sz="2400" u="none" dirty="0">
                <a:solidFill>
                  <a:schemeClr val="tx2"/>
                </a:solidFill>
              </a:rPr>
            </a:br>
            <a:r>
              <a:rPr lang="cs-CZ" altLang="cs-CZ" sz="2400" u="none" dirty="0">
                <a:solidFill>
                  <a:schemeClr val="tx2"/>
                </a:solidFill>
              </a:rPr>
              <a:t>Oddělení: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Cercozoa</a:t>
            </a:r>
            <a:br>
              <a:rPr lang="cs-CZ" altLang="cs-CZ" sz="2400" u="none" dirty="0">
                <a:solidFill>
                  <a:schemeClr val="tx2"/>
                </a:solidFill>
              </a:rPr>
            </a:br>
            <a:r>
              <a:rPr lang="cs-CZ" altLang="cs-CZ" sz="2400" u="none" dirty="0">
                <a:solidFill>
                  <a:schemeClr val="tx2"/>
                </a:solidFill>
              </a:rPr>
              <a:t>Třída: </a:t>
            </a:r>
            <a:r>
              <a:rPr lang="cs-CZ" altLang="cs-CZ" sz="2400" u="none" dirty="0" err="1">
                <a:solidFill>
                  <a:schemeClr val="tx2"/>
                </a:solidFill>
              </a:rPr>
              <a:t>Phytomyxea</a:t>
            </a:r>
            <a:endParaRPr lang="cs-CZ" altLang="cs-CZ" sz="2400" u="none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9402</TotalTime>
  <Words>1093</Words>
  <Application>Microsoft Office PowerPoint</Application>
  <PresentationFormat>Předvádění na obrazovce (4:3)</PresentationFormat>
  <Paragraphs>152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Arial</vt:lpstr>
      <vt:lpstr>Výchozí návrh</vt:lpstr>
      <vt:lpstr>Prezentace aplikace PowerPoint</vt:lpstr>
      <vt:lpstr>Myxomycetes – trofická fáze</vt:lpstr>
      <vt:lpstr>Prezentace aplikace PowerPoint</vt:lpstr>
      <vt:lpstr>Prezentace aplikace PowerPoint</vt:lpstr>
      <vt:lpstr>Lycogala epidendrum (vlčí mléko oranžové)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Říše: SAR / Straminipila (dříve Chromista, Chromalveolata) Oddělení: Peronosporomycota (Oomycota) Třída: Peronosporomycetes (Oomycetes)</vt:lpstr>
      <vt:lpstr>Prezentace aplikace PowerPoint</vt:lpstr>
      <vt:lpstr>Plasmopara viticola (vřetenatka révová)  (obrazová prezentace)</vt:lpstr>
      <vt:lpstr>Peronospora destructor vřetenatka (plíseň) cibulová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odd.: Cyanobacteria tř.: Cyanophyceae</dc:title>
  <dc:creator>Sylvie Nováková</dc:creator>
  <cp:lastModifiedBy>Dan Dvořák</cp:lastModifiedBy>
  <cp:revision>209</cp:revision>
  <dcterms:created xsi:type="dcterms:W3CDTF">2003-11-07T16:58:46Z</dcterms:created>
  <dcterms:modified xsi:type="dcterms:W3CDTF">2024-12-06T07:01:31Z</dcterms:modified>
</cp:coreProperties>
</file>