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71" r:id="rId14"/>
    <p:sldId id="270" r:id="rId15"/>
    <p:sldId id="272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966" autoAdjust="0"/>
  </p:normalViewPr>
  <p:slideViewPr>
    <p:cSldViewPr snapToGrid="0">
      <p:cViewPr varScale="1">
        <p:scale>
          <a:sx n="88" d="100"/>
          <a:sy n="88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5AC93-95F4-4406-A926-7BB6134A5531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8CFF2-BCB5-42A6-890B-B67676832E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599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Vrstva na fázové destičce je nejčastěji tvořena dielektrikem (zajišťuje požadovaný fázový posuv o ¼ vlnové délky); na dielektriku je nanesena kovová vrstva k dosažení potřebné amplitudové propustnosti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CFF2-BCB5-42A6-890B-B67676832EC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73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Verdana, Tahoma, Arial, Helvetica"/>
              </a:rPr>
              <a:t>Podobně jako fázový kontrast i diferenciální interferenční kontrast (DIC) využívá pro vznik viditelného (amplitudového) obrazu rozdíly v indexech lomu prostředí, objektu, nebo jeho jednotlivých komponent. Obvykle se používá k pozorování drobných nebarvených objektů. Podle obvykle používané konstrukce, kterou navrhl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Verdana, Tahoma, Arial, Helvetica"/>
              </a:rPr>
              <a:t>Nomarski</a:t>
            </a:r>
            <a:r>
              <a:rPr lang="cs-CZ" b="0" i="0" dirty="0">
                <a:solidFill>
                  <a:srgbClr val="000000"/>
                </a:solidFill>
                <a:effectLst/>
                <a:latin typeface="Verdana, Tahoma, Arial, Helvetica"/>
              </a:rPr>
              <a:t> a u níž je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Verdana, Tahoma, Arial, Helvetica"/>
              </a:rPr>
              <a:t>Wolastonův</a:t>
            </a:r>
            <a:r>
              <a:rPr lang="cs-CZ" b="0" i="0" dirty="0">
                <a:solidFill>
                  <a:srgbClr val="000000"/>
                </a:solidFill>
                <a:effectLst/>
                <a:latin typeface="Verdana, Tahoma, Arial, Helvetica"/>
              </a:rPr>
              <a:t> hranol umístěn nad objektivem a není přímo jeho součástí, se také často nazývá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Verdana, Tahoma, Arial, Helvetica"/>
              </a:rPr>
              <a:t>Nomarského</a:t>
            </a:r>
            <a:r>
              <a:rPr lang="cs-CZ" b="0" i="0" dirty="0">
                <a:solidFill>
                  <a:srgbClr val="000000"/>
                </a:solidFill>
                <a:effectLst/>
                <a:latin typeface="Verdana, Tahoma, Arial, Helvetica"/>
              </a:rPr>
              <a:t> DIC.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CFF2-BCB5-42A6-890B-B67676832EC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58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63940"/>
                </a:solidFill>
                <a:effectLst/>
                <a:latin typeface="Libre Franklin" panose="020B0604020202020204" pitchFamily="2" charset="-18"/>
              </a:rPr>
              <a:t>T</a:t>
            </a:r>
            <a:r>
              <a:rPr lang="en-US" b="0" i="0" dirty="0">
                <a:solidFill>
                  <a:srgbClr val="363940"/>
                </a:solidFill>
                <a:effectLst/>
                <a:latin typeface="Libre Franklin" panose="020B0604020202020204" pitchFamily="2" charset="-18"/>
              </a:rPr>
              <a:t>he path of the light is directed in such a way that it can pass through the outer edge of the condenser at a wide-angle and </a:t>
            </a:r>
            <a:r>
              <a:rPr lang="en-US" b="1" i="0" dirty="0">
                <a:solidFill>
                  <a:srgbClr val="363940"/>
                </a:solidFill>
                <a:effectLst/>
                <a:latin typeface="Libre Franklin" panose="020B0604020202020204" pitchFamily="2" charset="-18"/>
              </a:rPr>
              <a:t>strike the sample at an oblique angle</a:t>
            </a:r>
            <a:r>
              <a:rPr lang="en-US" b="0" i="0" dirty="0">
                <a:solidFill>
                  <a:srgbClr val="363940"/>
                </a:solidFill>
                <a:effectLst/>
                <a:latin typeface="Libre Franklin" panose="020B0604020202020204" pitchFamily="2" charset="-18"/>
              </a:rPr>
              <a:t>. </a:t>
            </a:r>
            <a:r>
              <a:rPr lang="en-US" b="1" i="0" dirty="0">
                <a:solidFill>
                  <a:srgbClr val="363940"/>
                </a:solidFill>
                <a:effectLst/>
                <a:latin typeface="Libre Franklin" panose="020B0604020202020204" pitchFamily="2" charset="-18"/>
              </a:rPr>
              <a:t>Only the light scattered by the sample reaches the objective lens for visualization.</a:t>
            </a:r>
            <a:r>
              <a:rPr lang="en-US" b="0" i="0" dirty="0">
                <a:solidFill>
                  <a:srgbClr val="363940"/>
                </a:solidFill>
                <a:effectLst/>
                <a:latin typeface="Libre Franklin" panose="020B0604020202020204" pitchFamily="2" charset="-18"/>
              </a:rPr>
              <a:t> 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CFF2-BCB5-42A6-890B-B67676832EC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6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pozorování určitých buněčných struktur vykazujících </a:t>
            </a:r>
            <a:r>
              <a:rPr lang="cs-CZ" dirty="0" err="1"/>
              <a:t>jednolom</a:t>
            </a:r>
            <a:r>
              <a:rPr lang="cs-CZ" dirty="0"/>
              <a:t> nebo dvojlom</a:t>
            </a:r>
          </a:p>
          <a:p>
            <a:pPr marL="171450" indent="-171450">
              <a:buFontTx/>
              <a:buChar char="-"/>
            </a:pPr>
            <a:r>
              <a:rPr lang="cs-CZ" dirty="0"/>
              <a:t>(např. buněčná stěna rostlinných buněk, jaderná membrána, dělicí vřeténko, škrobová zrna, fibrilární struktury kolagenu a elastinu, kontraktilní myofibrily žíhané svaloviny, tonofibrily, krystalické inkluze)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CFF2-BCB5-42A6-890B-B67676832EC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90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989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56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95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27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26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49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21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4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07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53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58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2083A-B204-4EAF-A7AE-CD9DBDADBB0A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C2299-AE3B-462F-BB6D-C548B881E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0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Fázový kontrast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Hana Cempírková, Ph.D.</a:t>
            </a:r>
          </a:p>
        </p:txBody>
      </p:sp>
    </p:spTree>
    <p:extLst>
      <p:ext uri="{BB962C8B-B14F-4D97-AF65-F5344CB8AC3E}">
        <p14:creationId xmlns:p14="http://schemas.microsoft.com/office/powerpoint/2010/main" val="2927063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i="1" u="sng" dirty="0"/>
              <a:t>Diferenciální Interferenční </a:t>
            </a:r>
            <a:r>
              <a:rPr lang="cs-CZ" b="1" i="1" u="sng" dirty="0" err="1"/>
              <a:t>Contrast</a:t>
            </a:r>
            <a:br>
              <a:rPr lang="cs-CZ" b="1" i="1" u="sng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5017" t="34306" r="22405" b="8557"/>
          <a:stretch/>
        </p:blipFill>
        <p:spPr>
          <a:xfrm>
            <a:off x="912628" y="1027906"/>
            <a:ext cx="8741218" cy="534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3189" y="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„Halo“ efekt</a:t>
            </a:r>
          </a:p>
        </p:txBody>
      </p:sp>
      <p:pic>
        <p:nvPicPr>
          <p:cNvPr id="2050" name="Picture 2" descr="http://www.olympusmicro.com/primer/techniques/dic/images/dicphasefig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6" y="1393958"/>
            <a:ext cx="4725353" cy="376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858576" y="151560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Verdana, Tahoma, Arial, Helvetica"/>
              </a:rPr>
              <a:t>Jedním z typických artefaktů vznikajících při pozorování ve fázovém kontrastu je </a:t>
            </a:r>
            <a:r>
              <a:rPr lang="cs-CZ" b="1" i="0" dirty="0">
                <a:solidFill>
                  <a:srgbClr val="000000"/>
                </a:solidFill>
                <a:effectLst/>
                <a:latin typeface="Verdana, Tahoma, Arial, Helvetica"/>
              </a:rPr>
              <a:t>"halo efekt"</a:t>
            </a:r>
            <a:r>
              <a:rPr lang="cs-CZ" b="0" i="0" dirty="0">
                <a:solidFill>
                  <a:srgbClr val="000000"/>
                </a:solidFill>
                <a:effectLst/>
                <a:latin typeface="Verdana, Tahoma, Arial, Helvetica"/>
              </a:rPr>
              <a:t> ohraničující objekty. Tmavé objekty jsou v pozitivním fázovém kontrastu ohraničeny světlým "stínem" a naopak jasné objekty v negativním fázovém kontrastu mají "stín" tmavý. Tento efekt je výsledkem neúplného prostorového oddělení optických drah světla pozadí a světla procházejícího objektem. Část světla po průchodu objektem sdílí optickou dráhu se světlem pozadí i během průchodu fázovou deskou objektivu a dochází tak k posunu fáze odlišnému od ostatního světla procházejícího objektem. Výsledkem je právě vznik "halo" na hranicích objektu.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27233" y="5464042"/>
            <a:ext cx="6361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http://www.olympusmicro.com/primer/techniques/dic/dicphasecomparison.html</a:t>
            </a:r>
          </a:p>
        </p:txBody>
      </p:sp>
    </p:spTree>
    <p:extLst>
      <p:ext uri="{BB962C8B-B14F-4D97-AF65-F5344CB8AC3E}">
        <p14:creationId xmlns:p14="http://schemas.microsoft.com/office/powerpoint/2010/main" val="2188155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unsci.com/fun3_en/guide/guide4/micro4_en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9" y="248072"/>
            <a:ext cx="6243425" cy="455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46169" y="476022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Grain of pollen from the lesser celandine</a:t>
            </a:r>
            <a:br>
              <a:rPr lang="en-US" sz="1600" dirty="0"/>
            </a:b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Ranunculus 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ficaria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which has produced a pollen tube. </a:t>
            </a:r>
            <a:br>
              <a:rPr lang="en-US" sz="1600" dirty="0"/>
            </a:b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Kept in a 15% sugar solution for approximately 6 hours. </a:t>
            </a:r>
            <a:br>
              <a:rPr lang="en-US" sz="1600" dirty="0"/>
            </a:b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Phase contrast. Field = 0.25 mm.</a:t>
            </a:r>
            <a:endParaRPr lang="cs-CZ" sz="1600" dirty="0"/>
          </a:p>
        </p:txBody>
      </p:sp>
      <p:sp>
        <p:nvSpPr>
          <p:cNvPr id="3" name="Obdélník 2"/>
          <p:cNvSpPr/>
          <p:nvPr/>
        </p:nvSpPr>
        <p:spPr>
          <a:xfrm>
            <a:off x="2023476" y="5837438"/>
            <a:ext cx="6104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http://www.funsci.com/fun3_en/guide/guide4/micro4_en.htm</a:t>
            </a:r>
          </a:p>
        </p:txBody>
      </p:sp>
      <p:pic>
        <p:nvPicPr>
          <p:cNvPr id="3076" name="Picture 4" descr="http://casopis.vesmir.cz/files/image/id/101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68" y="345948"/>
            <a:ext cx="3810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98664" y="2986353"/>
            <a:ext cx="4617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0" i="0" dirty="0">
                <a:effectLst/>
                <a:latin typeface="Verdana" panose="020B0604030504040204" pitchFamily="34" charset="0"/>
              </a:rPr>
              <a:t>Štítkovité krycí </a:t>
            </a:r>
            <a:r>
              <a:rPr lang="cs-CZ" sz="1400" b="0" i="0" dirty="0" err="1">
                <a:effectLst/>
                <a:latin typeface="Verdana" panose="020B0604030504040204" pitchFamily="34" charset="0"/>
              </a:rPr>
              <a:t>trichomy</a:t>
            </a:r>
            <a:r>
              <a:rPr lang="cs-CZ" sz="1400" b="0" i="0" dirty="0">
                <a:effectLst/>
                <a:latin typeface="Verdana" panose="020B0604030504040204" pitchFamily="34" charset="0"/>
              </a:rPr>
              <a:t> hlošiny (</a:t>
            </a:r>
            <a:r>
              <a:rPr lang="cs-CZ" sz="1400" b="0" i="1" dirty="0" err="1">
                <a:effectLst/>
                <a:latin typeface="Times New Roman" panose="02020603050405020304" pitchFamily="18" charset="0"/>
              </a:rPr>
              <a:t>Elaeagnus</a:t>
            </a:r>
            <a:r>
              <a:rPr lang="cs-CZ" sz="1400" b="0" i="0" dirty="0">
                <a:effectLst/>
                <a:latin typeface="Verdana" panose="020B0604030504040204" pitchFamily="34" charset="0"/>
              </a:rPr>
              <a:t> </a:t>
            </a:r>
            <a:r>
              <a:rPr lang="cs-CZ" sz="1400" b="0" i="0" dirty="0" err="1">
                <a:effectLst/>
                <a:latin typeface="Verdana" panose="020B0604030504040204" pitchFamily="34" charset="0"/>
              </a:rPr>
              <a:t>sp</a:t>
            </a:r>
            <a:r>
              <a:rPr lang="cs-CZ" sz="1400" b="0" i="0" dirty="0">
                <a:effectLst/>
                <a:latin typeface="Verdana" panose="020B0604030504040204" pitchFamily="34" charset="0"/>
              </a:rPr>
              <a:t>.), </a:t>
            </a:r>
            <a:r>
              <a:rPr lang="cs-CZ" sz="1400" b="0" i="0" dirty="0" err="1">
                <a:effectLst/>
                <a:latin typeface="Verdana" panose="020B0604030504040204" pitchFamily="34" charset="0"/>
              </a:rPr>
              <a:t>Nomarského</a:t>
            </a:r>
            <a:r>
              <a:rPr lang="cs-CZ" sz="1400" b="0" i="0" dirty="0">
                <a:effectLst/>
                <a:latin typeface="Verdana" panose="020B0604030504040204" pitchFamily="34" charset="0"/>
              </a:rPr>
              <a:t> diferenciální interferenční kontrast, zvětšení 360× </a:t>
            </a:r>
            <a:endParaRPr lang="cs-CZ" sz="1400" dirty="0"/>
          </a:p>
        </p:txBody>
      </p:sp>
      <p:sp>
        <p:nvSpPr>
          <p:cNvPr id="5" name="Obdélník 4"/>
          <p:cNvSpPr/>
          <p:nvPr/>
        </p:nvSpPr>
        <p:spPr>
          <a:xfrm>
            <a:off x="7598664" y="3898447"/>
            <a:ext cx="4233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http://casopis.vesmir.cz/files/obr/nazev/2004_146_03:jpg/type/html</a:t>
            </a:r>
          </a:p>
        </p:txBody>
      </p:sp>
    </p:spTree>
    <p:extLst>
      <p:ext uri="{BB962C8B-B14F-4D97-AF65-F5344CB8AC3E}">
        <p14:creationId xmlns:p14="http://schemas.microsoft.com/office/powerpoint/2010/main" val="2177741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25CE3-D755-6216-1C9E-0D060F11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Dark</a:t>
            </a:r>
            <a:r>
              <a:rPr lang="cs-CZ" dirty="0"/>
              <a:t> </a:t>
            </a:r>
            <a:r>
              <a:rPr lang="cs-CZ" dirty="0" err="1"/>
              <a:t>field</a:t>
            </a:r>
            <a:r>
              <a:rPr lang="cs-CZ" dirty="0"/>
              <a:t> – temné pole</a:t>
            </a:r>
          </a:p>
        </p:txBody>
      </p:sp>
      <p:pic>
        <p:nvPicPr>
          <p:cNvPr id="2050" name="Picture 2" descr="Školní mikroskop">
            <a:extLst>
              <a:ext uri="{FF2B5EF4-FFF2-40B4-BE49-F238E27FC236}">
                <a16:creationId xmlns:a16="http://schemas.microsoft.com/office/drawing/2014/main" id="{C1815236-5FD0-3956-B9F2-10F667D6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960" y="672242"/>
            <a:ext cx="3220617" cy="352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170122D-9FF5-AC79-0011-F0AD98D95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78" t="42790" r="17587" b="24031"/>
          <a:stretch/>
        </p:blipFill>
        <p:spPr>
          <a:xfrm>
            <a:off x="914840" y="2122864"/>
            <a:ext cx="6387628" cy="2406606"/>
          </a:xfrm>
          <a:prstGeom prst="rect">
            <a:avLst/>
          </a:prstGeom>
        </p:spPr>
      </p:pic>
      <p:pic>
        <p:nvPicPr>
          <p:cNvPr id="2052" name="Picture 4" descr="What is Dark Field Microscopy – Microscope Clarity">
            <a:extLst>
              <a:ext uri="{FF2B5EF4-FFF2-40B4-BE49-F238E27FC236}">
                <a16:creationId xmlns:a16="http://schemas.microsoft.com/office/drawing/2014/main" id="{50A00F04-E527-A159-B6F1-437E7AF61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040" y="4106189"/>
            <a:ext cx="3593029" cy="253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099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7BDBA-2927-A511-19EE-FD2D0452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Polarizační mikroskopie</a:t>
            </a:r>
          </a:p>
        </p:txBody>
      </p:sp>
      <p:pic>
        <p:nvPicPr>
          <p:cNvPr id="1026" name="Picture 2" descr="Mikroskop polarizační PM 403 - VERKON">
            <a:extLst>
              <a:ext uri="{FF2B5EF4-FFF2-40B4-BE49-F238E27FC236}">
                <a16:creationId xmlns:a16="http://schemas.microsoft.com/office/drawing/2014/main" id="{250D7267-1BDA-91D9-2AB5-CCFCB127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42" y="1436543"/>
            <a:ext cx="19526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VĚTELNÁ MIKROSKOPIE (základní pojmy) - PDF Free Download">
            <a:extLst>
              <a:ext uri="{FF2B5EF4-FFF2-40B4-BE49-F238E27FC236}">
                <a16:creationId xmlns:a16="http://schemas.microsoft.com/office/drawing/2014/main" id="{0C9C9723-F31B-BBD2-A492-EECB614C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236" y="365125"/>
            <a:ext cx="3984636" cy="59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strý svět minerálů a hornin - Magazín | Přírodovědci.cz">
            <a:extLst>
              <a:ext uri="{FF2B5EF4-FFF2-40B4-BE49-F238E27FC236}">
                <a16:creationId xmlns:a16="http://schemas.microsoft.com/office/drawing/2014/main" id="{63CCAC39-A617-7CDD-D1A3-498C90CA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82" y="1261455"/>
            <a:ext cx="1959709" cy="13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larizační mikroskopie :: Mikroskopy">
            <a:extLst>
              <a:ext uri="{FF2B5EF4-FFF2-40B4-BE49-F238E27FC236}">
                <a16:creationId xmlns:a16="http://schemas.microsoft.com/office/drawing/2014/main" id="{2E29B665-D796-8F9C-0BCA-764655063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31" y="3816060"/>
            <a:ext cx="3303710" cy="24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lciphytoliths (calcium oxalate crystals) analysis for the identification  of decayed tea plants (Camellia sinensis L.) | Scientific Reports">
            <a:extLst>
              <a:ext uri="{FF2B5EF4-FFF2-40B4-BE49-F238E27FC236}">
                <a16:creationId xmlns:a16="http://schemas.microsoft.com/office/drawing/2014/main" id="{939FCA64-3923-C60B-B2BF-FE990DA2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68" y="2594344"/>
            <a:ext cx="3942895" cy="42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43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22C9078-B6DE-DBD0-8607-36C0064E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26B9B3-8122-91F8-6011-7F53E39DC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Vytvořte mikroskopické preparáty z dodaného materiálu</a:t>
            </a:r>
          </a:p>
          <a:p>
            <a:r>
              <a:rPr lang="cs-CZ" dirty="0"/>
              <a:t> pozorujte 4 způsoby: světlé pole, fázový kontrast, temné pole a polarizační mikroskopie</a:t>
            </a:r>
          </a:p>
          <a:p>
            <a:r>
              <a:rPr lang="cs-CZ" dirty="0"/>
              <a:t> vytvořte fotodokumentaci a slovně okomentujte kvalitu pozorování a přínosy (nebo naopak nevýhody) jednotlivých mikroskopických technik na konkrétních preparátech</a:t>
            </a:r>
          </a:p>
          <a:p>
            <a:r>
              <a:rPr lang="cs-CZ" dirty="0"/>
              <a:t> v závěru shrňte poznatky získané pozorováním</a:t>
            </a:r>
          </a:p>
        </p:txBody>
      </p:sp>
    </p:spTree>
    <p:extLst>
      <p:ext uri="{BB962C8B-B14F-4D97-AF65-F5344CB8AC3E}">
        <p14:creationId xmlns:p14="http://schemas.microsoft.com/office/powerpoint/2010/main" val="342178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18661" y="1813172"/>
            <a:ext cx="91151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0" i="0" u="none" strike="noStrike" baseline="0" dirty="0">
                <a:solidFill>
                  <a:srgbClr val="0000FF"/>
                </a:solidFill>
                <a:latin typeface="ComicSansMS"/>
              </a:rPr>
              <a:t>• objekty amplitudové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omicSansMS"/>
              </a:rPr>
              <a:t>= barevné nebo nabarvené – větší nebo menší měrou absorbují světlo = mění amplitudu procházejícího vlnění</a:t>
            </a:r>
          </a:p>
          <a:p>
            <a:r>
              <a:rPr lang="cs-CZ" sz="2400" b="0" i="0" u="none" strike="noStrike" baseline="0" dirty="0">
                <a:solidFill>
                  <a:srgbClr val="0000FF"/>
                </a:solidFill>
                <a:latin typeface="ComicSansMS"/>
              </a:rPr>
              <a:t>• objekty fázové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omicSansMS"/>
              </a:rPr>
              <a:t>= od svého okolí se liší jen malou změnou indexu lomu = nemění amplitudu vlnění, ale posunují jeho fázi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omicSansMS"/>
              </a:rPr>
              <a:t>• lidské oko není citlivé na posun fáze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omicSansMS"/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omicSansMS"/>
              </a:rPr>
              <a:t>• fázový kontrast přeměňuje fázové posuny vlnění</a:t>
            </a:r>
          </a:p>
          <a:p>
            <a:r>
              <a:rPr lang="pl-PL" sz="2400" b="0" i="0" u="none" strike="noStrike" baseline="0" dirty="0">
                <a:solidFill>
                  <a:srgbClr val="000000"/>
                </a:solidFill>
                <a:latin typeface="ComicSansMS"/>
              </a:rPr>
              <a:t>na změnu amplitudy a umožňuje tak pozorování</a:t>
            </a:r>
          </a:p>
          <a:p>
            <a:r>
              <a:rPr lang="cs-CZ" sz="2400" b="0" i="0" u="none" strike="noStrike" baseline="0" dirty="0">
                <a:solidFill>
                  <a:srgbClr val="0000FF"/>
                </a:solidFill>
                <a:latin typeface="ComicSansMS"/>
              </a:rPr>
              <a:t>živých nebarvených objektů</a:t>
            </a:r>
            <a:endParaRPr lang="cs-CZ" sz="24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Význam fázového kontrastu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3814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Fritz </a:t>
            </a:r>
            <a:r>
              <a:rPr lang="cs-CZ" b="1" dirty="0" err="1"/>
              <a:t>Zernike</a:t>
            </a:r>
            <a:r>
              <a:rPr lang="cs-CZ" b="1" dirty="0"/>
              <a:t> – holandský fyzik</a:t>
            </a:r>
            <a:br>
              <a:rPr lang="cs-CZ" b="1" dirty="0"/>
            </a:br>
            <a:r>
              <a:rPr lang="pl-PL" b="1" dirty="0"/>
              <a:t>nositel Nobelovy ceny za fyziku v roce 1953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6091988" cy="4351338"/>
          </a:xfrm>
        </p:spPr>
        <p:txBody>
          <a:bodyPr>
            <a:noAutofit/>
          </a:bodyPr>
          <a:lstStyle/>
          <a:p>
            <a:r>
              <a:rPr lang="cs-CZ" dirty="0"/>
              <a:t>Formuloval zásady fázového kontrastu</a:t>
            </a:r>
          </a:p>
          <a:p>
            <a:pPr marL="0" indent="0">
              <a:buNone/>
            </a:pPr>
            <a:r>
              <a:rPr lang="cs-CZ" dirty="0"/>
              <a:t>• Poprvé je publikoval v roce 1935</a:t>
            </a:r>
          </a:p>
          <a:p>
            <a:pPr marL="0" indent="0">
              <a:buNone/>
            </a:pPr>
            <a:r>
              <a:rPr lang="pl-PL" dirty="0"/>
              <a:t>• Podle jeho patentu byl v roce 1941 </a:t>
            </a:r>
            <a:r>
              <a:rPr lang="cs-CZ" dirty="0"/>
              <a:t>vyroben prototyp ve firmě </a:t>
            </a:r>
            <a:r>
              <a:rPr lang="cs-CZ" dirty="0" err="1"/>
              <a:t>Zeiss</a:t>
            </a:r>
            <a:r>
              <a:rPr lang="cs-CZ" dirty="0"/>
              <a:t> Jena.</a:t>
            </a:r>
          </a:p>
          <a:p>
            <a:pPr marL="0" indent="0">
              <a:buNone/>
            </a:pPr>
            <a:r>
              <a:rPr lang="pl-PL" dirty="0"/>
              <a:t>• Od roku 1945 se toto zařízení začalo </a:t>
            </a:r>
            <a:r>
              <a:rPr lang="cs-CZ" dirty="0"/>
              <a:t>sériově vyrábět a získalo si mnoho uživatelů.</a:t>
            </a:r>
          </a:p>
          <a:p>
            <a:pPr marL="0" indent="0">
              <a:buNone/>
            </a:pPr>
            <a:r>
              <a:rPr lang="pl-PL" dirty="0"/>
              <a:t>• Léta 1948 – 1955 byla obdobím </a:t>
            </a:r>
            <a:r>
              <a:rPr lang="cs-CZ" dirty="0"/>
              <a:t>největšího rozkvětu aplikací fázově - kontrastní mikroskopie, především v biologii.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8418440" y="5807631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1888 – 1966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99" y="1699323"/>
            <a:ext cx="2972405" cy="41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6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Souprava pro fázový kontrast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216" y="1826564"/>
            <a:ext cx="5811799" cy="412820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76434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latin typeface="ComicSansMS-Bold"/>
              </a:rPr>
              <a:t>fázové objektivy</a:t>
            </a:r>
          </a:p>
          <a:p>
            <a:r>
              <a:rPr lang="cs-CZ" b="1" i="0" u="none" strike="noStrike" baseline="0" dirty="0">
                <a:latin typeface="ComicSansMS-Bold"/>
              </a:rPr>
              <a:t>s fázovou deskou</a:t>
            </a:r>
          </a:p>
          <a:p>
            <a:r>
              <a:rPr lang="cs-CZ" b="1" i="0" u="none" strike="noStrike" baseline="0" dirty="0" err="1">
                <a:latin typeface="ComicSansMS-Bold"/>
              </a:rPr>
              <a:t>Phz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8665015" y="1690688"/>
            <a:ext cx="2688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latin typeface="ComicSansMS-Bold"/>
              </a:rPr>
              <a:t>pomocný mikroskop</a:t>
            </a:r>
          </a:p>
          <a:p>
            <a:r>
              <a:rPr lang="cs-CZ" b="1" dirty="0">
                <a:latin typeface="ComicSansMS-Bold"/>
              </a:rPr>
              <a:t>p</a:t>
            </a:r>
            <a:r>
              <a:rPr lang="cs-CZ" b="1" i="0" u="none" strike="noStrike" baseline="0" dirty="0">
                <a:latin typeface="ComicSansMS-Bold"/>
              </a:rPr>
              <a:t>ro centrování</a:t>
            </a:r>
          </a:p>
          <a:p>
            <a:r>
              <a:rPr lang="cs-CZ" b="1" i="0" u="none" strike="noStrike" baseline="0" dirty="0">
                <a:latin typeface="ComicSansMS-Bold"/>
              </a:rPr>
              <a:t>clony a fázové desky</a:t>
            </a:r>
          </a:p>
        </p:txBody>
      </p:sp>
      <p:sp>
        <p:nvSpPr>
          <p:cNvPr id="7" name="Obdélník 6"/>
          <p:cNvSpPr/>
          <p:nvPr/>
        </p:nvSpPr>
        <p:spPr>
          <a:xfrm>
            <a:off x="3345634" y="5770100"/>
            <a:ext cx="482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latin typeface="ComicSansMS-Bold"/>
              </a:rPr>
              <a:t>fázový kondenzor s prstencovými clonami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6531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frserver.natur.cuni.cz/studium/prednasky/mikro/mscope/DIC/FazKontra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2" y="326648"/>
            <a:ext cx="3904755" cy="621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518609" y="6211669"/>
            <a:ext cx="7520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http://kfrserver.natur.cuni.cz/studium/prednasky/mikro/mscope/DIC/fk.htm</a:t>
            </a:r>
          </a:p>
        </p:txBody>
      </p:sp>
      <p:pic>
        <p:nvPicPr>
          <p:cNvPr id="3074" name="Picture 2" descr="Phase Contrast Illumination">
            <a:extLst>
              <a:ext uri="{FF2B5EF4-FFF2-40B4-BE49-F238E27FC236}">
                <a16:creationId xmlns:a16="http://schemas.microsoft.com/office/drawing/2014/main" id="{4707E4E3-4DDC-6BC3-FEBC-63A279DFB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1" y="1395710"/>
            <a:ext cx="5485071" cy="341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B6D7045-C629-9991-A10D-9E6A152C76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826" r="1418" b="31905"/>
          <a:stretch/>
        </p:blipFill>
        <p:spPr>
          <a:xfrm>
            <a:off x="0" y="2196916"/>
            <a:ext cx="12019198" cy="2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2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Schéma fázového kontrastu podle</a:t>
            </a:r>
            <a:br>
              <a:rPr lang="cs-CZ" b="1" dirty="0"/>
            </a:br>
            <a:r>
              <a:rPr lang="cs-CZ" b="1" dirty="0" err="1"/>
              <a:t>Zernikeho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006" y="1514624"/>
            <a:ext cx="8213989" cy="459877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546458" y="6320676"/>
            <a:ext cx="9243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  <a:latin typeface="ComicSansMS-Bold"/>
              </a:rPr>
              <a:t>http://www.microscopyu.com/articles/phasecontrast/phasemicroscopy.html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026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Srovnání obrazu preparátu epiteliálních buněk sliznice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5" y="1690688"/>
            <a:ext cx="5952445" cy="44578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952445" cy="445789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710453" y="6148580"/>
            <a:ext cx="6468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v procházejícím světle                       ve fázovém kontrastu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075847" y="6561309"/>
            <a:ext cx="9253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ComicSansMS"/>
              </a:rPr>
              <a:t>http://www.microscope-microscope.org/advanced/phase-contrast-microscope.htm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0095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Srovnání obrazu projasněného semene</a:t>
            </a:r>
            <a:br>
              <a:rPr lang="cs-CZ" b="1" dirty="0"/>
            </a:br>
            <a:r>
              <a:rPr lang="cs-CZ" b="1" dirty="0" err="1"/>
              <a:t>Capsella</a:t>
            </a:r>
            <a:r>
              <a:rPr lang="cs-CZ" b="1" dirty="0"/>
              <a:t> </a:t>
            </a:r>
            <a:r>
              <a:rPr lang="cs-CZ" b="1" dirty="0" err="1"/>
              <a:t>bursa-pastoris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70" y="1690688"/>
            <a:ext cx="5913601" cy="4428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913601" cy="44288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918938" y="6228165"/>
            <a:ext cx="6237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při šikmém osvětlení                      ve fázovém kontrastu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66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Srovnání obrazu epidermis cibule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" y="1508358"/>
            <a:ext cx="5120047" cy="40112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176" y="1592063"/>
            <a:ext cx="5376001" cy="402618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488042" y="5833535"/>
            <a:ext cx="6853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v procházejícím světle                             ve fázovém kontrastu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6363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749</Words>
  <Application>Microsoft Office PowerPoint</Application>
  <PresentationFormat>Širokoúhlá obrazovka</PresentationFormat>
  <Paragraphs>59</Paragraphs>
  <Slides>15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ComicSansMS</vt:lpstr>
      <vt:lpstr>ComicSansMS-Bold</vt:lpstr>
      <vt:lpstr>Libre Franklin</vt:lpstr>
      <vt:lpstr>Times New Roman</vt:lpstr>
      <vt:lpstr>Verdana</vt:lpstr>
      <vt:lpstr>Verdana, Tahoma, Arial, Helvetica</vt:lpstr>
      <vt:lpstr>Motiv Office</vt:lpstr>
      <vt:lpstr>Fázový kontrast</vt:lpstr>
      <vt:lpstr>Význam fázového kontrastu</vt:lpstr>
      <vt:lpstr>Fritz Zernike – holandský fyzik nositel Nobelovy ceny za fyziku v roce 1953</vt:lpstr>
      <vt:lpstr>Souprava pro fázový kontrast</vt:lpstr>
      <vt:lpstr>Prezentace aplikace PowerPoint</vt:lpstr>
      <vt:lpstr>Schéma fázového kontrastu podle Zernikeho</vt:lpstr>
      <vt:lpstr>Srovnání obrazu preparátu epiteliálních buněk sliznice</vt:lpstr>
      <vt:lpstr>Srovnání obrazu projasněného semene Capsella bursa-pastoris</vt:lpstr>
      <vt:lpstr>Srovnání obrazu epidermis cibule</vt:lpstr>
      <vt:lpstr>Diferenciální Interferenční Contrast </vt:lpstr>
      <vt:lpstr>„Halo“ efekt</vt:lpstr>
      <vt:lpstr>Prezentace aplikace PowerPoint</vt:lpstr>
      <vt:lpstr>Dark field – temné pole</vt:lpstr>
      <vt:lpstr>Polarizační mikroskopie</vt:lpstr>
      <vt:lpstr>Úkoly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Fázový kontrast</dc:title>
  <dc:creator>Hana Cempírková</dc:creator>
  <cp:lastModifiedBy>Hana Cempírková</cp:lastModifiedBy>
  <cp:revision>17</cp:revision>
  <dcterms:created xsi:type="dcterms:W3CDTF">2016-10-15T11:00:11Z</dcterms:created>
  <dcterms:modified xsi:type="dcterms:W3CDTF">2024-10-30T09:59:53Z</dcterms:modified>
</cp:coreProperties>
</file>