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56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Cempírková" userId="940c1edf-007d-4c97-9d29-f6c7ac8423e0" providerId="ADAL" clId="{D547A4EE-1523-4D6C-8590-44F26B393C41}"/>
    <pc:docChg chg="custSel modSld">
      <pc:chgData name="Hana Cempírková" userId="940c1edf-007d-4c97-9d29-f6c7ac8423e0" providerId="ADAL" clId="{D547A4EE-1523-4D6C-8590-44F26B393C41}" dt="2022-09-06T12:39:47.390" v="41" actId="20577"/>
      <pc:docMkLst>
        <pc:docMk/>
      </pc:docMkLst>
      <pc:sldChg chg="modSp mod">
        <pc:chgData name="Hana Cempírková" userId="940c1edf-007d-4c97-9d29-f6c7ac8423e0" providerId="ADAL" clId="{D547A4EE-1523-4D6C-8590-44F26B393C41}" dt="2022-09-06T12:39:47.390" v="41" actId="20577"/>
        <pc:sldMkLst>
          <pc:docMk/>
          <pc:sldMk cId="3799523001" sldId="256"/>
        </pc:sldMkLst>
        <pc:spChg chg="mod">
          <ac:chgData name="Hana Cempírková" userId="940c1edf-007d-4c97-9d29-f6c7ac8423e0" providerId="ADAL" clId="{D547A4EE-1523-4D6C-8590-44F26B393C41}" dt="2022-09-06T12:39:47.390" v="41" actId="20577"/>
          <ac:spMkLst>
            <pc:docMk/>
            <pc:sldMk cId="3799523001" sldId="256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86E31-3544-4266-B41A-250814194CE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586D3A-94BE-4204-A08C-DC1EB4EF8571}">
      <dgm:prSet/>
      <dgm:spPr/>
      <dgm:t>
        <a:bodyPr/>
        <a:lstStyle/>
        <a:p>
          <a:r>
            <a:rPr lang="cs-CZ" dirty="0"/>
            <a:t>docházka (podle studijního řádu), omlouvat se, zjistit možnosti vytvoření náhradních protokolů</a:t>
          </a:r>
          <a:endParaRPr lang="en-US" dirty="0"/>
        </a:p>
      </dgm:t>
    </dgm:pt>
    <dgm:pt modelId="{ACAF2D03-4F6D-4F28-B9B9-560EC0594337}" type="parTrans" cxnId="{0A7E4D18-05CC-4F10-9D50-2FEE05E2B1D7}">
      <dgm:prSet/>
      <dgm:spPr/>
      <dgm:t>
        <a:bodyPr/>
        <a:lstStyle/>
        <a:p>
          <a:endParaRPr lang="en-US"/>
        </a:p>
      </dgm:t>
    </dgm:pt>
    <dgm:pt modelId="{949562B5-EE8B-4109-9BFF-7B44871D5FA4}" type="sibTrans" cxnId="{0A7E4D18-05CC-4F10-9D50-2FEE05E2B1D7}">
      <dgm:prSet/>
      <dgm:spPr/>
      <dgm:t>
        <a:bodyPr/>
        <a:lstStyle/>
        <a:p>
          <a:endParaRPr lang="en-US"/>
        </a:p>
      </dgm:t>
    </dgm:pt>
    <dgm:pt modelId="{3628E026-5EDB-4675-9AED-1745B301BD92}">
      <dgm:prSet/>
      <dgm:spPr/>
      <dgm:t>
        <a:bodyPr/>
        <a:lstStyle/>
        <a:p>
          <a:r>
            <a:rPr lang="cs-CZ" dirty="0"/>
            <a:t>všechny protokoly, odevzdat do 1 týdne</a:t>
          </a:r>
        </a:p>
        <a:p>
          <a:r>
            <a:rPr lang="cs-CZ" dirty="0"/>
            <a:t> </a:t>
          </a:r>
          <a:r>
            <a:rPr lang="cs-CZ" u="sng" dirty="0"/>
            <a:t>ve formátu .</a:t>
          </a:r>
          <a:r>
            <a:rPr lang="cs-CZ" u="sng" dirty="0" err="1"/>
            <a:t>pdf</a:t>
          </a:r>
          <a:r>
            <a:rPr lang="cs-CZ" u="sng" dirty="0"/>
            <a:t> do MS Teams </a:t>
          </a:r>
          <a:endParaRPr lang="en-US" dirty="0"/>
        </a:p>
      </dgm:t>
    </dgm:pt>
    <dgm:pt modelId="{3B457A7D-98D5-4027-A617-99F6E66934A6}" type="parTrans" cxnId="{F5C7CEC4-9FD2-4506-8C34-ADA69641FFE3}">
      <dgm:prSet/>
      <dgm:spPr/>
      <dgm:t>
        <a:bodyPr/>
        <a:lstStyle/>
        <a:p>
          <a:endParaRPr lang="en-US"/>
        </a:p>
      </dgm:t>
    </dgm:pt>
    <dgm:pt modelId="{876BF3E8-BB27-42BF-8EA6-97BA86946B54}" type="sibTrans" cxnId="{F5C7CEC4-9FD2-4506-8C34-ADA69641FFE3}">
      <dgm:prSet/>
      <dgm:spPr/>
      <dgm:t>
        <a:bodyPr/>
        <a:lstStyle/>
        <a:p>
          <a:endParaRPr lang="en-US"/>
        </a:p>
      </dgm:t>
    </dgm:pt>
    <dgm:pt modelId="{FEF51E05-15B9-49BB-9A8D-072C3B9E3A1C}">
      <dgm:prSet/>
      <dgm:spPr/>
      <dgm:t>
        <a:bodyPr/>
        <a:lstStyle/>
        <a:p>
          <a:r>
            <a:rPr lang="cs-CZ" dirty="0"/>
            <a:t>návod na protokol v </a:t>
          </a:r>
          <a:r>
            <a:rPr lang="cs-CZ" dirty="0" err="1"/>
            <a:t>ISu</a:t>
          </a:r>
          <a:endParaRPr lang="en-US" dirty="0"/>
        </a:p>
      </dgm:t>
    </dgm:pt>
    <dgm:pt modelId="{9A7DCB0E-EE9C-40B2-BCB9-98219DB8C30B}" type="parTrans" cxnId="{ED986FB6-5EAA-4F95-8110-BCC22A136916}">
      <dgm:prSet/>
      <dgm:spPr/>
      <dgm:t>
        <a:bodyPr/>
        <a:lstStyle/>
        <a:p>
          <a:endParaRPr lang="en-US"/>
        </a:p>
      </dgm:t>
    </dgm:pt>
    <dgm:pt modelId="{0904BB5F-CCFA-4BD3-A4CF-8DD59EA4921F}" type="sibTrans" cxnId="{ED986FB6-5EAA-4F95-8110-BCC22A136916}">
      <dgm:prSet/>
      <dgm:spPr/>
      <dgm:t>
        <a:bodyPr/>
        <a:lstStyle/>
        <a:p>
          <a:endParaRPr lang="en-US"/>
        </a:p>
      </dgm:t>
    </dgm:pt>
    <dgm:pt modelId="{2D5EB2A4-2AAB-4E4B-9E44-A33861468CDF}">
      <dgm:prSet/>
      <dgm:spPr/>
      <dgm:t>
        <a:bodyPr/>
        <a:lstStyle/>
        <a:p>
          <a:r>
            <a:rPr lang="cs-CZ"/>
            <a:t>2 písemky v průběhu semestru</a:t>
          </a:r>
          <a:endParaRPr lang="en-US"/>
        </a:p>
      </dgm:t>
    </dgm:pt>
    <dgm:pt modelId="{99FDF5C0-AFAB-416B-87B3-F018F4E32D67}" type="parTrans" cxnId="{2A196F4D-18C4-4DF4-A62C-BC1EB9016744}">
      <dgm:prSet/>
      <dgm:spPr/>
      <dgm:t>
        <a:bodyPr/>
        <a:lstStyle/>
        <a:p>
          <a:endParaRPr lang="en-US"/>
        </a:p>
      </dgm:t>
    </dgm:pt>
    <dgm:pt modelId="{F078A7C6-E9F3-4979-840E-45C107E1726F}" type="sibTrans" cxnId="{2A196F4D-18C4-4DF4-A62C-BC1EB9016744}">
      <dgm:prSet/>
      <dgm:spPr/>
      <dgm:t>
        <a:bodyPr/>
        <a:lstStyle/>
        <a:p>
          <a:endParaRPr lang="en-US"/>
        </a:p>
      </dgm:t>
    </dgm:pt>
    <dgm:pt modelId="{D8ADE7D2-8038-4BE6-B6A5-BF9CE02F8403}">
      <dgm:prSet/>
      <dgm:spPr/>
      <dgm:t>
        <a:bodyPr/>
        <a:lstStyle/>
        <a:p>
          <a:r>
            <a:rPr lang="cs-CZ"/>
            <a:t>samostatná práce v průběhu</a:t>
          </a:r>
          <a:endParaRPr lang="en-US"/>
        </a:p>
      </dgm:t>
    </dgm:pt>
    <dgm:pt modelId="{8CE8EE1B-D953-4FDF-8EC6-E028C052F7B3}" type="parTrans" cxnId="{BD8726AE-3B35-4091-8615-39386EE893FC}">
      <dgm:prSet/>
      <dgm:spPr/>
      <dgm:t>
        <a:bodyPr/>
        <a:lstStyle/>
        <a:p>
          <a:endParaRPr lang="en-US"/>
        </a:p>
      </dgm:t>
    </dgm:pt>
    <dgm:pt modelId="{058199C7-F293-4036-BFDF-D2EC6C963B3B}" type="sibTrans" cxnId="{BD8726AE-3B35-4091-8615-39386EE893FC}">
      <dgm:prSet/>
      <dgm:spPr/>
      <dgm:t>
        <a:bodyPr/>
        <a:lstStyle/>
        <a:p>
          <a:endParaRPr lang="en-US"/>
        </a:p>
      </dgm:t>
    </dgm:pt>
    <dgm:pt modelId="{8782A2FA-AD93-4B91-BD5E-5FC1EF16AE52}" type="pres">
      <dgm:prSet presAssocID="{F0D86E31-3544-4266-B41A-250814194CE6}" presName="linear" presStyleCnt="0">
        <dgm:presLayoutVars>
          <dgm:animLvl val="lvl"/>
          <dgm:resizeHandles val="exact"/>
        </dgm:presLayoutVars>
      </dgm:prSet>
      <dgm:spPr/>
    </dgm:pt>
    <dgm:pt modelId="{BAE25129-F34E-431A-99D3-0B48F3A8EE81}" type="pres">
      <dgm:prSet presAssocID="{D9586D3A-94BE-4204-A08C-DC1EB4EF8571}" presName="parentText" presStyleLbl="node1" presStyleIdx="0" presStyleCnt="5" custLinFactNeighborY="58291">
        <dgm:presLayoutVars>
          <dgm:chMax val="0"/>
          <dgm:bulletEnabled val="1"/>
        </dgm:presLayoutVars>
      </dgm:prSet>
      <dgm:spPr/>
    </dgm:pt>
    <dgm:pt modelId="{8DA73375-CD6E-4679-AF0A-2C70D867FA70}" type="pres">
      <dgm:prSet presAssocID="{949562B5-EE8B-4109-9BFF-7B44871D5FA4}" presName="spacer" presStyleCnt="0"/>
      <dgm:spPr/>
    </dgm:pt>
    <dgm:pt modelId="{D6564AA6-BEAA-4006-AAA8-E1C93E60A706}" type="pres">
      <dgm:prSet presAssocID="{3628E026-5EDB-4675-9AED-1745B301BD9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F33ECDE-9123-4473-9293-BB7693B2C9D0}" type="pres">
      <dgm:prSet presAssocID="{876BF3E8-BB27-42BF-8EA6-97BA86946B54}" presName="spacer" presStyleCnt="0"/>
      <dgm:spPr/>
    </dgm:pt>
    <dgm:pt modelId="{7EE9D2F5-D73B-4DA9-BDBE-A475F0D823D0}" type="pres">
      <dgm:prSet presAssocID="{FEF51E05-15B9-49BB-9A8D-072C3B9E3A1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638787B-5948-43F0-9D04-5F93A9A9DCB9}" type="pres">
      <dgm:prSet presAssocID="{0904BB5F-CCFA-4BD3-A4CF-8DD59EA4921F}" presName="spacer" presStyleCnt="0"/>
      <dgm:spPr/>
    </dgm:pt>
    <dgm:pt modelId="{8881C216-6ABA-448A-AEC7-D3A1FD4A17D8}" type="pres">
      <dgm:prSet presAssocID="{2D5EB2A4-2AAB-4E4B-9E44-A33861468CD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6056A48-FE7C-426F-BC75-DF5598BAD48D}" type="pres">
      <dgm:prSet presAssocID="{F078A7C6-E9F3-4979-840E-45C107E1726F}" presName="spacer" presStyleCnt="0"/>
      <dgm:spPr/>
    </dgm:pt>
    <dgm:pt modelId="{D13857C6-B9F2-4D82-B4FB-B687D582FD7D}" type="pres">
      <dgm:prSet presAssocID="{D8ADE7D2-8038-4BE6-B6A5-BF9CE02F840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7B0507-0651-472F-82E6-EEE45662796E}" type="presOf" srcId="{D8ADE7D2-8038-4BE6-B6A5-BF9CE02F8403}" destId="{D13857C6-B9F2-4D82-B4FB-B687D582FD7D}" srcOrd="0" destOrd="0" presId="urn:microsoft.com/office/officeart/2005/8/layout/vList2"/>
    <dgm:cxn modelId="{0A7E4D18-05CC-4F10-9D50-2FEE05E2B1D7}" srcId="{F0D86E31-3544-4266-B41A-250814194CE6}" destId="{D9586D3A-94BE-4204-A08C-DC1EB4EF8571}" srcOrd="0" destOrd="0" parTransId="{ACAF2D03-4F6D-4F28-B9B9-560EC0594337}" sibTransId="{949562B5-EE8B-4109-9BFF-7B44871D5FA4}"/>
    <dgm:cxn modelId="{790B7224-6215-480F-927B-9EB285E01BFB}" type="presOf" srcId="{2D5EB2A4-2AAB-4E4B-9E44-A33861468CDF}" destId="{8881C216-6ABA-448A-AEC7-D3A1FD4A17D8}" srcOrd="0" destOrd="0" presId="urn:microsoft.com/office/officeart/2005/8/layout/vList2"/>
    <dgm:cxn modelId="{2A196F4D-18C4-4DF4-A62C-BC1EB9016744}" srcId="{F0D86E31-3544-4266-B41A-250814194CE6}" destId="{2D5EB2A4-2AAB-4E4B-9E44-A33861468CDF}" srcOrd="3" destOrd="0" parTransId="{99FDF5C0-AFAB-416B-87B3-F018F4E32D67}" sibTransId="{F078A7C6-E9F3-4979-840E-45C107E1726F}"/>
    <dgm:cxn modelId="{3C711C6F-166F-40AC-9F42-31E81E7E7653}" type="presOf" srcId="{3628E026-5EDB-4675-9AED-1745B301BD92}" destId="{D6564AA6-BEAA-4006-AAA8-E1C93E60A706}" srcOrd="0" destOrd="0" presId="urn:microsoft.com/office/officeart/2005/8/layout/vList2"/>
    <dgm:cxn modelId="{9725B48A-E32D-4061-A506-F7896B73A233}" type="presOf" srcId="{FEF51E05-15B9-49BB-9A8D-072C3B9E3A1C}" destId="{7EE9D2F5-D73B-4DA9-BDBE-A475F0D823D0}" srcOrd="0" destOrd="0" presId="urn:microsoft.com/office/officeart/2005/8/layout/vList2"/>
    <dgm:cxn modelId="{1D0DE199-E9C6-417A-A5D0-37AE5332EA48}" type="presOf" srcId="{D9586D3A-94BE-4204-A08C-DC1EB4EF8571}" destId="{BAE25129-F34E-431A-99D3-0B48F3A8EE81}" srcOrd="0" destOrd="0" presId="urn:microsoft.com/office/officeart/2005/8/layout/vList2"/>
    <dgm:cxn modelId="{BD8726AE-3B35-4091-8615-39386EE893FC}" srcId="{F0D86E31-3544-4266-B41A-250814194CE6}" destId="{D8ADE7D2-8038-4BE6-B6A5-BF9CE02F8403}" srcOrd="4" destOrd="0" parTransId="{8CE8EE1B-D953-4FDF-8EC6-E028C052F7B3}" sibTransId="{058199C7-F293-4036-BFDF-D2EC6C963B3B}"/>
    <dgm:cxn modelId="{ED986FB6-5EAA-4F95-8110-BCC22A136916}" srcId="{F0D86E31-3544-4266-B41A-250814194CE6}" destId="{FEF51E05-15B9-49BB-9A8D-072C3B9E3A1C}" srcOrd="2" destOrd="0" parTransId="{9A7DCB0E-EE9C-40B2-BCB9-98219DB8C30B}" sibTransId="{0904BB5F-CCFA-4BD3-A4CF-8DD59EA4921F}"/>
    <dgm:cxn modelId="{F5C7CEC4-9FD2-4506-8C34-ADA69641FFE3}" srcId="{F0D86E31-3544-4266-B41A-250814194CE6}" destId="{3628E026-5EDB-4675-9AED-1745B301BD92}" srcOrd="1" destOrd="0" parTransId="{3B457A7D-98D5-4027-A617-99F6E66934A6}" sibTransId="{876BF3E8-BB27-42BF-8EA6-97BA86946B54}"/>
    <dgm:cxn modelId="{0ABB30E7-81AC-4CAB-94E2-E6D3B12E89AA}" type="presOf" srcId="{F0D86E31-3544-4266-B41A-250814194CE6}" destId="{8782A2FA-AD93-4B91-BD5E-5FC1EF16AE52}" srcOrd="0" destOrd="0" presId="urn:microsoft.com/office/officeart/2005/8/layout/vList2"/>
    <dgm:cxn modelId="{0C09F5B6-5D37-4817-A497-3B5A3662B573}" type="presParOf" srcId="{8782A2FA-AD93-4B91-BD5E-5FC1EF16AE52}" destId="{BAE25129-F34E-431A-99D3-0B48F3A8EE81}" srcOrd="0" destOrd="0" presId="urn:microsoft.com/office/officeart/2005/8/layout/vList2"/>
    <dgm:cxn modelId="{076FB729-BF34-479F-AC03-A475BC218A95}" type="presParOf" srcId="{8782A2FA-AD93-4B91-BD5E-5FC1EF16AE52}" destId="{8DA73375-CD6E-4679-AF0A-2C70D867FA70}" srcOrd="1" destOrd="0" presId="urn:microsoft.com/office/officeart/2005/8/layout/vList2"/>
    <dgm:cxn modelId="{90228980-D536-47BC-A94C-BFDF860115CC}" type="presParOf" srcId="{8782A2FA-AD93-4B91-BD5E-5FC1EF16AE52}" destId="{D6564AA6-BEAA-4006-AAA8-E1C93E60A706}" srcOrd="2" destOrd="0" presId="urn:microsoft.com/office/officeart/2005/8/layout/vList2"/>
    <dgm:cxn modelId="{E6D8B090-87AF-46D5-A36E-A6CD8B4B63F9}" type="presParOf" srcId="{8782A2FA-AD93-4B91-BD5E-5FC1EF16AE52}" destId="{2F33ECDE-9123-4473-9293-BB7693B2C9D0}" srcOrd="3" destOrd="0" presId="urn:microsoft.com/office/officeart/2005/8/layout/vList2"/>
    <dgm:cxn modelId="{D26B0E19-0FC7-4EBC-9190-001AC6FD58C5}" type="presParOf" srcId="{8782A2FA-AD93-4B91-BD5E-5FC1EF16AE52}" destId="{7EE9D2F5-D73B-4DA9-BDBE-A475F0D823D0}" srcOrd="4" destOrd="0" presId="urn:microsoft.com/office/officeart/2005/8/layout/vList2"/>
    <dgm:cxn modelId="{F9C01ABD-5B0C-4C48-B5BF-B46365FA7666}" type="presParOf" srcId="{8782A2FA-AD93-4B91-BD5E-5FC1EF16AE52}" destId="{B638787B-5948-43F0-9D04-5F93A9A9DCB9}" srcOrd="5" destOrd="0" presId="urn:microsoft.com/office/officeart/2005/8/layout/vList2"/>
    <dgm:cxn modelId="{546416D4-2B16-4C91-B0C1-FCE14406DD52}" type="presParOf" srcId="{8782A2FA-AD93-4B91-BD5E-5FC1EF16AE52}" destId="{8881C216-6ABA-448A-AEC7-D3A1FD4A17D8}" srcOrd="6" destOrd="0" presId="urn:microsoft.com/office/officeart/2005/8/layout/vList2"/>
    <dgm:cxn modelId="{8F893C1F-9B1C-4AB9-90A5-F05306A26EA1}" type="presParOf" srcId="{8782A2FA-AD93-4B91-BD5E-5FC1EF16AE52}" destId="{36056A48-FE7C-426F-BC75-DF5598BAD48D}" srcOrd="7" destOrd="0" presId="urn:microsoft.com/office/officeart/2005/8/layout/vList2"/>
    <dgm:cxn modelId="{211FF71B-577A-4C76-8597-8BD42A7787BA}" type="presParOf" srcId="{8782A2FA-AD93-4B91-BD5E-5FC1EF16AE52}" destId="{D13857C6-B9F2-4D82-B4FB-B687D582FD7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25129-F34E-431A-99D3-0B48F3A8EE81}">
      <dsp:nvSpPr>
        <dsp:cNvPr id="0" name=""/>
        <dsp:cNvSpPr/>
      </dsp:nvSpPr>
      <dsp:spPr>
        <a:xfrm>
          <a:off x="0" y="122021"/>
          <a:ext cx="6190459" cy="8739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docházka (podle studijního řádu), omlouvat se, zjistit možnosti vytvoření náhradních protokolů</a:t>
          </a:r>
          <a:endParaRPr lang="en-US" sz="1900" kern="1200" dirty="0"/>
        </a:p>
      </dsp:txBody>
      <dsp:txXfrm>
        <a:off x="42661" y="164682"/>
        <a:ext cx="6105137" cy="788594"/>
      </dsp:txXfrm>
    </dsp:sp>
    <dsp:sp modelId="{D6564AA6-BEAA-4006-AAA8-E1C93E60A706}">
      <dsp:nvSpPr>
        <dsp:cNvPr id="0" name=""/>
        <dsp:cNvSpPr/>
      </dsp:nvSpPr>
      <dsp:spPr>
        <a:xfrm>
          <a:off x="0" y="1018761"/>
          <a:ext cx="6190459" cy="873916"/>
        </a:xfrm>
        <a:prstGeom prst="roundRect">
          <a:avLst/>
        </a:prstGeom>
        <a:solidFill>
          <a:schemeClr val="accent2">
            <a:hueOff val="-2188608"/>
            <a:satOff val="-1975"/>
            <a:lumOff val="-44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všechny protokoly, odevzdat do 1 týdne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 </a:t>
          </a:r>
          <a:r>
            <a:rPr lang="cs-CZ" sz="1900" u="sng" kern="1200" dirty="0"/>
            <a:t>ve formátu .</a:t>
          </a:r>
          <a:r>
            <a:rPr lang="cs-CZ" sz="1900" u="sng" kern="1200" dirty="0" err="1"/>
            <a:t>pdf</a:t>
          </a:r>
          <a:r>
            <a:rPr lang="cs-CZ" sz="1900" u="sng" kern="1200" dirty="0"/>
            <a:t> do MS Teams </a:t>
          </a:r>
          <a:endParaRPr lang="en-US" sz="1900" kern="1200" dirty="0"/>
        </a:p>
      </dsp:txBody>
      <dsp:txXfrm>
        <a:off x="42661" y="1061422"/>
        <a:ext cx="6105137" cy="788594"/>
      </dsp:txXfrm>
    </dsp:sp>
    <dsp:sp modelId="{7EE9D2F5-D73B-4DA9-BDBE-A475F0D823D0}">
      <dsp:nvSpPr>
        <dsp:cNvPr id="0" name=""/>
        <dsp:cNvSpPr/>
      </dsp:nvSpPr>
      <dsp:spPr>
        <a:xfrm>
          <a:off x="0" y="1947398"/>
          <a:ext cx="6190459" cy="873916"/>
        </a:xfrm>
        <a:prstGeom prst="roundRect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návod na protokol v </a:t>
          </a:r>
          <a:r>
            <a:rPr lang="cs-CZ" sz="1900" kern="1200" dirty="0" err="1"/>
            <a:t>ISu</a:t>
          </a:r>
          <a:endParaRPr lang="en-US" sz="1900" kern="1200" dirty="0"/>
        </a:p>
      </dsp:txBody>
      <dsp:txXfrm>
        <a:off x="42661" y="1990059"/>
        <a:ext cx="6105137" cy="788594"/>
      </dsp:txXfrm>
    </dsp:sp>
    <dsp:sp modelId="{8881C216-6ABA-448A-AEC7-D3A1FD4A17D8}">
      <dsp:nvSpPr>
        <dsp:cNvPr id="0" name=""/>
        <dsp:cNvSpPr/>
      </dsp:nvSpPr>
      <dsp:spPr>
        <a:xfrm>
          <a:off x="0" y="2876034"/>
          <a:ext cx="6190459" cy="873916"/>
        </a:xfrm>
        <a:prstGeom prst="roundRect">
          <a:avLst/>
        </a:prstGeom>
        <a:solidFill>
          <a:schemeClr val="accent2">
            <a:hueOff val="-6565823"/>
            <a:satOff val="-5925"/>
            <a:lumOff val="-132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2 písemky v průběhu semestru</a:t>
          </a:r>
          <a:endParaRPr lang="en-US" sz="1900" kern="1200"/>
        </a:p>
      </dsp:txBody>
      <dsp:txXfrm>
        <a:off x="42661" y="2918695"/>
        <a:ext cx="6105137" cy="788594"/>
      </dsp:txXfrm>
    </dsp:sp>
    <dsp:sp modelId="{D13857C6-B9F2-4D82-B4FB-B687D582FD7D}">
      <dsp:nvSpPr>
        <dsp:cNvPr id="0" name=""/>
        <dsp:cNvSpPr/>
      </dsp:nvSpPr>
      <dsp:spPr>
        <a:xfrm>
          <a:off x="0" y="3804671"/>
          <a:ext cx="6190459" cy="873916"/>
        </a:xfrm>
        <a:prstGeom prst="roundRect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samostatná práce v průběhu</a:t>
          </a:r>
          <a:endParaRPr lang="en-US" sz="1900" kern="1200"/>
        </a:p>
      </dsp:txBody>
      <dsp:txXfrm>
        <a:off x="42661" y="3847332"/>
        <a:ext cx="6105137" cy="788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63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2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663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485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966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4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452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731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69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19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9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37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99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85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95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0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3A43DF-04A3-4662-88CA-28FDED1CFC0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049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.muni.cz/~anatomy/mikroskop/olympus_cx31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genially.com/66e575c2d7112802fe8354d5/interactive-content-popis-mikroskop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4998BF8-033B-9EEC-2093-24770620FB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E274AF0-839C-AF45-5C97-75C477750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Botanická mikrotechnika 2024</a:t>
            </a:r>
          </a:p>
          <a:p>
            <a:r>
              <a:rPr lang="cs-CZ" sz="2800" dirty="0"/>
              <a:t>Mgr. Hana Cempírková, Ph.D.</a:t>
            </a:r>
          </a:p>
        </p:txBody>
      </p:sp>
    </p:spTree>
    <p:extLst>
      <p:ext uri="{BB962C8B-B14F-4D97-AF65-F5344CB8AC3E}">
        <p14:creationId xmlns:p14="http://schemas.microsoft.com/office/powerpoint/2010/main" val="319185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91C69-F02B-AB5E-C924-7B997411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68" y="114299"/>
            <a:ext cx="8534400" cy="1507067"/>
          </a:xfrm>
        </p:spPr>
        <p:txBody>
          <a:bodyPr/>
          <a:lstStyle/>
          <a:p>
            <a:r>
              <a:rPr lang="cs-CZ" dirty="0"/>
              <a:t>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4966F4-8FB9-2295-B42B-3D0F7C70B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004" y="1621366"/>
            <a:ext cx="8534400" cy="3615267"/>
          </a:xfrm>
        </p:spPr>
        <p:txBody>
          <a:bodyPr>
            <a:normAutofit/>
          </a:bodyPr>
          <a:lstStyle/>
          <a:p>
            <a:r>
              <a:rPr lang="cs-CZ" sz="2800" dirty="0"/>
              <a:t> podmínky zápočtu</a:t>
            </a:r>
          </a:p>
          <a:p>
            <a:r>
              <a:rPr lang="cs-CZ" sz="2800" dirty="0"/>
              <a:t> protokoly</a:t>
            </a:r>
          </a:p>
          <a:p>
            <a:r>
              <a:rPr lang="cs-CZ" sz="2800" dirty="0"/>
              <a:t> historie mikroskopu</a:t>
            </a:r>
          </a:p>
          <a:p>
            <a:r>
              <a:rPr lang="cs-CZ" sz="2800" dirty="0"/>
              <a:t> popis mikroskopu a jeho nastavení + příprava preparátu</a:t>
            </a:r>
          </a:p>
          <a:p>
            <a:r>
              <a:rPr lang="cs-CZ" sz="2800" dirty="0"/>
              <a:t> zadání prvního protokolu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032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67329D9-4C17-577C-148B-975A65B42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661" y="941424"/>
            <a:ext cx="3043896" cy="324861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Podmínky zápočtu			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6C0C5EA-4F9D-4B76-D64F-58C42B0DDC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58356"/>
              </p:ext>
            </p:extLst>
          </p:nvPr>
        </p:nvGraphicFramePr>
        <p:xfrm>
          <a:off x="940645" y="941424"/>
          <a:ext cx="6190459" cy="476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1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57FB3-5C1F-FE9C-BF20-D8B71ACD2F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Historie mikroskopování</a:t>
            </a:r>
            <a:br>
              <a:rPr lang="cs-CZ" dirty="0"/>
            </a:br>
            <a:r>
              <a:rPr lang="cs-CZ" dirty="0"/>
              <a:t> (viz prezentace)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3B1BEA66-750D-8EA0-B51A-85D45A5E29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1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8734A-A7C1-3BE1-7354-6F0C5437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554" y="397113"/>
            <a:ext cx="8534400" cy="1507067"/>
          </a:xfrm>
        </p:spPr>
        <p:txBody>
          <a:bodyPr/>
          <a:lstStyle/>
          <a:p>
            <a:r>
              <a:rPr lang="cs-CZ" dirty="0"/>
              <a:t>Orientace v učebně a bezpečnost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7C745B-1A45-49A4-6F0F-8E624EC8F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554" y="1993491"/>
            <a:ext cx="8534400" cy="3615267"/>
          </a:xfrm>
        </p:spPr>
        <p:txBody>
          <a:bodyPr/>
          <a:lstStyle/>
          <a:p>
            <a:r>
              <a:rPr lang="cs-CZ" dirty="0"/>
              <a:t> jídlo a pití</a:t>
            </a:r>
          </a:p>
          <a:p>
            <a:r>
              <a:rPr lang="cs-CZ" dirty="0"/>
              <a:t> oblečení</a:t>
            </a:r>
          </a:p>
          <a:p>
            <a:r>
              <a:rPr lang="cs-CZ" dirty="0"/>
              <a:t> zranění</a:t>
            </a:r>
          </a:p>
          <a:p>
            <a:r>
              <a:rPr lang="cs-CZ" dirty="0"/>
              <a:t> pomůcky, příprava preparátů, manipulace s mikroskopy…</a:t>
            </a:r>
          </a:p>
        </p:txBody>
      </p:sp>
    </p:spTree>
    <p:extLst>
      <p:ext uri="{BB962C8B-B14F-4D97-AF65-F5344CB8AC3E}">
        <p14:creationId xmlns:p14="http://schemas.microsoft.com/office/powerpoint/2010/main" val="282148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2A34A3-E4F0-9FC2-8BBB-FE773F74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Praktická část</a:t>
            </a:r>
            <a:endParaRPr lang="cs-CZ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FF07001-828A-3E5A-341B-5B5F226AB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62" y="685799"/>
            <a:ext cx="6288260" cy="489204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 popis mikroskopu</a:t>
            </a:r>
          </a:p>
          <a:p>
            <a:r>
              <a:rPr lang="cs-CZ" sz="2800" dirty="0">
                <a:solidFill>
                  <a:schemeClr val="tx1"/>
                </a:solidFill>
              </a:rPr>
              <a:t> příprava preparátu</a:t>
            </a:r>
          </a:p>
          <a:p>
            <a:r>
              <a:rPr lang="cs-CZ" sz="2800" dirty="0">
                <a:solidFill>
                  <a:schemeClr val="tx1"/>
                </a:solidFill>
              </a:rPr>
              <a:t> nastavení mikroskopu podle stránky </a:t>
            </a:r>
            <a:r>
              <a:rPr lang="cs-CZ" sz="2800" dirty="0">
                <a:solidFill>
                  <a:schemeClr val="tx1"/>
                </a:solidFill>
                <a:hlinkClick r:id="rId2"/>
              </a:rPr>
              <a:t>https://www.sci.muni.cz/~anatomy/mikroskop/olympus_cx31.htm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pozorov</a:t>
            </a:r>
            <a:r>
              <a:rPr lang="cs-CZ" sz="2800" dirty="0" err="1">
                <a:solidFill>
                  <a:schemeClr val="tx1"/>
                </a:solidFill>
              </a:rPr>
              <a:t>ání</a:t>
            </a:r>
            <a:r>
              <a:rPr lang="cs-CZ" sz="2800" dirty="0">
                <a:solidFill>
                  <a:schemeClr val="tx1"/>
                </a:solidFill>
              </a:rPr>
              <a:t> při různě otevřené aperturní cloně (viz následující snímek)</a:t>
            </a:r>
          </a:p>
        </p:txBody>
      </p:sp>
    </p:spTree>
    <p:extLst>
      <p:ext uri="{BB962C8B-B14F-4D97-AF65-F5344CB8AC3E}">
        <p14:creationId xmlns:p14="http://schemas.microsoft.com/office/powerpoint/2010/main" val="261832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100" y="293284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cs-CZ" dirty="0">
                <a:cs typeface="Calibri Light"/>
              </a:rPr>
              <a:t>Úkoly do protokolu prvního cvičení z Botanické mikrotechniky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670461" y="1800351"/>
            <a:ext cx="10325164" cy="46832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1. Vlož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highlight>
                  <a:srgbClr val="0000FF"/>
                </a:highlight>
                <a:cs typeface="Calibri"/>
              </a:rPr>
              <a:t>Printscreen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z úspěšně vyřešeného „kvízu“ </a:t>
            </a:r>
          </a:p>
          <a:p>
            <a:pPr marL="0" indent="0">
              <a:buNone/>
            </a:pPr>
            <a:r>
              <a:rPr lang="cs-CZ" sz="1800" b="0" i="0" u="sng" dirty="0">
                <a:solidFill>
                  <a:srgbClr val="0D2E46"/>
                </a:solidFill>
                <a:effectLst/>
                <a:latin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https://view.genially.com/66e575c2d7112802fe8354d5/</a:t>
            </a:r>
            <a:r>
              <a:rPr lang="cs-CZ" sz="1800" b="0" i="0" u="sng" dirty="0">
                <a:solidFill>
                  <a:schemeClr val="tx1">
                    <a:lumMod val="85000"/>
                  </a:schemeClr>
                </a:solidFill>
                <a:effectLst/>
                <a:latin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interactive-content-popis-mikroskopu</a:t>
            </a:r>
            <a:endParaRPr lang="cs-CZ" sz="1800" b="0" i="0" u="sng" dirty="0">
              <a:solidFill>
                <a:schemeClr val="tx1">
                  <a:lumMod val="85000"/>
                </a:schemeClr>
              </a:solidFill>
              <a:effectLst/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a vlož ho do protokolu.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2. Vytvoř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highlight>
                  <a:srgbClr val="0000FF"/>
                </a:highlight>
                <a:cs typeface="Calibri"/>
              </a:rPr>
              <a:t>tabulku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srovnávající pozorování vlastního preparátu při úplně uzavřené aperturní cloně, úplně otevřené aperturní cloně a při správném nastavení podle NA objektivu (lze doplnit fotodokumentací – malé velikosti obrázků, popisky)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3. Vytvoř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highlight>
                  <a:srgbClr val="0000FF"/>
                </a:highlight>
                <a:cs typeface="Calibri"/>
              </a:rPr>
              <a:t>tabulku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 rozlišovací schopnosti objektivů 10x, 20x a 40x,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Vzorec: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latin typeface="Symbol"/>
                <a:cs typeface="Calibri"/>
                <a:sym typeface="Symbol"/>
              </a:rPr>
              <a:t>e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 = 0,61 x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latin typeface="Symbol"/>
                <a:cs typeface="Calibri"/>
                <a:sym typeface="Symbol"/>
              </a:rPr>
              <a:t>l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/NA, kde 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latin typeface="Symbol"/>
                <a:cs typeface="Calibri"/>
                <a:sym typeface="Symbol"/>
              </a:rPr>
              <a:t>e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 je rozlišovací schopnost, tj. minimální vzdálenost dvou objektů, které budou při pozorování rozlišitelné jako dva samostatné objekty, 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latin typeface="Symbol"/>
                <a:cs typeface="Calibri"/>
                <a:sym typeface="Symbol"/>
              </a:rPr>
              <a:t>l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 je vlnová délka použitého světla (pro výpočet uvažujte monochromatické světlo o vlnové délce 550 </a:t>
            </a:r>
            <a:r>
              <a:rPr lang="cs-CZ" sz="1800" dirty="0" err="1">
                <a:solidFill>
                  <a:schemeClr val="tx1">
                    <a:lumMod val="85000"/>
                  </a:schemeClr>
                </a:solidFill>
                <a:cs typeface="Calibri"/>
              </a:rPr>
              <a:t>nm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), NA je numerická apertura objektivu, výsledek uveďte v 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latin typeface="Symbol"/>
                <a:cs typeface="Calibri"/>
                <a:sym typeface="Symbol"/>
              </a:rPr>
              <a:t>m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m.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4. Do závěru slovně popiš a okomentuj tabulky z bodu 2 a 3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5. Nezapomeňte na převedení dokumentu na formát .</a:t>
            </a:r>
            <a:r>
              <a:rPr lang="cs-CZ" sz="1800" dirty="0" err="1">
                <a:solidFill>
                  <a:schemeClr val="tx1">
                    <a:lumMod val="85000"/>
                  </a:schemeClr>
                </a:solidFill>
                <a:cs typeface="Calibri"/>
              </a:rPr>
              <a:t>pdf</a:t>
            </a:r>
            <a:r>
              <a:rPr lang="cs-CZ" sz="1800" dirty="0">
                <a:solidFill>
                  <a:schemeClr val="tx1">
                    <a:lumMod val="85000"/>
                  </a:schemeClr>
                </a:solidFill>
                <a:cs typeface="Calibri"/>
              </a:rPr>
              <a:t> a odevzdejte přes MS Teams.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63DA7-7439-9497-079E-BEF43409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63918"/>
            <a:ext cx="8534400" cy="1507067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E9542-9487-857A-84B7-8AFA01299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329" y="1028994"/>
            <a:ext cx="8534400" cy="3615267"/>
          </a:xfrm>
        </p:spPr>
        <p:txBody>
          <a:bodyPr/>
          <a:lstStyle/>
          <a:p>
            <a:r>
              <a:rPr lang="cs-CZ" dirty="0"/>
              <a:t> Popis a nastavení mikroskopu</a:t>
            </a:r>
          </a:p>
          <a:p>
            <a:r>
              <a:rPr lang="cs-CZ" dirty="0"/>
              <a:t> rozlišovací schopnost mikroskopu </a:t>
            </a:r>
          </a:p>
          <a:p>
            <a:r>
              <a:rPr lang="cs-CZ" dirty="0"/>
              <a:t> ovlivnění kvality pozorování (jas, kontrast, hloubka ostrosti..)</a:t>
            </a:r>
          </a:p>
        </p:txBody>
      </p:sp>
    </p:spTree>
    <p:extLst>
      <p:ext uri="{BB962C8B-B14F-4D97-AF65-F5344CB8AC3E}">
        <p14:creationId xmlns:p14="http://schemas.microsoft.com/office/powerpoint/2010/main" val="3752637995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TM02900771[[fn=Řez]]</Template>
  <TotalTime>47</TotalTime>
  <Words>357</Words>
  <Application>Microsoft Office PowerPoint</Application>
  <PresentationFormat>Širokoúhlá obrazovka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Aptos</vt:lpstr>
      <vt:lpstr>Calibri</vt:lpstr>
      <vt:lpstr>Calibri Light</vt:lpstr>
      <vt:lpstr>Century Gothic</vt:lpstr>
      <vt:lpstr>Symbol</vt:lpstr>
      <vt:lpstr>Wingdings 3</vt:lpstr>
      <vt:lpstr>Řez</vt:lpstr>
      <vt:lpstr>Úvod</vt:lpstr>
      <vt:lpstr>Plán</vt:lpstr>
      <vt:lpstr>Podmínky zápočtu   </vt:lpstr>
      <vt:lpstr>Historie mikroskopování  (viz prezentace)</vt:lpstr>
      <vt:lpstr>Orientace v učebně a bezpečnost</vt:lpstr>
      <vt:lpstr>Praktická část</vt:lpstr>
      <vt:lpstr>Úkoly do protokolu prvního cvičení z Botanické mikrotechniky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Hana Cempírková</cp:lastModifiedBy>
  <cp:revision>104</cp:revision>
  <dcterms:created xsi:type="dcterms:W3CDTF">2022-09-06T11:59:37Z</dcterms:created>
  <dcterms:modified xsi:type="dcterms:W3CDTF">2024-09-24T16:43:17Z</dcterms:modified>
</cp:coreProperties>
</file>