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0" r:id="rId1"/>
  </p:sldMasterIdLst>
  <p:notesMasterIdLst>
    <p:notesMasterId r:id="rId20"/>
  </p:notesMasterIdLst>
  <p:sldIdLst>
    <p:sldId id="257" r:id="rId2"/>
    <p:sldId id="258" r:id="rId3"/>
    <p:sldId id="259" r:id="rId4"/>
    <p:sldId id="273" r:id="rId5"/>
    <p:sldId id="277" r:id="rId6"/>
    <p:sldId id="278" r:id="rId7"/>
    <p:sldId id="279" r:id="rId8"/>
    <p:sldId id="282" r:id="rId9"/>
    <p:sldId id="280" r:id="rId10"/>
    <p:sldId id="296" r:id="rId11"/>
    <p:sldId id="286" r:id="rId12"/>
    <p:sldId id="287" r:id="rId13"/>
    <p:sldId id="289" r:id="rId14"/>
    <p:sldId id="291" r:id="rId15"/>
    <p:sldId id="295" r:id="rId16"/>
    <p:sldId id="292" r:id="rId17"/>
    <p:sldId id="293" r:id="rId18"/>
    <p:sldId id="294"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FF"/>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474" autoAdjust="0"/>
  </p:normalViewPr>
  <p:slideViewPr>
    <p:cSldViewPr>
      <p:cViewPr varScale="1">
        <p:scale>
          <a:sx n="71" d="100"/>
          <a:sy n="71" d="100"/>
        </p:scale>
        <p:origin x="1714"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12:47:04.143"/>
    </inkml:context>
    <inkml:brush xml:id="br0">
      <inkml:brushProperty name="width" value="0.05" units="cm"/>
      <inkml:brushProperty name="height" value="0.05" units="cm"/>
    </inkml:brush>
  </inkml:definitions>
  <inkml:trace contextRef="#ctx0" brushRef="#br0">11 0 24575,'-10'128'0,"10"-90"-1365,0-30-5461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12:47:12.176"/>
    </inkml:context>
    <inkml:brush xml:id="br0">
      <inkml:brushProperty name="width" value="0.05" units="cm"/>
      <inkml:brushProperty name="height" value="0.05" units="cm"/>
    </inkml:brush>
  </inkml:definitions>
  <inkml:trace contextRef="#ctx0" brushRef="#br0">1 1 24575,'0'2'0,"2"1"0,0 3 0,0 4 0,0 1 0,0 0 0,1 1 0,0-1 0,-1 0 0,-1 0 0,-1-1 0,2-2 0,1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12:47:13.364"/>
    </inkml:context>
    <inkml:brush xml:id="br0">
      <inkml:brushProperty name="width" value="0.05" units="cm"/>
      <inkml:brushProperty name="height" value="0.05" units="cm"/>
    </inkml:brush>
  </inkml:definitions>
  <inkml:trace contextRef="#ctx0" brushRef="#br0">1 0 24575,'0'2'0,"0"2"0,0 2 0,0 1 0,1 0 0,1 1 0,0 0 0,0 0 0,-1 1 0,0 2 0,-1 1 0,2 0 0,0-1 0,0 0 0,2 2 0,-1 1 0,0 0 0,-1-2-8191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12:47:23.046"/>
    </inkml:context>
    <inkml:brush xml:id="br0">
      <inkml:brushProperty name="width" value="0.05" units="cm"/>
      <inkml:brushProperty name="height" value="0.05" units="cm"/>
    </inkml:brush>
  </inkml:definitions>
  <inkml:trace contextRef="#ctx0" brushRef="#br0">0 1 24575,'0'2'0,"0"2"0,0 2 0,0 1 0,2 0 0,0 1 0,0 0 0,2-2 0,-1 1 0,0 1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12:47:24.571"/>
    </inkml:context>
    <inkml:brush xml:id="br0">
      <inkml:brushProperty name="width" value="0.05" units="cm"/>
      <inkml:brushProperty name="height" value="0.05" units="cm"/>
    </inkml:brush>
  </inkml:definitions>
  <inkml:trace contextRef="#ctx0" brushRef="#br0">0 1 24575,'2'1'0,"2"3"0,0 2 0,0 2 0,0-1 0,0 0 0,0 1 0,-1-1 0,1 1 0,0 2 0,0 0 0,0 0 0,-2 0 0,-1 1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12:47:26.834"/>
    </inkml:context>
    <inkml:brush xml:id="br0">
      <inkml:brushProperty name="width" value="0.05" units="cm"/>
      <inkml:brushProperty name="height" value="0.05" units="cm"/>
    </inkml:brush>
  </inkml:definitions>
  <inkml:trace contextRef="#ctx0" brushRef="#br0">9 0 24575,'0'2'0,"0"2"0,0 2 0,0 2 0,-1-1 0,-2 0 0,1 1 0,0 0 0,1 1 0,2-1 0,1 0 0,0-1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12:47:28.251"/>
    </inkml:context>
    <inkml:brush xml:id="br0">
      <inkml:brushProperty name="width" value="0.05" units="cm"/>
      <inkml:brushProperty name="height" value="0.05" units="cm"/>
    </inkml:brush>
  </inkml:definitions>
  <inkml:trace contextRef="#ctx0" brushRef="#br0">1 0 24575,'0'2'0,"2"2"0,1 2 0,2 2 0,-1 0 0,0 2 0,0 0 0,1-2 0,0 0 0,-2 0 0,1-1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12:47:31.252"/>
    </inkml:context>
    <inkml:brush xml:id="br0">
      <inkml:brushProperty name="width" value="0.05" units="cm"/>
      <inkml:brushProperty name="height" value="0.05" units="cm"/>
    </inkml:brush>
  </inkml:definitions>
  <inkml:trace contextRef="#ctx0" brushRef="#br0">0 1 24575,'0'2'0,"0"1"0,0 3 0,0 2 0,0 1 0,0 0 0,0 1 0,0 1 0,0-1 0,0 0 0,0 0 0,0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12:48:55.050"/>
    </inkml:context>
    <inkml:brush xml:id="br0">
      <inkml:brushProperty name="width" value="0.1" units="cm"/>
      <inkml:brushProperty name="height" value="0.1" units="cm"/>
      <inkml:brushProperty name="color" value="#3399FF"/>
    </inkml:brush>
  </inkml:definitions>
  <inkml:trace contextRef="#ctx0" brushRef="#br0">936 1995 24575,'-76'10'0,"26"-10"0,2 0 0,-52 7 0,59-3 0,-70-4 0,44-2 0,53 1 0,-1-2 0,1 0 0,-1-1 0,1 0 0,0-1 0,0 0 0,-24-14 0,-12-5 0,27 14 0,-37-24 0,11 5 0,-51-27 0,98 55 0,1 0 0,-1 0 0,1 0 0,-1 0 0,1-1 0,0 1 0,-1 0 0,1-1 0,0 1 0,0-1 0,0 1 0,0-1 0,0 1 0,0-1 0,1 0 0,-1 0 0,1 1 0,-1-1 0,1 0 0,-1 0 0,1 1 0,0-1 0,0 0 0,0 0 0,0 0 0,0 0 0,0 1 0,2-4 0,0-7 0,1 1 0,1 0 0,7-17 0,-2 6 0,3-10 0,2 1 0,0 1 0,2 1 0,2 0 0,0 1 0,2 1 0,30-33 0,1 3 0,60-50 0,-87 86 0,1 2 0,0 0 0,2 2 0,0 1 0,38-16 0,70-25 0,281-77 0,-368 125 0,1 2 0,74-1 0,99 12 0,-93 1 0,-120-5 0,-1-1 0,1 0 0,-1 0 0,0-1 0,1 0 0,-1 0 0,0-1 0,0 0 0,-1-1 0,10-5 0,7-6 0,38-30 0,-20 13 0,25-20 0,64-66 0,-85 75 0,147-119 0,-88 77 0,-101 82 0,37-32 0,1 1 0,2 3 0,59-33 0,-75 49 0,1 1 0,0 1 0,56-15 0,85-21 0,-101 30 0,-47 12 0,0 0 0,1 2 0,0 0 0,-1 2 0,26-1 0,-35 4-341,-1-1 0,1-1-1,15-4 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12:48:59.365"/>
    </inkml:context>
    <inkml:brush xml:id="br0">
      <inkml:brushProperty name="width" value="0.1" units="cm"/>
      <inkml:brushProperty name="height" value="0.1" units="cm"/>
      <inkml:brushProperty name="color" value="#3399FF"/>
    </inkml:brush>
  </inkml:definitions>
  <inkml:trace contextRef="#ctx0" brushRef="#br0">1 0 24575,'40'41'0,"3"-2"0,1-2 0,1-1 0,51 28 0,-79-55 0,1-2 0,1 1 0,-1-2 0,1-1 0,0 0 0,0-1 0,23 2 0,141-1 0,-153-5 0,130-13 0,-16 0 0,-122 13 0,1 0 0,0 2 0,-1 0 0,32 9 0,82 19 0,-80-20 0,0 3 0,-1 2 0,71 31 0,-105-35 0,0 2 0,-1 1 0,33 28 0,17 12 0,280 216 0,-97-32 0,-91-80 0,-127-121 0,-2 1 0,-1 2 0,-3 1 0,32 57 0,-6-12 0,-36-56 0,2 1 0,27 53 0,-43-73 0,0 1 0,0 1 0,-1-1 0,-1 0 0,0 1 0,-1 0 0,-1 0 0,1 18 0,-2-5 0,0 1 0,-2-1 0,-1 1 0,-2-1 0,-8 32 0,6-37 0,4-7 0,-2-1 0,1 0 0,-2 0 0,0 0 0,0 0 0,-10 13 0,-19 27 0,25-36 0,0-1 0,-2 0 0,0 0 0,-22 21 0,30-33 0,-1 0 0,0-1 0,0 1 0,-1-1 0,1 0 0,-1 0 0,1-1 0,-1 0 0,0 0 0,0 0 0,0 0 0,0-1 0,0 0 0,0-1 0,-1 1 0,1-1 0,0 0 0,-11-2 0,-3-1 0,0 1 0,0 1 0,1 1 0,-1 1 0,-22 3 0,3-2-1365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12:49:29.279"/>
    </inkml:context>
    <inkml:brush xml:id="br0">
      <inkml:brushProperty name="width" value="0.1" units="cm"/>
      <inkml:brushProperty name="height" value="0.1" units="cm"/>
      <inkml:brushProperty name="color" value="#3399FF"/>
    </inkml:brush>
  </inkml:definitions>
  <inkml:trace contextRef="#ctx0" brushRef="#br0">0 147 24575,'5'-2'0,"-1"0"0,1 0 0,-1 0 0,0-1 0,0 0 0,0 0 0,0 0 0,-1 0 0,5-5 0,1 0 0,5-3 0,-1 0 0,1 0 0,1 1 0,0 1 0,1 0 0,-1 2 0,1-1 0,1 2 0,30-8 0,-44 13-54,13-3-383,1 2 0,33-3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12:47:07.183"/>
    </inkml:context>
    <inkml:brush xml:id="br0">
      <inkml:brushProperty name="width" value="0.05" units="cm"/>
      <inkml:brushProperty name="height" value="0.05" units="cm"/>
    </inkml:brush>
  </inkml:definitions>
  <inkml:trace contextRef="#ctx0" brushRef="#br0">0 0 24575,'0'2'0,"0"2"0,2 2 0,0 2 0,0 0 0,0 2 0,-1 0 0,0 0 0,-1 0 0,0 0 0,2 0 0,0 0 0,0 0 0,1-2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12:49:30.485"/>
    </inkml:context>
    <inkml:brush xml:id="br0">
      <inkml:brushProperty name="width" value="0.1" units="cm"/>
      <inkml:brushProperty name="height" value="0.1" units="cm"/>
      <inkml:brushProperty name="color" value="#3399FF"/>
    </inkml:brush>
  </inkml:definitions>
  <inkml:trace contextRef="#ctx0" brushRef="#br0">1 0 24575,'8'0'0,"19"0"0,-1 1 0,36 5 0,-53-4 0,-1 0 0,1 1 0,-1 0 0,1 0 0,-1 1 0,0-1 0,0 2 0,-1-1 0,1 1 0,11 11 0,8 8-1365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12:49:32.647"/>
    </inkml:context>
    <inkml:brush xml:id="br0">
      <inkml:brushProperty name="width" value="0.1" units="cm"/>
      <inkml:brushProperty name="height" value="0.1" units="cm"/>
      <inkml:brushProperty name="color" value="#3399FF"/>
    </inkml:brush>
  </inkml:definitions>
  <inkml:trace contextRef="#ctx0" brushRef="#br0">0 1 24575,'78'10'0,"-19"-1"57,-38-5-531,-1-1 0,26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12:49:46.839"/>
    </inkml:context>
    <inkml:brush xml:id="br0">
      <inkml:brushProperty name="width" value="0.1" units="cm"/>
      <inkml:brushProperty name="height" value="0.1" units="cm"/>
      <inkml:brushProperty name="color" value="#FFC114"/>
    </inkml:brush>
  </inkml:definitions>
  <inkml:trace contextRef="#ctx0" brushRef="#br0">1258 0 24575,'-138'150'0,"88"-102"0,-14 15 0,-91 70 0,-118 98 0,265-223 0,-63 55 0,-154 146 0,196-176 0,-45 67 0,56-74 0,2-3 0,3-4 0,-1 0 0,0 0 0,-31 29 0,38-41 0,-1 0 0,2 1 0,-1 0 0,-9 15 0,16-22 0,-1 0 0,0 1 0,0-1 0,1 1 0,-1-1 0,1 1 0,-1-1 0,1 1 0,-1-1 0,1 1 0,0-1 0,0 1 0,0 0 0,0-1 0,0 1 0,1 2 0,-1-3 0,1 0 0,0 0 0,-1 0 0,1-1 0,0 1 0,0 0 0,0 0 0,0 0 0,0-1 0,0 1 0,0-1 0,0 1 0,0 0 0,0-1 0,0 0 0,0 1 0,0-1 0,0 0 0,1 1 0,-1-1 0,0 0 0,0 0 0,0 0 0,0 0 0,1 0 0,0-1 0,1 1 0,0-1 0,0 1 0,0-1 0,0 0 0,0 0 0,0 0 0,0-1 0,0 1 0,0-1 0,-1 1 0,1-1 0,-1 0 0,1 0 0,-1 0 0,3-3 0,34-41 0,-24 28 0,110-111 0,-110 112 0,1 2 0,32-26 0,12-10 0,41-30 0,-66 50 0,2 1 0,64-41 0,-95 68 0,28-22 0,-1 0 0,39-41 0,39-26 0,-70 62 0,38-40 0,-34 30 0,-35 33 0,0-1 0,-1 0 0,0-1 0,0 0 0,-1 0 0,-1-1 0,1 0 0,8-16 0,-4 4 0,31-43 0,-14 22 0,-12 18 0,-11 18 0,0-1 0,-1 1 0,0-1 0,-1-1 0,0 1 0,0 0 0,4-17 0,-8 25 0,0 0 0,0 0 0,0-1 0,1 1 0,-1 0 0,0 0 0,0 0 0,0-1 0,0 1 0,0 0 0,0 0 0,0 0 0,0-1 0,0 1 0,0 0 0,0 0 0,0 0 0,0-1 0,0 1 0,0 0 0,0 0 0,0-1 0,-1 1 0,1 0 0,0 0 0,0 0 0,0 0 0,0-1 0,0 1 0,0 0 0,-1 0 0,1 0 0,0 0 0,0 0 0,0-1 0,0 1 0,-1 0 0,1 0 0,0 0 0,0 0 0,0 0 0,-1 0 0,1 0 0,0 0 0,0 0 0,-12 4 0,-10 14 0,7-5 0,-1 0 0,-17 11 0,19-15 0,1 1 0,0 0 0,-22 24 0,-55 62 0,63-67 0,-1-2 0,0-1 0,-2-1 0,-1-2 0,-1 0 0,-66 32 0,89-49 11,-1 0-1,1 1 0,0-1 1,1 2-1,0-1 1,0 1-1,1 1 0,0-1 1,0 1-1,1 0 1,-7 12-1,4-6-383,-1 0 1,0-1-1,-20 19 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12:45:53.679"/>
    </inkml:context>
    <inkml:brush xml:id="br0">
      <inkml:brushProperty name="width" value="0.1" units="cm"/>
      <inkml:brushProperty name="height" value="0.1" units="cm"/>
    </inkml:brush>
  </inkml:definitions>
  <inkml:trace contextRef="#ctx0" brushRef="#br0">37 0 24575,'-1'25'0,"-1"0"0,-1 0 0,-11 39 0,8-30 0,1 1 0,2 0 0,1 1 0,2-1 0,4 38 0,-3-68-59,0-1 0,0 0-1,0 0 1,0 0-1,1 0 1,0 0 0,0 0-1,0 0 1,0 0 0,1-1-1,-1 1 1,1-1 0,0 1-1,0-1 1,0 0-1,0 0 1,1-1 0,-1 1-1,1-1 1,0 0 0,0 0-1,5 3 1,15 5-6767</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12:45:55.501"/>
    </inkml:context>
    <inkml:brush xml:id="br0">
      <inkml:brushProperty name="width" value="0.1" units="cm"/>
      <inkml:brushProperty name="height" value="0.1" units="cm"/>
    </inkml:brush>
  </inkml:definitions>
  <inkml:trace contextRef="#ctx0" brushRef="#br0">39 1 24575,'3'0'0,"0"0"0,1 0 0,-1 0 0,0 1 0,0 0 0,1-1 0,-1 1 0,0 0 0,0 1 0,0-1 0,0 1 0,-1-1 0,1 1 0,0 0 0,-1 0 0,1 0 0,-1 0 0,3 3 0,-1 0 0,0 0 0,-1 0 0,0 1 0,0-1 0,0 1 0,-1 0 0,1 0 0,2 11 0,-1 7 0,-1 0 0,0 0 0,-2 42 0,-1-59 0,0 1 0,0-1 0,0 0 0,-1 0 0,-1 0 0,1 0 0,-1 0 0,0 0 0,0 0 0,-1 0 0,0-1 0,0 1 0,-1-1 0,0 0 0,0 0 0,0 0 0,-1-1 0,1 1 0,-2-1 0,1 0 0,0-1 0,-1 1 0,-6 3 0,-29 15-1365,23-14-5461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12:50:29.923"/>
    </inkml:context>
    <inkml:brush xml:id="br0">
      <inkml:brushProperty name="width" value="0.1" units="cm"/>
      <inkml:brushProperty name="height" value="0.1" units="cm"/>
    </inkml:brush>
  </inkml:definitions>
  <inkml:trace contextRef="#ctx0" brushRef="#br0">694 0 24575,'0'3'0,"-1"0"0,1-1 0,-1 1 0,0 0 0,0-1 0,0 1 0,0-1 0,0 1 0,0-1 0,-1 1 0,1-1 0,-1 0 0,-2 3 0,-30 28 0,19-19 0,-35 34 0,-3-3 0,-2-2 0,-84 51 0,100-67 0,1 2 0,-37 36 0,42-35 0,-2 0 0,-50 31 0,82-59-120,2-1 61,0-1 0,1 1-1,-1 0 1,0-1 0,0 1-1,0 0 1,0-1 0,0 0-1,0 1 1,0-1 0,0 1 0,0-1-1,0 0 1,0 0 0,-1 0-1,1 0 1,0 0 0,0 0 0,0 0-1,-2 0 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12:50:30.998"/>
    </inkml:context>
    <inkml:brush xml:id="br0">
      <inkml:brushProperty name="width" value="0.1" units="cm"/>
      <inkml:brushProperty name="height" value="0.1" units="cm"/>
    </inkml:brush>
  </inkml:definitions>
  <inkml:trace contextRef="#ctx0" brushRef="#br0">1 1 24575,'3'0'0,"1"1"0,-1 0 0,1-1 0,0 1 0,-1 0 0,0 1 0,1-1 0,-1 1 0,0-1 0,1 1 0,-1 0 0,4 4 0,34 32 0,-33-30 0,104 95 0,38 41 0,-106-95 0,73 61 0,-89-86-1365</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12:50:40.554"/>
    </inkml:context>
    <inkml:brush xml:id="br0">
      <inkml:brushProperty name="width" value="0.1" units="cm"/>
      <inkml:brushProperty name="height" value="0.1" units="cm"/>
    </inkml:brush>
  </inkml:definitions>
  <inkml:trace contextRef="#ctx0" brushRef="#br0">0 0 24575,'2'0'0,"0"1"0,-1-1 0,1 1 0,-1-1 0,1 1 0,-1 0 0,1-1 0,-1 1 0,1 0 0,-1 0 0,0 0 0,1 0 0,-1 0 0,0 0 0,0 1 0,0-1 0,2 2 0,17 28 0,-13-20 0,24 31 0,70 73 0,-96-110 0,0-1 0,1 0 0,0 0 0,0 0 0,0 0 0,0-1 0,1 0 0,-1 0 0,1-1 0,0 0 0,-1 0 0,1-1 0,12 2 0,9-1 0,0-1 0,33-4 0,-5 1 0,-49 2 0,0-1 0,0 1 0,-1-1 0,1 0 0,0-1 0,0 0 0,-1 0 0,1 0 0,-1-1 0,0 0 0,0 0 0,0-1 0,0 0 0,0 0 0,-1 0 0,0 0 0,0-1 0,8-9 0,-2-1 0,-1 0 0,-1 0 0,0 0 0,-1-1 0,-1-1 0,6-17 0,-7 18-1365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12:50:42.748"/>
    </inkml:context>
    <inkml:brush xml:id="br0">
      <inkml:brushProperty name="width" value="0.1" units="cm"/>
      <inkml:brushProperty name="height" value="0.1" units="cm"/>
    </inkml:brush>
  </inkml:definitions>
  <inkml:trace contextRef="#ctx0" brushRef="#br0">0 89 24575,'2'1'0,"0"0"0,0 0 0,0 1 0,-1-1 0,1 1 0,-1-1 0,1 1 0,-1 0 0,1-1 0,-1 1 0,0 0 0,0 0 0,2 4 0,3 4 0,80 109 0,-82-113 0,1-1 0,-1 0 0,1 1 0,0-2 0,1 1 0,-1-1 0,1 0 0,0 0 0,0 0 0,0-1 0,0 0 0,1 0 0,-1 0 0,1-1 0,0 0 0,0-1 0,-1 1 0,1-1 0,0-1 0,9 1 0,-5-1 0,-1 0 0,1-1 0,-1 0 0,0 0 0,1-1 0,-1-1 0,0 0 0,0 0 0,0-1 0,0 0 0,-1-1 0,0 0 0,10-7 0,39-41 0,-15 12 0,-14 13-57,-1-1-1,34-48 1,-31 38-1136</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12:50:45.414"/>
    </inkml:context>
    <inkml:brush xml:id="br0">
      <inkml:brushProperty name="width" value="0.1" units="cm"/>
      <inkml:brushProperty name="height" value="0.1" units="cm"/>
    </inkml:brush>
  </inkml:definitions>
  <inkml:trace contextRef="#ctx0" brushRef="#br0">26 0 24575,'-3'0'0,"-1"4"0,-1 3 0,-1 2 0,-1 3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12:47:09.100"/>
    </inkml:context>
    <inkml:brush xml:id="br0">
      <inkml:brushProperty name="width" value="0.05" units="cm"/>
      <inkml:brushProperty name="height" value="0.05" units="cm"/>
    </inkml:brush>
  </inkml:definitions>
  <inkml:trace contextRef="#ctx0" brushRef="#br0">1 1 24575,'0'2'0,"0"1"0,0 3 0,1 2 0,1 1 0,0 1 0,0 0 0,-1 0 0,0 0 0,-1 0 0,1 0 0,-1 0 0,0 0 0,-1-1 0,1 1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12:50:46.006"/>
    </inkml:context>
    <inkml:brush xml:id="br0">
      <inkml:brushProperty name="width" value="0.1" units="cm"/>
      <inkml:brushProperty name="height" value="0.1" units="cm"/>
    </inkml:brush>
  </inkml:definitions>
  <inkml:trace contextRef="#ctx0" brushRef="#br0">0 1 24575,'0'3'0,"0"5"0,4 1 0,0 2 0,0 3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12:50:46.989"/>
    </inkml:context>
    <inkml:brush xml:id="br0">
      <inkml:brushProperty name="width" value="0.1" units="cm"/>
      <inkml:brushProperty name="height" value="0.1" units="cm"/>
    </inkml:brush>
  </inkml:definitions>
  <inkml:trace contextRef="#ctx0" brushRef="#br0">1 1 24575,'0'3'0,"0"5"0,0 5 0,3-1 0,5 1 0,4-1 0,0 1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12:50:47.988"/>
    </inkml:context>
    <inkml:brush xml:id="br0">
      <inkml:brushProperty name="width" value="0.1" units="cm"/>
      <inkml:brushProperty name="height" value="0.1" units="cm"/>
    </inkml:brush>
  </inkml:definitions>
  <inkml:trace contextRef="#ctx0" brushRef="#br0">0 0 24575,'0'4'0,"0"3"0,0 6 0,0 2 0,0 3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12:50:48.857"/>
    </inkml:context>
    <inkml:brush xml:id="br0">
      <inkml:brushProperty name="width" value="0.1" units="cm"/>
      <inkml:brushProperty name="height" value="0.1" units="cm"/>
    </inkml:brush>
  </inkml:definitions>
  <inkml:trace contextRef="#ctx0" brushRef="#br0">0 0 24575,'4'1'0,"4"-1"0,1 3 0,2 1 0,-1 4 0,2 0 0,-2 2 0,1 0 0,2-3 0,-1 2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12:50:49.574"/>
    </inkml:context>
    <inkml:brush xml:id="br0">
      <inkml:brushProperty name="width" value="0.1" units="cm"/>
      <inkml:brushProperty name="height" value="0.1" units="cm"/>
    </inkml:brush>
  </inkml:definitions>
  <inkml:trace contextRef="#ctx0" brushRef="#br0">0 0 24575,'4'0'0,"3"4"0,5 0 0,4 4 0,2 3 0,2 0 0,-3 2 0,-4 1 0,-1-1 0,0 1 0,3-3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12:46:39.724"/>
    </inkml:context>
    <inkml:brush xml:id="br0">
      <inkml:brushProperty name="width" value="0.05" units="cm"/>
      <inkml:brushProperty name="height" value="0.05" units="cm"/>
    </inkml:brush>
  </inkml:definitions>
  <inkml:trace contextRef="#ctx0" brushRef="#br0">1054 1 24575,'-1'3'0,"1"1"0,-1 0 0,1-1 0,-1 1 0,-1-1 0,1 1 0,0-1 0,-1 0 0,1 1 0,-1-1 0,0 0 0,0 0 0,-1 0 0,1 0 0,-1-1 0,1 1 0,-1-1 0,0 1 0,0-1 0,0 0 0,-4 3 0,-11 4 0,1 0 0,-36 13 0,16-8 0,20-6 0,-1-1 0,0-1 0,0-1 0,-1 0 0,0-1 0,0-2 0,1 0 0,-23 0 0,13 0 0,1 2 0,0 1 0,0 1 0,0 1 0,-37 16 0,-23 5 0,71-22 0,0 1 0,0 0 0,1 1 0,0 1 0,0 0 0,1 1 0,0 1 0,-13 13 0,23-21 0,-30 34 0,29-30 0,-1-1 0,1 1 0,-1-1 0,0-1 0,-1 1 0,-6 4 0,6-7 0,1 1 0,0-1 0,0 2 0,0-1 0,0 0 0,1 1 0,0 0 0,0 0 0,0 1 0,1-1 0,-1 1 0,1 0 0,1 1 0,-1-1 0,1 0 0,-4 13 0,0 3 0,5-13 0,-1 0 0,1 0 0,-2 0 0,1-1 0,-2 1 0,1-1 0,-1 0 0,-10 13 0,-14 14-1365,19-18-5461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12:46:42.109"/>
    </inkml:context>
    <inkml:brush xml:id="br0">
      <inkml:brushProperty name="width" value="0.05" units="cm"/>
      <inkml:brushProperty name="height" value="0.05" units="cm"/>
    </inkml:brush>
  </inkml:definitions>
  <inkml:trace contextRef="#ctx0" brushRef="#br0">1 0 24575,'33'28'0,"-25"-22"0,-1 0 0,0 0 0,0 0 0,-1 1 0,7 9 0,-6-6 0,1-1 0,0 1 0,0-2 0,0 1 0,1-1 0,1 0 0,-1-1 0,1 0 0,1-1 0,-1 0 0,1 0 0,0-1 0,0-1 0,0 1 0,1-2 0,0 0 0,0 0 0,-1-1 0,1-1 0,1 0 0,13 0 0,454-3 0,-154 0 0,-315 2 0,0 1 0,0 0 0,0 1 0,-1 0 0,1 1 0,-1 0 0,0 0 0,1 1 0,14 9 0,1 3 0,0 1 0,24 21 0,-11-7 0,-27-20 0,0 1 0,-2 0 0,1 1 0,-1 0 0,-1 0 0,-1 1 0,0 0 0,0 0 0,6 20 0,20 35 0,44 82-1365,-72-137-5461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12:50:16.635"/>
    </inkml:context>
    <inkml:brush xml:id="br0">
      <inkml:brushProperty name="width" value="0.1" units="cm"/>
      <inkml:brushProperty name="height" value="0.1" units="cm"/>
    </inkml:brush>
  </inkml:definitions>
  <inkml:trace contextRef="#ctx0" brushRef="#br0">1 398 24575,'0'-8'0,"1"0"0,1 0 0,-1 0 0,1 0 0,1 0 0,-1 1 0,1-1 0,1 1 0,0 0 0,-1 0 0,2 0 0,-1 0 0,1 1 0,9-10 0,9-8 0,1 2 0,33-24 0,-44 35 0,92-70 0,-91 72 0,2 1 0,-1 0 0,29-9 0,2-2 0,-32 14 0,1 1 0,-1 0 0,1 1 0,19-2 0,-1 0 0,7-1-1365,-23 5-5461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12:50:17.995"/>
    </inkml:context>
    <inkml:brush xml:id="br0">
      <inkml:brushProperty name="width" value="0.1" units="cm"/>
      <inkml:brushProperty name="height" value="0.1" units="cm"/>
    </inkml:brush>
  </inkml:definitions>
  <inkml:trace contextRef="#ctx0" brushRef="#br0">2 617 24575,'-1'-64'0,"2"-72"0,1 123 0,1 1 0,0 0 0,1 0 0,0 0 0,11-22 0,10-26 0,-22 52 0,0 0 0,0 0 0,1 1 0,0 0 0,0-1 0,1 2 0,0-1 0,0 0 0,1 1 0,12-11 0,5-2 0,46-27 0,-27 19 0,-26 16 0,0 2 0,0 0 0,1 1 0,1 0 0,-1 2 0,1 0 0,31-6 0,-11 6 0,1 2 0,64 2 0,-64 2-1365,-22 1-5461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12:50:19.325"/>
    </inkml:context>
    <inkml:brush xml:id="br0">
      <inkml:brushProperty name="width" value="0.1" units="cm"/>
      <inkml:brushProperty name="height" value="0.1" units="cm"/>
    </inkml:brush>
  </inkml:definitions>
  <inkml:trace contextRef="#ctx0" brushRef="#br0">1 936 24575,'0'-5'0,"1"1"0,0 0 0,0 0 0,1-1 0,-1 1 0,1 0 0,0 0 0,0 1 0,4-6 0,10-27 0,52-218 0,-60 229 0,1 0 0,1 1 0,1 0 0,21-34 0,67-85 0,-92 133 0,10-8 0,0 0 0,2 0 0,0 2 0,0 0 0,36-20 0,-47 30 0,19-9 0,0 0 0,1 2 0,45-14 0,17-9 0,-62 25 0,0 1 0,0 1 0,1 2 0,-1 1 0,57-5 0,151 9 0,-124 4 0,-103-2-151,-1 0-1,1 0 0,-1 1 0,1 0 1,-1 1-1,0 0 0,0 0 1,12 5-1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12:47:10.619"/>
    </inkml:context>
    <inkml:brush xml:id="br0">
      <inkml:brushProperty name="width" value="0.05" units="cm"/>
      <inkml:brushProperty name="height" value="0.05" units="cm"/>
    </inkml:brush>
  </inkml:definitions>
  <inkml:trace contextRef="#ctx0" brushRef="#br0">0 1 24575,'2'0'0,"0"1"0,0 3 0,0 2 0,-1 2 0,0 1 0,-1 0 0,0 1 0,0 0 0,0 1 0,0-1 0,0 0 0,0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12:50:51.473"/>
    </inkml:context>
    <inkml:brush xml:id="br0">
      <inkml:brushProperty name="width" value="0.1" units="cm"/>
      <inkml:brushProperty name="height" value="0.1" units="cm"/>
    </inkml:brush>
  </inkml:definitions>
  <inkml:trace contextRef="#ctx0" brushRef="#br0">1 2 24575,'3'1'0,"0"0"0,1 0 0,-1 0 0,0 0 0,1 0 0,-1 1 0,0 0 0,0-1 0,4 4 0,14 7 0,32 9 0,1-2 0,1-3 0,1-3 0,68 9 0,-119-22 0,0 0 0,0 0 0,0 0 0,0-1 0,0 1 0,-1-1 0,1-1 0,0 1 0,-1-1 0,1 0 0,7-3 0,0-3 0,-1 0 0,19-16 0,5-5 0,35-8-1365</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12:51:18.782"/>
    </inkml:context>
    <inkml:brush xml:id="br0">
      <inkml:brushProperty name="width" value="0.1" units="cm"/>
      <inkml:brushProperty name="height" value="0.1" units="cm"/>
    </inkml:brush>
  </inkml:definitions>
  <inkml:trace contextRef="#ctx0" brushRef="#br0">0 312 24575,'1'2'0,"0"1"0,0-1 0,1 0 0,-1 1 0,0-1 0,1 0 0,0 0 0,-1 0 0,1 0 0,0 0 0,4 3 0,5 5 0,19 30 0,43 74 0,-4-5 0,-24-51 0,-26-35 0,30 48 0,-48-68 0,1 0 0,0 0 0,-1 0 0,1 0 0,0 0 0,1 0 0,-1-1 0,0 1 0,1-1 0,-1 0 0,1 0 0,0 0 0,0 0 0,0 0 0,0 0 0,0-1 0,6 3 0,-5-4 0,0 0 0,0 0 0,0 0 0,0-1 0,0 1 0,0-1 0,0 0 0,-1 0 0,1 0 0,0 0 0,0-1 0,-1 0 0,1 0 0,-1 0 0,5-3 0,17-13 0,0-1 0,-2-1 0,38-41 0,33-29 0,-23 32 0,260-193 0,-277 211-3,-3-1-1,59-61 0,-30 26-1350,-63 61-5472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12:47:15.278"/>
    </inkml:context>
    <inkml:brush xml:id="br0">
      <inkml:brushProperty name="width" value="0.05" units="cm"/>
      <inkml:brushProperty name="height" value="0.05" units="cm"/>
    </inkml:brush>
  </inkml:definitions>
  <inkml:trace contextRef="#ctx0" brushRef="#br0">1 0 24575,'0'2'0,"0"2"0,0 2 0,0 1 0,0 4 0,0 1 0,0 1 0,0 3 0,1 1 0,2 0 0,-1-1 0,-1-3 0,1-1 0,-2-1 0,1-4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12:47:16.400"/>
    </inkml:context>
    <inkml:brush xml:id="br0">
      <inkml:brushProperty name="width" value="0.05" units="cm"/>
      <inkml:brushProperty name="height" value="0.05" units="cm"/>
    </inkml:brush>
  </inkml:definitions>
  <inkml:trace contextRef="#ctx0" brushRef="#br0">0 1 24575,'0'2'0,"0"2"0,0 2 0,0 1 0,0 2 0,0 1 0,0 0 0,2-2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12:47:18.144"/>
    </inkml:context>
    <inkml:brush xml:id="br0">
      <inkml:brushProperty name="width" value="0.05" units="cm"/>
      <inkml:brushProperty name="height" value="0.05" units="cm"/>
    </inkml:brush>
  </inkml:definitions>
  <inkml:trace contextRef="#ctx0" brushRef="#br0">0 1 24575,'0'2'0,"0"2"0,0 2 0,0 1 0,0 2 0,0 1 0,0 0 0,0 0 0,0 0 0,0 0 0,0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12:47:19.429"/>
    </inkml:context>
    <inkml:brush xml:id="br0">
      <inkml:brushProperty name="width" value="0.05" units="cm"/>
      <inkml:brushProperty name="height" value="0.05" units="cm"/>
    </inkml:brush>
  </inkml:definitions>
  <inkml:trace contextRef="#ctx0" brushRef="#br0">1 1 24575,'0'2'0,"0"2"0,0 2 0,1 0 0,2 0 0,-1 2 0,-1 0 0,1 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12:47:21.035"/>
    </inkml:context>
    <inkml:brush xml:id="br0">
      <inkml:brushProperty name="width" value="0.05" units="cm"/>
      <inkml:brushProperty name="height" value="0.05" units="cm"/>
    </inkml:brush>
  </inkml:definitions>
  <inkml:trace contextRef="#ctx0" brushRef="#br0">1 1 24575,'1'2'0,"2"1"0,-1 3 0,1 0 0,1 1 0,-1 1 0,-1 0 0,-1 1 0,0 0 0,1-1 0,0 0 0,0 0 0,0 0 0,-1 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61F760-7104-49B0-BEA4-844444145106}" type="datetimeFigureOut">
              <a:rPr lang="cs-CZ" smtClean="0"/>
              <a:pPr/>
              <a:t>04.12.2024</a:t>
            </a:fld>
            <a:endParaRPr lang="cs-C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C2C794-C701-44DA-8F31-C76EE1EB724A}"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cs.wikipedia.org/wiki/Wikipedie:Ov%C4%9B%C5%99itelnost" TargetMode="External"/><Relationship Id="rId7" Type="http://schemas.openxmlformats.org/officeDocument/2006/relationships/hyperlink" Target="http://cs.wikipedia.org/wiki/Had"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cs.wikipedia.org/wiki/Nanometr" TargetMode="External"/><Relationship Id="rId5" Type="http://schemas.openxmlformats.org/officeDocument/2006/relationships/hyperlink" Target="http://cs.wikipedia.org/wiki/Prim%C3%A1t" TargetMode="External"/><Relationship Id="rId4" Type="http://schemas.openxmlformats.org/officeDocument/2006/relationships/hyperlink" Target="http://cs.wikipedia.org/wiki/%C4%8Clov%C4%9Bk"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cs.wikipedia.org/wiki/Oftalmologie"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cs.wikipedia.org/wiki/Stopa_(jednotka_d%C3%A9lky)" TargetMode="External"/><Relationship Id="rId5" Type="http://schemas.openxmlformats.org/officeDocument/2006/relationships/hyperlink" Target="http://cs.wikipedia.org/wiki/Metr" TargetMode="External"/><Relationship Id="rId4" Type="http://schemas.openxmlformats.org/officeDocument/2006/relationships/hyperlink" Target="http://cs.wikipedia.org/w/index.php?title=Hermann_Snellen&amp;action=edit&amp;redlink=1"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mobil.sme.sk/c/3748976/panasonic-predstavil-bezdrotovy-pevny-telefon-pre-nepocujucich.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obrázek snímku 1"/>
          <p:cNvSpPr>
            <a:spLocks noGrp="1" noRot="1" noChangeAspect="1" noTextEdit="1"/>
          </p:cNvSpPr>
          <p:nvPr>
            <p:ph type="sldImg"/>
          </p:nvPr>
        </p:nvSpPr>
        <p:spPr>
          <a:ln/>
        </p:spPr>
      </p:sp>
      <p:sp>
        <p:nvSpPr>
          <p:cNvPr id="27651" name="Zástupný symbol pro poznámky 2"/>
          <p:cNvSpPr>
            <a:spLocks noGrp="1"/>
          </p:cNvSpPr>
          <p:nvPr>
            <p:ph type="body" idx="1"/>
          </p:nvPr>
        </p:nvSpPr>
        <p:spPr>
          <a:noFill/>
          <a:ln/>
        </p:spPr>
        <p:txBody>
          <a:bodyPr/>
          <a:lstStyle/>
          <a:p>
            <a:r>
              <a:rPr lang="cs-CZ"/>
              <a:t>Při setmění - šeru dojde k rozšíření zornice, aby se do oka dostalo co nejvíc světla. Citlivost oka na světlo se zvyšuje. Protože jsou čípky méně citlivé, ve tmě přestáváme vidět barvy.</a:t>
            </a:r>
          </a:p>
          <a:p>
            <a:r>
              <a:rPr lang="cs-CZ"/>
              <a:t>Někteří živočichové (šelmy, zvířata s noční aktivitou, žralok, ale i kráva nebo kůň) mají za sítnicí vrstvu buněk (nebo vláken) schopných odrážet světlo. Tato vlákna umožňují lepší vidění za šera, protože světelné paprsky, které projdou sítnicí, se odrazí a procházejí sítnicí zase nazpět, takže mohou podráždit fotoreceptory dvakrát.</a:t>
            </a:r>
          </a:p>
          <a:p>
            <a:r>
              <a:rPr lang="cs-CZ"/>
              <a:t>Odražené světlo je příčinou „svítících očí“ těchto zvířat.</a:t>
            </a:r>
          </a:p>
          <a:p>
            <a:endParaRPr lang="cs-CZ"/>
          </a:p>
        </p:txBody>
      </p:sp>
      <p:sp>
        <p:nvSpPr>
          <p:cNvPr id="27652" name="Zástupný symbol pro číslo snímku 3"/>
          <p:cNvSpPr>
            <a:spLocks noGrp="1"/>
          </p:cNvSpPr>
          <p:nvPr>
            <p:ph type="sldNum" sz="quarter" idx="5"/>
          </p:nvPr>
        </p:nvSpPr>
        <p:spPr>
          <a:noFill/>
        </p:spPr>
        <p:txBody>
          <a:bodyPr/>
          <a:lstStyle/>
          <a:p>
            <a:fld id="{7119D959-DC78-437A-96AB-C6A01A0DB817}" type="slidenum">
              <a:rPr lang="cs-CZ" smtClean="0"/>
              <a:pPr/>
              <a:t>5</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p:cNvSpPr>
            <a:spLocks noGrp="1" noRot="1" noChangeAspect="1" noTextEdit="1"/>
          </p:cNvSpPr>
          <p:nvPr>
            <p:ph type="sldImg"/>
          </p:nvPr>
        </p:nvSpPr>
        <p:spPr>
          <a:ln/>
        </p:spPr>
      </p:sp>
      <p:sp>
        <p:nvSpPr>
          <p:cNvPr id="29699" name="Zástupný symbol pro poznámky 2"/>
          <p:cNvSpPr>
            <a:spLocks noGrp="1"/>
          </p:cNvSpPr>
          <p:nvPr>
            <p:ph type="body" idx="1"/>
          </p:nvPr>
        </p:nvSpPr>
        <p:spPr>
          <a:noFill/>
          <a:ln/>
        </p:spPr>
        <p:txBody>
          <a:bodyPr/>
          <a:lstStyle/>
          <a:p>
            <a:r>
              <a:rPr lang="cs-CZ" dirty="0"/>
              <a:t>Je známým faktem, že pes je barvoslepý - ale ne úplně, vidí dobře červenou a žlutou barvu. Kůň nemá čípky citlivé na zelenou barvu. Naproti tomu ptáci, plazi a ryby mají obvykle </a:t>
            </a:r>
            <a:r>
              <a:rPr lang="cs-CZ" dirty="0" err="1"/>
              <a:t>tetrachromatické</a:t>
            </a:r>
            <a:r>
              <a:rPr lang="cs-CZ" dirty="0"/>
              <a:t> vidění</a:t>
            </a:r>
            <a:r>
              <a:rPr lang="cs-CZ" baseline="30000" dirty="0"/>
              <a:t>[</a:t>
            </a:r>
            <a:r>
              <a:rPr lang="cs-CZ" baseline="30000" dirty="0">
                <a:hlinkClick r:id="rId3" tooltip="Wikipedie:Ověřitelnost"/>
              </a:rPr>
              <a:t>zdroj?</a:t>
            </a:r>
            <a:r>
              <a:rPr lang="cs-CZ" baseline="30000" dirty="0"/>
              <a:t>]</a:t>
            </a:r>
            <a:r>
              <a:rPr lang="cs-CZ" dirty="0"/>
              <a:t>, tedy čtyři druhy čípků. </a:t>
            </a:r>
            <a:r>
              <a:rPr lang="cs-CZ" dirty="0">
                <a:hlinkClick r:id="rId4" tooltip="Člověk"/>
              </a:rPr>
              <a:t>Člověk</a:t>
            </a:r>
            <a:r>
              <a:rPr lang="cs-CZ" dirty="0"/>
              <a:t> a ostatní </a:t>
            </a:r>
            <a:r>
              <a:rPr lang="cs-CZ" dirty="0">
                <a:hlinkClick r:id="rId5" tooltip="Primát"/>
              </a:rPr>
              <a:t>primáti</a:t>
            </a:r>
            <a:r>
              <a:rPr lang="cs-CZ" dirty="0"/>
              <a:t> vnímají barvy od modré po červenou (tedy světlo s vlnovou délkou zhruba od 400 do 700 </a:t>
            </a:r>
            <a:r>
              <a:rPr lang="cs-CZ" dirty="0">
                <a:hlinkClick r:id="rId6" tooltip="Nanometr"/>
              </a:rPr>
              <a:t>nanometrů</a:t>
            </a:r>
            <a:r>
              <a:rPr lang="cs-CZ" dirty="0"/>
              <a:t>. U ptáků je citlivost mírně posunuta k modrým barvám. Hlubinné ryby mají citlivost hlavně na modrou barvu, která proniká pod mořskou hladinu nejhlouběji. Motýli vidí ultrafialové světlo s vlnovou délkou kratší než 400 nanometrů, ale nevidí naopak červenou. Někteří </a:t>
            </a:r>
            <a:r>
              <a:rPr lang="cs-CZ" dirty="0">
                <a:hlinkClick r:id="rId7" tooltip="Had"/>
              </a:rPr>
              <a:t>hadi</a:t>
            </a:r>
            <a:r>
              <a:rPr lang="cs-CZ" dirty="0"/>
              <a:t> vidí široké spektrum barev od ultrafialové až po infračervenou (nad 700 nanometrů). Stejně tak zraková ostrost dravců a kočkovitých šelem je mnohem větší, než u člověka. Jsou ale živočichové, kteří vnímají jenom světlo a tmu, nebo jsou úplně slepí.</a:t>
            </a:r>
          </a:p>
        </p:txBody>
      </p:sp>
      <p:sp>
        <p:nvSpPr>
          <p:cNvPr id="29700" name="Zástupný symbol pro číslo snímku 3"/>
          <p:cNvSpPr>
            <a:spLocks noGrp="1"/>
          </p:cNvSpPr>
          <p:nvPr>
            <p:ph type="sldNum" sz="quarter" idx="5"/>
          </p:nvPr>
        </p:nvSpPr>
        <p:spPr>
          <a:noFill/>
        </p:spPr>
        <p:txBody>
          <a:bodyPr/>
          <a:lstStyle/>
          <a:p>
            <a:fld id="{694856A9-FC8A-450E-A01B-7B68E7741575}" type="slidenum">
              <a:rPr lang="cs-CZ" smtClean="0"/>
              <a:pPr/>
              <a:t>8</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a:ln/>
        </p:spPr>
      </p:sp>
      <p:sp>
        <p:nvSpPr>
          <p:cNvPr id="28675" name="Zástupný symbol pro poznámky 2"/>
          <p:cNvSpPr>
            <a:spLocks noGrp="1"/>
          </p:cNvSpPr>
          <p:nvPr>
            <p:ph type="body" idx="1"/>
          </p:nvPr>
        </p:nvSpPr>
        <p:spPr>
          <a:noFill/>
          <a:ln/>
        </p:spPr>
        <p:txBody>
          <a:bodyPr/>
          <a:lstStyle/>
          <a:p>
            <a:r>
              <a:rPr lang="cs-CZ"/>
              <a:t>Zorné pole – prostor zachycený fixovaným okem, při těkání očí je slepá oblast 130stupňů,  periferní vidění zaznamenává jen pohyb a změnu intenzity světla</a:t>
            </a:r>
          </a:p>
          <a:p>
            <a:endParaRPr lang="cs-CZ"/>
          </a:p>
          <a:p>
            <a:r>
              <a:rPr lang="cs-CZ"/>
              <a:t>Test slepé skvrny: zakryjeme L oko, pravým koukáme na levý bod, po přibližování / oddalování zmizí bod na pravé straně</a:t>
            </a:r>
          </a:p>
          <a:p>
            <a:endParaRPr lang="cs-CZ"/>
          </a:p>
          <a:p>
            <a:r>
              <a:rPr lang="cs-CZ" b="1"/>
              <a:t>Snellenova tabule</a:t>
            </a:r>
            <a:r>
              <a:rPr lang="cs-CZ"/>
              <a:t> je diagnostická pomůcka pro určení zrakové ostrosti.</a:t>
            </a:r>
          </a:p>
          <a:p>
            <a:r>
              <a:rPr lang="cs-CZ"/>
              <a:t>V roce 1862 navrhl holandský </a:t>
            </a:r>
            <a:r>
              <a:rPr lang="cs-CZ">
                <a:hlinkClick r:id="rId3" tooltip="Oftalmologie"/>
              </a:rPr>
              <a:t>oftalmolog</a:t>
            </a:r>
            <a:r>
              <a:rPr lang="cs-CZ"/>
              <a:t> dr. </a:t>
            </a:r>
            <a:r>
              <a:rPr lang="cs-CZ">
                <a:hlinkClick r:id="rId4" tooltip="Hermann Snellen (stránka neexistuje)"/>
              </a:rPr>
              <a:t>Hermann Snellen</a:t>
            </a:r>
            <a:r>
              <a:rPr lang="cs-CZ"/>
              <a:t> první tabulku pro zkoumání kvality zraku. Dnešní standardní tabulka (stále zvaná Snellenova) obsahuje jedenáct řádků písmen definované znakové sady </a:t>
            </a:r>
            <a:r>
              <a:rPr lang="cs-CZ" b="1"/>
              <a:t>optotyp</a:t>
            </a:r>
            <a:r>
              <a:rPr lang="cs-CZ"/>
              <a:t> (Snellenovy znaky), sázené navíc v rozporu s běžnými typografickými zásadami. Detaily optotypu mají takovou velikost, že ze stanovené vzdálenosti svírají úhel 1 minuty. Největší písmeno na vrcholu tabulky je vysoké 88 </a:t>
            </a:r>
            <a:r>
              <a:rPr lang="cs-CZ">
                <a:hlinkClick r:id="rId5" tooltip="Metr"/>
              </a:rPr>
              <a:t>milimetrů</a:t>
            </a:r>
            <a:r>
              <a:rPr lang="cs-CZ"/>
              <a:t> a osoby, které ho nedokáží přečíst ani s vhodnými brýlemi, jsou v USA pokládány z pohledu práva za slepé, písmena na nižších řádcích mají menší velikost. Nejdůležitější je řádek, ve kterém jsou písmena vysoká 8,8 milimetrů.</a:t>
            </a:r>
          </a:p>
          <a:p>
            <a:r>
              <a:rPr lang="cs-CZ"/>
              <a:t>Při vyšetření si pacient zakrývá jedno oko a druhým se pokouší číst postupně menší písmena na tabuli. Při vyšetření stojí nebo sedí od tabule ve vzdálenosti 6 </a:t>
            </a:r>
            <a:r>
              <a:rPr lang="cs-CZ">
                <a:hlinkClick r:id="rId5" tooltip="Metr"/>
              </a:rPr>
              <a:t>metrů</a:t>
            </a:r>
            <a:r>
              <a:rPr lang="cs-CZ"/>
              <a:t>, což je 20 </a:t>
            </a:r>
            <a:r>
              <a:rPr lang="cs-CZ">
                <a:hlinkClick r:id="rId6" tooltip="Stopa (jednotka délky)"/>
              </a:rPr>
              <a:t>stop</a:t>
            </a:r>
            <a:r>
              <a:rPr lang="cs-CZ"/>
              <a:t>. Nositel průměrného zraku má být z této vzdálenosti schopen přečíst právě řádek 8,8 mm.</a:t>
            </a:r>
          </a:p>
          <a:p>
            <a:endParaRPr lang="cs-CZ"/>
          </a:p>
          <a:p>
            <a:endParaRPr lang="cs-CZ"/>
          </a:p>
        </p:txBody>
      </p:sp>
      <p:sp>
        <p:nvSpPr>
          <p:cNvPr id="28676" name="Zástupný symbol pro číslo snímku 3"/>
          <p:cNvSpPr>
            <a:spLocks noGrp="1"/>
          </p:cNvSpPr>
          <p:nvPr>
            <p:ph type="sldNum" sz="quarter" idx="5"/>
          </p:nvPr>
        </p:nvSpPr>
        <p:spPr>
          <a:noFill/>
        </p:spPr>
        <p:txBody>
          <a:bodyPr/>
          <a:lstStyle/>
          <a:p>
            <a:fld id="{612BBFD7-32DD-403A-B428-0E8AD92B95F8}" type="slidenum">
              <a:rPr lang="cs-CZ" smtClean="0"/>
              <a:pPr/>
              <a:t>9</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3B32B4CD-FB3E-4C1D-A35C-9B013913D1A2}" type="slidenum">
              <a:rPr lang="cs-CZ" smtClean="0"/>
              <a:pPr/>
              <a:t>11</a:t>
            </a:fld>
            <a:endParaRPr lang="cs-CZ"/>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cs-CZ"/>
              <a:t>Ucho rovnovazny i sluchovy organ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a:ln/>
        </p:spPr>
      </p:sp>
      <p:sp>
        <p:nvSpPr>
          <p:cNvPr id="31747" name="Zástupný symbol pro poznámky 2"/>
          <p:cNvSpPr>
            <a:spLocks noGrp="1"/>
          </p:cNvSpPr>
          <p:nvPr>
            <p:ph type="body" idx="1"/>
          </p:nvPr>
        </p:nvSpPr>
        <p:spPr>
          <a:noFill/>
          <a:ln/>
        </p:spPr>
        <p:txBody>
          <a:bodyPr/>
          <a:lstStyle/>
          <a:p>
            <a:r>
              <a:rPr lang="cs-CZ"/>
              <a:t>SPL = 20* log U/U1 (dB)</a:t>
            </a:r>
          </a:p>
          <a:p>
            <a:r>
              <a:rPr lang="cs-CZ" b="1" dirty="0"/>
              <a:t>Prahová audiometrie:</a:t>
            </a:r>
            <a:endParaRPr lang="cs-CZ" dirty="0"/>
          </a:p>
          <a:p>
            <a:r>
              <a:rPr lang="cs-CZ" dirty="0"/>
              <a:t>Umožňuje vyšetření sluchového prahu při několika vybraných frekvencích, ovšem jenom pro vzdušné vedení. Prahovou křivku sluchu </a:t>
            </a:r>
            <a:r>
              <a:rPr lang="cs-CZ" b="1" dirty="0"/>
              <a:t>(tj. nulovou izofónu)</a:t>
            </a:r>
            <a:r>
              <a:rPr lang="cs-CZ" dirty="0"/>
              <a:t> můžeme vyšetřovat akusticky přesně definovanými tóny o různé frekvenci (Hz) a intenzitě, resp. velikosti akustického tlaku (dB SPL). Při takovém postupu získáme za normálních okolností křivku, která je svou konvexitou prohnuta dolů nebo nahoru podle toho, jestli vzrůstající decibelové hodnoty jsou značeny od dolního nebo horního okraje stupnic</a:t>
            </a:r>
          </a:p>
          <a:p>
            <a:endParaRPr lang="cs-CZ" dirty="0"/>
          </a:p>
        </p:txBody>
      </p:sp>
      <p:sp>
        <p:nvSpPr>
          <p:cNvPr id="31748" name="Zástupný symbol pro číslo snímku 3"/>
          <p:cNvSpPr>
            <a:spLocks noGrp="1"/>
          </p:cNvSpPr>
          <p:nvPr>
            <p:ph type="sldNum" sz="quarter" idx="5"/>
          </p:nvPr>
        </p:nvSpPr>
        <p:spPr>
          <a:noFill/>
        </p:spPr>
        <p:txBody>
          <a:bodyPr/>
          <a:lstStyle/>
          <a:p>
            <a:fld id="{10508288-420C-4057-9495-36CF7B49687C}" type="slidenum">
              <a:rPr lang="cs-CZ" smtClean="0"/>
              <a:pPr/>
              <a:t>14</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a:ln/>
        </p:spPr>
      </p:sp>
      <p:sp>
        <p:nvSpPr>
          <p:cNvPr id="3" name="Zástupný symbol pro poznámky 2"/>
          <p:cNvSpPr>
            <a:spLocks noGrp="1"/>
          </p:cNvSpPr>
          <p:nvPr>
            <p:ph type="body" idx="1"/>
          </p:nvPr>
        </p:nvSpPr>
        <p:spPr/>
        <p:txBody>
          <a:bodyPr>
            <a:normAutofit fontScale="85000" lnSpcReduction="20000"/>
          </a:bodyPr>
          <a:lstStyle/>
          <a:p>
            <a:pPr>
              <a:defRPr/>
            </a:pPr>
            <a:r>
              <a:rPr lang="cs-CZ" b="1" dirty="0" err="1"/>
              <a:t>Zaujímavosti</a:t>
            </a:r>
            <a:endParaRPr lang="cs-CZ" b="1" dirty="0"/>
          </a:p>
          <a:p>
            <a:pPr>
              <a:defRPr/>
            </a:pPr>
            <a:r>
              <a:rPr lang="cs-CZ" dirty="0" err="1"/>
              <a:t>Kostné</a:t>
            </a:r>
            <a:r>
              <a:rPr lang="cs-CZ" dirty="0"/>
              <a:t> </a:t>
            </a:r>
            <a:r>
              <a:rPr lang="cs-CZ" dirty="0" err="1"/>
              <a:t>vedenie</a:t>
            </a:r>
            <a:r>
              <a:rPr lang="cs-CZ" dirty="0"/>
              <a:t> zvuku </a:t>
            </a:r>
            <a:r>
              <a:rPr lang="cs-CZ" dirty="0" err="1"/>
              <a:t>objavil</a:t>
            </a:r>
            <a:r>
              <a:rPr lang="cs-CZ" dirty="0"/>
              <a:t> </a:t>
            </a:r>
            <a:r>
              <a:rPr lang="cs-CZ" dirty="0" err="1"/>
              <a:t>Girolamo</a:t>
            </a:r>
            <a:r>
              <a:rPr lang="cs-CZ" dirty="0"/>
              <a:t> </a:t>
            </a:r>
            <a:r>
              <a:rPr lang="cs-CZ" dirty="0" err="1"/>
              <a:t>Cardano</a:t>
            </a:r>
            <a:r>
              <a:rPr lang="cs-CZ" dirty="0"/>
              <a:t> už v roku 1550.</a:t>
            </a:r>
          </a:p>
          <a:p>
            <a:pPr>
              <a:defRPr/>
            </a:pPr>
            <a:r>
              <a:rPr lang="cs-CZ" dirty="0"/>
              <a:t>Prvá elektronická </a:t>
            </a:r>
            <a:r>
              <a:rPr lang="cs-CZ" dirty="0" err="1"/>
              <a:t>pomôcka</a:t>
            </a:r>
            <a:r>
              <a:rPr lang="cs-CZ" dirty="0"/>
              <a:t> </a:t>
            </a:r>
            <a:r>
              <a:rPr lang="cs-CZ" dirty="0" err="1"/>
              <a:t>pre</a:t>
            </a:r>
            <a:r>
              <a:rPr lang="cs-CZ" dirty="0"/>
              <a:t> nedoslýchavých </a:t>
            </a:r>
            <a:r>
              <a:rPr lang="cs-CZ" dirty="0" err="1"/>
              <a:t>využívajúca</a:t>
            </a:r>
            <a:r>
              <a:rPr lang="cs-CZ" dirty="0"/>
              <a:t> </a:t>
            </a:r>
            <a:r>
              <a:rPr lang="cs-CZ" dirty="0" err="1"/>
              <a:t>princíp</a:t>
            </a:r>
            <a:r>
              <a:rPr lang="cs-CZ" dirty="0"/>
              <a:t> </a:t>
            </a:r>
            <a:r>
              <a:rPr lang="cs-CZ" dirty="0" err="1"/>
              <a:t>kostného</a:t>
            </a:r>
            <a:r>
              <a:rPr lang="cs-CZ" dirty="0"/>
              <a:t> </a:t>
            </a:r>
            <a:r>
              <a:rPr lang="cs-CZ" dirty="0" err="1"/>
              <a:t>vedenia</a:t>
            </a:r>
            <a:r>
              <a:rPr lang="cs-CZ" dirty="0"/>
              <a:t> zvuku bola </a:t>
            </a:r>
            <a:r>
              <a:rPr lang="cs-CZ" dirty="0" err="1"/>
              <a:t>vynájdená</a:t>
            </a:r>
            <a:r>
              <a:rPr lang="cs-CZ" dirty="0"/>
              <a:t> v roku 1923. </a:t>
            </a:r>
            <a:r>
              <a:rPr lang="cs-CZ" dirty="0" err="1"/>
              <a:t>Využitiu</a:t>
            </a:r>
            <a:r>
              <a:rPr lang="cs-CZ" dirty="0"/>
              <a:t> </a:t>
            </a:r>
            <a:r>
              <a:rPr lang="cs-CZ" dirty="0" err="1"/>
              <a:t>prístroja</a:t>
            </a:r>
            <a:r>
              <a:rPr lang="cs-CZ" dirty="0"/>
              <a:t> v praxi bránili jeho </a:t>
            </a:r>
            <a:r>
              <a:rPr lang="cs-CZ" dirty="0" err="1"/>
              <a:t>veľké</a:t>
            </a:r>
            <a:r>
              <a:rPr lang="cs-CZ" dirty="0"/>
              <a:t> </a:t>
            </a:r>
            <a:r>
              <a:rPr lang="cs-CZ" dirty="0" err="1"/>
              <a:t>rozmery</a:t>
            </a:r>
            <a:r>
              <a:rPr lang="cs-CZ" dirty="0"/>
              <a:t>.</a:t>
            </a:r>
          </a:p>
          <a:p>
            <a:pPr>
              <a:defRPr/>
            </a:pPr>
            <a:r>
              <a:rPr lang="cs-CZ" dirty="0"/>
              <a:t>Vynález </a:t>
            </a:r>
            <a:r>
              <a:rPr lang="cs-CZ" dirty="0" err="1"/>
              <a:t>tranzistorov</a:t>
            </a:r>
            <a:r>
              <a:rPr lang="cs-CZ" dirty="0"/>
              <a:t> v </a:t>
            </a:r>
            <a:r>
              <a:rPr lang="cs-CZ" dirty="0" err="1"/>
              <a:t>päťdesiatych</a:t>
            </a:r>
            <a:r>
              <a:rPr lang="cs-CZ" dirty="0"/>
              <a:t> </a:t>
            </a:r>
            <a:r>
              <a:rPr lang="cs-CZ" dirty="0" err="1"/>
              <a:t>rokoch</a:t>
            </a:r>
            <a:r>
              <a:rPr lang="cs-CZ" dirty="0"/>
              <a:t> minulého </a:t>
            </a:r>
            <a:r>
              <a:rPr lang="cs-CZ" dirty="0" err="1"/>
              <a:t>storočia</a:t>
            </a:r>
            <a:r>
              <a:rPr lang="cs-CZ" dirty="0"/>
              <a:t> umožnil výrobu malých, a </a:t>
            </a:r>
            <a:r>
              <a:rPr lang="cs-CZ" dirty="0" err="1"/>
              <a:t>taktiež</a:t>
            </a:r>
            <a:r>
              <a:rPr lang="cs-CZ" dirty="0"/>
              <a:t> v praxi </a:t>
            </a:r>
            <a:r>
              <a:rPr lang="cs-CZ" dirty="0" err="1"/>
              <a:t>využiteľných</a:t>
            </a:r>
            <a:r>
              <a:rPr lang="cs-CZ" dirty="0"/>
              <a:t> </a:t>
            </a:r>
            <a:r>
              <a:rPr lang="cs-CZ" dirty="0" err="1"/>
              <a:t>naslúchadiel</a:t>
            </a:r>
            <a:r>
              <a:rPr lang="cs-CZ" dirty="0"/>
              <a:t>.</a:t>
            </a:r>
          </a:p>
          <a:p>
            <a:pPr>
              <a:defRPr/>
            </a:pPr>
            <a:r>
              <a:rPr lang="cs-CZ" dirty="0"/>
              <a:t>V </a:t>
            </a:r>
            <a:r>
              <a:rPr lang="cs-CZ" dirty="0" err="1"/>
              <a:t>súčasnej</a:t>
            </a:r>
            <a:r>
              <a:rPr lang="cs-CZ" dirty="0"/>
              <a:t> </a:t>
            </a:r>
            <a:r>
              <a:rPr lang="cs-CZ" dirty="0" err="1"/>
              <a:t>dobe</a:t>
            </a:r>
            <a:r>
              <a:rPr lang="cs-CZ" dirty="0"/>
              <a:t> </a:t>
            </a:r>
            <a:r>
              <a:rPr lang="cs-CZ" dirty="0" err="1"/>
              <a:t>sú</a:t>
            </a:r>
            <a:r>
              <a:rPr lang="cs-CZ" dirty="0"/>
              <a:t> k </a:t>
            </a:r>
            <a:r>
              <a:rPr lang="cs-CZ" dirty="0" err="1"/>
              <a:t>dispozícii</a:t>
            </a:r>
            <a:r>
              <a:rPr lang="cs-CZ" dirty="0"/>
              <a:t> dva typy </a:t>
            </a:r>
            <a:r>
              <a:rPr lang="cs-CZ" dirty="0" err="1"/>
              <a:t>pomôcok</a:t>
            </a:r>
            <a:r>
              <a:rPr lang="cs-CZ" dirty="0"/>
              <a:t> </a:t>
            </a:r>
            <a:r>
              <a:rPr lang="cs-CZ" dirty="0" err="1"/>
              <a:t>pre</a:t>
            </a:r>
            <a:r>
              <a:rPr lang="cs-CZ" dirty="0"/>
              <a:t> nedoslýchavých: </a:t>
            </a:r>
            <a:r>
              <a:rPr lang="cs-CZ" dirty="0" err="1"/>
              <a:t>Externé</a:t>
            </a:r>
            <a:r>
              <a:rPr lang="cs-CZ" dirty="0"/>
              <a:t> </a:t>
            </a:r>
            <a:r>
              <a:rPr lang="cs-CZ" dirty="0" err="1"/>
              <a:t>pomôcky</a:t>
            </a:r>
            <a:r>
              <a:rPr lang="cs-CZ" dirty="0"/>
              <a:t> s </a:t>
            </a:r>
            <a:r>
              <a:rPr lang="cs-CZ" dirty="0" err="1"/>
              <a:t>funkciou</a:t>
            </a:r>
            <a:r>
              <a:rPr lang="cs-CZ" dirty="0"/>
              <a:t> </a:t>
            </a:r>
            <a:r>
              <a:rPr lang="cs-CZ" dirty="0" err="1"/>
              <a:t>kostného</a:t>
            </a:r>
            <a:r>
              <a:rPr lang="cs-CZ" dirty="0"/>
              <a:t> </a:t>
            </a:r>
            <a:r>
              <a:rPr lang="cs-CZ" dirty="0" err="1"/>
              <a:t>vedenia</a:t>
            </a:r>
            <a:r>
              <a:rPr lang="cs-CZ" dirty="0"/>
              <a:t> zvuku a </a:t>
            </a:r>
            <a:r>
              <a:rPr lang="cs-CZ" dirty="0" err="1"/>
              <a:t>pomôcky</a:t>
            </a:r>
            <a:r>
              <a:rPr lang="cs-CZ" dirty="0"/>
              <a:t>, </a:t>
            </a:r>
            <a:r>
              <a:rPr lang="cs-CZ" dirty="0" err="1"/>
              <a:t>ktoré</a:t>
            </a:r>
            <a:r>
              <a:rPr lang="cs-CZ" dirty="0"/>
              <a:t> </a:t>
            </a:r>
            <a:r>
              <a:rPr lang="cs-CZ" dirty="0" err="1"/>
              <a:t>sa</a:t>
            </a:r>
            <a:r>
              <a:rPr lang="cs-CZ" dirty="0"/>
              <a:t> </a:t>
            </a:r>
            <a:r>
              <a:rPr lang="cs-CZ" dirty="0" err="1"/>
              <a:t>implantujú</a:t>
            </a:r>
            <a:r>
              <a:rPr lang="cs-CZ" dirty="0"/>
              <a:t> </a:t>
            </a:r>
            <a:r>
              <a:rPr lang="cs-CZ" dirty="0" err="1"/>
              <a:t>priamo</a:t>
            </a:r>
            <a:r>
              <a:rPr lang="cs-CZ" dirty="0"/>
              <a:t> do </a:t>
            </a:r>
            <a:r>
              <a:rPr lang="cs-CZ" dirty="0" err="1"/>
              <a:t>lebečnej</a:t>
            </a:r>
            <a:r>
              <a:rPr lang="cs-CZ" dirty="0"/>
              <a:t> kosti, tzv. BAHA.</a:t>
            </a:r>
          </a:p>
          <a:p>
            <a:pPr>
              <a:defRPr/>
            </a:pPr>
            <a:r>
              <a:rPr lang="cs-CZ" dirty="0" err="1"/>
              <a:t>Technológiu</a:t>
            </a:r>
            <a:r>
              <a:rPr lang="cs-CZ" dirty="0"/>
              <a:t> </a:t>
            </a:r>
            <a:r>
              <a:rPr lang="cs-CZ" dirty="0" err="1"/>
              <a:t>kostného</a:t>
            </a:r>
            <a:r>
              <a:rPr lang="cs-CZ" dirty="0"/>
              <a:t> </a:t>
            </a:r>
            <a:r>
              <a:rPr lang="cs-CZ" dirty="0" err="1"/>
              <a:t>vedenia</a:t>
            </a:r>
            <a:r>
              <a:rPr lang="cs-CZ" dirty="0"/>
              <a:t> v </a:t>
            </a:r>
            <a:r>
              <a:rPr lang="cs-CZ" dirty="0" err="1"/>
              <a:t>súčasnosti</a:t>
            </a:r>
            <a:r>
              <a:rPr lang="cs-CZ" dirty="0"/>
              <a:t> </a:t>
            </a:r>
            <a:r>
              <a:rPr lang="cs-CZ" dirty="0" err="1"/>
              <a:t>využívajú</a:t>
            </a:r>
            <a:r>
              <a:rPr lang="cs-CZ" dirty="0"/>
              <a:t> aj ozbrojené </a:t>
            </a:r>
            <a:r>
              <a:rPr lang="cs-CZ" dirty="0" err="1"/>
              <a:t>zložky</a:t>
            </a:r>
            <a:r>
              <a:rPr lang="cs-CZ" dirty="0"/>
              <a:t>, hasičské zbory, </a:t>
            </a:r>
            <a:r>
              <a:rPr lang="cs-CZ" dirty="0" err="1"/>
              <a:t>záchranári</a:t>
            </a:r>
            <a:r>
              <a:rPr lang="cs-CZ" dirty="0"/>
              <a:t> a svoje </a:t>
            </a:r>
            <a:r>
              <a:rPr lang="cs-CZ" dirty="0" err="1"/>
              <a:t>uplatnenie</a:t>
            </a:r>
            <a:r>
              <a:rPr lang="cs-CZ" dirty="0"/>
              <a:t> </a:t>
            </a:r>
            <a:r>
              <a:rPr lang="cs-CZ" dirty="0" err="1"/>
              <a:t>nachádza</a:t>
            </a:r>
            <a:r>
              <a:rPr lang="cs-CZ" dirty="0"/>
              <a:t> aj v </a:t>
            </a:r>
            <a:r>
              <a:rPr lang="cs-CZ" dirty="0" err="1"/>
              <a:t>priemyselných</a:t>
            </a:r>
            <a:r>
              <a:rPr lang="cs-CZ" dirty="0"/>
              <a:t> </a:t>
            </a:r>
            <a:r>
              <a:rPr lang="cs-CZ" dirty="0" err="1"/>
              <a:t>prevádzkach</a:t>
            </a:r>
            <a:r>
              <a:rPr lang="cs-CZ" dirty="0"/>
              <a:t>.</a:t>
            </a:r>
          </a:p>
          <a:p>
            <a:pPr>
              <a:defRPr/>
            </a:pPr>
            <a:endParaRPr lang="cs-CZ" dirty="0"/>
          </a:p>
          <a:p>
            <a:pPr>
              <a:defRPr/>
            </a:pPr>
            <a:r>
              <a:rPr lang="cs-CZ" dirty="0"/>
              <a:t>Za normálních okolností máme v uchu 3500 řad vláskových buněk, na kterých vnímáme zvuky o kmitočtu zhruba od 16 do 20 000 Hz. Ve srovnání s tím je 22 elektrod implantátu nepoměrně málo.</a:t>
            </a:r>
          </a:p>
          <a:p>
            <a:pPr>
              <a:defRPr/>
            </a:pPr>
            <a:r>
              <a:rPr lang="cs-CZ" dirty="0"/>
              <a:t>Protože </a:t>
            </a:r>
            <a:r>
              <a:rPr lang="cs-CZ" b="1" dirty="0"/>
              <a:t>je implantát vhodný jen pro nejtěžší vady sluchu</a:t>
            </a:r>
            <a:r>
              <a:rPr lang="cs-CZ" dirty="0"/>
              <a:t>, je mnohem méně obvyklý než sluchadla. V Evropě je každoročně předepsáno odhadem řádově milión (resp. milióny) sluchadel, ale asi 3000 kochleárních implantátů. Počet implantací je v rozvinutém světě uváděn asi 100 na 10 milionů obyvatel ročně.</a:t>
            </a:r>
          </a:p>
          <a:p>
            <a:pPr>
              <a:defRPr/>
            </a:pPr>
            <a:r>
              <a:rPr lang="cs-CZ" b="1" dirty="0"/>
              <a:t>Vlastní aplikace implantátu</a:t>
            </a:r>
            <a:r>
              <a:rPr lang="cs-CZ" dirty="0"/>
              <a:t> se provádí během asi tříhodinové operace. Po šesti týdnech hojení je potom vydána a seřizována i zevní část (procesor umisťovaný za ušní boltec). Následuje několik týdnů a měsíců nutného intenzivního nácviku, při kterém se uživatel implantátu učí rozeznávat nové zvukové vjemy. Ty se totiž obvykle zpočátku výrazně liší od zvuků, které si člověk pamatuje z doby, kdy ještě slyšel se sluchadlem nebo i bez sluchadla. Proto i dospělí potřebují po určitou dobu spolupráci logopeda, lékaře a rodinných příslušníků.</a:t>
            </a:r>
          </a:p>
          <a:p>
            <a:pPr>
              <a:defRPr/>
            </a:pPr>
            <a:r>
              <a:rPr lang="cs-CZ" b="1" dirty="0"/>
              <a:t>Výsledný efekt závisí zejména na vstupních podmínkách</a:t>
            </a:r>
            <a:r>
              <a:rPr lang="cs-CZ" dirty="0"/>
              <a:t> (doba trvání hluchoty, stupeň předchozí vady sluchu apod.), většina pacientů je následně schopna rozumění pomalé řeči v tichu bez odezírání, nejlepší 1/3 uživatelů zvládá v určité míře i používání telefonu.</a:t>
            </a:r>
          </a:p>
          <a:p>
            <a:pPr>
              <a:defRPr/>
            </a:pPr>
            <a:br>
              <a:rPr lang="cs-CZ" dirty="0"/>
            </a:br>
            <a:br>
              <a:rPr lang="cs-CZ" dirty="0"/>
            </a:br>
            <a:r>
              <a:rPr lang="cs-CZ" dirty="0" err="1"/>
              <a:t>Čítajte</a:t>
            </a:r>
            <a:r>
              <a:rPr lang="cs-CZ" dirty="0"/>
              <a:t> </a:t>
            </a:r>
            <a:r>
              <a:rPr lang="cs-CZ" dirty="0" err="1"/>
              <a:t>viac</a:t>
            </a:r>
            <a:r>
              <a:rPr lang="cs-CZ" dirty="0"/>
              <a:t>: </a:t>
            </a:r>
            <a:r>
              <a:rPr lang="cs-CZ" dirty="0">
                <a:hlinkClick r:id="rId3"/>
              </a:rPr>
              <a:t>http://mobil.</a:t>
            </a:r>
            <a:r>
              <a:rPr lang="cs-CZ" dirty="0" err="1">
                <a:hlinkClick r:id="rId3"/>
              </a:rPr>
              <a:t>sme.sk</a:t>
            </a:r>
            <a:r>
              <a:rPr lang="cs-CZ" dirty="0">
                <a:hlinkClick r:id="rId3"/>
              </a:rPr>
              <a:t>/c/3748976/</a:t>
            </a:r>
            <a:r>
              <a:rPr lang="cs-CZ" dirty="0" err="1">
                <a:hlinkClick r:id="rId3"/>
              </a:rPr>
              <a:t>panasonic</a:t>
            </a:r>
            <a:r>
              <a:rPr lang="cs-CZ" dirty="0">
                <a:hlinkClick r:id="rId3"/>
              </a:rPr>
              <a:t>-</a:t>
            </a:r>
            <a:r>
              <a:rPr lang="cs-CZ" dirty="0" err="1">
                <a:hlinkClick r:id="rId3"/>
              </a:rPr>
              <a:t>predstavil</a:t>
            </a:r>
            <a:r>
              <a:rPr lang="cs-CZ" dirty="0">
                <a:hlinkClick r:id="rId3"/>
              </a:rPr>
              <a:t>-</a:t>
            </a:r>
            <a:r>
              <a:rPr lang="cs-CZ" dirty="0" err="1">
                <a:hlinkClick r:id="rId3"/>
              </a:rPr>
              <a:t>bezdrotovy</a:t>
            </a:r>
            <a:r>
              <a:rPr lang="cs-CZ" dirty="0">
                <a:hlinkClick r:id="rId3"/>
              </a:rPr>
              <a:t>-</a:t>
            </a:r>
            <a:r>
              <a:rPr lang="cs-CZ" dirty="0" err="1">
                <a:hlinkClick r:id="rId3"/>
              </a:rPr>
              <a:t>pevny</a:t>
            </a:r>
            <a:r>
              <a:rPr lang="cs-CZ" dirty="0">
                <a:hlinkClick r:id="rId3"/>
              </a:rPr>
              <a:t>-telefon-</a:t>
            </a:r>
            <a:r>
              <a:rPr lang="cs-CZ" dirty="0" err="1">
                <a:hlinkClick r:id="rId3"/>
              </a:rPr>
              <a:t>pre</a:t>
            </a:r>
            <a:r>
              <a:rPr lang="cs-CZ" dirty="0">
                <a:hlinkClick r:id="rId3"/>
              </a:rPr>
              <a:t>-</a:t>
            </a:r>
            <a:r>
              <a:rPr lang="cs-CZ" dirty="0" err="1">
                <a:hlinkClick r:id="rId3"/>
              </a:rPr>
              <a:t>nepocujucich.html</a:t>
            </a:r>
            <a:r>
              <a:rPr lang="cs-CZ" dirty="0">
                <a:hlinkClick r:id="rId3"/>
              </a:rPr>
              <a:t>#ixzz17Px2zot6</a:t>
            </a:r>
            <a:endParaRPr lang="cs-CZ" dirty="0"/>
          </a:p>
          <a:p>
            <a:pPr>
              <a:defRPr/>
            </a:pPr>
            <a:endParaRPr lang="cs-CZ" dirty="0"/>
          </a:p>
        </p:txBody>
      </p:sp>
      <p:sp>
        <p:nvSpPr>
          <p:cNvPr id="32772" name="Zástupný symbol pro číslo snímku 3"/>
          <p:cNvSpPr>
            <a:spLocks noGrp="1"/>
          </p:cNvSpPr>
          <p:nvPr>
            <p:ph type="sldNum" sz="quarter" idx="5"/>
          </p:nvPr>
        </p:nvSpPr>
        <p:spPr>
          <a:noFill/>
        </p:spPr>
        <p:txBody>
          <a:bodyPr/>
          <a:lstStyle/>
          <a:p>
            <a:fld id="{2172C62A-CE6D-41EC-A642-32E60DE26817}" type="slidenum">
              <a:rPr lang="cs-CZ" smtClean="0"/>
              <a:pPr/>
              <a:t>17</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cs-CZ"/>
              <a:t>Kliknutím lze upravit styl.</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A062DDA9-6D76-43E8-A062-CEAAA64E38B5}" type="datetimeFigureOut">
              <a:rPr lang="cs-CZ" smtClean="0"/>
              <a:pPr/>
              <a:t>04.12.2024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2021EAE-0ABC-4F0D-B824-216188F0EFC6}" type="slidenum">
              <a:rPr lang="cs-CZ" smtClean="0"/>
              <a:pPr/>
              <a:t>‹#›</a:t>
            </a:fld>
            <a:endParaRPr lang="cs-CZ"/>
          </a:p>
        </p:txBody>
      </p:sp>
    </p:spTree>
    <p:extLst>
      <p:ext uri="{BB962C8B-B14F-4D97-AF65-F5344CB8AC3E}">
        <p14:creationId xmlns:p14="http://schemas.microsoft.com/office/powerpoint/2010/main" val="2085235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A062DDA9-6D76-43E8-A062-CEAAA64E38B5}" type="datetimeFigureOut">
              <a:rPr lang="cs-CZ" smtClean="0"/>
              <a:pPr/>
              <a:t>04.12.2024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2021EAE-0ABC-4F0D-B824-216188F0EFC6}" type="slidenum">
              <a:rPr lang="cs-CZ" smtClean="0"/>
              <a:pPr/>
              <a:t>‹#›</a:t>
            </a:fld>
            <a:endParaRPr lang="cs-CZ"/>
          </a:p>
        </p:txBody>
      </p:sp>
    </p:spTree>
    <p:extLst>
      <p:ext uri="{BB962C8B-B14F-4D97-AF65-F5344CB8AC3E}">
        <p14:creationId xmlns:p14="http://schemas.microsoft.com/office/powerpoint/2010/main" val="2244864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A062DDA9-6D76-43E8-A062-CEAAA64E38B5}" type="datetimeFigureOut">
              <a:rPr lang="cs-CZ" smtClean="0"/>
              <a:pPr/>
              <a:t>04.12.2024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2021EAE-0ABC-4F0D-B824-216188F0EFC6}" type="slidenum">
              <a:rPr lang="cs-CZ" smtClean="0"/>
              <a:pPr/>
              <a:t>‹#›</a:t>
            </a:fld>
            <a:endParaRPr lang="cs-CZ"/>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65287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A062DDA9-6D76-43E8-A062-CEAAA64E38B5}" type="datetimeFigureOut">
              <a:rPr lang="cs-CZ" smtClean="0"/>
              <a:pPr/>
              <a:t>04.12.2024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2021EAE-0ABC-4F0D-B824-216188F0EFC6}" type="slidenum">
              <a:rPr lang="cs-CZ" smtClean="0"/>
              <a:pPr/>
              <a:t>‹#›</a:t>
            </a:fld>
            <a:endParaRPr lang="cs-CZ"/>
          </a:p>
        </p:txBody>
      </p:sp>
    </p:spTree>
    <p:extLst>
      <p:ext uri="{BB962C8B-B14F-4D97-AF65-F5344CB8AC3E}">
        <p14:creationId xmlns:p14="http://schemas.microsoft.com/office/powerpoint/2010/main" val="968506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A062DDA9-6D76-43E8-A062-CEAAA64E38B5}" type="datetimeFigureOut">
              <a:rPr lang="cs-CZ" smtClean="0"/>
              <a:pPr/>
              <a:t>04.12.2024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2021EAE-0ABC-4F0D-B824-216188F0EFC6}" type="slidenum">
              <a:rPr lang="cs-CZ" smtClean="0"/>
              <a:pPr/>
              <a:t>‹#›</a:t>
            </a:fld>
            <a:endParaRPr lang="cs-CZ"/>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79438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A062DDA9-6D76-43E8-A062-CEAAA64E38B5}" type="datetimeFigureOut">
              <a:rPr lang="cs-CZ" smtClean="0"/>
              <a:pPr/>
              <a:t>04.12.2024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2021EAE-0ABC-4F0D-B824-216188F0EFC6}" type="slidenum">
              <a:rPr lang="cs-CZ" smtClean="0"/>
              <a:pPr/>
              <a:t>‹#›</a:t>
            </a:fld>
            <a:endParaRPr lang="cs-CZ"/>
          </a:p>
        </p:txBody>
      </p:sp>
    </p:spTree>
    <p:extLst>
      <p:ext uri="{BB962C8B-B14F-4D97-AF65-F5344CB8AC3E}">
        <p14:creationId xmlns:p14="http://schemas.microsoft.com/office/powerpoint/2010/main" val="4255441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A062DDA9-6D76-43E8-A062-CEAAA64E38B5}" type="datetimeFigureOut">
              <a:rPr lang="cs-CZ" smtClean="0"/>
              <a:pPr/>
              <a:t>04.12.2024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2021EAE-0ABC-4F0D-B824-216188F0EFC6}" type="slidenum">
              <a:rPr lang="cs-CZ" smtClean="0"/>
              <a:pPr/>
              <a:t>‹#›</a:t>
            </a:fld>
            <a:endParaRPr lang="cs-CZ"/>
          </a:p>
        </p:txBody>
      </p:sp>
    </p:spTree>
    <p:extLst>
      <p:ext uri="{BB962C8B-B14F-4D97-AF65-F5344CB8AC3E}">
        <p14:creationId xmlns:p14="http://schemas.microsoft.com/office/powerpoint/2010/main" val="606948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A062DDA9-6D76-43E8-A062-CEAAA64E38B5}" type="datetimeFigureOut">
              <a:rPr lang="cs-CZ" smtClean="0"/>
              <a:pPr/>
              <a:t>04.12.2024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2021EAE-0ABC-4F0D-B824-216188F0EFC6}" type="slidenum">
              <a:rPr lang="cs-CZ" smtClean="0"/>
              <a:pPr/>
              <a:t>‹#›</a:t>
            </a:fld>
            <a:endParaRPr lang="cs-CZ"/>
          </a:p>
        </p:txBody>
      </p:sp>
    </p:spTree>
    <p:extLst>
      <p:ext uri="{BB962C8B-B14F-4D97-AF65-F5344CB8AC3E}">
        <p14:creationId xmlns:p14="http://schemas.microsoft.com/office/powerpoint/2010/main" val="3354036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A062DDA9-6D76-43E8-A062-CEAAA64E38B5}" type="datetimeFigureOut">
              <a:rPr lang="cs-CZ" smtClean="0"/>
              <a:pPr/>
              <a:t>04.12.2024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2021EAE-0ABC-4F0D-B824-216188F0EFC6}" type="slidenum">
              <a:rPr lang="cs-CZ" smtClean="0"/>
              <a:pPr/>
              <a:t>‹#›</a:t>
            </a:fld>
            <a:endParaRPr lang="cs-CZ"/>
          </a:p>
        </p:txBody>
      </p:sp>
    </p:spTree>
    <p:extLst>
      <p:ext uri="{BB962C8B-B14F-4D97-AF65-F5344CB8AC3E}">
        <p14:creationId xmlns:p14="http://schemas.microsoft.com/office/powerpoint/2010/main" val="890178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A062DDA9-6D76-43E8-A062-CEAAA64E38B5}" type="datetimeFigureOut">
              <a:rPr lang="cs-CZ" smtClean="0"/>
              <a:pPr/>
              <a:t>04.12.2024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2021EAE-0ABC-4F0D-B824-216188F0EFC6}" type="slidenum">
              <a:rPr lang="cs-CZ" smtClean="0"/>
              <a:pPr/>
              <a:t>‹#›</a:t>
            </a:fld>
            <a:endParaRPr lang="cs-CZ"/>
          </a:p>
        </p:txBody>
      </p:sp>
    </p:spTree>
    <p:extLst>
      <p:ext uri="{BB962C8B-B14F-4D97-AF65-F5344CB8AC3E}">
        <p14:creationId xmlns:p14="http://schemas.microsoft.com/office/powerpoint/2010/main" val="29160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cs-CZ"/>
              <a:t>Kliknutím lze upravit styl.</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A062DDA9-6D76-43E8-A062-CEAAA64E38B5}" type="datetimeFigureOut">
              <a:rPr lang="cs-CZ" smtClean="0"/>
              <a:pPr/>
              <a:t>04.12.2024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2021EAE-0ABC-4F0D-B824-216188F0EFC6}" type="slidenum">
              <a:rPr lang="cs-CZ" smtClean="0"/>
              <a:pPr/>
              <a:t>‹#›</a:t>
            </a:fld>
            <a:endParaRPr lang="cs-CZ"/>
          </a:p>
        </p:txBody>
      </p:sp>
    </p:spTree>
    <p:extLst>
      <p:ext uri="{BB962C8B-B14F-4D97-AF65-F5344CB8AC3E}">
        <p14:creationId xmlns:p14="http://schemas.microsoft.com/office/powerpoint/2010/main" val="2147698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A062DDA9-6D76-43E8-A062-CEAAA64E38B5}" type="datetimeFigureOut">
              <a:rPr lang="cs-CZ" smtClean="0"/>
              <a:pPr/>
              <a:t>04.12.2024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32021EAE-0ABC-4F0D-B824-216188F0EFC6}" type="slidenum">
              <a:rPr lang="cs-CZ" smtClean="0"/>
              <a:pPr/>
              <a:t>‹#›</a:t>
            </a:fld>
            <a:endParaRPr lang="cs-CZ"/>
          </a:p>
        </p:txBody>
      </p:sp>
    </p:spTree>
    <p:extLst>
      <p:ext uri="{BB962C8B-B14F-4D97-AF65-F5344CB8AC3E}">
        <p14:creationId xmlns:p14="http://schemas.microsoft.com/office/powerpoint/2010/main" val="2689475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A062DDA9-6D76-43E8-A062-CEAAA64E38B5}" type="datetimeFigureOut">
              <a:rPr lang="cs-CZ" smtClean="0"/>
              <a:pPr/>
              <a:t>04.12.2024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32021EAE-0ABC-4F0D-B824-216188F0EFC6}" type="slidenum">
              <a:rPr lang="cs-CZ" smtClean="0"/>
              <a:pPr/>
              <a:t>‹#›</a:t>
            </a:fld>
            <a:endParaRPr lang="cs-CZ"/>
          </a:p>
        </p:txBody>
      </p:sp>
    </p:spTree>
    <p:extLst>
      <p:ext uri="{BB962C8B-B14F-4D97-AF65-F5344CB8AC3E}">
        <p14:creationId xmlns:p14="http://schemas.microsoft.com/office/powerpoint/2010/main" val="592719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62DDA9-6D76-43E8-A062-CEAAA64E38B5}" type="datetimeFigureOut">
              <a:rPr lang="cs-CZ" smtClean="0"/>
              <a:pPr/>
              <a:t>04.12.2024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32021EAE-0ABC-4F0D-B824-216188F0EFC6}" type="slidenum">
              <a:rPr lang="cs-CZ" smtClean="0"/>
              <a:pPr/>
              <a:t>‹#›</a:t>
            </a:fld>
            <a:endParaRPr lang="cs-CZ"/>
          </a:p>
        </p:txBody>
      </p:sp>
    </p:spTree>
    <p:extLst>
      <p:ext uri="{BB962C8B-B14F-4D97-AF65-F5344CB8AC3E}">
        <p14:creationId xmlns:p14="http://schemas.microsoft.com/office/powerpoint/2010/main" val="2787255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cs-CZ"/>
              <a:t>Kliknutím lze upravit styl.</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A062DDA9-6D76-43E8-A062-CEAAA64E38B5}" type="datetimeFigureOut">
              <a:rPr lang="cs-CZ" smtClean="0"/>
              <a:pPr/>
              <a:t>04.12.2024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2021EAE-0ABC-4F0D-B824-216188F0EFC6}" type="slidenum">
              <a:rPr lang="cs-CZ" smtClean="0"/>
              <a:pPr/>
              <a:t>‹#›</a:t>
            </a:fld>
            <a:endParaRPr lang="cs-CZ"/>
          </a:p>
        </p:txBody>
      </p:sp>
    </p:spTree>
    <p:extLst>
      <p:ext uri="{BB962C8B-B14F-4D97-AF65-F5344CB8AC3E}">
        <p14:creationId xmlns:p14="http://schemas.microsoft.com/office/powerpoint/2010/main" val="1594598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A062DDA9-6D76-43E8-A062-CEAAA64E38B5}" type="datetimeFigureOut">
              <a:rPr lang="cs-CZ" smtClean="0"/>
              <a:pPr/>
              <a:t>04.12.2024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2021EAE-0ABC-4F0D-B824-216188F0EFC6}" type="slidenum">
              <a:rPr lang="cs-CZ" smtClean="0"/>
              <a:pPr/>
              <a:t>‹#›</a:t>
            </a:fld>
            <a:endParaRPr lang="cs-CZ"/>
          </a:p>
        </p:txBody>
      </p:sp>
    </p:spTree>
    <p:extLst>
      <p:ext uri="{BB962C8B-B14F-4D97-AF65-F5344CB8AC3E}">
        <p14:creationId xmlns:p14="http://schemas.microsoft.com/office/powerpoint/2010/main" val="1483973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062DDA9-6D76-43E8-A062-CEAAA64E38B5}" type="datetimeFigureOut">
              <a:rPr lang="cs-CZ" smtClean="0"/>
              <a:pPr/>
              <a:t>04.12.2024</a:t>
            </a:fld>
            <a:endParaRPr lang="cs-CZ"/>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32021EAE-0ABC-4F0D-B824-216188F0EFC6}" type="slidenum">
              <a:rPr lang="cs-CZ" smtClean="0"/>
              <a:pPr/>
              <a:t>‹#›</a:t>
            </a:fld>
            <a:endParaRPr lang="cs-CZ"/>
          </a:p>
        </p:txBody>
      </p:sp>
    </p:spTree>
    <p:extLst>
      <p:ext uri="{BB962C8B-B14F-4D97-AF65-F5344CB8AC3E}">
        <p14:creationId xmlns:p14="http://schemas.microsoft.com/office/powerpoint/2010/main" val="700546742"/>
      </p:ext>
    </p:extLst>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 id="2147484102" r:id="rId12"/>
    <p:sldLayoutId id="2147484103" r:id="rId13"/>
    <p:sldLayoutId id="2147484104" r:id="rId14"/>
    <p:sldLayoutId id="2147484105" r:id="rId15"/>
    <p:sldLayoutId id="214748410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hyperlink" Target="https://www.youtube.com/watch?v=PeTriGTENoc"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40.png"/><Relationship Id="rId4" Type="http://schemas.openxmlformats.org/officeDocument/2006/relationships/hyperlink" Target="http://newt.phys.unsw.edu.au/jw/hearing.html"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6" Type="http://schemas.openxmlformats.org/officeDocument/2006/relationships/customXml" Target="../ink/ink12.xml"/><Relationship Id="rId21" Type="http://schemas.openxmlformats.org/officeDocument/2006/relationships/image" Target="../media/image51.png"/><Relationship Id="rId42" Type="http://schemas.openxmlformats.org/officeDocument/2006/relationships/image" Target="../media/image61.png"/><Relationship Id="rId47" Type="http://schemas.openxmlformats.org/officeDocument/2006/relationships/customXml" Target="../ink/ink23.xml"/><Relationship Id="rId63" Type="http://schemas.openxmlformats.org/officeDocument/2006/relationships/customXml" Target="../ink/ink31.xml"/><Relationship Id="rId68" Type="http://schemas.openxmlformats.org/officeDocument/2006/relationships/image" Target="../media/image74.png"/><Relationship Id="rId84" Type="http://schemas.openxmlformats.org/officeDocument/2006/relationships/image" Target="../media/image82.png"/><Relationship Id="rId16" Type="http://schemas.openxmlformats.org/officeDocument/2006/relationships/customXml" Target="../ink/ink7.xml"/><Relationship Id="rId11" Type="http://schemas.openxmlformats.org/officeDocument/2006/relationships/image" Target="../media/image46.png"/><Relationship Id="rId32" Type="http://schemas.openxmlformats.org/officeDocument/2006/relationships/customXml" Target="../ink/ink15.xml"/><Relationship Id="rId37" Type="http://schemas.openxmlformats.org/officeDocument/2006/relationships/customXml" Target="../ink/ink18.xml"/><Relationship Id="rId53" Type="http://schemas.openxmlformats.org/officeDocument/2006/relationships/customXml" Target="../ink/ink26.xml"/><Relationship Id="rId58" Type="http://schemas.openxmlformats.org/officeDocument/2006/relationships/image" Target="../media/image69.png"/><Relationship Id="rId74" Type="http://schemas.openxmlformats.org/officeDocument/2006/relationships/image" Target="../media/image77.png"/><Relationship Id="rId79" Type="http://schemas.openxmlformats.org/officeDocument/2006/relationships/customXml" Target="../ink/ink39.xml"/><Relationship Id="rId5" Type="http://schemas.openxmlformats.org/officeDocument/2006/relationships/image" Target="../media/image430.png"/><Relationship Id="rId61" Type="http://schemas.openxmlformats.org/officeDocument/2006/relationships/customXml" Target="../ink/ink30.xml"/><Relationship Id="rId82" Type="http://schemas.openxmlformats.org/officeDocument/2006/relationships/image" Target="../media/image81.png"/><Relationship Id="rId19" Type="http://schemas.openxmlformats.org/officeDocument/2006/relationships/image" Target="../media/image50.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54.png"/><Relationship Id="rId30" Type="http://schemas.openxmlformats.org/officeDocument/2006/relationships/customXml" Target="../ink/ink14.xml"/><Relationship Id="rId35" Type="http://schemas.openxmlformats.org/officeDocument/2006/relationships/customXml" Target="../ink/ink17.xml"/><Relationship Id="rId43" Type="http://schemas.openxmlformats.org/officeDocument/2006/relationships/customXml" Target="../ink/ink21.xml"/><Relationship Id="rId48" Type="http://schemas.openxmlformats.org/officeDocument/2006/relationships/image" Target="../media/image64.png"/><Relationship Id="rId56" Type="http://schemas.openxmlformats.org/officeDocument/2006/relationships/image" Target="../media/image68.png"/><Relationship Id="rId64" Type="http://schemas.openxmlformats.org/officeDocument/2006/relationships/image" Target="../media/image72.png"/><Relationship Id="rId69" Type="http://schemas.openxmlformats.org/officeDocument/2006/relationships/customXml" Target="../ink/ink34.xml"/><Relationship Id="rId77" Type="http://schemas.openxmlformats.org/officeDocument/2006/relationships/customXml" Target="../ink/ink38.xml"/><Relationship Id="rId8" Type="http://schemas.openxmlformats.org/officeDocument/2006/relationships/customXml" Target="../ink/ink3.xml"/><Relationship Id="rId51" Type="http://schemas.openxmlformats.org/officeDocument/2006/relationships/customXml" Target="../ink/ink25.xml"/><Relationship Id="rId72" Type="http://schemas.openxmlformats.org/officeDocument/2006/relationships/image" Target="../media/image76.png"/><Relationship Id="rId80" Type="http://schemas.openxmlformats.org/officeDocument/2006/relationships/image" Target="../media/image80.png"/><Relationship Id="rId3" Type="http://schemas.openxmlformats.org/officeDocument/2006/relationships/image" Target="../media/image44.jpeg"/><Relationship Id="rId12" Type="http://schemas.openxmlformats.org/officeDocument/2006/relationships/customXml" Target="../ink/ink5.xml"/><Relationship Id="rId17" Type="http://schemas.openxmlformats.org/officeDocument/2006/relationships/image" Target="../media/image49.png"/><Relationship Id="rId25" Type="http://schemas.openxmlformats.org/officeDocument/2006/relationships/image" Target="../media/image53.png"/><Relationship Id="rId33" Type="http://schemas.openxmlformats.org/officeDocument/2006/relationships/image" Target="../media/image57.png"/><Relationship Id="rId38" Type="http://schemas.openxmlformats.org/officeDocument/2006/relationships/image" Target="../media/image59.png"/><Relationship Id="rId46" Type="http://schemas.openxmlformats.org/officeDocument/2006/relationships/image" Target="../media/image63.png"/><Relationship Id="rId59" Type="http://schemas.openxmlformats.org/officeDocument/2006/relationships/customXml" Target="../ink/ink29.xml"/><Relationship Id="rId67" Type="http://schemas.openxmlformats.org/officeDocument/2006/relationships/customXml" Target="../ink/ink33.xml"/><Relationship Id="rId20" Type="http://schemas.openxmlformats.org/officeDocument/2006/relationships/customXml" Target="../ink/ink9.xml"/><Relationship Id="rId41" Type="http://schemas.openxmlformats.org/officeDocument/2006/relationships/customXml" Target="../ink/ink20.xml"/><Relationship Id="rId54" Type="http://schemas.openxmlformats.org/officeDocument/2006/relationships/image" Target="../media/image67.png"/><Relationship Id="rId62" Type="http://schemas.openxmlformats.org/officeDocument/2006/relationships/image" Target="../media/image71.png"/><Relationship Id="rId70" Type="http://schemas.openxmlformats.org/officeDocument/2006/relationships/image" Target="../media/image75.png"/><Relationship Id="rId75" Type="http://schemas.openxmlformats.org/officeDocument/2006/relationships/customXml" Target="../ink/ink37.xml"/><Relationship Id="rId83" Type="http://schemas.openxmlformats.org/officeDocument/2006/relationships/customXml" Target="../ink/ink41.xml"/><Relationship Id="rId1" Type="http://schemas.openxmlformats.org/officeDocument/2006/relationships/slideLayout" Target="../slideLayouts/slideLayout2.xml"/><Relationship Id="rId6" Type="http://schemas.openxmlformats.org/officeDocument/2006/relationships/customXml" Target="../ink/ink2.xml"/><Relationship Id="rId15" Type="http://schemas.openxmlformats.org/officeDocument/2006/relationships/image" Target="../media/image48.png"/><Relationship Id="rId23" Type="http://schemas.openxmlformats.org/officeDocument/2006/relationships/image" Target="../media/image52.png"/><Relationship Id="rId28" Type="http://schemas.openxmlformats.org/officeDocument/2006/relationships/customXml" Target="../ink/ink13.xml"/><Relationship Id="rId36" Type="http://schemas.openxmlformats.org/officeDocument/2006/relationships/image" Target="../media/image58.png"/><Relationship Id="rId49" Type="http://schemas.openxmlformats.org/officeDocument/2006/relationships/customXml" Target="../ink/ink24.xml"/><Relationship Id="rId57" Type="http://schemas.openxmlformats.org/officeDocument/2006/relationships/customXml" Target="../ink/ink28.xml"/><Relationship Id="rId10" Type="http://schemas.openxmlformats.org/officeDocument/2006/relationships/customXml" Target="../ink/ink4.xml"/><Relationship Id="rId31" Type="http://schemas.openxmlformats.org/officeDocument/2006/relationships/image" Target="../media/image56.png"/><Relationship Id="rId44" Type="http://schemas.openxmlformats.org/officeDocument/2006/relationships/image" Target="../media/image62.png"/><Relationship Id="rId52" Type="http://schemas.openxmlformats.org/officeDocument/2006/relationships/image" Target="../media/image66.png"/><Relationship Id="rId60" Type="http://schemas.openxmlformats.org/officeDocument/2006/relationships/image" Target="../media/image70.png"/><Relationship Id="rId65" Type="http://schemas.openxmlformats.org/officeDocument/2006/relationships/customXml" Target="../ink/ink32.xml"/><Relationship Id="rId73" Type="http://schemas.openxmlformats.org/officeDocument/2006/relationships/customXml" Target="../ink/ink36.xml"/><Relationship Id="rId78" Type="http://schemas.openxmlformats.org/officeDocument/2006/relationships/image" Target="../media/image79.png"/><Relationship Id="rId81" Type="http://schemas.openxmlformats.org/officeDocument/2006/relationships/customXml" Target="../ink/ink40.xml"/><Relationship Id="rId4" Type="http://schemas.openxmlformats.org/officeDocument/2006/relationships/customXml" Target="../ink/ink1.xml"/><Relationship Id="rId9" Type="http://schemas.openxmlformats.org/officeDocument/2006/relationships/image" Target="../media/image45.png"/><Relationship Id="rId13" Type="http://schemas.openxmlformats.org/officeDocument/2006/relationships/image" Target="../media/image47.png"/><Relationship Id="rId18" Type="http://schemas.openxmlformats.org/officeDocument/2006/relationships/customXml" Target="../ink/ink8.xml"/><Relationship Id="rId39" Type="http://schemas.openxmlformats.org/officeDocument/2006/relationships/customXml" Target="../ink/ink19.xml"/><Relationship Id="rId34" Type="http://schemas.openxmlformats.org/officeDocument/2006/relationships/customXml" Target="../ink/ink16.xml"/><Relationship Id="rId50" Type="http://schemas.openxmlformats.org/officeDocument/2006/relationships/image" Target="../media/image65.png"/><Relationship Id="rId55" Type="http://schemas.openxmlformats.org/officeDocument/2006/relationships/customXml" Target="../ink/ink27.xml"/><Relationship Id="rId76" Type="http://schemas.openxmlformats.org/officeDocument/2006/relationships/image" Target="../media/image78.png"/><Relationship Id="rId7" Type="http://schemas.openxmlformats.org/officeDocument/2006/relationships/image" Target="../media/image44.png"/><Relationship Id="rId71" Type="http://schemas.openxmlformats.org/officeDocument/2006/relationships/customXml" Target="../ink/ink35.xml"/><Relationship Id="rId2" Type="http://schemas.openxmlformats.org/officeDocument/2006/relationships/notesSlide" Target="../notesSlides/notesSlide6.xml"/><Relationship Id="rId29" Type="http://schemas.openxmlformats.org/officeDocument/2006/relationships/image" Target="../media/image55.png"/><Relationship Id="rId24" Type="http://schemas.openxmlformats.org/officeDocument/2006/relationships/customXml" Target="../ink/ink11.xml"/><Relationship Id="rId40" Type="http://schemas.openxmlformats.org/officeDocument/2006/relationships/image" Target="../media/image60.png"/><Relationship Id="rId45" Type="http://schemas.openxmlformats.org/officeDocument/2006/relationships/customXml" Target="../ink/ink22.xml"/><Relationship Id="rId66" Type="http://schemas.openxmlformats.org/officeDocument/2006/relationships/image" Target="../media/image73.png"/></Relationships>
</file>

<file path=ppt/slides/_rels/slide1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png"/><Relationship Id="rId3" Type="http://schemas.openxmlformats.org/officeDocument/2006/relationships/image" Target="../media/image11.jpeg"/><Relationship Id="rId7" Type="http://schemas.openxmlformats.org/officeDocument/2006/relationships/image" Target="../media/image14.jpeg"/><Relationship Id="rId12" Type="http://schemas.openxmlformats.org/officeDocument/2006/relationships/image" Target="../media/image19.gif"/><Relationship Id="rId2" Type="http://schemas.openxmlformats.org/officeDocument/2006/relationships/hyperlink" Target="http://upload.wikimedia.org/wikipedia/commons/5/50/Human_eyesight_two_children_and_ball_with_glaucoma.jpg" TargetMode="External"/><Relationship Id="rId1" Type="http://schemas.openxmlformats.org/officeDocument/2006/relationships/slideLayout" Target="../slideLayouts/slideLayout4.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hyperlink" Target="http://upload.wikimedia.org/wikipedia/commons/0/04/Human_eyesight_two_children_and_ball_normal_vision.jpg" TargetMode="External"/><Relationship Id="rId9"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hyperlink" Target="https://www.xrite.com/hue-tes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827584" y="1628800"/>
            <a:ext cx="5826719" cy="1646302"/>
          </a:xfrm>
        </p:spPr>
        <p:txBody>
          <a:bodyPr>
            <a:normAutofit/>
          </a:bodyPr>
          <a:lstStyle/>
          <a:p>
            <a:r>
              <a:rPr lang="cs-CZ" sz="5400" b="1" dirty="0"/>
              <a:t>Sensory system</a:t>
            </a:r>
          </a:p>
        </p:txBody>
      </p:sp>
      <p:sp>
        <p:nvSpPr>
          <p:cNvPr id="3" name="Podnadpis 2"/>
          <p:cNvSpPr>
            <a:spLocks noGrp="1"/>
          </p:cNvSpPr>
          <p:nvPr>
            <p:ph type="subTitle" idx="1"/>
          </p:nvPr>
        </p:nvSpPr>
        <p:spPr>
          <a:xfrm>
            <a:off x="3347864" y="3987859"/>
            <a:ext cx="4129094" cy="1417712"/>
          </a:xfrm>
        </p:spPr>
        <p:txBody>
          <a:bodyPr>
            <a:normAutofit/>
          </a:bodyPr>
          <a:lstStyle/>
          <a:p>
            <a:pPr algn="l">
              <a:buFont typeface="Wingdings" pitchFamily="2" charset="2"/>
              <a:buChar char="Ø"/>
            </a:pPr>
            <a:r>
              <a:rPr lang="cs-CZ" sz="3600" dirty="0">
                <a:solidFill>
                  <a:schemeClr val="tx1">
                    <a:lumMod val="75000"/>
                    <a:lumOff val="25000"/>
                  </a:schemeClr>
                </a:solidFill>
              </a:rPr>
              <a:t> Vision</a:t>
            </a:r>
          </a:p>
          <a:p>
            <a:pPr algn="l">
              <a:buFont typeface="Wingdings" pitchFamily="2" charset="2"/>
              <a:buChar char="Ø"/>
            </a:pPr>
            <a:r>
              <a:rPr lang="cs-CZ" sz="3600" dirty="0">
                <a:solidFill>
                  <a:schemeClr val="tx1">
                    <a:lumMod val="75000"/>
                    <a:lumOff val="25000"/>
                  </a:schemeClr>
                </a:solidFill>
              </a:rPr>
              <a:t> </a:t>
            </a:r>
            <a:r>
              <a:rPr lang="cs-CZ" sz="3600" dirty="0" err="1">
                <a:solidFill>
                  <a:schemeClr val="tx1">
                    <a:lumMod val="75000"/>
                    <a:lumOff val="25000"/>
                  </a:schemeClr>
                </a:solidFill>
              </a:rPr>
              <a:t>Hearing</a:t>
            </a:r>
            <a:endParaRPr lang="cs-CZ" sz="3600" dirty="0">
              <a:solidFill>
                <a:schemeClr val="tx1">
                  <a:lumMod val="75000"/>
                  <a:lumOff val="2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C8DD10-F023-207B-A2A5-AB1960B46988}"/>
              </a:ext>
            </a:extLst>
          </p:cNvPr>
          <p:cNvSpPr>
            <a:spLocks noGrp="1"/>
          </p:cNvSpPr>
          <p:nvPr>
            <p:ph type="title"/>
          </p:nvPr>
        </p:nvSpPr>
        <p:spPr>
          <a:xfrm>
            <a:off x="251520" y="476672"/>
            <a:ext cx="6698705" cy="1320800"/>
          </a:xfrm>
        </p:spPr>
        <p:txBody>
          <a:bodyPr/>
          <a:lstStyle/>
          <a:p>
            <a:r>
              <a:rPr lang="cs-CZ" dirty="0" err="1"/>
              <a:t>Ishihara</a:t>
            </a:r>
            <a:r>
              <a:rPr lang="cs-CZ" dirty="0"/>
              <a:t> </a:t>
            </a:r>
            <a:r>
              <a:rPr lang="cs-CZ" dirty="0" err="1"/>
              <a:t>tests</a:t>
            </a:r>
            <a:r>
              <a:rPr lang="cs-CZ" dirty="0"/>
              <a:t>/</a:t>
            </a:r>
            <a:r>
              <a:rPr lang="cs-CZ" dirty="0" err="1"/>
              <a:t>color</a:t>
            </a:r>
            <a:r>
              <a:rPr lang="cs-CZ" dirty="0"/>
              <a:t> </a:t>
            </a:r>
            <a:r>
              <a:rPr lang="cs-CZ" dirty="0" err="1"/>
              <a:t>deficiency</a:t>
            </a:r>
            <a:endParaRPr lang="cs-CZ" dirty="0"/>
          </a:p>
        </p:txBody>
      </p:sp>
      <p:pic>
        <p:nvPicPr>
          <p:cNvPr id="5" name="Zástupný obsah 4" descr="Obsah obrázku vzor, čtverec, pixel&#10;&#10;Popis byl vytvořen automaticky">
            <a:extLst>
              <a:ext uri="{FF2B5EF4-FFF2-40B4-BE49-F238E27FC236}">
                <a16:creationId xmlns:a16="http://schemas.microsoft.com/office/drawing/2014/main" id="{87809AC8-7375-7C32-0092-359DC175406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43608" y="1628800"/>
            <a:ext cx="3881437" cy="3881437"/>
          </a:xfrm>
        </p:spPr>
      </p:pic>
    </p:spTree>
    <p:extLst>
      <p:ext uri="{BB962C8B-B14F-4D97-AF65-F5344CB8AC3E}">
        <p14:creationId xmlns:p14="http://schemas.microsoft.com/office/powerpoint/2010/main" val="3335663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621" y="249088"/>
            <a:ext cx="6347713" cy="1320800"/>
          </a:xfrm>
        </p:spPr>
        <p:txBody>
          <a:bodyPr/>
          <a:lstStyle/>
          <a:p>
            <a:pPr eaLnBrk="1" hangingPunct="1"/>
            <a:r>
              <a:rPr lang="cs-CZ" dirty="0"/>
              <a:t>HEARING</a:t>
            </a:r>
          </a:p>
        </p:txBody>
      </p:sp>
      <p:sp>
        <p:nvSpPr>
          <p:cNvPr id="16387" name="Rectangle 3"/>
          <p:cNvSpPr>
            <a:spLocks noGrp="1" noChangeArrowheads="1"/>
          </p:cNvSpPr>
          <p:nvPr>
            <p:ph idx="1"/>
          </p:nvPr>
        </p:nvSpPr>
        <p:spPr>
          <a:xfrm>
            <a:off x="204971" y="1124744"/>
            <a:ext cx="4474840" cy="2520950"/>
          </a:xfrm>
        </p:spPr>
        <p:txBody>
          <a:bodyPr>
            <a:normAutofit lnSpcReduction="10000"/>
          </a:bodyPr>
          <a:lstStyle/>
          <a:p>
            <a:pPr eaLnBrk="1" hangingPunct="1">
              <a:lnSpc>
                <a:spcPct val="90000"/>
              </a:lnSpc>
              <a:buFont typeface="Wingdings" pitchFamily="2" charset="2"/>
              <a:buChar char="Ø"/>
            </a:pPr>
            <a:r>
              <a:rPr lang="cs-CZ" sz="2400" dirty="0" err="1"/>
              <a:t>Sound</a:t>
            </a:r>
            <a:r>
              <a:rPr lang="cs-CZ" sz="2400" dirty="0"/>
              <a:t> = </a:t>
            </a:r>
            <a:r>
              <a:rPr lang="cs-CZ" sz="2400" dirty="0" err="1"/>
              <a:t>periodical</a:t>
            </a:r>
            <a:r>
              <a:rPr lang="cs-CZ" sz="2400" dirty="0"/>
              <a:t> </a:t>
            </a:r>
            <a:r>
              <a:rPr lang="cs-CZ" sz="2400" dirty="0" err="1"/>
              <a:t>waves</a:t>
            </a:r>
            <a:r>
              <a:rPr lang="cs-CZ" sz="2400" dirty="0"/>
              <a:t> </a:t>
            </a:r>
            <a:r>
              <a:rPr lang="cs-CZ" sz="2400" dirty="0" err="1"/>
              <a:t>of</a:t>
            </a:r>
            <a:r>
              <a:rPr lang="cs-CZ" sz="2400" dirty="0"/>
              <a:t> </a:t>
            </a:r>
            <a:r>
              <a:rPr lang="cs-CZ" sz="2400" dirty="0" err="1"/>
              <a:t>pressure</a:t>
            </a:r>
            <a:endParaRPr lang="cs-CZ" sz="2400" dirty="0"/>
          </a:p>
          <a:p>
            <a:pPr>
              <a:lnSpc>
                <a:spcPct val="90000"/>
              </a:lnSpc>
              <a:buFont typeface="Wingdings" pitchFamily="2" charset="2"/>
              <a:buChar char="Ø"/>
            </a:pPr>
            <a:r>
              <a:rPr lang="cs-CZ" sz="2400" dirty="0" err="1"/>
              <a:t>Transforming</a:t>
            </a:r>
            <a:r>
              <a:rPr lang="cs-CZ" sz="2400" dirty="0"/>
              <a:t> </a:t>
            </a:r>
            <a:r>
              <a:rPr lang="en-US" sz="2400" dirty="0"/>
              <a:t>sound pressure waves from the outside into a signal of nerve impulses sent to the brain</a:t>
            </a:r>
            <a:endParaRPr lang="cs-CZ" sz="2400" dirty="0"/>
          </a:p>
          <a:p>
            <a:pPr>
              <a:lnSpc>
                <a:spcPct val="90000"/>
              </a:lnSpc>
              <a:buFont typeface="Wingdings" pitchFamily="2" charset="2"/>
              <a:buChar char="Ø"/>
            </a:pPr>
            <a:r>
              <a:rPr lang="cs-CZ" sz="2400" dirty="0"/>
              <a:t>Amplitude + frequency</a:t>
            </a:r>
          </a:p>
          <a:p>
            <a:pPr eaLnBrk="1" hangingPunct="1">
              <a:lnSpc>
                <a:spcPct val="90000"/>
              </a:lnSpc>
            </a:pPr>
            <a:endParaRPr lang="cs-CZ" sz="2400" dirty="0"/>
          </a:p>
          <a:p>
            <a:pPr eaLnBrk="1" hangingPunct="1">
              <a:lnSpc>
                <a:spcPct val="90000"/>
              </a:lnSpc>
            </a:pPr>
            <a:endParaRPr lang="cs-CZ" sz="2400" dirty="0"/>
          </a:p>
        </p:txBody>
      </p:sp>
      <p:pic>
        <p:nvPicPr>
          <p:cNvPr id="16388" name="Picture 3"/>
          <p:cNvPicPr>
            <a:picLocks noChangeAspect="1" noChangeArrowheads="1"/>
          </p:cNvPicPr>
          <p:nvPr/>
        </p:nvPicPr>
        <p:blipFill>
          <a:blip r:embed="rId3" cstate="print"/>
          <a:srcRect/>
          <a:stretch>
            <a:fillRect/>
          </a:stretch>
        </p:blipFill>
        <p:spPr bwMode="auto">
          <a:xfrm>
            <a:off x="611560" y="3933056"/>
            <a:ext cx="7875930" cy="2880320"/>
          </a:xfrm>
          <a:prstGeom prst="rect">
            <a:avLst/>
          </a:prstGeom>
          <a:noFill/>
          <a:ln w="9525">
            <a:noFill/>
            <a:miter lim="800000"/>
            <a:headEnd/>
            <a:tailEnd/>
          </a:ln>
        </p:spPr>
      </p:pic>
      <p:pic>
        <p:nvPicPr>
          <p:cNvPr id="6" name="Picture 11" descr="http://hyperphysics.phy-astr.gsu.edu/hbase/Sound/imgsou/placepair.gif"/>
          <p:cNvPicPr>
            <a:picLocks noChangeAspect="1" noChangeArrowheads="1"/>
          </p:cNvPicPr>
          <p:nvPr/>
        </p:nvPicPr>
        <p:blipFill>
          <a:blip r:embed="rId4" cstate="print"/>
          <a:srcRect/>
          <a:stretch>
            <a:fillRect/>
          </a:stretch>
        </p:blipFill>
        <p:spPr bwMode="auto">
          <a:xfrm>
            <a:off x="4355976" y="3150542"/>
            <a:ext cx="4728872" cy="1214562"/>
          </a:xfrm>
          <a:prstGeom prst="rect">
            <a:avLst/>
          </a:prstGeom>
          <a:noFill/>
          <a:ln w="9525">
            <a:noFill/>
            <a:miter lim="800000"/>
            <a:headEnd/>
            <a:tailEnd/>
          </a:ln>
        </p:spPr>
      </p:pic>
      <p:grpSp>
        <p:nvGrpSpPr>
          <p:cNvPr id="7" name="Skupina 7"/>
          <p:cNvGrpSpPr>
            <a:grpSpLocks/>
          </p:cNvGrpSpPr>
          <p:nvPr/>
        </p:nvGrpSpPr>
        <p:grpSpPr bwMode="auto">
          <a:xfrm>
            <a:off x="4503494" y="1377497"/>
            <a:ext cx="2340179" cy="1654170"/>
            <a:chOff x="292368" y="1075697"/>
            <a:chExt cx="2902298" cy="2096722"/>
          </a:xfrm>
        </p:grpSpPr>
        <p:pic>
          <p:nvPicPr>
            <p:cNvPr id="8" name="Picture 2"/>
            <p:cNvPicPr>
              <a:picLocks noChangeAspect="1" noChangeArrowheads="1"/>
            </p:cNvPicPr>
            <p:nvPr/>
          </p:nvPicPr>
          <p:blipFill>
            <a:blip r:embed="rId5" cstate="print"/>
            <a:srcRect/>
            <a:stretch>
              <a:fillRect/>
            </a:stretch>
          </p:blipFill>
          <p:spPr bwMode="auto">
            <a:xfrm>
              <a:off x="571472" y="1142984"/>
              <a:ext cx="2623194" cy="1962147"/>
            </a:xfrm>
            <a:prstGeom prst="rect">
              <a:avLst/>
            </a:prstGeom>
            <a:noFill/>
            <a:ln w="9525">
              <a:noFill/>
              <a:miter lim="800000"/>
              <a:headEnd/>
              <a:tailEnd/>
            </a:ln>
          </p:spPr>
        </p:pic>
        <p:sp>
          <p:nvSpPr>
            <p:cNvPr id="9" name="TextovéPole 5"/>
            <p:cNvSpPr txBox="1">
              <a:spLocks noChangeArrowheads="1"/>
            </p:cNvSpPr>
            <p:nvPr/>
          </p:nvSpPr>
          <p:spPr bwMode="auto">
            <a:xfrm rot="16200000">
              <a:off x="-569258" y="1937323"/>
              <a:ext cx="2096722" cy="373469"/>
            </a:xfrm>
            <a:prstGeom prst="rect">
              <a:avLst/>
            </a:prstGeom>
            <a:solidFill>
              <a:schemeClr val="bg1"/>
            </a:solidFill>
            <a:ln w="9525">
              <a:noFill/>
              <a:miter lim="800000"/>
              <a:headEnd/>
              <a:tailEnd/>
            </a:ln>
          </p:spPr>
          <p:txBody>
            <a:bodyPr wrap="square">
              <a:spAutoFit/>
            </a:bodyPr>
            <a:lstStyle/>
            <a:p>
              <a:pPr algn="ctr"/>
              <a:r>
                <a:rPr lang="cs-CZ" sz="1200" dirty="0" err="1"/>
                <a:t>Acoustic</a:t>
              </a:r>
              <a:r>
                <a:rPr lang="cs-CZ" sz="1200" dirty="0"/>
                <a:t> </a:t>
              </a:r>
              <a:r>
                <a:rPr lang="cs-CZ" sz="1200" dirty="0" err="1"/>
                <a:t>pressure</a:t>
              </a:r>
              <a:r>
                <a:rPr lang="cs-CZ" sz="1200" dirty="0"/>
                <a:t> (</a:t>
              </a:r>
              <a:r>
                <a:rPr lang="cs-CZ" sz="1200" dirty="0" err="1"/>
                <a:t>Pa</a:t>
              </a:r>
              <a:r>
                <a:rPr lang="cs-CZ" sz="1200" dirty="0"/>
                <a:t>)</a:t>
              </a:r>
            </a:p>
          </p:txBody>
        </p:sp>
      </p:grpSp>
      <p:grpSp>
        <p:nvGrpSpPr>
          <p:cNvPr id="10" name="Skupina 8"/>
          <p:cNvGrpSpPr>
            <a:grpSpLocks/>
          </p:cNvGrpSpPr>
          <p:nvPr/>
        </p:nvGrpSpPr>
        <p:grpSpPr bwMode="auto">
          <a:xfrm>
            <a:off x="6813458" y="1348046"/>
            <a:ext cx="2245919" cy="1619438"/>
            <a:chOff x="403565" y="3889620"/>
            <a:chExt cx="3311179" cy="2477669"/>
          </a:xfrm>
        </p:grpSpPr>
        <p:pic>
          <p:nvPicPr>
            <p:cNvPr id="11" name="Picture 3"/>
            <p:cNvPicPr>
              <a:picLocks noChangeAspect="1" noChangeArrowheads="1"/>
            </p:cNvPicPr>
            <p:nvPr/>
          </p:nvPicPr>
          <p:blipFill>
            <a:blip r:embed="rId6" cstate="print"/>
            <a:srcRect/>
            <a:stretch>
              <a:fillRect/>
            </a:stretch>
          </p:blipFill>
          <p:spPr bwMode="auto">
            <a:xfrm>
              <a:off x="571472" y="4000504"/>
              <a:ext cx="3143272" cy="2351167"/>
            </a:xfrm>
            <a:prstGeom prst="rect">
              <a:avLst/>
            </a:prstGeom>
            <a:noFill/>
            <a:ln w="9525">
              <a:noFill/>
              <a:miter lim="800000"/>
              <a:headEnd/>
              <a:tailEnd/>
            </a:ln>
          </p:spPr>
        </p:pic>
        <p:sp>
          <p:nvSpPr>
            <p:cNvPr id="12" name="TextovéPole 6"/>
            <p:cNvSpPr txBox="1">
              <a:spLocks noChangeArrowheads="1"/>
            </p:cNvSpPr>
            <p:nvPr/>
          </p:nvSpPr>
          <p:spPr bwMode="auto">
            <a:xfrm rot="16200000">
              <a:off x="-631079" y="4924264"/>
              <a:ext cx="2477669" cy="408382"/>
            </a:xfrm>
            <a:prstGeom prst="rect">
              <a:avLst/>
            </a:prstGeom>
            <a:solidFill>
              <a:schemeClr val="bg1"/>
            </a:solidFill>
            <a:ln w="9525">
              <a:noFill/>
              <a:miter lim="800000"/>
              <a:headEnd/>
              <a:tailEnd/>
            </a:ln>
          </p:spPr>
          <p:txBody>
            <a:bodyPr wrap="square">
              <a:spAutoFit/>
            </a:bodyPr>
            <a:lstStyle/>
            <a:p>
              <a:pPr algn="ctr"/>
              <a:r>
                <a:rPr lang="cs-CZ" sz="1200" dirty="0" err="1"/>
                <a:t>Acoustic</a:t>
              </a:r>
              <a:r>
                <a:rPr lang="cs-CZ" sz="1200" dirty="0"/>
                <a:t> </a:t>
              </a:r>
              <a:r>
                <a:rPr lang="cs-CZ" sz="1200" dirty="0" err="1"/>
                <a:t>pressure</a:t>
              </a:r>
              <a:r>
                <a:rPr lang="cs-CZ" sz="1200" dirty="0"/>
                <a:t> (</a:t>
              </a:r>
              <a:r>
                <a:rPr lang="cs-CZ" sz="1200" dirty="0" err="1"/>
                <a:t>Pa</a:t>
              </a:r>
              <a:r>
                <a:rPr lang="cs-CZ" sz="1200" dirty="0"/>
                <a:t>)</a:t>
              </a:r>
            </a:p>
          </p:txBody>
        </p:sp>
      </p:grpSp>
      <p:sp>
        <p:nvSpPr>
          <p:cNvPr id="13" name="TextBox 12"/>
          <p:cNvSpPr txBox="1"/>
          <p:nvPr/>
        </p:nvSpPr>
        <p:spPr>
          <a:xfrm>
            <a:off x="5580112" y="1124744"/>
            <a:ext cx="883062" cy="369332"/>
          </a:xfrm>
          <a:prstGeom prst="rect">
            <a:avLst/>
          </a:prstGeom>
          <a:noFill/>
        </p:spPr>
        <p:txBody>
          <a:bodyPr wrap="none" rtlCol="0">
            <a:spAutoFit/>
          </a:bodyPr>
          <a:lstStyle/>
          <a:p>
            <a:r>
              <a:rPr lang="cs-CZ" dirty="0"/>
              <a:t>volume</a:t>
            </a:r>
          </a:p>
        </p:txBody>
      </p:sp>
      <p:sp>
        <p:nvSpPr>
          <p:cNvPr id="14" name="TextBox 13"/>
          <p:cNvSpPr txBox="1"/>
          <p:nvPr/>
        </p:nvSpPr>
        <p:spPr>
          <a:xfrm>
            <a:off x="7740352" y="1052736"/>
            <a:ext cx="653128" cy="369332"/>
          </a:xfrm>
          <a:prstGeom prst="rect">
            <a:avLst/>
          </a:prstGeom>
          <a:noFill/>
        </p:spPr>
        <p:txBody>
          <a:bodyPr wrap="none" rtlCol="0">
            <a:spAutoFit/>
          </a:bodyPr>
          <a:lstStyle/>
          <a:p>
            <a:r>
              <a:rPr lang="cs-CZ" dirty="0"/>
              <a:t>pitch</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5"/>
          <p:cNvSpPr txBox="1">
            <a:spLocks noChangeArrowheads="1"/>
          </p:cNvSpPr>
          <p:nvPr/>
        </p:nvSpPr>
        <p:spPr bwMode="auto">
          <a:xfrm>
            <a:off x="3635896" y="6093296"/>
            <a:ext cx="1428759" cy="369332"/>
          </a:xfrm>
          <a:prstGeom prst="rect">
            <a:avLst/>
          </a:prstGeom>
          <a:noFill/>
          <a:ln w="9525">
            <a:noFill/>
            <a:miter lim="800000"/>
            <a:headEnd/>
            <a:tailEnd/>
          </a:ln>
        </p:spPr>
        <p:txBody>
          <a:bodyPr wrap="square">
            <a:spAutoFit/>
          </a:bodyPr>
          <a:lstStyle/>
          <a:p>
            <a:pPr algn="ctr"/>
            <a:r>
              <a:rPr lang="cs-CZ" b="1" dirty="0" err="1"/>
              <a:t>Hair</a:t>
            </a:r>
            <a:r>
              <a:rPr lang="cs-CZ" b="1" dirty="0"/>
              <a:t> </a:t>
            </a:r>
            <a:r>
              <a:rPr lang="cs-CZ" b="1" dirty="0" err="1"/>
              <a:t>cells</a:t>
            </a:r>
            <a:endParaRPr lang="cs-CZ" b="1" dirty="0"/>
          </a:p>
        </p:txBody>
      </p:sp>
      <p:pic>
        <p:nvPicPr>
          <p:cNvPr id="17415" name="Picture 9" descr="SD329_1_013i"/>
          <p:cNvPicPr>
            <a:picLocks noChangeAspect="1" noChangeArrowheads="1"/>
          </p:cNvPicPr>
          <p:nvPr/>
        </p:nvPicPr>
        <p:blipFill>
          <a:blip r:embed="rId2" cstate="print"/>
          <a:srcRect/>
          <a:stretch>
            <a:fillRect/>
          </a:stretch>
        </p:blipFill>
        <p:spPr bwMode="auto">
          <a:xfrm>
            <a:off x="4130308" y="1676076"/>
            <a:ext cx="1512168" cy="1960692"/>
          </a:xfrm>
          <a:prstGeom prst="rect">
            <a:avLst/>
          </a:prstGeom>
          <a:noFill/>
          <a:ln w="9525">
            <a:noFill/>
            <a:miter lim="800000"/>
            <a:headEnd/>
            <a:tailEnd/>
          </a:ln>
        </p:spPr>
      </p:pic>
      <p:sp>
        <p:nvSpPr>
          <p:cNvPr id="17416" name="Text Box 10"/>
          <p:cNvSpPr txBox="1">
            <a:spLocks noChangeArrowheads="1"/>
          </p:cNvSpPr>
          <p:nvPr/>
        </p:nvSpPr>
        <p:spPr bwMode="auto">
          <a:xfrm>
            <a:off x="251049" y="469659"/>
            <a:ext cx="6553200" cy="1200329"/>
          </a:xfrm>
          <a:prstGeom prst="rect">
            <a:avLst/>
          </a:prstGeom>
          <a:noFill/>
          <a:ln w="9525">
            <a:noFill/>
            <a:miter lim="800000"/>
            <a:headEnd/>
            <a:tailEnd/>
          </a:ln>
        </p:spPr>
        <p:txBody>
          <a:bodyPr wrap="square">
            <a:spAutoFit/>
          </a:bodyPr>
          <a:lstStyle/>
          <a:p>
            <a:pPr>
              <a:buFont typeface="Wingdings" pitchFamily="2" charset="2"/>
              <a:buChar char="Ø"/>
            </a:pPr>
            <a:r>
              <a:rPr lang="cs-CZ" sz="2400" dirty="0"/>
              <a:t> </a:t>
            </a:r>
            <a:r>
              <a:rPr lang="cs-CZ" sz="2400" dirty="0" err="1"/>
              <a:t>hair</a:t>
            </a:r>
            <a:r>
              <a:rPr lang="cs-CZ" sz="2400" dirty="0"/>
              <a:t> </a:t>
            </a:r>
            <a:r>
              <a:rPr lang="cs-CZ" sz="2400" dirty="0" err="1"/>
              <a:t>cells</a:t>
            </a:r>
            <a:r>
              <a:rPr lang="cs-CZ" sz="2400" dirty="0"/>
              <a:t> – </a:t>
            </a:r>
            <a:r>
              <a:rPr lang="cs-CZ" sz="2400" dirty="0" err="1"/>
              <a:t>mechanoreceptors</a:t>
            </a:r>
            <a:r>
              <a:rPr lang="cs-CZ" sz="2400" dirty="0"/>
              <a:t>, auditory </a:t>
            </a:r>
            <a:r>
              <a:rPr lang="cs-CZ" sz="2400" dirty="0" err="1"/>
              <a:t>receptors</a:t>
            </a:r>
            <a:r>
              <a:rPr lang="cs-CZ" sz="2400" dirty="0"/>
              <a:t> in </a:t>
            </a:r>
            <a:r>
              <a:rPr lang="cs-CZ" sz="2400" dirty="0" err="1"/>
              <a:t>inner</a:t>
            </a:r>
            <a:r>
              <a:rPr lang="cs-CZ" sz="2400" dirty="0"/>
              <a:t> </a:t>
            </a:r>
            <a:r>
              <a:rPr lang="cs-CZ" sz="2400" dirty="0" err="1"/>
              <a:t>ear</a:t>
            </a:r>
            <a:r>
              <a:rPr lang="cs-CZ" sz="2400" dirty="0"/>
              <a:t> (organ </a:t>
            </a:r>
            <a:r>
              <a:rPr lang="cs-CZ" sz="2400" dirty="0" err="1"/>
              <a:t>of</a:t>
            </a:r>
            <a:r>
              <a:rPr lang="cs-CZ" sz="2400" dirty="0"/>
              <a:t> Corti)</a:t>
            </a:r>
          </a:p>
          <a:p>
            <a:endParaRPr lang="cs-CZ" sz="2400" dirty="0"/>
          </a:p>
        </p:txBody>
      </p:sp>
      <p:sp>
        <p:nvSpPr>
          <p:cNvPr id="17417" name="Line 11"/>
          <p:cNvSpPr>
            <a:spLocks noChangeShapeType="1"/>
          </p:cNvSpPr>
          <p:nvPr/>
        </p:nvSpPr>
        <p:spPr bwMode="auto">
          <a:xfrm flipV="1">
            <a:off x="2664350" y="2780928"/>
            <a:ext cx="1835642" cy="216024"/>
          </a:xfrm>
          <a:prstGeom prst="line">
            <a:avLst/>
          </a:prstGeom>
          <a:noFill/>
          <a:ln w="38100">
            <a:solidFill>
              <a:schemeClr val="tx1"/>
            </a:solidFill>
            <a:round/>
            <a:headEnd/>
            <a:tailEnd type="triangle" w="med" len="med"/>
          </a:ln>
        </p:spPr>
        <p:txBody>
          <a:bodyPr/>
          <a:lstStyle/>
          <a:p>
            <a:pPr>
              <a:defRPr/>
            </a:pPr>
            <a:endParaRPr lang="cs-CZ"/>
          </a:p>
        </p:txBody>
      </p:sp>
      <p:pic>
        <p:nvPicPr>
          <p:cNvPr id="11" name="Picture 5" descr="C:\Users\Michal\Desktop\Katka\obrazky smysly\ear_channels.gif"/>
          <p:cNvPicPr>
            <a:picLocks noChangeAspect="1" noChangeArrowheads="1"/>
          </p:cNvPicPr>
          <p:nvPr/>
        </p:nvPicPr>
        <p:blipFill>
          <a:blip r:embed="rId3" cstate="print"/>
          <a:srcRect/>
          <a:stretch>
            <a:fillRect/>
          </a:stretch>
        </p:blipFill>
        <p:spPr bwMode="auto">
          <a:xfrm>
            <a:off x="2488687" y="4069676"/>
            <a:ext cx="3394017" cy="2636912"/>
          </a:xfrm>
          <a:prstGeom prst="rect">
            <a:avLst/>
          </a:prstGeom>
          <a:noFill/>
          <a:ln w="9525">
            <a:noFill/>
            <a:miter lim="800000"/>
            <a:headEnd/>
            <a:tailEnd/>
          </a:ln>
        </p:spPr>
      </p:pic>
      <p:sp>
        <p:nvSpPr>
          <p:cNvPr id="13" name="TextovéPole 12"/>
          <p:cNvSpPr txBox="1"/>
          <p:nvPr/>
        </p:nvSpPr>
        <p:spPr>
          <a:xfrm>
            <a:off x="1000100" y="6215082"/>
            <a:ext cx="1162498" cy="461665"/>
          </a:xfrm>
          <a:prstGeom prst="rect">
            <a:avLst/>
          </a:prstGeom>
          <a:noFill/>
        </p:spPr>
        <p:txBody>
          <a:bodyPr wrap="none" rtlCol="0">
            <a:spAutoFit/>
          </a:bodyPr>
          <a:lstStyle/>
          <a:p>
            <a:r>
              <a:rPr lang="en-US" sz="2400" b="1" dirty="0">
                <a:hlinkClick r:id="rId4"/>
              </a:rPr>
              <a:t>VIDEO</a:t>
            </a:r>
            <a:r>
              <a:rPr lang="cs-CZ" sz="2400" b="1" dirty="0">
                <a:hlinkClick r:id="rId4"/>
              </a:rPr>
              <a:t>!</a:t>
            </a:r>
            <a:endParaRPr lang="cs-CZ" sz="2400" b="1" dirty="0"/>
          </a:p>
        </p:txBody>
      </p:sp>
      <p:pic>
        <p:nvPicPr>
          <p:cNvPr id="14" name="Picture 5" descr="Výsledek obrázku pro hair cells damage"/>
          <p:cNvPicPr>
            <a:picLocks noChangeAspect="1" noChangeArrowheads="1"/>
          </p:cNvPicPr>
          <p:nvPr/>
        </p:nvPicPr>
        <p:blipFill>
          <a:blip r:embed="rId5" cstate="print"/>
          <a:srcRect r="50620"/>
          <a:stretch>
            <a:fillRect/>
          </a:stretch>
        </p:blipFill>
        <p:spPr bwMode="auto">
          <a:xfrm>
            <a:off x="6401319" y="2132856"/>
            <a:ext cx="2635177" cy="2032744"/>
          </a:xfrm>
          <a:prstGeom prst="rect">
            <a:avLst/>
          </a:prstGeom>
          <a:noFill/>
          <a:ln w="9525">
            <a:noFill/>
            <a:miter lim="800000"/>
            <a:headEnd/>
            <a:tailEnd/>
          </a:ln>
        </p:spPr>
      </p:pic>
      <p:pic>
        <p:nvPicPr>
          <p:cNvPr id="15" name="Picture 5" descr="Výsledek obrázku pro hair cells damage"/>
          <p:cNvPicPr>
            <a:picLocks noChangeAspect="1" noChangeArrowheads="1"/>
          </p:cNvPicPr>
          <p:nvPr/>
        </p:nvPicPr>
        <p:blipFill>
          <a:blip r:embed="rId5" cstate="print"/>
          <a:srcRect l="50790"/>
          <a:stretch>
            <a:fillRect/>
          </a:stretch>
        </p:blipFill>
        <p:spPr bwMode="auto">
          <a:xfrm>
            <a:off x="6329311" y="4149080"/>
            <a:ext cx="2668994" cy="2067813"/>
          </a:xfrm>
          <a:prstGeom prst="rect">
            <a:avLst/>
          </a:prstGeom>
          <a:noFill/>
          <a:ln w="9525">
            <a:noFill/>
            <a:miter lim="800000"/>
            <a:headEnd/>
            <a:tailEnd/>
          </a:ln>
        </p:spPr>
      </p:pic>
      <p:sp>
        <p:nvSpPr>
          <p:cNvPr id="16" name="Line 11"/>
          <p:cNvSpPr>
            <a:spLocks noChangeShapeType="1"/>
          </p:cNvSpPr>
          <p:nvPr/>
        </p:nvSpPr>
        <p:spPr bwMode="auto">
          <a:xfrm>
            <a:off x="5364088" y="3212976"/>
            <a:ext cx="0" cy="720080"/>
          </a:xfrm>
          <a:prstGeom prst="line">
            <a:avLst/>
          </a:prstGeom>
          <a:noFill/>
          <a:ln w="38100">
            <a:solidFill>
              <a:schemeClr val="tx1"/>
            </a:solidFill>
            <a:round/>
            <a:headEnd/>
            <a:tailEnd type="triangle" w="med" len="med"/>
          </a:ln>
        </p:spPr>
        <p:txBody>
          <a:bodyPr/>
          <a:lstStyle/>
          <a:p>
            <a:pPr>
              <a:defRPr/>
            </a:pPr>
            <a:endParaRPr lang="cs-CZ"/>
          </a:p>
        </p:txBody>
      </p:sp>
      <p:grpSp>
        <p:nvGrpSpPr>
          <p:cNvPr id="12" name="Skupina 11"/>
          <p:cNvGrpSpPr/>
          <p:nvPr/>
        </p:nvGrpSpPr>
        <p:grpSpPr>
          <a:xfrm>
            <a:off x="43523" y="1480936"/>
            <a:ext cx="3557228" cy="3011795"/>
            <a:chOff x="468313" y="2565400"/>
            <a:chExt cx="4570412" cy="3833813"/>
          </a:xfrm>
        </p:grpSpPr>
        <p:pic>
          <p:nvPicPr>
            <p:cNvPr id="17411" name="Obrázek 2" descr="Cochlea-crosssection.png"/>
            <p:cNvPicPr>
              <a:picLocks noGrp="1" noChangeAspect="1"/>
            </p:cNvPicPr>
            <p:nvPr>
              <p:ph idx="1"/>
            </p:nvPr>
          </p:nvPicPr>
          <p:blipFill>
            <a:blip r:embed="rId6" cstate="print"/>
            <a:srcRect/>
            <a:stretch>
              <a:fillRect/>
            </a:stretch>
          </p:blipFill>
          <p:spPr>
            <a:xfrm>
              <a:off x="468313" y="2565400"/>
              <a:ext cx="4570412" cy="3833813"/>
            </a:xfrm>
            <a:prstGeom prst="rect">
              <a:avLst/>
            </a:prstGeom>
          </p:spPr>
        </p:pic>
        <p:sp>
          <p:nvSpPr>
            <p:cNvPr id="17414" name="Oval 7"/>
            <p:cNvSpPr>
              <a:spLocks noChangeArrowheads="1"/>
            </p:cNvSpPr>
            <p:nvPr/>
          </p:nvSpPr>
          <p:spPr bwMode="auto">
            <a:xfrm>
              <a:off x="2643188" y="4214813"/>
              <a:ext cx="1085850" cy="492125"/>
            </a:xfrm>
            <a:prstGeom prst="ellipse">
              <a:avLst/>
            </a:prstGeom>
            <a:noFill/>
            <a:ln w="57150">
              <a:solidFill>
                <a:srgbClr val="00B050"/>
              </a:solidFill>
              <a:prstDash val="sysDash"/>
              <a:round/>
              <a:headEnd/>
              <a:tailEnd/>
            </a:ln>
            <a:effectLst>
              <a:innerShdw blurRad="63500" dist="50800" dir="13500000">
                <a:schemeClr val="accent1">
                  <a:alpha val="50000"/>
                </a:schemeClr>
              </a:innerShdw>
            </a:effectLst>
          </p:spPr>
          <p:txBody>
            <a:bodyPr wrap="none" anchor="ctr"/>
            <a:lstStyle/>
            <a:p>
              <a:pPr>
                <a:defRPr/>
              </a:pPr>
              <a:endParaRPr lang="cs-CZ"/>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46489" y="85415"/>
            <a:ext cx="6347713" cy="1320800"/>
          </a:xfrm>
        </p:spPr>
        <p:txBody>
          <a:bodyPr/>
          <a:lstStyle/>
          <a:p>
            <a:pPr eaLnBrk="1" hangingPunct="1"/>
            <a:r>
              <a:rPr lang="cs-CZ" dirty="0" err="1"/>
              <a:t>Acoustic</a:t>
            </a:r>
            <a:r>
              <a:rPr lang="cs-CZ" dirty="0"/>
              <a:t> </a:t>
            </a:r>
            <a:r>
              <a:rPr lang="en-US" dirty="0"/>
              <a:t>&amp;</a:t>
            </a:r>
            <a:r>
              <a:rPr lang="cs-CZ" dirty="0"/>
              <a:t> audiometry</a:t>
            </a:r>
          </a:p>
        </p:txBody>
      </p:sp>
      <p:sp>
        <p:nvSpPr>
          <p:cNvPr id="19459" name="Rectangle 3"/>
          <p:cNvSpPr>
            <a:spLocks noGrp="1" noChangeArrowheads="1"/>
          </p:cNvSpPr>
          <p:nvPr>
            <p:ph idx="1"/>
          </p:nvPr>
        </p:nvSpPr>
        <p:spPr>
          <a:xfrm>
            <a:off x="269974" y="745815"/>
            <a:ext cx="4248472" cy="5040560"/>
          </a:xfrm>
        </p:spPr>
        <p:txBody>
          <a:bodyPr>
            <a:noAutofit/>
          </a:bodyPr>
          <a:lstStyle/>
          <a:p>
            <a:pPr>
              <a:buNone/>
            </a:pPr>
            <a:r>
              <a:rPr lang="cs-CZ" sz="2400" dirty="0"/>
              <a:t>Senses are most sensitive to changes of weak stimuli, receptors do not register linear change in intensity, but logarithm of this change</a:t>
            </a:r>
          </a:p>
          <a:p>
            <a:pPr>
              <a:buFont typeface="Wingdings" pitchFamily="2" charset="2"/>
              <a:buChar char="Ø"/>
            </a:pPr>
            <a:r>
              <a:rPr lang="cs-CZ" sz="2400" b="1" dirty="0"/>
              <a:t>Sound pressure level </a:t>
            </a:r>
            <a:r>
              <a:rPr lang="cs-CZ" sz="2000" dirty="0"/>
              <a:t>(Pa, dBell) </a:t>
            </a:r>
          </a:p>
          <a:p>
            <a:pPr>
              <a:buFontTx/>
              <a:buChar char="-"/>
            </a:pPr>
            <a:r>
              <a:rPr lang="en-US" sz="2000" dirty="0"/>
              <a:t>logarithmic scale to represent the sound pressure of a sound </a:t>
            </a:r>
            <a:r>
              <a:rPr lang="en-US" sz="2000" b="1" dirty="0"/>
              <a:t>relative to a reference pressure</a:t>
            </a:r>
            <a:r>
              <a:rPr lang="cs-CZ" sz="2000" dirty="0"/>
              <a:t>.</a:t>
            </a:r>
          </a:p>
          <a:p>
            <a:pPr>
              <a:buFontTx/>
              <a:buChar char="-"/>
            </a:pPr>
            <a:r>
              <a:rPr lang="en-US" sz="2000" dirty="0"/>
              <a:t>The sound pressure level at the threshold of human hearing is actually 0 dB, which has the same pressure as the reference pressure, 2 x 10</a:t>
            </a:r>
            <a:r>
              <a:rPr lang="en-US" sz="2000" baseline="30000" dirty="0"/>
              <a:t>-5</a:t>
            </a:r>
            <a:r>
              <a:rPr lang="en-US" sz="2000" dirty="0"/>
              <a:t> Pa</a:t>
            </a:r>
            <a:r>
              <a:rPr lang="cs-CZ" sz="2000" dirty="0"/>
              <a:t>.</a:t>
            </a:r>
          </a:p>
          <a:p>
            <a:pPr>
              <a:buFontTx/>
              <a:buChar char="-"/>
            </a:pPr>
            <a:r>
              <a:rPr lang="en-US" sz="2000" dirty="0"/>
              <a:t> </a:t>
            </a:r>
            <a:endParaRPr lang="cs-CZ" sz="2000" dirty="0"/>
          </a:p>
        </p:txBody>
      </p:sp>
      <p:pic>
        <p:nvPicPr>
          <p:cNvPr id="18434" name="Picture 2" descr="Výsledek obrázku pro sound pressure level"/>
          <p:cNvPicPr>
            <a:picLocks noChangeAspect="1" noChangeArrowheads="1"/>
          </p:cNvPicPr>
          <p:nvPr/>
        </p:nvPicPr>
        <p:blipFill>
          <a:blip r:embed="rId2" cstate="print"/>
          <a:srcRect/>
          <a:stretch>
            <a:fillRect/>
          </a:stretch>
        </p:blipFill>
        <p:spPr bwMode="auto">
          <a:xfrm>
            <a:off x="4644008" y="1225031"/>
            <a:ext cx="4499992" cy="563297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www.cffet.net/noise/ch1_1.9.jpg"/>
          <p:cNvPicPr>
            <a:picLocks noChangeAspect="1" noChangeArrowheads="1"/>
          </p:cNvPicPr>
          <p:nvPr/>
        </p:nvPicPr>
        <p:blipFill>
          <a:blip r:embed="rId3" cstate="print"/>
          <a:srcRect r="4566"/>
          <a:stretch>
            <a:fillRect/>
          </a:stretch>
        </p:blipFill>
        <p:spPr bwMode="auto">
          <a:xfrm>
            <a:off x="4463086" y="1114264"/>
            <a:ext cx="4536504" cy="3544880"/>
          </a:xfrm>
          <a:prstGeom prst="rect">
            <a:avLst/>
          </a:prstGeom>
          <a:noFill/>
        </p:spPr>
      </p:pic>
      <p:sp>
        <p:nvSpPr>
          <p:cNvPr id="21506" name="Rectangle 2"/>
          <p:cNvSpPr>
            <a:spLocks noGrp="1" noChangeArrowheads="1"/>
          </p:cNvSpPr>
          <p:nvPr>
            <p:ph type="title"/>
          </p:nvPr>
        </p:nvSpPr>
        <p:spPr/>
        <p:txBody>
          <a:bodyPr>
            <a:normAutofit/>
          </a:bodyPr>
          <a:lstStyle/>
          <a:p>
            <a:pPr algn="l"/>
            <a:br>
              <a:rPr lang="cs-CZ" sz="2800" dirty="0"/>
            </a:br>
            <a:endParaRPr lang="cs-CZ" sz="2400" dirty="0"/>
          </a:p>
        </p:txBody>
      </p:sp>
      <p:sp>
        <p:nvSpPr>
          <p:cNvPr id="7" name="Zástupný symbol pro obsah 6"/>
          <p:cNvSpPr>
            <a:spLocks noGrp="1"/>
          </p:cNvSpPr>
          <p:nvPr>
            <p:ph sz="half" idx="1"/>
          </p:nvPr>
        </p:nvSpPr>
        <p:spPr>
          <a:xfrm>
            <a:off x="120063" y="1582159"/>
            <a:ext cx="4965043" cy="2260848"/>
          </a:xfrm>
        </p:spPr>
        <p:txBody>
          <a:bodyPr>
            <a:normAutofit lnSpcReduction="10000"/>
          </a:bodyPr>
          <a:lstStyle/>
          <a:p>
            <a:pPr>
              <a:buNone/>
            </a:pPr>
            <a:r>
              <a:rPr lang="cs-CZ" sz="2000" dirty="0"/>
              <a:t>Audiogram = </a:t>
            </a:r>
            <a:r>
              <a:rPr lang="en-US" sz="2000" dirty="0"/>
              <a:t>graph that shows the audible threshold for standardized frequencies as measured by an audiometer </a:t>
            </a:r>
            <a:endParaRPr lang="cs-CZ" sz="2000" dirty="0"/>
          </a:p>
          <a:p>
            <a:pPr>
              <a:buNone/>
            </a:pPr>
            <a:r>
              <a:rPr lang="cs-CZ" sz="2000" dirty="0"/>
              <a:t>Human hearing frequency range: </a:t>
            </a:r>
          </a:p>
          <a:p>
            <a:pPr>
              <a:buNone/>
            </a:pPr>
            <a:r>
              <a:rPr lang="cs-CZ" sz="2000" dirty="0"/>
              <a:t>	16-20.000 Hz, </a:t>
            </a:r>
            <a:r>
              <a:rPr lang="cs-CZ" sz="2000" b="1" dirty="0"/>
              <a:t>best in 2-5kHz</a:t>
            </a:r>
          </a:p>
          <a:p>
            <a:pPr>
              <a:buNone/>
            </a:pPr>
            <a:endParaRPr lang="cs-CZ" dirty="0"/>
          </a:p>
        </p:txBody>
      </p:sp>
      <p:sp>
        <p:nvSpPr>
          <p:cNvPr id="8" name="Zástupný symbol pro obsah 7"/>
          <p:cNvSpPr>
            <a:spLocks noGrp="1"/>
          </p:cNvSpPr>
          <p:nvPr>
            <p:ph sz="half" idx="2"/>
          </p:nvPr>
        </p:nvSpPr>
        <p:spPr>
          <a:xfrm>
            <a:off x="385794" y="3917749"/>
            <a:ext cx="5007500" cy="2736304"/>
          </a:xfrm>
        </p:spPr>
        <p:txBody>
          <a:bodyPr>
            <a:normAutofit lnSpcReduction="10000"/>
          </a:bodyPr>
          <a:lstStyle/>
          <a:p>
            <a:pPr>
              <a:buFont typeface="Wingdings" pitchFamily="2" charset="2"/>
              <a:buChar char="Ø"/>
            </a:pPr>
            <a:r>
              <a:rPr lang="cs-CZ" b="1" dirty="0"/>
              <a:t>Absolute treshold of hearing</a:t>
            </a:r>
            <a:br>
              <a:rPr lang="cs-CZ" sz="2400" b="1" dirty="0"/>
            </a:br>
            <a:br>
              <a:rPr lang="cs-CZ" sz="2400" dirty="0"/>
            </a:br>
            <a:r>
              <a:rPr lang="cs-CZ" sz="2400" b="1" dirty="0">
                <a:hlinkClick r:id="rId4"/>
              </a:rPr>
              <a:t>on-line test</a:t>
            </a:r>
            <a:endParaRPr lang="cs-CZ" sz="2400" b="1" dirty="0"/>
          </a:p>
          <a:p>
            <a:pPr>
              <a:buFont typeface="Wingdings" pitchFamily="2" charset="2"/>
              <a:buChar char="Ø"/>
            </a:pPr>
            <a:r>
              <a:rPr lang="cs-CZ" sz="2600" dirty="0"/>
              <a:t>Set the frequency of the sound, mark the first point the sound is present, go to an another frequency etc.</a:t>
            </a:r>
          </a:p>
        </p:txBody>
      </p:sp>
      <p:sp>
        <p:nvSpPr>
          <p:cNvPr id="21507" name="Rectangle 8"/>
          <p:cNvSpPr>
            <a:spLocks noChangeArrowheads="1"/>
          </p:cNvSpPr>
          <p:nvPr/>
        </p:nvSpPr>
        <p:spPr bwMode="auto">
          <a:xfrm>
            <a:off x="4968" y="0"/>
            <a:ext cx="6563073" cy="1371600"/>
          </a:xfrm>
          <a:prstGeom prst="rect">
            <a:avLst/>
          </a:prstGeom>
          <a:noFill/>
          <a:ln w="9525">
            <a:noFill/>
            <a:miter lim="800000"/>
            <a:headEnd/>
            <a:tailEnd/>
          </a:ln>
        </p:spPr>
        <p:txBody>
          <a:bodyPr anchor="ctr"/>
          <a:lstStyle/>
          <a:p>
            <a:pPr algn="ctr"/>
            <a:r>
              <a:rPr lang="cs-CZ" sz="3600" b="1" dirty="0">
                <a:solidFill>
                  <a:schemeClr val="accent2"/>
                </a:solidFill>
              </a:rPr>
              <a:t>Experiment n. 2 - Audiogram</a:t>
            </a:r>
          </a:p>
        </p:txBody>
      </p:sp>
      <p:sp>
        <p:nvSpPr>
          <p:cNvPr id="21509" name="Line 7"/>
          <p:cNvSpPr>
            <a:spLocks noChangeShapeType="1"/>
          </p:cNvSpPr>
          <p:nvPr/>
        </p:nvSpPr>
        <p:spPr bwMode="auto">
          <a:xfrm flipV="1">
            <a:off x="3995936" y="3645024"/>
            <a:ext cx="2160240" cy="404104"/>
          </a:xfrm>
          <a:prstGeom prst="line">
            <a:avLst/>
          </a:prstGeom>
          <a:noFill/>
          <a:ln w="38100">
            <a:solidFill>
              <a:srgbClr val="FF0000"/>
            </a:solidFill>
            <a:round/>
            <a:headEnd/>
            <a:tailEnd type="triangle" w="med" len="med"/>
          </a:ln>
        </p:spPr>
        <p:txBody>
          <a:bodyPr/>
          <a:lstStyle/>
          <a:p>
            <a:endParaRPr lang="cs-CZ"/>
          </a:p>
        </p:txBody>
      </p:sp>
      <p:pic>
        <p:nvPicPr>
          <p:cNvPr id="9" name="Obrázek 1"/>
          <p:cNvPicPr>
            <a:picLocks noChangeAspect="1" noChangeArrowheads="1"/>
          </p:cNvPicPr>
          <p:nvPr/>
        </p:nvPicPr>
        <p:blipFill>
          <a:blip r:embed="rId5" cstate="print"/>
          <a:srcRect l="20000" t="23318" r="25000" b="14426"/>
          <a:stretch>
            <a:fillRect/>
          </a:stretch>
        </p:blipFill>
        <p:spPr bwMode="auto">
          <a:xfrm>
            <a:off x="5436096" y="4484789"/>
            <a:ext cx="3456384" cy="2328587"/>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Zástupný obsah 6" descr="Obsah obrázku vzor, čtverec, Symetrie, pixel&#10;&#10;Popis byl vytvořen automaticky">
            <a:extLst>
              <a:ext uri="{FF2B5EF4-FFF2-40B4-BE49-F238E27FC236}">
                <a16:creationId xmlns:a16="http://schemas.microsoft.com/office/drawing/2014/main" id="{4343AABB-2C48-629B-C952-520E03D8194C}"/>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83568" y="836712"/>
            <a:ext cx="4952454" cy="4952454"/>
          </a:xfrm>
        </p:spPr>
      </p:pic>
    </p:spTree>
    <p:extLst>
      <p:ext uri="{BB962C8B-B14F-4D97-AF65-F5344CB8AC3E}">
        <p14:creationId xmlns:p14="http://schemas.microsoft.com/office/powerpoint/2010/main" val="4230924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p:cNvSpPr>
            <a:spLocks noGrp="1"/>
          </p:cNvSpPr>
          <p:nvPr>
            <p:ph type="title"/>
          </p:nvPr>
        </p:nvSpPr>
        <p:spPr/>
        <p:txBody>
          <a:bodyPr/>
          <a:lstStyle/>
          <a:p>
            <a:r>
              <a:rPr lang="cs-CZ" dirty="0" err="1"/>
              <a:t>Audiograms</a:t>
            </a:r>
            <a:endParaRPr lang="cs-CZ" dirty="0"/>
          </a:p>
        </p:txBody>
      </p:sp>
      <p:pic>
        <p:nvPicPr>
          <p:cNvPr id="22531" name="Picture 8" descr="http://www.accessscience.com/loadBinary.aspx?filename=081650FG0020.gif"/>
          <p:cNvPicPr>
            <a:picLocks noChangeAspect="1" noChangeArrowheads="1"/>
          </p:cNvPicPr>
          <p:nvPr/>
        </p:nvPicPr>
        <p:blipFill>
          <a:blip r:embed="rId2" cstate="print"/>
          <a:srcRect/>
          <a:stretch>
            <a:fillRect/>
          </a:stretch>
        </p:blipFill>
        <p:spPr bwMode="auto">
          <a:xfrm>
            <a:off x="0" y="1714500"/>
            <a:ext cx="5678488" cy="3714750"/>
          </a:xfrm>
          <a:prstGeom prst="rect">
            <a:avLst/>
          </a:prstGeom>
          <a:noFill/>
          <a:ln w="9525">
            <a:noFill/>
            <a:miter lim="800000"/>
            <a:headEnd/>
            <a:tailEnd/>
          </a:ln>
        </p:spPr>
      </p:pic>
      <p:pic>
        <p:nvPicPr>
          <p:cNvPr id="22532" name="Picture 2" descr="http://med.stanford.edu/ohns/research/images/rodwell_figure1.jpg"/>
          <p:cNvPicPr>
            <a:picLocks noChangeAspect="1" noChangeArrowheads="1"/>
          </p:cNvPicPr>
          <p:nvPr/>
        </p:nvPicPr>
        <p:blipFill>
          <a:blip r:embed="rId3" cstate="print"/>
          <a:srcRect l="8197" t="6561" r="9834" b="8138"/>
          <a:stretch>
            <a:fillRect/>
          </a:stretch>
        </p:blipFill>
        <p:spPr bwMode="auto">
          <a:xfrm>
            <a:off x="5357813" y="1928813"/>
            <a:ext cx="3571875" cy="2786062"/>
          </a:xfrm>
          <a:prstGeom prst="rect">
            <a:avLst/>
          </a:prstGeom>
          <a:noFill/>
          <a:ln w="9525">
            <a:solidFill>
              <a:schemeClr val="tx1"/>
            </a:solid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p:cNvSpPr>
            <a:spLocks noGrp="1"/>
          </p:cNvSpPr>
          <p:nvPr>
            <p:ph type="title"/>
          </p:nvPr>
        </p:nvSpPr>
        <p:spPr>
          <a:xfrm>
            <a:off x="357158" y="428604"/>
            <a:ext cx="6663114" cy="1128188"/>
          </a:xfrm>
        </p:spPr>
        <p:txBody>
          <a:bodyPr>
            <a:normAutofit fontScale="90000"/>
          </a:bodyPr>
          <a:lstStyle/>
          <a:p>
            <a:pPr algn="l"/>
            <a:r>
              <a:rPr lang="cs-CZ" b="1" dirty="0">
                <a:solidFill>
                  <a:schemeClr val="accent2"/>
                </a:solidFill>
              </a:rPr>
              <a:t>Experiment n. 3 – </a:t>
            </a:r>
            <a:r>
              <a:rPr lang="cs-CZ" b="1" dirty="0" err="1">
                <a:solidFill>
                  <a:schemeClr val="accent2"/>
                </a:solidFill>
              </a:rPr>
              <a:t>Sound</a:t>
            </a:r>
            <a:r>
              <a:rPr lang="cs-CZ" b="1" dirty="0">
                <a:solidFill>
                  <a:schemeClr val="accent2"/>
                </a:solidFill>
              </a:rPr>
              <a:t> </a:t>
            </a:r>
            <a:r>
              <a:rPr lang="cs-CZ" b="1" dirty="0" err="1">
                <a:solidFill>
                  <a:schemeClr val="accent2"/>
                </a:solidFill>
              </a:rPr>
              <a:t>localization</a:t>
            </a:r>
            <a:endParaRPr lang="cs-CZ" dirty="0">
              <a:solidFill>
                <a:schemeClr val="accent2"/>
              </a:solidFill>
            </a:endParaRPr>
          </a:p>
        </p:txBody>
      </p:sp>
      <p:sp>
        <p:nvSpPr>
          <p:cNvPr id="21507" name="Zástupný symbol pro obsah 2"/>
          <p:cNvSpPr>
            <a:spLocks noGrp="1"/>
          </p:cNvSpPr>
          <p:nvPr>
            <p:ph idx="1"/>
          </p:nvPr>
        </p:nvSpPr>
        <p:spPr>
          <a:xfrm>
            <a:off x="457200" y="1700808"/>
            <a:ext cx="4834880" cy="4824536"/>
          </a:xfrm>
        </p:spPr>
        <p:txBody>
          <a:bodyPr>
            <a:normAutofit fontScale="92500" lnSpcReduction="10000"/>
          </a:bodyPr>
          <a:lstStyle/>
          <a:p>
            <a:pPr>
              <a:buFont typeface="Wingdings" pitchFamily="2" charset="2"/>
              <a:buChar char="Ø"/>
              <a:defRPr/>
            </a:pPr>
            <a:r>
              <a:rPr lang="cs-CZ" sz="2800" b="1" dirty="0"/>
              <a:t>Where does the sound come from?</a:t>
            </a:r>
          </a:p>
          <a:p>
            <a:pPr>
              <a:buNone/>
              <a:defRPr/>
            </a:pPr>
            <a:r>
              <a:rPr lang="cs-CZ" sz="2400" dirty="0" err="1"/>
              <a:t>Detection</a:t>
            </a:r>
            <a:r>
              <a:rPr lang="cs-CZ" sz="2400" dirty="0"/>
              <a:t> </a:t>
            </a:r>
            <a:r>
              <a:rPr lang="cs-CZ" sz="2400" dirty="0" err="1"/>
              <a:t>based</a:t>
            </a:r>
            <a:r>
              <a:rPr lang="cs-CZ" sz="2400" dirty="0"/>
              <a:t> on:</a:t>
            </a:r>
          </a:p>
          <a:p>
            <a:pPr lvl="1">
              <a:defRPr/>
            </a:pPr>
            <a:r>
              <a:rPr lang="cs-CZ" sz="2400" dirty="0"/>
              <a:t>Intensity </a:t>
            </a:r>
          </a:p>
          <a:p>
            <a:pPr lvl="1">
              <a:defRPr/>
            </a:pPr>
            <a:r>
              <a:rPr lang="cs-CZ" sz="2400" dirty="0" err="1"/>
              <a:t>Time</a:t>
            </a:r>
            <a:r>
              <a:rPr lang="cs-CZ" sz="2400" dirty="0"/>
              <a:t> </a:t>
            </a:r>
            <a:r>
              <a:rPr lang="cs-CZ" sz="2400" dirty="0" err="1"/>
              <a:t>delay</a:t>
            </a:r>
            <a:r>
              <a:rPr lang="cs-CZ" sz="2400" dirty="0"/>
              <a:t> (</a:t>
            </a:r>
            <a:r>
              <a:rPr lang="cs-CZ" sz="2400" dirty="0" err="1"/>
              <a:t>ms</a:t>
            </a:r>
            <a:r>
              <a:rPr lang="cs-CZ" sz="2400" dirty="0"/>
              <a:t>)</a:t>
            </a:r>
          </a:p>
          <a:p>
            <a:pPr>
              <a:buFont typeface="Wingdings" pitchFamily="2" charset="2"/>
              <a:buNone/>
              <a:defRPr/>
            </a:pPr>
            <a:r>
              <a:rPr lang="cs-CZ" sz="2800" dirty="0"/>
              <a:t>Humans can detect ±4° spatial angle</a:t>
            </a:r>
          </a:p>
          <a:p>
            <a:pPr>
              <a:buFont typeface="Wingdings" pitchFamily="2" charset="2"/>
              <a:buNone/>
              <a:defRPr/>
            </a:pPr>
            <a:endParaRPr lang="cs-CZ" sz="2800" dirty="0"/>
          </a:p>
          <a:p>
            <a:pPr marL="266700" indent="-266700">
              <a:buFont typeface="Wingdings" pitchFamily="2" charset="2"/>
              <a:buChar char="Ø"/>
              <a:defRPr/>
            </a:pPr>
            <a:r>
              <a:rPr lang="cs-CZ" sz="2400" dirty="0"/>
              <a:t>Mechanical tapping on the special board, person under the test reports sides where the sound came from</a:t>
            </a:r>
          </a:p>
        </p:txBody>
      </p:sp>
      <p:pic>
        <p:nvPicPr>
          <p:cNvPr id="41986" name="Picture 2" descr="http://www.mindtrippingshow.com/wp-content/uploads/2012/09/sound-localization3.jpg"/>
          <p:cNvPicPr>
            <a:picLocks noChangeAspect="1" noChangeArrowheads="1"/>
          </p:cNvPicPr>
          <p:nvPr/>
        </p:nvPicPr>
        <p:blipFill>
          <a:blip r:embed="rId3" cstate="print"/>
          <a:srcRect/>
          <a:stretch>
            <a:fillRect/>
          </a:stretch>
        </p:blipFill>
        <p:spPr bwMode="auto">
          <a:xfrm>
            <a:off x="5445656" y="1793457"/>
            <a:ext cx="3310101" cy="2827978"/>
          </a:xfrm>
          <a:prstGeom prst="rect">
            <a:avLst/>
          </a:prstGeom>
          <a:noFill/>
        </p:spPr>
      </p:pic>
      <p:sp>
        <p:nvSpPr>
          <p:cNvPr id="2" name="Obdélník 1">
            <a:extLst>
              <a:ext uri="{FF2B5EF4-FFF2-40B4-BE49-F238E27FC236}">
                <a16:creationId xmlns:a16="http://schemas.microsoft.com/office/drawing/2014/main" id="{99CAE4EC-CF70-4A62-83EB-E4D2A0BFA477}"/>
              </a:ext>
            </a:extLst>
          </p:cNvPr>
          <p:cNvSpPr/>
          <p:nvPr/>
        </p:nvSpPr>
        <p:spPr>
          <a:xfrm>
            <a:off x="5292080" y="6069356"/>
            <a:ext cx="3168352"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4" name="Přímá spojnice 3">
            <a:extLst>
              <a:ext uri="{FF2B5EF4-FFF2-40B4-BE49-F238E27FC236}">
                <a16:creationId xmlns:a16="http://schemas.microsoft.com/office/drawing/2014/main" id="{45EB4506-CF75-49DE-B989-4F8DFA360CF3}"/>
              </a:ext>
            </a:extLst>
          </p:cNvPr>
          <p:cNvCxnSpPr/>
          <p:nvPr/>
        </p:nvCxnSpPr>
        <p:spPr>
          <a:xfrm>
            <a:off x="5508104" y="6357388"/>
            <a:ext cx="2736304" cy="0"/>
          </a:xfrm>
          <a:prstGeom prst="line">
            <a:avLst/>
          </a:prstGeom>
          <a:ln w="1905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1" name="Ovál 30">
            <a:extLst>
              <a:ext uri="{FF2B5EF4-FFF2-40B4-BE49-F238E27FC236}">
                <a16:creationId xmlns:a16="http://schemas.microsoft.com/office/drawing/2014/main" id="{3FAAFDF5-321B-4BAB-B89C-3380FAEAE7AE}"/>
              </a:ext>
            </a:extLst>
          </p:cNvPr>
          <p:cNvSpPr/>
          <p:nvPr/>
        </p:nvSpPr>
        <p:spPr>
          <a:xfrm>
            <a:off x="6419056" y="4725144"/>
            <a:ext cx="889248" cy="121104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mc:AlternateContent xmlns:mc="http://schemas.openxmlformats.org/markup-compatibility/2006" xmlns:p14="http://schemas.microsoft.com/office/powerpoint/2010/main">
        <mc:Choice Requires="p14">
          <p:contentPart p14:bwMode="auto" r:id="rId4">
            <p14:nvContentPartPr>
              <p14:cNvPr id="21514" name="Rukopis 21513">
                <a:extLst>
                  <a:ext uri="{FF2B5EF4-FFF2-40B4-BE49-F238E27FC236}">
                    <a16:creationId xmlns:a16="http://schemas.microsoft.com/office/drawing/2014/main" id="{9EE5CB11-C117-4623-9773-D1D6D54A2124}"/>
                  </a:ext>
                </a:extLst>
              </p14:cNvPr>
              <p14:cNvContentPartPr/>
              <p14:nvPr/>
            </p14:nvContentPartPr>
            <p14:xfrm>
              <a:off x="6890808" y="6330582"/>
              <a:ext cx="3960" cy="63000"/>
            </p14:xfrm>
          </p:contentPart>
        </mc:Choice>
        <mc:Fallback xmlns="">
          <p:pic>
            <p:nvPicPr>
              <p:cNvPr id="21514" name="Rukopis 21513">
                <a:extLst>
                  <a:ext uri="{FF2B5EF4-FFF2-40B4-BE49-F238E27FC236}">
                    <a16:creationId xmlns:a16="http://schemas.microsoft.com/office/drawing/2014/main" id="{9EE5CB11-C117-4623-9773-D1D6D54A2124}"/>
                  </a:ext>
                </a:extLst>
              </p:cNvPr>
              <p:cNvPicPr/>
              <p:nvPr/>
            </p:nvPicPr>
            <p:blipFill>
              <a:blip r:embed="rId5"/>
              <a:stretch>
                <a:fillRect/>
              </a:stretch>
            </p:blipFill>
            <p:spPr>
              <a:xfrm>
                <a:off x="6882168" y="6321582"/>
                <a:ext cx="21600" cy="80640"/>
              </a:xfrm>
              <a:prstGeom prst="rect">
                <a:avLst/>
              </a:prstGeom>
            </p:spPr>
          </p:pic>
        </mc:Fallback>
      </mc:AlternateContent>
      <p:grpSp>
        <p:nvGrpSpPr>
          <p:cNvPr id="23569" name="Skupina 23568">
            <a:extLst>
              <a:ext uri="{FF2B5EF4-FFF2-40B4-BE49-F238E27FC236}">
                <a16:creationId xmlns:a16="http://schemas.microsoft.com/office/drawing/2014/main" id="{1308B10B-DFB5-42B8-834E-B2AA3D89CACC}"/>
              </a:ext>
            </a:extLst>
          </p:cNvPr>
          <p:cNvGrpSpPr/>
          <p:nvPr/>
        </p:nvGrpSpPr>
        <p:grpSpPr>
          <a:xfrm>
            <a:off x="5671848" y="6295302"/>
            <a:ext cx="2410560" cy="96480"/>
            <a:chOff x="5671848" y="6295302"/>
            <a:chExt cx="2410560" cy="96480"/>
          </a:xfrm>
        </p:grpSpPr>
        <mc:AlternateContent xmlns:mc="http://schemas.openxmlformats.org/markup-compatibility/2006" xmlns:p14="http://schemas.microsoft.com/office/powerpoint/2010/main">
          <mc:Choice Requires="p14">
            <p:contentPart p14:bwMode="auto" r:id="rId6">
              <p14:nvContentPartPr>
                <p14:cNvPr id="21515" name="Rukopis 21514">
                  <a:extLst>
                    <a:ext uri="{FF2B5EF4-FFF2-40B4-BE49-F238E27FC236}">
                      <a16:creationId xmlns:a16="http://schemas.microsoft.com/office/drawing/2014/main" id="{F1B686F8-BCA7-4D90-867A-E55D0A3ED594}"/>
                    </a:ext>
                  </a:extLst>
                </p14:cNvPr>
                <p14:cNvContentPartPr/>
                <p14:nvPr/>
              </p14:nvContentPartPr>
              <p14:xfrm>
                <a:off x="7581288" y="6341022"/>
                <a:ext cx="7200" cy="42120"/>
              </p14:xfrm>
            </p:contentPart>
          </mc:Choice>
          <mc:Fallback xmlns="">
            <p:pic>
              <p:nvPicPr>
                <p:cNvPr id="21515" name="Rukopis 21514">
                  <a:extLst>
                    <a:ext uri="{FF2B5EF4-FFF2-40B4-BE49-F238E27FC236}">
                      <a16:creationId xmlns:a16="http://schemas.microsoft.com/office/drawing/2014/main" id="{F1B686F8-BCA7-4D90-867A-E55D0A3ED594}"/>
                    </a:ext>
                  </a:extLst>
                </p:cNvPr>
                <p:cNvPicPr/>
                <p:nvPr/>
              </p:nvPicPr>
              <p:blipFill>
                <a:blip r:embed="rId7"/>
                <a:stretch>
                  <a:fillRect/>
                </a:stretch>
              </p:blipFill>
              <p:spPr>
                <a:xfrm>
                  <a:off x="7572288" y="6332022"/>
                  <a:ext cx="248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1516" name="Rukopis 21515">
                  <a:extLst>
                    <a:ext uri="{FF2B5EF4-FFF2-40B4-BE49-F238E27FC236}">
                      <a16:creationId xmlns:a16="http://schemas.microsoft.com/office/drawing/2014/main" id="{D021FB00-B218-43C7-8149-35AF3D684B0A}"/>
                    </a:ext>
                  </a:extLst>
                </p14:cNvPr>
                <p14:cNvContentPartPr/>
                <p14:nvPr/>
              </p14:nvContentPartPr>
              <p14:xfrm>
                <a:off x="6207888" y="6333822"/>
                <a:ext cx="3960" cy="46080"/>
              </p14:xfrm>
            </p:contentPart>
          </mc:Choice>
          <mc:Fallback xmlns="">
            <p:pic>
              <p:nvPicPr>
                <p:cNvPr id="21516" name="Rukopis 21515">
                  <a:extLst>
                    <a:ext uri="{FF2B5EF4-FFF2-40B4-BE49-F238E27FC236}">
                      <a16:creationId xmlns:a16="http://schemas.microsoft.com/office/drawing/2014/main" id="{D021FB00-B218-43C7-8149-35AF3D684B0A}"/>
                    </a:ext>
                  </a:extLst>
                </p:cNvPr>
                <p:cNvPicPr/>
                <p:nvPr/>
              </p:nvPicPr>
              <p:blipFill>
                <a:blip r:embed="rId9"/>
                <a:stretch>
                  <a:fillRect/>
                </a:stretch>
              </p:blipFill>
              <p:spPr>
                <a:xfrm>
                  <a:off x="6199248" y="6325182"/>
                  <a:ext cx="216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1517" name="Rukopis 21516">
                  <a:extLst>
                    <a:ext uri="{FF2B5EF4-FFF2-40B4-BE49-F238E27FC236}">
                      <a16:creationId xmlns:a16="http://schemas.microsoft.com/office/drawing/2014/main" id="{139D16FB-9038-49C5-B56F-6952701BA0A2}"/>
                    </a:ext>
                  </a:extLst>
                </p14:cNvPr>
                <p14:cNvContentPartPr/>
                <p14:nvPr/>
              </p14:nvContentPartPr>
              <p14:xfrm>
                <a:off x="6502368" y="6337422"/>
                <a:ext cx="3960" cy="35640"/>
              </p14:xfrm>
            </p:contentPart>
          </mc:Choice>
          <mc:Fallback xmlns="">
            <p:pic>
              <p:nvPicPr>
                <p:cNvPr id="21517" name="Rukopis 21516">
                  <a:extLst>
                    <a:ext uri="{FF2B5EF4-FFF2-40B4-BE49-F238E27FC236}">
                      <a16:creationId xmlns:a16="http://schemas.microsoft.com/office/drawing/2014/main" id="{139D16FB-9038-49C5-B56F-6952701BA0A2}"/>
                    </a:ext>
                  </a:extLst>
                </p:cNvPr>
                <p:cNvPicPr/>
                <p:nvPr/>
              </p:nvPicPr>
              <p:blipFill>
                <a:blip r:embed="rId11"/>
                <a:stretch>
                  <a:fillRect/>
                </a:stretch>
              </p:blipFill>
              <p:spPr>
                <a:xfrm>
                  <a:off x="6493368" y="6328782"/>
                  <a:ext cx="216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1521" name="Rukopis 21520">
                  <a:extLst>
                    <a:ext uri="{FF2B5EF4-FFF2-40B4-BE49-F238E27FC236}">
                      <a16:creationId xmlns:a16="http://schemas.microsoft.com/office/drawing/2014/main" id="{B8E1E0A1-E686-4A53-9FF0-FF4B651C7F28}"/>
                    </a:ext>
                  </a:extLst>
                </p14:cNvPr>
                <p14:cNvContentPartPr/>
                <p14:nvPr/>
              </p14:nvContentPartPr>
              <p14:xfrm>
                <a:off x="5836368" y="6330582"/>
                <a:ext cx="3960" cy="59400"/>
              </p14:xfrm>
            </p:contentPart>
          </mc:Choice>
          <mc:Fallback xmlns="">
            <p:pic>
              <p:nvPicPr>
                <p:cNvPr id="21521" name="Rukopis 21520">
                  <a:extLst>
                    <a:ext uri="{FF2B5EF4-FFF2-40B4-BE49-F238E27FC236}">
                      <a16:creationId xmlns:a16="http://schemas.microsoft.com/office/drawing/2014/main" id="{B8E1E0A1-E686-4A53-9FF0-FF4B651C7F28}"/>
                    </a:ext>
                  </a:extLst>
                </p:cNvPr>
                <p:cNvPicPr/>
                <p:nvPr/>
              </p:nvPicPr>
              <p:blipFill>
                <a:blip r:embed="rId13"/>
                <a:stretch>
                  <a:fillRect/>
                </a:stretch>
              </p:blipFill>
              <p:spPr>
                <a:xfrm>
                  <a:off x="5827728" y="6321582"/>
                  <a:ext cx="216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1522" name="Rukopis 21521">
                  <a:extLst>
                    <a:ext uri="{FF2B5EF4-FFF2-40B4-BE49-F238E27FC236}">
                      <a16:creationId xmlns:a16="http://schemas.microsoft.com/office/drawing/2014/main" id="{9BFA4221-D776-4A30-974D-9D6ED7F32992}"/>
                    </a:ext>
                  </a:extLst>
                </p14:cNvPr>
                <p14:cNvContentPartPr/>
                <p14:nvPr/>
              </p14:nvContentPartPr>
              <p14:xfrm>
                <a:off x="5671848" y="6344262"/>
                <a:ext cx="1080" cy="20520"/>
              </p14:xfrm>
            </p:contentPart>
          </mc:Choice>
          <mc:Fallback xmlns="">
            <p:pic>
              <p:nvPicPr>
                <p:cNvPr id="21522" name="Rukopis 21521">
                  <a:extLst>
                    <a:ext uri="{FF2B5EF4-FFF2-40B4-BE49-F238E27FC236}">
                      <a16:creationId xmlns:a16="http://schemas.microsoft.com/office/drawing/2014/main" id="{9BFA4221-D776-4A30-974D-9D6ED7F32992}"/>
                    </a:ext>
                  </a:extLst>
                </p:cNvPr>
                <p:cNvPicPr/>
                <p:nvPr/>
              </p:nvPicPr>
              <p:blipFill>
                <a:blip r:embed="rId15"/>
                <a:stretch>
                  <a:fillRect/>
                </a:stretch>
              </p:blipFill>
              <p:spPr>
                <a:xfrm>
                  <a:off x="5662848" y="6335622"/>
                  <a:ext cx="187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1524" name="Rukopis 21523">
                  <a:extLst>
                    <a:ext uri="{FF2B5EF4-FFF2-40B4-BE49-F238E27FC236}">
                      <a16:creationId xmlns:a16="http://schemas.microsoft.com/office/drawing/2014/main" id="{116420B9-F073-4D29-9BDF-72B93B2AE999}"/>
                    </a:ext>
                  </a:extLst>
                </p14:cNvPr>
                <p14:cNvContentPartPr/>
                <p14:nvPr/>
              </p14:nvContentPartPr>
              <p14:xfrm>
                <a:off x="6025728" y="6344262"/>
                <a:ext cx="360" cy="32040"/>
              </p14:xfrm>
            </p:contentPart>
          </mc:Choice>
          <mc:Fallback xmlns="">
            <p:pic>
              <p:nvPicPr>
                <p:cNvPr id="21524" name="Rukopis 21523">
                  <a:extLst>
                    <a:ext uri="{FF2B5EF4-FFF2-40B4-BE49-F238E27FC236}">
                      <a16:creationId xmlns:a16="http://schemas.microsoft.com/office/drawing/2014/main" id="{116420B9-F073-4D29-9BDF-72B93B2AE999}"/>
                    </a:ext>
                  </a:extLst>
                </p:cNvPr>
                <p:cNvPicPr/>
                <p:nvPr/>
              </p:nvPicPr>
              <p:blipFill>
                <a:blip r:embed="rId17"/>
                <a:stretch>
                  <a:fillRect/>
                </a:stretch>
              </p:blipFill>
              <p:spPr>
                <a:xfrm>
                  <a:off x="6016728" y="6335622"/>
                  <a:ext cx="180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1525" name="Rukopis 21524">
                  <a:extLst>
                    <a:ext uri="{FF2B5EF4-FFF2-40B4-BE49-F238E27FC236}">
                      <a16:creationId xmlns:a16="http://schemas.microsoft.com/office/drawing/2014/main" id="{BA651191-A5E4-40D1-82D9-3CCF9AAD4134}"/>
                    </a:ext>
                  </a:extLst>
                </p14:cNvPr>
                <p14:cNvContentPartPr/>
                <p14:nvPr/>
              </p14:nvContentPartPr>
              <p14:xfrm>
                <a:off x="6344328" y="6344262"/>
                <a:ext cx="3600" cy="18000"/>
              </p14:xfrm>
            </p:contentPart>
          </mc:Choice>
          <mc:Fallback xmlns="">
            <p:pic>
              <p:nvPicPr>
                <p:cNvPr id="21525" name="Rukopis 21524">
                  <a:extLst>
                    <a:ext uri="{FF2B5EF4-FFF2-40B4-BE49-F238E27FC236}">
                      <a16:creationId xmlns:a16="http://schemas.microsoft.com/office/drawing/2014/main" id="{BA651191-A5E4-40D1-82D9-3CCF9AAD4134}"/>
                    </a:ext>
                  </a:extLst>
                </p:cNvPr>
                <p:cNvPicPr/>
                <p:nvPr/>
              </p:nvPicPr>
              <p:blipFill>
                <a:blip r:embed="rId19"/>
                <a:stretch>
                  <a:fillRect/>
                </a:stretch>
              </p:blipFill>
              <p:spPr>
                <a:xfrm>
                  <a:off x="6335688" y="6335622"/>
                  <a:ext cx="212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527" name="Rukopis 21526">
                  <a:extLst>
                    <a:ext uri="{FF2B5EF4-FFF2-40B4-BE49-F238E27FC236}">
                      <a16:creationId xmlns:a16="http://schemas.microsoft.com/office/drawing/2014/main" id="{A42482DC-EC4E-46BB-B467-733C726CFB51}"/>
                    </a:ext>
                  </a:extLst>
                </p14:cNvPr>
                <p14:cNvContentPartPr/>
                <p14:nvPr/>
              </p14:nvContentPartPr>
              <p14:xfrm>
                <a:off x="6684168" y="6333822"/>
                <a:ext cx="10800" cy="36000"/>
              </p14:xfrm>
            </p:contentPart>
          </mc:Choice>
          <mc:Fallback xmlns="">
            <p:pic>
              <p:nvPicPr>
                <p:cNvPr id="21527" name="Rukopis 21526">
                  <a:extLst>
                    <a:ext uri="{FF2B5EF4-FFF2-40B4-BE49-F238E27FC236}">
                      <a16:creationId xmlns:a16="http://schemas.microsoft.com/office/drawing/2014/main" id="{A42482DC-EC4E-46BB-B467-733C726CFB51}"/>
                    </a:ext>
                  </a:extLst>
                </p:cNvPr>
                <p:cNvPicPr/>
                <p:nvPr/>
              </p:nvPicPr>
              <p:blipFill>
                <a:blip r:embed="rId21"/>
                <a:stretch>
                  <a:fillRect/>
                </a:stretch>
              </p:blipFill>
              <p:spPr>
                <a:xfrm>
                  <a:off x="6675528" y="6325182"/>
                  <a:ext cx="284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1519" name="Rukopis 21518">
                  <a:extLst>
                    <a:ext uri="{FF2B5EF4-FFF2-40B4-BE49-F238E27FC236}">
                      <a16:creationId xmlns:a16="http://schemas.microsoft.com/office/drawing/2014/main" id="{F673894F-7249-44DE-820B-CC247A7FC5EC}"/>
                    </a:ext>
                  </a:extLst>
                </p14:cNvPr>
                <p14:cNvContentPartPr/>
                <p14:nvPr/>
              </p14:nvContentPartPr>
              <p14:xfrm>
                <a:off x="7220208" y="6333822"/>
                <a:ext cx="9000" cy="41400"/>
              </p14:xfrm>
            </p:contentPart>
          </mc:Choice>
          <mc:Fallback xmlns="">
            <p:pic>
              <p:nvPicPr>
                <p:cNvPr id="21519" name="Rukopis 21518">
                  <a:extLst>
                    <a:ext uri="{FF2B5EF4-FFF2-40B4-BE49-F238E27FC236}">
                      <a16:creationId xmlns:a16="http://schemas.microsoft.com/office/drawing/2014/main" id="{F673894F-7249-44DE-820B-CC247A7FC5EC}"/>
                    </a:ext>
                  </a:extLst>
                </p:cNvPr>
                <p:cNvPicPr/>
                <p:nvPr/>
              </p:nvPicPr>
              <p:blipFill>
                <a:blip r:embed="rId23"/>
                <a:stretch>
                  <a:fillRect/>
                </a:stretch>
              </p:blipFill>
              <p:spPr>
                <a:xfrm>
                  <a:off x="7211568" y="6325182"/>
                  <a:ext cx="266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520" name="Rukopis 21519">
                  <a:extLst>
                    <a:ext uri="{FF2B5EF4-FFF2-40B4-BE49-F238E27FC236}">
                      <a16:creationId xmlns:a16="http://schemas.microsoft.com/office/drawing/2014/main" id="{56B6CF4B-463C-4C26-8360-CE84C9E6D4A7}"/>
                    </a:ext>
                  </a:extLst>
                </p14:cNvPr>
                <p14:cNvContentPartPr/>
                <p14:nvPr/>
              </p14:nvContentPartPr>
              <p14:xfrm>
                <a:off x="7907088" y="6330582"/>
                <a:ext cx="10080" cy="61200"/>
              </p14:xfrm>
            </p:contentPart>
          </mc:Choice>
          <mc:Fallback xmlns="">
            <p:pic>
              <p:nvPicPr>
                <p:cNvPr id="21520" name="Rukopis 21519">
                  <a:extLst>
                    <a:ext uri="{FF2B5EF4-FFF2-40B4-BE49-F238E27FC236}">
                      <a16:creationId xmlns:a16="http://schemas.microsoft.com/office/drawing/2014/main" id="{56B6CF4B-463C-4C26-8360-CE84C9E6D4A7}"/>
                    </a:ext>
                  </a:extLst>
                </p:cNvPr>
                <p:cNvPicPr/>
                <p:nvPr/>
              </p:nvPicPr>
              <p:blipFill>
                <a:blip r:embed="rId25"/>
                <a:stretch>
                  <a:fillRect/>
                </a:stretch>
              </p:blipFill>
              <p:spPr>
                <a:xfrm>
                  <a:off x="7898448" y="6321582"/>
                  <a:ext cx="277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529" name="Rukopis 21528">
                  <a:extLst>
                    <a:ext uri="{FF2B5EF4-FFF2-40B4-BE49-F238E27FC236}">
                      <a16:creationId xmlns:a16="http://schemas.microsoft.com/office/drawing/2014/main" id="{3FCEC591-BACE-4F28-933E-4600111BD444}"/>
                    </a:ext>
                  </a:extLst>
                </p14:cNvPr>
                <p14:cNvContentPartPr/>
                <p14:nvPr/>
              </p14:nvContentPartPr>
              <p14:xfrm>
                <a:off x="7055688" y="6344262"/>
                <a:ext cx="5760" cy="23040"/>
              </p14:xfrm>
            </p:contentPart>
          </mc:Choice>
          <mc:Fallback xmlns="">
            <p:pic>
              <p:nvPicPr>
                <p:cNvPr id="21529" name="Rukopis 21528">
                  <a:extLst>
                    <a:ext uri="{FF2B5EF4-FFF2-40B4-BE49-F238E27FC236}">
                      <a16:creationId xmlns:a16="http://schemas.microsoft.com/office/drawing/2014/main" id="{3FCEC591-BACE-4F28-933E-4600111BD444}"/>
                    </a:ext>
                  </a:extLst>
                </p:cNvPr>
                <p:cNvPicPr/>
                <p:nvPr/>
              </p:nvPicPr>
              <p:blipFill>
                <a:blip r:embed="rId27"/>
                <a:stretch>
                  <a:fillRect/>
                </a:stretch>
              </p:blipFill>
              <p:spPr>
                <a:xfrm>
                  <a:off x="7046688" y="6335622"/>
                  <a:ext cx="234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530" name="Rukopis 21529">
                  <a:extLst>
                    <a:ext uri="{FF2B5EF4-FFF2-40B4-BE49-F238E27FC236}">
                      <a16:creationId xmlns:a16="http://schemas.microsoft.com/office/drawing/2014/main" id="{B3FBC921-ED82-487A-9FBD-18D635AB7D16}"/>
                    </a:ext>
                  </a:extLst>
                </p14:cNvPr>
                <p14:cNvContentPartPr/>
                <p14:nvPr/>
              </p14:nvContentPartPr>
              <p14:xfrm>
                <a:off x="7402728" y="6337422"/>
                <a:ext cx="17640" cy="38880"/>
              </p14:xfrm>
            </p:contentPart>
          </mc:Choice>
          <mc:Fallback xmlns="">
            <p:pic>
              <p:nvPicPr>
                <p:cNvPr id="21530" name="Rukopis 21529">
                  <a:extLst>
                    <a:ext uri="{FF2B5EF4-FFF2-40B4-BE49-F238E27FC236}">
                      <a16:creationId xmlns:a16="http://schemas.microsoft.com/office/drawing/2014/main" id="{B3FBC921-ED82-487A-9FBD-18D635AB7D16}"/>
                    </a:ext>
                  </a:extLst>
                </p:cNvPr>
                <p:cNvPicPr/>
                <p:nvPr/>
              </p:nvPicPr>
              <p:blipFill>
                <a:blip r:embed="rId29"/>
                <a:stretch>
                  <a:fillRect/>
                </a:stretch>
              </p:blipFill>
              <p:spPr>
                <a:xfrm>
                  <a:off x="7393728" y="6328782"/>
                  <a:ext cx="352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532" name="Rukopis 21531">
                  <a:extLst>
                    <a:ext uri="{FF2B5EF4-FFF2-40B4-BE49-F238E27FC236}">
                      <a16:creationId xmlns:a16="http://schemas.microsoft.com/office/drawing/2014/main" id="{67AB00C6-CABF-4B15-B5D9-FD446BF70415}"/>
                    </a:ext>
                  </a:extLst>
                </p14:cNvPr>
                <p14:cNvContentPartPr/>
                <p14:nvPr/>
              </p14:nvContentPartPr>
              <p14:xfrm>
                <a:off x="7735728" y="6341022"/>
                <a:ext cx="3600" cy="29880"/>
              </p14:xfrm>
            </p:contentPart>
          </mc:Choice>
          <mc:Fallback xmlns="">
            <p:pic>
              <p:nvPicPr>
                <p:cNvPr id="21532" name="Rukopis 21531">
                  <a:extLst>
                    <a:ext uri="{FF2B5EF4-FFF2-40B4-BE49-F238E27FC236}">
                      <a16:creationId xmlns:a16="http://schemas.microsoft.com/office/drawing/2014/main" id="{67AB00C6-CABF-4B15-B5D9-FD446BF70415}"/>
                    </a:ext>
                  </a:extLst>
                </p:cNvPr>
                <p:cNvPicPr/>
                <p:nvPr/>
              </p:nvPicPr>
              <p:blipFill>
                <a:blip r:embed="rId31"/>
                <a:stretch>
                  <a:fillRect/>
                </a:stretch>
              </p:blipFill>
              <p:spPr>
                <a:xfrm>
                  <a:off x="7726728" y="6332022"/>
                  <a:ext cx="212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533" name="Rukopis 21532">
                  <a:extLst>
                    <a:ext uri="{FF2B5EF4-FFF2-40B4-BE49-F238E27FC236}">
                      <a16:creationId xmlns:a16="http://schemas.microsoft.com/office/drawing/2014/main" id="{AEAE9075-CDBC-426F-962F-06BDDEE66C13}"/>
                    </a:ext>
                  </a:extLst>
                </p14:cNvPr>
                <p14:cNvContentPartPr/>
                <p14:nvPr/>
              </p14:nvContentPartPr>
              <p14:xfrm>
                <a:off x="8068008" y="6341022"/>
                <a:ext cx="14400" cy="28800"/>
              </p14:xfrm>
            </p:contentPart>
          </mc:Choice>
          <mc:Fallback xmlns="">
            <p:pic>
              <p:nvPicPr>
                <p:cNvPr id="21533" name="Rukopis 21532">
                  <a:extLst>
                    <a:ext uri="{FF2B5EF4-FFF2-40B4-BE49-F238E27FC236}">
                      <a16:creationId xmlns:a16="http://schemas.microsoft.com/office/drawing/2014/main" id="{AEAE9075-CDBC-426F-962F-06BDDEE66C13}"/>
                    </a:ext>
                  </a:extLst>
                </p:cNvPr>
                <p:cNvPicPr/>
                <p:nvPr/>
              </p:nvPicPr>
              <p:blipFill>
                <a:blip r:embed="rId33"/>
                <a:stretch>
                  <a:fillRect/>
                </a:stretch>
              </p:blipFill>
              <p:spPr>
                <a:xfrm>
                  <a:off x="8059368" y="6332022"/>
                  <a:ext cx="320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535" name="Rukopis 21534">
                  <a:extLst>
                    <a:ext uri="{FF2B5EF4-FFF2-40B4-BE49-F238E27FC236}">
                      <a16:creationId xmlns:a16="http://schemas.microsoft.com/office/drawing/2014/main" id="{32AC0DD7-6544-4A86-8695-2D176F1D19D7}"/>
                    </a:ext>
                  </a:extLst>
                </p14:cNvPr>
                <p14:cNvContentPartPr/>
                <p14:nvPr/>
              </p14:nvContentPartPr>
              <p14:xfrm>
                <a:off x="6891168" y="6295302"/>
                <a:ext cx="360" cy="35640"/>
              </p14:xfrm>
            </p:contentPart>
          </mc:Choice>
          <mc:Fallback xmlns="">
            <p:pic>
              <p:nvPicPr>
                <p:cNvPr id="21535" name="Rukopis 21534">
                  <a:extLst>
                    <a:ext uri="{FF2B5EF4-FFF2-40B4-BE49-F238E27FC236}">
                      <a16:creationId xmlns:a16="http://schemas.microsoft.com/office/drawing/2014/main" id="{32AC0DD7-6544-4A86-8695-2D176F1D19D7}"/>
                    </a:ext>
                  </a:extLst>
                </p:cNvPr>
                <p:cNvPicPr/>
                <p:nvPr/>
              </p:nvPicPr>
              <p:blipFill>
                <a:blip r:embed="rId11"/>
                <a:stretch>
                  <a:fillRect/>
                </a:stretch>
              </p:blipFill>
              <p:spPr>
                <a:xfrm>
                  <a:off x="6882168" y="6286662"/>
                  <a:ext cx="18000" cy="53280"/>
                </a:xfrm>
                <a:prstGeom prst="rect">
                  <a:avLst/>
                </a:prstGeom>
              </p:spPr>
            </p:pic>
          </mc:Fallback>
        </mc:AlternateContent>
      </p:grpSp>
      <p:cxnSp>
        <p:nvCxnSpPr>
          <p:cNvPr id="21538" name="Přímá spojnice 21537">
            <a:extLst>
              <a:ext uri="{FF2B5EF4-FFF2-40B4-BE49-F238E27FC236}">
                <a16:creationId xmlns:a16="http://schemas.microsoft.com/office/drawing/2014/main" id="{9A0A7204-175C-4293-9370-D026CE1225D4}"/>
              </a:ext>
            </a:extLst>
          </p:cNvPr>
          <p:cNvCxnSpPr/>
          <p:nvPr/>
        </p:nvCxnSpPr>
        <p:spPr>
          <a:xfrm>
            <a:off x="5436096" y="6237312"/>
            <a:ext cx="2808312" cy="0"/>
          </a:xfrm>
          <a:prstGeom prst="line">
            <a:avLst/>
          </a:prstGeom>
          <a:ln w="38100">
            <a:solidFill>
              <a:srgbClr val="6699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5">
            <p14:nvContentPartPr>
              <p14:cNvPr id="21541" name="Rukopis 21540">
                <a:extLst>
                  <a:ext uri="{FF2B5EF4-FFF2-40B4-BE49-F238E27FC236}">
                    <a16:creationId xmlns:a16="http://schemas.microsoft.com/office/drawing/2014/main" id="{7C634B60-CF54-40F2-8CB2-1EE4687FB95C}"/>
                  </a:ext>
                </a:extLst>
              </p14:cNvPr>
              <p14:cNvContentPartPr/>
              <p14:nvPr/>
            </p14:nvContentPartPr>
            <p14:xfrm>
              <a:off x="5089728" y="5510862"/>
              <a:ext cx="1191960" cy="725760"/>
            </p14:xfrm>
          </p:contentPart>
        </mc:Choice>
        <mc:Fallback xmlns="">
          <p:pic>
            <p:nvPicPr>
              <p:cNvPr id="21541" name="Rukopis 21540">
                <a:extLst>
                  <a:ext uri="{FF2B5EF4-FFF2-40B4-BE49-F238E27FC236}">
                    <a16:creationId xmlns:a16="http://schemas.microsoft.com/office/drawing/2014/main" id="{7C634B60-CF54-40F2-8CB2-1EE4687FB95C}"/>
                  </a:ext>
                </a:extLst>
              </p:cNvPr>
              <p:cNvPicPr/>
              <p:nvPr/>
            </p:nvPicPr>
            <p:blipFill>
              <a:blip r:embed="rId36"/>
              <a:stretch>
                <a:fillRect/>
              </a:stretch>
            </p:blipFill>
            <p:spPr>
              <a:xfrm>
                <a:off x="5072088" y="5492862"/>
                <a:ext cx="1227600" cy="761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1542" name="Rukopis 21541">
                <a:extLst>
                  <a:ext uri="{FF2B5EF4-FFF2-40B4-BE49-F238E27FC236}">
                    <a16:creationId xmlns:a16="http://schemas.microsoft.com/office/drawing/2014/main" id="{BDA7CC06-387E-4DF1-969C-2977CFB3C561}"/>
                  </a:ext>
                </a:extLst>
              </p14:cNvPr>
              <p14:cNvContentPartPr/>
              <p14:nvPr/>
            </p14:nvContentPartPr>
            <p14:xfrm>
              <a:off x="7434048" y="5402142"/>
              <a:ext cx="1023840" cy="827280"/>
            </p14:xfrm>
          </p:contentPart>
        </mc:Choice>
        <mc:Fallback xmlns="">
          <p:pic>
            <p:nvPicPr>
              <p:cNvPr id="21542" name="Rukopis 21541">
                <a:extLst>
                  <a:ext uri="{FF2B5EF4-FFF2-40B4-BE49-F238E27FC236}">
                    <a16:creationId xmlns:a16="http://schemas.microsoft.com/office/drawing/2014/main" id="{BDA7CC06-387E-4DF1-969C-2977CFB3C561}"/>
                  </a:ext>
                </a:extLst>
              </p:cNvPr>
              <p:cNvPicPr/>
              <p:nvPr/>
            </p:nvPicPr>
            <p:blipFill>
              <a:blip r:embed="rId38"/>
              <a:stretch>
                <a:fillRect/>
              </a:stretch>
            </p:blipFill>
            <p:spPr>
              <a:xfrm>
                <a:off x="7416408" y="5384142"/>
                <a:ext cx="1059480" cy="8629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1543" name="Rukopis 21542">
                <a:extLst>
                  <a:ext uri="{FF2B5EF4-FFF2-40B4-BE49-F238E27FC236}">
                    <a16:creationId xmlns:a16="http://schemas.microsoft.com/office/drawing/2014/main" id="{8407AB21-57B2-43FB-8074-B508AAE32284}"/>
                  </a:ext>
                </a:extLst>
              </p14:cNvPr>
              <p14:cNvContentPartPr/>
              <p14:nvPr/>
            </p14:nvContentPartPr>
            <p14:xfrm>
              <a:off x="6260448" y="5447502"/>
              <a:ext cx="116280" cy="52920"/>
            </p14:xfrm>
          </p:contentPart>
        </mc:Choice>
        <mc:Fallback xmlns="">
          <p:pic>
            <p:nvPicPr>
              <p:cNvPr id="21543" name="Rukopis 21542">
                <a:extLst>
                  <a:ext uri="{FF2B5EF4-FFF2-40B4-BE49-F238E27FC236}">
                    <a16:creationId xmlns:a16="http://schemas.microsoft.com/office/drawing/2014/main" id="{8407AB21-57B2-43FB-8074-B508AAE32284}"/>
                  </a:ext>
                </a:extLst>
              </p:cNvPr>
              <p:cNvPicPr/>
              <p:nvPr/>
            </p:nvPicPr>
            <p:blipFill>
              <a:blip r:embed="rId40"/>
              <a:stretch>
                <a:fillRect/>
              </a:stretch>
            </p:blipFill>
            <p:spPr>
              <a:xfrm>
                <a:off x="6242448" y="5429502"/>
                <a:ext cx="1519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1544" name="Rukopis 21543">
                <a:extLst>
                  <a:ext uri="{FF2B5EF4-FFF2-40B4-BE49-F238E27FC236}">
                    <a16:creationId xmlns:a16="http://schemas.microsoft.com/office/drawing/2014/main" id="{B818B6F6-F738-44ED-A4FA-571A89531D57}"/>
                  </a:ext>
                </a:extLst>
              </p14:cNvPr>
              <p14:cNvContentPartPr/>
              <p14:nvPr/>
            </p14:nvContentPartPr>
            <p14:xfrm>
              <a:off x="7342968" y="5388102"/>
              <a:ext cx="90720" cy="29520"/>
            </p14:xfrm>
          </p:contentPart>
        </mc:Choice>
        <mc:Fallback xmlns="">
          <p:pic>
            <p:nvPicPr>
              <p:cNvPr id="21544" name="Rukopis 21543">
                <a:extLst>
                  <a:ext uri="{FF2B5EF4-FFF2-40B4-BE49-F238E27FC236}">
                    <a16:creationId xmlns:a16="http://schemas.microsoft.com/office/drawing/2014/main" id="{B818B6F6-F738-44ED-A4FA-571A89531D57}"/>
                  </a:ext>
                </a:extLst>
              </p:cNvPr>
              <p:cNvPicPr/>
              <p:nvPr/>
            </p:nvPicPr>
            <p:blipFill>
              <a:blip r:embed="rId42"/>
              <a:stretch>
                <a:fillRect/>
              </a:stretch>
            </p:blipFill>
            <p:spPr>
              <a:xfrm>
                <a:off x="7325328" y="5370102"/>
                <a:ext cx="1263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1545" name="Rukopis 21544">
                <a:extLst>
                  <a:ext uri="{FF2B5EF4-FFF2-40B4-BE49-F238E27FC236}">
                    <a16:creationId xmlns:a16="http://schemas.microsoft.com/office/drawing/2014/main" id="{7481A5B9-9C56-464E-94CA-EE1B190C38AE}"/>
                  </a:ext>
                </a:extLst>
              </p14:cNvPr>
              <p14:cNvContentPartPr/>
              <p14:nvPr/>
            </p14:nvContentPartPr>
            <p14:xfrm>
              <a:off x="5405808" y="6221862"/>
              <a:ext cx="81000" cy="10800"/>
            </p14:xfrm>
          </p:contentPart>
        </mc:Choice>
        <mc:Fallback xmlns="">
          <p:pic>
            <p:nvPicPr>
              <p:cNvPr id="21545" name="Rukopis 21544">
                <a:extLst>
                  <a:ext uri="{FF2B5EF4-FFF2-40B4-BE49-F238E27FC236}">
                    <a16:creationId xmlns:a16="http://schemas.microsoft.com/office/drawing/2014/main" id="{7481A5B9-9C56-464E-94CA-EE1B190C38AE}"/>
                  </a:ext>
                </a:extLst>
              </p:cNvPr>
              <p:cNvPicPr/>
              <p:nvPr/>
            </p:nvPicPr>
            <p:blipFill>
              <a:blip r:embed="rId44"/>
              <a:stretch>
                <a:fillRect/>
              </a:stretch>
            </p:blipFill>
            <p:spPr>
              <a:xfrm>
                <a:off x="5387808" y="6204222"/>
                <a:ext cx="1166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1546" name="Rukopis 21545">
                <a:extLst>
                  <a:ext uri="{FF2B5EF4-FFF2-40B4-BE49-F238E27FC236}">
                    <a16:creationId xmlns:a16="http://schemas.microsoft.com/office/drawing/2014/main" id="{1812D429-2583-4AA9-A765-017A6B631C18}"/>
                  </a:ext>
                </a:extLst>
              </p14:cNvPr>
              <p14:cNvContentPartPr/>
              <p14:nvPr/>
            </p14:nvContentPartPr>
            <p14:xfrm>
              <a:off x="5531088" y="6148422"/>
              <a:ext cx="475200" cy="463320"/>
            </p14:xfrm>
          </p:contentPart>
        </mc:Choice>
        <mc:Fallback xmlns="">
          <p:pic>
            <p:nvPicPr>
              <p:cNvPr id="21546" name="Rukopis 21545">
                <a:extLst>
                  <a:ext uri="{FF2B5EF4-FFF2-40B4-BE49-F238E27FC236}">
                    <a16:creationId xmlns:a16="http://schemas.microsoft.com/office/drawing/2014/main" id="{1812D429-2583-4AA9-A765-017A6B631C18}"/>
                  </a:ext>
                </a:extLst>
              </p:cNvPr>
              <p:cNvPicPr/>
              <p:nvPr/>
            </p:nvPicPr>
            <p:blipFill>
              <a:blip r:embed="rId46"/>
              <a:stretch>
                <a:fillRect/>
              </a:stretch>
            </p:blipFill>
            <p:spPr>
              <a:xfrm>
                <a:off x="5513448" y="6130422"/>
                <a:ext cx="510840" cy="498960"/>
              </a:xfrm>
              <a:prstGeom prst="rect">
                <a:avLst/>
              </a:prstGeom>
            </p:spPr>
          </p:pic>
        </mc:Fallback>
      </mc:AlternateContent>
      <p:grpSp>
        <p:nvGrpSpPr>
          <p:cNvPr id="23568" name="Skupina 23567">
            <a:extLst>
              <a:ext uri="{FF2B5EF4-FFF2-40B4-BE49-F238E27FC236}">
                <a16:creationId xmlns:a16="http://schemas.microsoft.com/office/drawing/2014/main" id="{2F93F26A-1D22-4490-99AF-ABF90B8D118A}"/>
              </a:ext>
            </a:extLst>
          </p:cNvPr>
          <p:cNvGrpSpPr/>
          <p:nvPr/>
        </p:nvGrpSpPr>
        <p:grpSpPr>
          <a:xfrm>
            <a:off x="6387197" y="5050215"/>
            <a:ext cx="1406510" cy="445604"/>
            <a:chOff x="6387197" y="5050215"/>
            <a:chExt cx="1406510" cy="445604"/>
          </a:xfrm>
        </p:grpSpPr>
        <mc:AlternateContent xmlns:mc="http://schemas.openxmlformats.org/markup-compatibility/2006" xmlns:p14="http://schemas.microsoft.com/office/powerpoint/2010/main">
          <mc:Choice Requires="p14">
            <p:contentPart p14:bwMode="auto" r:id="rId47">
              <p14:nvContentPartPr>
                <p14:cNvPr id="40" name="Rukopis 39">
                  <a:extLst>
                    <a:ext uri="{FF2B5EF4-FFF2-40B4-BE49-F238E27FC236}">
                      <a16:creationId xmlns:a16="http://schemas.microsoft.com/office/drawing/2014/main" id="{F9BD5F78-5F9A-4A07-A0BA-B827F0802ECE}"/>
                    </a:ext>
                  </a:extLst>
                </p14:cNvPr>
                <p14:cNvContentPartPr/>
                <p14:nvPr/>
              </p14:nvContentPartPr>
              <p14:xfrm>
                <a:off x="6387197" y="5323739"/>
                <a:ext cx="33120" cy="172080"/>
              </p14:xfrm>
            </p:contentPart>
          </mc:Choice>
          <mc:Fallback xmlns="">
            <p:pic>
              <p:nvPicPr>
                <p:cNvPr id="40" name="Rukopis 39">
                  <a:extLst>
                    <a:ext uri="{FF2B5EF4-FFF2-40B4-BE49-F238E27FC236}">
                      <a16:creationId xmlns:a16="http://schemas.microsoft.com/office/drawing/2014/main" id="{F9BD5F78-5F9A-4A07-A0BA-B827F0802ECE}"/>
                    </a:ext>
                  </a:extLst>
                </p:cNvPr>
                <p:cNvPicPr/>
                <p:nvPr/>
              </p:nvPicPr>
              <p:blipFill>
                <a:blip r:embed="rId48"/>
                <a:stretch>
                  <a:fillRect/>
                </a:stretch>
              </p:blipFill>
              <p:spPr>
                <a:xfrm>
                  <a:off x="6369557" y="5305739"/>
                  <a:ext cx="687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1" name="Rukopis 40">
                  <a:extLst>
                    <a:ext uri="{FF2B5EF4-FFF2-40B4-BE49-F238E27FC236}">
                      <a16:creationId xmlns:a16="http://schemas.microsoft.com/office/drawing/2014/main" id="{E791BBFA-6DF7-4547-902F-AADC5D8CB2DE}"/>
                    </a:ext>
                  </a:extLst>
                </p14:cNvPr>
                <p14:cNvContentPartPr/>
                <p14:nvPr/>
              </p14:nvContentPartPr>
              <p14:xfrm>
                <a:off x="7312757" y="5312219"/>
                <a:ext cx="50040" cy="147600"/>
              </p14:xfrm>
            </p:contentPart>
          </mc:Choice>
          <mc:Fallback xmlns="">
            <p:pic>
              <p:nvPicPr>
                <p:cNvPr id="41" name="Rukopis 40">
                  <a:extLst>
                    <a:ext uri="{FF2B5EF4-FFF2-40B4-BE49-F238E27FC236}">
                      <a16:creationId xmlns:a16="http://schemas.microsoft.com/office/drawing/2014/main" id="{E791BBFA-6DF7-4547-902F-AADC5D8CB2DE}"/>
                    </a:ext>
                  </a:extLst>
                </p:cNvPr>
                <p:cNvPicPr/>
                <p:nvPr/>
              </p:nvPicPr>
              <p:blipFill>
                <a:blip r:embed="rId50"/>
                <a:stretch>
                  <a:fillRect/>
                </a:stretch>
              </p:blipFill>
              <p:spPr>
                <a:xfrm>
                  <a:off x="7295117" y="5294579"/>
                  <a:ext cx="856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1561" name="Rukopis 21560">
                  <a:extLst>
                    <a:ext uri="{FF2B5EF4-FFF2-40B4-BE49-F238E27FC236}">
                      <a16:creationId xmlns:a16="http://schemas.microsoft.com/office/drawing/2014/main" id="{FF9E9A45-6CCA-404E-9E99-C7C0382B3867}"/>
                    </a:ext>
                  </a:extLst>
                </p14:cNvPr>
                <p14:cNvContentPartPr/>
                <p14:nvPr/>
              </p14:nvContentPartPr>
              <p14:xfrm>
                <a:off x="7543867" y="5050215"/>
                <a:ext cx="249840" cy="204120"/>
              </p14:xfrm>
            </p:contentPart>
          </mc:Choice>
          <mc:Fallback xmlns="">
            <p:pic>
              <p:nvPicPr>
                <p:cNvPr id="21561" name="Rukopis 21560">
                  <a:extLst>
                    <a:ext uri="{FF2B5EF4-FFF2-40B4-BE49-F238E27FC236}">
                      <a16:creationId xmlns:a16="http://schemas.microsoft.com/office/drawing/2014/main" id="{FF9E9A45-6CCA-404E-9E99-C7C0382B3867}"/>
                    </a:ext>
                  </a:extLst>
                </p:cNvPr>
                <p:cNvPicPr/>
                <p:nvPr/>
              </p:nvPicPr>
              <p:blipFill>
                <a:blip r:embed="rId52"/>
                <a:stretch>
                  <a:fillRect/>
                </a:stretch>
              </p:blipFill>
              <p:spPr>
                <a:xfrm>
                  <a:off x="7525867" y="5032215"/>
                  <a:ext cx="28548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1562" name="Rukopis 21561">
                  <a:extLst>
                    <a:ext uri="{FF2B5EF4-FFF2-40B4-BE49-F238E27FC236}">
                      <a16:creationId xmlns:a16="http://schemas.microsoft.com/office/drawing/2014/main" id="{99FB968F-2C46-4CC4-85BD-EA35DA2E2A4E}"/>
                    </a:ext>
                  </a:extLst>
                </p14:cNvPr>
                <p14:cNvContentPartPr/>
                <p14:nvPr/>
              </p14:nvContentPartPr>
              <p14:xfrm>
                <a:off x="7579147" y="5057415"/>
                <a:ext cx="197640" cy="178920"/>
              </p14:xfrm>
            </p:contentPart>
          </mc:Choice>
          <mc:Fallback xmlns="">
            <p:pic>
              <p:nvPicPr>
                <p:cNvPr id="21562" name="Rukopis 21561">
                  <a:extLst>
                    <a:ext uri="{FF2B5EF4-FFF2-40B4-BE49-F238E27FC236}">
                      <a16:creationId xmlns:a16="http://schemas.microsoft.com/office/drawing/2014/main" id="{99FB968F-2C46-4CC4-85BD-EA35DA2E2A4E}"/>
                    </a:ext>
                  </a:extLst>
                </p:cNvPr>
                <p:cNvPicPr/>
                <p:nvPr/>
              </p:nvPicPr>
              <p:blipFill>
                <a:blip r:embed="rId54"/>
                <a:stretch>
                  <a:fillRect/>
                </a:stretch>
              </p:blipFill>
              <p:spPr>
                <a:xfrm>
                  <a:off x="7561507" y="5039775"/>
                  <a:ext cx="23328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1564" name="Rukopis 21563">
                  <a:extLst>
                    <a:ext uri="{FF2B5EF4-FFF2-40B4-BE49-F238E27FC236}">
                      <a16:creationId xmlns:a16="http://schemas.microsoft.com/office/drawing/2014/main" id="{83940B10-80B5-4AC0-981A-44FB8F48F3ED}"/>
                    </a:ext>
                  </a:extLst>
                </p14:cNvPr>
                <p14:cNvContentPartPr/>
                <p14:nvPr/>
              </p14:nvContentPartPr>
              <p14:xfrm>
                <a:off x="6543427" y="5300415"/>
                <a:ext cx="236520" cy="95040"/>
              </p14:xfrm>
            </p:contentPart>
          </mc:Choice>
          <mc:Fallback xmlns="">
            <p:pic>
              <p:nvPicPr>
                <p:cNvPr id="21564" name="Rukopis 21563">
                  <a:extLst>
                    <a:ext uri="{FF2B5EF4-FFF2-40B4-BE49-F238E27FC236}">
                      <a16:creationId xmlns:a16="http://schemas.microsoft.com/office/drawing/2014/main" id="{83940B10-80B5-4AC0-981A-44FB8F48F3ED}"/>
                    </a:ext>
                  </a:extLst>
                </p:cNvPr>
                <p:cNvPicPr/>
                <p:nvPr/>
              </p:nvPicPr>
              <p:blipFill>
                <a:blip r:embed="rId56"/>
                <a:stretch>
                  <a:fillRect/>
                </a:stretch>
              </p:blipFill>
              <p:spPr>
                <a:xfrm>
                  <a:off x="6525427" y="5282415"/>
                  <a:ext cx="2721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1565" name="Rukopis 21564">
                  <a:extLst>
                    <a:ext uri="{FF2B5EF4-FFF2-40B4-BE49-F238E27FC236}">
                      <a16:creationId xmlns:a16="http://schemas.microsoft.com/office/drawing/2014/main" id="{1A906889-FA78-4B2A-8609-28F765359138}"/>
                    </a:ext>
                  </a:extLst>
                </p14:cNvPr>
                <p14:cNvContentPartPr/>
                <p14:nvPr/>
              </p14:nvContentPartPr>
              <p14:xfrm>
                <a:off x="6922147" y="5275575"/>
                <a:ext cx="234360" cy="112680"/>
              </p14:xfrm>
            </p:contentPart>
          </mc:Choice>
          <mc:Fallback xmlns="">
            <p:pic>
              <p:nvPicPr>
                <p:cNvPr id="21565" name="Rukopis 21564">
                  <a:extLst>
                    <a:ext uri="{FF2B5EF4-FFF2-40B4-BE49-F238E27FC236}">
                      <a16:creationId xmlns:a16="http://schemas.microsoft.com/office/drawing/2014/main" id="{1A906889-FA78-4B2A-8609-28F765359138}"/>
                    </a:ext>
                  </a:extLst>
                </p:cNvPr>
                <p:cNvPicPr/>
                <p:nvPr/>
              </p:nvPicPr>
              <p:blipFill>
                <a:blip r:embed="rId58"/>
                <a:stretch>
                  <a:fillRect/>
                </a:stretch>
              </p:blipFill>
              <p:spPr>
                <a:xfrm>
                  <a:off x="6904147" y="5257935"/>
                  <a:ext cx="2700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1567" name="Rukopis 21566">
                  <a:extLst>
                    <a:ext uri="{FF2B5EF4-FFF2-40B4-BE49-F238E27FC236}">
                      <a16:creationId xmlns:a16="http://schemas.microsoft.com/office/drawing/2014/main" id="{4A82E0BD-937F-4580-9573-B0E9A1A8DB55}"/>
                    </a:ext>
                  </a:extLst>
                </p14:cNvPr>
                <p14:cNvContentPartPr/>
                <p14:nvPr/>
              </p14:nvContentPartPr>
              <p14:xfrm>
                <a:off x="6576907" y="5386095"/>
                <a:ext cx="9720" cy="11520"/>
              </p14:xfrm>
            </p:contentPart>
          </mc:Choice>
          <mc:Fallback xmlns="">
            <p:pic>
              <p:nvPicPr>
                <p:cNvPr id="21567" name="Rukopis 21566">
                  <a:extLst>
                    <a:ext uri="{FF2B5EF4-FFF2-40B4-BE49-F238E27FC236}">
                      <a16:creationId xmlns:a16="http://schemas.microsoft.com/office/drawing/2014/main" id="{4A82E0BD-937F-4580-9573-B0E9A1A8DB55}"/>
                    </a:ext>
                  </a:extLst>
                </p:cNvPr>
                <p:cNvPicPr/>
                <p:nvPr/>
              </p:nvPicPr>
              <p:blipFill>
                <a:blip r:embed="rId60"/>
                <a:stretch>
                  <a:fillRect/>
                </a:stretch>
              </p:blipFill>
              <p:spPr>
                <a:xfrm>
                  <a:off x="6559267" y="5368095"/>
                  <a:ext cx="453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3552" name="Rukopis 23551">
                  <a:extLst>
                    <a:ext uri="{FF2B5EF4-FFF2-40B4-BE49-F238E27FC236}">
                      <a16:creationId xmlns:a16="http://schemas.microsoft.com/office/drawing/2014/main" id="{9F6F0A65-0907-4787-A5FE-D1FF9C3938E1}"/>
                    </a:ext>
                  </a:extLst>
                </p14:cNvPr>
                <p14:cNvContentPartPr/>
                <p14:nvPr/>
              </p14:nvContentPartPr>
              <p14:xfrm>
                <a:off x="6636307" y="5392935"/>
                <a:ext cx="4680" cy="16560"/>
              </p14:xfrm>
            </p:contentPart>
          </mc:Choice>
          <mc:Fallback xmlns="">
            <p:pic>
              <p:nvPicPr>
                <p:cNvPr id="23552" name="Rukopis 23551">
                  <a:extLst>
                    <a:ext uri="{FF2B5EF4-FFF2-40B4-BE49-F238E27FC236}">
                      <a16:creationId xmlns:a16="http://schemas.microsoft.com/office/drawing/2014/main" id="{9F6F0A65-0907-4787-A5FE-D1FF9C3938E1}"/>
                    </a:ext>
                  </a:extLst>
                </p:cNvPr>
                <p:cNvPicPr/>
                <p:nvPr/>
              </p:nvPicPr>
              <p:blipFill>
                <a:blip r:embed="rId62"/>
                <a:stretch>
                  <a:fillRect/>
                </a:stretch>
              </p:blipFill>
              <p:spPr>
                <a:xfrm>
                  <a:off x="6618307" y="5375295"/>
                  <a:ext cx="403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3553" name="Rukopis 23552">
                  <a:extLst>
                    <a:ext uri="{FF2B5EF4-FFF2-40B4-BE49-F238E27FC236}">
                      <a16:creationId xmlns:a16="http://schemas.microsoft.com/office/drawing/2014/main" id="{FDC682A0-C74F-4778-AA84-F6D02F3A37AC}"/>
                    </a:ext>
                  </a:extLst>
                </p14:cNvPr>
                <p14:cNvContentPartPr/>
                <p14:nvPr/>
              </p14:nvContentPartPr>
              <p14:xfrm>
                <a:off x="6707587" y="5392935"/>
                <a:ext cx="12960" cy="27000"/>
              </p14:xfrm>
            </p:contentPart>
          </mc:Choice>
          <mc:Fallback xmlns="">
            <p:pic>
              <p:nvPicPr>
                <p:cNvPr id="23553" name="Rukopis 23552">
                  <a:extLst>
                    <a:ext uri="{FF2B5EF4-FFF2-40B4-BE49-F238E27FC236}">
                      <a16:creationId xmlns:a16="http://schemas.microsoft.com/office/drawing/2014/main" id="{FDC682A0-C74F-4778-AA84-F6D02F3A37AC}"/>
                    </a:ext>
                  </a:extLst>
                </p:cNvPr>
                <p:cNvPicPr/>
                <p:nvPr/>
              </p:nvPicPr>
              <p:blipFill>
                <a:blip r:embed="rId64"/>
                <a:stretch>
                  <a:fillRect/>
                </a:stretch>
              </p:blipFill>
              <p:spPr>
                <a:xfrm>
                  <a:off x="6689947" y="5375295"/>
                  <a:ext cx="486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3555" name="Rukopis 23554">
                  <a:extLst>
                    <a:ext uri="{FF2B5EF4-FFF2-40B4-BE49-F238E27FC236}">
                      <a16:creationId xmlns:a16="http://schemas.microsoft.com/office/drawing/2014/main" id="{BCDF1D41-68C9-440C-9625-7E8E59310076}"/>
                    </a:ext>
                  </a:extLst>
                </p14:cNvPr>
                <p14:cNvContentPartPr/>
                <p14:nvPr/>
              </p14:nvContentPartPr>
              <p14:xfrm>
                <a:off x="6964987" y="5386095"/>
                <a:ext cx="360" cy="20880"/>
              </p14:xfrm>
            </p:contentPart>
          </mc:Choice>
          <mc:Fallback xmlns="">
            <p:pic>
              <p:nvPicPr>
                <p:cNvPr id="23555" name="Rukopis 23554">
                  <a:extLst>
                    <a:ext uri="{FF2B5EF4-FFF2-40B4-BE49-F238E27FC236}">
                      <a16:creationId xmlns:a16="http://schemas.microsoft.com/office/drawing/2014/main" id="{BCDF1D41-68C9-440C-9625-7E8E59310076}"/>
                    </a:ext>
                  </a:extLst>
                </p:cNvPr>
                <p:cNvPicPr/>
                <p:nvPr/>
              </p:nvPicPr>
              <p:blipFill>
                <a:blip r:embed="rId66"/>
                <a:stretch>
                  <a:fillRect/>
                </a:stretch>
              </p:blipFill>
              <p:spPr>
                <a:xfrm>
                  <a:off x="6946987" y="5368095"/>
                  <a:ext cx="360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3556" name="Rukopis 23555">
                  <a:extLst>
                    <a:ext uri="{FF2B5EF4-FFF2-40B4-BE49-F238E27FC236}">
                      <a16:creationId xmlns:a16="http://schemas.microsoft.com/office/drawing/2014/main" id="{16C7EA20-2CA7-4111-9173-A0113F4F5CC1}"/>
                    </a:ext>
                  </a:extLst>
                </p14:cNvPr>
                <p14:cNvContentPartPr/>
                <p14:nvPr/>
              </p14:nvContentPartPr>
              <p14:xfrm>
                <a:off x="7036267" y="5378895"/>
                <a:ext cx="36360" cy="21600"/>
              </p14:xfrm>
            </p:contentPart>
          </mc:Choice>
          <mc:Fallback xmlns="">
            <p:pic>
              <p:nvPicPr>
                <p:cNvPr id="23556" name="Rukopis 23555">
                  <a:extLst>
                    <a:ext uri="{FF2B5EF4-FFF2-40B4-BE49-F238E27FC236}">
                      <a16:creationId xmlns:a16="http://schemas.microsoft.com/office/drawing/2014/main" id="{16C7EA20-2CA7-4111-9173-A0113F4F5CC1}"/>
                    </a:ext>
                  </a:extLst>
                </p:cNvPr>
                <p:cNvPicPr/>
                <p:nvPr/>
              </p:nvPicPr>
              <p:blipFill>
                <a:blip r:embed="rId68"/>
                <a:stretch>
                  <a:fillRect/>
                </a:stretch>
              </p:blipFill>
              <p:spPr>
                <a:xfrm>
                  <a:off x="7018267" y="5360895"/>
                  <a:ext cx="720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3557" name="Rukopis 23556">
                  <a:extLst>
                    <a:ext uri="{FF2B5EF4-FFF2-40B4-BE49-F238E27FC236}">
                      <a16:creationId xmlns:a16="http://schemas.microsoft.com/office/drawing/2014/main" id="{0E5CA222-239D-476F-BCDF-2573BAB03EAE}"/>
                    </a:ext>
                  </a:extLst>
                </p14:cNvPr>
                <p14:cNvContentPartPr/>
                <p14:nvPr/>
              </p14:nvContentPartPr>
              <p14:xfrm>
                <a:off x="7100707" y="5314815"/>
                <a:ext cx="52560" cy="37440"/>
              </p14:xfrm>
            </p:contentPart>
          </mc:Choice>
          <mc:Fallback xmlns="">
            <p:pic>
              <p:nvPicPr>
                <p:cNvPr id="23557" name="Rukopis 23556">
                  <a:extLst>
                    <a:ext uri="{FF2B5EF4-FFF2-40B4-BE49-F238E27FC236}">
                      <a16:creationId xmlns:a16="http://schemas.microsoft.com/office/drawing/2014/main" id="{0E5CA222-239D-476F-BCDF-2573BAB03EAE}"/>
                    </a:ext>
                  </a:extLst>
                </p:cNvPr>
                <p:cNvPicPr/>
                <p:nvPr/>
              </p:nvPicPr>
              <p:blipFill>
                <a:blip r:embed="rId70"/>
                <a:stretch>
                  <a:fillRect/>
                </a:stretch>
              </p:blipFill>
              <p:spPr>
                <a:xfrm>
                  <a:off x="7082707" y="5296815"/>
                  <a:ext cx="88200" cy="73080"/>
                </a:xfrm>
                <a:prstGeom prst="rect">
                  <a:avLst/>
                </a:prstGeom>
              </p:spPr>
            </p:pic>
          </mc:Fallback>
        </mc:AlternateContent>
      </p:grpSp>
      <p:grpSp>
        <p:nvGrpSpPr>
          <p:cNvPr id="23567" name="Skupina 23566">
            <a:extLst>
              <a:ext uri="{FF2B5EF4-FFF2-40B4-BE49-F238E27FC236}">
                <a16:creationId xmlns:a16="http://schemas.microsoft.com/office/drawing/2014/main" id="{885254CF-B34A-492D-A459-E92C364611D1}"/>
              </a:ext>
            </a:extLst>
          </p:cNvPr>
          <p:cNvGrpSpPr/>
          <p:nvPr/>
        </p:nvGrpSpPr>
        <p:grpSpPr>
          <a:xfrm>
            <a:off x="5586187" y="5735295"/>
            <a:ext cx="2157490" cy="437400"/>
            <a:chOff x="5586187" y="5735295"/>
            <a:chExt cx="2157490" cy="437400"/>
          </a:xfrm>
        </p:grpSpPr>
        <mc:AlternateContent xmlns:mc="http://schemas.openxmlformats.org/markup-compatibility/2006" xmlns:p14="http://schemas.microsoft.com/office/powerpoint/2010/main">
          <mc:Choice Requires="p14">
            <p:contentPart p14:bwMode="auto" r:id="rId71">
              <p14:nvContentPartPr>
                <p14:cNvPr id="21510" name="Rukopis 21509">
                  <a:extLst>
                    <a:ext uri="{FF2B5EF4-FFF2-40B4-BE49-F238E27FC236}">
                      <a16:creationId xmlns:a16="http://schemas.microsoft.com/office/drawing/2014/main" id="{6B275E49-728A-469B-B9F4-7FCF4970F798}"/>
                    </a:ext>
                  </a:extLst>
                </p14:cNvPr>
                <p14:cNvContentPartPr/>
                <p14:nvPr/>
              </p14:nvContentPartPr>
              <p14:xfrm>
                <a:off x="6194957" y="5809739"/>
                <a:ext cx="379800" cy="245520"/>
              </p14:xfrm>
            </p:contentPart>
          </mc:Choice>
          <mc:Fallback xmlns="">
            <p:pic>
              <p:nvPicPr>
                <p:cNvPr id="21510" name="Rukopis 21509">
                  <a:extLst>
                    <a:ext uri="{FF2B5EF4-FFF2-40B4-BE49-F238E27FC236}">
                      <a16:creationId xmlns:a16="http://schemas.microsoft.com/office/drawing/2014/main" id="{6B275E49-728A-469B-B9F4-7FCF4970F798}"/>
                    </a:ext>
                  </a:extLst>
                </p:cNvPr>
                <p:cNvPicPr/>
                <p:nvPr/>
              </p:nvPicPr>
              <p:blipFill>
                <a:blip r:embed="rId72"/>
                <a:stretch>
                  <a:fillRect/>
                </a:stretch>
              </p:blipFill>
              <p:spPr>
                <a:xfrm>
                  <a:off x="6185957" y="5801099"/>
                  <a:ext cx="39744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1511" name="Rukopis 21510">
                  <a:extLst>
                    <a:ext uri="{FF2B5EF4-FFF2-40B4-BE49-F238E27FC236}">
                      <a16:creationId xmlns:a16="http://schemas.microsoft.com/office/drawing/2014/main" id="{F8644C19-A3E8-45D5-A40C-2C8665838330}"/>
                    </a:ext>
                  </a:extLst>
                </p14:cNvPr>
                <p14:cNvContentPartPr/>
                <p14:nvPr/>
              </p14:nvContentPartPr>
              <p14:xfrm>
                <a:off x="7164077" y="5787059"/>
                <a:ext cx="579600" cy="256320"/>
              </p14:xfrm>
            </p:contentPart>
          </mc:Choice>
          <mc:Fallback xmlns="">
            <p:pic>
              <p:nvPicPr>
                <p:cNvPr id="21511" name="Rukopis 21510">
                  <a:extLst>
                    <a:ext uri="{FF2B5EF4-FFF2-40B4-BE49-F238E27FC236}">
                      <a16:creationId xmlns:a16="http://schemas.microsoft.com/office/drawing/2014/main" id="{F8644C19-A3E8-45D5-A40C-2C8665838330}"/>
                    </a:ext>
                  </a:extLst>
                </p:cNvPr>
                <p:cNvPicPr/>
                <p:nvPr/>
              </p:nvPicPr>
              <p:blipFill>
                <a:blip r:embed="rId74"/>
                <a:stretch>
                  <a:fillRect/>
                </a:stretch>
              </p:blipFill>
              <p:spPr>
                <a:xfrm>
                  <a:off x="7155437" y="5778059"/>
                  <a:ext cx="59724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1554" name="Rukopis 21553">
                  <a:extLst>
                    <a:ext uri="{FF2B5EF4-FFF2-40B4-BE49-F238E27FC236}">
                      <a16:creationId xmlns:a16="http://schemas.microsoft.com/office/drawing/2014/main" id="{D2FC9720-81CA-4416-B1B1-16B5AC9F6B83}"/>
                    </a:ext>
                  </a:extLst>
                </p14:cNvPr>
                <p14:cNvContentPartPr/>
                <p14:nvPr/>
              </p14:nvContentPartPr>
              <p14:xfrm>
                <a:off x="5807587" y="6029055"/>
                <a:ext cx="213840" cy="143640"/>
              </p14:xfrm>
            </p:contentPart>
          </mc:Choice>
          <mc:Fallback xmlns="">
            <p:pic>
              <p:nvPicPr>
                <p:cNvPr id="21554" name="Rukopis 21553">
                  <a:extLst>
                    <a:ext uri="{FF2B5EF4-FFF2-40B4-BE49-F238E27FC236}">
                      <a16:creationId xmlns:a16="http://schemas.microsoft.com/office/drawing/2014/main" id="{D2FC9720-81CA-4416-B1B1-16B5AC9F6B83}"/>
                    </a:ext>
                  </a:extLst>
                </p:cNvPr>
                <p:cNvPicPr/>
                <p:nvPr/>
              </p:nvPicPr>
              <p:blipFill>
                <a:blip r:embed="rId76"/>
                <a:stretch>
                  <a:fillRect/>
                </a:stretch>
              </p:blipFill>
              <p:spPr>
                <a:xfrm>
                  <a:off x="5789947" y="6011055"/>
                  <a:ext cx="2494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1555" name="Rukopis 21554">
                  <a:extLst>
                    <a:ext uri="{FF2B5EF4-FFF2-40B4-BE49-F238E27FC236}">
                      <a16:creationId xmlns:a16="http://schemas.microsoft.com/office/drawing/2014/main" id="{7DD89E81-3102-4407-8D42-2500096A24B9}"/>
                    </a:ext>
                  </a:extLst>
                </p14:cNvPr>
                <p14:cNvContentPartPr/>
                <p14:nvPr/>
              </p14:nvContentPartPr>
              <p14:xfrm>
                <a:off x="5742787" y="5907375"/>
                <a:ext cx="236160" cy="222480"/>
              </p14:xfrm>
            </p:contentPart>
          </mc:Choice>
          <mc:Fallback xmlns="">
            <p:pic>
              <p:nvPicPr>
                <p:cNvPr id="21555" name="Rukopis 21554">
                  <a:extLst>
                    <a:ext uri="{FF2B5EF4-FFF2-40B4-BE49-F238E27FC236}">
                      <a16:creationId xmlns:a16="http://schemas.microsoft.com/office/drawing/2014/main" id="{7DD89E81-3102-4407-8D42-2500096A24B9}"/>
                    </a:ext>
                  </a:extLst>
                </p:cNvPr>
                <p:cNvPicPr/>
                <p:nvPr/>
              </p:nvPicPr>
              <p:blipFill>
                <a:blip r:embed="rId78"/>
                <a:stretch>
                  <a:fillRect/>
                </a:stretch>
              </p:blipFill>
              <p:spPr>
                <a:xfrm>
                  <a:off x="5725147" y="5889375"/>
                  <a:ext cx="27180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1556" name="Rukopis 21555">
                  <a:extLst>
                    <a:ext uri="{FF2B5EF4-FFF2-40B4-BE49-F238E27FC236}">
                      <a16:creationId xmlns:a16="http://schemas.microsoft.com/office/drawing/2014/main" id="{EAF2141A-BB2F-47B9-9B98-4F5BE6997BEB}"/>
                    </a:ext>
                  </a:extLst>
                </p14:cNvPr>
                <p14:cNvContentPartPr/>
                <p14:nvPr/>
              </p14:nvContentPartPr>
              <p14:xfrm>
                <a:off x="5586187" y="5770935"/>
                <a:ext cx="482040" cy="336960"/>
              </p14:xfrm>
            </p:contentPart>
          </mc:Choice>
          <mc:Fallback xmlns="">
            <p:pic>
              <p:nvPicPr>
                <p:cNvPr id="21556" name="Rukopis 21555">
                  <a:extLst>
                    <a:ext uri="{FF2B5EF4-FFF2-40B4-BE49-F238E27FC236}">
                      <a16:creationId xmlns:a16="http://schemas.microsoft.com/office/drawing/2014/main" id="{EAF2141A-BB2F-47B9-9B98-4F5BE6997BEB}"/>
                    </a:ext>
                  </a:extLst>
                </p:cNvPr>
                <p:cNvPicPr/>
                <p:nvPr/>
              </p:nvPicPr>
              <p:blipFill>
                <a:blip r:embed="rId80"/>
                <a:stretch>
                  <a:fillRect/>
                </a:stretch>
              </p:blipFill>
              <p:spPr>
                <a:xfrm>
                  <a:off x="5568547" y="5753295"/>
                  <a:ext cx="51768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3559" name="Rukopis 23558">
                  <a:extLst>
                    <a:ext uri="{FF2B5EF4-FFF2-40B4-BE49-F238E27FC236}">
                      <a16:creationId xmlns:a16="http://schemas.microsoft.com/office/drawing/2014/main" id="{356B54AB-DA63-4420-B536-B90CEDAFAA57}"/>
                    </a:ext>
                  </a:extLst>
                </p14:cNvPr>
                <p14:cNvContentPartPr/>
                <p14:nvPr/>
              </p14:nvContentPartPr>
              <p14:xfrm>
                <a:off x="6736027" y="5735295"/>
                <a:ext cx="224280" cy="43920"/>
              </p14:xfrm>
            </p:contentPart>
          </mc:Choice>
          <mc:Fallback xmlns="">
            <p:pic>
              <p:nvPicPr>
                <p:cNvPr id="23559" name="Rukopis 23558">
                  <a:extLst>
                    <a:ext uri="{FF2B5EF4-FFF2-40B4-BE49-F238E27FC236}">
                      <a16:creationId xmlns:a16="http://schemas.microsoft.com/office/drawing/2014/main" id="{356B54AB-DA63-4420-B536-B90CEDAFAA57}"/>
                    </a:ext>
                  </a:extLst>
                </p:cNvPr>
                <p:cNvPicPr/>
                <p:nvPr/>
              </p:nvPicPr>
              <p:blipFill>
                <a:blip r:embed="rId82"/>
                <a:stretch>
                  <a:fillRect/>
                </a:stretch>
              </p:blipFill>
              <p:spPr>
                <a:xfrm>
                  <a:off x="6718387" y="5717655"/>
                  <a:ext cx="259920" cy="79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3">
            <p14:nvContentPartPr>
              <p14:cNvPr id="23563" name="Rukopis 23562">
                <a:extLst>
                  <a:ext uri="{FF2B5EF4-FFF2-40B4-BE49-F238E27FC236}">
                    <a16:creationId xmlns:a16="http://schemas.microsoft.com/office/drawing/2014/main" id="{E8E62D8B-6FA8-4BE6-9298-2C2DB8C6062A}"/>
                  </a:ext>
                </a:extLst>
              </p14:cNvPr>
              <p14:cNvContentPartPr/>
              <p14:nvPr/>
            </p14:nvContentPartPr>
            <p14:xfrm>
              <a:off x="5864827" y="5131215"/>
              <a:ext cx="495000" cy="291960"/>
            </p14:xfrm>
          </p:contentPart>
        </mc:Choice>
        <mc:Fallback xmlns="">
          <p:pic>
            <p:nvPicPr>
              <p:cNvPr id="23563" name="Rukopis 23562">
                <a:extLst>
                  <a:ext uri="{FF2B5EF4-FFF2-40B4-BE49-F238E27FC236}">
                    <a16:creationId xmlns:a16="http://schemas.microsoft.com/office/drawing/2014/main" id="{E8E62D8B-6FA8-4BE6-9298-2C2DB8C6062A}"/>
                  </a:ext>
                </a:extLst>
              </p:cNvPr>
              <p:cNvPicPr/>
              <p:nvPr/>
            </p:nvPicPr>
            <p:blipFill>
              <a:blip r:embed="rId84"/>
              <a:stretch>
                <a:fillRect/>
              </a:stretch>
            </p:blipFill>
            <p:spPr>
              <a:xfrm>
                <a:off x="5846827" y="5113575"/>
                <a:ext cx="530640" cy="327600"/>
              </a:xfrm>
              <a:prstGeom prst="rect">
                <a:avLst/>
              </a:prstGeom>
            </p:spPr>
          </p:pic>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DEE36E-70D8-401B-B8EE-61E20282A7F7}"/>
              </a:ext>
            </a:extLst>
          </p:cNvPr>
          <p:cNvSpPr>
            <a:spLocks noGrp="1"/>
          </p:cNvSpPr>
          <p:nvPr>
            <p:ph type="title"/>
          </p:nvPr>
        </p:nvSpPr>
        <p:spPr>
          <a:xfrm>
            <a:off x="205500" y="384943"/>
            <a:ext cx="6347713" cy="724502"/>
          </a:xfrm>
        </p:spPr>
        <p:txBody>
          <a:bodyPr/>
          <a:lstStyle/>
          <a:p>
            <a:r>
              <a:rPr lang="cs-CZ" dirty="0" err="1"/>
              <a:t>Sound</a:t>
            </a:r>
            <a:r>
              <a:rPr lang="cs-CZ" dirty="0"/>
              <a:t> </a:t>
            </a:r>
            <a:r>
              <a:rPr lang="cs-CZ" dirty="0" err="1"/>
              <a:t>localization</a:t>
            </a:r>
            <a:r>
              <a:rPr lang="cs-CZ" dirty="0"/>
              <a:t> - </a:t>
            </a:r>
            <a:r>
              <a:rPr lang="cs-CZ" dirty="0" err="1"/>
              <a:t>results</a:t>
            </a:r>
            <a:endParaRPr lang="cs-CZ" dirty="0"/>
          </a:p>
        </p:txBody>
      </p:sp>
      <p:pic>
        <p:nvPicPr>
          <p:cNvPr id="4" name="table">
            <a:extLst>
              <a:ext uri="{FF2B5EF4-FFF2-40B4-BE49-F238E27FC236}">
                <a16:creationId xmlns:a16="http://schemas.microsoft.com/office/drawing/2014/main" id="{6C71B54F-7E91-449A-8508-948384B0DF68}"/>
              </a:ext>
            </a:extLst>
          </p:cNvPr>
          <p:cNvPicPr>
            <a:picLocks noChangeAspect="1"/>
          </p:cNvPicPr>
          <p:nvPr/>
        </p:nvPicPr>
        <p:blipFill>
          <a:blip r:embed="rId2"/>
          <a:stretch>
            <a:fillRect/>
          </a:stretch>
        </p:blipFill>
        <p:spPr>
          <a:xfrm>
            <a:off x="219060" y="2946249"/>
            <a:ext cx="8564769" cy="2403482"/>
          </a:xfrm>
          <a:prstGeom prst="rect">
            <a:avLst/>
          </a:prstGeom>
        </p:spPr>
      </p:pic>
      <p:pic>
        <p:nvPicPr>
          <p:cNvPr id="98" name="Obrázek 97">
            <a:extLst>
              <a:ext uri="{FF2B5EF4-FFF2-40B4-BE49-F238E27FC236}">
                <a16:creationId xmlns:a16="http://schemas.microsoft.com/office/drawing/2014/main" id="{030FE497-BB97-4F48-BADF-B82B68E176EE}"/>
              </a:ext>
            </a:extLst>
          </p:cNvPr>
          <p:cNvPicPr>
            <a:picLocks noChangeAspect="1"/>
          </p:cNvPicPr>
          <p:nvPr/>
        </p:nvPicPr>
        <p:blipFill>
          <a:blip r:embed="rId3"/>
          <a:stretch>
            <a:fillRect/>
          </a:stretch>
        </p:blipFill>
        <p:spPr>
          <a:xfrm>
            <a:off x="5724128" y="1109445"/>
            <a:ext cx="2362771" cy="1522784"/>
          </a:xfrm>
          <a:prstGeom prst="rect">
            <a:avLst/>
          </a:prstGeom>
        </p:spPr>
      </p:pic>
      <p:sp>
        <p:nvSpPr>
          <p:cNvPr id="99" name="TextovéPole 98">
            <a:extLst>
              <a:ext uri="{FF2B5EF4-FFF2-40B4-BE49-F238E27FC236}">
                <a16:creationId xmlns:a16="http://schemas.microsoft.com/office/drawing/2014/main" id="{3C7F5BFF-F19A-4026-BF72-8EF325CB9306}"/>
              </a:ext>
            </a:extLst>
          </p:cNvPr>
          <p:cNvSpPr txBox="1"/>
          <p:nvPr/>
        </p:nvSpPr>
        <p:spPr>
          <a:xfrm>
            <a:off x="441296" y="1456685"/>
            <a:ext cx="3724096" cy="369332"/>
          </a:xfrm>
          <a:prstGeom prst="rect">
            <a:avLst/>
          </a:prstGeom>
          <a:noFill/>
        </p:spPr>
        <p:txBody>
          <a:bodyPr wrap="none" rtlCol="0">
            <a:spAutoFit/>
          </a:bodyPr>
          <a:lstStyle/>
          <a:p>
            <a:r>
              <a:rPr lang="cs-CZ" dirty="0" err="1"/>
              <a:t>Was</a:t>
            </a:r>
            <a:r>
              <a:rPr lang="cs-CZ" dirty="0"/>
              <a:t> </a:t>
            </a:r>
            <a:r>
              <a:rPr lang="cs-CZ" dirty="0" err="1"/>
              <a:t>the</a:t>
            </a:r>
            <a:r>
              <a:rPr lang="cs-CZ" dirty="0"/>
              <a:t> </a:t>
            </a:r>
            <a:r>
              <a:rPr lang="cs-CZ" dirty="0" err="1"/>
              <a:t>side</a:t>
            </a:r>
            <a:r>
              <a:rPr lang="cs-CZ" dirty="0"/>
              <a:t> </a:t>
            </a:r>
            <a:r>
              <a:rPr lang="cs-CZ" dirty="0" err="1"/>
              <a:t>guess</a:t>
            </a:r>
            <a:r>
              <a:rPr lang="cs-CZ" dirty="0"/>
              <a:t> </a:t>
            </a:r>
            <a:r>
              <a:rPr lang="cs-CZ" dirty="0" err="1"/>
              <a:t>right</a:t>
            </a:r>
            <a:r>
              <a:rPr lang="cs-CZ" dirty="0"/>
              <a:t> </a:t>
            </a:r>
            <a:r>
              <a:rPr lang="cs-CZ" dirty="0" err="1"/>
              <a:t>or</a:t>
            </a:r>
            <a:r>
              <a:rPr lang="cs-CZ" dirty="0"/>
              <a:t> </a:t>
            </a:r>
            <a:r>
              <a:rPr lang="cs-CZ" dirty="0" err="1"/>
              <a:t>wrong</a:t>
            </a:r>
            <a:r>
              <a:rPr lang="cs-CZ" dirty="0"/>
              <a:t>?</a:t>
            </a:r>
          </a:p>
        </p:txBody>
      </p:sp>
      <p:sp>
        <p:nvSpPr>
          <p:cNvPr id="100" name="TextovéPole 99">
            <a:extLst>
              <a:ext uri="{FF2B5EF4-FFF2-40B4-BE49-F238E27FC236}">
                <a16:creationId xmlns:a16="http://schemas.microsoft.com/office/drawing/2014/main" id="{4A3225BB-938E-4854-A080-F7A74DD6BC20}"/>
              </a:ext>
            </a:extLst>
          </p:cNvPr>
          <p:cNvSpPr txBox="1"/>
          <p:nvPr/>
        </p:nvSpPr>
        <p:spPr>
          <a:xfrm>
            <a:off x="563170" y="2460499"/>
            <a:ext cx="3663182" cy="369332"/>
          </a:xfrm>
          <a:prstGeom prst="rect">
            <a:avLst/>
          </a:prstGeom>
          <a:noFill/>
        </p:spPr>
        <p:txBody>
          <a:bodyPr wrap="none" rtlCol="0">
            <a:spAutoFit/>
          </a:bodyPr>
          <a:lstStyle/>
          <a:p>
            <a:r>
              <a:rPr lang="cs-CZ" dirty="0"/>
              <a:t>Distance </a:t>
            </a:r>
            <a:r>
              <a:rPr lang="cs-CZ" dirty="0" err="1"/>
              <a:t>from</a:t>
            </a:r>
            <a:r>
              <a:rPr lang="cs-CZ" dirty="0"/>
              <a:t> centre </a:t>
            </a:r>
            <a:r>
              <a:rPr lang="cs-CZ" dirty="0" err="1"/>
              <a:t>of</a:t>
            </a:r>
            <a:r>
              <a:rPr lang="cs-CZ" dirty="0"/>
              <a:t> </a:t>
            </a:r>
            <a:r>
              <a:rPr lang="cs-CZ" dirty="0" err="1"/>
              <a:t>the</a:t>
            </a:r>
            <a:r>
              <a:rPr lang="cs-CZ" dirty="0"/>
              <a:t> table</a:t>
            </a:r>
          </a:p>
        </p:txBody>
      </p:sp>
    </p:spTree>
    <p:extLst>
      <p:ext uri="{BB962C8B-B14F-4D97-AF65-F5344CB8AC3E}">
        <p14:creationId xmlns:p14="http://schemas.microsoft.com/office/powerpoint/2010/main" val="2746444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54551"/>
            <a:ext cx="6347713" cy="1320800"/>
          </a:xfrm>
        </p:spPr>
        <p:txBody>
          <a:bodyPr/>
          <a:lstStyle/>
          <a:p>
            <a:r>
              <a:rPr lang="cs-CZ" dirty="0" err="1"/>
              <a:t>Exteroreceptors</a:t>
            </a:r>
            <a:endParaRPr lang="cs-CZ" dirty="0"/>
          </a:p>
        </p:txBody>
      </p:sp>
      <p:sp>
        <p:nvSpPr>
          <p:cNvPr id="3" name="Content Placeholder 2"/>
          <p:cNvSpPr>
            <a:spLocks noGrp="1"/>
          </p:cNvSpPr>
          <p:nvPr>
            <p:ph idx="1"/>
          </p:nvPr>
        </p:nvSpPr>
        <p:spPr>
          <a:xfrm>
            <a:off x="251520" y="980728"/>
            <a:ext cx="7292765" cy="3880773"/>
          </a:xfrm>
        </p:spPr>
        <p:txBody>
          <a:bodyPr>
            <a:normAutofit/>
          </a:bodyPr>
          <a:lstStyle/>
          <a:p>
            <a:pPr>
              <a:buFont typeface="Wingdings" pitchFamily="2" charset="2"/>
              <a:buChar char="Ø"/>
            </a:pPr>
            <a:r>
              <a:rPr lang="cs-CZ" sz="2400" dirty="0" err="1"/>
              <a:t>Transduction</a:t>
            </a:r>
            <a:r>
              <a:rPr lang="cs-CZ" sz="2400" dirty="0"/>
              <a:t> </a:t>
            </a:r>
            <a:r>
              <a:rPr lang="cs-CZ" sz="2400" dirty="0" err="1"/>
              <a:t>of</a:t>
            </a:r>
            <a:r>
              <a:rPr lang="cs-CZ" sz="2400" dirty="0"/>
              <a:t> </a:t>
            </a:r>
            <a:r>
              <a:rPr lang="cs-CZ" sz="2400" dirty="0" err="1"/>
              <a:t>external</a:t>
            </a:r>
            <a:r>
              <a:rPr lang="cs-CZ" sz="2400" dirty="0"/>
              <a:t> </a:t>
            </a:r>
            <a:r>
              <a:rPr lang="cs-CZ" sz="2400" dirty="0" err="1"/>
              <a:t>information</a:t>
            </a:r>
            <a:r>
              <a:rPr lang="cs-CZ" sz="2400" dirty="0"/>
              <a:t> (</a:t>
            </a:r>
            <a:r>
              <a:rPr lang="cs-CZ" sz="2400" dirty="0" err="1"/>
              <a:t>light</a:t>
            </a:r>
            <a:r>
              <a:rPr lang="cs-CZ" sz="2400" dirty="0"/>
              <a:t>, </a:t>
            </a:r>
            <a:r>
              <a:rPr lang="cs-CZ" sz="2400" dirty="0" err="1"/>
              <a:t>acoustic</a:t>
            </a:r>
            <a:r>
              <a:rPr lang="cs-CZ" sz="2400" dirty="0"/>
              <a:t> </a:t>
            </a:r>
            <a:r>
              <a:rPr lang="cs-CZ" sz="2400" dirty="0" err="1"/>
              <a:t>waves</a:t>
            </a:r>
            <a:r>
              <a:rPr lang="cs-CZ" sz="2400" dirty="0"/>
              <a:t>, </a:t>
            </a:r>
            <a:r>
              <a:rPr lang="cs-CZ" sz="2400" dirty="0" err="1"/>
              <a:t>temperature</a:t>
            </a:r>
            <a:r>
              <a:rPr lang="cs-CZ" sz="2400" dirty="0"/>
              <a:t>, </a:t>
            </a:r>
            <a:r>
              <a:rPr lang="cs-CZ" sz="2400" dirty="0" err="1"/>
              <a:t>chemicals</a:t>
            </a:r>
            <a:r>
              <a:rPr lang="cs-CZ" sz="2400" dirty="0"/>
              <a:t>, …) to </a:t>
            </a:r>
            <a:r>
              <a:rPr lang="cs-CZ" sz="2400" dirty="0" err="1"/>
              <a:t>the</a:t>
            </a:r>
            <a:r>
              <a:rPr lang="cs-CZ" sz="2400" dirty="0"/>
              <a:t> </a:t>
            </a:r>
            <a:r>
              <a:rPr lang="cs-CZ" sz="2400" dirty="0" err="1"/>
              <a:t>neural</a:t>
            </a:r>
            <a:r>
              <a:rPr lang="cs-CZ" sz="2400" dirty="0"/>
              <a:t> </a:t>
            </a:r>
            <a:r>
              <a:rPr lang="cs-CZ" sz="2400" dirty="0" err="1"/>
              <a:t>system</a:t>
            </a:r>
            <a:r>
              <a:rPr lang="cs-CZ" sz="2400" dirty="0"/>
              <a:t> in </a:t>
            </a:r>
            <a:r>
              <a:rPr lang="cs-CZ" sz="2400" dirty="0" err="1"/>
              <a:t>the</a:t>
            </a:r>
            <a:r>
              <a:rPr lang="cs-CZ" sz="2400" dirty="0"/>
              <a:t> </a:t>
            </a:r>
            <a:r>
              <a:rPr lang="cs-CZ" sz="2400" dirty="0" err="1"/>
              <a:t>language</a:t>
            </a:r>
            <a:r>
              <a:rPr lang="cs-CZ" sz="2400" dirty="0"/>
              <a:t> </a:t>
            </a:r>
            <a:r>
              <a:rPr lang="cs-CZ" sz="2400" dirty="0" err="1"/>
              <a:t>of</a:t>
            </a:r>
            <a:r>
              <a:rPr lang="cs-CZ" sz="2400" dirty="0"/>
              <a:t> </a:t>
            </a:r>
            <a:r>
              <a:rPr lang="cs-CZ" sz="2400" dirty="0" err="1"/>
              <a:t>action</a:t>
            </a:r>
            <a:r>
              <a:rPr lang="cs-CZ" sz="2400" dirty="0"/>
              <a:t> </a:t>
            </a:r>
            <a:r>
              <a:rPr lang="cs-CZ" sz="2400" dirty="0" err="1"/>
              <a:t>potentials</a:t>
            </a:r>
            <a:endParaRPr lang="cs-CZ" sz="2400" dirty="0"/>
          </a:p>
          <a:p>
            <a:pPr>
              <a:buFont typeface="Wingdings" pitchFamily="2" charset="2"/>
              <a:buChar char="Ø"/>
            </a:pPr>
            <a:r>
              <a:rPr lang="cs-CZ" sz="2400" dirty="0"/>
              <a:t>Mechanoreception (hearing, touch), chemoreception (olfactory system, taste), photoreception</a:t>
            </a:r>
          </a:p>
        </p:txBody>
      </p:sp>
      <p:pic>
        <p:nvPicPr>
          <p:cNvPr id="6" name="Picture 5" descr="C:\Users\Michal\Desktop\Katka\obrazky smysly\ear_channels.gif"/>
          <p:cNvPicPr>
            <a:picLocks noChangeAspect="1" noChangeArrowheads="1"/>
          </p:cNvPicPr>
          <p:nvPr/>
        </p:nvPicPr>
        <p:blipFill>
          <a:blip r:embed="rId2" cstate="print"/>
          <a:srcRect/>
          <a:stretch>
            <a:fillRect/>
          </a:stretch>
        </p:blipFill>
        <p:spPr bwMode="auto">
          <a:xfrm>
            <a:off x="611754" y="4071941"/>
            <a:ext cx="3286148" cy="2553105"/>
          </a:xfrm>
          <a:prstGeom prst="rect">
            <a:avLst/>
          </a:prstGeom>
          <a:noFill/>
          <a:ln w="9525">
            <a:noFill/>
            <a:miter lim="800000"/>
            <a:headEnd/>
            <a:tailEnd/>
          </a:ln>
        </p:spPr>
      </p:pic>
      <p:pic>
        <p:nvPicPr>
          <p:cNvPr id="2052" name="Picture 4" descr="https://encrypted-tbn3.gstatic.com/images?q=tbn:ANd9GcSsoB6uU3TnjwfPfRcFK3XkWik28M9vS_QtifwkrObbSx7P190Y8w"/>
          <p:cNvPicPr>
            <a:picLocks noChangeAspect="1" noChangeArrowheads="1"/>
          </p:cNvPicPr>
          <p:nvPr/>
        </p:nvPicPr>
        <p:blipFill>
          <a:blip r:embed="rId3" cstate="print"/>
          <a:srcRect/>
          <a:stretch>
            <a:fillRect/>
          </a:stretch>
        </p:blipFill>
        <p:spPr bwMode="auto">
          <a:xfrm>
            <a:off x="4505648" y="4071941"/>
            <a:ext cx="3876692" cy="237999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cellfield.ca/wp-content/uploads/2011/05/eye_diagram.png"/>
          <p:cNvPicPr>
            <a:picLocks noChangeAspect="1" noChangeArrowheads="1"/>
          </p:cNvPicPr>
          <p:nvPr/>
        </p:nvPicPr>
        <p:blipFill>
          <a:blip r:embed="rId2" cstate="print"/>
          <a:srcRect/>
          <a:stretch>
            <a:fillRect/>
          </a:stretch>
        </p:blipFill>
        <p:spPr bwMode="auto">
          <a:xfrm>
            <a:off x="4249612" y="3413978"/>
            <a:ext cx="4714876" cy="3342822"/>
          </a:xfrm>
          <a:prstGeom prst="rect">
            <a:avLst/>
          </a:prstGeom>
          <a:noFill/>
        </p:spPr>
      </p:pic>
      <p:sp>
        <p:nvSpPr>
          <p:cNvPr id="2" name="Title 1"/>
          <p:cNvSpPr>
            <a:spLocks noGrp="1"/>
          </p:cNvSpPr>
          <p:nvPr>
            <p:ph type="title"/>
          </p:nvPr>
        </p:nvSpPr>
        <p:spPr>
          <a:xfrm>
            <a:off x="457200" y="255031"/>
            <a:ext cx="6347714" cy="1320800"/>
          </a:xfrm>
        </p:spPr>
        <p:txBody>
          <a:bodyPr/>
          <a:lstStyle/>
          <a:p>
            <a:r>
              <a:rPr lang="cs-CZ" dirty="0" err="1"/>
              <a:t>Photoreception</a:t>
            </a:r>
            <a:endParaRPr lang="cs-CZ" dirty="0"/>
          </a:p>
        </p:txBody>
      </p:sp>
      <p:sp>
        <p:nvSpPr>
          <p:cNvPr id="3" name="Content Placeholder 2"/>
          <p:cNvSpPr>
            <a:spLocks noGrp="1"/>
          </p:cNvSpPr>
          <p:nvPr>
            <p:ph sz="half" idx="1"/>
          </p:nvPr>
        </p:nvSpPr>
        <p:spPr>
          <a:xfrm>
            <a:off x="179512" y="1196752"/>
            <a:ext cx="8043890" cy="1400172"/>
          </a:xfrm>
        </p:spPr>
        <p:txBody>
          <a:bodyPr>
            <a:noAutofit/>
          </a:bodyPr>
          <a:lstStyle/>
          <a:p>
            <a:pPr>
              <a:buFont typeface="Wingdings" pitchFamily="2" charset="2"/>
              <a:buChar char="Ø"/>
            </a:pPr>
            <a:r>
              <a:rPr lang="en-US" sz="2200" dirty="0"/>
              <a:t>mechanism of light detection that lead</a:t>
            </a:r>
            <a:r>
              <a:rPr lang="cs-CZ" sz="2200" dirty="0"/>
              <a:t>s</a:t>
            </a:r>
            <a:r>
              <a:rPr lang="en-US" sz="2200" dirty="0"/>
              <a:t> to </a:t>
            </a:r>
            <a:r>
              <a:rPr lang="en-US" sz="2200" b="1" dirty="0"/>
              <a:t>vision </a:t>
            </a:r>
            <a:endParaRPr lang="cs-CZ" sz="2200" b="1" dirty="0"/>
          </a:p>
          <a:p>
            <a:pPr>
              <a:buFont typeface="Wingdings" pitchFamily="2" charset="2"/>
              <a:buChar char="Ø"/>
            </a:pPr>
            <a:r>
              <a:rPr lang="cs-CZ" sz="2200" dirty="0" err="1"/>
              <a:t>main</a:t>
            </a:r>
            <a:r>
              <a:rPr lang="cs-CZ" sz="2200" dirty="0"/>
              <a:t> </a:t>
            </a:r>
            <a:r>
              <a:rPr lang="cs-CZ" sz="2200" dirty="0" err="1"/>
              <a:t>human</a:t>
            </a:r>
            <a:r>
              <a:rPr lang="cs-CZ" sz="2200" dirty="0"/>
              <a:t> </a:t>
            </a:r>
            <a:r>
              <a:rPr lang="cs-CZ" sz="2200" dirty="0" err="1"/>
              <a:t>sense</a:t>
            </a:r>
            <a:r>
              <a:rPr lang="cs-CZ" sz="2200" dirty="0"/>
              <a:t>, </a:t>
            </a:r>
            <a:r>
              <a:rPr lang="cs-CZ" sz="2200" dirty="0" err="1"/>
              <a:t>provides</a:t>
            </a:r>
            <a:r>
              <a:rPr lang="cs-CZ" sz="2200" dirty="0"/>
              <a:t> </a:t>
            </a:r>
            <a:r>
              <a:rPr lang="cs-CZ" sz="2200" dirty="0" err="1"/>
              <a:t>almost</a:t>
            </a:r>
            <a:r>
              <a:rPr lang="cs-CZ" sz="2200" dirty="0"/>
              <a:t> 85 % </a:t>
            </a:r>
            <a:r>
              <a:rPr lang="cs-CZ" sz="2200" dirty="0" err="1"/>
              <a:t>of</a:t>
            </a:r>
            <a:r>
              <a:rPr lang="cs-CZ" sz="2200" dirty="0"/>
              <a:t> incoming </a:t>
            </a:r>
            <a:r>
              <a:rPr lang="cs-CZ" sz="2200" dirty="0" err="1"/>
              <a:t>information</a:t>
            </a:r>
            <a:r>
              <a:rPr lang="cs-CZ" sz="2200" dirty="0"/>
              <a:t>, </a:t>
            </a:r>
          </a:p>
          <a:p>
            <a:pPr>
              <a:buFont typeface="Wingdings" pitchFamily="2" charset="2"/>
              <a:buChar char="Ø"/>
            </a:pPr>
            <a:r>
              <a:rPr lang="cs-CZ" sz="2200" dirty="0" err="1"/>
              <a:t>angle</a:t>
            </a:r>
            <a:r>
              <a:rPr lang="cs-CZ" sz="2200" dirty="0"/>
              <a:t> </a:t>
            </a:r>
            <a:r>
              <a:rPr lang="cs-CZ" sz="2200" dirty="0" err="1"/>
              <a:t>seen</a:t>
            </a:r>
            <a:r>
              <a:rPr lang="cs-CZ" sz="2200" dirty="0"/>
              <a:t> by </a:t>
            </a:r>
            <a:r>
              <a:rPr lang="cs-CZ" sz="2200" dirty="0" err="1"/>
              <a:t>fixed</a:t>
            </a:r>
            <a:r>
              <a:rPr lang="cs-CZ" sz="2200" dirty="0"/>
              <a:t> </a:t>
            </a:r>
            <a:r>
              <a:rPr lang="cs-CZ" sz="2200" dirty="0" err="1"/>
              <a:t>eye</a:t>
            </a:r>
            <a:r>
              <a:rPr lang="cs-CZ" sz="2200" dirty="0"/>
              <a:t> </a:t>
            </a:r>
            <a:r>
              <a:rPr lang="cs-CZ" sz="2200" dirty="0" err="1"/>
              <a:t>is</a:t>
            </a:r>
            <a:r>
              <a:rPr lang="cs-CZ" sz="2200" dirty="0"/>
              <a:t> </a:t>
            </a:r>
            <a:r>
              <a:rPr lang="cs-CZ" sz="2200" dirty="0" err="1"/>
              <a:t>about</a:t>
            </a:r>
            <a:r>
              <a:rPr lang="cs-CZ" sz="2200" dirty="0"/>
              <a:t> 100°, </a:t>
            </a:r>
            <a:r>
              <a:rPr lang="cs-CZ" sz="2200" dirty="0" err="1"/>
              <a:t>about</a:t>
            </a:r>
            <a:r>
              <a:rPr lang="cs-CZ" sz="2200" dirty="0"/>
              <a:t> 230° </a:t>
            </a:r>
            <a:r>
              <a:rPr lang="cs-CZ" sz="2200" dirty="0" err="1"/>
              <a:t>when</a:t>
            </a:r>
            <a:r>
              <a:rPr lang="cs-CZ" sz="2200" dirty="0"/>
              <a:t> </a:t>
            </a:r>
            <a:r>
              <a:rPr lang="cs-CZ" sz="2200" dirty="0" err="1"/>
              <a:t>extraocular</a:t>
            </a:r>
            <a:r>
              <a:rPr lang="cs-CZ" sz="2200" dirty="0"/>
              <a:t> </a:t>
            </a:r>
            <a:r>
              <a:rPr lang="cs-CZ" sz="2200" dirty="0" err="1"/>
              <a:t>muscles</a:t>
            </a:r>
            <a:r>
              <a:rPr lang="cs-CZ" sz="2200" dirty="0"/>
              <a:t> </a:t>
            </a:r>
            <a:r>
              <a:rPr lang="cs-CZ" sz="2200" dirty="0" err="1"/>
              <a:t>involved</a:t>
            </a:r>
            <a:endParaRPr lang="cs-CZ" sz="2200" dirty="0"/>
          </a:p>
        </p:txBody>
      </p:sp>
      <p:sp>
        <p:nvSpPr>
          <p:cNvPr id="7" name="Zástupný symbol pro obsah 6"/>
          <p:cNvSpPr>
            <a:spLocks noGrp="1"/>
          </p:cNvSpPr>
          <p:nvPr>
            <p:ph sz="half" idx="2"/>
          </p:nvPr>
        </p:nvSpPr>
        <p:spPr>
          <a:xfrm>
            <a:off x="179512" y="3656629"/>
            <a:ext cx="4214842" cy="2857520"/>
          </a:xfrm>
        </p:spPr>
        <p:txBody>
          <a:bodyPr>
            <a:normAutofit fontScale="77500" lnSpcReduction="20000"/>
          </a:bodyPr>
          <a:lstStyle/>
          <a:p>
            <a:pPr>
              <a:buFont typeface="Wingdings" pitchFamily="2" charset="2"/>
              <a:buChar char="Ø"/>
            </a:pPr>
            <a:r>
              <a:rPr lang="cs-CZ" sz="2600" b="1" dirty="0"/>
              <a:t>Blind spot </a:t>
            </a:r>
            <a:r>
              <a:rPr lang="cs-CZ" sz="2600" dirty="0"/>
              <a:t>- </a:t>
            </a:r>
            <a:r>
              <a:rPr lang="en-US" sz="2600" dirty="0"/>
              <a:t>the optic nerve passes through the optic disc</a:t>
            </a:r>
            <a:r>
              <a:rPr lang="cs-CZ" sz="2600" dirty="0"/>
              <a:t>, </a:t>
            </a:r>
            <a:r>
              <a:rPr lang="cs-CZ" sz="2600" b="1" dirty="0" err="1"/>
              <a:t>lack</a:t>
            </a:r>
            <a:r>
              <a:rPr lang="cs-CZ" sz="2600" dirty="0"/>
              <a:t> </a:t>
            </a:r>
            <a:r>
              <a:rPr lang="cs-CZ" sz="2600" dirty="0" err="1"/>
              <a:t>of</a:t>
            </a:r>
            <a:r>
              <a:rPr lang="cs-CZ" sz="2600" dirty="0"/>
              <a:t> </a:t>
            </a:r>
            <a:r>
              <a:rPr lang="cs-CZ" sz="2600" dirty="0" err="1"/>
              <a:t>light</a:t>
            </a:r>
            <a:r>
              <a:rPr lang="cs-CZ" sz="2600" dirty="0"/>
              <a:t>-</a:t>
            </a:r>
            <a:r>
              <a:rPr lang="cs-CZ" sz="2600" dirty="0" err="1"/>
              <a:t>detecting</a:t>
            </a:r>
            <a:r>
              <a:rPr lang="cs-CZ" sz="2600" dirty="0"/>
              <a:t> </a:t>
            </a:r>
            <a:r>
              <a:rPr lang="cs-CZ" sz="2600" dirty="0" err="1"/>
              <a:t>photoreceptors</a:t>
            </a:r>
            <a:r>
              <a:rPr lang="cs-CZ" sz="2600" dirty="0"/>
              <a:t> </a:t>
            </a:r>
          </a:p>
          <a:p>
            <a:pPr>
              <a:buFont typeface="Wingdings" pitchFamily="2" charset="2"/>
              <a:buChar char="Ø"/>
            </a:pPr>
            <a:r>
              <a:rPr lang="cs-CZ" sz="2600" b="1" dirty="0" err="1"/>
              <a:t>Macula</a:t>
            </a:r>
            <a:r>
              <a:rPr lang="cs-CZ" sz="2600" b="1" dirty="0"/>
              <a:t> </a:t>
            </a:r>
            <a:r>
              <a:rPr lang="cs-CZ" sz="2600" b="1" dirty="0" err="1"/>
              <a:t>with</a:t>
            </a:r>
            <a:r>
              <a:rPr lang="cs-CZ" sz="2600" b="1" dirty="0"/>
              <a:t> fovea </a:t>
            </a:r>
            <a:r>
              <a:rPr lang="cs-CZ" sz="2600" dirty="0"/>
              <a:t>- </a:t>
            </a:r>
            <a:r>
              <a:rPr lang="en-US" sz="2600" dirty="0"/>
              <a:t>small pit that contains the largest concentration of cone cells in the eye and is responsible for central, high</a:t>
            </a:r>
            <a:r>
              <a:rPr lang="cs-CZ" sz="2600" dirty="0"/>
              <a:t>-</a:t>
            </a:r>
            <a:r>
              <a:rPr lang="en-US" sz="2600" dirty="0"/>
              <a:t>resolution vision</a:t>
            </a:r>
            <a:r>
              <a:rPr lang="cs-CZ" sz="2600" dirty="0"/>
              <a:t> </a:t>
            </a:r>
          </a:p>
          <a:p>
            <a:endParaRPr lang="cs-CZ"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4900618" cy="1143000"/>
          </a:xfrm>
        </p:spPr>
        <p:txBody>
          <a:bodyPr/>
          <a:lstStyle/>
          <a:p>
            <a:r>
              <a:rPr lang="cs-CZ" dirty="0"/>
              <a:t>Retina</a:t>
            </a:r>
          </a:p>
        </p:txBody>
      </p:sp>
      <p:sp>
        <p:nvSpPr>
          <p:cNvPr id="3" name="Zástupný symbol pro obsah 2"/>
          <p:cNvSpPr>
            <a:spLocks noGrp="1"/>
          </p:cNvSpPr>
          <p:nvPr>
            <p:ph idx="1"/>
          </p:nvPr>
        </p:nvSpPr>
        <p:spPr>
          <a:xfrm>
            <a:off x="275613" y="1044567"/>
            <a:ext cx="4400552" cy="4768865"/>
          </a:xfrm>
        </p:spPr>
        <p:txBody>
          <a:bodyPr>
            <a:normAutofit/>
          </a:bodyPr>
          <a:lstStyle/>
          <a:p>
            <a:pPr>
              <a:buFont typeface="Wingdings" pitchFamily="2" charset="2"/>
              <a:buChar char="Ø"/>
            </a:pPr>
            <a:r>
              <a:rPr lang="cs-CZ" sz="2400" dirty="0" err="1"/>
              <a:t>Inverted</a:t>
            </a:r>
            <a:r>
              <a:rPr lang="cs-CZ" sz="2400" dirty="0"/>
              <a:t> </a:t>
            </a:r>
            <a:r>
              <a:rPr lang="cs-CZ" sz="2400" dirty="0" err="1"/>
              <a:t>eye</a:t>
            </a:r>
            <a:r>
              <a:rPr lang="cs-CZ" sz="2400" dirty="0"/>
              <a:t> – </a:t>
            </a:r>
            <a:r>
              <a:rPr lang="cs-CZ" sz="2400" dirty="0" err="1"/>
              <a:t>light</a:t>
            </a:r>
            <a:r>
              <a:rPr lang="cs-CZ" sz="2400" dirty="0"/>
              <a:t> </a:t>
            </a:r>
            <a:r>
              <a:rPr lang="cs-CZ" sz="2400" dirty="0" err="1"/>
              <a:t>passes</a:t>
            </a:r>
            <a:r>
              <a:rPr lang="cs-CZ" sz="2400" dirty="0"/>
              <a:t> </a:t>
            </a:r>
            <a:r>
              <a:rPr lang="cs-CZ" sz="2400" dirty="0" err="1"/>
              <a:t>through</a:t>
            </a:r>
            <a:r>
              <a:rPr lang="cs-CZ" sz="2400" dirty="0"/>
              <a:t> </a:t>
            </a:r>
            <a:r>
              <a:rPr lang="cs-CZ" sz="2400" dirty="0" err="1"/>
              <a:t>the</a:t>
            </a:r>
            <a:r>
              <a:rPr lang="cs-CZ" sz="2400" dirty="0"/>
              <a:t> </a:t>
            </a:r>
            <a:r>
              <a:rPr lang="cs-CZ" sz="2400" dirty="0" err="1"/>
              <a:t>layers</a:t>
            </a:r>
            <a:r>
              <a:rPr lang="cs-CZ" sz="2400" dirty="0"/>
              <a:t> </a:t>
            </a:r>
            <a:r>
              <a:rPr lang="cs-CZ" sz="2400" dirty="0" err="1"/>
              <a:t>of</a:t>
            </a:r>
            <a:r>
              <a:rPr lang="cs-CZ" sz="2400" dirty="0"/>
              <a:t> </a:t>
            </a:r>
            <a:r>
              <a:rPr lang="cs-CZ" sz="2400" dirty="0" err="1"/>
              <a:t>nervous</a:t>
            </a:r>
            <a:r>
              <a:rPr lang="cs-CZ" sz="2400" dirty="0"/>
              <a:t> </a:t>
            </a:r>
            <a:r>
              <a:rPr lang="cs-CZ" sz="2400" dirty="0" err="1"/>
              <a:t>tissues</a:t>
            </a:r>
            <a:r>
              <a:rPr lang="cs-CZ" sz="2400" dirty="0"/>
              <a:t> to </a:t>
            </a:r>
            <a:r>
              <a:rPr lang="cs-CZ" sz="2400" dirty="0" err="1"/>
              <a:t>the</a:t>
            </a:r>
            <a:r>
              <a:rPr lang="cs-CZ" sz="2400" dirty="0"/>
              <a:t> </a:t>
            </a:r>
            <a:r>
              <a:rPr lang="cs-CZ" sz="2400" dirty="0" err="1"/>
              <a:t>photoreceptors</a:t>
            </a:r>
            <a:endParaRPr lang="cs-CZ" sz="2400" dirty="0"/>
          </a:p>
        </p:txBody>
      </p:sp>
      <p:pic>
        <p:nvPicPr>
          <p:cNvPr id="12" name="Picture 8" descr="D:\Škola\cvika+fyziologie 2012\cvika obrazky\smysly\FG04_P03_retina.jpg"/>
          <p:cNvPicPr>
            <a:picLocks noChangeAspect="1" noChangeArrowheads="1"/>
          </p:cNvPicPr>
          <p:nvPr/>
        </p:nvPicPr>
        <p:blipFill>
          <a:blip r:embed="rId2" cstate="print"/>
          <a:srcRect/>
          <a:stretch>
            <a:fillRect/>
          </a:stretch>
        </p:blipFill>
        <p:spPr bwMode="auto">
          <a:xfrm>
            <a:off x="5332149" y="549274"/>
            <a:ext cx="3609975" cy="5759450"/>
          </a:xfrm>
          <a:prstGeom prst="rect">
            <a:avLst/>
          </a:prstGeom>
          <a:noFill/>
          <a:ln w="9525">
            <a:noFill/>
            <a:miter lim="800000"/>
            <a:headEnd/>
            <a:tailEnd/>
          </a:ln>
        </p:spPr>
      </p:pic>
      <p:sp>
        <p:nvSpPr>
          <p:cNvPr id="10" name="Slunce 9"/>
          <p:cNvSpPr/>
          <p:nvPr/>
        </p:nvSpPr>
        <p:spPr>
          <a:xfrm>
            <a:off x="6588224" y="6143644"/>
            <a:ext cx="714380" cy="714356"/>
          </a:xfrm>
          <a:prstGeom prst="sun">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4" name="Obrázek 3">
            <a:extLst>
              <a:ext uri="{FF2B5EF4-FFF2-40B4-BE49-F238E27FC236}">
                <a16:creationId xmlns:a16="http://schemas.microsoft.com/office/drawing/2014/main" id="{2F3074BF-247A-483A-20DE-E91264956411}"/>
              </a:ext>
            </a:extLst>
          </p:cNvPr>
          <p:cNvPicPr>
            <a:picLocks noChangeAspect="1"/>
          </p:cNvPicPr>
          <p:nvPr/>
        </p:nvPicPr>
        <p:blipFill>
          <a:blip r:embed="rId3"/>
          <a:stretch>
            <a:fillRect/>
          </a:stretch>
        </p:blipFill>
        <p:spPr>
          <a:xfrm>
            <a:off x="175323" y="3168335"/>
            <a:ext cx="5076116" cy="2318824"/>
          </a:xfrm>
          <a:prstGeom prst="rect">
            <a:avLst/>
          </a:prstGeom>
        </p:spPr>
      </p:pic>
      <p:sp>
        <p:nvSpPr>
          <p:cNvPr id="8" name="Obdélník 7">
            <a:extLst>
              <a:ext uri="{FF2B5EF4-FFF2-40B4-BE49-F238E27FC236}">
                <a16:creationId xmlns:a16="http://schemas.microsoft.com/office/drawing/2014/main" id="{435E7576-E7C9-D88D-7359-49457C5D5EF1}"/>
              </a:ext>
            </a:extLst>
          </p:cNvPr>
          <p:cNvSpPr/>
          <p:nvPr/>
        </p:nvSpPr>
        <p:spPr>
          <a:xfrm>
            <a:off x="8028384" y="692696"/>
            <a:ext cx="576064" cy="54132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dirty="0">
                <a:solidFill>
                  <a:sysClr val="windowText" lastClr="000000"/>
                </a:solidFill>
              </a:rPr>
              <a:t>10</a:t>
            </a:r>
            <a:r>
              <a:rPr lang="cs-CZ" baseline="30000" dirty="0">
                <a:solidFill>
                  <a:sysClr val="windowText" lastClr="000000"/>
                </a:solidFill>
              </a:rPr>
              <a:t>8</a:t>
            </a:r>
          </a:p>
        </p:txBody>
      </p:sp>
      <p:sp>
        <p:nvSpPr>
          <p:cNvPr id="9" name="Obdélník 8">
            <a:extLst>
              <a:ext uri="{FF2B5EF4-FFF2-40B4-BE49-F238E27FC236}">
                <a16:creationId xmlns:a16="http://schemas.microsoft.com/office/drawing/2014/main" id="{648E50BB-CC15-D3DA-2CB4-F9936F3C004D}"/>
              </a:ext>
            </a:extLst>
          </p:cNvPr>
          <p:cNvSpPr/>
          <p:nvPr/>
        </p:nvSpPr>
        <p:spPr>
          <a:xfrm>
            <a:off x="8028384" y="5487159"/>
            <a:ext cx="576064" cy="54132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dirty="0">
                <a:solidFill>
                  <a:sysClr val="windowText" lastClr="000000"/>
                </a:solidFill>
              </a:rPr>
              <a:t>10</a:t>
            </a:r>
            <a:r>
              <a:rPr lang="cs-CZ" baseline="30000" dirty="0">
                <a:solidFill>
                  <a:sysClr val="windowText" lastClr="000000"/>
                </a:solidFill>
              </a:rPr>
              <a:t>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Nadpis 6"/>
          <p:cNvSpPr>
            <a:spLocks noGrp="1"/>
          </p:cNvSpPr>
          <p:nvPr>
            <p:ph type="title"/>
          </p:nvPr>
        </p:nvSpPr>
        <p:spPr>
          <a:xfrm>
            <a:off x="457200" y="274638"/>
            <a:ext cx="5915000" cy="1143000"/>
          </a:xfrm>
        </p:spPr>
        <p:txBody>
          <a:bodyPr/>
          <a:lstStyle/>
          <a:p>
            <a:r>
              <a:rPr lang="cs-CZ" dirty="0"/>
              <a:t>Receptor </a:t>
            </a:r>
            <a:r>
              <a:rPr lang="cs-CZ" dirty="0" err="1"/>
              <a:t>cells</a:t>
            </a:r>
            <a:endParaRPr lang="cs-CZ" dirty="0"/>
          </a:p>
        </p:txBody>
      </p:sp>
      <p:pic>
        <p:nvPicPr>
          <p:cNvPr id="7174" name="Picture 7"/>
          <p:cNvPicPr>
            <a:picLocks noGrp="1" noChangeAspect="1" noChangeArrowheads="1"/>
          </p:cNvPicPr>
          <p:nvPr>
            <p:ph sz="half" idx="1"/>
          </p:nvPr>
        </p:nvPicPr>
        <p:blipFill>
          <a:blip r:embed="rId3" cstate="print"/>
          <a:srcRect/>
          <a:stretch>
            <a:fillRect/>
          </a:stretch>
        </p:blipFill>
        <p:spPr>
          <a:xfrm>
            <a:off x="6643702" y="482595"/>
            <a:ext cx="2232025" cy="2232025"/>
          </a:xfrm>
          <a:noFill/>
        </p:spPr>
      </p:pic>
      <p:sp>
        <p:nvSpPr>
          <p:cNvPr id="7172" name="Zástupný symbol pro obsah 7"/>
          <p:cNvSpPr>
            <a:spLocks noGrp="1"/>
          </p:cNvSpPr>
          <p:nvPr>
            <p:ph sz="half" idx="2"/>
          </p:nvPr>
        </p:nvSpPr>
        <p:spPr>
          <a:xfrm>
            <a:off x="279395" y="1100099"/>
            <a:ext cx="6032514" cy="1157283"/>
          </a:xfrm>
        </p:spPr>
        <p:txBody>
          <a:bodyPr>
            <a:normAutofit/>
          </a:bodyPr>
          <a:lstStyle/>
          <a:p>
            <a:pPr>
              <a:buFont typeface="Wingdings" pitchFamily="2" charset="2"/>
              <a:buChar char="Ø"/>
            </a:pPr>
            <a:r>
              <a:rPr lang="cs-CZ" sz="2000" b="1" dirty="0" err="1"/>
              <a:t>Rods</a:t>
            </a:r>
            <a:r>
              <a:rPr lang="cs-CZ" sz="2000" dirty="0"/>
              <a:t> – </a:t>
            </a:r>
            <a:r>
              <a:rPr lang="cs-CZ" sz="2000" dirty="0" err="1"/>
              <a:t>black</a:t>
            </a:r>
            <a:r>
              <a:rPr lang="cs-CZ" sz="2000" dirty="0"/>
              <a:t>-and-</a:t>
            </a:r>
            <a:r>
              <a:rPr lang="cs-CZ" sz="2000" dirty="0" err="1"/>
              <a:t>white</a:t>
            </a:r>
            <a:r>
              <a:rPr lang="cs-CZ" sz="2000" dirty="0"/>
              <a:t> vision, 120 mil.</a:t>
            </a:r>
          </a:p>
          <a:p>
            <a:pPr>
              <a:buFont typeface="Wingdings" pitchFamily="2" charset="2"/>
              <a:buChar char="Ø"/>
            </a:pPr>
            <a:r>
              <a:rPr lang="cs-CZ" sz="2000" b="1" dirty="0" err="1"/>
              <a:t>Cones</a:t>
            </a:r>
            <a:r>
              <a:rPr lang="cs-CZ" sz="2000" dirty="0"/>
              <a:t> – </a:t>
            </a:r>
            <a:r>
              <a:rPr lang="cs-CZ" sz="2000" dirty="0" err="1"/>
              <a:t>color</a:t>
            </a:r>
            <a:r>
              <a:rPr lang="cs-CZ" sz="2000" dirty="0"/>
              <a:t> vision, 6 mil.</a:t>
            </a:r>
          </a:p>
        </p:txBody>
      </p:sp>
      <p:pic>
        <p:nvPicPr>
          <p:cNvPr id="7173" name="Picture 5"/>
          <p:cNvPicPr>
            <a:picLocks noChangeAspect="1" noChangeArrowheads="1"/>
          </p:cNvPicPr>
          <p:nvPr/>
        </p:nvPicPr>
        <p:blipFill>
          <a:blip r:embed="rId4" cstate="print"/>
          <a:srcRect/>
          <a:stretch>
            <a:fillRect/>
          </a:stretch>
        </p:blipFill>
        <p:spPr bwMode="auto">
          <a:xfrm>
            <a:off x="3657086" y="2132856"/>
            <a:ext cx="2366573" cy="3319365"/>
          </a:xfrm>
          <a:prstGeom prst="rect">
            <a:avLst/>
          </a:prstGeom>
          <a:noFill/>
          <a:ln w="9525">
            <a:noFill/>
            <a:miter lim="800000"/>
            <a:headEnd/>
            <a:tailEnd/>
          </a:ln>
        </p:spPr>
      </p:pic>
      <p:grpSp>
        <p:nvGrpSpPr>
          <p:cNvPr id="9" name="Skupina 8"/>
          <p:cNvGrpSpPr/>
          <p:nvPr/>
        </p:nvGrpSpPr>
        <p:grpSpPr>
          <a:xfrm>
            <a:off x="93061" y="2717490"/>
            <a:ext cx="3295652" cy="3671888"/>
            <a:chOff x="500034" y="2643182"/>
            <a:chExt cx="3295652" cy="3671888"/>
          </a:xfrm>
        </p:grpSpPr>
        <p:pic>
          <p:nvPicPr>
            <p:cNvPr id="7170" name="Picture 6" descr="I:\smysly\491px-Cone2.svg.png"/>
            <p:cNvPicPr>
              <a:picLocks noChangeAspect="1" noChangeArrowheads="1"/>
            </p:cNvPicPr>
            <p:nvPr/>
          </p:nvPicPr>
          <p:blipFill>
            <a:blip r:embed="rId5" cstate="print"/>
            <a:srcRect/>
            <a:stretch>
              <a:fillRect/>
            </a:stretch>
          </p:blipFill>
          <p:spPr bwMode="auto">
            <a:xfrm>
              <a:off x="785786" y="2643182"/>
              <a:ext cx="3009900" cy="3671888"/>
            </a:xfrm>
            <a:prstGeom prst="rect">
              <a:avLst/>
            </a:prstGeom>
            <a:noFill/>
            <a:ln w="9525">
              <a:noFill/>
              <a:miter lim="800000"/>
              <a:headEnd/>
              <a:tailEnd/>
            </a:ln>
          </p:spPr>
        </p:pic>
        <p:sp>
          <p:nvSpPr>
            <p:cNvPr id="7" name="Elipsa 6"/>
            <p:cNvSpPr/>
            <p:nvPr/>
          </p:nvSpPr>
          <p:spPr>
            <a:xfrm>
              <a:off x="500034" y="2643182"/>
              <a:ext cx="1857388" cy="71438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pic>
        <p:nvPicPr>
          <p:cNvPr id="8" name="Picture 6" descr="http://mikeclaffey.com/psyc2/images/retina-rods-cones-distribution.jpg"/>
          <p:cNvPicPr>
            <a:picLocks noChangeAspect="1" noChangeArrowheads="1"/>
          </p:cNvPicPr>
          <p:nvPr/>
        </p:nvPicPr>
        <p:blipFill>
          <a:blip r:embed="rId6" cstate="print"/>
          <a:srcRect/>
          <a:stretch>
            <a:fillRect/>
          </a:stretch>
        </p:blipFill>
        <p:spPr bwMode="auto">
          <a:xfrm>
            <a:off x="5461048" y="3933056"/>
            <a:ext cx="3465003" cy="278475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23528" y="244386"/>
            <a:ext cx="6347713" cy="1320800"/>
          </a:xfrm>
        </p:spPr>
        <p:txBody>
          <a:bodyPr/>
          <a:lstStyle/>
          <a:p>
            <a:pPr eaLnBrk="1" hangingPunct="1"/>
            <a:r>
              <a:rPr lang="cs-CZ" dirty="0" err="1"/>
              <a:t>Phototransduction</a:t>
            </a:r>
            <a:endParaRPr lang="cs-CZ" dirty="0"/>
          </a:p>
        </p:txBody>
      </p:sp>
      <p:sp>
        <p:nvSpPr>
          <p:cNvPr id="8195" name="Text Box 6"/>
          <p:cNvSpPr txBox="1">
            <a:spLocks noChangeArrowheads="1"/>
          </p:cNvSpPr>
          <p:nvPr/>
        </p:nvSpPr>
        <p:spPr bwMode="auto">
          <a:xfrm>
            <a:off x="179512" y="5013176"/>
            <a:ext cx="8856984" cy="1600438"/>
          </a:xfrm>
          <a:prstGeom prst="rect">
            <a:avLst/>
          </a:prstGeom>
          <a:solidFill>
            <a:srgbClr val="FFFFFF">
              <a:alpha val="36078"/>
            </a:srgbClr>
          </a:solidFill>
          <a:ln w="9525">
            <a:noFill/>
            <a:miter lim="800000"/>
            <a:headEnd/>
            <a:tailEnd/>
          </a:ln>
        </p:spPr>
        <p:txBody>
          <a:bodyPr wrap="square">
            <a:spAutoFit/>
          </a:bodyPr>
          <a:lstStyle/>
          <a:p>
            <a:pPr>
              <a:buFont typeface="Wingdings" pitchFamily="2" charset="2"/>
              <a:buChar char="Ø"/>
            </a:pPr>
            <a:r>
              <a:rPr lang="cs-CZ" sz="1600" b="1" dirty="0"/>
              <a:t>C</a:t>
            </a:r>
            <a:r>
              <a:rPr lang="en-US" sz="1600" b="1" dirty="0" err="1"/>
              <a:t>onversion</a:t>
            </a:r>
            <a:r>
              <a:rPr lang="en-US" sz="1600" b="1" dirty="0"/>
              <a:t> of a photon into an electrical signal </a:t>
            </a:r>
            <a:endParaRPr lang="cs-CZ" sz="1600" b="1" dirty="0"/>
          </a:p>
          <a:p>
            <a:pPr>
              <a:buFont typeface="Wingdings" pitchFamily="2" charset="2"/>
              <a:buChar char="Ø"/>
            </a:pPr>
            <a:r>
              <a:rPr lang="cs-CZ" sz="1600" dirty="0"/>
              <a:t> P</a:t>
            </a:r>
            <a:r>
              <a:rPr lang="en-US" sz="1600" dirty="0" err="1"/>
              <a:t>rocess</a:t>
            </a:r>
            <a:r>
              <a:rPr lang="en-US" sz="1600" dirty="0"/>
              <a:t> occurs via G-protein coupled receptors called </a:t>
            </a:r>
            <a:r>
              <a:rPr lang="en-US" sz="1600" b="1" dirty="0" err="1"/>
              <a:t>opsins</a:t>
            </a:r>
            <a:r>
              <a:rPr lang="en-US" sz="1600" dirty="0"/>
              <a:t> which contain the </a:t>
            </a:r>
            <a:r>
              <a:rPr lang="en-US" sz="1600" dirty="0" err="1"/>
              <a:t>chromophore</a:t>
            </a:r>
            <a:r>
              <a:rPr lang="en-US" sz="1600" dirty="0"/>
              <a:t> </a:t>
            </a:r>
            <a:r>
              <a:rPr lang="en-US" sz="1600" b="1" dirty="0"/>
              <a:t>11-cis retinal</a:t>
            </a:r>
            <a:r>
              <a:rPr lang="en-US" sz="1600" dirty="0"/>
              <a:t>. 11-cis retinal is covalently linked to the </a:t>
            </a:r>
            <a:r>
              <a:rPr lang="en-US" sz="1600" dirty="0" err="1"/>
              <a:t>opsin</a:t>
            </a:r>
            <a:r>
              <a:rPr lang="cs-CZ" sz="1600" dirty="0"/>
              <a:t>. </a:t>
            </a:r>
            <a:r>
              <a:rPr lang="en-US" sz="1600" dirty="0"/>
              <a:t>When struck by a photon, 11-cis retinal undergoes </a:t>
            </a:r>
            <a:r>
              <a:rPr lang="en-US" sz="1600" b="1" dirty="0" err="1"/>
              <a:t>photoisomerization</a:t>
            </a:r>
            <a:r>
              <a:rPr lang="en-US" sz="1600" dirty="0"/>
              <a:t> to all-trans retinal which changes the conformation of the </a:t>
            </a:r>
            <a:r>
              <a:rPr lang="en-US" sz="1600" dirty="0" err="1"/>
              <a:t>opsin</a:t>
            </a:r>
            <a:r>
              <a:rPr lang="en-US" sz="1600" dirty="0"/>
              <a:t> GPCR leading to signal transduction cascades which causes </a:t>
            </a:r>
            <a:r>
              <a:rPr lang="en-US" sz="1600" b="1" dirty="0"/>
              <a:t>closure </a:t>
            </a:r>
            <a:r>
              <a:rPr lang="en-US" sz="1600" dirty="0"/>
              <a:t>of cyclic GMP-gated </a:t>
            </a:r>
            <a:r>
              <a:rPr lang="en-US" sz="1600" b="1" dirty="0" err="1"/>
              <a:t>cation</a:t>
            </a:r>
            <a:r>
              <a:rPr lang="en-US" sz="1600" b="1" dirty="0"/>
              <a:t> channel</a:t>
            </a:r>
            <a:r>
              <a:rPr lang="en-US" sz="1600" dirty="0"/>
              <a:t>, and </a:t>
            </a:r>
            <a:r>
              <a:rPr lang="en-US" sz="1600" b="1" dirty="0" err="1"/>
              <a:t>hyperpolarization</a:t>
            </a:r>
            <a:r>
              <a:rPr lang="en-US" sz="1600" b="1" dirty="0"/>
              <a:t> of the photoreceptor cell.</a:t>
            </a:r>
            <a:r>
              <a:rPr lang="cs-CZ" sz="1600" b="1" dirty="0"/>
              <a:t> </a:t>
            </a:r>
          </a:p>
        </p:txBody>
      </p:sp>
      <p:pic>
        <p:nvPicPr>
          <p:cNvPr id="8196" name="Picture 10"/>
          <p:cNvPicPr>
            <a:picLocks noChangeAspect="1" noChangeArrowheads="1"/>
          </p:cNvPicPr>
          <p:nvPr/>
        </p:nvPicPr>
        <p:blipFill>
          <a:blip r:embed="rId2" cstate="print"/>
          <a:srcRect/>
          <a:stretch>
            <a:fillRect/>
          </a:stretch>
        </p:blipFill>
        <p:spPr bwMode="auto">
          <a:xfrm>
            <a:off x="203176" y="904786"/>
            <a:ext cx="7741287" cy="3643314"/>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6"/>
          <p:cNvSpPr txBox="1">
            <a:spLocks noChangeArrowheads="1"/>
          </p:cNvSpPr>
          <p:nvPr/>
        </p:nvSpPr>
        <p:spPr bwMode="auto">
          <a:xfrm>
            <a:off x="1311275" y="2297113"/>
            <a:ext cx="184150" cy="366712"/>
          </a:xfrm>
          <a:prstGeom prst="rect">
            <a:avLst/>
          </a:prstGeom>
          <a:noFill/>
          <a:ln w="9525">
            <a:noFill/>
            <a:miter lim="800000"/>
            <a:headEnd/>
            <a:tailEnd/>
          </a:ln>
        </p:spPr>
        <p:txBody>
          <a:bodyPr wrap="none">
            <a:spAutoFit/>
          </a:bodyPr>
          <a:lstStyle/>
          <a:p>
            <a:endParaRPr lang="cs-CZ"/>
          </a:p>
        </p:txBody>
      </p:sp>
      <p:grpSp>
        <p:nvGrpSpPr>
          <p:cNvPr id="2" name="Group 13"/>
          <p:cNvGrpSpPr>
            <a:grpSpLocks/>
          </p:cNvGrpSpPr>
          <p:nvPr/>
        </p:nvGrpSpPr>
        <p:grpSpPr bwMode="auto">
          <a:xfrm>
            <a:off x="4857752" y="1571612"/>
            <a:ext cx="2087562" cy="3240000"/>
            <a:chOff x="1973" y="1752"/>
            <a:chExt cx="1315" cy="2060"/>
          </a:xfrm>
        </p:grpSpPr>
        <p:pic>
          <p:nvPicPr>
            <p:cNvPr id="9230" name="Picture 8" descr="Soubor:Human eyesight two children and ball with glaucoma.jpg">
              <a:hlinkClick r:id="rId2"/>
            </p:cNvPr>
            <p:cNvPicPr>
              <a:picLocks noChangeAspect="1" noChangeArrowheads="1"/>
            </p:cNvPicPr>
            <p:nvPr/>
          </p:nvPicPr>
          <p:blipFill>
            <a:blip r:embed="rId3" cstate="print"/>
            <a:srcRect/>
            <a:stretch>
              <a:fillRect/>
            </a:stretch>
          </p:blipFill>
          <p:spPr bwMode="auto">
            <a:xfrm>
              <a:off x="1973" y="2795"/>
              <a:ext cx="1315" cy="1017"/>
            </a:xfrm>
            <a:prstGeom prst="rect">
              <a:avLst/>
            </a:prstGeom>
            <a:noFill/>
            <a:ln w="9525">
              <a:noFill/>
              <a:miter lim="800000"/>
              <a:headEnd/>
              <a:tailEnd/>
            </a:ln>
          </p:spPr>
        </p:pic>
        <p:pic>
          <p:nvPicPr>
            <p:cNvPr id="9231" name="Picture 9" descr="Soubor:Human eyesight two children and ball normal vision.jpg">
              <a:hlinkClick r:id="rId4"/>
            </p:cNvPr>
            <p:cNvPicPr>
              <a:picLocks noChangeAspect="1" noChangeArrowheads="1"/>
            </p:cNvPicPr>
            <p:nvPr/>
          </p:nvPicPr>
          <p:blipFill>
            <a:blip r:embed="rId5" cstate="print"/>
            <a:srcRect/>
            <a:stretch>
              <a:fillRect/>
            </a:stretch>
          </p:blipFill>
          <p:spPr bwMode="auto">
            <a:xfrm>
              <a:off x="1973" y="1752"/>
              <a:ext cx="1315" cy="1038"/>
            </a:xfrm>
            <a:prstGeom prst="rect">
              <a:avLst/>
            </a:prstGeom>
            <a:noFill/>
            <a:ln w="9525">
              <a:noFill/>
              <a:miter lim="800000"/>
              <a:headEnd/>
              <a:tailEnd/>
            </a:ln>
          </p:spPr>
        </p:pic>
      </p:grpSp>
      <p:pic>
        <p:nvPicPr>
          <p:cNvPr id="9222" name="Picture 12" descr="videni_s_sedym_zakalem"/>
          <p:cNvPicPr>
            <a:picLocks noChangeAspect="1" noChangeArrowheads="1"/>
          </p:cNvPicPr>
          <p:nvPr/>
        </p:nvPicPr>
        <p:blipFill>
          <a:blip r:embed="rId6" cstate="print"/>
          <a:srcRect/>
          <a:stretch>
            <a:fillRect/>
          </a:stretch>
        </p:blipFill>
        <p:spPr bwMode="auto">
          <a:xfrm>
            <a:off x="7086632" y="1571612"/>
            <a:ext cx="1984936" cy="3240000"/>
          </a:xfrm>
          <a:prstGeom prst="rect">
            <a:avLst/>
          </a:prstGeom>
          <a:noFill/>
          <a:ln w="9525">
            <a:noFill/>
            <a:miter lim="800000"/>
            <a:headEnd/>
            <a:tailEnd/>
          </a:ln>
        </p:spPr>
      </p:pic>
      <p:pic>
        <p:nvPicPr>
          <p:cNvPr id="9224" name="Picture 16" descr="200px-Fileisnotcorruptedactuallyupload3453405"/>
          <p:cNvPicPr>
            <a:picLocks noChangeAspect="1" noChangeArrowheads="1"/>
          </p:cNvPicPr>
          <p:nvPr/>
        </p:nvPicPr>
        <p:blipFill>
          <a:blip r:embed="rId7" cstate="print"/>
          <a:srcRect/>
          <a:stretch>
            <a:fillRect/>
          </a:stretch>
        </p:blipFill>
        <p:spPr bwMode="auto">
          <a:xfrm>
            <a:off x="2314132" y="4071942"/>
            <a:ext cx="1989563" cy="1662112"/>
          </a:xfrm>
          <a:prstGeom prst="rect">
            <a:avLst/>
          </a:prstGeom>
          <a:noFill/>
          <a:ln w="9525">
            <a:noFill/>
            <a:miter lim="800000"/>
            <a:headEnd/>
            <a:tailEnd/>
          </a:ln>
        </p:spPr>
      </p:pic>
      <p:sp>
        <p:nvSpPr>
          <p:cNvPr id="9225" name="Text Box 17"/>
          <p:cNvSpPr txBox="1">
            <a:spLocks noChangeArrowheads="1"/>
          </p:cNvSpPr>
          <p:nvPr/>
        </p:nvSpPr>
        <p:spPr bwMode="auto">
          <a:xfrm>
            <a:off x="3357554" y="5357826"/>
            <a:ext cx="928694" cy="369332"/>
          </a:xfrm>
          <a:prstGeom prst="rect">
            <a:avLst/>
          </a:prstGeom>
          <a:solidFill>
            <a:schemeClr val="bg1"/>
          </a:solidFill>
          <a:ln w="9525">
            <a:solidFill>
              <a:schemeClr val="tx1"/>
            </a:solidFill>
            <a:miter lim="800000"/>
            <a:headEnd/>
            <a:tailEnd/>
          </a:ln>
        </p:spPr>
        <p:txBody>
          <a:bodyPr wrap="square">
            <a:spAutoFit/>
          </a:bodyPr>
          <a:lstStyle/>
          <a:p>
            <a:r>
              <a:rPr lang="cs-CZ" dirty="0" err="1"/>
              <a:t>Myopia</a:t>
            </a:r>
            <a:endParaRPr lang="cs-CZ" dirty="0"/>
          </a:p>
        </p:txBody>
      </p:sp>
      <p:pic>
        <p:nvPicPr>
          <p:cNvPr id="9226" name="Picture 18" descr="hypermetropie_priznaky"/>
          <p:cNvPicPr>
            <a:picLocks noChangeAspect="1" noChangeArrowheads="1"/>
          </p:cNvPicPr>
          <p:nvPr/>
        </p:nvPicPr>
        <p:blipFill>
          <a:blip r:embed="rId8" cstate="print"/>
          <a:srcRect/>
          <a:stretch>
            <a:fillRect/>
          </a:stretch>
        </p:blipFill>
        <p:spPr bwMode="auto">
          <a:xfrm>
            <a:off x="285720" y="4071942"/>
            <a:ext cx="1655762" cy="1655763"/>
          </a:xfrm>
          <a:prstGeom prst="rect">
            <a:avLst/>
          </a:prstGeom>
          <a:noFill/>
          <a:ln w="9525">
            <a:noFill/>
            <a:miter lim="800000"/>
            <a:headEnd/>
            <a:tailEnd/>
          </a:ln>
        </p:spPr>
      </p:pic>
      <p:sp>
        <p:nvSpPr>
          <p:cNvPr id="9227" name="Text Box 19"/>
          <p:cNvSpPr txBox="1">
            <a:spLocks noChangeArrowheads="1"/>
          </p:cNvSpPr>
          <p:nvPr/>
        </p:nvSpPr>
        <p:spPr bwMode="auto">
          <a:xfrm>
            <a:off x="500034" y="4071942"/>
            <a:ext cx="1153970" cy="369332"/>
          </a:xfrm>
          <a:prstGeom prst="rect">
            <a:avLst/>
          </a:prstGeom>
          <a:solidFill>
            <a:schemeClr val="bg1"/>
          </a:solidFill>
          <a:ln w="9525">
            <a:solidFill>
              <a:schemeClr val="tx1"/>
            </a:solidFill>
            <a:miter lim="800000"/>
            <a:headEnd/>
            <a:tailEnd/>
          </a:ln>
        </p:spPr>
        <p:txBody>
          <a:bodyPr wrap="none">
            <a:spAutoFit/>
          </a:bodyPr>
          <a:lstStyle/>
          <a:p>
            <a:r>
              <a:rPr lang="cs-CZ" dirty="0" err="1"/>
              <a:t>Hyperopia</a:t>
            </a:r>
            <a:endParaRPr lang="cs-CZ" dirty="0"/>
          </a:p>
        </p:txBody>
      </p:sp>
      <p:pic>
        <p:nvPicPr>
          <p:cNvPr id="9228" name="Picture 20" descr="images"/>
          <p:cNvPicPr>
            <a:picLocks noChangeAspect="1" noChangeArrowheads="1"/>
          </p:cNvPicPr>
          <p:nvPr/>
        </p:nvPicPr>
        <p:blipFill>
          <a:blip r:embed="rId9" cstate="print"/>
          <a:srcRect/>
          <a:stretch>
            <a:fillRect/>
          </a:stretch>
        </p:blipFill>
        <p:spPr bwMode="auto">
          <a:xfrm>
            <a:off x="4786314" y="5143512"/>
            <a:ext cx="1795462" cy="1231900"/>
          </a:xfrm>
          <a:prstGeom prst="rect">
            <a:avLst/>
          </a:prstGeom>
          <a:noFill/>
          <a:ln w="9525">
            <a:noFill/>
            <a:miter lim="800000"/>
            <a:headEnd/>
            <a:tailEnd/>
          </a:ln>
        </p:spPr>
      </p:pic>
      <p:sp>
        <p:nvSpPr>
          <p:cNvPr id="9229" name="Text Box 21"/>
          <p:cNvSpPr txBox="1">
            <a:spLocks noChangeArrowheads="1"/>
          </p:cNvSpPr>
          <p:nvPr/>
        </p:nvSpPr>
        <p:spPr bwMode="auto">
          <a:xfrm>
            <a:off x="4572000" y="5000636"/>
            <a:ext cx="999633" cy="369332"/>
          </a:xfrm>
          <a:prstGeom prst="rect">
            <a:avLst/>
          </a:prstGeom>
          <a:solidFill>
            <a:schemeClr val="bg1"/>
          </a:solidFill>
          <a:ln w="9525">
            <a:solidFill>
              <a:schemeClr val="tx1"/>
            </a:solidFill>
            <a:miter lim="800000"/>
            <a:headEnd/>
            <a:tailEnd/>
          </a:ln>
        </p:spPr>
        <p:txBody>
          <a:bodyPr wrap="none">
            <a:spAutoFit/>
          </a:bodyPr>
          <a:lstStyle/>
          <a:p>
            <a:r>
              <a:rPr lang="cs-CZ" dirty="0" err="1"/>
              <a:t>Scotoma</a:t>
            </a:r>
            <a:endParaRPr lang="cs-CZ" dirty="0"/>
          </a:p>
        </p:txBody>
      </p:sp>
      <p:pic>
        <p:nvPicPr>
          <p:cNvPr id="60418" name="Picture 2" descr="http://upload.wikimedia.org/wikipedia/commons/thumb/f/f3/Hypermetropia.svg/250px-Hypermetropia.svg.png"/>
          <p:cNvPicPr>
            <a:picLocks noChangeAspect="1" noChangeArrowheads="1"/>
          </p:cNvPicPr>
          <p:nvPr/>
        </p:nvPicPr>
        <p:blipFill>
          <a:blip r:embed="rId10" cstate="print"/>
          <a:srcRect/>
          <a:stretch>
            <a:fillRect/>
          </a:stretch>
        </p:blipFill>
        <p:spPr bwMode="auto">
          <a:xfrm>
            <a:off x="357158" y="5572116"/>
            <a:ext cx="1285884" cy="1285884"/>
          </a:xfrm>
          <a:prstGeom prst="rect">
            <a:avLst/>
          </a:prstGeom>
          <a:noFill/>
        </p:spPr>
      </p:pic>
      <p:pic>
        <p:nvPicPr>
          <p:cNvPr id="60420" name="Picture 4" descr="http://upload.wikimedia.org/wikipedia/commons/thumb/3/30/Myopia.svg/220px-Myopia.svg.png"/>
          <p:cNvPicPr>
            <a:picLocks noChangeAspect="1" noChangeArrowheads="1"/>
          </p:cNvPicPr>
          <p:nvPr/>
        </p:nvPicPr>
        <p:blipFill>
          <a:blip r:embed="rId11" cstate="print"/>
          <a:srcRect/>
          <a:stretch>
            <a:fillRect/>
          </a:stretch>
        </p:blipFill>
        <p:spPr bwMode="auto">
          <a:xfrm>
            <a:off x="2286016" y="5643578"/>
            <a:ext cx="1428728" cy="1142983"/>
          </a:xfrm>
          <a:prstGeom prst="rect">
            <a:avLst/>
          </a:prstGeom>
          <a:noFill/>
        </p:spPr>
      </p:pic>
      <p:sp>
        <p:nvSpPr>
          <p:cNvPr id="18" name="Nadpis 17"/>
          <p:cNvSpPr>
            <a:spLocks noGrp="1"/>
          </p:cNvSpPr>
          <p:nvPr>
            <p:ph type="title"/>
          </p:nvPr>
        </p:nvSpPr>
        <p:spPr>
          <a:xfrm>
            <a:off x="457200" y="274638"/>
            <a:ext cx="8229600" cy="1082660"/>
          </a:xfrm>
        </p:spPr>
        <p:txBody>
          <a:bodyPr/>
          <a:lstStyle/>
          <a:p>
            <a:r>
              <a:rPr lang="cs-CZ" dirty="0" err="1"/>
              <a:t>Defects</a:t>
            </a:r>
            <a:r>
              <a:rPr lang="cs-CZ" dirty="0"/>
              <a:t> </a:t>
            </a:r>
            <a:r>
              <a:rPr lang="cs-CZ" dirty="0" err="1"/>
              <a:t>of</a:t>
            </a:r>
            <a:r>
              <a:rPr lang="cs-CZ" dirty="0"/>
              <a:t> </a:t>
            </a:r>
            <a:r>
              <a:rPr lang="cs-CZ" dirty="0" err="1"/>
              <a:t>the</a:t>
            </a:r>
            <a:r>
              <a:rPr lang="cs-CZ" dirty="0"/>
              <a:t> </a:t>
            </a:r>
            <a:r>
              <a:rPr lang="cs-CZ" dirty="0" err="1"/>
              <a:t>eye</a:t>
            </a:r>
            <a:endParaRPr lang="cs-CZ" dirty="0"/>
          </a:p>
        </p:txBody>
      </p:sp>
      <p:sp>
        <p:nvSpPr>
          <p:cNvPr id="19" name="Zástupný symbol pro obsah 18"/>
          <p:cNvSpPr>
            <a:spLocks noGrp="1"/>
          </p:cNvSpPr>
          <p:nvPr>
            <p:ph sz="half" idx="1"/>
          </p:nvPr>
        </p:nvSpPr>
        <p:spPr>
          <a:xfrm>
            <a:off x="157178" y="1194585"/>
            <a:ext cx="4257676" cy="2571768"/>
          </a:xfrm>
        </p:spPr>
        <p:txBody>
          <a:bodyPr>
            <a:normAutofit lnSpcReduction="10000"/>
          </a:bodyPr>
          <a:lstStyle/>
          <a:p>
            <a:pPr>
              <a:buFont typeface="Wingdings" pitchFamily="2" charset="2"/>
              <a:buChar char="Ø"/>
            </a:pPr>
            <a:r>
              <a:rPr lang="cs-CZ" sz="2400" b="1" dirty="0" err="1"/>
              <a:t>Glaucoma</a:t>
            </a:r>
            <a:r>
              <a:rPr lang="cs-CZ" sz="2400" dirty="0"/>
              <a:t> - </a:t>
            </a:r>
            <a:r>
              <a:rPr lang="en-US" sz="2400" dirty="0"/>
              <a:t>characteristic intraocular pressure-associated optic neuropathy</a:t>
            </a:r>
            <a:r>
              <a:rPr lang="cs-CZ" sz="2400" dirty="0"/>
              <a:t>, </a:t>
            </a:r>
            <a:r>
              <a:rPr lang="cs-CZ" sz="2400" dirty="0" err="1"/>
              <a:t>visual</a:t>
            </a:r>
            <a:r>
              <a:rPr lang="cs-CZ" sz="2400" dirty="0"/>
              <a:t> </a:t>
            </a:r>
            <a:r>
              <a:rPr lang="cs-CZ" sz="2400" dirty="0" err="1"/>
              <a:t>field</a:t>
            </a:r>
            <a:r>
              <a:rPr lang="cs-CZ" sz="2400" dirty="0"/>
              <a:t> </a:t>
            </a:r>
            <a:r>
              <a:rPr lang="cs-CZ" sz="2400" dirty="0" err="1"/>
              <a:t>loss</a:t>
            </a:r>
            <a:endParaRPr lang="cs-CZ" sz="2400" dirty="0"/>
          </a:p>
          <a:p>
            <a:pPr>
              <a:buFont typeface="Wingdings" pitchFamily="2" charset="2"/>
              <a:buChar char="Ø"/>
            </a:pPr>
            <a:r>
              <a:rPr lang="cs-CZ" sz="2400" b="1" dirty="0" err="1"/>
              <a:t>Cataract</a:t>
            </a:r>
            <a:r>
              <a:rPr lang="cs-CZ" sz="2400" dirty="0"/>
              <a:t> - </a:t>
            </a:r>
            <a:r>
              <a:rPr lang="cs-CZ" sz="2400" dirty="0" err="1"/>
              <a:t>clouding</a:t>
            </a:r>
            <a:r>
              <a:rPr lang="cs-CZ" sz="2400" dirty="0"/>
              <a:t> </a:t>
            </a:r>
            <a:r>
              <a:rPr lang="cs-CZ" sz="2400" dirty="0" err="1"/>
              <a:t>of</a:t>
            </a:r>
            <a:r>
              <a:rPr lang="cs-CZ" sz="2400" dirty="0"/>
              <a:t> </a:t>
            </a:r>
            <a:r>
              <a:rPr lang="cs-CZ" sz="2400" dirty="0" err="1"/>
              <a:t>the</a:t>
            </a:r>
            <a:r>
              <a:rPr lang="cs-CZ" sz="2400" dirty="0"/>
              <a:t> </a:t>
            </a:r>
            <a:r>
              <a:rPr lang="cs-CZ" sz="2400" dirty="0" err="1"/>
              <a:t>lens</a:t>
            </a:r>
            <a:r>
              <a:rPr lang="cs-CZ" sz="2400" dirty="0"/>
              <a:t>, </a:t>
            </a:r>
            <a:r>
              <a:rPr lang="cs-CZ" sz="2400" dirty="0" err="1"/>
              <a:t>treatable</a:t>
            </a:r>
            <a:r>
              <a:rPr lang="cs-CZ" sz="2400" dirty="0"/>
              <a:t> by </a:t>
            </a:r>
            <a:r>
              <a:rPr lang="cs-CZ" sz="2400" dirty="0" err="1"/>
              <a:t>surgery</a:t>
            </a:r>
            <a:endParaRPr lang="cs-CZ" sz="2400" dirty="0"/>
          </a:p>
          <a:p>
            <a:endParaRPr lang="cs-CZ" dirty="0"/>
          </a:p>
          <a:p>
            <a:endParaRPr lang="cs-CZ" dirty="0"/>
          </a:p>
        </p:txBody>
      </p:sp>
      <p:pic>
        <p:nvPicPr>
          <p:cNvPr id="60422" name="Picture 6" descr="http://upload.wikimedia.org/wikipedia/commons/thumb/0/01/Scintillating_scotoma.gif/235px-Scintillating_scotoma.gif"/>
          <p:cNvPicPr>
            <a:picLocks noChangeAspect="1" noChangeArrowheads="1" noCrop="1"/>
          </p:cNvPicPr>
          <p:nvPr/>
        </p:nvPicPr>
        <p:blipFill>
          <a:blip r:embed="rId12" cstate="print"/>
          <a:srcRect/>
          <a:stretch>
            <a:fillRect/>
          </a:stretch>
        </p:blipFill>
        <p:spPr bwMode="auto">
          <a:xfrm>
            <a:off x="6286512" y="5143512"/>
            <a:ext cx="1812301" cy="1357298"/>
          </a:xfrm>
          <a:prstGeom prst="rect">
            <a:avLst/>
          </a:prstGeom>
          <a:noFill/>
        </p:spPr>
      </p:pic>
      <p:sp>
        <p:nvSpPr>
          <p:cNvPr id="22" name="TextovéPole 21"/>
          <p:cNvSpPr txBox="1"/>
          <p:nvPr/>
        </p:nvSpPr>
        <p:spPr>
          <a:xfrm>
            <a:off x="4929190" y="1571612"/>
            <a:ext cx="1128514" cy="369332"/>
          </a:xfrm>
          <a:prstGeom prst="rect">
            <a:avLst/>
          </a:prstGeom>
          <a:solidFill>
            <a:schemeClr val="bg1"/>
          </a:solidFill>
          <a:ln>
            <a:solidFill>
              <a:schemeClr val="tx1"/>
            </a:solidFill>
          </a:ln>
        </p:spPr>
        <p:txBody>
          <a:bodyPr wrap="none" rtlCol="0">
            <a:spAutoFit/>
          </a:bodyPr>
          <a:lstStyle/>
          <a:p>
            <a:r>
              <a:rPr lang="cs-CZ" dirty="0" err="1"/>
              <a:t>Glaucoma</a:t>
            </a:r>
            <a:endParaRPr lang="cs-CZ" dirty="0"/>
          </a:p>
        </p:txBody>
      </p:sp>
      <p:sp>
        <p:nvSpPr>
          <p:cNvPr id="23" name="TextovéPole 22"/>
          <p:cNvSpPr txBox="1"/>
          <p:nvPr/>
        </p:nvSpPr>
        <p:spPr>
          <a:xfrm>
            <a:off x="7143768" y="1571612"/>
            <a:ext cx="962058" cy="369332"/>
          </a:xfrm>
          <a:prstGeom prst="rect">
            <a:avLst/>
          </a:prstGeom>
          <a:solidFill>
            <a:schemeClr val="bg1"/>
          </a:solidFill>
          <a:ln>
            <a:solidFill>
              <a:schemeClr val="tx1"/>
            </a:solidFill>
          </a:ln>
        </p:spPr>
        <p:txBody>
          <a:bodyPr wrap="none" rtlCol="0">
            <a:spAutoFit/>
          </a:bodyPr>
          <a:lstStyle/>
          <a:p>
            <a:r>
              <a:rPr lang="cs-CZ" dirty="0" err="1"/>
              <a:t>Cataract</a:t>
            </a:r>
            <a:endParaRPr lang="cs-CZ" dirty="0"/>
          </a:p>
        </p:txBody>
      </p:sp>
      <p:pic>
        <p:nvPicPr>
          <p:cNvPr id="24" name="Picture 8"/>
          <p:cNvPicPr>
            <a:picLocks noChangeAspect="1" noChangeArrowheads="1"/>
          </p:cNvPicPr>
          <p:nvPr/>
        </p:nvPicPr>
        <p:blipFill>
          <a:blip r:embed="rId13" cstate="print"/>
          <a:srcRect r="21919"/>
          <a:stretch>
            <a:fillRect/>
          </a:stretch>
        </p:blipFill>
        <p:spPr bwMode="auto">
          <a:xfrm>
            <a:off x="8286776" y="5214950"/>
            <a:ext cx="693737" cy="11969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68313" y="404813"/>
            <a:ext cx="8229600" cy="1371600"/>
          </a:xfrm>
        </p:spPr>
        <p:txBody>
          <a:bodyPr>
            <a:normAutofit/>
          </a:bodyPr>
          <a:lstStyle/>
          <a:p>
            <a:pPr eaLnBrk="1" hangingPunct="1"/>
            <a:r>
              <a:rPr lang="cs-CZ" dirty="0" err="1"/>
              <a:t>Color</a:t>
            </a:r>
            <a:r>
              <a:rPr lang="cs-CZ" dirty="0"/>
              <a:t> vision </a:t>
            </a:r>
            <a:br>
              <a:rPr lang="cs-CZ" dirty="0"/>
            </a:br>
            <a:endParaRPr lang="cs-CZ" dirty="0"/>
          </a:p>
        </p:txBody>
      </p:sp>
      <p:sp>
        <p:nvSpPr>
          <p:cNvPr id="12291" name="Rectangle 3"/>
          <p:cNvSpPr>
            <a:spLocks noGrp="1" noChangeArrowheads="1"/>
          </p:cNvSpPr>
          <p:nvPr>
            <p:ph idx="1"/>
          </p:nvPr>
        </p:nvSpPr>
        <p:spPr>
          <a:xfrm>
            <a:off x="171758" y="1062680"/>
            <a:ext cx="5114932" cy="4525962"/>
          </a:xfrm>
        </p:spPr>
        <p:txBody>
          <a:bodyPr>
            <a:normAutofit/>
          </a:bodyPr>
          <a:lstStyle/>
          <a:p>
            <a:pPr eaLnBrk="1" hangingPunct="1">
              <a:lnSpc>
                <a:spcPct val="90000"/>
              </a:lnSpc>
              <a:buFont typeface="Wingdings" pitchFamily="2" charset="2"/>
              <a:buChar char="Ø"/>
            </a:pPr>
            <a:r>
              <a:rPr lang="cs-CZ" sz="2400" dirty="0"/>
              <a:t>In </a:t>
            </a:r>
            <a:r>
              <a:rPr lang="cs-CZ" sz="2400" dirty="0" err="1"/>
              <a:t>human</a:t>
            </a:r>
            <a:r>
              <a:rPr lang="cs-CZ" sz="2400" dirty="0"/>
              <a:t> retina 3 </a:t>
            </a:r>
            <a:r>
              <a:rPr lang="cs-CZ" sz="2400" dirty="0" err="1"/>
              <a:t>types</a:t>
            </a:r>
            <a:r>
              <a:rPr lang="cs-CZ" sz="2400" dirty="0"/>
              <a:t> </a:t>
            </a:r>
            <a:r>
              <a:rPr lang="cs-CZ" sz="2400" dirty="0" err="1"/>
              <a:t>of</a:t>
            </a:r>
            <a:r>
              <a:rPr lang="cs-CZ" sz="2400" dirty="0"/>
              <a:t> </a:t>
            </a:r>
            <a:r>
              <a:rPr lang="cs-CZ" sz="2400" dirty="0" err="1"/>
              <a:t>cones</a:t>
            </a:r>
            <a:endParaRPr lang="cs-CZ" sz="2400" dirty="0"/>
          </a:p>
          <a:p>
            <a:pPr eaLnBrk="1" hangingPunct="1">
              <a:lnSpc>
                <a:spcPct val="90000"/>
              </a:lnSpc>
              <a:buFont typeface="Wingdings" pitchFamily="2" charset="2"/>
              <a:buChar char="Ø"/>
            </a:pPr>
            <a:r>
              <a:rPr lang="cs-CZ" sz="2400" dirty="0" err="1"/>
              <a:t>Pigments</a:t>
            </a:r>
            <a:r>
              <a:rPr lang="cs-CZ" sz="2400" dirty="0"/>
              <a:t> </a:t>
            </a:r>
            <a:r>
              <a:rPr lang="cs-CZ" sz="2400" dirty="0" err="1"/>
              <a:t>detects</a:t>
            </a:r>
            <a:r>
              <a:rPr lang="cs-CZ" sz="2400" dirty="0"/>
              <a:t> </a:t>
            </a:r>
            <a:r>
              <a:rPr lang="cs-CZ" sz="2400" dirty="0" err="1"/>
              <a:t>light</a:t>
            </a:r>
            <a:r>
              <a:rPr lang="cs-CZ" sz="2400" dirty="0"/>
              <a:t> </a:t>
            </a:r>
            <a:r>
              <a:rPr lang="cs-CZ" sz="2400" dirty="0" err="1"/>
              <a:t>of</a:t>
            </a:r>
            <a:r>
              <a:rPr lang="cs-CZ" sz="2400" dirty="0"/>
              <a:t> </a:t>
            </a:r>
            <a:r>
              <a:rPr lang="cs-CZ" sz="2400" dirty="0" err="1"/>
              <a:t>wavelenghts</a:t>
            </a:r>
            <a:r>
              <a:rPr lang="cs-CZ" sz="2400" dirty="0"/>
              <a:t> </a:t>
            </a:r>
            <a:r>
              <a:rPr lang="cs-CZ" sz="2400" dirty="0" err="1"/>
              <a:t>corresponding</a:t>
            </a:r>
            <a:r>
              <a:rPr lang="cs-CZ" sz="2400" dirty="0"/>
              <a:t> to </a:t>
            </a:r>
            <a:r>
              <a:rPr lang="cs-CZ" sz="2400" dirty="0" err="1">
                <a:solidFill>
                  <a:srgbClr val="C00000"/>
                </a:solidFill>
              </a:rPr>
              <a:t>red</a:t>
            </a:r>
            <a:r>
              <a:rPr lang="cs-CZ" sz="2400" dirty="0"/>
              <a:t>, </a:t>
            </a:r>
            <a:r>
              <a:rPr lang="cs-CZ" sz="2400" dirty="0" err="1">
                <a:solidFill>
                  <a:srgbClr val="0070C0"/>
                </a:solidFill>
              </a:rPr>
              <a:t>blue</a:t>
            </a:r>
            <a:r>
              <a:rPr lang="cs-CZ" sz="2400" dirty="0"/>
              <a:t> </a:t>
            </a:r>
            <a:r>
              <a:rPr lang="cs-CZ" sz="2400" dirty="0" err="1"/>
              <a:t>and</a:t>
            </a:r>
            <a:r>
              <a:rPr lang="cs-CZ" sz="2400" dirty="0"/>
              <a:t> </a:t>
            </a:r>
            <a:r>
              <a:rPr lang="cs-CZ" sz="2400" dirty="0">
                <a:solidFill>
                  <a:srgbClr val="00B050"/>
                </a:solidFill>
              </a:rPr>
              <a:t>green</a:t>
            </a:r>
            <a:r>
              <a:rPr lang="cs-CZ" sz="2400" dirty="0"/>
              <a:t> </a:t>
            </a:r>
            <a:r>
              <a:rPr lang="cs-CZ" sz="2400" dirty="0" err="1"/>
              <a:t>color</a:t>
            </a:r>
            <a:r>
              <a:rPr lang="cs-CZ" sz="2400" dirty="0"/>
              <a:t> </a:t>
            </a:r>
          </a:p>
          <a:p>
            <a:pPr eaLnBrk="1" hangingPunct="1">
              <a:lnSpc>
                <a:spcPct val="90000"/>
              </a:lnSpc>
              <a:buFont typeface="Wingdings" pitchFamily="2" charset="2"/>
              <a:buChar char="Ø"/>
            </a:pPr>
            <a:r>
              <a:rPr lang="cs-CZ" sz="2400" dirty="0"/>
              <a:t>Unequal stimulation of different types of cones → different colors</a:t>
            </a:r>
          </a:p>
          <a:p>
            <a:pPr>
              <a:lnSpc>
                <a:spcPct val="90000"/>
              </a:lnSpc>
              <a:buFont typeface="Wingdings" pitchFamily="2" charset="2"/>
              <a:buChar char="Ø"/>
            </a:pPr>
            <a:r>
              <a:rPr lang="cs-CZ" sz="2400" dirty="0"/>
              <a:t>Most common deficiency – daltonism (red/green)</a:t>
            </a:r>
          </a:p>
          <a:p>
            <a:pPr eaLnBrk="1" hangingPunct="1">
              <a:lnSpc>
                <a:spcPct val="90000"/>
              </a:lnSpc>
              <a:buFont typeface="Wingdings" pitchFamily="2" charset="2"/>
              <a:buChar char="Ø"/>
            </a:pPr>
            <a:r>
              <a:rPr lang="cs-CZ" sz="2400" dirty="0" err="1"/>
              <a:t>Color</a:t>
            </a:r>
            <a:r>
              <a:rPr lang="cs-CZ" sz="2400" dirty="0"/>
              <a:t> </a:t>
            </a:r>
            <a:r>
              <a:rPr lang="cs-CZ" sz="2400" dirty="0" err="1"/>
              <a:t>blindness</a:t>
            </a:r>
            <a:r>
              <a:rPr lang="cs-CZ" sz="2400" dirty="0"/>
              <a:t> - </a:t>
            </a:r>
            <a:r>
              <a:rPr lang="cs-CZ" sz="2400" b="1" dirty="0" err="1"/>
              <a:t>Ishihara</a:t>
            </a:r>
            <a:r>
              <a:rPr lang="cs-CZ" sz="2400" b="1" dirty="0"/>
              <a:t> test</a:t>
            </a:r>
          </a:p>
        </p:txBody>
      </p:sp>
      <p:pic>
        <p:nvPicPr>
          <p:cNvPr id="12292" name="Picture 4" descr="RGB"/>
          <p:cNvPicPr>
            <a:picLocks noChangeAspect="1" noChangeArrowheads="1"/>
          </p:cNvPicPr>
          <p:nvPr/>
        </p:nvPicPr>
        <p:blipFill>
          <a:blip r:embed="rId3" cstate="print"/>
          <a:srcRect/>
          <a:stretch>
            <a:fillRect/>
          </a:stretch>
        </p:blipFill>
        <p:spPr bwMode="auto">
          <a:xfrm>
            <a:off x="2928926" y="4725144"/>
            <a:ext cx="2089150" cy="1997075"/>
          </a:xfrm>
          <a:prstGeom prst="rect">
            <a:avLst/>
          </a:prstGeom>
          <a:noFill/>
          <a:ln w="9525">
            <a:noFill/>
            <a:miter lim="800000"/>
            <a:headEnd/>
            <a:tailEnd/>
          </a:ln>
        </p:spPr>
      </p:pic>
      <p:pic>
        <p:nvPicPr>
          <p:cNvPr id="12294" name="Picture 6"/>
          <p:cNvPicPr>
            <a:picLocks noChangeAspect="1" noChangeArrowheads="1"/>
          </p:cNvPicPr>
          <p:nvPr/>
        </p:nvPicPr>
        <p:blipFill>
          <a:blip r:embed="rId4" cstate="print"/>
          <a:srcRect/>
          <a:stretch>
            <a:fillRect/>
          </a:stretch>
        </p:blipFill>
        <p:spPr bwMode="auto">
          <a:xfrm>
            <a:off x="357158" y="4725144"/>
            <a:ext cx="2447925" cy="2165350"/>
          </a:xfrm>
          <a:prstGeom prst="rect">
            <a:avLst/>
          </a:prstGeom>
          <a:noFill/>
          <a:ln w="9525">
            <a:noFill/>
            <a:miter lim="800000"/>
            <a:headEnd/>
            <a:tailEnd/>
          </a:ln>
        </p:spPr>
      </p:pic>
      <p:grpSp>
        <p:nvGrpSpPr>
          <p:cNvPr id="12" name="Skupina 11"/>
          <p:cNvGrpSpPr/>
          <p:nvPr/>
        </p:nvGrpSpPr>
        <p:grpSpPr>
          <a:xfrm>
            <a:off x="5357818" y="1285860"/>
            <a:ext cx="3500462" cy="3214710"/>
            <a:chOff x="285720" y="3929066"/>
            <a:chExt cx="3500462" cy="3214710"/>
          </a:xfrm>
        </p:grpSpPr>
        <p:pic>
          <p:nvPicPr>
            <p:cNvPr id="11" name="Picture 2"/>
            <p:cNvPicPr>
              <a:picLocks noChangeAspect="1" noChangeArrowheads="1"/>
            </p:cNvPicPr>
            <p:nvPr/>
          </p:nvPicPr>
          <p:blipFill>
            <a:blip r:embed="rId5" cstate="print"/>
            <a:srcRect/>
            <a:stretch>
              <a:fillRect/>
            </a:stretch>
          </p:blipFill>
          <p:spPr bwMode="auto">
            <a:xfrm>
              <a:off x="324250" y="5428610"/>
              <a:ext cx="3461932" cy="1715166"/>
            </a:xfrm>
            <a:prstGeom prst="rect">
              <a:avLst/>
            </a:prstGeom>
            <a:noFill/>
            <a:ln w="9525">
              <a:noFill/>
              <a:miter lim="800000"/>
              <a:headEnd/>
              <a:tailEnd/>
            </a:ln>
          </p:spPr>
        </p:pic>
        <p:grpSp>
          <p:nvGrpSpPr>
            <p:cNvPr id="8" name="Skupina 7"/>
            <p:cNvGrpSpPr/>
            <p:nvPr/>
          </p:nvGrpSpPr>
          <p:grpSpPr>
            <a:xfrm>
              <a:off x="285720" y="3929066"/>
              <a:ext cx="3500462" cy="2428868"/>
              <a:chOff x="0" y="692150"/>
              <a:chExt cx="3714750" cy="2579688"/>
            </a:xfrm>
          </p:grpSpPr>
          <p:pic>
            <p:nvPicPr>
              <p:cNvPr id="9" name="Picture 5"/>
              <p:cNvPicPr>
                <a:picLocks noChangeAspect="1" noChangeArrowheads="1"/>
              </p:cNvPicPr>
              <p:nvPr/>
            </p:nvPicPr>
            <p:blipFill>
              <a:blip r:embed="rId6" cstate="print"/>
              <a:srcRect/>
              <a:stretch>
                <a:fillRect/>
              </a:stretch>
            </p:blipFill>
            <p:spPr bwMode="auto">
              <a:xfrm>
                <a:off x="0" y="1557338"/>
                <a:ext cx="3686175" cy="1714500"/>
              </a:xfrm>
              <a:prstGeom prst="rect">
                <a:avLst/>
              </a:prstGeom>
              <a:noFill/>
              <a:ln w="9525">
                <a:noFill/>
                <a:miter lim="800000"/>
                <a:headEnd/>
                <a:tailEnd/>
              </a:ln>
            </p:spPr>
          </p:pic>
          <p:pic>
            <p:nvPicPr>
              <p:cNvPr id="10" name="Picture 3"/>
              <p:cNvPicPr>
                <a:picLocks noChangeAspect="1" noChangeArrowheads="1"/>
              </p:cNvPicPr>
              <p:nvPr/>
            </p:nvPicPr>
            <p:blipFill>
              <a:blip r:embed="rId7" cstate="print"/>
              <a:srcRect/>
              <a:stretch>
                <a:fillRect/>
              </a:stretch>
            </p:blipFill>
            <p:spPr bwMode="auto">
              <a:xfrm>
                <a:off x="0" y="692150"/>
                <a:ext cx="3714750" cy="1728788"/>
              </a:xfrm>
              <a:prstGeom prst="rect">
                <a:avLst/>
              </a:prstGeom>
              <a:noFill/>
              <a:ln w="9525">
                <a:noFill/>
                <a:miter lim="800000"/>
                <a:headEnd/>
                <a:tailEnd/>
              </a:ln>
            </p:spPr>
          </p:pic>
        </p:grpSp>
      </p:grpSp>
      <p:pic>
        <p:nvPicPr>
          <p:cNvPr id="13" name="Picture 4" descr="ishihara_pf2_200"/>
          <p:cNvPicPr>
            <a:picLocks noChangeAspect="1" noChangeArrowheads="1"/>
          </p:cNvPicPr>
          <p:nvPr/>
        </p:nvPicPr>
        <p:blipFill>
          <a:blip r:embed="rId8" cstate="print"/>
          <a:srcRect/>
          <a:stretch>
            <a:fillRect/>
          </a:stretch>
        </p:blipFill>
        <p:spPr bwMode="auto">
          <a:xfrm>
            <a:off x="6929454" y="4929198"/>
            <a:ext cx="2017712" cy="1720850"/>
          </a:xfrm>
          <a:prstGeom prst="rect">
            <a:avLst/>
          </a:prstGeom>
          <a:noFill/>
          <a:ln w="9525">
            <a:noFill/>
            <a:miter lim="800000"/>
            <a:headEnd/>
            <a:tailEnd/>
          </a:ln>
        </p:spPr>
      </p:pic>
      <p:pic>
        <p:nvPicPr>
          <p:cNvPr id="14" name="Picture 10"/>
          <p:cNvPicPr>
            <a:picLocks noChangeAspect="1" noChangeArrowheads="1"/>
          </p:cNvPicPr>
          <p:nvPr/>
        </p:nvPicPr>
        <p:blipFill>
          <a:blip r:embed="rId9" cstate="print"/>
          <a:srcRect/>
          <a:stretch>
            <a:fillRect/>
          </a:stretch>
        </p:blipFill>
        <p:spPr bwMode="auto">
          <a:xfrm>
            <a:off x="5214942" y="4940002"/>
            <a:ext cx="1655763" cy="16573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351465" y="404228"/>
            <a:ext cx="6347713" cy="1320800"/>
          </a:xfrm>
        </p:spPr>
        <p:txBody>
          <a:bodyPr/>
          <a:lstStyle/>
          <a:p>
            <a:pPr eaLnBrk="1" hangingPunct="1"/>
            <a:r>
              <a:rPr lang="cs-CZ" b="1" dirty="0">
                <a:solidFill>
                  <a:schemeClr val="accent2"/>
                </a:solidFill>
              </a:rPr>
              <a:t>Experiment n.1 - VISION</a:t>
            </a:r>
          </a:p>
        </p:txBody>
      </p:sp>
      <p:sp>
        <p:nvSpPr>
          <p:cNvPr id="10244" name="Rectangle 3"/>
          <p:cNvSpPr>
            <a:spLocks noGrp="1" noChangeArrowheads="1"/>
          </p:cNvSpPr>
          <p:nvPr>
            <p:ph idx="1"/>
          </p:nvPr>
        </p:nvSpPr>
        <p:spPr>
          <a:xfrm>
            <a:off x="250825" y="1484784"/>
            <a:ext cx="4392613" cy="5039841"/>
          </a:xfrm>
        </p:spPr>
        <p:txBody>
          <a:bodyPr>
            <a:normAutofit/>
          </a:bodyPr>
          <a:lstStyle/>
          <a:p>
            <a:pPr eaLnBrk="1" hangingPunct="1">
              <a:lnSpc>
                <a:spcPct val="80000"/>
              </a:lnSpc>
              <a:buFont typeface="Wingdings" pitchFamily="2" charset="2"/>
              <a:buNone/>
            </a:pPr>
            <a:endParaRPr lang="cs-CZ" sz="2000" b="1" dirty="0"/>
          </a:p>
          <a:p>
            <a:pPr>
              <a:lnSpc>
                <a:spcPct val="80000"/>
              </a:lnSpc>
              <a:buFont typeface="Wingdings" pitchFamily="2" charset="2"/>
              <a:buChar char="Ø"/>
            </a:pPr>
            <a:r>
              <a:rPr lang="cs-CZ" sz="2400" b="1" dirty="0" err="1"/>
              <a:t>Visual</a:t>
            </a:r>
            <a:r>
              <a:rPr lang="cs-CZ" sz="2400" b="1" dirty="0"/>
              <a:t> </a:t>
            </a:r>
            <a:r>
              <a:rPr lang="cs-CZ" sz="2400" b="1" dirty="0" err="1"/>
              <a:t>field</a:t>
            </a:r>
            <a:r>
              <a:rPr lang="cs-CZ" sz="2400" b="1" dirty="0"/>
              <a:t> </a:t>
            </a:r>
            <a:r>
              <a:rPr lang="cs-CZ" sz="2400" b="1" dirty="0" err="1"/>
              <a:t>detecting</a:t>
            </a:r>
            <a:r>
              <a:rPr lang="cs-CZ" sz="2400" b="1" dirty="0"/>
              <a:t> (perimetry test)</a:t>
            </a:r>
          </a:p>
          <a:p>
            <a:pPr eaLnBrk="1" hangingPunct="1">
              <a:lnSpc>
                <a:spcPct val="80000"/>
              </a:lnSpc>
              <a:buFont typeface="Wingdings" pitchFamily="2" charset="2"/>
              <a:buNone/>
            </a:pPr>
            <a:r>
              <a:rPr lang="cs-CZ" sz="2000" dirty="0"/>
              <a:t>	8 </a:t>
            </a:r>
            <a:r>
              <a:rPr lang="cs-CZ" sz="2000" dirty="0" err="1"/>
              <a:t>measurements</a:t>
            </a:r>
            <a:r>
              <a:rPr lang="cs-CZ" sz="2000" dirty="0"/>
              <a:t> in 4 axis  (0°, 45°, 90°, 135°, 180°, …) </a:t>
            </a:r>
          </a:p>
          <a:p>
            <a:pPr eaLnBrk="1" hangingPunct="1">
              <a:lnSpc>
                <a:spcPct val="80000"/>
              </a:lnSpc>
              <a:buFont typeface="Wingdings" pitchFamily="2" charset="2"/>
              <a:buNone/>
            </a:pPr>
            <a:r>
              <a:rPr lang="cs-CZ" sz="2000" dirty="0"/>
              <a:t>	</a:t>
            </a:r>
            <a:r>
              <a:rPr lang="cs-CZ" sz="2000" dirty="0" err="1"/>
              <a:t>for</a:t>
            </a:r>
            <a:r>
              <a:rPr lang="cs-CZ" sz="2000" dirty="0"/>
              <a:t> 1 </a:t>
            </a:r>
            <a:r>
              <a:rPr lang="cs-CZ" sz="2000" dirty="0" err="1"/>
              <a:t>eye</a:t>
            </a:r>
            <a:r>
              <a:rPr lang="cs-CZ" sz="2000" dirty="0"/>
              <a:t> and 1 </a:t>
            </a:r>
            <a:r>
              <a:rPr lang="cs-CZ" sz="2000" dirty="0" err="1"/>
              <a:t>color</a:t>
            </a:r>
            <a:endParaRPr lang="cs-CZ" sz="2000" dirty="0"/>
          </a:p>
          <a:p>
            <a:pPr eaLnBrk="1" hangingPunct="1">
              <a:lnSpc>
                <a:spcPct val="80000"/>
              </a:lnSpc>
              <a:buFont typeface="Wingdings" pitchFamily="2" charset="2"/>
              <a:buNone/>
            </a:pPr>
            <a:endParaRPr lang="cs-CZ" sz="2000" dirty="0"/>
          </a:p>
          <a:p>
            <a:pPr eaLnBrk="1" hangingPunct="1">
              <a:lnSpc>
                <a:spcPct val="80000"/>
              </a:lnSpc>
              <a:buFont typeface="Wingdings" pitchFamily="2" charset="2"/>
              <a:buChar char="Ø"/>
            </a:pPr>
            <a:r>
              <a:rPr lang="cs-CZ" sz="2400" b="1" dirty="0"/>
              <a:t>Blind spot </a:t>
            </a:r>
            <a:r>
              <a:rPr lang="cs-CZ" sz="2400" b="1" dirty="0" err="1"/>
              <a:t>detection</a:t>
            </a:r>
            <a:endParaRPr lang="cs-CZ" sz="2400" b="1" dirty="0"/>
          </a:p>
          <a:p>
            <a:pPr lvl="1" eaLnBrk="1" hangingPunct="1">
              <a:lnSpc>
                <a:spcPct val="80000"/>
              </a:lnSpc>
            </a:pPr>
            <a:r>
              <a:rPr lang="cs-CZ" sz="2000" dirty="0"/>
              <a:t> </a:t>
            </a:r>
            <a:r>
              <a:rPr lang="cs-CZ" sz="2000" dirty="0" err="1"/>
              <a:t>about</a:t>
            </a:r>
            <a:r>
              <a:rPr lang="cs-CZ" sz="2000" dirty="0"/>
              <a:t> 15°, </a:t>
            </a:r>
            <a:r>
              <a:rPr lang="cs-CZ" sz="2000" dirty="0" err="1"/>
              <a:t>bellow</a:t>
            </a:r>
            <a:r>
              <a:rPr lang="cs-CZ" sz="2000" dirty="0"/>
              <a:t> </a:t>
            </a:r>
            <a:r>
              <a:rPr lang="cs-CZ" sz="2000" dirty="0" err="1"/>
              <a:t>horizontal</a:t>
            </a:r>
            <a:r>
              <a:rPr lang="cs-CZ" sz="2000" dirty="0"/>
              <a:t> axis</a:t>
            </a:r>
          </a:p>
          <a:p>
            <a:pPr lvl="1" eaLnBrk="1" hangingPunct="1">
              <a:lnSpc>
                <a:spcPct val="80000"/>
              </a:lnSpc>
            </a:pPr>
            <a:endParaRPr lang="cs-CZ" sz="2000" dirty="0"/>
          </a:p>
          <a:p>
            <a:pPr lvl="1" eaLnBrk="1" hangingPunct="1">
              <a:lnSpc>
                <a:spcPct val="80000"/>
              </a:lnSpc>
              <a:buNone/>
            </a:pPr>
            <a:endParaRPr lang="cs-CZ" sz="2000" dirty="0"/>
          </a:p>
          <a:p>
            <a:pPr>
              <a:lnSpc>
                <a:spcPct val="80000"/>
              </a:lnSpc>
              <a:buFont typeface="Wingdings" pitchFamily="2" charset="2"/>
              <a:buChar char="Ø"/>
            </a:pPr>
            <a:r>
              <a:rPr lang="cs-CZ" sz="2400" b="1" dirty="0" err="1"/>
              <a:t>Color</a:t>
            </a:r>
            <a:r>
              <a:rPr lang="cs-CZ" sz="2400" b="1" dirty="0"/>
              <a:t> vision </a:t>
            </a:r>
            <a:r>
              <a:rPr lang="cs-CZ" sz="2400" b="1" dirty="0" err="1"/>
              <a:t>deficiency</a:t>
            </a:r>
            <a:r>
              <a:rPr lang="cs-CZ" sz="2400" b="1" dirty="0"/>
              <a:t>  </a:t>
            </a:r>
            <a:endParaRPr lang="cs-CZ" sz="2000" b="1" dirty="0"/>
          </a:p>
          <a:p>
            <a:pPr>
              <a:lnSpc>
                <a:spcPct val="80000"/>
              </a:lnSpc>
              <a:buNone/>
            </a:pPr>
            <a:r>
              <a:rPr lang="cs-CZ" sz="2000" b="1" dirty="0"/>
              <a:t>	</a:t>
            </a:r>
            <a:r>
              <a:rPr lang="cs-CZ" sz="2000" dirty="0" err="1"/>
              <a:t>Ishihara</a:t>
            </a:r>
            <a:r>
              <a:rPr lang="cs-CZ" sz="2000" dirty="0"/>
              <a:t> </a:t>
            </a:r>
            <a:r>
              <a:rPr lang="cs-CZ" sz="2000" dirty="0" err="1"/>
              <a:t>color</a:t>
            </a:r>
            <a:r>
              <a:rPr lang="cs-CZ" sz="2000" dirty="0"/>
              <a:t> test, </a:t>
            </a:r>
            <a:r>
              <a:rPr lang="cs-CZ" sz="2000" dirty="0">
                <a:hlinkClick r:id="rId3"/>
              </a:rPr>
              <a:t>on-line test</a:t>
            </a:r>
            <a:endParaRPr lang="cs-CZ" sz="2000" dirty="0"/>
          </a:p>
          <a:p>
            <a:pPr eaLnBrk="1" hangingPunct="1">
              <a:lnSpc>
                <a:spcPct val="80000"/>
              </a:lnSpc>
              <a:buFont typeface="Wingdings" pitchFamily="2" charset="2"/>
              <a:buNone/>
            </a:pPr>
            <a:endParaRPr lang="cs-CZ" sz="1800" dirty="0"/>
          </a:p>
          <a:p>
            <a:pPr eaLnBrk="1" hangingPunct="1">
              <a:lnSpc>
                <a:spcPct val="80000"/>
              </a:lnSpc>
              <a:buNone/>
            </a:pPr>
            <a:endParaRPr lang="cs-CZ" sz="1800" dirty="0"/>
          </a:p>
          <a:p>
            <a:pPr eaLnBrk="1" hangingPunct="1">
              <a:lnSpc>
                <a:spcPct val="80000"/>
              </a:lnSpc>
              <a:buFont typeface="Wingdings" pitchFamily="2" charset="2"/>
              <a:buNone/>
            </a:pPr>
            <a:endParaRPr lang="cs-CZ" sz="1800" dirty="0"/>
          </a:p>
        </p:txBody>
      </p:sp>
      <p:grpSp>
        <p:nvGrpSpPr>
          <p:cNvPr id="30" name="Skupina 29"/>
          <p:cNvGrpSpPr/>
          <p:nvPr/>
        </p:nvGrpSpPr>
        <p:grpSpPr>
          <a:xfrm>
            <a:off x="4551290" y="1111839"/>
            <a:ext cx="4295776" cy="4083068"/>
            <a:chOff x="5364163" y="1989138"/>
            <a:chExt cx="3360737" cy="3074194"/>
          </a:xfrm>
        </p:grpSpPr>
        <p:pic>
          <p:nvPicPr>
            <p:cNvPr id="10246" name="Picture 2"/>
            <p:cNvPicPr>
              <a:picLocks noChangeAspect="1" noChangeArrowheads="1"/>
            </p:cNvPicPr>
            <p:nvPr/>
          </p:nvPicPr>
          <p:blipFill>
            <a:blip r:embed="rId4" cstate="print"/>
            <a:srcRect/>
            <a:stretch>
              <a:fillRect/>
            </a:stretch>
          </p:blipFill>
          <p:spPr bwMode="auto">
            <a:xfrm>
              <a:off x="5364163" y="1989138"/>
              <a:ext cx="3360737" cy="3073400"/>
            </a:xfrm>
            <a:prstGeom prst="rect">
              <a:avLst/>
            </a:prstGeom>
            <a:noFill/>
            <a:ln w="9525">
              <a:noFill/>
              <a:miter lim="800000"/>
              <a:headEnd/>
              <a:tailEnd/>
            </a:ln>
          </p:spPr>
        </p:pic>
        <p:grpSp>
          <p:nvGrpSpPr>
            <p:cNvPr id="29" name="Skupina 28"/>
            <p:cNvGrpSpPr/>
            <p:nvPr/>
          </p:nvGrpSpPr>
          <p:grpSpPr>
            <a:xfrm>
              <a:off x="5475966" y="1989932"/>
              <a:ext cx="3168000" cy="3073400"/>
              <a:chOff x="5475966" y="1989932"/>
              <a:chExt cx="3168000" cy="3073400"/>
            </a:xfrm>
          </p:grpSpPr>
          <p:cxnSp>
            <p:nvCxnSpPr>
              <p:cNvPr id="10" name="Přímá spojovací čára 9"/>
              <p:cNvCxnSpPr/>
              <p:nvPr/>
            </p:nvCxnSpPr>
            <p:spPr>
              <a:xfrm rot="16200000" flipH="1">
                <a:off x="5534836" y="3525838"/>
                <a:ext cx="3073400" cy="1588"/>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Přímá spojovací čára 11"/>
              <p:cNvCxnSpPr/>
              <p:nvPr/>
            </p:nvCxnSpPr>
            <p:spPr>
              <a:xfrm rot="10800000" flipH="1">
                <a:off x="5475966" y="3525838"/>
                <a:ext cx="3168000" cy="1588"/>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Přímá spojovací čára 13"/>
              <p:cNvCxnSpPr/>
              <p:nvPr/>
            </p:nvCxnSpPr>
            <p:spPr>
              <a:xfrm rot="5400000" flipH="1" flipV="1">
                <a:off x="5929322" y="2357430"/>
                <a:ext cx="2357454" cy="2357454"/>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Přímá spojovací čára 15"/>
              <p:cNvCxnSpPr/>
              <p:nvPr/>
            </p:nvCxnSpPr>
            <p:spPr>
              <a:xfrm>
                <a:off x="5857884" y="2428868"/>
                <a:ext cx="2500330" cy="2305686"/>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
            <p:nvSpPr>
              <p:cNvPr id="28" name="Násobení 27"/>
              <p:cNvSpPr/>
              <p:nvPr/>
            </p:nvSpPr>
            <p:spPr>
              <a:xfrm>
                <a:off x="6715140" y="3500438"/>
                <a:ext cx="285752" cy="285752"/>
              </a:xfrm>
              <a:prstGeom prst="mathMultiply">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cxnSp>
        <p:nvCxnSpPr>
          <p:cNvPr id="15" name="Straight Arrow Connector 14"/>
          <p:cNvCxnSpPr>
            <a:cxnSpLocks/>
          </p:cNvCxnSpPr>
          <p:nvPr/>
        </p:nvCxnSpPr>
        <p:spPr>
          <a:xfrm flipV="1">
            <a:off x="3347864" y="3423280"/>
            <a:ext cx="2845878" cy="50977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 name="Obrázek 1">
            <a:extLst>
              <a:ext uri="{FF2B5EF4-FFF2-40B4-BE49-F238E27FC236}">
                <a16:creationId xmlns:a16="http://schemas.microsoft.com/office/drawing/2014/main" id="{C1F6C280-055F-1332-F19A-390EA43B7292}"/>
              </a:ext>
            </a:extLst>
          </p:cNvPr>
          <p:cNvPicPr>
            <a:picLocks noChangeAspect="1"/>
          </p:cNvPicPr>
          <p:nvPr/>
        </p:nvPicPr>
        <p:blipFill>
          <a:blip r:embed="rId5"/>
          <a:stretch>
            <a:fillRect/>
          </a:stretch>
        </p:blipFill>
        <p:spPr>
          <a:xfrm>
            <a:off x="5013344" y="5026557"/>
            <a:ext cx="2529594" cy="1689254"/>
          </a:xfrm>
          <a:prstGeom prst="rect">
            <a:avLst/>
          </a:prstGeom>
        </p:spPr>
      </p:pic>
    </p:spTree>
  </p:cSld>
  <p:clrMapOvr>
    <a:masterClrMapping/>
  </p:clrMapOvr>
</p:sld>
</file>

<file path=ppt/theme/theme1.xml><?xml version="1.0" encoding="utf-8"?>
<a:theme xmlns:a="http://schemas.openxmlformats.org/drawingml/2006/main" name="Fazeta">
  <a:themeElements>
    <a:clrScheme name="Faz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z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z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766</TotalTime>
  <Words>1608</Words>
  <Application>Microsoft Office PowerPoint</Application>
  <PresentationFormat>Předvádění na obrazovce (4:3)</PresentationFormat>
  <Paragraphs>119</Paragraphs>
  <Slides>18</Slides>
  <Notes>6</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18</vt:i4>
      </vt:variant>
    </vt:vector>
  </HeadingPairs>
  <TitlesOfParts>
    <vt:vector size="24" baseType="lpstr">
      <vt:lpstr>Arial</vt:lpstr>
      <vt:lpstr>Calibri</vt:lpstr>
      <vt:lpstr>Trebuchet MS</vt:lpstr>
      <vt:lpstr>Wingdings</vt:lpstr>
      <vt:lpstr>Wingdings 3</vt:lpstr>
      <vt:lpstr>Fazeta</vt:lpstr>
      <vt:lpstr>Sensory system</vt:lpstr>
      <vt:lpstr>Exteroreceptors</vt:lpstr>
      <vt:lpstr>Photoreception</vt:lpstr>
      <vt:lpstr>Retina</vt:lpstr>
      <vt:lpstr>Receptor cells</vt:lpstr>
      <vt:lpstr>Phototransduction</vt:lpstr>
      <vt:lpstr>Defects of the eye</vt:lpstr>
      <vt:lpstr>Color vision  </vt:lpstr>
      <vt:lpstr>Experiment n.1 - VISION</vt:lpstr>
      <vt:lpstr>Ishihara tests/color deficiency</vt:lpstr>
      <vt:lpstr>HEARING</vt:lpstr>
      <vt:lpstr>Prezentace aplikace PowerPoint</vt:lpstr>
      <vt:lpstr>Acoustic &amp; audiometry</vt:lpstr>
      <vt:lpstr> </vt:lpstr>
      <vt:lpstr>Prezentace aplikace PowerPoint</vt:lpstr>
      <vt:lpstr>Audiograms</vt:lpstr>
      <vt:lpstr>Experiment n. 3 – Sound localization</vt:lpstr>
      <vt:lpstr>Sound localization - 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Blood pressure and pletysmography</dc:title>
  <dc:creator>Kaktuska</dc:creator>
  <cp:lastModifiedBy>Kateřina Tomanová</cp:lastModifiedBy>
  <cp:revision>69</cp:revision>
  <dcterms:created xsi:type="dcterms:W3CDTF">2013-12-11T19:23:43Z</dcterms:created>
  <dcterms:modified xsi:type="dcterms:W3CDTF">2024-12-04T16:46:25Z</dcterms:modified>
</cp:coreProperties>
</file>