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media1.mov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 názvu</a:t>
            </a:r>
          </a:p>
        </p:txBody>
      </p:sp>
      <p:sp>
        <p:nvSpPr>
          <p:cNvPr id="12" name="Text úrovně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93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názvu"/>
          <p:cNvSpPr txBox="1"/>
          <p:nvPr>
            <p:ph type="title"/>
          </p:nvPr>
        </p:nvSpPr>
        <p:spPr>
          <a:xfrm>
            <a:off x="8839200" y="274639"/>
            <a:ext cx="2743200" cy="5851526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02" name="Text úrovně 1…"/>
          <p:cNvSpPr txBox="1"/>
          <p:nvPr>
            <p:ph type="body" idx="1"/>
          </p:nvPr>
        </p:nvSpPr>
        <p:spPr>
          <a:xfrm>
            <a:off x="609600" y="274639"/>
            <a:ext cx="8026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1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/>
          <p:nvPr>
            <p:ph type="title"/>
          </p:nvPr>
        </p:nvSpPr>
        <p:spPr>
          <a:xfrm>
            <a:off x="831850" y="1709739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 názvu</a:t>
            </a:r>
          </a:p>
        </p:txBody>
      </p:sp>
      <p:sp>
        <p:nvSpPr>
          <p:cNvPr id="30" name="Text úrovně 1…"/>
          <p:cNvSpPr txBox="1"/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9" name="Text úrovně 1…"/>
          <p:cNvSpPr txBox="1"/>
          <p:nvPr>
            <p:ph type="body" sz="half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/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8" name="Text úrovně 1…"/>
          <p:cNvSpPr txBox="1"/>
          <p:nvPr>
            <p:ph type="body" sz="quarter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None/>
              <a:defRPr b="1" sz="2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Zástupný symbol pro text 4"/>
          <p:cNvSpPr/>
          <p:nvPr>
            <p:ph type="body" sz="quarter" idx="21"/>
          </p:nvPr>
        </p:nvSpPr>
        <p:spPr>
          <a:xfrm>
            <a:off x="6172200" y="1681163"/>
            <a:ext cx="5183717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z="2400"/>
            </a:pPr>
          </a:p>
        </p:txBody>
      </p:sp>
      <p:sp>
        <p:nvSpPr>
          <p:cNvPr id="5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/>
          <p:nvPr>
            <p:ph type="title"/>
          </p:nvPr>
        </p:nvSpPr>
        <p:spPr>
          <a:xfrm>
            <a:off x="840317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73" name="Text úrovně 1…"/>
          <p:cNvSpPr txBox="1"/>
          <p:nvPr>
            <p:ph type="body" sz="half" idx="1"/>
          </p:nvPr>
        </p:nvSpPr>
        <p:spPr>
          <a:xfrm>
            <a:off x="5183716" y="987425"/>
            <a:ext cx="6172201" cy="4873626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Zástupný symbol pro text 3"/>
          <p:cNvSpPr/>
          <p:nvPr>
            <p:ph type="body" sz="quarter" idx="21"/>
          </p:nvPr>
        </p:nvSpPr>
        <p:spPr>
          <a:xfrm>
            <a:off x="840317" y="2057400"/>
            <a:ext cx="3932768" cy="38115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</p:txBody>
      </p:sp>
      <p:sp>
        <p:nvSpPr>
          <p:cNvPr id="7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/>
          <p:nvPr>
            <p:ph type="title"/>
          </p:nvPr>
        </p:nvSpPr>
        <p:spPr>
          <a:xfrm>
            <a:off x="840317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83" name="Zástupný symbol pro obrázek 2"/>
          <p:cNvSpPr/>
          <p:nvPr>
            <p:ph type="pic" sz="half" idx="21"/>
          </p:nvPr>
        </p:nvSpPr>
        <p:spPr>
          <a:xfrm>
            <a:off x="5183716" y="987425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Text úrovně 1…"/>
          <p:cNvSpPr txBox="1"/>
          <p:nvPr>
            <p:ph type="body" sz="quarter" idx="1"/>
          </p:nvPr>
        </p:nvSpPr>
        <p:spPr>
          <a:xfrm>
            <a:off x="840317" y="2057400"/>
            <a:ext cx="3932768" cy="3811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Text úrovně 1…"/>
          <p:cNvSpPr txBox="1"/>
          <p:nvPr>
            <p:ph type="body" idx="1"/>
          </p:nvPr>
        </p:nvSpPr>
        <p:spPr>
          <a:xfrm>
            <a:off x="609600" y="1600200"/>
            <a:ext cx="109728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12804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video" Target="../media/media1.mov"/><Relationship Id="rId5" Type="http://schemas.microsoft.com/office/2007/relationships/media" Target="../media/media1.mov"/><Relationship Id="rId6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Box 5"/>
          <p:cNvSpPr txBox="1"/>
          <p:nvPr/>
        </p:nvSpPr>
        <p:spPr>
          <a:xfrm>
            <a:off x="4321175" y="454026"/>
            <a:ext cx="3936241" cy="642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</a:defRPr>
            </a:pPr>
            <a:r>
              <a:t>                </a:t>
            </a:r>
            <a:r>
              <a:rPr u="sng"/>
              <a:t>Chí-test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1" sz="1800">
                <a:solidFill>
                  <a:srgbClr val="FF0000"/>
                </a:solidFill>
              </a:defRPr>
            </a:pPr>
            <a:r>
              <a:t>(Chí-kvadrát, χ</a:t>
            </a:r>
            <a:r>
              <a:rPr baseline="30000"/>
              <a:t>2</a:t>
            </a:r>
            <a:r>
              <a:t>, Test dobré shody) </a:t>
            </a:r>
          </a:p>
        </p:txBody>
      </p:sp>
      <p:pic>
        <p:nvPicPr>
          <p:cNvPr id="113" name="Picture 18" descr="Picture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0041" y="1572835"/>
            <a:ext cx="2087564" cy="1919288"/>
          </a:xfrm>
          <a:prstGeom prst="rect">
            <a:avLst/>
          </a:prstGeom>
          <a:ln w="19050">
            <a:solidFill>
              <a:srgbClr val="000080"/>
            </a:solidFill>
            <a:miter/>
          </a:ln>
        </p:spPr>
      </p:pic>
      <p:pic>
        <p:nvPicPr>
          <p:cNvPr id="114" name="Picture 19" descr="Picture 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0325" y="2276474"/>
            <a:ext cx="3375382" cy="2592685"/>
          </a:xfrm>
          <a:prstGeom prst="rect">
            <a:avLst/>
          </a:prstGeom>
          <a:ln w="19050">
            <a:solidFill>
              <a:srgbClr val="000080"/>
            </a:solidFill>
            <a:miter/>
          </a:ln>
        </p:spPr>
      </p:pic>
      <p:pic>
        <p:nvPicPr>
          <p:cNvPr id="115" name="Picture 20" descr="Picture 2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4284" y="3859508"/>
            <a:ext cx="3810001" cy="2019301"/>
          </a:xfrm>
          <a:prstGeom prst="rect">
            <a:avLst/>
          </a:prstGeom>
          <a:ln w="19050">
            <a:solidFill>
              <a:srgbClr val="000080"/>
            </a:solidFill>
            <a:miter/>
          </a:ln>
        </p:spPr>
      </p:pic>
      <p:pic>
        <p:nvPicPr>
          <p:cNvPr id="116" name="Picture 21" descr="Picture 2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11823" y="1933431"/>
            <a:ext cx="2495551" cy="1333501"/>
          </a:xfrm>
          <a:prstGeom prst="rect">
            <a:avLst/>
          </a:prstGeom>
          <a:ln w="19050">
            <a:solidFill>
              <a:srgbClr val="000080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 Box 4"/>
          <p:cNvSpPr txBox="1"/>
          <p:nvPr/>
        </p:nvSpPr>
        <p:spPr>
          <a:xfrm>
            <a:off x="839416" y="642937"/>
            <a:ext cx="10801200" cy="1684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800" u="sng">
                <a:solidFill>
                  <a:schemeClr val="accent2"/>
                </a:solidFill>
              </a:defRPr>
            </a:pPr>
            <a:r>
              <a:t>Pokus:</a:t>
            </a:r>
            <a:r>
              <a:rPr b="0" u="none"/>
              <a:t> 	Ověřte, že při tvorbě gamet dochází k nezávislému rozchodu alel do gamet (princip segregace), 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              tedy že </a:t>
            </a:r>
            <a:r>
              <a:rPr>
                <a:solidFill>
                  <a:srgbClr val="FF0000"/>
                </a:solidFill>
              </a:rPr>
              <a:t>u monohybrida vznikají dva druhy gamet se stejnou četností</a:t>
            </a:r>
            <a:r>
              <a:t>.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	 Použijte minci, jejíž líc představuje dominantní alelu a rub recesivní alelu monohybrida Aa.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	 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               </a:t>
            </a:r>
          </a:p>
        </p:txBody>
      </p:sp>
      <p:pic>
        <p:nvPicPr>
          <p:cNvPr id="22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2693" y="4725144"/>
            <a:ext cx="2882901" cy="1436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42853" y="3574727"/>
            <a:ext cx="2794001" cy="1438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35959" y="3574727"/>
            <a:ext cx="2492376" cy="122396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Pokus č. 1: Ověření štěpného poměru 1:1"/>
          <p:cNvSpPr txBox="1"/>
          <p:nvPr/>
        </p:nvSpPr>
        <p:spPr>
          <a:xfrm>
            <a:off x="4144188" y="52712"/>
            <a:ext cx="3903624" cy="351493"/>
          </a:xfrm>
          <a:prstGeom prst="rect">
            <a:avLst/>
          </a:prstGeom>
          <a:solidFill>
            <a:srgbClr val="CBF0FF"/>
          </a:solidFill>
          <a:ln w="38100">
            <a:solidFill>
              <a:srgbClr val="E224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22400"/>
                </a:solidFill>
              </a:defRPr>
            </a:lvl1pPr>
          </a:lstStyle>
          <a:p>
            <a:pPr/>
            <a:r>
              <a:t>Pokus č. 1: Ověření štěpného poměru 1:1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3"/>
      <p:bldP build="whole" bldLvl="1" animBg="1" rev="0" advAuto="0" spid="227" grpId="1"/>
      <p:bldP build="whole" bldLvl="1" animBg="1" rev="0" advAuto="0" spid="22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 Box 4"/>
          <p:cNvSpPr txBox="1"/>
          <p:nvPr/>
        </p:nvSpPr>
        <p:spPr>
          <a:xfrm>
            <a:off x="839416" y="642937"/>
            <a:ext cx="10801200" cy="1684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800" u="sng">
                <a:solidFill>
                  <a:schemeClr val="accent2"/>
                </a:solidFill>
              </a:defRPr>
            </a:pPr>
            <a:r>
              <a:t>Pokus:</a:t>
            </a:r>
            <a:r>
              <a:rPr b="0" u="none"/>
              <a:t> 	Ověřte, že při tvorbě gamet dochází k nezávislému rozchodu alel do gamet (princip segregace), 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              tedy že </a:t>
            </a:r>
            <a:r>
              <a:rPr>
                <a:solidFill>
                  <a:srgbClr val="FF0000"/>
                </a:solidFill>
              </a:rPr>
              <a:t>u monohybrida vznikají dva druhy gamet se stejnou četností</a:t>
            </a:r>
            <a:r>
              <a:t>.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	 Použijte minci, jejíž líc představuje dominantní alelu a rub recesivní alelu monohybrida Aa.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	 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               Hoďte mincí 100x a poznamenejte si kolikrát padne líc a kolikrát rub. </a:t>
            </a:r>
          </a:p>
        </p:txBody>
      </p:sp>
      <p:sp>
        <p:nvSpPr>
          <p:cNvPr id="233" name="Pokus č. 1: Ověření štěpného poměru 1:1"/>
          <p:cNvSpPr txBox="1"/>
          <p:nvPr/>
        </p:nvSpPr>
        <p:spPr>
          <a:xfrm>
            <a:off x="4144188" y="52712"/>
            <a:ext cx="3903624" cy="351493"/>
          </a:xfrm>
          <a:prstGeom prst="rect">
            <a:avLst/>
          </a:prstGeom>
          <a:solidFill>
            <a:srgbClr val="CBF0FF"/>
          </a:solidFill>
          <a:ln w="38100">
            <a:solidFill>
              <a:srgbClr val="E224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22400"/>
                </a:solidFill>
              </a:defRPr>
            </a:lvl1pPr>
          </a:lstStyle>
          <a:p>
            <a:pPr/>
            <a:r>
              <a:t>Pokus č. 1: Ověření štěpného poměru 1:1</a:t>
            </a:r>
          </a:p>
        </p:txBody>
      </p:sp>
      <p:pic>
        <p:nvPicPr>
          <p:cNvPr id="234" name="IMG_5086.jpeg" descr="IMG_508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489" y="3276866"/>
            <a:ext cx="3411357" cy="2587848"/>
          </a:xfrm>
          <a:prstGeom prst="rect">
            <a:avLst/>
          </a:prstGeom>
          <a:ln w="19050">
            <a:solidFill>
              <a:srgbClr val="000080"/>
            </a:solidFill>
            <a:miter/>
          </a:ln>
        </p:spPr>
      </p:pic>
      <p:pic>
        <p:nvPicPr>
          <p:cNvPr id="235" name="IMG_5089.jpeg" descr="IMG_508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7805" y="3228446"/>
            <a:ext cx="2664422" cy="2684688"/>
          </a:xfrm>
          <a:prstGeom prst="rect">
            <a:avLst/>
          </a:prstGeom>
          <a:ln w="19050">
            <a:solidFill>
              <a:srgbClr val="000080"/>
            </a:solidFill>
            <a:miter/>
          </a:ln>
        </p:spPr>
      </p:pic>
      <p:pic>
        <p:nvPicPr>
          <p:cNvPr id="236" name="RPReplay_Final1602500323.mov" descr="RPReplay_Final1602500323.mov"/>
          <p:cNvPicPr>
            <a:picLocks noChangeAspect="0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8248200" y="2381851"/>
            <a:ext cx="2841110" cy="3926100"/>
          </a:xfrm>
          <a:prstGeom prst="rect">
            <a:avLst/>
          </a:prstGeom>
          <a:ln w="19050">
            <a:solidFill>
              <a:srgbClr val="000080"/>
            </a:solidFill>
            <a:miter/>
          </a:ln>
        </p:spPr>
      </p:pic>
      <p:sp>
        <p:nvSpPr>
          <p:cNvPr id="237" name="Pomocí  χ2-testu ověřte podíl 1:1."/>
          <p:cNvSpPr txBox="1"/>
          <p:nvPr/>
        </p:nvSpPr>
        <p:spPr>
          <a:xfrm>
            <a:off x="1837752" y="2460755"/>
            <a:ext cx="348551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chemeClr val="accent2"/>
                </a:solidFill>
              </a:defRPr>
            </a:pPr>
            <a:r>
              <a:t>Pomocí </a:t>
            </a:r>
            <a:r>
              <a:t> </a:t>
            </a:r>
            <a:r>
              <a:t>χ</a:t>
            </a:r>
            <a:r>
              <a:rPr baseline="30000"/>
              <a:t>2</a:t>
            </a:r>
            <a:r>
              <a:t>-testu ověřte podíl 1:1.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Class="mediacall" nodeType="afterEffect" presetSubtype="0" presetID="1" grpId="5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96" fill="hold"/>
                                        <p:tgtEl>
                                          <p:spTgt spid="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34" fill="hold" display="0">
                  <p:stCondLst>
                    <p:cond delay="indefinite"/>
                  </p:stCondLst>
                </p:cTn>
                <p:tgtEl>
                  <p:spTgt spid="236"/>
                </p:tgtEl>
              </p:cMediaNode>
            </p:video>
            <p:seq concurrent="1" prevAc="none" nextAc="seek">
              <p:cTn id="35" evtFilter="cancelBubble" nodeType="interactiveSeq" restart="whenNotActive" fill="hold">
                <p:stCondLst>
                  <p:cond delay="0" evt="onClick">
                    <p:tgtEl>
                      <p:spTgt spid="23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36"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2"/>
      <p:bldP build="whole" bldLvl="1" animBg="1" rev="0" advAuto="0" spid="235" grpId="3"/>
      <p:bldP build="p" bldLvl="5" animBg="1" rev="0" advAuto="0" spid="232" grpId="1"/>
      <p:bldP build="whole" bldLvl="1" animBg="1" rev="0" advAuto="0" spid="236" grpId="4"/>
      <p:bldP build="whole" bldLvl="1" animBg="1" rev="0" advAuto="0" spid="237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 Box 4"/>
          <p:cNvSpPr txBox="1"/>
          <p:nvPr/>
        </p:nvSpPr>
        <p:spPr>
          <a:xfrm>
            <a:off x="839416" y="642937"/>
            <a:ext cx="10801200" cy="2217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800" u="sng">
                <a:solidFill>
                  <a:schemeClr val="accent2"/>
                </a:solidFill>
              </a:defRPr>
            </a:pPr>
            <a:r>
              <a:t>Pokus:</a:t>
            </a:r>
            <a:r>
              <a:rPr b="0" u="none"/>
              <a:t> 	Ověřte, že při tvorbě gamet dochází k nezávislému rozchodu alel do gamet (princip segregace), 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              tedy že </a:t>
            </a:r>
            <a:r>
              <a:rPr>
                <a:solidFill>
                  <a:srgbClr val="FF0000"/>
                </a:solidFill>
              </a:rPr>
              <a:t>u monohybrida vznikají dva druhy gamet se stejnou četností</a:t>
            </a:r>
            <a:r>
              <a:t>.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	 Použijte minci, jejíž líc představuje dominantní alelu a rub recesivní alelu monohybrida Aa.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	 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               Hoďte mincí 100x a poznamenejte si kolikrát padne líc a kolikrát rub.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               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               Pomocí </a:t>
            </a:r>
            <a:r>
              <a:t> </a:t>
            </a:r>
            <a:r>
              <a:t>χ</a:t>
            </a:r>
            <a:r>
              <a:rPr baseline="30000"/>
              <a:t>2</a:t>
            </a:r>
            <a:r>
              <a:t>-testu ověřte podíl 1:1.</a:t>
            </a:r>
          </a:p>
        </p:txBody>
      </p:sp>
      <p:pic>
        <p:nvPicPr>
          <p:cNvPr id="24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2693" y="4725144"/>
            <a:ext cx="2882901" cy="1436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42853" y="3574727"/>
            <a:ext cx="2794001" cy="1438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35959" y="3574727"/>
            <a:ext cx="2492376" cy="1223964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Pokus č. 1: Ověření štěpného poměru 1:1"/>
          <p:cNvSpPr txBox="1"/>
          <p:nvPr/>
        </p:nvSpPr>
        <p:spPr>
          <a:xfrm>
            <a:off x="4144188" y="52712"/>
            <a:ext cx="3903624" cy="351493"/>
          </a:xfrm>
          <a:prstGeom prst="rect">
            <a:avLst/>
          </a:prstGeom>
          <a:solidFill>
            <a:srgbClr val="CBF0FF"/>
          </a:solidFill>
          <a:ln w="38100">
            <a:solidFill>
              <a:srgbClr val="E224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22400"/>
                </a:solidFill>
              </a:defRPr>
            </a:lvl1pPr>
          </a:lstStyle>
          <a:p>
            <a:pPr/>
            <a:r>
              <a:t>Pokus č. 1: Ověření štěpného poměru 1:1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Box 2"/>
          <p:cNvSpPr txBox="1"/>
          <p:nvPr/>
        </p:nvSpPr>
        <p:spPr>
          <a:xfrm>
            <a:off x="4321175" y="454026"/>
            <a:ext cx="3936241" cy="642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</a:defRPr>
            </a:pPr>
            <a:r>
              <a:t>                </a:t>
            </a:r>
            <a:r>
              <a:rPr u="sng"/>
              <a:t>Chí-test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1" sz="1800">
                <a:solidFill>
                  <a:srgbClr val="FF0000"/>
                </a:solidFill>
              </a:defRPr>
            </a:pPr>
            <a:r>
              <a:t>(Chí-kvadrát, χ</a:t>
            </a:r>
            <a:r>
              <a:rPr baseline="30000"/>
              <a:t>2</a:t>
            </a:r>
            <a:r>
              <a:t>, Test dobré shody) </a:t>
            </a:r>
          </a:p>
        </p:txBody>
      </p:sp>
      <p:sp>
        <p:nvSpPr>
          <p:cNvPr id="119" name="Text Box 3"/>
          <p:cNvSpPr txBox="1"/>
          <p:nvPr/>
        </p:nvSpPr>
        <p:spPr>
          <a:xfrm>
            <a:off x="1487487" y="1264766"/>
            <a:ext cx="9433050" cy="1950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Char char="-"/>
              <a:defRPr sz="1800">
                <a:solidFill>
                  <a:schemeClr val="accent2"/>
                </a:solidFill>
              </a:defRPr>
            </a:pPr>
            <a:r>
              <a:t> slouží ke statistickému testování shody mezi očekávanými a pozorovanými hodnotami</a:t>
            </a:r>
          </a:p>
          <a:p>
            <a:pPr>
              <a:buSzPct val="100000"/>
              <a:buChar char="-"/>
              <a:defRPr sz="1800">
                <a:solidFill>
                  <a:schemeClr val="accent2"/>
                </a:solidFill>
              </a:defRPr>
            </a:pPr>
          </a:p>
          <a:p>
            <a:pPr>
              <a:buSzPct val="100000"/>
              <a:buChar char="-"/>
              <a:defRPr sz="1800">
                <a:solidFill>
                  <a:schemeClr val="accent2"/>
                </a:solidFill>
              </a:defRPr>
            </a:pPr>
            <a:r>
              <a:t> pro naše genetické účely – testování shody mezi očekávanými a pozorovanými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                                             počty jedinců v jednotlivých fenotypových nebo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                                             genotypových třídách</a:t>
            </a:r>
            <a:r>
              <a:rPr>
                <a:solidFill>
                  <a:srgbClr val="FFFF00"/>
                </a:solidFill>
              </a:rPr>
              <a:t>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FF00"/>
                </a:solidFill>
              </a:defRPr>
            </a:pPr>
            <a:r>
              <a:t>		            </a:t>
            </a:r>
            <a:r>
              <a:rPr>
                <a:solidFill>
                  <a:srgbClr val="FF0000"/>
                </a:solidFill>
              </a:rPr>
              <a:t>= </a:t>
            </a:r>
            <a:r>
              <a:rPr b="1">
                <a:solidFill>
                  <a:srgbClr val="FF0000"/>
                </a:solidFill>
              </a:rPr>
              <a:t>testujeme, zda se pozorovaný fenotypový/genotypový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1" sz="1800">
                <a:solidFill>
                  <a:srgbClr val="FF0000"/>
                </a:solidFill>
              </a:defRPr>
            </a:pPr>
            <a:r>
              <a:t>                                            poměr shoduje s teoretickým (očekávaným)</a:t>
            </a:r>
          </a:p>
        </p:txBody>
      </p:sp>
      <p:sp>
        <p:nvSpPr>
          <p:cNvPr id="120" name="Text Box 4"/>
          <p:cNvSpPr txBox="1"/>
          <p:nvPr/>
        </p:nvSpPr>
        <p:spPr>
          <a:xfrm>
            <a:off x="2133600" y="3690937"/>
            <a:ext cx="854048" cy="40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rgbClr val="008000"/>
                </a:solidFill>
              </a:defRPr>
            </a:pPr>
            <a:r>
              <a:t>χ</a:t>
            </a:r>
            <a:r>
              <a:rPr baseline="-30000"/>
              <a:t>N</a:t>
            </a:r>
            <a:r>
              <a:rPr baseline="30000"/>
              <a:t>2</a:t>
            </a:r>
            <a:r>
              <a:t> = ∑</a:t>
            </a:r>
          </a:p>
        </p:txBody>
      </p:sp>
      <p:sp>
        <p:nvSpPr>
          <p:cNvPr id="121" name="Line 5"/>
          <p:cNvSpPr/>
          <p:nvPr/>
        </p:nvSpPr>
        <p:spPr>
          <a:xfrm>
            <a:off x="2925763" y="3932237"/>
            <a:ext cx="938213" cy="1"/>
          </a:xfrm>
          <a:prstGeom prst="line">
            <a:avLst/>
          </a:prstGeom>
          <a:ln>
            <a:solidFill>
              <a:srgbClr val="008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2" name="Text Box 6"/>
          <p:cNvSpPr txBox="1"/>
          <p:nvPr/>
        </p:nvSpPr>
        <p:spPr>
          <a:xfrm>
            <a:off x="2998788" y="3546476"/>
            <a:ext cx="904464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8000"/>
                </a:solidFill>
              </a:defRPr>
            </a:pPr>
            <a:r>
              <a:t>(x</a:t>
            </a:r>
            <a:r>
              <a:rPr baseline="-25000"/>
              <a:t>i</a:t>
            </a:r>
            <a:r>
              <a:t> – e</a:t>
            </a:r>
            <a:r>
              <a:rPr baseline="-25000"/>
              <a:t>i</a:t>
            </a:r>
            <a:r>
              <a:t>)</a:t>
            </a:r>
            <a:r>
              <a:rPr baseline="30000"/>
              <a:t>2</a:t>
            </a:r>
          </a:p>
        </p:txBody>
      </p:sp>
      <p:sp>
        <p:nvSpPr>
          <p:cNvPr id="123" name="Rectangle 7"/>
          <p:cNvSpPr txBox="1"/>
          <p:nvPr/>
        </p:nvSpPr>
        <p:spPr>
          <a:xfrm>
            <a:off x="3214689" y="3906837"/>
            <a:ext cx="265135" cy="39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8000"/>
                </a:solidFill>
              </a:defRPr>
            </a:pPr>
            <a:r>
              <a:t>e</a:t>
            </a:r>
            <a:r>
              <a:rPr baseline="-25000"/>
              <a:t>i</a:t>
            </a:r>
          </a:p>
        </p:txBody>
      </p:sp>
      <p:sp>
        <p:nvSpPr>
          <p:cNvPr id="124" name="Rectangle 8"/>
          <p:cNvSpPr/>
          <p:nvPr/>
        </p:nvSpPr>
        <p:spPr>
          <a:xfrm>
            <a:off x="2063750" y="3429000"/>
            <a:ext cx="2159000" cy="1079500"/>
          </a:xfrm>
          <a:prstGeom prst="rect">
            <a:avLst/>
          </a:prstGeom>
          <a:ln w="57150">
            <a:solidFill>
              <a:srgbClr val="FF9900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25" name="Text Box 9"/>
          <p:cNvSpPr txBox="1"/>
          <p:nvPr/>
        </p:nvSpPr>
        <p:spPr>
          <a:xfrm>
            <a:off x="4440237" y="4221164"/>
            <a:ext cx="6019390" cy="1237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chemeClr val="accent2"/>
                </a:solidFill>
              </a:defRPr>
            </a:pPr>
            <a:r>
              <a:t>x</a:t>
            </a:r>
            <a:r>
              <a:rPr baseline="-25000"/>
              <a:t>i</a:t>
            </a:r>
            <a:r>
              <a:t> = naměřené (zjištěné) hodnoty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e</a:t>
            </a:r>
            <a:r>
              <a:rPr baseline="-25000"/>
              <a:t>i</a:t>
            </a:r>
            <a:r>
              <a:t> = očekávané hodnoty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N = počet stupňů volnosti, N = n – 1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n = počet sčítanců (počet fenotypových/genotypových tříd)</a:t>
            </a:r>
          </a:p>
        </p:txBody>
      </p:sp>
      <p:sp>
        <p:nvSpPr>
          <p:cNvPr id="126" name="Text Box 10"/>
          <p:cNvSpPr txBox="1"/>
          <p:nvPr/>
        </p:nvSpPr>
        <p:spPr>
          <a:xfrm>
            <a:off x="1595290" y="5690530"/>
            <a:ext cx="9505058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Chí-testem vypočítaná hodnota se pak srovnává s kritickou hodnotou odpovídající zvolené hladině významnosti (nejčastěji 5 %) při daném počtu stupňů volnosti (viz příklad)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500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Class="entr" nodeType="withEffect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5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0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5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0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4"/>
      <p:bldP build="whole" bldLvl="1" animBg="1" rev="0" advAuto="0" spid="123" grpId="5"/>
      <p:bldP build="whole" bldLvl="1" animBg="1" rev="0" advAuto="0" spid="126" grpId="8"/>
      <p:bldP build="whole" bldLvl="1" animBg="1" rev="0" advAuto="0" spid="121" grpId="3"/>
      <p:bldP build="whole" bldLvl="1" animBg="1" rev="0" advAuto="0" spid="124" grpId="6"/>
      <p:bldP build="whole" bldLvl="1" animBg="1" rev="0" advAuto="0" spid="120" grpId="2"/>
      <p:bldP build="p" bldLvl="5" animBg="1" rev="0" advAuto="0" spid="119" grpId="1"/>
      <p:bldP build="p" bldLvl="5" animBg="1" rev="0" advAuto="0" spid="125" grpId="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3"/>
          <p:cNvSpPr txBox="1"/>
          <p:nvPr/>
        </p:nvSpPr>
        <p:spPr>
          <a:xfrm>
            <a:off x="868362" y="627064"/>
            <a:ext cx="10196191" cy="66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800" u="sng">
                <a:solidFill>
                  <a:schemeClr val="accent2"/>
                </a:solidFill>
              </a:defRPr>
            </a:pPr>
            <a:r>
              <a:t>Příklad:</a:t>
            </a:r>
            <a:r>
              <a:rPr b="0" u="none"/>
              <a:t> V populaci F</a:t>
            </a:r>
            <a:r>
              <a:rPr b="0" baseline="-25000" u="none"/>
              <a:t>2</a:t>
            </a:r>
            <a:r>
              <a:rPr b="0" u="none"/>
              <a:t> bylo 404 jedinců </a:t>
            </a:r>
            <a:r>
              <a:rPr b="0" i="1" u="none"/>
              <a:t>A-</a:t>
            </a:r>
            <a:r>
              <a:rPr b="0" u="none"/>
              <a:t> a 129 </a:t>
            </a:r>
            <a:r>
              <a:rPr b="0" i="1" u="none"/>
              <a:t>aa</a:t>
            </a:r>
            <a:r>
              <a:rPr b="0" u="none"/>
              <a:t>. Vypočítejte pomocí testu χ</a:t>
            </a:r>
            <a:r>
              <a:rPr b="0" baseline="30000" u="none"/>
              <a:t>2</a:t>
            </a:r>
            <a:r>
              <a:rPr b="0" u="none"/>
              <a:t>, zda se tento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              číselný poměr shoduje s ideálním poměrem 3:1.</a:t>
            </a:r>
          </a:p>
        </p:txBody>
      </p:sp>
      <p:sp>
        <p:nvSpPr>
          <p:cNvPr id="129" name="TextovéPole 1"/>
          <p:cNvSpPr txBox="1"/>
          <p:nvPr/>
        </p:nvSpPr>
        <p:spPr>
          <a:xfrm>
            <a:off x="2927648" y="1700808"/>
            <a:ext cx="240387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 u="sng">
                <a:solidFill>
                  <a:srgbClr val="FF0000"/>
                </a:solidFill>
              </a:defRPr>
            </a:lvl1pPr>
          </a:lstStyle>
          <a:p>
            <a:pPr/>
            <a:r>
              <a:t>Vsuvka: zápis křížení</a:t>
            </a:r>
          </a:p>
        </p:txBody>
      </p:sp>
      <p:sp>
        <p:nvSpPr>
          <p:cNvPr id="130" name="TextovéPole 2"/>
          <p:cNvSpPr txBox="1"/>
          <p:nvPr/>
        </p:nvSpPr>
        <p:spPr>
          <a:xfrm>
            <a:off x="4871863" y="2389876"/>
            <a:ext cx="1425623" cy="350662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rgbClr val="0000CC"/>
                </a:solidFill>
              </a:defRPr>
            </a:pPr>
            <a:r>
              <a:t>P:</a:t>
            </a:r>
            <a:r>
              <a:rPr b="0">
                <a:solidFill>
                  <a:srgbClr val="000000"/>
                </a:solidFill>
              </a:rPr>
              <a:t>   AA  x  aa</a:t>
            </a:r>
          </a:p>
        </p:txBody>
      </p:sp>
      <p:sp>
        <p:nvSpPr>
          <p:cNvPr id="131" name="TextovéPole 26"/>
          <p:cNvSpPr txBox="1"/>
          <p:nvPr/>
        </p:nvSpPr>
        <p:spPr>
          <a:xfrm>
            <a:off x="4871863" y="2996951"/>
            <a:ext cx="1497544" cy="394097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rgbClr val="0000CC"/>
                </a:solidFill>
              </a:defRPr>
            </a:pPr>
            <a:r>
              <a:t>F</a:t>
            </a:r>
            <a:r>
              <a:rPr baseline="-25000"/>
              <a:t>1</a:t>
            </a:r>
            <a:r>
              <a:t>:</a:t>
            </a:r>
            <a:r>
              <a:rPr b="0">
                <a:solidFill>
                  <a:srgbClr val="000000"/>
                </a:solidFill>
              </a:rPr>
              <a:t>   Aa  x  Aa</a:t>
            </a:r>
          </a:p>
        </p:txBody>
      </p:sp>
      <p:sp>
        <p:nvSpPr>
          <p:cNvPr id="132" name="TextovéPole 27"/>
          <p:cNvSpPr txBox="1"/>
          <p:nvPr/>
        </p:nvSpPr>
        <p:spPr>
          <a:xfrm>
            <a:off x="4871863" y="3594858"/>
            <a:ext cx="2297979" cy="394096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rgbClr val="0000CC"/>
                </a:solidFill>
              </a:defRPr>
            </a:pPr>
            <a:r>
              <a:t>F</a:t>
            </a:r>
            <a:r>
              <a:rPr baseline="-25000"/>
              <a:t>2</a:t>
            </a:r>
            <a:r>
              <a:t>:   </a:t>
            </a:r>
            <a:r>
              <a:rPr b="0">
                <a:solidFill>
                  <a:srgbClr val="000000"/>
                </a:solidFill>
              </a:rPr>
              <a:t>AA   :   Aa   :   aa</a:t>
            </a:r>
          </a:p>
        </p:txBody>
      </p:sp>
      <p:sp>
        <p:nvSpPr>
          <p:cNvPr id="133" name="TextovéPole 30"/>
          <p:cNvSpPr txBox="1"/>
          <p:nvPr/>
        </p:nvSpPr>
        <p:spPr>
          <a:xfrm>
            <a:off x="2423591" y="4167849"/>
            <a:ext cx="4677704" cy="350662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rgbClr val="FF0000"/>
                </a:solidFill>
              </a:defRPr>
            </a:pPr>
            <a:r>
              <a:t>genotypový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štěpný poměr:    1     :    2   :    1</a:t>
            </a:r>
          </a:p>
        </p:txBody>
      </p:sp>
      <p:sp>
        <p:nvSpPr>
          <p:cNvPr id="134" name="TextovéPole 31"/>
          <p:cNvSpPr txBox="1"/>
          <p:nvPr/>
        </p:nvSpPr>
        <p:spPr>
          <a:xfrm>
            <a:off x="2567608" y="5576489"/>
            <a:ext cx="4360030" cy="350663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rgbClr val="FF0000"/>
                </a:solidFill>
              </a:defRPr>
            </a:pPr>
            <a:r>
              <a:t>fenotypový</a:t>
            </a:r>
            <a:r>
              <a:rPr b="0">
                <a:solidFill>
                  <a:srgbClr val="000000"/>
                </a:solidFill>
              </a:rPr>
              <a:t> štěpný poměr:          3     :    1</a:t>
            </a:r>
          </a:p>
        </p:txBody>
      </p:sp>
      <p:sp>
        <p:nvSpPr>
          <p:cNvPr id="135" name="TextovéPole 33"/>
          <p:cNvSpPr txBox="1"/>
          <p:nvPr/>
        </p:nvSpPr>
        <p:spPr>
          <a:xfrm>
            <a:off x="4871734" y="5075892"/>
            <a:ext cx="2081769" cy="394096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rgbClr val="0000CC"/>
                </a:solidFill>
              </a:defRPr>
            </a:pPr>
            <a:r>
              <a:t>F</a:t>
            </a:r>
            <a:r>
              <a:rPr baseline="-25000"/>
              <a:t>2</a:t>
            </a:r>
            <a:r>
              <a:t>:           </a:t>
            </a:r>
            <a:r>
              <a:rPr b="0">
                <a:solidFill>
                  <a:srgbClr val="000000"/>
                </a:solidFill>
              </a:rPr>
              <a:t>A_   :   aa</a:t>
            </a:r>
          </a:p>
        </p:txBody>
      </p:sp>
      <p:sp>
        <p:nvSpPr>
          <p:cNvPr id="136" name="Zápočtové příklady Segregace vloh"/>
          <p:cNvSpPr txBox="1"/>
          <p:nvPr/>
        </p:nvSpPr>
        <p:spPr>
          <a:xfrm>
            <a:off x="8962184" y="1706676"/>
            <a:ext cx="1868817" cy="554693"/>
          </a:xfrm>
          <a:prstGeom prst="rect">
            <a:avLst/>
          </a:prstGeom>
          <a:ln w="12700">
            <a:solidFill>
              <a:srgbClr val="E224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E22400"/>
                </a:solidFill>
              </a:defRPr>
            </a:lvl1pPr>
          </a:lstStyle>
          <a:p>
            <a:pPr/>
            <a:r>
              <a:t>Zápočtové příklady Segregace vloh</a:t>
            </a:r>
          </a:p>
        </p:txBody>
      </p:sp>
      <p:sp>
        <p:nvSpPr>
          <p:cNvPr id="137" name="TextovéPole 26"/>
          <p:cNvSpPr txBox="1"/>
          <p:nvPr/>
        </p:nvSpPr>
        <p:spPr>
          <a:xfrm>
            <a:off x="9237603" y="2763211"/>
            <a:ext cx="1425623" cy="350663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rgbClr val="0000CC"/>
                </a:solidFill>
              </a:defRPr>
            </a:pPr>
            <a:r>
              <a:t>P:</a:t>
            </a:r>
            <a:r>
              <a:rPr b="0">
                <a:solidFill>
                  <a:srgbClr val="000000"/>
                </a:solidFill>
              </a:rPr>
              <a:t>   A_  x  A_</a:t>
            </a:r>
          </a:p>
        </p:txBody>
      </p:sp>
      <p:sp>
        <p:nvSpPr>
          <p:cNvPr id="138" name="TextovéPole 27"/>
          <p:cNvSpPr txBox="1"/>
          <p:nvPr/>
        </p:nvSpPr>
        <p:spPr>
          <a:xfrm>
            <a:off x="9231296" y="3378791"/>
            <a:ext cx="1425400" cy="350662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rgbClr val="0000CC"/>
                </a:solidFill>
              </a:defRPr>
            </a:pPr>
            <a:r>
              <a:t>F:   </a:t>
            </a:r>
            <a:r>
              <a:rPr b="0">
                <a:solidFill>
                  <a:srgbClr val="000000"/>
                </a:solidFill>
              </a:rPr>
              <a:t>A_  :   aa</a:t>
            </a:r>
          </a:p>
        </p:txBody>
      </p:sp>
      <p:sp>
        <p:nvSpPr>
          <p:cNvPr id="139" name="TextovéPole 26"/>
          <p:cNvSpPr txBox="1"/>
          <p:nvPr/>
        </p:nvSpPr>
        <p:spPr>
          <a:xfrm>
            <a:off x="9183782" y="4304635"/>
            <a:ext cx="1425623" cy="350662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rgbClr val="0000CC"/>
                </a:solidFill>
              </a:defRPr>
            </a:pPr>
            <a:r>
              <a:t>P:</a:t>
            </a:r>
            <a:r>
              <a:rPr b="0">
                <a:solidFill>
                  <a:srgbClr val="000000"/>
                </a:solidFill>
              </a:rPr>
              <a:t>   Aa  x  Aa</a:t>
            </a:r>
          </a:p>
        </p:txBody>
      </p:sp>
      <p:grpSp>
        <p:nvGrpSpPr>
          <p:cNvPr id="144" name="Kresba"/>
          <p:cNvGrpSpPr/>
          <p:nvPr/>
        </p:nvGrpSpPr>
        <p:grpSpPr>
          <a:xfrm>
            <a:off x="9828653" y="3730995"/>
            <a:ext cx="793527" cy="639881"/>
            <a:chOff x="-554190" y="-15567"/>
            <a:chExt cx="793526" cy="639879"/>
          </a:xfrm>
        </p:grpSpPr>
        <p:sp>
          <p:nvSpPr>
            <p:cNvPr id="140" name="Čára"/>
            <p:cNvSpPr/>
            <p:nvPr/>
          </p:nvSpPr>
          <p:spPr>
            <a:xfrm>
              <a:off x="-502713" y="0"/>
              <a:ext cx="503349" cy="54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38" y="1783"/>
                    <a:pt x="19076" y="3566"/>
                    <a:pt x="17926" y="5006"/>
                  </a:cubicBezTo>
                  <a:cubicBezTo>
                    <a:pt x="16775" y="6446"/>
                    <a:pt x="15736" y="7543"/>
                    <a:pt x="14697" y="8640"/>
                  </a:cubicBezTo>
                  <a:cubicBezTo>
                    <a:pt x="13658" y="9737"/>
                    <a:pt x="12619" y="10834"/>
                    <a:pt x="11654" y="11726"/>
                  </a:cubicBezTo>
                  <a:cubicBezTo>
                    <a:pt x="10689" y="12617"/>
                    <a:pt x="9798" y="13303"/>
                    <a:pt x="8610" y="14366"/>
                  </a:cubicBezTo>
                  <a:cubicBezTo>
                    <a:pt x="7423" y="15429"/>
                    <a:pt x="5938" y="16869"/>
                    <a:pt x="4788" y="17931"/>
                  </a:cubicBezTo>
                  <a:cubicBezTo>
                    <a:pt x="3637" y="18994"/>
                    <a:pt x="2821" y="19680"/>
                    <a:pt x="2078" y="20229"/>
                  </a:cubicBezTo>
                  <a:cubicBezTo>
                    <a:pt x="1336" y="20777"/>
                    <a:pt x="668" y="21189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1" name="Čára"/>
            <p:cNvSpPr/>
            <p:nvPr/>
          </p:nvSpPr>
          <p:spPr>
            <a:xfrm>
              <a:off x="-554191" y="439347"/>
              <a:ext cx="160452" cy="180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20" fill="norm" stroke="1" extrusionOk="0">
                  <a:moveTo>
                    <a:pt x="2035" y="2057"/>
                  </a:moveTo>
                  <a:cubicBezTo>
                    <a:pt x="1803" y="1029"/>
                    <a:pt x="1571" y="0"/>
                    <a:pt x="1339" y="0"/>
                  </a:cubicBezTo>
                  <a:cubicBezTo>
                    <a:pt x="1106" y="0"/>
                    <a:pt x="874" y="1029"/>
                    <a:pt x="642" y="4217"/>
                  </a:cubicBezTo>
                  <a:cubicBezTo>
                    <a:pt x="410" y="7406"/>
                    <a:pt x="177" y="12754"/>
                    <a:pt x="61" y="15943"/>
                  </a:cubicBezTo>
                  <a:cubicBezTo>
                    <a:pt x="-55" y="19131"/>
                    <a:pt x="-55" y="20160"/>
                    <a:pt x="526" y="20674"/>
                  </a:cubicBezTo>
                  <a:cubicBezTo>
                    <a:pt x="1106" y="21189"/>
                    <a:pt x="2268" y="21189"/>
                    <a:pt x="3429" y="21291"/>
                  </a:cubicBezTo>
                  <a:cubicBezTo>
                    <a:pt x="4590" y="21394"/>
                    <a:pt x="5751" y="21600"/>
                    <a:pt x="7610" y="21086"/>
                  </a:cubicBezTo>
                  <a:cubicBezTo>
                    <a:pt x="9468" y="20571"/>
                    <a:pt x="12022" y="19337"/>
                    <a:pt x="13880" y="18720"/>
                  </a:cubicBezTo>
                  <a:cubicBezTo>
                    <a:pt x="15739" y="18103"/>
                    <a:pt x="16900" y="18103"/>
                    <a:pt x="18061" y="17486"/>
                  </a:cubicBezTo>
                  <a:cubicBezTo>
                    <a:pt x="19222" y="16869"/>
                    <a:pt x="20384" y="15634"/>
                    <a:pt x="21545" y="144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2" name="Čára"/>
            <p:cNvSpPr/>
            <p:nvPr/>
          </p:nvSpPr>
          <p:spPr>
            <a:xfrm>
              <a:off x="130363" y="-15568"/>
              <a:ext cx="10380" cy="591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653"/>
                    <a:pt x="21600" y="5305"/>
                    <a:pt x="21600" y="7611"/>
                  </a:cubicBezTo>
                  <a:cubicBezTo>
                    <a:pt x="21600" y="9916"/>
                    <a:pt x="21600" y="11874"/>
                    <a:pt x="19800" y="13674"/>
                  </a:cubicBezTo>
                  <a:cubicBezTo>
                    <a:pt x="18000" y="15474"/>
                    <a:pt x="14399" y="17116"/>
                    <a:pt x="10799" y="18411"/>
                  </a:cubicBezTo>
                  <a:cubicBezTo>
                    <a:pt x="7199" y="19705"/>
                    <a:pt x="3600" y="20653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3" name="Čára"/>
            <p:cNvSpPr/>
            <p:nvPr/>
          </p:nvSpPr>
          <p:spPr>
            <a:xfrm>
              <a:off x="62905" y="529292"/>
              <a:ext cx="176431" cy="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7" fill="norm" stroke="1" extrusionOk="0">
                  <a:moveTo>
                    <a:pt x="0" y="3410"/>
                  </a:moveTo>
                  <a:cubicBezTo>
                    <a:pt x="1271" y="8716"/>
                    <a:pt x="2541" y="14021"/>
                    <a:pt x="4341" y="17242"/>
                  </a:cubicBezTo>
                  <a:cubicBezTo>
                    <a:pt x="6141" y="20463"/>
                    <a:pt x="8471" y="21600"/>
                    <a:pt x="10376" y="20274"/>
                  </a:cubicBezTo>
                  <a:cubicBezTo>
                    <a:pt x="12282" y="18947"/>
                    <a:pt x="13765" y="15158"/>
                    <a:pt x="15565" y="11368"/>
                  </a:cubicBezTo>
                  <a:cubicBezTo>
                    <a:pt x="17365" y="7579"/>
                    <a:pt x="19482" y="3789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Class="entr" nodeType="afterEffect" presetSubtype="12" presetID="18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6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3"/>
      <p:bldP build="whole" bldLvl="1" animBg="1" rev="0" advAuto="0" spid="136" grpId="8"/>
      <p:bldP build="whole" bldLvl="1" animBg="1" rev="0" advAuto="0" spid="139" grpId="11"/>
      <p:bldP build="whole" bldLvl="1" animBg="1" rev="0" advAuto="0" spid="129" grpId="1"/>
      <p:bldP build="whole" bldLvl="1" animBg="1" rev="0" advAuto="0" spid="137" grpId="9"/>
      <p:bldP build="whole" bldLvl="1" animBg="1" rev="0" advAuto="0" spid="130" grpId="2"/>
      <p:bldP build="whole" bldLvl="1" animBg="1" rev="0" advAuto="0" spid="132" grpId="4"/>
      <p:bldP build="whole" bldLvl="1" animBg="1" rev="0" advAuto="0" spid="134" grpId="7"/>
      <p:bldP build="whole" bldLvl="1" animBg="1" rev="0" advAuto="0" spid="138" grpId="10"/>
      <p:bldP build="whole" bldLvl="1" animBg="1" rev="0" advAuto="0" spid="144" grpId="12"/>
      <p:bldP build="whole" bldLvl="1" animBg="1" rev="0" advAuto="0" spid="133" grpId="5"/>
      <p:bldP build="whole" bldLvl="1" animBg="1" rev="0" advAuto="0" spid="135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Box 3"/>
          <p:cNvSpPr txBox="1"/>
          <p:nvPr/>
        </p:nvSpPr>
        <p:spPr>
          <a:xfrm>
            <a:off x="868362" y="627064"/>
            <a:ext cx="10196191" cy="66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800" u="sng">
                <a:solidFill>
                  <a:schemeClr val="accent2"/>
                </a:solidFill>
              </a:defRPr>
            </a:pPr>
            <a:r>
              <a:t>Příklad:</a:t>
            </a:r>
            <a:r>
              <a:rPr b="0" u="none"/>
              <a:t> V populaci F</a:t>
            </a:r>
            <a:r>
              <a:rPr b="0" baseline="-25000" u="none"/>
              <a:t>2</a:t>
            </a:r>
            <a:r>
              <a:rPr b="0" u="none"/>
              <a:t> bylo 404 jedinců </a:t>
            </a:r>
            <a:r>
              <a:rPr b="0" i="1" u="none"/>
              <a:t>A-</a:t>
            </a:r>
            <a:r>
              <a:rPr b="0" u="none"/>
              <a:t> a 129 </a:t>
            </a:r>
            <a:r>
              <a:rPr b="0" i="1" u="none"/>
              <a:t>aa</a:t>
            </a:r>
            <a:r>
              <a:rPr b="0" u="none"/>
              <a:t>. Vypočítejte pomocí testu χ</a:t>
            </a:r>
            <a:r>
              <a:rPr b="0" baseline="30000" u="none"/>
              <a:t>2</a:t>
            </a:r>
            <a:r>
              <a:rPr b="0" u="none"/>
              <a:t>, zda se tento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              číselný poměr shoduje s ideálním poměrem 3:1.</a:t>
            </a:r>
          </a:p>
        </p:txBody>
      </p:sp>
      <p:sp>
        <p:nvSpPr>
          <p:cNvPr id="147" name="Text Box 10"/>
          <p:cNvSpPr txBox="1"/>
          <p:nvPr/>
        </p:nvSpPr>
        <p:spPr>
          <a:xfrm>
            <a:off x="5643562" y="2513013"/>
            <a:ext cx="3662064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chemeClr val="accent2"/>
                </a:solidFill>
              </a:defRPr>
            </a:pPr>
            <a:r>
              <a:t>Celkem je 533 jedinců a testujeme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poměr 3:1    533/4 = </a:t>
            </a:r>
            <a:r>
              <a:rPr i="1"/>
              <a:t>aa</a:t>
            </a:r>
            <a:r>
              <a:t>     x 3 = </a:t>
            </a:r>
            <a:r>
              <a:rPr i="1"/>
              <a:t>A-</a:t>
            </a:r>
          </a:p>
        </p:txBody>
      </p:sp>
      <p:sp>
        <p:nvSpPr>
          <p:cNvPr id="148" name="Text Box 12"/>
          <p:cNvSpPr txBox="1"/>
          <p:nvPr/>
        </p:nvSpPr>
        <p:spPr>
          <a:xfrm>
            <a:off x="2279650" y="4195762"/>
            <a:ext cx="679474" cy="39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chemeClr val="accent2"/>
                </a:solidFill>
              </a:defRPr>
            </a:pPr>
            <a:r>
              <a:t>χ</a:t>
            </a:r>
            <a:r>
              <a:rPr baseline="-25000"/>
              <a:t>N</a:t>
            </a:r>
            <a:r>
              <a:rPr baseline="30000"/>
              <a:t>2</a:t>
            </a:r>
            <a:r>
              <a:t> = </a:t>
            </a:r>
          </a:p>
        </p:txBody>
      </p:sp>
      <p:sp>
        <p:nvSpPr>
          <p:cNvPr id="149" name="Line 13"/>
          <p:cNvSpPr/>
          <p:nvPr/>
        </p:nvSpPr>
        <p:spPr>
          <a:xfrm>
            <a:off x="3071813" y="4437062"/>
            <a:ext cx="1439863" cy="1"/>
          </a:xfrm>
          <a:prstGeom prst="line">
            <a:avLst/>
          </a:prstGeom>
          <a:ln w="12700">
            <a:solidFill>
              <a:srgbClr val="000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0" name="Text Box 14"/>
          <p:cNvSpPr txBox="1"/>
          <p:nvPr/>
        </p:nvSpPr>
        <p:spPr>
          <a:xfrm>
            <a:off x="2927350" y="4051301"/>
            <a:ext cx="167591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chemeClr val="accent2"/>
                </a:solidFill>
              </a:defRPr>
            </a:pPr>
            <a:r>
              <a:t>(404 – 399,75)</a:t>
            </a:r>
            <a:r>
              <a:rPr baseline="30000"/>
              <a:t>2</a:t>
            </a:r>
          </a:p>
        </p:txBody>
      </p:sp>
      <p:sp>
        <p:nvSpPr>
          <p:cNvPr id="151" name="Text Box 15"/>
          <p:cNvSpPr txBox="1"/>
          <p:nvPr/>
        </p:nvSpPr>
        <p:spPr>
          <a:xfrm>
            <a:off x="3195638" y="4384676"/>
            <a:ext cx="80333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399,75</a:t>
            </a:r>
          </a:p>
        </p:txBody>
      </p:sp>
      <p:sp>
        <p:nvSpPr>
          <p:cNvPr id="152" name="Text Box 16"/>
          <p:cNvSpPr txBox="1"/>
          <p:nvPr/>
        </p:nvSpPr>
        <p:spPr>
          <a:xfrm>
            <a:off x="4625975" y="4240212"/>
            <a:ext cx="23763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53" name="Line 17"/>
          <p:cNvSpPr/>
          <p:nvPr/>
        </p:nvSpPr>
        <p:spPr>
          <a:xfrm>
            <a:off x="5016501" y="4437062"/>
            <a:ext cx="1439864" cy="1"/>
          </a:xfrm>
          <a:prstGeom prst="line">
            <a:avLst/>
          </a:prstGeom>
          <a:ln w="12700">
            <a:solidFill>
              <a:srgbClr val="000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4" name="Text Box 18"/>
          <p:cNvSpPr txBox="1"/>
          <p:nvPr/>
        </p:nvSpPr>
        <p:spPr>
          <a:xfrm>
            <a:off x="4800600" y="4051301"/>
            <a:ext cx="173942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chemeClr val="accent2"/>
                </a:solidFill>
              </a:defRPr>
            </a:pPr>
            <a:r>
              <a:t> (129 – 133,25)</a:t>
            </a:r>
            <a:r>
              <a:rPr baseline="30000"/>
              <a:t>2</a:t>
            </a:r>
          </a:p>
        </p:txBody>
      </p:sp>
      <p:sp>
        <p:nvSpPr>
          <p:cNvPr id="155" name="Text Box 19"/>
          <p:cNvSpPr txBox="1"/>
          <p:nvPr/>
        </p:nvSpPr>
        <p:spPr>
          <a:xfrm>
            <a:off x="5141912" y="4384676"/>
            <a:ext cx="80333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133,25</a:t>
            </a:r>
          </a:p>
        </p:txBody>
      </p:sp>
      <p:sp>
        <p:nvSpPr>
          <p:cNvPr id="156" name="Text Box 20"/>
          <p:cNvSpPr txBox="1"/>
          <p:nvPr/>
        </p:nvSpPr>
        <p:spPr>
          <a:xfrm>
            <a:off x="6642100" y="4240212"/>
            <a:ext cx="23763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57" name="Text Box 21"/>
          <p:cNvSpPr txBox="1"/>
          <p:nvPr/>
        </p:nvSpPr>
        <p:spPr>
          <a:xfrm>
            <a:off x="6580188" y="4240212"/>
            <a:ext cx="342788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chemeClr val="accent2"/>
                </a:solidFill>
              </a:defRPr>
            </a:pPr>
            <a:r>
              <a:t>      0,045 + 0,136 = 0,181 = </a:t>
            </a:r>
            <a:r>
              <a:rPr b="1">
                <a:solidFill>
                  <a:srgbClr val="E22400"/>
                </a:solidFill>
              </a:rPr>
              <a:t>0,18</a:t>
            </a:r>
          </a:p>
        </p:txBody>
      </p:sp>
      <p:sp>
        <p:nvSpPr>
          <p:cNvPr id="158" name="Line 22"/>
          <p:cNvSpPr/>
          <p:nvPr/>
        </p:nvSpPr>
        <p:spPr>
          <a:xfrm>
            <a:off x="8183563" y="4581525"/>
            <a:ext cx="431801" cy="0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9" name="Line 23"/>
          <p:cNvSpPr/>
          <p:nvPr/>
        </p:nvSpPr>
        <p:spPr>
          <a:xfrm>
            <a:off x="8183563" y="4652962"/>
            <a:ext cx="431801" cy="1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0" name="Text Box 24"/>
          <p:cNvSpPr txBox="1"/>
          <p:nvPr/>
        </p:nvSpPr>
        <p:spPr>
          <a:xfrm>
            <a:off x="2135188" y="5275262"/>
            <a:ext cx="7512767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Kritická hodnota na 5% hladině významnosti pro 1 stupeň volnosti je 3,84</a:t>
            </a:r>
          </a:p>
        </p:txBody>
      </p:sp>
      <p:sp>
        <p:nvSpPr>
          <p:cNvPr id="161" name="Line 25"/>
          <p:cNvSpPr/>
          <p:nvPr/>
        </p:nvSpPr>
        <p:spPr>
          <a:xfrm>
            <a:off x="5016500" y="5734051"/>
            <a:ext cx="0" cy="574676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2" name="Text Box 26"/>
          <p:cNvSpPr txBox="1"/>
          <p:nvPr/>
        </p:nvSpPr>
        <p:spPr>
          <a:xfrm>
            <a:off x="5067300" y="5824537"/>
            <a:ext cx="118418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viz tabulka</a:t>
            </a:r>
          </a:p>
        </p:txBody>
      </p:sp>
      <p:sp>
        <p:nvSpPr>
          <p:cNvPr id="163" name="Text Box 29"/>
          <p:cNvSpPr txBox="1"/>
          <p:nvPr/>
        </p:nvSpPr>
        <p:spPr>
          <a:xfrm>
            <a:off x="2271713" y="3357562"/>
            <a:ext cx="201676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N = n-1 = 2 – 1 = 1</a:t>
            </a:r>
          </a:p>
        </p:txBody>
      </p:sp>
      <p:sp>
        <p:nvSpPr>
          <p:cNvPr id="164" name="Text Box 41"/>
          <p:cNvSpPr txBox="1"/>
          <p:nvPr/>
        </p:nvSpPr>
        <p:spPr>
          <a:xfrm>
            <a:off x="4870450" y="1530350"/>
            <a:ext cx="854048" cy="40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rgbClr val="008000"/>
                </a:solidFill>
              </a:defRPr>
            </a:pPr>
            <a:r>
              <a:t>χ</a:t>
            </a:r>
            <a:r>
              <a:rPr baseline="-30000"/>
              <a:t>N</a:t>
            </a:r>
            <a:r>
              <a:rPr baseline="30000"/>
              <a:t>2</a:t>
            </a:r>
            <a:r>
              <a:t> = ∑</a:t>
            </a:r>
          </a:p>
        </p:txBody>
      </p:sp>
      <p:sp>
        <p:nvSpPr>
          <p:cNvPr id="165" name="Line 42"/>
          <p:cNvSpPr/>
          <p:nvPr/>
        </p:nvSpPr>
        <p:spPr>
          <a:xfrm>
            <a:off x="5662612" y="1771650"/>
            <a:ext cx="938213" cy="0"/>
          </a:xfrm>
          <a:prstGeom prst="line">
            <a:avLst/>
          </a:prstGeom>
          <a:ln>
            <a:solidFill>
              <a:srgbClr val="008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6" name="Text Box 43"/>
          <p:cNvSpPr txBox="1"/>
          <p:nvPr/>
        </p:nvSpPr>
        <p:spPr>
          <a:xfrm>
            <a:off x="5735637" y="1385887"/>
            <a:ext cx="904465" cy="39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8000"/>
                </a:solidFill>
              </a:defRPr>
            </a:pPr>
            <a:r>
              <a:t>(x</a:t>
            </a:r>
            <a:r>
              <a:rPr baseline="-25000"/>
              <a:t>i</a:t>
            </a:r>
            <a:r>
              <a:t> – e</a:t>
            </a:r>
            <a:r>
              <a:rPr baseline="-25000"/>
              <a:t>i</a:t>
            </a:r>
            <a:r>
              <a:t>)</a:t>
            </a:r>
            <a:r>
              <a:rPr baseline="30000"/>
              <a:t>2</a:t>
            </a:r>
          </a:p>
        </p:txBody>
      </p:sp>
      <p:sp>
        <p:nvSpPr>
          <p:cNvPr id="167" name="Rectangle 44"/>
          <p:cNvSpPr txBox="1"/>
          <p:nvPr/>
        </p:nvSpPr>
        <p:spPr>
          <a:xfrm>
            <a:off x="5951539" y="1746250"/>
            <a:ext cx="265135" cy="39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8000"/>
                </a:solidFill>
              </a:defRPr>
            </a:pPr>
            <a:r>
              <a:t>e</a:t>
            </a:r>
            <a:r>
              <a:rPr baseline="-25000"/>
              <a:t>i</a:t>
            </a:r>
          </a:p>
        </p:txBody>
      </p:sp>
      <p:sp>
        <p:nvSpPr>
          <p:cNvPr id="168" name="Text Box 46"/>
          <p:cNvSpPr txBox="1"/>
          <p:nvPr/>
        </p:nvSpPr>
        <p:spPr>
          <a:xfrm>
            <a:off x="2208214" y="2466975"/>
            <a:ext cx="2171624" cy="704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chemeClr val="accent2"/>
                </a:solidFill>
              </a:defRPr>
            </a:pPr>
            <a:r>
              <a:t>x</a:t>
            </a:r>
            <a:r>
              <a:rPr baseline="-25000"/>
              <a:t>i</a:t>
            </a:r>
            <a:r>
              <a:t>:  404       :  129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e</a:t>
            </a:r>
            <a:r>
              <a:rPr baseline="-25000"/>
              <a:t>i</a:t>
            </a:r>
            <a:r>
              <a:t>:  399,75  :  133,25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Class="entr" nodeType="afterEffect" presetSubtype="1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0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ntr" nodeType="click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3"/>
      <p:bldP build="whole" bldLvl="1" animBg="1" rev="0" advAuto="0" spid="156" grpId="16"/>
      <p:bldP build="whole" bldLvl="1" animBg="1" rev="0" advAuto="0" spid="159" grpId="19"/>
      <p:bldP build="whole" bldLvl="1" animBg="1" rev="0" advAuto="0" spid="150" grpId="10"/>
      <p:bldP build="whole" bldLvl="1" animBg="1" rev="0" advAuto="0" spid="158" grpId="18"/>
      <p:bldP build="whole" bldLvl="1" animBg="1" rev="0" advAuto="0" spid="157" grpId="17"/>
      <p:bldP build="whole" bldLvl="1" animBg="1" rev="0" advAuto="0" spid="164" grpId="1"/>
      <p:bldP build="whole" bldLvl="1" animBg="1" rev="0" advAuto="0" spid="163" grpId="7"/>
      <p:bldP build="whole" bldLvl="1" animBg="1" rev="0" advAuto="0" spid="151" grpId="11"/>
      <p:bldP build="whole" bldLvl="1" animBg="1" rev="0" advAuto="0" spid="167" grpId="4"/>
      <p:bldP build="whole" bldLvl="1" animBg="1" rev="0" advAuto="0" spid="155" grpId="15"/>
      <p:bldP build="whole" bldLvl="1" animBg="1" rev="0" advAuto="0" spid="154" grpId="14"/>
      <p:bldP build="p" bldLvl="5" animBg="1" rev="0" advAuto="0" spid="168" grpId="5"/>
      <p:bldP build="whole" bldLvl="1" animBg="1" rev="0" advAuto="0" spid="162" grpId="22"/>
      <p:bldP build="whole" bldLvl="1" animBg="1" rev="0" advAuto="0" spid="166" grpId="3"/>
      <p:bldP build="whole" bldLvl="1" animBg="1" rev="0" advAuto="0" spid="160" grpId="20"/>
      <p:bldP build="whole" bldLvl="1" animBg="1" rev="0" advAuto="0" spid="147" grpId="6"/>
      <p:bldP build="whole" bldLvl="1" animBg="1" rev="0" advAuto="0" spid="152" grpId="12"/>
      <p:bldP build="whole" bldLvl="1" animBg="1" rev="0" advAuto="0" spid="148" grpId="8"/>
      <p:bldP build="whole" bldLvl="1" animBg="1" rev="0" advAuto="0" spid="149" grpId="9"/>
      <p:bldP build="whole" bldLvl="1" animBg="1" rev="0" advAuto="0" spid="161" grpId="21"/>
      <p:bldP build="whole" bldLvl="1" animBg="1" rev="0" advAuto="0" spid="16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5925" y="808039"/>
            <a:ext cx="6278564" cy="524192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Line 5"/>
          <p:cNvSpPr/>
          <p:nvPr/>
        </p:nvSpPr>
        <p:spPr>
          <a:xfrm flipV="1">
            <a:off x="2495549" y="2133600"/>
            <a:ext cx="647701" cy="215900"/>
          </a:xfrm>
          <a:prstGeom prst="line">
            <a:avLst/>
          </a:prstGeom>
          <a:ln w="38100">
            <a:solidFill>
              <a:srgbClr val="FF99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2" name="Line 6"/>
          <p:cNvSpPr/>
          <p:nvPr/>
        </p:nvSpPr>
        <p:spPr>
          <a:xfrm>
            <a:off x="7391400" y="836613"/>
            <a:ext cx="0" cy="720726"/>
          </a:xfrm>
          <a:prstGeom prst="line">
            <a:avLst/>
          </a:prstGeom>
          <a:ln w="38100">
            <a:solidFill>
              <a:srgbClr val="FF66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3" name="Rectangle 7"/>
          <p:cNvSpPr/>
          <p:nvPr/>
        </p:nvSpPr>
        <p:spPr>
          <a:xfrm>
            <a:off x="7175500" y="1989138"/>
            <a:ext cx="433388" cy="215901"/>
          </a:xfrm>
          <a:prstGeom prst="rect">
            <a:avLst/>
          </a:prstGeom>
          <a:ln w="381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174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3750" y="5775326"/>
            <a:ext cx="5316538" cy="1082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  <p:bldP build="whole" bldLvl="1" animBg="1" rev="0" advAuto="0" spid="173" grpId="3"/>
      <p:bldP build="whole" bldLvl="1" animBg="1" rev="0" advAuto="0" spid="17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Box 11"/>
          <p:cNvSpPr txBox="1"/>
          <p:nvPr/>
        </p:nvSpPr>
        <p:spPr>
          <a:xfrm>
            <a:off x="1703388" y="549276"/>
            <a:ext cx="494790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u="sng">
                <a:solidFill>
                  <a:schemeClr val="accent2"/>
                </a:solidFill>
              </a:defRPr>
            </a:lvl1pPr>
          </a:lstStyle>
          <a:p>
            <a:pPr/>
            <a:r>
              <a:t>Hodnotou 3,84 si můžeme představit jako hladinu:</a:t>
            </a:r>
          </a:p>
        </p:txBody>
      </p:sp>
      <p:sp>
        <p:nvSpPr>
          <p:cNvPr id="177" name="Line 12"/>
          <p:cNvSpPr/>
          <p:nvPr/>
        </p:nvSpPr>
        <p:spPr>
          <a:xfrm>
            <a:off x="3287712" y="3716337"/>
            <a:ext cx="4824413" cy="1"/>
          </a:xfrm>
          <a:prstGeom prst="line">
            <a:avLst/>
          </a:prstGeom>
          <a:ln w="57150">
            <a:solidFill>
              <a:srgbClr val="800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8" name="Text Box 13"/>
          <p:cNvSpPr txBox="1"/>
          <p:nvPr/>
        </p:nvSpPr>
        <p:spPr>
          <a:xfrm>
            <a:off x="8235950" y="3521076"/>
            <a:ext cx="499626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660066"/>
                </a:solidFill>
              </a:defRPr>
            </a:lvl1pPr>
          </a:lstStyle>
          <a:p>
            <a:pPr/>
            <a:r>
              <a:t>3,84</a:t>
            </a:r>
          </a:p>
        </p:txBody>
      </p:sp>
      <p:sp>
        <p:nvSpPr>
          <p:cNvPr id="179" name="Text Box 14"/>
          <p:cNvSpPr txBox="1"/>
          <p:nvPr/>
        </p:nvSpPr>
        <p:spPr>
          <a:xfrm>
            <a:off x="3360739" y="1628775"/>
            <a:ext cx="1674376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u="sng">
                <a:solidFill>
                  <a:srgbClr val="006600"/>
                </a:solidFill>
              </a:defRPr>
            </a:lvl1pPr>
          </a:lstStyle>
          <a:p>
            <a:pPr/>
            <a:r>
              <a:t>hodnota chí-testu</a:t>
            </a:r>
          </a:p>
        </p:txBody>
      </p:sp>
      <p:sp>
        <p:nvSpPr>
          <p:cNvPr id="180" name="Text Box 15"/>
          <p:cNvSpPr txBox="1"/>
          <p:nvPr/>
        </p:nvSpPr>
        <p:spPr>
          <a:xfrm>
            <a:off x="6424185" y="1052512"/>
            <a:ext cx="1369280" cy="122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i="1" u="sng">
                <a:solidFill>
                  <a:srgbClr val="006600"/>
                </a:solidFill>
              </a:defRPr>
            </a:pPr>
            <a:r>
              <a:t>shoda </a:t>
            </a:r>
            <a:endParaRPr b="1"/>
          </a:p>
          <a:p>
            <a:pPr algn="ctr">
              <a:defRPr i="1" u="sng">
                <a:solidFill>
                  <a:srgbClr val="006600"/>
                </a:solidFill>
              </a:defRPr>
            </a:pPr>
            <a:r>
              <a:t>pozorovaných</a:t>
            </a:r>
            <a:endParaRPr b="1"/>
          </a:p>
          <a:p>
            <a:pPr algn="ctr">
              <a:defRPr i="1" u="sng">
                <a:solidFill>
                  <a:srgbClr val="006600"/>
                </a:solidFill>
              </a:defRPr>
            </a:pPr>
            <a:r>
              <a:t>a</a:t>
            </a:r>
            <a:endParaRPr b="1"/>
          </a:p>
          <a:p>
            <a:pPr algn="ctr">
              <a:defRPr i="1" u="sng">
                <a:solidFill>
                  <a:srgbClr val="006600"/>
                </a:solidFill>
              </a:defRPr>
            </a:pPr>
            <a:r>
              <a:t>očekávaných</a:t>
            </a:r>
            <a:endParaRPr b="1"/>
          </a:p>
          <a:p>
            <a:pPr algn="ctr">
              <a:defRPr i="1" u="sng">
                <a:solidFill>
                  <a:srgbClr val="006600"/>
                </a:solidFill>
              </a:defRPr>
            </a:pPr>
            <a:r>
              <a:t>počtů</a:t>
            </a:r>
          </a:p>
        </p:txBody>
      </p:sp>
      <p:sp>
        <p:nvSpPr>
          <p:cNvPr id="181" name="Line 17"/>
          <p:cNvSpPr/>
          <p:nvPr/>
        </p:nvSpPr>
        <p:spPr>
          <a:xfrm flipV="1">
            <a:off x="3935412" y="2492375"/>
            <a:ext cx="1" cy="1152526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2" name="Text Box 18"/>
          <p:cNvSpPr txBox="1"/>
          <p:nvPr/>
        </p:nvSpPr>
        <p:spPr>
          <a:xfrm>
            <a:off x="6527800" y="2735263"/>
            <a:ext cx="1049298" cy="561043"/>
          </a:xfrm>
          <a:prstGeom prst="rect">
            <a:avLst/>
          </a:prstGeom>
          <a:ln w="1905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FF0000"/>
                </a:solidFill>
              </a:defRPr>
            </a:pPr>
            <a:r>
              <a:t>zamítáme</a:t>
            </a:r>
          </a:p>
          <a:p>
            <a:pPr>
              <a:defRPr b="1">
                <a:solidFill>
                  <a:srgbClr val="FF0000"/>
                </a:solidFill>
              </a:defRPr>
            </a:pPr>
            <a:r>
              <a:t>shodu</a:t>
            </a:r>
          </a:p>
        </p:txBody>
      </p:sp>
      <p:sp>
        <p:nvSpPr>
          <p:cNvPr id="183" name="Line 19"/>
          <p:cNvSpPr/>
          <p:nvPr/>
        </p:nvSpPr>
        <p:spPr>
          <a:xfrm>
            <a:off x="4511675" y="3789363"/>
            <a:ext cx="1" cy="865188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4" name="Text Box 20"/>
          <p:cNvSpPr txBox="1"/>
          <p:nvPr/>
        </p:nvSpPr>
        <p:spPr>
          <a:xfrm>
            <a:off x="5232400" y="3860800"/>
            <a:ext cx="1320066" cy="561043"/>
          </a:xfrm>
          <a:prstGeom prst="rect">
            <a:avLst/>
          </a:prstGeom>
          <a:ln w="1905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FF0000"/>
                </a:solidFill>
              </a:defRPr>
            </a:pPr>
            <a:r>
              <a:t>potvrzujeme</a:t>
            </a:r>
          </a:p>
          <a:p>
            <a:pPr>
              <a:defRPr b="1">
                <a:solidFill>
                  <a:srgbClr val="FF0000"/>
                </a:solidFill>
              </a:defRPr>
            </a:pPr>
            <a:r>
              <a:t>shodu</a:t>
            </a:r>
          </a:p>
        </p:txBody>
      </p:sp>
      <p:sp>
        <p:nvSpPr>
          <p:cNvPr id="185" name="Text Box 21"/>
          <p:cNvSpPr txBox="1"/>
          <p:nvPr/>
        </p:nvSpPr>
        <p:spPr>
          <a:xfrm>
            <a:off x="3575051" y="5013325"/>
            <a:ext cx="4270832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CC"/>
                </a:solidFill>
              </a:defRPr>
            </a:lvl1pPr>
          </a:lstStyle>
          <a:p>
            <a:pPr/>
            <a:r>
              <a:t>Naše hodnota vypočítaného testu byla 0,18</a:t>
            </a:r>
          </a:p>
        </p:txBody>
      </p:sp>
      <p:sp>
        <p:nvSpPr>
          <p:cNvPr id="186" name="Text Box 22"/>
          <p:cNvSpPr txBox="1"/>
          <p:nvPr/>
        </p:nvSpPr>
        <p:spPr>
          <a:xfrm>
            <a:off x="1501018" y="5829384"/>
            <a:ext cx="8856093" cy="370543"/>
          </a:xfrm>
          <a:prstGeom prst="rect">
            <a:avLst/>
          </a:prstGeom>
          <a:ln w="5715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/>
            <a:r>
              <a:t>Potvrdili jsme tedy shodu v počtu pozorovaných a očekávaných fenotypů v poměru 3:1.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1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9"/>
      <p:bldP build="whole" bldLvl="1" animBg="1" rev="0" advAuto="0" spid="181" grpId="4"/>
      <p:bldP build="whole" bldLvl="1" animBg="1" rev="0" advAuto="0" spid="178" grpId="3"/>
      <p:bldP build="whole" bldLvl="1" animBg="1" rev="0" advAuto="0" spid="185" grpId="10"/>
      <p:bldP build="whole" bldLvl="1" animBg="1" rev="0" advAuto="0" spid="186" grpId="11"/>
      <p:bldP build="whole" bldLvl="1" animBg="1" rev="0" advAuto="0" spid="179" grpId="5"/>
      <p:bldP build="whole" bldLvl="1" animBg="1" rev="0" advAuto="0" spid="177" grpId="2"/>
      <p:bldP build="whole" bldLvl="1" animBg="1" rev="0" advAuto="0" spid="180" grpId="6"/>
      <p:bldP build="whole" bldLvl="1" animBg="1" rev="0" advAuto="0" spid="182" grpId="7"/>
      <p:bldP build="whole" bldLvl="1" animBg="1" rev="0" advAuto="0" spid="183" grpId="8"/>
      <p:bldP build="whole" bldLvl="1" animBg="1" rev="0" advAuto="0" spid="17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 Box 3"/>
          <p:cNvSpPr txBox="1"/>
          <p:nvPr/>
        </p:nvSpPr>
        <p:spPr>
          <a:xfrm>
            <a:off x="1580620" y="609601"/>
            <a:ext cx="10040410" cy="66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800" u="sng">
                <a:solidFill>
                  <a:schemeClr val="accent2"/>
                </a:solidFill>
              </a:defRPr>
            </a:pPr>
            <a:r>
              <a:t>Příklad:</a:t>
            </a:r>
            <a:r>
              <a:rPr b="0" u="none"/>
              <a:t> V populaci F</a:t>
            </a:r>
            <a:r>
              <a:rPr b="0" baseline="-25000" u="none"/>
              <a:t>2</a:t>
            </a:r>
            <a:r>
              <a:rPr b="0" u="none"/>
              <a:t> bylo 404 jedinců </a:t>
            </a:r>
            <a:r>
              <a:rPr b="0" i="1" u="none"/>
              <a:t>A-</a:t>
            </a:r>
            <a:r>
              <a:rPr b="0" u="none"/>
              <a:t> a 129 </a:t>
            </a:r>
            <a:r>
              <a:rPr b="0" i="1" u="none"/>
              <a:t>aa</a:t>
            </a:r>
            <a:r>
              <a:rPr b="0" u="none"/>
              <a:t>. Vypočítejte pomocí testu χ</a:t>
            </a:r>
            <a:r>
              <a:rPr b="0" baseline="30000" u="none"/>
              <a:t>2</a:t>
            </a:r>
            <a:r>
              <a:rPr b="0" u="none"/>
              <a:t>, zda se tento 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              číselný poměr shoduje s ideálním poměrem 3:1.</a:t>
            </a:r>
          </a:p>
        </p:txBody>
      </p:sp>
      <p:sp>
        <p:nvSpPr>
          <p:cNvPr id="189" name="Text Box 4"/>
          <p:cNvSpPr txBox="1"/>
          <p:nvPr/>
        </p:nvSpPr>
        <p:spPr>
          <a:xfrm>
            <a:off x="5643562" y="2322513"/>
            <a:ext cx="3662064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chemeClr val="accent2"/>
                </a:solidFill>
              </a:defRPr>
            </a:pPr>
            <a:r>
              <a:t>Celkem je 533 jedinců a testujeme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poměr 3:1    533/4 = </a:t>
            </a:r>
            <a:r>
              <a:rPr i="1"/>
              <a:t>aa</a:t>
            </a:r>
            <a:r>
              <a:t>     x 3 = </a:t>
            </a:r>
            <a:r>
              <a:rPr i="1"/>
              <a:t>A-</a:t>
            </a:r>
          </a:p>
        </p:txBody>
      </p:sp>
      <p:sp>
        <p:nvSpPr>
          <p:cNvPr id="190" name="Text Box 5"/>
          <p:cNvSpPr txBox="1"/>
          <p:nvPr/>
        </p:nvSpPr>
        <p:spPr>
          <a:xfrm>
            <a:off x="2208214" y="3092450"/>
            <a:ext cx="1804254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/>
            <a:r>
              <a:t>N = n-1 = 2 – 1 = 1</a:t>
            </a:r>
          </a:p>
        </p:txBody>
      </p:sp>
      <p:sp>
        <p:nvSpPr>
          <p:cNvPr id="191" name="Text Box 6"/>
          <p:cNvSpPr txBox="1"/>
          <p:nvPr/>
        </p:nvSpPr>
        <p:spPr>
          <a:xfrm>
            <a:off x="2279650" y="4005262"/>
            <a:ext cx="679474" cy="39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chemeClr val="accent2"/>
                </a:solidFill>
              </a:defRPr>
            </a:pPr>
            <a:r>
              <a:t>χ</a:t>
            </a:r>
            <a:r>
              <a:rPr baseline="-25000"/>
              <a:t>N</a:t>
            </a:r>
            <a:r>
              <a:rPr baseline="30000"/>
              <a:t>2</a:t>
            </a:r>
            <a:r>
              <a:t> = </a:t>
            </a:r>
          </a:p>
        </p:txBody>
      </p:sp>
      <p:sp>
        <p:nvSpPr>
          <p:cNvPr id="192" name="Line 7"/>
          <p:cNvSpPr/>
          <p:nvPr/>
        </p:nvSpPr>
        <p:spPr>
          <a:xfrm>
            <a:off x="3071813" y="4246562"/>
            <a:ext cx="1439863" cy="1"/>
          </a:xfrm>
          <a:prstGeom prst="line">
            <a:avLst/>
          </a:prstGeom>
          <a:ln w="12700">
            <a:solidFill>
              <a:srgbClr val="000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3" name="Text Box 8"/>
          <p:cNvSpPr txBox="1"/>
          <p:nvPr/>
        </p:nvSpPr>
        <p:spPr>
          <a:xfrm>
            <a:off x="2927350" y="3860801"/>
            <a:ext cx="167591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chemeClr val="accent2"/>
                </a:solidFill>
              </a:defRPr>
            </a:pPr>
            <a:r>
              <a:t>(404 – 399,75)</a:t>
            </a:r>
            <a:r>
              <a:rPr baseline="30000"/>
              <a:t>2</a:t>
            </a:r>
          </a:p>
        </p:txBody>
      </p:sp>
      <p:sp>
        <p:nvSpPr>
          <p:cNvPr id="194" name="Text Box 9"/>
          <p:cNvSpPr txBox="1"/>
          <p:nvPr/>
        </p:nvSpPr>
        <p:spPr>
          <a:xfrm>
            <a:off x="3195638" y="4194176"/>
            <a:ext cx="80333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399,75</a:t>
            </a:r>
          </a:p>
        </p:txBody>
      </p:sp>
      <p:sp>
        <p:nvSpPr>
          <p:cNvPr id="195" name="Text Box 10"/>
          <p:cNvSpPr txBox="1"/>
          <p:nvPr/>
        </p:nvSpPr>
        <p:spPr>
          <a:xfrm>
            <a:off x="4625975" y="4049712"/>
            <a:ext cx="23763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96" name="Line 11"/>
          <p:cNvSpPr/>
          <p:nvPr/>
        </p:nvSpPr>
        <p:spPr>
          <a:xfrm>
            <a:off x="5016501" y="4246562"/>
            <a:ext cx="1439864" cy="1"/>
          </a:xfrm>
          <a:prstGeom prst="line">
            <a:avLst/>
          </a:prstGeom>
          <a:ln w="12700">
            <a:solidFill>
              <a:srgbClr val="00008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7" name="Text Box 12"/>
          <p:cNvSpPr txBox="1"/>
          <p:nvPr/>
        </p:nvSpPr>
        <p:spPr>
          <a:xfrm>
            <a:off x="4800600" y="3860801"/>
            <a:ext cx="173942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chemeClr val="accent2"/>
                </a:solidFill>
              </a:defRPr>
            </a:pPr>
            <a:r>
              <a:t> (129 – 133,25)</a:t>
            </a:r>
            <a:r>
              <a:rPr baseline="30000"/>
              <a:t>2</a:t>
            </a:r>
          </a:p>
        </p:txBody>
      </p:sp>
      <p:sp>
        <p:nvSpPr>
          <p:cNvPr id="198" name="Text Box 13"/>
          <p:cNvSpPr txBox="1"/>
          <p:nvPr/>
        </p:nvSpPr>
        <p:spPr>
          <a:xfrm>
            <a:off x="5141912" y="4194176"/>
            <a:ext cx="80333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133,25</a:t>
            </a:r>
          </a:p>
        </p:txBody>
      </p:sp>
      <p:sp>
        <p:nvSpPr>
          <p:cNvPr id="199" name="Text Box 14"/>
          <p:cNvSpPr txBox="1"/>
          <p:nvPr/>
        </p:nvSpPr>
        <p:spPr>
          <a:xfrm>
            <a:off x="6642100" y="4049712"/>
            <a:ext cx="23763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00" name="Text Box 15"/>
          <p:cNvSpPr txBox="1"/>
          <p:nvPr/>
        </p:nvSpPr>
        <p:spPr>
          <a:xfrm>
            <a:off x="6580188" y="4049712"/>
            <a:ext cx="342788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chemeClr val="accent2"/>
                </a:solidFill>
              </a:defRPr>
            </a:pPr>
            <a:r>
              <a:t>      0,045 + 0,136 = 0,181 = </a:t>
            </a:r>
            <a:r>
              <a:rPr b="1">
                <a:solidFill>
                  <a:srgbClr val="E22400"/>
                </a:solidFill>
              </a:rPr>
              <a:t>0,18</a:t>
            </a:r>
          </a:p>
        </p:txBody>
      </p:sp>
      <p:sp>
        <p:nvSpPr>
          <p:cNvPr id="201" name="Line 16"/>
          <p:cNvSpPr/>
          <p:nvPr/>
        </p:nvSpPr>
        <p:spPr>
          <a:xfrm>
            <a:off x="8183563" y="4391025"/>
            <a:ext cx="431801" cy="0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2" name="Line 17"/>
          <p:cNvSpPr/>
          <p:nvPr/>
        </p:nvSpPr>
        <p:spPr>
          <a:xfrm>
            <a:off x="8183563" y="4462462"/>
            <a:ext cx="431801" cy="1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3" name="Text Box 18"/>
          <p:cNvSpPr txBox="1"/>
          <p:nvPr/>
        </p:nvSpPr>
        <p:spPr>
          <a:xfrm>
            <a:off x="2135188" y="4862512"/>
            <a:ext cx="7512767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Kritická hodnota na 5% hladině významnosti pro 1 stupeň volnosti je 3,84</a:t>
            </a:r>
          </a:p>
        </p:txBody>
      </p:sp>
      <p:sp>
        <p:nvSpPr>
          <p:cNvPr id="204" name="Line 19"/>
          <p:cNvSpPr/>
          <p:nvPr/>
        </p:nvSpPr>
        <p:spPr>
          <a:xfrm>
            <a:off x="5016500" y="5734051"/>
            <a:ext cx="0" cy="574676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05" name="Text Box 21"/>
          <p:cNvSpPr txBox="1"/>
          <p:nvPr/>
        </p:nvSpPr>
        <p:spPr>
          <a:xfrm>
            <a:off x="2208214" y="3094038"/>
            <a:ext cx="1804254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/>
            <a:r>
              <a:t>N = n-1 = 2 – 1 = 1</a:t>
            </a:r>
          </a:p>
        </p:txBody>
      </p:sp>
      <p:sp>
        <p:nvSpPr>
          <p:cNvPr id="206" name="Text Box 22"/>
          <p:cNvSpPr txBox="1"/>
          <p:nvPr/>
        </p:nvSpPr>
        <p:spPr>
          <a:xfrm>
            <a:off x="4870450" y="1530350"/>
            <a:ext cx="854048" cy="40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rgbClr val="008000"/>
                </a:solidFill>
              </a:defRPr>
            </a:pPr>
            <a:r>
              <a:t>χ</a:t>
            </a:r>
            <a:r>
              <a:rPr baseline="-30000"/>
              <a:t>N</a:t>
            </a:r>
            <a:r>
              <a:rPr baseline="30000"/>
              <a:t>2</a:t>
            </a:r>
            <a:r>
              <a:t> = ∑</a:t>
            </a:r>
          </a:p>
        </p:txBody>
      </p:sp>
      <p:sp>
        <p:nvSpPr>
          <p:cNvPr id="207" name="Line 23"/>
          <p:cNvSpPr/>
          <p:nvPr/>
        </p:nvSpPr>
        <p:spPr>
          <a:xfrm>
            <a:off x="5662612" y="1771650"/>
            <a:ext cx="938213" cy="0"/>
          </a:xfrm>
          <a:prstGeom prst="line">
            <a:avLst/>
          </a:prstGeom>
          <a:ln>
            <a:solidFill>
              <a:srgbClr val="008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8" name="Text Box 24"/>
          <p:cNvSpPr txBox="1"/>
          <p:nvPr/>
        </p:nvSpPr>
        <p:spPr>
          <a:xfrm>
            <a:off x="5735637" y="1385887"/>
            <a:ext cx="904465" cy="39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8000"/>
                </a:solidFill>
              </a:defRPr>
            </a:pPr>
            <a:r>
              <a:t>(x</a:t>
            </a:r>
            <a:r>
              <a:rPr baseline="-25000"/>
              <a:t>i</a:t>
            </a:r>
            <a:r>
              <a:t> – e</a:t>
            </a:r>
            <a:r>
              <a:rPr baseline="-25000"/>
              <a:t>i</a:t>
            </a:r>
            <a:r>
              <a:t>)</a:t>
            </a:r>
            <a:r>
              <a:rPr baseline="30000"/>
              <a:t>2</a:t>
            </a:r>
          </a:p>
        </p:txBody>
      </p:sp>
      <p:sp>
        <p:nvSpPr>
          <p:cNvPr id="209" name="Rectangle 25"/>
          <p:cNvSpPr txBox="1"/>
          <p:nvPr/>
        </p:nvSpPr>
        <p:spPr>
          <a:xfrm>
            <a:off x="5951539" y="1746250"/>
            <a:ext cx="265135" cy="39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8000"/>
                </a:solidFill>
              </a:defRPr>
            </a:pPr>
            <a:r>
              <a:t>e</a:t>
            </a:r>
            <a:r>
              <a:rPr baseline="-25000"/>
              <a:t>i</a:t>
            </a:r>
          </a:p>
        </p:txBody>
      </p:sp>
      <p:sp>
        <p:nvSpPr>
          <p:cNvPr id="210" name="Text Box 26"/>
          <p:cNvSpPr txBox="1"/>
          <p:nvPr/>
        </p:nvSpPr>
        <p:spPr>
          <a:xfrm>
            <a:off x="2208214" y="2276475"/>
            <a:ext cx="2171624" cy="704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chemeClr val="accent2"/>
                </a:solidFill>
              </a:defRPr>
            </a:pPr>
            <a:r>
              <a:t>x</a:t>
            </a:r>
            <a:r>
              <a:rPr baseline="-25000"/>
              <a:t>i</a:t>
            </a:r>
            <a:r>
              <a:t>: 404	 :  129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e</a:t>
            </a:r>
            <a:r>
              <a:rPr baseline="-25000"/>
              <a:t>i</a:t>
            </a:r>
            <a:r>
              <a:t>:  399,75  :  133,25</a:t>
            </a:r>
          </a:p>
        </p:txBody>
      </p:sp>
      <p:sp>
        <p:nvSpPr>
          <p:cNvPr id="211" name="Text Box 29"/>
          <p:cNvSpPr txBox="1"/>
          <p:nvPr/>
        </p:nvSpPr>
        <p:spPr>
          <a:xfrm>
            <a:off x="1736082" y="5629273"/>
            <a:ext cx="9184456" cy="655463"/>
          </a:xfrm>
          <a:prstGeom prst="rect">
            <a:avLst/>
          </a:prstGeom>
          <a:ln w="38100">
            <a:solidFill>
              <a:srgbClr val="008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0000"/>
                </a:solidFill>
              </a:defRPr>
            </a:pPr>
            <a:r>
              <a:t>zjištěná hodnota 0,18 </a:t>
            </a:r>
            <a:r>
              <a:t>&lt;</a:t>
            </a:r>
            <a:r>
              <a:t> 3,84, tedy na 5% hladině významnosti nebyl nalezen rozdíl mezi zjištěnými a předpokládanými hodnotami a tedy byl potvrzen štěpný poměr 3 : 1</a:t>
            </a:r>
          </a:p>
        </p:txBody>
      </p:sp>
      <p:sp>
        <p:nvSpPr>
          <p:cNvPr id="212" name="Line 31"/>
          <p:cNvSpPr/>
          <p:nvPr/>
        </p:nvSpPr>
        <p:spPr>
          <a:xfrm>
            <a:off x="767408" y="5949279"/>
            <a:ext cx="647701" cy="1"/>
          </a:xfrm>
          <a:prstGeom prst="line">
            <a:avLst/>
          </a:prstGeom>
          <a:ln>
            <a:solidFill>
              <a:srgbClr val="0033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3" name="Line 32"/>
          <p:cNvSpPr/>
          <p:nvPr/>
        </p:nvSpPr>
        <p:spPr>
          <a:xfrm>
            <a:off x="765822" y="6020718"/>
            <a:ext cx="649288" cy="1"/>
          </a:xfrm>
          <a:prstGeom prst="line">
            <a:avLst/>
          </a:prstGeom>
          <a:ln>
            <a:solidFill>
              <a:srgbClr val="0033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2"/>
      <p:bldP build="whole" bldLvl="1" animBg="1" rev="0" advAuto="0" spid="211" grpId="4"/>
      <p:bldP build="whole" bldLvl="1" animBg="1" rev="0" advAuto="0" spid="213" grpId="3"/>
      <p:bldP build="whole" bldLvl="1" animBg="1" rev="0" advAuto="0" spid="20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5925" y="808039"/>
            <a:ext cx="6278564" cy="524192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Line 6"/>
          <p:cNvSpPr/>
          <p:nvPr/>
        </p:nvSpPr>
        <p:spPr>
          <a:xfrm>
            <a:off x="5562600" y="1243013"/>
            <a:ext cx="0" cy="720726"/>
          </a:xfrm>
          <a:prstGeom prst="line">
            <a:avLst/>
          </a:prstGeom>
          <a:ln w="38100">
            <a:solidFill>
              <a:srgbClr val="FF66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17" name="Rectangle 7"/>
          <p:cNvSpPr/>
          <p:nvPr/>
        </p:nvSpPr>
        <p:spPr>
          <a:xfrm>
            <a:off x="3382502" y="1989138"/>
            <a:ext cx="5737045" cy="215901"/>
          </a:xfrm>
          <a:prstGeom prst="rect">
            <a:avLst/>
          </a:prstGeom>
          <a:ln w="381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18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3750" y="5775326"/>
            <a:ext cx="5316538" cy="1082676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ext Box 15"/>
          <p:cNvSpPr txBox="1"/>
          <p:nvPr/>
        </p:nvSpPr>
        <p:spPr>
          <a:xfrm>
            <a:off x="1701609" y="1921757"/>
            <a:ext cx="5490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>
                <a:solidFill>
                  <a:srgbClr val="B51A00"/>
                </a:solidFill>
              </a:defRPr>
            </a:lvl1pPr>
          </a:lstStyle>
          <a:p>
            <a:pPr/>
            <a:r>
              <a:t>0,18</a:t>
            </a:r>
          </a:p>
        </p:txBody>
      </p:sp>
      <p:sp>
        <p:nvSpPr>
          <p:cNvPr id="220" name="Rectangle 7"/>
          <p:cNvSpPr/>
          <p:nvPr/>
        </p:nvSpPr>
        <p:spPr>
          <a:xfrm>
            <a:off x="5028334" y="1514698"/>
            <a:ext cx="519641" cy="352467"/>
          </a:xfrm>
          <a:prstGeom prst="rect">
            <a:avLst/>
          </a:prstGeom>
          <a:ln w="381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21" name="Příklad 2 zápočtových příkladů na Chí-test"/>
          <p:cNvSpPr txBox="1"/>
          <p:nvPr/>
        </p:nvSpPr>
        <p:spPr>
          <a:xfrm>
            <a:off x="9429208" y="1660123"/>
            <a:ext cx="2299515" cy="554693"/>
          </a:xfrm>
          <a:prstGeom prst="rect">
            <a:avLst/>
          </a:prstGeom>
          <a:ln w="12700">
            <a:solidFill>
              <a:srgbClr val="E224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E22400"/>
                </a:solidFill>
              </a:defRPr>
            </a:lvl1pPr>
          </a:lstStyle>
          <a:p>
            <a:pPr/>
            <a:r>
              <a:t>Příklad 2 zápočtových příkladů na Chí-test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1"/>
      <p:bldP build="whole" bldLvl="1" animBg="1" rev="0" advAuto="0" spid="220" grpId="3"/>
      <p:bldP build="whole" bldLvl="1" animBg="1" rev="0" advAuto="0" spid="221" grpId="4"/>
      <p:bldP build="whole" bldLvl="1" animBg="1" rev="0" advAuto="0" spid="21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 Box 4"/>
          <p:cNvSpPr txBox="1"/>
          <p:nvPr/>
        </p:nvSpPr>
        <p:spPr>
          <a:xfrm>
            <a:off x="839416" y="642937"/>
            <a:ext cx="10801200" cy="141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800" u="sng">
                <a:solidFill>
                  <a:schemeClr val="accent2"/>
                </a:solidFill>
              </a:defRPr>
            </a:pPr>
            <a:r>
              <a:t>Pokus:</a:t>
            </a:r>
            <a:r>
              <a:rPr b="0" u="none"/>
              <a:t> 	Ověřte, že při tvorbě gamet dochází k nezávislému rozchodu alel do gamet (princip segregace), 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              tedy že </a:t>
            </a:r>
            <a:r>
              <a:rPr>
                <a:solidFill>
                  <a:srgbClr val="FF0000"/>
                </a:solidFill>
              </a:rPr>
              <a:t>u monohybrida vznikají dva druhy gamet se stejnou četností</a:t>
            </a:r>
            <a:r>
              <a:t>.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		 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               </a:t>
            </a:r>
          </a:p>
        </p:txBody>
      </p:sp>
      <p:sp>
        <p:nvSpPr>
          <p:cNvPr id="224" name="Pokus č. 1: Ověření štěpného poměru 1:1"/>
          <p:cNvSpPr txBox="1"/>
          <p:nvPr/>
        </p:nvSpPr>
        <p:spPr>
          <a:xfrm>
            <a:off x="4144188" y="52712"/>
            <a:ext cx="3903624" cy="351493"/>
          </a:xfrm>
          <a:prstGeom prst="rect">
            <a:avLst/>
          </a:prstGeom>
          <a:solidFill>
            <a:srgbClr val="CBF0FF"/>
          </a:solidFill>
          <a:ln w="38100">
            <a:solidFill>
              <a:srgbClr val="E224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22400"/>
                </a:solidFill>
              </a:defRPr>
            </a:lvl1pPr>
          </a:lstStyle>
          <a:p>
            <a:pPr/>
            <a:r>
              <a:t>Pokus č. 1: Ověření štěpného poměru 1:1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Výchozí návrh">
  <a:themeElements>
    <a:clrScheme name="Výchozí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Výchozí návrh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Výchozí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ýchozí návrh">
  <a:themeElements>
    <a:clrScheme name="Výchozí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Výchozí návrh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Výchozí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