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4" r:id="rId8"/>
    <p:sldId id="265" r:id="rId9"/>
    <p:sldId id="267" r:id="rId10"/>
    <p:sldId id="269" r:id="rId11"/>
    <p:sldId id="270" r:id="rId12"/>
    <p:sldId id="271" r:id="rId13"/>
    <p:sldId id="272" r:id="rId14"/>
    <p:sldId id="273" r:id="rId15"/>
    <p:sldId id="274" r:id="rId16"/>
    <p:sldId id="275" r:id="rId17"/>
  </p:sldIdLst>
  <p:sldSz cx="12192000" cy="6858000"/>
  <p:notesSz cx="12192000" cy="6858000"/>
  <p:defaultTextStyle>
    <a:defPPr>
      <a:defRPr kern="0"/>
    </a:def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7" d="100"/>
          <a:sy n="107" d="100"/>
        </p:scale>
        <p:origin x="714" y="102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707542" y="591388"/>
            <a:ext cx="1831975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414528" y="414527"/>
            <a:ext cx="273050" cy="427990"/>
          </a:xfrm>
          <a:custGeom>
            <a:avLst/>
            <a:gdLst/>
            <a:ahLst/>
            <a:cxnLst/>
            <a:rect l="l" t="t" r="r" b="b"/>
            <a:pathLst>
              <a:path w="273050" h="427990">
                <a:moveTo>
                  <a:pt x="66827" y="0"/>
                </a:moveTo>
                <a:lnTo>
                  <a:pt x="0" y="0"/>
                </a:lnTo>
                <a:lnTo>
                  <a:pt x="0" y="427409"/>
                </a:lnTo>
                <a:lnTo>
                  <a:pt x="66827" y="427409"/>
                </a:lnTo>
                <a:lnTo>
                  <a:pt x="66827" y="0"/>
                </a:lnTo>
                <a:close/>
              </a:path>
              <a:path w="273050" h="427990">
                <a:moveTo>
                  <a:pt x="93216" y="0"/>
                </a:moveTo>
                <a:lnTo>
                  <a:pt x="72527" y="0"/>
                </a:lnTo>
                <a:lnTo>
                  <a:pt x="113225" y="427409"/>
                </a:lnTo>
                <a:lnTo>
                  <a:pt x="139002" y="427409"/>
                </a:lnTo>
                <a:lnTo>
                  <a:pt x="93216" y="0"/>
                </a:lnTo>
                <a:close/>
              </a:path>
              <a:path w="273050" h="427990">
                <a:moveTo>
                  <a:pt x="205416" y="0"/>
                </a:moveTo>
                <a:lnTo>
                  <a:pt x="179698" y="0"/>
                </a:lnTo>
                <a:lnTo>
                  <a:pt x="139002" y="427409"/>
                </a:lnTo>
                <a:lnTo>
                  <a:pt x="159625" y="427409"/>
                </a:lnTo>
                <a:lnTo>
                  <a:pt x="205416" y="0"/>
                </a:lnTo>
                <a:close/>
              </a:path>
              <a:path w="273050" h="427990">
                <a:moveTo>
                  <a:pt x="273053" y="0"/>
                </a:moveTo>
                <a:lnTo>
                  <a:pt x="206030" y="0"/>
                </a:lnTo>
                <a:lnTo>
                  <a:pt x="206030" y="427409"/>
                </a:lnTo>
                <a:lnTo>
                  <a:pt x="273053" y="427409"/>
                </a:lnTo>
                <a:lnTo>
                  <a:pt x="273053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bg object 17"/>
          <p:cNvSpPr/>
          <p:nvPr/>
        </p:nvSpPr>
        <p:spPr>
          <a:xfrm>
            <a:off x="878317" y="414527"/>
            <a:ext cx="216535" cy="433070"/>
          </a:xfrm>
          <a:custGeom>
            <a:avLst/>
            <a:gdLst/>
            <a:ahLst/>
            <a:cxnLst/>
            <a:rect l="l" t="t" r="r" b="b"/>
            <a:pathLst>
              <a:path w="216534" h="433069">
                <a:moveTo>
                  <a:pt x="67023" y="0"/>
                </a:moveTo>
                <a:lnTo>
                  <a:pt x="0" y="0"/>
                </a:lnTo>
                <a:lnTo>
                  <a:pt x="0" y="329449"/>
                </a:lnTo>
                <a:lnTo>
                  <a:pt x="8941" y="369490"/>
                </a:lnTo>
                <a:lnTo>
                  <a:pt x="32868" y="402281"/>
                </a:lnTo>
                <a:lnTo>
                  <a:pt x="67429" y="424439"/>
                </a:lnTo>
                <a:lnTo>
                  <a:pt x="108278" y="432577"/>
                </a:lnTo>
                <a:lnTo>
                  <a:pt x="149117" y="424439"/>
                </a:lnTo>
                <a:lnTo>
                  <a:pt x="183673" y="402281"/>
                </a:lnTo>
                <a:lnTo>
                  <a:pt x="207598" y="369490"/>
                </a:lnTo>
                <a:lnTo>
                  <a:pt x="208479" y="365542"/>
                </a:lnTo>
                <a:lnTo>
                  <a:pt x="108278" y="365542"/>
                </a:lnTo>
                <a:lnTo>
                  <a:pt x="93133" y="362722"/>
                </a:lnTo>
                <a:lnTo>
                  <a:pt x="79919" y="354583"/>
                </a:lnTo>
                <a:lnTo>
                  <a:pt x="70570" y="341608"/>
                </a:lnTo>
                <a:lnTo>
                  <a:pt x="67023" y="324280"/>
                </a:lnTo>
                <a:lnTo>
                  <a:pt x="67023" y="0"/>
                </a:lnTo>
                <a:close/>
              </a:path>
              <a:path w="216534" h="433069">
                <a:moveTo>
                  <a:pt x="216539" y="0"/>
                </a:moveTo>
                <a:lnTo>
                  <a:pt x="149515" y="0"/>
                </a:lnTo>
                <a:lnTo>
                  <a:pt x="149515" y="324280"/>
                </a:lnTo>
                <a:lnTo>
                  <a:pt x="145972" y="341608"/>
                </a:lnTo>
                <a:lnTo>
                  <a:pt x="136629" y="354583"/>
                </a:lnTo>
                <a:lnTo>
                  <a:pt x="123420" y="362722"/>
                </a:lnTo>
                <a:lnTo>
                  <a:pt x="108278" y="365542"/>
                </a:lnTo>
                <a:lnTo>
                  <a:pt x="208479" y="365542"/>
                </a:lnTo>
                <a:lnTo>
                  <a:pt x="216539" y="329449"/>
                </a:lnTo>
                <a:lnTo>
                  <a:pt x="216539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8" name="bg object 18"/>
          <p:cNvSpPr/>
          <p:nvPr/>
        </p:nvSpPr>
        <p:spPr>
          <a:xfrm>
            <a:off x="1306229" y="414527"/>
            <a:ext cx="227329" cy="427990"/>
          </a:xfrm>
          <a:custGeom>
            <a:avLst/>
            <a:gdLst/>
            <a:ahLst/>
            <a:cxnLst/>
            <a:rect l="l" t="t" r="r" b="b"/>
            <a:pathLst>
              <a:path w="227330" h="427990">
                <a:moveTo>
                  <a:pt x="67023" y="0"/>
                </a:moveTo>
                <a:lnTo>
                  <a:pt x="0" y="0"/>
                </a:lnTo>
                <a:lnTo>
                  <a:pt x="0" y="427409"/>
                </a:lnTo>
                <a:lnTo>
                  <a:pt x="67023" y="427409"/>
                </a:lnTo>
                <a:lnTo>
                  <a:pt x="67023" y="0"/>
                </a:lnTo>
                <a:close/>
              </a:path>
              <a:path w="227330" h="427990">
                <a:moveTo>
                  <a:pt x="93610" y="0"/>
                </a:moveTo>
                <a:lnTo>
                  <a:pt x="67909" y="0"/>
                </a:lnTo>
                <a:lnTo>
                  <a:pt x="134047" y="427409"/>
                </a:lnTo>
                <a:lnTo>
                  <a:pt x="154666" y="427409"/>
                </a:lnTo>
                <a:lnTo>
                  <a:pt x="93610" y="0"/>
                </a:lnTo>
                <a:close/>
              </a:path>
              <a:path w="227330" h="427990">
                <a:moveTo>
                  <a:pt x="226840" y="0"/>
                </a:moveTo>
                <a:lnTo>
                  <a:pt x="159816" y="0"/>
                </a:lnTo>
                <a:lnTo>
                  <a:pt x="159816" y="427409"/>
                </a:lnTo>
                <a:lnTo>
                  <a:pt x="226840" y="427409"/>
                </a:lnTo>
                <a:lnTo>
                  <a:pt x="226840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9" name="bg object 19"/>
          <p:cNvSpPr/>
          <p:nvPr/>
        </p:nvSpPr>
        <p:spPr>
          <a:xfrm>
            <a:off x="1759902" y="414527"/>
            <a:ext cx="186055" cy="427990"/>
          </a:xfrm>
          <a:custGeom>
            <a:avLst/>
            <a:gdLst/>
            <a:ahLst/>
            <a:cxnLst/>
            <a:rect l="l" t="t" r="r" b="b"/>
            <a:pathLst>
              <a:path w="186055" h="427990">
                <a:moveTo>
                  <a:pt x="185597" y="0"/>
                </a:moveTo>
                <a:lnTo>
                  <a:pt x="0" y="0"/>
                </a:lnTo>
                <a:lnTo>
                  <a:pt x="0" y="20066"/>
                </a:lnTo>
                <a:lnTo>
                  <a:pt x="56705" y="20066"/>
                </a:lnTo>
                <a:lnTo>
                  <a:pt x="56705" y="401637"/>
                </a:lnTo>
                <a:lnTo>
                  <a:pt x="0" y="401637"/>
                </a:lnTo>
                <a:lnTo>
                  <a:pt x="0" y="427418"/>
                </a:lnTo>
                <a:lnTo>
                  <a:pt x="185597" y="427418"/>
                </a:lnTo>
                <a:lnTo>
                  <a:pt x="185597" y="401637"/>
                </a:lnTo>
                <a:lnTo>
                  <a:pt x="123736" y="401637"/>
                </a:lnTo>
                <a:lnTo>
                  <a:pt x="123736" y="20066"/>
                </a:lnTo>
                <a:lnTo>
                  <a:pt x="185597" y="20066"/>
                </a:lnTo>
                <a:lnTo>
                  <a:pt x="185597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0" name="bg object 20"/>
          <p:cNvSpPr/>
          <p:nvPr/>
        </p:nvSpPr>
        <p:spPr>
          <a:xfrm>
            <a:off x="419488" y="1027570"/>
            <a:ext cx="263525" cy="433705"/>
          </a:xfrm>
          <a:custGeom>
            <a:avLst/>
            <a:gdLst/>
            <a:ahLst/>
            <a:cxnLst/>
            <a:rect l="l" t="t" r="r" b="b"/>
            <a:pathLst>
              <a:path w="263525" h="433705">
                <a:moveTo>
                  <a:pt x="36088" y="0"/>
                </a:moveTo>
                <a:lnTo>
                  <a:pt x="0" y="0"/>
                </a:lnTo>
                <a:lnTo>
                  <a:pt x="0" y="433131"/>
                </a:lnTo>
                <a:lnTo>
                  <a:pt x="36088" y="433131"/>
                </a:lnTo>
                <a:lnTo>
                  <a:pt x="36088" y="0"/>
                </a:lnTo>
                <a:close/>
              </a:path>
              <a:path w="263525" h="433705">
                <a:moveTo>
                  <a:pt x="56709" y="0"/>
                </a:moveTo>
                <a:lnTo>
                  <a:pt x="36088" y="0"/>
                </a:lnTo>
                <a:lnTo>
                  <a:pt x="108264" y="433131"/>
                </a:lnTo>
                <a:lnTo>
                  <a:pt x="134042" y="433131"/>
                </a:lnTo>
                <a:lnTo>
                  <a:pt x="56709" y="0"/>
                </a:lnTo>
                <a:close/>
              </a:path>
              <a:path w="263525" h="433705">
                <a:moveTo>
                  <a:pt x="226838" y="0"/>
                </a:moveTo>
                <a:lnTo>
                  <a:pt x="206219" y="0"/>
                </a:lnTo>
                <a:lnTo>
                  <a:pt x="134042" y="433131"/>
                </a:lnTo>
                <a:lnTo>
                  <a:pt x="154664" y="433131"/>
                </a:lnTo>
                <a:lnTo>
                  <a:pt x="226838" y="0"/>
                </a:lnTo>
                <a:close/>
              </a:path>
              <a:path w="263525" h="433705">
                <a:moveTo>
                  <a:pt x="262925" y="0"/>
                </a:moveTo>
                <a:lnTo>
                  <a:pt x="231988" y="0"/>
                </a:lnTo>
                <a:lnTo>
                  <a:pt x="231988" y="433131"/>
                </a:lnTo>
                <a:lnTo>
                  <a:pt x="262925" y="433131"/>
                </a:lnTo>
                <a:lnTo>
                  <a:pt x="262925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1" name="bg object 21"/>
          <p:cNvSpPr/>
          <p:nvPr/>
        </p:nvSpPr>
        <p:spPr>
          <a:xfrm>
            <a:off x="888631" y="1027899"/>
            <a:ext cx="211454" cy="433705"/>
          </a:xfrm>
          <a:custGeom>
            <a:avLst/>
            <a:gdLst/>
            <a:ahLst/>
            <a:cxnLst/>
            <a:rect l="l" t="t" r="r" b="b"/>
            <a:pathLst>
              <a:path w="211455" h="433705">
                <a:moveTo>
                  <a:pt x="211366" y="0"/>
                </a:moveTo>
                <a:lnTo>
                  <a:pt x="0" y="0"/>
                </a:lnTo>
                <a:lnTo>
                  <a:pt x="0" y="30492"/>
                </a:lnTo>
                <a:lnTo>
                  <a:pt x="0" y="190525"/>
                </a:lnTo>
                <a:lnTo>
                  <a:pt x="0" y="221005"/>
                </a:lnTo>
                <a:lnTo>
                  <a:pt x="0" y="401358"/>
                </a:lnTo>
                <a:lnTo>
                  <a:pt x="0" y="433108"/>
                </a:lnTo>
                <a:lnTo>
                  <a:pt x="211366" y="433108"/>
                </a:lnTo>
                <a:lnTo>
                  <a:pt x="211366" y="401358"/>
                </a:lnTo>
                <a:lnTo>
                  <a:pt x="36080" y="401358"/>
                </a:lnTo>
                <a:lnTo>
                  <a:pt x="36080" y="221005"/>
                </a:lnTo>
                <a:lnTo>
                  <a:pt x="201066" y="221005"/>
                </a:lnTo>
                <a:lnTo>
                  <a:pt x="201066" y="190525"/>
                </a:lnTo>
                <a:lnTo>
                  <a:pt x="36080" y="190525"/>
                </a:lnTo>
                <a:lnTo>
                  <a:pt x="36080" y="30492"/>
                </a:lnTo>
                <a:lnTo>
                  <a:pt x="211366" y="30492"/>
                </a:lnTo>
                <a:lnTo>
                  <a:pt x="211366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2" name="bg object 22"/>
          <p:cNvSpPr/>
          <p:nvPr/>
        </p:nvSpPr>
        <p:spPr>
          <a:xfrm>
            <a:off x="1316547" y="1027570"/>
            <a:ext cx="211454" cy="433705"/>
          </a:xfrm>
          <a:custGeom>
            <a:avLst/>
            <a:gdLst/>
            <a:ahLst/>
            <a:cxnLst/>
            <a:rect l="l" t="t" r="r" b="b"/>
            <a:pathLst>
              <a:path w="211455" h="433705">
                <a:moveTo>
                  <a:pt x="108261" y="0"/>
                </a:moveTo>
                <a:lnTo>
                  <a:pt x="0" y="0"/>
                </a:lnTo>
                <a:lnTo>
                  <a:pt x="0" y="433131"/>
                </a:lnTo>
                <a:lnTo>
                  <a:pt x="108261" y="433131"/>
                </a:lnTo>
                <a:lnTo>
                  <a:pt x="148294" y="424994"/>
                </a:lnTo>
                <a:lnTo>
                  <a:pt x="181081" y="402837"/>
                </a:lnTo>
                <a:lnTo>
                  <a:pt x="181516" y="402193"/>
                </a:lnTo>
                <a:lnTo>
                  <a:pt x="30919" y="402193"/>
                </a:lnTo>
                <a:lnTo>
                  <a:pt x="30919" y="30941"/>
                </a:lnTo>
                <a:lnTo>
                  <a:pt x="181517" y="30941"/>
                </a:lnTo>
                <a:lnTo>
                  <a:pt x="181081" y="30295"/>
                </a:lnTo>
                <a:lnTo>
                  <a:pt x="148294" y="8138"/>
                </a:lnTo>
                <a:lnTo>
                  <a:pt x="108261" y="0"/>
                </a:lnTo>
                <a:close/>
              </a:path>
              <a:path w="211455" h="433705">
                <a:moveTo>
                  <a:pt x="181517" y="30941"/>
                </a:moveTo>
                <a:lnTo>
                  <a:pt x="108261" y="30941"/>
                </a:lnTo>
                <a:lnTo>
                  <a:pt x="134762" y="36418"/>
                </a:lnTo>
                <a:lnTo>
                  <a:pt x="157880" y="51561"/>
                </a:lnTo>
                <a:lnTo>
                  <a:pt x="174232" y="74441"/>
                </a:lnTo>
                <a:lnTo>
                  <a:pt x="180435" y="103128"/>
                </a:lnTo>
                <a:lnTo>
                  <a:pt x="180435" y="330005"/>
                </a:lnTo>
                <a:lnTo>
                  <a:pt x="174232" y="358687"/>
                </a:lnTo>
                <a:lnTo>
                  <a:pt x="157880" y="381568"/>
                </a:lnTo>
                <a:lnTo>
                  <a:pt x="134762" y="396714"/>
                </a:lnTo>
                <a:lnTo>
                  <a:pt x="108261" y="402193"/>
                </a:lnTo>
                <a:lnTo>
                  <a:pt x="181516" y="402193"/>
                </a:lnTo>
                <a:lnTo>
                  <a:pt x="203235" y="370046"/>
                </a:lnTo>
                <a:lnTo>
                  <a:pt x="211371" y="330005"/>
                </a:lnTo>
                <a:lnTo>
                  <a:pt x="211371" y="103128"/>
                </a:lnTo>
                <a:lnTo>
                  <a:pt x="203235" y="63087"/>
                </a:lnTo>
                <a:lnTo>
                  <a:pt x="181517" y="30941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11" Type="http://schemas.openxmlformats.org/officeDocument/2006/relationships/image" Target="../media/image5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4.png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bg object 16"/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81359" y="6048765"/>
            <a:ext cx="153067" cy="239351"/>
          </a:xfrm>
          <a:prstGeom prst="rect">
            <a:avLst/>
          </a:prstGeom>
        </p:spPr>
      </p:pic>
      <p:pic>
        <p:nvPicPr>
          <p:cNvPr id="17" name="bg object 17"/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1141349" y="6048765"/>
            <a:ext cx="121387" cy="242245"/>
          </a:xfrm>
          <a:prstGeom prst="rect">
            <a:avLst/>
          </a:prstGeom>
        </p:spPr>
      </p:pic>
      <p:pic>
        <p:nvPicPr>
          <p:cNvPr id="18" name="bg object 18"/>
          <p:cNvPicPr/>
          <p:nvPr/>
        </p:nvPicPr>
        <p:blipFill>
          <a:blip r:embed="rId9" cstate="print"/>
          <a:stretch>
            <a:fillRect/>
          </a:stretch>
        </p:blipFill>
        <p:spPr>
          <a:xfrm>
            <a:off x="11381227" y="6048765"/>
            <a:ext cx="127161" cy="239351"/>
          </a:xfrm>
          <a:prstGeom prst="rect">
            <a:avLst/>
          </a:prstGeom>
        </p:spPr>
      </p:pic>
      <p:sp>
        <p:nvSpPr>
          <p:cNvPr id="19" name="bg object 19"/>
          <p:cNvSpPr/>
          <p:nvPr/>
        </p:nvSpPr>
        <p:spPr>
          <a:xfrm>
            <a:off x="11635550" y="6048768"/>
            <a:ext cx="104139" cy="239395"/>
          </a:xfrm>
          <a:custGeom>
            <a:avLst/>
            <a:gdLst/>
            <a:ahLst/>
            <a:cxnLst/>
            <a:rect l="l" t="t" r="r" b="b"/>
            <a:pathLst>
              <a:path w="104140" h="239395">
                <a:moveTo>
                  <a:pt x="104038" y="0"/>
                </a:moveTo>
                <a:lnTo>
                  <a:pt x="0" y="0"/>
                </a:lnTo>
                <a:lnTo>
                  <a:pt x="0" y="11252"/>
                </a:lnTo>
                <a:lnTo>
                  <a:pt x="31788" y="11252"/>
                </a:lnTo>
                <a:lnTo>
                  <a:pt x="31788" y="224917"/>
                </a:lnTo>
                <a:lnTo>
                  <a:pt x="0" y="224917"/>
                </a:lnTo>
                <a:lnTo>
                  <a:pt x="0" y="239356"/>
                </a:lnTo>
                <a:lnTo>
                  <a:pt x="104038" y="239356"/>
                </a:lnTo>
                <a:lnTo>
                  <a:pt x="104038" y="224917"/>
                </a:lnTo>
                <a:lnTo>
                  <a:pt x="69354" y="224917"/>
                </a:lnTo>
                <a:lnTo>
                  <a:pt x="69354" y="11252"/>
                </a:lnTo>
                <a:lnTo>
                  <a:pt x="104038" y="11252"/>
                </a:lnTo>
                <a:lnTo>
                  <a:pt x="104038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0" name="bg object 20"/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84140" y="6392068"/>
            <a:ext cx="147390" cy="242545"/>
          </a:xfrm>
          <a:prstGeom prst="rect">
            <a:avLst/>
          </a:prstGeom>
        </p:spPr>
      </p:pic>
      <p:sp>
        <p:nvSpPr>
          <p:cNvPr id="21" name="bg object 21"/>
          <p:cNvSpPr/>
          <p:nvPr/>
        </p:nvSpPr>
        <p:spPr>
          <a:xfrm>
            <a:off x="11147133" y="6392278"/>
            <a:ext cx="118745" cy="242570"/>
          </a:xfrm>
          <a:custGeom>
            <a:avLst/>
            <a:gdLst/>
            <a:ahLst/>
            <a:cxnLst/>
            <a:rect l="l" t="t" r="r" b="b"/>
            <a:pathLst>
              <a:path w="118745" h="242570">
                <a:moveTo>
                  <a:pt x="118491" y="0"/>
                </a:moveTo>
                <a:lnTo>
                  <a:pt x="0" y="0"/>
                </a:lnTo>
                <a:lnTo>
                  <a:pt x="0" y="16510"/>
                </a:lnTo>
                <a:lnTo>
                  <a:pt x="0" y="106641"/>
                </a:lnTo>
                <a:lnTo>
                  <a:pt x="0" y="124409"/>
                </a:lnTo>
                <a:lnTo>
                  <a:pt x="0" y="224701"/>
                </a:lnTo>
                <a:lnTo>
                  <a:pt x="0" y="242468"/>
                </a:lnTo>
                <a:lnTo>
                  <a:pt x="118491" y="242468"/>
                </a:lnTo>
                <a:lnTo>
                  <a:pt x="118491" y="224701"/>
                </a:lnTo>
                <a:lnTo>
                  <a:pt x="20218" y="224701"/>
                </a:lnTo>
                <a:lnTo>
                  <a:pt x="20218" y="124409"/>
                </a:lnTo>
                <a:lnTo>
                  <a:pt x="112712" y="124409"/>
                </a:lnTo>
                <a:lnTo>
                  <a:pt x="112712" y="106641"/>
                </a:lnTo>
                <a:lnTo>
                  <a:pt x="20218" y="106641"/>
                </a:lnTo>
                <a:lnTo>
                  <a:pt x="20218" y="16510"/>
                </a:lnTo>
                <a:lnTo>
                  <a:pt x="118491" y="16510"/>
                </a:lnTo>
                <a:lnTo>
                  <a:pt x="118491" y="0"/>
                </a:lnTo>
                <a:close/>
              </a:path>
            </a:pathLst>
          </a:custGeom>
          <a:solidFill>
            <a:srgbClr val="0000DC"/>
          </a:solid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22" name="bg object 22"/>
          <p:cNvPicPr/>
          <p:nvPr/>
        </p:nvPicPr>
        <p:blipFill>
          <a:blip r:embed="rId11" cstate="print"/>
          <a:stretch>
            <a:fillRect/>
          </a:stretch>
        </p:blipFill>
        <p:spPr>
          <a:xfrm>
            <a:off x="11387011" y="6392068"/>
            <a:ext cx="118490" cy="242545"/>
          </a:xfrm>
          <a:prstGeom prst="rect">
            <a:avLst/>
          </a:prstGeom>
        </p:spPr>
      </p:pic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707542" y="591388"/>
            <a:ext cx="10294620" cy="6350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4000" b="1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741070" y="1515821"/>
            <a:ext cx="10694670" cy="423481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0">
                <a:solidFill>
                  <a:schemeClr val="tx1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10/25/2023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375818" y="6261413"/>
            <a:ext cx="4307840" cy="196214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200" b="0" i="0">
                <a:solidFill>
                  <a:srgbClr val="0000DC"/>
                </a:solidFill>
                <a:latin typeface="Arial"/>
                <a:cs typeface="Arial"/>
              </a:defRPr>
            </a:lvl1pPr>
          </a:lstStyle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‹#›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jpg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2760040"/>
            <a:ext cx="636714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Sedimentace</a:t>
            </a:r>
            <a:r>
              <a:rPr sz="4400" spc="-25" dirty="0"/>
              <a:t> </a:t>
            </a:r>
            <a:r>
              <a:rPr sz="4400" spc="-10" dirty="0"/>
              <a:t>erytrocytů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pic>
        <p:nvPicPr>
          <p:cNvPr id="1026" name="Picture 2" descr="Může jít o obrázek 1 osoba">
            <a:extLst>
              <a:ext uri="{FF2B5EF4-FFF2-40B4-BE49-F238E27FC236}">
                <a16:creationId xmlns:a16="http://schemas.microsoft.com/office/drawing/2014/main" id="{BA2186D8-F2AF-4412-A0CF-158CDC60DB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6440" y="990600"/>
            <a:ext cx="5132022" cy="51397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01138" y="192532"/>
            <a:ext cx="1029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Osmóza</a:t>
            </a:r>
          </a:p>
        </p:txBody>
      </p:sp>
      <p:sp>
        <p:nvSpPr>
          <p:cNvPr id="3" name="object 3"/>
          <p:cNvSpPr txBox="1">
            <a:spLocks noGrp="1"/>
          </p:cNvSpPr>
          <p:nvPr>
            <p:ph type="body" idx="1"/>
          </p:nvPr>
        </p:nvSpPr>
        <p:spPr>
          <a:xfrm>
            <a:off x="533400" y="800159"/>
            <a:ext cx="10694670" cy="310533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29565" marR="3370579" indent="-279400">
              <a:lnSpc>
                <a:spcPct val="100000"/>
              </a:lnSpc>
              <a:spcBef>
                <a:spcPts val="95"/>
              </a:spcBef>
              <a:tabLst>
                <a:tab pos="230504" algn="l"/>
              </a:tabLst>
            </a:pPr>
            <a:r>
              <a:rPr dirty="0">
                <a:solidFill>
                  <a:srgbClr val="0000DC"/>
                </a:solidFill>
              </a:rPr>
              <a:t>̶	</a:t>
            </a:r>
            <a:r>
              <a:rPr dirty="0"/>
              <a:t>Proudění</a:t>
            </a:r>
            <a:r>
              <a:rPr spc="-100" dirty="0"/>
              <a:t> </a:t>
            </a:r>
            <a:r>
              <a:rPr dirty="0"/>
              <a:t>rozpouštědla</a:t>
            </a:r>
            <a:r>
              <a:rPr spc="-110" dirty="0"/>
              <a:t> </a:t>
            </a:r>
            <a:r>
              <a:rPr dirty="0"/>
              <a:t>přes</a:t>
            </a:r>
            <a:r>
              <a:rPr spc="-105" dirty="0"/>
              <a:t> </a:t>
            </a:r>
            <a:r>
              <a:rPr spc="-10" dirty="0"/>
              <a:t>semipermeabilní </a:t>
            </a:r>
            <a:r>
              <a:rPr dirty="0"/>
              <a:t>membránu</a:t>
            </a:r>
            <a:r>
              <a:rPr spc="-75" dirty="0"/>
              <a:t> </a:t>
            </a:r>
            <a:r>
              <a:rPr dirty="0"/>
              <a:t>po</a:t>
            </a:r>
            <a:r>
              <a:rPr spc="-95" dirty="0"/>
              <a:t> </a:t>
            </a:r>
            <a:r>
              <a:rPr dirty="0"/>
              <a:t>osmotickém</a:t>
            </a:r>
            <a:r>
              <a:rPr spc="-105" dirty="0"/>
              <a:t> </a:t>
            </a:r>
            <a:r>
              <a:rPr spc="-10" dirty="0"/>
              <a:t>gradientu</a:t>
            </a:r>
          </a:p>
          <a:p>
            <a:pPr>
              <a:lnSpc>
                <a:spcPct val="100000"/>
              </a:lnSpc>
              <a:spcBef>
                <a:spcPts val="30"/>
              </a:spcBef>
            </a:pPr>
            <a:endParaRPr sz="2900" dirty="0"/>
          </a:p>
          <a:p>
            <a:pPr marL="50800">
              <a:lnSpc>
                <a:spcPct val="100000"/>
              </a:lnSpc>
              <a:tabLst>
                <a:tab pos="230504" algn="l"/>
              </a:tabLst>
            </a:pPr>
            <a:r>
              <a:rPr dirty="0">
                <a:solidFill>
                  <a:srgbClr val="0000DC"/>
                </a:solidFill>
              </a:rPr>
              <a:t>̶	</a:t>
            </a:r>
            <a:r>
              <a:rPr sz="2000" dirty="0"/>
              <a:t>Osmotický</a:t>
            </a:r>
            <a:r>
              <a:rPr sz="2000" spc="-80" dirty="0"/>
              <a:t> </a:t>
            </a:r>
            <a:r>
              <a:rPr sz="2000" dirty="0"/>
              <a:t>tlak</a:t>
            </a:r>
            <a:r>
              <a:rPr sz="2000" spc="-65" dirty="0"/>
              <a:t> </a:t>
            </a:r>
            <a:r>
              <a:rPr sz="2000" dirty="0"/>
              <a:t>–</a:t>
            </a:r>
            <a:r>
              <a:rPr sz="2000" spc="-60" dirty="0"/>
              <a:t> </a:t>
            </a:r>
            <a:r>
              <a:rPr sz="2000" dirty="0"/>
              <a:t>tlak</a:t>
            </a:r>
            <a:r>
              <a:rPr sz="2000" spc="-70" dirty="0"/>
              <a:t> </a:t>
            </a:r>
            <a:r>
              <a:rPr sz="2000" dirty="0"/>
              <a:t>potřebný</a:t>
            </a:r>
            <a:r>
              <a:rPr sz="2000" spc="-65" dirty="0"/>
              <a:t> </a:t>
            </a:r>
            <a:r>
              <a:rPr sz="2000" dirty="0"/>
              <a:t>k</a:t>
            </a:r>
            <a:r>
              <a:rPr sz="2000" spc="-55" dirty="0"/>
              <a:t> </a:t>
            </a:r>
            <a:r>
              <a:rPr sz="2000" dirty="0"/>
              <a:t>zastavení</a:t>
            </a:r>
            <a:r>
              <a:rPr sz="2000" spc="-75" dirty="0"/>
              <a:t> </a:t>
            </a:r>
            <a:r>
              <a:rPr sz="2000" spc="-10" dirty="0"/>
              <a:t>osmózy</a:t>
            </a:r>
          </a:p>
          <a:p>
            <a:pPr marL="329565" marR="2265045" indent="-279400">
              <a:lnSpc>
                <a:spcPct val="100000"/>
              </a:lnSpc>
              <a:tabLst>
                <a:tab pos="230504" algn="l"/>
              </a:tabLst>
            </a:pPr>
            <a:r>
              <a:rPr sz="2000" dirty="0">
                <a:solidFill>
                  <a:srgbClr val="0000DC"/>
                </a:solidFill>
              </a:rPr>
              <a:t>̶	</a:t>
            </a:r>
            <a:r>
              <a:rPr sz="2000" dirty="0"/>
              <a:t>Osmolarita</a:t>
            </a:r>
            <a:r>
              <a:rPr sz="2000" spc="-80" dirty="0"/>
              <a:t> </a:t>
            </a:r>
            <a:r>
              <a:rPr sz="2000" dirty="0"/>
              <a:t>–</a:t>
            </a:r>
            <a:r>
              <a:rPr sz="2000" spc="-85" dirty="0"/>
              <a:t> </a:t>
            </a:r>
            <a:r>
              <a:rPr sz="2000" dirty="0"/>
              <a:t>udává</a:t>
            </a:r>
            <a:r>
              <a:rPr sz="2000" spc="-105" dirty="0"/>
              <a:t> </a:t>
            </a:r>
            <a:r>
              <a:rPr sz="2000" dirty="0"/>
              <a:t>koncentraci</a:t>
            </a:r>
            <a:r>
              <a:rPr sz="2000" spc="-100" dirty="0"/>
              <a:t> </a:t>
            </a:r>
            <a:r>
              <a:rPr sz="2000" dirty="0"/>
              <a:t>osmoticky</a:t>
            </a:r>
            <a:r>
              <a:rPr sz="2000" spc="-100" dirty="0"/>
              <a:t> </a:t>
            </a:r>
            <a:r>
              <a:rPr sz="2000" spc="-10" dirty="0"/>
              <a:t>aktivních </a:t>
            </a:r>
            <a:r>
              <a:rPr sz="2000" dirty="0"/>
              <a:t>částic</a:t>
            </a:r>
            <a:r>
              <a:rPr sz="2000" spc="-65" dirty="0"/>
              <a:t> </a:t>
            </a:r>
            <a:r>
              <a:rPr sz="2000" dirty="0"/>
              <a:t>na</a:t>
            </a:r>
            <a:r>
              <a:rPr sz="2000" spc="-40" dirty="0"/>
              <a:t> </a:t>
            </a:r>
            <a:r>
              <a:rPr sz="2000" dirty="0"/>
              <a:t>1l</a:t>
            </a:r>
            <a:r>
              <a:rPr sz="2000" spc="-35" dirty="0"/>
              <a:t> </a:t>
            </a:r>
            <a:r>
              <a:rPr sz="2000" spc="-10" dirty="0"/>
              <a:t>roztoku</a:t>
            </a:r>
          </a:p>
          <a:p>
            <a:pPr marL="329565" marR="2304415" indent="-279400">
              <a:lnSpc>
                <a:spcPct val="100000"/>
              </a:lnSpc>
              <a:tabLst>
                <a:tab pos="230504" algn="l"/>
              </a:tabLst>
            </a:pPr>
            <a:r>
              <a:rPr sz="2000" dirty="0">
                <a:solidFill>
                  <a:srgbClr val="0000DC"/>
                </a:solidFill>
              </a:rPr>
              <a:t>̶	</a:t>
            </a:r>
            <a:r>
              <a:rPr sz="2000" dirty="0"/>
              <a:t>Osmolalita</a:t>
            </a:r>
            <a:r>
              <a:rPr sz="2000" spc="-90" dirty="0"/>
              <a:t> </a:t>
            </a:r>
            <a:r>
              <a:rPr sz="2000" dirty="0"/>
              <a:t>–</a:t>
            </a:r>
            <a:r>
              <a:rPr sz="2000" spc="-95" dirty="0"/>
              <a:t> </a:t>
            </a:r>
            <a:r>
              <a:rPr sz="2000" dirty="0"/>
              <a:t>udává</a:t>
            </a:r>
            <a:r>
              <a:rPr sz="2000" spc="-100" dirty="0"/>
              <a:t> </a:t>
            </a:r>
            <a:r>
              <a:rPr sz="2000" dirty="0"/>
              <a:t>koncentraci</a:t>
            </a:r>
            <a:r>
              <a:rPr sz="2000" spc="-110" dirty="0"/>
              <a:t> </a:t>
            </a:r>
            <a:r>
              <a:rPr sz="2000" dirty="0"/>
              <a:t>osmoticky</a:t>
            </a:r>
            <a:r>
              <a:rPr sz="2000" spc="-110" dirty="0"/>
              <a:t> </a:t>
            </a:r>
            <a:r>
              <a:rPr sz="2000" spc="-10" dirty="0"/>
              <a:t>aktivních </a:t>
            </a:r>
            <a:r>
              <a:rPr sz="2000" dirty="0"/>
              <a:t>částic</a:t>
            </a:r>
            <a:r>
              <a:rPr sz="2000" spc="-60" dirty="0"/>
              <a:t> </a:t>
            </a:r>
            <a:r>
              <a:rPr sz="2000" dirty="0"/>
              <a:t>na</a:t>
            </a:r>
            <a:r>
              <a:rPr sz="2000" spc="-30" dirty="0"/>
              <a:t> </a:t>
            </a:r>
            <a:r>
              <a:rPr sz="2000" dirty="0"/>
              <a:t>1</a:t>
            </a:r>
            <a:r>
              <a:rPr sz="2000" spc="-35" dirty="0"/>
              <a:t> </a:t>
            </a:r>
            <a:r>
              <a:rPr sz="2000" dirty="0"/>
              <a:t>kg</a:t>
            </a:r>
            <a:r>
              <a:rPr sz="2000" spc="-40" dirty="0"/>
              <a:t> </a:t>
            </a:r>
            <a:r>
              <a:rPr sz="2000" spc="-10" dirty="0" err="1"/>
              <a:t>rozpouštědla</a:t>
            </a:r>
            <a:endParaRPr sz="2000" spc="-10" dirty="0"/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10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pic>
        <p:nvPicPr>
          <p:cNvPr id="2050" name="Picture 2" descr="DryPol system - elektronické vysoušení a trvalá izolace vlhkého zdiva  staveb - YouTube">
            <a:extLst>
              <a:ext uri="{FF2B5EF4-FFF2-40B4-BE49-F238E27FC236}">
                <a16:creationId xmlns:a16="http://schemas.microsoft.com/office/drawing/2014/main" id="{7BB91B99-B95E-4E2A-8443-283AE53955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58200" y="827532"/>
            <a:ext cx="3429648" cy="192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6EBDB16D-60B3-4C24-93C7-CB48D1ED2D3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00925" y="3831272"/>
            <a:ext cx="2114550" cy="2819400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Tonicita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15821"/>
            <a:ext cx="10245090" cy="13696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Udává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osmolalitu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roztoku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vztahu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buňce</a:t>
            </a:r>
            <a:endParaRPr sz="28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Hypotonické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prostředí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roztok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má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nižší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osmolalitu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voda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jde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do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buňky</a:t>
            </a:r>
            <a:endParaRPr sz="20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Isotonické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prostředí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stejná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osmolalita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roztoku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fyziologický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roztok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(0,9%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roztok</a:t>
            </a:r>
            <a:r>
              <a:rPr sz="2000" spc="-10" dirty="0">
                <a:latin typeface="Arial"/>
                <a:cs typeface="Arial"/>
              </a:rPr>
              <a:t> NaCl)</a:t>
            </a:r>
            <a:endParaRPr sz="20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Hypertonické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prostředí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roztok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má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vyšší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osmolalitu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voda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jde z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buňky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3215532" y="3252373"/>
            <a:ext cx="5450038" cy="2780354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11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707542" y="591388"/>
            <a:ext cx="23952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pc="-10" dirty="0"/>
              <a:t>Hemolýza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15821"/>
            <a:ext cx="6817359" cy="130484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839469" indent="-18034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Zánik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červené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krvinky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porušením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její </a:t>
            </a:r>
            <a:r>
              <a:rPr sz="2800" dirty="0">
                <a:latin typeface="Arial"/>
                <a:cs typeface="Arial"/>
              </a:rPr>
              <a:t>membrány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vede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vylití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obsahu </a:t>
            </a:r>
            <a:r>
              <a:rPr sz="2800" dirty="0" err="1">
                <a:latin typeface="Arial"/>
                <a:cs typeface="Arial"/>
              </a:rPr>
              <a:t>cytoplasmy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spc="-10" dirty="0" err="1">
                <a:latin typeface="Arial"/>
                <a:cs typeface="Arial"/>
              </a:rPr>
              <a:t>erytrocytů</a:t>
            </a:r>
            <a:endParaRPr sz="2800" dirty="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004047" y="1412747"/>
            <a:ext cx="3169920" cy="2342388"/>
          </a:xfrm>
          <a:prstGeom prst="rect">
            <a:avLst/>
          </a:prstGeom>
        </p:spPr>
      </p:pic>
      <p:pic>
        <p:nvPicPr>
          <p:cNvPr id="5" name="object 5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968995" y="4643628"/>
            <a:ext cx="2642616" cy="1652016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7984363" y="613028"/>
            <a:ext cx="2800350" cy="6356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105"/>
              </a:spcBef>
            </a:pPr>
            <a:r>
              <a:rPr sz="2000" dirty="0">
                <a:latin typeface="Tahoma"/>
                <a:cs typeface="Tahoma"/>
              </a:rPr>
              <a:t>Sedimentovaná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krev</a:t>
            </a:r>
            <a:r>
              <a:rPr sz="2000" spc="-55" dirty="0">
                <a:latin typeface="Tahoma"/>
                <a:cs typeface="Tahoma"/>
              </a:rPr>
              <a:t> </a:t>
            </a:r>
            <a:r>
              <a:rPr sz="2000" spc="-50" dirty="0">
                <a:latin typeface="Tahoma"/>
                <a:cs typeface="Tahoma"/>
              </a:rPr>
              <a:t>s </a:t>
            </a:r>
            <a:r>
              <a:rPr sz="2000" dirty="0">
                <a:latin typeface="Tahoma"/>
                <a:cs typeface="Tahoma"/>
              </a:rPr>
              <a:t>různými</a:t>
            </a:r>
            <a:r>
              <a:rPr sz="2000" spc="-45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stupni</a:t>
            </a:r>
            <a:r>
              <a:rPr sz="2000" spc="-5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hemolýzy</a:t>
            </a:r>
            <a:endParaRPr sz="2000">
              <a:latin typeface="Tahoma"/>
              <a:cs typeface="Tahoma"/>
            </a:endParaRPr>
          </a:p>
        </p:txBody>
      </p:sp>
      <p:sp>
        <p:nvSpPr>
          <p:cNvPr id="8" name="object 8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12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7" name="object 7"/>
          <p:cNvSpPr txBox="1"/>
          <p:nvPr/>
        </p:nvSpPr>
        <p:spPr>
          <a:xfrm>
            <a:off x="8047990" y="3877436"/>
            <a:ext cx="2397125" cy="63627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2000" dirty="0">
                <a:latin typeface="Tahoma"/>
                <a:cs typeface="Tahoma"/>
              </a:rPr>
              <a:t>Moč</a:t>
            </a:r>
            <a:r>
              <a:rPr sz="2000" spc="-2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s</a:t>
            </a:r>
            <a:r>
              <a:rPr sz="2000" spc="-10" dirty="0">
                <a:latin typeface="Tahoma"/>
                <a:cs typeface="Tahoma"/>
              </a:rPr>
              <a:t> </a:t>
            </a:r>
            <a:r>
              <a:rPr sz="2000" dirty="0">
                <a:latin typeface="Tahoma"/>
                <a:cs typeface="Tahoma"/>
              </a:rPr>
              <a:t>různými</a:t>
            </a:r>
            <a:r>
              <a:rPr sz="2000" spc="-5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stupni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2000" spc="-10" dirty="0">
                <a:latin typeface="Tahoma"/>
                <a:cs typeface="Tahoma"/>
              </a:rPr>
              <a:t>hemoglobinurie</a:t>
            </a:r>
            <a:endParaRPr sz="20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977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00DC"/>
                </a:solidFill>
                <a:latin typeface="Arial"/>
                <a:cs typeface="Arial"/>
              </a:rPr>
              <a:t>17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Typy</a:t>
            </a:r>
            <a:r>
              <a:rPr spc="-110" dirty="0"/>
              <a:t> </a:t>
            </a:r>
            <a:r>
              <a:rPr spc="-10" dirty="0"/>
              <a:t>hemolýz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170" y="1314449"/>
            <a:ext cx="6485255" cy="521081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10" dirty="0">
                <a:latin typeface="Arial"/>
                <a:cs typeface="Arial"/>
              </a:rPr>
              <a:t>Fyzikální</a:t>
            </a:r>
            <a:endParaRPr sz="2800">
              <a:latin typeface="Arial"/>
              <a:cs typeface="Arial"/>
            </a:endParaRPr>
          </a:p>
          <a:p>
            <a:pPr marL="443865" marR="26034" indent="-178435">
              <a:lnSpc>
                <a:spcPct val="100000"/>
              </a:lnSpc>
              <a:spcBef>
                <a:spcPts val="20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Mechanické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poškození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membrány,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třepání,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ultrazvuk, </a:t>
            </a:r>
            <a:r>
              <a:rPr sz="2000" dirty="0">
                <a:latin typeface="Arial"/>
                <a:cs typeface="Arial"/>
              </a:rPr>
              <a:t>extrémní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změny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teplot,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UV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záření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340"/>
              </a:lnSpc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10" dirty="0">
                <a:latin typeface="Arial"/>
                <a:cs typeface="Arial"/>
              </a:rPr>
              <a:t>Osmotická</a:t>
            </a:r>
            <a:endParaRPr sz="2800">
              <a:latin typeface="Arial"/>
              <a:cs typeface="Arial"/>
            </a:endParaRPr>
          </a:p>
          <a:p>
            <a:pPr marL="265430">
              <a:lnSpc>
                <a:spcPts val="2390"/>
              </a:lnSpc>
              <a:spcBef>
                <a:spcPts val="20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Ery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hypotonickém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roztoku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nasává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vodu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praská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350"/>
              </a:lnSpc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10" dirty="0">
                <a:latin typeface="Arial"/>
                <a:cs typeface="Arial"/>
              </a:rPr>
              <a:t>Chemická</a:t>
            </a:r>
            <a:endParaRPr sz="2800"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spcBef>
                <a:spcPts val="20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Chemická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reakce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lipidů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membráně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chemickou </a:t>
            </a:r>
            <a:r>
              <a:rPr sz="2000" dirty="0">
                <a:latin typeface="Arial"/>
                <a:cs typeface="Arial"/>
              </a:rPr>
              <a:t>látkou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silné kyseliny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zásady,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tuková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rozpouštědla, </a:t>
            </a:r>
            <a:r>
              <a:rPr sz="2000" dirty="0">
                <a:latin typeface="Arial"/>
                <a:cs typeface="Arial"/>
              </a:rPr>
              <a:t>povrchově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aktivní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látky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(detergenty)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340"/>
              </a:lnSpc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10" dirty="0">
                <a:latin typeface="Arial"/>
                <a:cs typeface="Arial"/>
              </a:rPr>
              <a:t>Toxická</a:t>
            </a:r>
            <a:endParaRPr sz="2800">
              <a:latin typeface="Arial"/>
              <a:cs typeface="Arial"/>
            </a:endParaRPr>
          </a:p>
          <a:p>
            <a:pPr marL="443865" marR="532130" indent="-178435">
              <a:lnSpc>
                <a:spcPct val="100000"/>
              </a:lnSpc>
              <a:spcBef>
                <a:spcPts val="2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Bakteriální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toxiny,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jedy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(rostlinné,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hadí,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hmyzí, </a:t>
            </a:r>
            <a:r>
              <a:rPr sz="2000" dirty="0">
                <a:latin typeface="Arial"/>
                <a:cs typeface="Arial"/>
              </a:rPr>
              <a:t>pavoučí,…),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paraziti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</a:t>
            </a:r>
            <a:r>
              <a:rPr sz="2000" i="1" dirty="0">
                <a:latin typeface="Arial"/>
                <a:cs typeface="Arial"/>
              </a:rPr>
              <a:t>Plasmodium</a:t>
            </a:r>
            <a:r>
              <a:rPr sz="2000" i="1" spc="-30" dirty="0">
                <a:latin typeface="Arial"/>
                <a:cs typeface="Arial"/>
              </a:rPr>
              <a:t> </a:t>
            </a:r>
            <a:r>
              <a:rPr sz="2000" i="1" dirty="0">
                <a:latin typeface="Arial"/>
                <a:cs typeface="Arial"/>
              </a:rPr>
              <a:t>spp</a:t>
            </a:r>
            <a:r>
              <a:rPr sz="2000" dirty="0">
                <a:latin typeface="Arial"/>
                <a:cs typeface="Arial"/>
              </a:rPr>
              <a:t>.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malárie)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ts val="3340"/>
              </a:lnSpc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spc="-10" dirty="0">
                <a:latin typeface="Arial"/>
                <a:cs typeface="Arial"/>
              </a:rPr>
              <a:t>Imunologická</a:t>
            </a:r>
            <a:endParaRPr sz="28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0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Transfuze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nekompatibilní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krve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imunitní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systém</a:t>
            </a:r>
            <a:endParaRPr sz="2000">
              <a:latin typeface="Arial"/>
              <a:cs typeface="Arial"/>
            </a:endParaRPr>
          </a:p>
          <a:p>
            <a:pPr marL="443865">
              <a:lnSpc>
                <a:spcPct val="100000"/>
              </a:lnSpc>
            </a:pPr>
            <a:r>
              <a:rPr sz="2000" dirty="0">
                <a:latin typeface="Arial"/>
                <a:cs typeface="Arial"/>
              </a:rPr>
              <a:t>hemolyzuje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erytrocyty</a:t>
            </a:r>
            <a:r>
              <a:rPr sz="2000" spc="-8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(komplementem)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5" name="object 5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920228" y="2058923"/>
            <a:ext cx="3418331" cy="2549652"/>
          </a:xfrm>
          <a:prstGeom prst="rect">
            <a:avLst/>
          </a:prstGeom>
        </p:spPr>
      </p:pic>
      <p:sp>
        <p:nvSpPr>
          <p:cNvPr id="6" name="object 6"/>
          <p:cNvSpPr txBox="1"/>
          <p:nvPr/>
        </p:nvSpPr>
        <p:spPr>
          <a:xfrm>
            <a:off x="8000745" y="1396745"/>
            <a:ext cx="2078355" cy="63881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2350"/>
              </a:lnSpc>
              <a:spcBef>
                <a:spcPts val="105"/>
              </a:spcBef>
            </a:pPr>
            <a:r>
              <a:rPr sz="2000" spc="-10" dirty="0">
                <a:latin typeface="Tahoma"/>
                <a:cs typeface="Tahoma"/>
              </a:rPr>
              <a:t>Malárie</a:t>
            </a:r>
            <a:endParaRPr sz="2000">
              <a:latin typeface="Tahoma"/>
              <a:cs typeface="Tahoma"/>
            </a:endParaRPr>
          </a:p>
          <a:p>
            <a:pPr marL="12700">
              <a:lnSpc>
                <a:spcPts val="2470"/>
              </a:lnSpc>
            </a:pPr>
            <a:r>
              <a:rPr sz="2100" i="1" spc="-55" dirty="0">
                <a:latin typeface="Tahoma"/>
                <a:cs typeface="Tahoma"/>
              </a:rPr>
              <a:t>(Plasmodium</a:t>
            </a:r>
            <a:r>
              <a:rPr sz="2100" i="1" spc="-90" dirty="0">
                <a:latin typeface="Tahoma"/>
                <a:cs typeface="Tahoma"/>
              </a:rPr>
              <a:t> </a:t>
            </a:r>
            <a:r>
              <a:rPr sz="2100" i="1" spc="-60" dirty="0">
                <a:latin typeface="Tahoma"/>
                <a:cs typeface="Tahoma"/>
              </a:rPr>
              <a:t>spp</a:t>
            </a:r>
            <a:r>
              <a:rPr sz="1900" i="1" spc="-60" dirty="0">
                <a:latin typeface="Tahoma"/>
                <a:cs typeface="Tahoma"/>
              </a:rPr>
              <a:t>.)</a:t>
            </a:r>
            <a:endParaRPr sz="19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7871459" y="1229867"/>
            <a:ext cx="4089400" cy="5500370"/>
            <a:chOff x="7871459" y="1229867"/>
            <a:chExt cx="4089400" cy="5500370"/>
          </a:xfrm>
        </p:grpSpPr>
        <p:pic>
          <p:nvPicPr>
            <p:cNvPr id="3" name="object 3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871459" y="1229867"/>
              <a:ext cx="4087367" cy="2702051"/>
            </a:xfrm>
            <a:prstGeom prst="rect">
              <a:avLst/>
            </a:prstGeom>
          </p:spPr>
        </p:pic>
        <p:pic>
          <p:nvPicPr>
            <p:cNvPr id="4" name="object 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9691115" y="3718560"/>
              <a:ext cx="2269235" cy="3011424"/>
            </a:xfrm>
            <a:prstGeom prst="rect">
              <a:avLst/>
            </a:prstGeom>
          </p:spPr>
        </p:pic>
      </p:grpSp>
      <p:sp>
        <p:nvSpPr>
          <p:cNvPr id="5" name="object 5"/>
          <p:cNvSpPr txBox="1"/>
          <p:nvPr/>
        </p:nvSpPr>
        <p:spPr>
          <a:xfrm>
            <a:off x="401218" y="6246977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00DC"/>
                </a:solidFill>
                <a:latin typeface="Arial"/>
                <a:cs typeface="Arial"/>
              </a:rPr>
              <a:t>18</a:t>
            </a:r>
            <a:endParaRPr sz="1200">
              <a:latin typeface="Arial"/>
              <a:cs typeface="Arial"/>
            </a:endParaRPr>
          </a:p>
        </p:txBody>
      </p:sp>
      <p:sp>
        <p:nvSpPr>
          <p:cNvPr id="6" name="object 6"/>
          <p:cNvSpPr txBox="1"/>
          <p:nvPr/>
        </p:nvSpPr>
        <p:spPr>
          <a:xfrm>
            <a:off x="661517" y="591388"/>
            <a:ext cx="4224020" cy="11385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8419">
              <a:lnSpc>
                <a:spcPct val="100000"/>
              </a:lnSpc>
              <a:spcBef>
                <a:spcPts val="95"/>
              </a:spcBef>
            </a:pPr>
            <a:r>
              <a:rPr sz="4000" b="1" dirty="0">
                <a:solidFill>
                  <a:srgbClr val="0000DC"/>
                </a:solidFill>
                <a:latin typeface="Arial"/>
                <a:cs typeface="Arial"/>
              </a:rPr>
              <a:t>Hemolytické</a:t>
            </a:r>
            <a:r>
              <a:rPr sz="4000" b="1" spc="-2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4000" b="1" spc="-20" dirty="0">
                <a:solidFill>
                  <a:srgbClr val="0000DC"/>
                </a:solidFill>
                <a:latin typeface="Arial"/>
                <a:cs typeface="Arial"/>
              </a:rPr>
              <a:t>jedy</a:t>
            </a:r>
            <a:endParaRPr sz="4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565"/>
              </a:spcBef>
            </a:pPr>
            <a:r>
              <a:rPr sz="2000" dirty="0">
                <a:latin typeface="Tahoma"/>
                <a:cs typeface="Tahoma"/>
              </a:rPr>
              <a:t>Chřestýšovec</a:t>
            </a:r>
            <a:r>
              <a:rPr sz="2000" spc="-100" dirty="0">
                <a:latin typeface="Tahoma"/>
                <a:cs typeface="Tahoma"/>
              </a:rPr>
              <a:t> </a:t>
            </a:r>
            <a:r>
              <a:rPr sz="2000" spc="-10" dirty="0">
                <a:latin typeface="Tahoma"/>
                <a:cs typeface="Tahoma"/>
              </a:rPr>
              <a:t>běloretý</a:t>
            </a:r>
            <a:endParaRPr sz="2000">
              <a:latin typeface="Tahoma"/>
              <a:cs typeface="Tahoma"/>
            </a:endParaRPr>
          </a:p>
        </p:txBody>
      </p:sp>
      <p:grpSp>
        <p:nvGrpSpPr>
          <p:cNvPr id="7" name="object 7"/>
          <p:cNvGrpSpPr/>
          <p:nvPr/>
        </p:nvGrpSpPr>
        <p:grpSpPr>
          <a:xfrm>
            <a:off x="679704" y="2125979"/>
            <a:ext cx="4369435" cy="4399915"/>
            <a:chOff x="679704" y="2125979"/>
            <a:chExt cx="4369435" cy="4399915"/>
          </a:xfrm>
        </p:grpSpPr>
        <p:pic>
          <p:nvPicPr>
            <p:cNvPr id="8" name="object 8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679704" y="4017263"/>
              <a:ext cx="4369053" cy="2508504"/>
            </a:xfrm>
            <a:prstGeom prst="rect">
              <a:avLst/>
            </a:prstGeom>
          </p:spPr>
        </p:pic>
        <p:pic>
          <p:nvPicPr>
            <p:cNvPr id="9" name="object 9"/>
            <p:cNvPicPr/>
            <p:nvPr/>
          </p:nvPicPr>
          <p:blipFill>
            <a:blip r:embed="rId5" cstate="print"/>
            <a:stretch>
              <a:fillRect/>
            </a:stretch>
          </p:blipFill>
          <p:spPr>
            <a:xfrm>
              <a:off x="679704" y="2125979"/>
              <a:ext cx="3121151" cy="2057400"/>
            </a:xfrm>
            <a:prstGeom prst="rect">
              <a:avLst/>
            </a:prstGeom>
          </p:spPr>
        </p:pic>
      </p:grpSp>
      <p:sp>
        <p:nvSpPr>
          <p:cNvPr id="10" name="object 10"/>
          <p:cNvSpPr txBox="1"/>
          <p:nvPr/>
        </p:nvSpPr>
        <p:spPr>
          <a:xfrm>
            <a:off x="661517" y="1690893"/>
            <a:ext cx="2562860" cy="3149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900" i="1" spc="-55" dirty="0">
                <a:latin typeface="Tahoma"/>
                <a:cs typeface="Tahoma"/>
              </a:rPr>
              <a:t>(Cryptelytrops</a:t>
            </a:r>
            <a:r>
              <a:rPr sz="1900" i="1" spc="-20" dirty="0">
                <a:latin typeface="Tahoma"/>
                <a:cs typeface="Tahoma"/>
              </a:rPr>
              <a:t> </a:t>
            </a:r>
            <a:r>
              <a:rPr sz="1900" i="1" spc="-35" dirty="0">
                <a:latin typeface="Tahoma"/>
                <a:cs typeface="Tahoma"/>
              </a:rPr>
              <a:t>albolabris)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6896227" y="499109"/>
            <a:ext cx="4066540" cy="330835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Koutník</a:t>
            </a:r>
            <a:r>
              <a:rPr sz="2000" b="0" spc="-6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2000" b="0" dirty="0">
                <a:solidFill>
                  <a:srgbClr val="000000"/>
                </a:solidFill>
                <a:latin typeface="Tahoma"/>
                <a:cs typeface="Tahoma"/>
              </a:rPr>
              <a:t>jedovatý</a:t>
            </a:r>
            <a:r>
              <a:rPr sz="2000" b="0"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900" b="0" i="1" spc="-55" dirty="0">
                <a:solidFill>
                  <a:srgbClr val="000000"/>
                </a:solidFill>
                <a:latin typeface="Tahoma"/>
                <a:cs typeface="Tahoma"/>
              </a:rPr>
              <a:t>(Loxosceles</a:t>
            </a:r>
            <a:r>
              <a:rPr sz="1900" b="0" i="1" spc="-80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900" b="0" i="1" spc="-55" dirty="0">
                <a:solidFill>
                  <a:srgbClr val="000000"/>
                </a:solidFill>
                <a:latin typeface="Tahoma"/>
                <a:cs typeface="Tahoma"/>
              </a:rPr>
              <a:t>reclusa</a:t>
            </a:r>
            <a:r>
              <a:rPr sz="1900" b="0" i="1" spc="-65" dirty="0">
                <a:solidFill>
                  <a:srgbClr val="000000"/>
                </a:solidFill>
                <a:latin typeface="Tahoma"/>
                <a:cs typeface="Tahoma"/>
              </a:rPr>
              <a:t> </a:t>
            </a:r>
            <a:r>
              <a:rPr sz="1900" b="0" i="1" spc="-50" dirty="0">
                <a:solidFill>
                  <a:srgbClr val="000000"/>
                </a:solidFill>
                <a:latin typeface="Tahoma"/>
                <a:cs typeface="Tahoma"/>
              </a:rPr>
              <a:t>)</a:t>
            </a:r>
            <a:endParaRPr sz="1900">
              <a:latin typeface="Tahoma"/>
              <a:cs typeface="Tahoma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6896227" y="803605"/>
            <a:ext cx="5172710" cy="57467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Americký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pavouk,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Evropě se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téměř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nevyskytuje…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</a:pPr>
            <a:r>
              <a:rPr sz="1800" spc="-10" dirty="0">
                <a:latin typeface="Tahoma"/>
                <a:cs typeface="Tahoma"/>
              </a:rPr>
              <a:t>…zatím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5233161" y="3926204"/>
            <a:ext cx="4171315" cy="276923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33909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Klííííd, skoro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všichni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čeští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pavouci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20" dirty="0">
                <a:latin typeface="Tahoma"/>
                <a:cs typeface="Tahoma"/>
              </a:rPr>
              <a:t>jsou </a:t>
            </a:r>
            <a:r>
              <a:rPr sz="1800" dirty="0">
                <a:latin typeface="Tahoma"/>
                <a:cs typeface="Tahoma"/>
              </a:rPr>
              <a:t>jedovatí,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ale jen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někteří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dokáží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prokousnout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lidskou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kůži.</a:t>
            </a:r>
            <a:endParaRPr sz="18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U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nás:</a:t>
            </a:r>
            <a:r>
              <a:rPr sz="1800" spc="-4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stepník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moravský,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snovačka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</a:pPr>
            <a:r>
              <a:rPr sz="1800" dirty="0">
                <a:latin typeface="Tahoma"/>
                <a:cs typeface="Tahoma"/>
              </a:rPr>
              <a:t>moravská,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zápřednice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jedovatá,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vzácně </a:t>
            </a:r>
            <a:r>
              <a:rPr sz="1800" dirty="0">
                <a:latin typeface="Tahoma"/>
                <a:cs typeface="Tahoma"/>
              </a:rPr>
              <a:t>snovačka</a:t>
            </a:r>
            <a:r>
              <a:rPr sz="1800" spc="-6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jedovatá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(černá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vdova).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Kromě </a:t>
            </a:r>
            <a:r>
              <a:rPr sz="1800" dirty="0">
                <a:latin typeface="Tahoma"/>
                <a:cs typeface="Tahoma"/>
              </a:rPr>
              <a:t>černé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vdovy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jsou to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ale</a:t>
            </a:r>
            <a:r>
              <a:rPr sz="1800" spc="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vzácní,</a:t>
            </a:r>
            <a:r>
              <a:rPr sz="1800" spc="-10" dirty="0">
                <a:latin typeface="Tahoma"/>
                <a:cs typeface="Tahoma"/>
              </a:rPr>
              <a:t> venkovní, </a:t>
            </a:r>
            <a:r>
              <a:rPr sz="1800" dirty="0">
                <a:latin typeface="Tahoma"/>
                <a:cs typeface="Tahoma"/>
              </a:rPr>
              <a:t>stydliví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pavouci.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Kousnutí</a:t>
            </a:r>
            <a:r>
              <a:rPr sz="1800" spc="-5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obvykle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vyvolá </a:t>
            </a:r>
            <a:r>
              <a:rPr sz="1800" dirty="0">
                <a:latin typeface="Tahoma"/>
                <a:cs typeface="Tahoma"/>
              </a:rPr>
              <a:t>lokální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alergickou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reakci, která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do </a:t>
            </a:r>
            <a:r>
              <a:rPr sz="1800" spc="-20" dirty="0">
                <a:latin typeface="Tahoma"/>
                <a:cs typeface="Tahoma"/>
              </a:rPr>
              <a:t>dvou </a:t>
            </a:r>
            <a:r>
              <a:rPr sz="1800" dirty="0">
                <a:latin typeface="Tahoma"/>
                <a:cs typeface="Tahoma"/>
              </a:rPr>
              <a:t>dnů</a:t>
            </a:r>
            <a:r>
              <a:rPr sz="1800" spc="-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odezní.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4015232" y="1825574"/>
            <a:ext cx="3432175" cy="167258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7150">
              <a:lnSpc>
                <a:spcPct val="100000"/>
              </a:lnSpc>
              <a:spcBef>
                <a:spcPts val="100"/>
              </a:spcBef>
            </a:pPr>
            <a:r>
              <a:rPr sz="1800" dirty="0">
                <a:latin typeface="Tahoma"/>
                <a:cs typeface="Tahoma"/>
              </a:rPr>
              <a:t>Hemolytické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jedy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mají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i</a:t>
            </a:r>
            <a:r>
              <a:rPr sz="1800" spc="-1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zmije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a </a:t>
            </a:r>
            <a:r>
              <a:rPr sz="1800" dirty="0">
                <a:latin typeface="Tahoma"/>
                <a:cs typeface="Tahoma"/>
              </a:rPr>
              <a:t>chřestýšovci.</a:t>
            </a:r>
            <a:r>
              <a:rPr sz="1800" spc="-4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Česká</a:t>
            </a:r>
            <a:r>
              <a:rPr sz="1800" spc="-3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zmije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obecná </a:t>
            </a:r>
            <a:r>
              <a:rPr sz="1800" dirty="0">
                <a:latin typeface="Tahoma"/>
                <a:cs typeface="Tahoma"/>
              </a:rPr>
              <a:t>má</a:t>
            </a:r>
            <a:r>
              <a:rPr sz="1800" spc="-2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kombinaci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hemolytického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a</a:t>
            </a:r>
            <a:endParaRPr sz="1800">
              <a:latin typeface="Tahoma"/>
              <a:cs typeface="Tahoma"/>
            </a:endParaRPr>
          </a:p>
          <a:p>
            <a:pPr marL="12700" marR="5080">
              <a:lnSpc>
                <a:spcPct val="100000"/>
              </a:lnSpc>
              <a:spcBef>
                <a:spcPts val="5"/>
              </a:spcBef>
            </a:pPr>
            <a:r>
              <a:rPr sz="1800" dirty="0">
                <a:latin typeface="Tahoma"/>
                <a:cs typeface="Tahoma"/>
              </a:rPr>
              <a:t>neurotoxického</a:t>
            </a:r>
            <a:r>
              <a:rPr sz="1800" spc="-55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jedu.</a:t>
            </a:r>
            <a:r>
              <a:rPr sz="1800" spc="-30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Nebezpečná </a:t>
            </a:r>
            <a:r>
              <a:rPr sz="1800" dirty="0">
                <a:latin typeface="Tahoma"/>
                <a:cs typeface="Tahoma"/>
              </a:rPr>
              <a:t>je pro oslabené</a:t>
            </a:r>
            <a:r>
              <a:rPr sz="1800" spc="-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jedince,</a:t>
            </a:r>
            <a:r>
              <a:rPr sz="1800" spc="1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hlavně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spc="-50" dirty="0">
                <a:latin typeface="Tahoma"/>
                <a:cs typeface="Tahoma"/>
              </a:rPr>
              <a:t>v </a:t>
            </a:r>
            <a:r>
              <a:rPr sz="1800" dirty="0">
                <a:latin typeface="Tahoma"/>
                <a:cs typeface="Tahoma"/>
              </a:rPr>
              <a:t>důsledku</a:t>
            </a:r>
            <a:r>
              <a:rPr sz="1800" spc="-20" dirty="0">
                <a:latin typeface="Tahoma"/>
                <a:cs typeface="Tahoma"/>
              </a:rPr>
              <a:t> </a:t>
            </a:r>
            <a:r>
              <a:rPr sz="1800" dirty="0">
                <a:latin typeface="Tahoma"/>
                <a:cs typeface="Tahoma"/>
              </a:rPr>
              <a:t>alergické</a:t>
            </a:r>
            <a:r>
              <a:rPr sz="1800" spc="15" dirty="0">
                <a:latin typeface="Tahoma"/>
                <a:cs typeface="Tahoma"/>
              </a:rPr>
              <a:t> </a:t>
            </a:r>
            <a:r>
              <a:rPr sz="1800" spc="-10" dirty="0">
                <a:latin typeface="Tahoma"/>
                <a:cs typeface="Tahoma"/>
              </a:rPr>
              <a:t>reakce.</a:t>
            </a:r>
            <a:endParaRPr sz="1800">
              <a:latin typeface="Tahoma"/>
              <a:cs typeface="Tahoma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977"/>
            <a:ext cx="19685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200" spc="-25" dirty="0">
                <a:solidFill>
                  <a:srgbClr val="0000DC"/>
                </a:solidFill>
                <a:latin typeface="Arial"/>
                <a:cs typeface="Arial"/>
              </a:rPr>
              <a:t>19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xfrm>
            <a:off x="3048000" y="310170"/>
            <a:ext cx="1029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Osmotická</a:t>
            </a:r>
            <a:r>
              <a:rPr spc="-215" dirty="0"/>
              <a:t> </a:t>
            </a:r>
            <a:r>
              <a:rPr spc="-10" dirty="0"/>
              <a:t>rezistence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body" idx="1"/>
          </p:nvPr>
        </p:nvSpPr>
        <p:spPr>
          <a:xfrm>
            <a:off x="789788" y="1066800"/>
            <a:ext cx="10694670" cy="4829014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50800">
              <a:lnSpc>
                <a:spcPct val="100000"/>
              </a:lnSpc>
              <a:spcBef>
                <a:spcPts val="95"/>
              </a:spcBef>
              <a:tabLst>
                <a:tab pos="230504" algn="l"/>
              </a:tabLst>
            </a:pPr>
            <a:r>
              <a:rPr dirty="0">
                <a:solidFill>
                  <a:srgbClr val="0000DC"/>
                </a:solidFill>
              </a:rPr>
              <a:t>̶	</a:t>
            </a:r>
            <a:r>
              <a:rPr sz="2400" dirty="0"/>
              <a:t>Testování</a:t>
            </a:r>
            <a:r>
              <a:rPr sz="2400" spc="-85" dirty="0"/>
              <a:t> </a:t>
            </a:r>
            <a:r>
              <a:rPr sz="2400" dirty="0"/>
              <a:t>rezistence</a:t>
            </a:r>
            <a:r>
              <a:rPr sz="2400" spc="-70" dirty="0"/>
              <a:t> </a:t>
            </a:r>
            <a:r>
              <a:rPr sz="2400" dirty="0"/>
              <a:t>ery</a:t>
            </a:r>
            <a:r>
              <a:rPr sz="2400" spc="-85" dirty="0"/>
              <a:t> </a:t>
            </a:r>
            <a:r>
              <a:rPr sz="2400" dirty="0"/>
              <a:t>vůči</a:t>
            </a:r>
            <a:r>
              <a:rPr sz="2400" spc="-75" dirty="0"/>
              <a:t> </a:t>
            </a:r>
            <a:r>
              <a:rPr sz="2400" spc="-10" dirty="0"/>
              <a:t>hypotonickému</a:t>
            </a:r>
            <a:r>
              <a:rPr sz="2400" spc="-80" dirty="0"/>
              <a:t> </a:t>
            </a:r>
            <a:r>
              <a:rPr sz="2400" spc="-10" dirty="0"/>
              <a:t>prostředí</a:t>
            </a:r>
          </a:p>
          <a:p>
            <a:pPr marL="303530">
              <a:lnSpc>
                <a:spcPts val="2400"/>
              </a:lnSpc>
              <a:spcBef>
                <a:spcPts val="25"/>
              </a:spcBef>
              <a:tabLst>
                <a:tab pos="481965" algn="l"/>
              </a:tabLst>
            </a:pPr>
            <a:r>
              <a:rPr sz="2400" dirty="0">
                <a:solidFill>
                  <a:srgbClr val="0000DC"/>
                </a:solidFill>
              </a:rPr>
              <a:t>̶	</a:t>
            </a:r>
            <a:r>
              <a:rPr sz="2400" dirty="0"/>
              <a:t>specifická</a:t>
            </a:r>
            <a:r>
              <a:rPr sz="2400" spc="-60" dirty="0"/>
              <a:t> </a:t>
            </a:r>
            <a:r>
              <a:rPr sz="2400" dirty="0"/>
              <a:t>metoda</a:t>
            </a:r>
            <a:r>
              <a:rPr sz="2400" spc="-45" dirty="0"/>
              <a:t> </a:t>
            </a:r>
            <a:r>
              <a:rPr sz="2400" dirty="0"/>
              <a:t>užívající</a:t>
            </a:r>
            <a:r>
              <a:rPr sz="2400" spc="-50" dirty="0"/>
              <a:t> </a:t>
            </a:r>
            <a:r>
              <a:rPr sz="2400" dirty="0"/>
              <a:t>se</a:t>
            </a:r>
            <a:r>
              <a:rPr sz="2400" spc="-30" dirty="0"/>
              <a:t> </a:t>
            </a:r>
            <a:r>
              <a:rPr sz="2400" dirty="0"/>
              <a:t>v</a:t>
            </a:r>
            <a:r>
              <a:rPr sz="2400" spc="-15" dirty="0"/>
              <a:t> </a:t>
            </a:r>
            <a:r>
              <a:rPr sz="2400" dirty="0"/>
              <a:t>diferenciální</a:t>
            </a:r>
            <a:r>
              <a:rPr sz="2400" spc="-50" dirty="0"/>
              <a:t> </a:t>
            </a:r>
            <a:r>
              <a:rPr sz="2400" dirty="0"/>
              <a:t>diagnostice</a:t>
            </a:r>
            <a:r>
              <a:rPr sz="2400" spc="-45" dirty="0"/>
              <a:t> </a:t>
            </a:r>
            <a:r>
              <a:rPr sz="2400" dirty="0"/>
              <a:t>hemolytických</a:t>
            </a:r>
            <a:r>
              <a:rPr sz="2400" spc="-50" dirty="0"/>
              <a:t> </a:t>
            </a:r>
            <a:r>
              <a:rPr sz="2400" spc="-10" dirty="0"/>
              <a:t>anémii</a:t>
            </a:r>
            <a:endParaRPr sz="2400" dirty="0"/>
          </a:p>
          <a:p>
            <a:pPr marL="50800">
              <a:lnSpc>
                <a:spcPts val="2880"/>
              </a:lnSpc>
              <a:tabLst>
                <a:tab pos="230504" algn="l"/>
              </a:tabLst>
            </a:pPr>
            <a:r>
              <a:rPr sz="2400" dirty="0">
                <a:solidFill>
                  <a:srgbClr val="0000DC"/>
                </a:solidFill>
              </a:rPr>
              <a:t>̶	</a:t>
            </a:r>
            <a:r>
              <a:rPr sz="2400" dirty="0"/>
              <a:t>Minimální</a:t>
            </a:r>
            <a:r>
              <a:rPr sz="2400" spc="-5" dirty="0"/>
              <a:t> </a:t>
            </a:r>
            <a:r>
              <a:rPr sz="2400" dirty="0"/>
              <a:t>osmotická</a:t>
            </a:r>
            <a:r>
              <a:rPr sz="2400" spc="-5" dirty="0"/>
              <a:t> </a:t>
            </a:r>
            <a:r>
              <a:rPr sz="2400" dirty="0"/>
              <a:t>rezistence</a:t>
            </a:r>
            <a:r>
              <a:rPr sz="2400" spc="-10" dirty="0"/>
              <a:t> </a:t>
            </a:r>
            <a:r>
              <a:rPr sz="2400" dirty="0"/>
              <a:t>(0,4-</a:t>
            </a:r>
            <a:r>
              <a:rPr sz="2400" spc="-10" dirty="0"/>
              <a:t>0,44%)</a:t>
            </a:r>
            <a:endParaRPr sz="2400" dirty="0"/>
          </a:p>
          <a:p>
            <a:pPr marL="481965" marR="5080" indent="-178435">
              <a:lnSpc>
                <a:spcPct val="100000"/>
              </a:lnSpc>
              <a:spcBef>
                <a:spcPts val="5"/>
              </a:spcBef>
              <a:tabLst>
                <a:tab pos="481965" algn="l"/>
              </a:tabLst>
            </a:pPr>
            <a:r>
              <a:rPr sz="2400" dirty="0">
                <a:solidFill>
                  <a:srgbClr val="0000DC"/>
                </a:solidFill>
              </a:rPr>
              <a:t>̶	</a:t>
            </a:r>
            <a:r>
              <a:rPr sz="2400" dirty="0"/>
              <a:t>udává</a:t>
            </a:r>
            <a:r>
              <a:rPr sz="2400" spc="-45" dirty="0"/>
              <a:t> </a:t>
            </a:r>
            <a:r>
              <a:rPr sz="2400" dirty="0"/>
              <a:t>koncentraci</a:t>
            </a:r>
            <a:r>
              <a:rPr sz="2400" spc="-45" dirty="0"/>
              <a:t> </a:t>
            </a:r>
            <a:r>
              <a:rPr sz="2400" dirty="0"/>
              <a:t>hypotonického</a:t>
            </a:r>
            <a:r>
              <a:rPr sz="2400" spc="-50" dirty="0"/>
              <a:t> </a:t>
            </a:r>
            <a:r>
              <a:rPr sz="2400" dirty="0"/>
              <a:t>roztoku</a:t>
            </a:r>
            <a:r>
              <a:rPr sz="2400" spc="-40" dirty="0"/>
              <a:t> </a:t>
            </a:r>
            <a:r>
              <a:rPr sz="2400" dirty="0"/>
              <a:t>NaCl,</a:t>
            </a:r>
            <a:r>
              <a:rPr sz="2400" spc="-25" dirty="0"/>
              <a:t> </a:t>
            </a:r>
            <a:r>
              <a:rPr sz="2400" dirty="0"/>
              <a:t>při</a:t>
            </a:r>
            <a:r>
              <a:rPr sz="2400" spc="-30" dirty="0"/>
              <a:t> </a:t>
            </a:r>
            <a:r>
              <a:rPr sz="2400" dirty="0"/>
              <a:t>které</a:t>
            </a:r>
            <a:r>
              <a:rPr sz="2400" spc="-40" dirty="0"/>
              <a:t> </a:t>
            </a:r>
            <a:r>
              <a:rPr sz="2400" dirty="0"/>
              <a:t>dochází</a:t>
            </a:r>
            <a:r>
              <a:rPr sz="2400" spc="-55" dirty="0"/>
              <a:t> </a:t>
            </a:r>
            <a:r>
              <a:rPr sz="2400" dirty="0"/>
              <a:t>k</a:t>
            </a:r>
            <a:r>
              <a:rPr sz="2400" spc="-15" dirty="0"/>
              <a:t> </a:t>
            </a:r>
            <a:r>
              <a:rPr sz="2400" dirty="0"/>
              <a:t>hemolýze</a:t>
            </a:r>
            <a:r>
              <a:rPr sz="2400" spc="-35" dirty="0"/>
              <a:t> </a:t>
            </a:r>
            <a:r>
              <a:rPr sz="2400" dirty="0"/>
              <a:t>prvních</a:t>
            </a:r>
            <a:r>
              <a:rPr sz="2400" spc="-35" dirty="0"/>
              <a:t> </a:t>
            </a:r>
            <a:r>
              <a:rPr sz="2400" dirty="0"/>
              <a:t>ery</a:t>
            </a:r>
            <a:r>
              <a:rPr sz="2400" spc="-30" dirty="0"/>
              <a:t> </a:t>
            </a:r>
            <a:r>
              <a:rPr sz="2400" spc="-50" dirty="0"/>
              <a:t>– </a:t>
            </a:r>
            <a:r>
              <a:rPr sz="2400" dirty="0"/>
              <a:t>nad</a:t>
            </a:r>
            <a:r>
              <a:rPr sz="2400" spc="-35" dirty="0"/>
              <a:t> </a:t>
            </a:r>
            <a:r>
              <a:rPr sz="2400" dirty="0"/>
              <a:t>sedimentem</a:t>
            </a:r>
            <a:r>
              <a:rPr sz="2400" spc="-60" dirty="0"/>
              <a:t> </a:t>
            </a:r>
            <a:r>
              <a:rPr sz="2400" dirty="0"/>
              <a:t>pozorujeme</a:t>
            </a:r>
            <a:r>
              <a:rPr sz="2400" spc="-60" dirty="0"/>
              <a:t> </a:t>
            </a:r>
            <a:r>
              <a:rPr sz="2400" dirty="0"/>
              <a:t>růžové</a:t>
            </a:r>
            <a:r>
              <a:rPr sz="2400" spc="-50" dirty="0"/>
              <a:t> </a:t>
            </a:r>
            <a:r>
              <a:rPr sz="2400" dirty="0"/>
              <a:t>zakalení,</a:t>
            </a:r>
            <a:r>
              <a:rPr sz="2400" spc="-70" dirty="0"/>
              <a:t> </a:t>
            </a:r>
            <a:r>
              <a:rPr sz="2400" dirty="0"/>
              <a:t>zanikají</a:t>
            </a:r>
            <a:r>
              <a:rPr sz="2400" spc="-40" dirty="0"/>
              <a:t> </a:t>
            </a:r>
            <a:r>
              <a:rPr sz="2400" dirty="0"/>
              <a:t>nejméně</a:t>
            </a:r>
            <a:r>
              <a:rPr sz="2400" spc="-45" dirty="0"/>
              <a:t> </a:t>
            </a:r>
            <a:r>
              <a:rPr sz="2400" dirty="0"/>
              <a:t>odolné</a:t>
            </a:r>
            <a:r>
              <a:rPr sz="2400" spc="10" dirty="0"/>
              <a:t> </a:t>
            </a:r>
            <a:r>
              <a:rPr sz="2400" spc="-25" dirty="0"/>
              <a:t>ery</a:t>
            </a:r>
            <a:endParaRPr sz="2400" dirty="0"/>
          </a:p>
          <a:p>
            <a:pPr marL="50800">
              <a:lnSpc>
                <a:spcPts val="2880"/>
              </a:lnSpc>
              <a:tabLst>
                <a:tab pos="230504" algn="l"/>
              </a:tabLst>
            </a:pPr>
            <a:r>
              <a:rPr sz="2400" dirty="0">
                <a:solidFill>
                  <a:srgbClr val="0000DC"/>
                </a:solidFill>
              </a:rPr>
              <a:t>̶	</a:t>
            </a:r>
            <a:r>
              <a:rPr sz="2400" dirty="0"/>
              <a:t>Maximální</a:t>
            </a:r>
            <a:r>
              <a:rPr sz="2400" spc="5" dirty="0"/>
              <a:t> </a:t>
            </a:r>
            <a:r>
              <a:rPr sz="2400" dirty="0"/>
              <a:t>osmotická</a:t>
            </a:r>
            <a:r>
              <a:rPr sz="2400" spc="-25" dirty="0"/>
              <a:t> </a:t>
            </a:r>
            <a:r>
              <a:rPr sz="2400" dirty="0"/>
              <a:t>rezistence</a:t>
            </a:r>
            <a:r>
              <a:rPr sz="2400" spc="-10" dirty="0"/>
              <a:t> </a:t>
            </a:r>
            <a:r>
              <a:rPr sz="2400" dirty="0"/>
              <a:t>(0,3-</a:t>
            </a:r>
            <a:r>
              <a:rPr sz="2400" spc="-10" dirty="0"/>
              <a:t>0,33%)</a:t>
            </a:r>
            <a:endParaRPr sz="2400" dirty="0"/>
          </a:p>
          <a:p>
            <a:pPr marL="481965" marR="763905" indent="-178435">
              <a:lnSpc>
                <a:spcPct val="100000"/>
              </a:lnSpc>
              <a:spcBef>
                <a:spcPts val="5"/>
              </a:spcBef>
              <a:tabLst>
                <a:tab pos="481965" algn="l"/>
              </a:tabLst>
            </a:pPr>
            <a:r>
              <a:rPr sz="2400" dirty="0">
                <a:solidFill>
                  <a:srgbClr val="0000DC"/>
                </a:solidFill>
              </a:rPr>
              <a:t>̶	</a:t>
            </a:r>
            <a:r>
              <a:rPr sz="2400" dirty="0"/>
              <a:t>udává</a:t>
            </a:r>
            <a:r>
              <a:rPr sz="2400" spc="-35" dirty="0"/>
              <a:t> </a:t>
            </a:r>
            <a:r>
              <a:rPr sz="2400" dirty="0"/>
              <a:t>koncentraci</a:t>
            </a:r>
            <a:r>
              <a:rPr sz="2400" spc="-40" dirty="0"/>
              <a:t> </a:t>
            </a:r>
            <a:r>
              <a:rPr sz="2400" dirty="0"/>
              <a:t>hypotonického</a:t>
            </a:r>
            <a:r>
              <a:rPr sz="2400" spc="-50" dirty="0"/>
              <a:t> </a:t>
            </a:r>
            <a:r>
              <a:rPr sz="2400" dirty="0"/>
              <a:t>roztoku</a:t>
            </a:r>
            <a:r>
              <a:rPr sz="2400" spc="-40" dirty="0"/>
              <a:t> </a:t>
            </a:r>
            <a:r>
              <a:rPr sz="2400" dirty="0"/>
              <a:t>NaCl,</a:t>
            </a:r>
            <a:r>
              <a:rPr sz="2400" spc="-20" dirty="0"/>
              <a:t> </a:t>
            </a:r>
            <a:r>
              <a:rPr sz="2400" dirty="0"/>
              <a:t>při</a:t>
            </a:r>
            <a:r>
              <a:rPr sz="2400" spc="-30" dirty="0"/>
              <a:t> </a:t>
            </a:r>
            <a:r>
              <a:rPr sz="2400" dirty="0"/>
              <a:t>které</a:t>
            </a:r>
            <a:r>
              <a:rPr sz="2400" spc="-40" dirty="0"/>
              <a:t> </a:t>
            </a:r>
            <a:r>
              <a:rPr sz="2400" dirty="0"/>
              <a:t>ještě</a:t>
            </a:r>
            <a:r>
              <a:rPr sz="2400" spc="-30" dirty="0"/>
              <a:t> </a:t>
            </a:r>
            <a:r>
              <a:rPr sz="2400" dirty="0"/>
              <a:t>nedochází</a:t>
            </a:r>
            <a:r>
              <a:rPr sz="2400" spc="-70" dirty="0"/>
              <a:t> </a:t>
            </a:r>
            <a:r>
              <a:rPr sz="2400" dirty="0"/>
              <a:t>k</a:t>
            </a:r>
            <a:r>
              <a:rPr sz="2400" spc="5" dirty="0"/>
              <a:t> </a:t>
            </a:r>
            <a:r>
              <a:rPr sz="2400" spc="-10" dirty="0"/>
              <a:t>úplné </a:t>
            </a:r>
            <a:r>
              <a:rPr sz="2400" dirty="0"/>
              <a:t>hemolýze</a:t>
            </a:r>
            <a:r>
              <a:rPr sz="2400" spc="-55" dirty="0"/>
              <a:t> </a:t>
            </a:r>
            <a:r>
              <a:rPr sz="2400" dirty="0"/>
              <a:t>ery</a:t>
            </a:r>
            <a:r>
              <a:rPr sz="2400" spc="-40" dirty="0"/>
              <a:t> </a:t>
            </a:r>
            <a:r>
              <a:rPr sz="2400" dirty="0"/>
              <a:t>–</a:t>
            </a:r>
            <a:r>
              <a:rPr sz="2400" spc="-20" dirty="0"/>
              <a:t> </a:t>
            </a:r>
            <a:r>
              <a:rPr sz="2400" dirty="0"/>
              <a:t>poslední</a:t>
            </a:r>
            <a:r>
              <a:rPr sz="2400" spc="-45" dirty="0"/>
              <a:t> </a:t>
            </a:r>
            <a:r>
              <a:rPr sz="2400" dirty="0"/>
              <a:t>zkumavka</a:t>
            </a:r>
            <a:r>
              <a:rPr sz="2400" spc="-60" dirty="0"/>
              <a:t> </a:t>
            </a:r>
            <a:r>
              <a:rPr sz="2400" dirty="0"/>
              <a:t>obsahující</a:t>
            </a:r>
            <a:r>
              <a:rPr sz="2400" spc="-60" dirty="0"/>
              <a:t> </a:t>
            </a:r>
            <a:r>
              <a:rPr sz="2400" dirty="0"/>
              <a:t>sedimentované</a:t>
            </a:r>
            <a:r>
              <a:rPr sz="2400" spc="-30" dirty="0"/>
              <a:t> </a:t>
            </a:r>
            <a:r>
              <a:rPr sz="2400" dirty="0"/>
              <a:t>ery,</a:t>
            </a:r>
            <a:r>
              <a:rPr sz="2400" spc="-40" dirty="0"/>
              <a:t> </a:t>
            </a:r>
            <a:r>
              <a:rPr sz="2400" dirty="0"/>
              <a:t>ty</a:t>
            </a:r>
            <a:r>
              <a:rPr sz="2400" spc="-35" dirty="0"/>
              <a:t> </a:t>
            </a:r>
            <a:r>
              <a:rPr sz="2400" dirty="0"/>
              <a:t>nejvíce</a:t>
            </a:r>
            <a:r>
              <a:rPr sz="2400" spc="-30" dirty="0"/>
              <a:t> </a:t>
            </a:r>
            <a:r>
              <a:rPr sz="2400" spc="-10" dirty="0"/>
              <a:t>odolné</a:t>
            </a:r>
            <a:endParaRPr sz="2400" dirty="0"/>
          </a:p>
          <a:p>
            <a:pPr marL="50800">
              <a:lnSpc>
                <a:spcPts val="3340"/>
              </a:lnSpc>
              <a:tabLst>
                <a:tab pos="230504" algn="l"/>
              </a:tabLst>
            </a:pPr>
            <a:r>
              <a:rPr sz="2400" dirty="0">
                <a:solidFill>
                  <a:srgbClr val="0000DC"/>
                </a:solidFill>
              </a:rPr>
              <a:t>̶	</a:t>
            </a:r>
            <a:r>
              <a:rPr sz="2400" dirty="0"/>
              <a:t>Osmotická</a:t>
            </a:r>
            <a:r>
              <a:rPr sz="2400" spc="-25" dirty="0"/>
              <a:t> </a:t>
            </a:r>
            <a:r>
              <a:rPr sz="2400" dirty="0"/>
              <a:t>rezistenční</a:t>
            </a:r>
            <a:r>
              <a:rPr sz="2400" spc="-5" dirty="0"/>
              <a:t> </a:t>
            </a:r>
            <a:r>
              <a:rPr sz="2400" dirty="0"/>
              <a:t>šíře</a:t>
            </a:r>
            <a:r>
              <a:rPr sz="2400" spc="-30" dirty="0"/>
              <a:t> </a:t>
            </a:r>
            <a:r>
              <a:rPr sz="2400" spc="-10" dirty="0"/>
              <a:t>(10-</a:t>
            </a:r>
            <a:r>
              <a:rPr sz="2400" dirty="0"/>
              <a:t>14%)</a:t>
            </a:r>
            <a:r>
              <a:rPr sz="2400" spc="10" dirty="0"/>
              <a:t> </a:t>
            </a:r>
            <a:r>
              <a:rPr sz="2400" dirty="0"/>
              <a:t>–</a:t>
            </a:r>
            <a:r>
              <a:rPr sz="2400" spc="-20" dirty="0"/>
              <a:t> </a:t>
            </a:r>
            <a:r>
              <a:rPr sz="2400" dirty="0"/>
              <a:t>rozdíl</a:t>
            </a:r>
            <a:r>
              <a:rPr sz="2400" spc="-35" dirty="0"/>
              <a:t> </a:t>
            </a:r>
            <a:r>
              <a:rPr sz="2400" dirty="0"/>
              <a:t>min.</a:t>
            </a:r>
            <a:r>
              <a:rPr sz="2400" spc="-35" dirty="0"/>
              <a:t> </a:t>
            </a:r>
            <a:r>
              <a:rPr sz="2400" dirty="0"/>
              <a:t>a</a:t>
            </a:r>
            <a:r>
              <a:rPr sz="2400" spc="-10" dirty="0"/>
              <a:t> </a:t>
            </a:r>
            <a:r>
              <a:rPr sz="2400" dirty="0"/>
              <a:t>max.</a:t>
            </a:r>
            <a:r>
              <a:rPr sz="2400" spc="-30" dirty="0"/>
              <a:t> </a:t>
            </a:r>
            <a:r>
              <a:rPr sz="2400" dirty="0" err="1"/>
              <a:t>osmotické</a:t>
            </a:r>
            <a:r>
              <a:rPr sz="2400" spc="-45" dirty="0"/>
              <a:t> </a:t>
            </a:r>
            <a:r>
              <a:rPr sz="2400" spc="-10" dirty="0" err="1"/>
              <a:t>rezistence</a:t>
            </a:r>
            <a:endParaRPr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/>
          <p:nvPr/>
        </p:nvSpPr>
        <p:spPr>
          <a:xfrm>
            <a:off x="401218" y="6246977"/>
            <a:ext cx="4282440" cy="20827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318770" algn="l"/>
              </a:tabLst>
            </a:pPr>
            <a:r>
              <a:rPr sz="1200" spc="-25" dirty="0">
                <a:solidFill>
                  <a:srgbClr val="0000DC"/>
                </a:solidFill>
                <a:latin typeface="Arial"/>
                <a:cs typeface="Arial"/>
              </a:rPr>
              <a:t>20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	Fyziologický</a:t>
            </a:r>
            <a:r>
              <a:rPr sz="1200" spc="-35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ústav,</a:t>
            </a:r>
            <a:r>
              <a:rPr sz="1200" spc="-4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Lékařská</a:t>
            </a:r>
            <a:r>
              <a:rPr sz="1200" spc="-5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fakulta</a:t>
            </a:r>
            <a:r>
              <a:rPr sz="1200" spc="-7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dirty="0">
                <a:solidFill>
                  <a:srgbClr val="0000DC"/>
                </a:solidFill>
                <a:latin typeface="Arial"/>
                <a:cs typeface="Arial"/>
              </a:rPr>
              <a:t>Masarykovy</a:t>
            </a:r>
            <a:r>
              <a:rPr sz="1200" spc="-2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1200" spc="-10" dirty="0">
                <a:solidFill>
                  <a:srgbClr val="0000DC"/>
                </a:solidFill>
                <a:latin typeface="Arial"/>
                <a:cs typeface="Arial"/>
              </a:rPr>
              <a:t>univerzity</a:t>
            </a:r>
            <a:endParaRPr sz="1200">
              <a:latin typeface="Arial"/>
              <a:cs typeface="Arial"/>
            </a:endParaRPr>
          </a:p>
        </p:txBody>
      </p:sp>
      <p:sp>
        <p:nvSpPr>
          <p:cNvPr id="3" name="object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Osmotická</a:t>
            </a:r>
            <a:r>
              <a:rPr spc="-140" dirty="0"/>
              <a:t> </a:t>
            </a:r>
            <a:r>
              <a:rPr dirty="0"/>
              <a:t>rezistence</a:t>
            </a:r>
            <a:r>
              <a:rPr spc="-130" dirty="0"/>
              <a:t> </a:t>
            </a:r>
            <a:r>
              <a:rPr dirty="0"/>
              <a:t>-</a:t>
            </a:r>
            <a:r>
              <a:rPr spc="-160" dirty="0"/>
              <a:t> </a:t>
            </a:r>
            <a:r>
              <a:rPr spc="-10" dirty="0"/>
              <a:t>cvičení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79170" y="1326260"/>
            <a:ext cx="8763635" cy="69723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192405" algn="l"/>
              </a:tabLst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gradient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roztoku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od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slabě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hypotonického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silně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hypotonickému</a:t>
            </a:r>
            <a:endParaRPr sz="24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Každá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zkumavka: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10</a:t>
            </a:r>
            <a:r>
              <a:rPr sz="2000" spc="-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ml</a:t>
            </a:r>
            <a:r>
              <a:rPr sz="2000" spc="-1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roztok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NaCl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+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2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kapky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20" dirty="0">
                <a:latin typeface="Arial"/>
                <a:cs typeface="Arial"/>
              </a:rPr>
              <a:t>krve</a:t>
            </a:r>
            <a:endParaRPr sz="2000">
              <a:latin typeface="Arial"/>
              <a:cs typeface="Arial"/>
            </a:endParaRPr>
          </a:p>
        </p:txBody>
      </p:sp>
      <p:graphicFrame>
        <p:nvGraphicFramePr>
          <p:cNvPr id="5" name="object 5"/>
          <p:cNvGraphicFramePr>
            <a:graphicFrameLocks noGrp="1"/>
          </p:cNvGraphicFramePr>
          <p:nvPr/>
        </p:nvGraphicFramePr>
        <p:xfrm>
          <a:off x="1820989" y="3235451"/>
          <a:ext cx="35941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888"/>
                      </a:solidFill>
                      <a:prstDash val="solid"/>
                    </a:lnT>
                    <a:solidFill>
                      <a:srgbClr val="FDF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B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6" name="object 6"/>
          <p:cNvGrpSpPr/>
          <p:nvPr/>
        </p:nvGrpSpPr>
        <p:grpSpPr>
          <a:xfrm>
            <a:off x="1592389" y="3922585"/>
            <a:ext cx="598170" cy="1370965"/>
            <a:chOff x="1592389" y="3922585"/>
            <a:chExt cx="598170" cy="1370965"/>
          </a:xfrm>
        </p:grpSpPr>
        <p:sp>
          <p:nvSpPr>
            <p:cNvPr id="7" name="object 7"/>
            <p:cNvSpPr/>
            <p:nvPr/>
          </p:nvSpPr>
          <p:spPr>
            <a:xfrm>
              <a:off x="1825752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4" h="197485">
                  <a:moveTo>
                    <a:pt x="179831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4" y="241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8" name="object 8"/>
            <p:cNvSpPr/>
            <p:nvPr/>
          </p:nvSpPr>
          <p:spPr>
            <a:xfrm>
              <a:off x="1597152" y="3927347"/>
              <a:ext cx="588645" cy="1361440"/>
            </a:xfrm>
            <a:custGeom>
              <a:avLst/>
              <a:gdLst/>
              <a:ahLst/>
              <a:cxnLst/>
              <a:rect l="l" t="t" r="r" b="b"/>
              <a:pathLst>
                <a:path w="588644" h="1361439">
                  <a:moveTo>
                    <a:pt x="588264" y="1165987"/>
                  </a:moveTo>
                  <a:lnTo>
                    <a:pt x="581229" y="1218359"/>
                  </a:lnTo>
                  <a:lnTo>
                    <a:pt x="562553" y="1265268"/>
                  </a:lnTo>
                  <a:lnTo>
                    <a:pt x="533971" y="1304845"/>
                  </a:lnTo>
                  <a:lnTo>
                    <a:pt x="497219" y="1335226"/>
                  </a:lnTo>
                  <a:lnTo>
                    <a:pt x="454032" y="1354543"/>
                  </a:lnTo>
                  <a:lnTo>
                    <a:pt x="406146" y="1360932"/>
                  </a:lnTo>
                  <a:lnTo>
                    <a:pt x="358819" y="1353333"/>
                  </a:lnTo>
                  <a:lnTo>
                    <a:pt x="316371" y="1333161"/>
                  </a:lnTo>
                  <a:lnTo>
                    <a:pt x="280463" y="1302258"/>
                  </a:lnTo>
                  <a:lnTo>
                    <a:pt x="252758" y="1262464"/>
                  </a:lnTo>
                  <a:lnTo>
                    <a:pt x="234916" y="1215622"/>
                  </a:lnTo>
                  <a:lnTo>
                    <a:pt x="228599" y="1163574"/>
                  </a:lnTo>
                </a:path>
                <a:path w="588644" h="1361439">
                  <a:moveTo>
                    <a:pt x="181355" y="1296924"/>
                  </a:moveTo>
                  <a:lnTo>
                    <a:pt x="146077" y="1291351"/>
                  </a:lnTo>
                  <a:lnTo>
                    <a:pt x="117252" y="1276159"/>
                  </a:lnTo>
                  <a:lnTo>
                    <a:pt x="97809" y="1253632"/>
                  </a:lnTo>
                  <a:lnTo>
                    <a:pt x="90678" y="1226058"/>
                  </a:lnTo>
                  <a:lnTo>
                    <a:pt x="90678" y="719327"/>
                  </a:lnTo>
                  <a:lnTo>
                    <a:pt x="83546" y="691753"/>
                  </a:lnTo>
                  <a:lnTo>
                    <a:pt x="64103" y="669226"/>
                  </a:lnTo>
                  <a:lnTo>
                    <a:pt x="35278" y="654034"/>
                  </a:lnTo>
                  <a:lnTo>
                    <a:pt x="0" y="648462"/>
                  </a:lnTo>
                  <a:lnTo>
                    <a:pt x="35278" y="642889"/>
                  </a:lnTo>
                  <a:lnTo>
                    <a:pt x="64103" y="627697"/>
                  </a:lnTo>
                  <a:lnTo>
                    <a:pt x="83546" y="605170"/>
                  </a:lnTo>
                  <a:lnTo>
                    <a:pt x="90678" y="577595"/>
                  </a:lnTo>
                  <a:lnTo>
                    <a:pt x="90678" y="70865"/>
                  </a:lnTo>
                  <a:lnTo>
                    <a:pt x="97809" y="43291"/>
                  </a:lnTo>
                  <a:lnTo>
                    <a:pt x="117252" y="20764"/>
                  </a:lnTo>
                  <a:lnTo>
                    <a:pt x="146077" y="5572"/>
                  </a:lnTo>
                  <a:lnTo>
                    <a:pt x="181355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9" name="object 9"/>
          <p:cNvGraphicFramePr>
            <a:graphicFrameLocks noGrp="1"/>
          </p:cNvGraphicFramePr>
          <p:nvPr/>
        </p:nvGraphicFramePr>
        <p:xfrm>
          <a:off x="2564701" y="3235451"/>
          <a:ext cx="35941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888"/>
                      </a:solidFill>
                      <a:prstDash val="solid"/>
                    </a:lnT>
                    <a:solidFill>
                      <a:srgbClr val="FDF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B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0" name="object 10"/>
          <p:cNvGrpSpPr/>
          <p:nvPr/>
        </p:nvGrpSpPr>
        <p:grpSpPr>
          <a:xfrm>
            <a:off x="2564701" y="5086159"/>
            <a:ext cx="369570" cy="207010"/>
            <a:chOff x="2564701" y="5086159"/>
            <a:chExt cx="369570" cy="207010"/>
          </a:xfrm>
        </p:grpSpPr>
        <p:sp>
          <p:nvSpPr>
            <p:cNvPr id="11" name="object 11"/>
            <p:cNvSpPr/>
            <p:nvPr/>
          </p:nvSpPr>
          <p:spPr>
            <a:xfrm>
              <a:off x="2569464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4" h="197485">
                  <a:moveTo>
                    <a:pt x="179831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3" y="241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12"/>
            <p:cNvSpPr/>
            <p:nvPr/>
          </p:nvSpPr>
          <p:spPr>
            <a:xfrm>
              <a:off x="2569464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4" h="197485">
                  <a:moveTo>
                    <a:pt x="359663" y="2412"/>
                  </a:moveTo>
                  <a:lnTo>
                    <a:pt x="352629" y="54785"/>
                  </a:lnTo>
                  <a:lnTo>
                    <a:pt x="333953" y="101694"/>
                  </a:lnTo>
                  <a:lnTo>
                    <a:pt x="305371" y="141271"/>
                  </a:lnTo>
                  <a:lnTo>
                    <a:pt x="268619" y="171652"/>
                  </a:lnTo>
                  <a:lnTo>
                    <a:pt x="225432" y="190969"/>
                  </a:lnTo>
                  <a:lnTo>
                    <a:pt x="177546" y="197357"/>
                  </a:lnTo>
                  <a:lnTo>
                    <a:pt x="130219" y="189759"/>
                  </a:lnTo>
                  <a:lnTo>
                    <a:pt x="87771" y="169587"/>
                  </a:lnTo>
                  <a:lnTo>
                    <a:pt x="51863" y="138683"/>
                  </a:lnTo>
                  <a:lnTo>
                    <a:pt x="24158" y="98890"/>
                  </a:lnTo>
                  <a:lnTo>
                    <a:pt x="6316" y="5204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3" name="object 13"/>
          <p:cNvGraphicFramePr>
            <a:graphicFrameLocks noGrp="1"/>
          </p:cNvGraphicFramePr>
          <p:nvPr/>
        </p:nvGraphicFramePr>
        <p:xfrm>
          <a:off x="3308413" y="3235451"/>
          <a:ext cx="35941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5941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888"/>
                      </a:solidFill>
                      <a:prstDash val="solid"/>
                    </a:lnT>
                    <a:solidFill>
                      <a:srgbClr val="FDF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B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4" name="object 14"/>
          <p:cNvGrpSpPr/>
          <p:nvPr/>
        </p:nvGrpSpPr>
        <p:grpSpPr>
          <a:xfrm>
            <a:off x="3308413" y="5086159"/>
            <a:ext cx="369570" cy="207010"/>
            <a:chOff x="3308413" y="5086159"/>
            <a:chExt cx="369570" cy="207010"/>
          </a:xfrm>
        </p:grpSpPr>
        <p:sp>
          <p:nvSpPr>
            <p:cNvPr id="15" name="object 15"/>
            <p:cNvSpPr/>
            <p:nvPr/>
          </p:nvSpPr>
          <p:spPr>
            <a:xfrm>
              <a:off x="3313176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179832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3" y="241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3313176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359663" y="2412"/>
                  </a:moveTo>
                  <a:lnTo>
                    <a:pt x="352629" y="54785"/>
                  </a:lnTo>
                  <a:lnTo>
                    <a:pt x="333953" y="101694"/>
                  </a:lnTo>
                  <a:lnTo>
                    <a:pt x="305371" y="141271"/>
                  </a:lnTo>
                  <a:lnTo>
                    <a:pt x="268619" y="171652"/>
                  </a:lnTo>
                  <a:lnTo>
                    <a:pt x="225432" y="190969"/>
                  </a:lnTo>
                  <a:lnTo>
                    <a:pt x="177546" y="197357"/>
                  </a:lnTo>
                  <a:lnTo>
                    <a:pt x="130219" y="189759"/>
                  </a:lnTo>
                  <a:lnTo>
                    <a:pt x="87771" y="169587"/>
                  </a:lnTo>
                  <a:lnTo>
                    <a:pt x="51863" y="138683"/>
                  </a:lnTo>
                  <a:lnTo>
                    <a:pt x="24158" y="98890"/>
                  </a:lnTo>
                  <a:lnTo>
                    <a:pt x="6316" y="5204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17" name="object 17"/>
          <p:cNvGraphicFramePr>
            <a:graphicFrameLocks noGrp="1"/>
          </p:cNvGraphicFramePr>
          <p:nvPr/>
        </p:nvGraphicFramePr>
        <p:xfrm>
          <a:off x="4050601" y="3235451"/>
          <a:ext cx="36068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888"/>
                      </a:solidFill>
                      <a:prstDash val="solid"/>
                    </a:lnT>
                    <a:solidFill>
                      <a:srgbClr val="FDF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B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18" name="object 18"/>
          <p:cNvGrpSpPr/>
          <p:nvPr/>
        </p:nvGrpSpPr>
        <p:grpSpPr>
          <a:xfrm>
            <a:off x="4050601" y="5086159"/>
            <a:ext cx="370840" cy="207010"/>
            <a:chOff x="4050601" y="5086159"/>
            <a:chExt cx="370840" cy="207010"/>
          </a:xfrm>
        </p:grpSpPr>
        <p:sp>
          <p:nvSpPr>
            <p:cNvPr id="19" name="object 19"/>
            <p:cNvSpPr/>
            <p:nvPr/>
          </p:nvSpPr>
          <p:spPr>
            <a:xfrm>
              <a:off x="4055364" y="5090921"/>
              <a:ext cx="361315" cy="197485"/>
            </a:xfrm>
            <a:custGeom>
              <a:avLst/>
              <a:gdLst/>
              <a:ahLst/>
              <a:cxnLst/>
              <a:rect l="l" t="t" r="r" b="b"/>
              <a:pathLst>
                <a:path w="361314" h="197485">
                  <a:moveTo>
                    <a:pt x="180594" y="0"/>
                  </a:moveTo>
                  <a:lnTo>
                    <a:pt x="0" y="0"/>
                  </a:lnTo>
                  <a:lnTo>
                    <a:pt x="6346" y="52048"/>
                  </a:lnTo>
                  <a:lnTo>
                    <a:pt x="24271" y="98890"/>
                  </a:lnTo>
                  <a:lnTo>
                    <a:pt x="52101" y="138683"/>
                  </a:lnTo>
                  <a:lnTo>
                    <a:pt x="88166" y="169587"/>
                  </a:lnTo>
                  <a:lnTo>
                    <a:pt x="130792" y="189759"/>
                  </a:lnTo>
                  <a:lnTo>
                    <a:pt x="178308" y="197357"/>
                  </a:lnTo>
                  <a:lnTo>
                    <a:pt x="226426" y="190978"/>
                  </a:lnTo>
                  <a:lnTo>
                    <a:pt x="269804" y="171680"/>
                  </a:lnTo>
                  <a:lnTo>
                    <a:pt x="306705" y="141319"/>
                  </a:lnTo>
                  <a:lnTo>
                    <a:pt x="335392" y="101750"/>
                  </a:lnTo>
                  <a:lnTo>
                    <a:pt x="354132" y="54829"/>
                  </a:lnTo>
                  <a:lnTo>
                    <a:pt x="361188" y="2412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0" name="object 20"/>
            <p:cNvSpPr/>
            <p:nvPr/>
          </p:nvSpPr>
          <p:spPr>
            <a:xfrm>
              <a:off x="4055364" y="5090921"/>
              <a:ext cx="361315" cy="197485"/>
            </a:xfrm>
            <a:custGeom>
              <a:avLst/>
              <a:gdLst/>
              <a:ahLst/>
              <a:cxnLst/>
              <a:rect l="l" t="t" r="r" b="b"/>
              <a:pathLst>
                <a:path w="361314" h="197485">
                  <a:moveTo>
                    <a:pt x="361188" y="2412"/>
                  </a:moveTo>
                  <a:lnTo>
                    <a:pt x="354132" y="54829"/>
                  </a:lnTo>
                  <a:lnTo>
                    <a:pt x="335392" y="101750"/>
                  </a:lnTo>
                  <a:lnTo>
                    <a:pt x="306705" y="141319"/>
                  </a:lnTo>
                  <a:lnTo>
                    <a:pt x="269804" y="171680"/>
                  </a:lnTo>
                  <a:lnTo>
                    <a:pt x="226426" y="190978"/>
                  </a:lnTo>
                  <a:lnTo>
                    <a:pt x="178308" y="197357"/>
                  </a:lnTo>
                  <a:lnTo>
                    <a:pt x="130792" y="189759"/>
                  </a:lnTo>
                  <a:lnTo>
                    <a:pt x="88166" y="169587"/>
                  </a:lnTo>
                  <a:lnTo>
                    <a:pt x="52101" y="138683"/>
                  </a:lnTo>
                  <a:lnTo>
                    <a:pt x="24271" y="98890"/>
                  </a:lnTo>
                  <a:lnTo>
                    <a:pt x="6346" y="5204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1" name="object 21"/>
          <p:cNvGraphicFramePr>
            <a:graphicFrameLocks noGrp="1"/>
          </p:cNvGraphicFramePr>
          <p:nvPr/>
        </p:nvGraphicFramePr>
        <p:xfrm>
          <a:off x="4794313" y="3235451"/>
          <a:ext cx="36068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888"/>
                      </a:solidFill>
                      <a:prstDash val="solid"/>
                    </a:lnT>
                    <a:solidFill>
                      <a:srgbClr val="FDF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B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2" name="object 22"/>
          <p:cNvGrpSpPr/>
          <p:nvPr/>
        </p:nvGrpSpPr>
        <p:grpSpPr>
          <a:xfrm>
            <a:off x="4794313" y="5086159"/>
            <a:ext cx="370840" cy="207010"/>
            <a:chOff x="4794313" y="5086159"/>
            <a:chExt cx="370840" cy="207010"/>
          </a:xfrm>
        </p:grpSpPr>
        <p:sp>
          <p:nvSpPr>
            <p:cNvPr id="23" name="object 23"/>
            <p:cNvSpPr/>
            <p:nvPr/>
          </p:nvSpPr>
          <p:spPr>
            <a:xfrm>
              <a:off x="4799076" y="5090921"/>
              <a:ext cx="361315" cy="197485"/>
            </a:xfrm>
            <a:custGeom>
              <a:avLst/>
              <a:gdLst/>
              <a:ahLst/>
              <a:cxnLst/>
              <a:rect l="l" t="t" r="r" b="b"/>
              <a:pathLst>
                <a:path w="361314" h="197485">
                  <a:moveTo>
                    <a:pt x="180594" y="0"/>
                  </a:moveTo>
                  <a:lnTo>
                    <a:pt x="0" y="0"/>
                  </a:lnTo>
                  <a:lnTo>
                    <a:pt x="6346" y="52048"/>
                  </a:lnTo>
                  <a:lnTo>
                    <a:pt x="24271" y="98890"/>
                  </a:lnTo>
                  <a:lnTo>
                    <a:pt x="52101" y="138683"/>
                  </a:lnTo>
                  <a:lnTo>
                    <a:pt x="88166" y="169587"/>
                  </a:lnTo>
                  <a:lnTo>
                    <a:pt x="130792" y="189759"/>
                  </a:lnTo>
                  <a:lnTo>
                    <a:pt x="178308" y="197357"/>
                  </a:lnTo>
                  <a:lnTo>
                    <a:pt x="226426" y="190978"/>
                  </a:lnTo>
                  <a:lnTo>
                    <a:pt x="269804" y="171680"/>
                  </a:lnTo>
                  <a:lnTo>
                    <a:pt x="306704" y="141319"/>
                  </a:lnTo>
                  <a:lnTo>
                    <a:pt x="335392" y="101750"/>
                  </a:lnTo>
                  <a:lnTo>
                    <a:pt x="354132" y="54829"/>
                  </a:lnTo>
                  <a:lnTo>
                    <a:pt x="361188" y="2412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4" name="object 24"/>
            <p:cNvSpPr/>
            <p:nvPr/>
          </p:nvSpPr>
          <p:spPr>
            <a:xfrm>
              <a:off x="4799076" y="5090921"/>
              <a:ext cx="361315" cy="197485"/>
            </a:xfrm>
            <a:custGeom>
              <a:avLst/>
              <a:gdLst/>
              <a:ahLst/>
              <a:cxnLst/>
              <a:rect l="l" t="t" r="r" b="b"/>
              <a:pathLst>
                <a:path w="361314" h="197485">
                  <a:moveTo>
                    <a:pt x="361188" y="2412"/>
                  </a:moveTo>
                  <a:lnTo>
                    <a:pt x="354132" y="54829"/>
                  </a:lnTo>
                  <a:lnTo>
                    <a:pt x="335392" y="101750"/>
                  </a:lnTo>
                  <a:lnTo>
                    <a:pt x="306704" y="141319"/>
                  </a:lnTo>
                  <a:lnTo>
                    <a:pt x="269804" y="171680"/>
                  </a:lnTo>
                  <a:lnTo>
                    <a:pt x="226426" y="190978"/>
                  </a:lnTo>
                  <a:lnTo>
                    <a:pt x="178308" y="197357"/>
                  </a:lnTo>
                  <a:lnTo>
                    <a:pt x="130792" y="189759"/>
                  </a:lnTo>
                  <a:lnTo>
                    <a:pt x="88166" y="169587"/>
                  </a:lnTo>
                  <a:lnTo>
                    <a:pt x="52101" y="138683"/>
                  </a:lnTo>
                  <a:lnTo>
                    <a:pt x="24271" y="98890"/>
                  </a:lnTo>
                  <a:lnTo>
                    <a:pt x="6346" y="5204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5" name="object 25"/>
          <p:cNvGraphicFramePr>
            <a:graphicFrameLocks noGrp="1"/>
          </p:cNvGraphicFramePr>
          <p:nvPr/>
        </p:nvGraphicFramePr>
        <p:xfrm>
          <a:off x="5538025" y="3235451"/>
          <a:ext cx="36068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888"/>
                      </a:solidFill>
                      <a:prstDash val="solid"/>
                    </a:lnT>
                    <a:solidFill>
                      <a:srgbClr val="FDF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B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26" name="object 26"/>
          <p:cNvGrpSpPr/>
          <p:nvPr/>
        </p:nvGrpSpPr>
        <p:grpSpPr>
          <a:xfrm>
            <a:off x="5538025" y="5086159"/>
            <a:ext cx="369570" cy="207010"/>
            <a:chOff x="5538025" y="5086159"/>
            <a:chExt cx="369570" cy="207010"/>
          </a:xfrm>
        </p:grpSpPr>
        <p:sp>
          <p:nvSpPr>
            <p:cNvPr id="27" name="object 27"/>
            <p:cNvSpPr/>
            <p:nvPr/>
          </p:nvSpPr>
          <p:spPr>
            <a:xfrm>
              <a:off x="5542788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179832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3" y="241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8" name="object 28"/>
            <p:cNvSpPr/>
            <p:nvPr/>
          </p:nvSpPr>
          <p:spPr>
            <a:xfrm>
              <a:off x="5542788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359663" y="2412"/>
                  </a:moveTo>
                  <a:lnTo>
                    <a:pt x="352629" y="54785"/>
                  </a:lnTo>
                  <a:lnTo>
                    <a:pt x="333953" y="101694"/>
                  </a:lnTo>
                  <a:lnTo>
                    <a:pt x="305371" y="141271"/>
                  </a:lnTo>
                  <a:lnTo>
                    <a:pt x="268619" y="171652"/>
                  </a:lnTo>
                  <a:lnTo>
                    <a:pt x="225432" y="190969"/>
                  </a:lnTo>
                  <a:lnTo>
                    <a:pt x="177546" y="197357"/>
                  </a:lnTo>
                  <a:lnTo>
                    <a:pt x="130219" y="189759"/>
                  </a:lnTo>
                  <a:lnTo>
                    <a:pt x="87771" y="169587"/>
                  </a:lnTo>
                  <a:lnTo>
                    <a:pt x="51863" y="138683"/>
                  </a:lnTo>
                  <a:lnTo>
                    <a:pt x="24158" y="98890"/>
                  </a:lnTo>
                  <a:lnTo>
                    <a:pt x="6316" y="5204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29" name="object 29"/>
          <p:cNvGraphicFramePr>
            <a:graphicFrameLocks noGrp="1"/>
          </p:cNvGraphicFramePr>
          <p:nvPr/>
        </p:nvGraphicFramePr>
        <p:xfrm>
          <a:off x="6281737" y="3235451"/>
          <a:ext cx="361315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131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888"/>
                      </a:solidFill>
                      <a:prstDash val="solid"/>
                    </a:lnT>
                    <a:solidFill>
                      <a:srgbClr val="FDF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solidFill>
                      <a:srgbClr val="EB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30" name="object 30"/>
          <p:cNvGrpSpPr/>
          <p:nvPr/>
        </p:nvGrpSpPr>
        <p:grpSpPr>
          <a:xfrm>
            <a:off x="6281737" y="5086159"/>
            <a:ext cx="369570" cy="207010"/>
            <a:chOff x="6281737" y="5086159"/>
            <a:chExt cx="369570" cy="207010"/>
          </a:xfrm>
        </p:grpSpPr>
        <p:sp>
          <p:nvSpPr>
            <p:cNvPr id="31" name="object 31"/>
            <p:cNvSpPr/>
            <p:nvPr/>
          </p:nvSpPr>
          <p:spPr>
            <a:xfrm>
              <a:off x="6286500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179832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4" y="241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2" name="object 32"/>
            <p:cNvSpPr/>
            <p:nvPr/>
          </p:nvSpPr>
          <p:spPr>
            <a:xfrm>
              <a:off x="6286500" y="5090921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359664" y="2412"/>
                  </a:moveTo>
                  <a:lnTo>
                    <a:pt x="352629" y="54785"/>
                  </a:lnTo>
                  <a:lnTo>
                    <a:pt x="333953" y="101694"/>
                  </a:lnTo>
                  <a:lnTo>
                    <a:pt x="305371" y="141271"/>
                  </a:lnTo>
                  <a:lnTo>
                    <a:pt x="268619" y="171652"/>
                  </a:lnTo>
                  <a:lnTo>
                    <a:pt x="225432" y="190969"/>
                  </a:lnTo>
                  <a:lnTo>
                    <a:pt x="177546" y="197357"/>
                  </a:lnTo>
                  <a:lnTo>
                    <a:pt x="130219" y="189759"/>
                  </a:lnTo>
                  <a:lnTo>
                    <a:pt x="87771" y="169587"/>
                  </a:lnTo>
                  <a:lnTo>
                    <a:pt x="51863" y="138683"/>
                  </a:lnTo>
                  <a:lnTo>
                    <a:pt x="24158" y="98890"/>
                  </a:lnTo>
                  <a:lnTo>
                    <a:pt x="6316" y="5204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33" name="object 33"/>
          <p:cNvGrpSpPr/>
          <p:nvPr/>
        </p:nvGrpSpPr>
        <p:grpSpPr>
          <a:xfrm>
            <a:off x="7025449" y="3157537"/>
            <a:ext cx="370840" cy="2135505"/>
            <a:chOff x="7025449" y="3157537"/>
            <a:chExt cx="370840" cy="2135505"/>
          </a:xfrm>
        </p:grpSpPr>
        <p:sp>
          <p:nvSpPr>
            <p:cNvPr id="34" name="object 34"/>
            <p:cNvSpPr/>
            <p:nvPr/>
          </p:nvSpPr>
          <p:spPr>
            <a:xfrm>
              <a:off x="7030211" y="3842004"/>
              <a:ext cx="361315" cy="1262380"/>
            </a:xfrm>
            <a:custGeom>
              <a:avLst/>
              <a:gdLst/>
              <a:ahLst/>
              <a:cxnLst/>
              <a:rect l="l" t="t" r="r" b="b"/>
              <a:pathLst>
                <a:path w="361315" h="1262379">
                  <a:moveTo>
                    <a:pt x="0" y="1261872"/>
                  </a:moveTo>
                  <a:lnTo>
                    <a:pt x="361188" y="1261872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1261872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5" name="object 35"/>
            <p:cNvSpPr/>
            <p:nvPr/>
          </p:nvSpPr>
          <p:spPr>
            <a:xfrm>
              <a:off x="7030211" y="3820668"/>
              <a:ext cx="361315" cy="1283335"/>
            </a:xfrm>
            <a:custGeom>
              <a:avLst/>
              <a:gdLst/>
              <a:ahLst/>
              <a:cxnLst/>
              <a:rect l="l" t="t" r="r" b="b"/>
              <a:pathLst>
                <a:path w="361315" h="1283335">
                  <a:moveTo>
                    <a:pt x="0" y="1283208"/>
                  </a:moveTo>
                  <a:lnTo>
                    <a:pt x="361188" y="1283208"/>
                  </a:lnTo>
                  <a:lnTo>
                    <a:pt x="361188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6" name="object 36"/>
            <p:cNvSpPr/>
            <p:nvPr/>
          </p:nvSpPr>
          <p:spPr>
            <a:xfrm>
              <a:off x="7030211" y="5090922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179832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4" y="241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7" name="object 37"/>
            <p:cNvSpPr/>
            <p:nvPr/>
          </p:nvSpPr>
          <p:spPr>
            <a:xfrm>
              <a:off x="7030211" y="5090922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359664" y="2412"/>
                  </a:moveTo>
                  <a:lnTo>
                    <a:pt x="352629" y="54785"/>
                  </a:lnTo>
                  <a:lnTo>
                    <a:pt x="333953" y="101694"/>
                  </a:lnTo>
                  <a:lnTo>
                    <a:pt x="305371" y="141271"/>
                  </a:lnTo>
                  <a:lnTo>
                    <a:pt x="268619" y="171652"/>
                  </a:lnTo>
                  <a:lnTo>
                    <a:pt x="225432" y="190969"/>
                  </a:lnTo>
                  <a:lnTo>
                    <a:pt x="177546" y="197357"/>
                  </a:lnTo>
                  <a:lnTo>
                    <a:pt x="130219" y="189759"/>
                  </a:lnTo>
                  <a:lnTo>
                    <a:pt x="87771" y="169587"/>
                  </a:lnTo>
                  <a:lnTo>
                    <a:pt x="51863" y="138683"/>
                  </a:lnTo>
                  <a:lnTo>
                    <a:pt x="24158" y="98890"/>
                  </a:lnTo>
                  <a:lnTo>
                    <a:pt x="6316" y="5204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8" name="object 38"/>
            <p:cNvSpPr/>
            <p:nvPr/>
          </p:nvSpPr>
          <p:spPr>
            <a:xfrm>
              <a:off x="7030211" y="3662172"/>
              <a:ext cx="361315" cy="180340"/>
            </a:xfrm>
            <a:custGeom>
              <a:avLst/>
              <a:gdLst/>
              <a:ahLst/>
              <a:cxnLst/>
              <a:rect l="l" t="t" r="r" b="b"/>
              <a:pathLst>
                <a:path w="361315" h="180339">
                  <a:moveTo>
                    <a:pt x="361188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361188" y="179831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F6BDA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39" name="object 39"/>
            <p:cNvSpPr/>
            <p:nvPr/>
          </p:nvSpPr>
          <p:spPr>
            <a:xfrm>
              <a:off x="7033259" y="365760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ln w="9525">
              <a:solidFill>
                <a:srgbClr val="FF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0" name="object 40"/>
            <p:cNvSpPr/>
            <p:nvPr/>
          </p:nvSpPr>
          <p:spPr>
            <a:xfrm>
              <a:off x="7030211" y="3162300"/>
              <a:ext cx="361315" cy="1810385"/>
            </a:xfrm>
            <a:custGeom>
              <a:avLst/>
              <a:gdLst/>
              <a:ahLst/>
              <a:cxnLst/>
              <a:rect l="l" t="t" r="r" b="b"/>
              <a:pathLst>
                <a:path w="361315" h="1810385">
                  <a:moveTo>
                    <a:pt x="0" y="86867"/>
                  </a:moveTo>
                  <a:lnTo>
                    <a:pt x="0" y="1809877"/>
                  </a:lnTo>
                </a:path>
                <a:path w="361315" h="1810385">
                  <a:moveTo>
                    <a:pt x="361188" y="73151"/>
                  </a:moveTo>
                  <a:lnTo>
                    <a:pt x="361188" y="1796161"/>
                  </a:lnTo>
                </a:path>
                <a:path w="361315" h="1810385">
                  <a:moveTo>
                    <a:pt x="7620" y="0"/>
                  </a:moveTo>
                  <a:lnTo>
                    <a:pt x="180848" y="500252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1" name="object 41"/>
          <p:cNvGrpSpPr/>
          <p:nvPr/>
        </p:nvGrpSpPr>
        <p:grpSpPr>
          <a:xfrm>
            <a:off x="7769161" y="3235451"/>
            <a:ext cx="369570" cy="2058035"/>
            <a:chOff x="7769161" y="3235451"/>
            <a:chExt cx="369570" cy="2058035"/>
          </a:xfrm>
        </p:grpSpPr>
        <p:sp>
          <p:nvSpPr>
            <p:cNvPr id="42" name="object 42"/>
            <p:cNvSpPr/>
            <p:nvPr/>
          </p:nvSpPr>
          <p:spPr>
            <a:xfrm>
              <a:off x="7773923" y="4009643"/>
              <a:ext cx="360045" cy="1094740"/>
            </a:xfrm>
            <a:custGeom>
              <a:avLst/>
              <a:gdLst/>
              <a:ahLst/>
              <a:cxnLst/>
              <a:rect l="l" t="t" r="r" b="b"/>
              <a:pathLst>
                <a:path w="360045" h="1094739">
                  <a:moveTo>
                    <a:pt x="0" y="1094231"/>
                  </a:moveTo>
                  <a:lnTo>
                    <a:pt x="359664" y="1094231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1094231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3" name="object 43"/>
            <p:cNvSpPr/>
            <p:nvPr/>
          </p:nvSpPr>
          <p:spPr>
            <a:xfrm>
              <a:off x="7773923" y="3820667"/>
              <a:ext cx="360045" cy="1283335"/>
            </a:xfrm>
            <a:custGeom>
              <a:avLst/>
              <a:gdLst/>
              <a:ahLst/>
              <a:cxnLst/>
              <a:rect l="l" t="t" r="r" b="b"/>
              <a:pathLst>
                <a:path w="360045" h="1283335">
                  <a:moveTo>
                    <a:pt x="0" y="1283208"/>
                  </a:moveTo>
                  <a:lnTo>
                    <a:pt x="359664" y="1283208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4" name="object 44"/>
            <p:cNvSpPr/>
            <p:nvPr/>
          </p:nvSpPr>
          <p:spPr>
            <a:xfrm>
              <a:off x="7773923" y="5090922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179831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4" y="241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5" name="object 45"/>
            <p:cNvSpPr/>
            <p:nvPr/>
          </p:nvSpPr>
          <p:spPr>
            <a:xfrm>
              <a:off x="7773923" y="5090922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359664" y="2412"/>
                  </a:moveTo>
                  <a:lnTo>
                    <a:pt x="352629" y="54785"/>
                  </a:lnTo>
                  <a:lnTo>
                    <a:pt x="333953" y="101694"/>
                  </a:lnTo>
                  <a:lnTo>
                    <a:pt x="305371" y="141271"/>
                  </a:lnTo>
                  <a:lnTo>
                    <a:pt x="268619" y="171652"/>
                  </a:lnTo>
                  <a:lnTo>
                    <a:pt x="225432" y="190969"/>
                  </a:lnTo>
                  <a:lnTo>
                    <a:pt x="177546" y="197357"/>
                  </a:lnTo>
                  <a:lnTo>
                    <a:pt x="130219" y="189759"/>
                  </a:lnTo>
                  <a:lnTo>
                    <a:pt x="87771" y="169587"/>
                  </a:lnTo>
                  <a:lnTo>
                    <a:pt x="51863" y="138683"/>
                  </a:lnTo>
                  <a:lnTo>
                    <a:pt x="24158" y="98890"/>
                  </a:lnTo>
                  <a:lnTo>
                    <a:pt x="6316" y="5204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46" name="object 4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7773923" y="3662171"/>
              <a:ext cx="359664" cy="347471"/>
            </a:xfrm>
            <a:prstGeom prst="rect">
              <a:avLst/>
            </a:prstGeom>
          </p:spPr>
        </p:pic>
        <p:sp>
          <p:nvSpPr>
            <p:cNvPr id="47" name="object 47"/>
            <p:cNvSpPr/>
            <p:nvPr/>
          </p:nvSpPr>
          <p:spPr>
            <a:xfrm>
              <a:off x="7776971" y="3657599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ln w="9525">
              <a:solidFill>
                <a:srgbClr val="FF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48" name="object 48"/>
            <p:cNvSpPr/>
            <p:nvPr/>
          </p:nvSpPr>
          <p:spPr>
            <a:xfrm>
              <a:off x="7773923" y="3235451"/>
              <a:ext cx="360045" cy="1736725"/>
            </a:xfrm>
            <a:custGeom>
              <a:avLst/>
              <a:gdLst/>
              <a:ahLst/>
              <a:cxnLst/>
              <a:rect l="l" t="t" r="r" b="b"/>
              <a:pathLst>
                <a:path w="360045" h="1736725">
                  <a:moveTo>
                    <a:pt x="0" y="13715"/>
                  </a:moveTo>
                  <a:lnTo>
                    <a:pt x="0" y="1736725"/>
                  </a:lnTo>
                </a:path>
                <a:path w="360045" h="1736725">
                  <a:moveTo>
                    <a:pt x="359664" y="0"/>
                  </a:moveTo>
                  <a:lnTo>
                    <a:pt x="359664" y="172300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9" name="object 49"/>
          <p:cNvGrpSpPr/>
          <p:nvPr/>
        </p:nvGrpSpPr>
        <p:grpSpPr>
          <a:xfrm>
            <a:off x="8512873" y="3235451"/>
            <a:ext cx="369570" cy="2058035"/>
            <a:chOff x="8512873" y="3235451"/>
            <a:chExt cx="369570" cy="2058035"/>
          </a:xfrm>
        </p:grpSpPr>
        <p:sp>
          <p:nvSpPr>
            <p:cNvPr id="50" name="object 50"/>
            <p:cNvSpPr/>
            <p:nvPr/>
          </p:nvSpPr>
          <p:spPr>
            <a:xfrm>
              <a:off x="8517635" y="4344923"/>
              <a:ext cx="360045" cy="759460"/>
            </a:xfrm>
            <a:custGeom>
              <a:avLst/>
              <a:gdLst/>
              <a:ahLst/>
              <a:cxnLst/>
              <a:rect l="l" t="t" r="r" b="b"/>
              <a:pathLst>
                <a:path w="360045" h="759460">
                  <a:moveTo>
                    <a:pt x="0" y="758951"/>
                  </a:moveTo>
                  <a:lnTo>
                    <a:pt x="359664" y="758951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758951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1" name="object 51"/>
            <p:cNvSpPr/>
            <p:nvPr/>
          </p:nvSpPr>
          <p:spPr>
            <a:xfrm>
              <a:off x="8517635" y="3820667"/>
              <a:ext cx="360045" cy="1283335"/>
            </a:xfrm>
            <a:custGeom>
              <a:avLst/>
              <a:gdLst/>
              <a:ahLst/>
              <a:cxnLst/>
              <a:rect l="l" t="t" r="r" b="b"/>
              <a:pathLst>
                <a:path w="360045" h="1283335">
                  <a:moveTo>
                    <a:pt x="0" y="1283208"/>
                  </a:moveTo>
                  <a:lnTo>
                    <a:pt x="359664" y="1283208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2" name="object 52"/>
            <p:cNvSpPr/>
            <p:nvPr/>
          </p:nvSpPr>
          <p:spPr>
            <a:xfrm>
              <a:off x="8517635" y="5090922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179832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4" y="2412"/>
                  </a:lnTo>
                  <a:lnTo>
                    <a:pt x="179832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3" name="object 53"/>
            <p:cNvSpPr/>
            <p:nvPr/>
          </p:nvSpPr>
          <p:spPr>
            <a:xfrm>
              <a:off x="8517635" y="5090922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359664" y="2412"/>
                  </a:moveTo>
                  <a:lnTo>
                    <a:pt x="352629" y="54785"/>
                  </a:lnTo>
                  <a:lnTo>
                    <a:pt x="333953" y="101694"/>
                  </a:lnTo>
                  <a:lnTo>
                    <a:pt x="305371" y="141271"/>
                  </a:lnTo>
                  <a:lnTo>
                    <a:pt x="268619" y="171652"/>
                  </a:lnTo>
                  <a:lnTo>
                    <a:pt x="225432" y="190969"/>
                  </a:lnTo>
                  <a:lnTo>
                    <a:pt x="177546" y="197357"/>
                  </a:lnTo>
                  <a:lnTo>
                    <a:pt x="130219" y="189759"/>
                  </a:lnTo>
                  <a:lnTo>
                    <a:pt x="87771" y="169587"/>
                  </a:lnTo>
                  <a:lnTo>
                    <a:pt x="51863" y="138683"/>
                  </a:lnTo>
                  <a:lnTo>
                    <a:pt x="24158" y="98890"/>
                  </a:lnTo>
                  <a:lnTo>
                    <a:pt x="6316" y="5204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54" name="object 54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517635" y="3662171"/>
              <a:ext cx="359664" cy="682751"/>
            </a:xfrm>
            <a:prstGeom prst="rect">
              <a:avLst/>
            </a:prstGeom>
          </p:spPr>
        </p:pic>
        <p:sp>
          <p:nvSpPr>
            <p:cNvPr id="55" name="object 55"/>
            <p:cNvSpPr/>
            <p:nvPr/>
          </p:nvSpPr>
          <p:spPr>
            <a:xfrm>
              <a:off x="8519159" y="3657599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ln w="9525">
              <a:solidFill>
                <a:srgbClr val="FF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6" name="object 56"/>
            <p:cNvSpPr/>
            <p:nvPr/>
          </p:nvSpPr>
          <p:spPr>
            <a:xfrm>
              <a:off x="8517635" y="3235451"/>
              <a:ext cx="360045" cy="1736725"/>
            </a:xfrm>
            <a:custGeom>
              <a:avLst/>
              <a:gdLst/>
              <a:ahLst/>
              <a:cxnLst/>
              <a:rect l="l" t="t" r="r" b="b"/>
              <a:pathLst>
                <a:path w="360045" h="1736725">
                  <a:moveTo>
                    <a:pt x="0" y="13715"/>
                  </a:moveTo>
                  <a:lnTo>
                    <a:pt x="0" y="1736725"/>
                  </a:lnTo>
                </a:path>
                <a:path w="360045" h="1736725">
                  <a:moveTo>
                    <a:pt x="359664" y="0"/>
                  </a:moveTo>
                  <a:lnTo>
                    <a:pt x="359664" y="172300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57" name="object 57"/>
          <p:cNvGrpSpPr/>
          <p:nvPr/>
        </p:nvGrpSpPr>
        <p:grpSpPr>
          <a:xfrm>
            <a:off x="8936545" y="3114865"/>
            <a:ext cx="689610" cy="2178685"/>
            <a:chOff x="8936545" y="3114865"/>
            <a:chExt cx="689610" cy="2178685"/>
          </a:xfrm>
        </p:grpSpPr>
        <p:sp>
          <p:nvSpPr>
            <p:cNvPr id="58" name="object 58"/>
            <p:cNvSpPr/>
            <p:nvPr/>
          </p:nvSpPr>
          <p:spPr>
            <a:xfrm>
              <a:off x="9261347" y="4972811"/>
              <a:ext cx="360045" cy="131445"/>
            </a:xfrm>
            <a:custGeom>
              <a:avLst/>
              <a:gdLst/>
              <a:ahLst/>
              <a:cxnLst/>
              <a:rect l="l" t="t" r="r" b="b"/>
              <a:pathLst>
                <a:path w="360045" h="131445">
                  <a:moveTo>
                    <a:pt x="0" y="131063"/>
                  </a:moveTo>
                  <a:lnTo>
                    <a:pt x="359664" y="131063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131063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59" name="object 59"/>
            <p:cNvSpPr/>
            <p:nvPr/>
          </p:nvSpPr>
          <p:spPr>
            <a:xfrm>
              <a:off x="9261347" y="3820668"/>
              <a:ext cx="360045" cy="1283335"/>
            </a:xfrm>
            <a:custGeom>
              <a:avLst/>
              <a:gdLst/>
              <a:ahLst/>
              <a:cxnLst/>
              <a:rect l="l" t="t" r="r" b="b"/>
              <a:pathLst>
                <a:path w="360045" h="1283335">
                  <a:moveTo>
                    <a:pt x="0" y="1283208"/>
                  </a:moveTo>
                  <a:lnTo>
                    <a:pt x="359664" y="1283208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0" name="object 60"/>
            <p:cNvSpPr/>
            <p:nvPr/>
          </p:nvSpPr>
          <p:spPr>
            <a:xfrm>
              <a:off x="9261347" y="5090922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179831" y="0"/>
                  </a:moveTo>
                  <a:lnTo>
                    <a:pt x="0" y="0"/>
                  </a:lnTo>
                  <a:lnTo>
                    <a:pt x="6316" y="52048"/>
                  </a:lnTo>
                  <a:lnTo>
                    <a:pt x="24158" y="98890"/>
                  </a:lnTo>
                  <a:lnTo>
                    <a:pt x="51863" y="138683"/>
                  </a:lnTo>
                  <a:lnTo>
                    <a:pt x="87771" y="169587"/>
                  </a:lnTo>
                  <a:lnTo>
                    <a:pt x="130219" y="189759"/>
                  </a:lnTo>
                  <a:lnTo>
                    <a:pt x="177546" y="197357"/>
                  </a:lnTo>
                  <a:lnTo>
                    <a:pt x="225432" y="190969"/>
                  </a:lnTo>
                  <a:lnTo>
                    <a:pt x="268619" y="171652"/>
                  </a:lnTo>
                  <a:lnTo>
                    <a:pt x="305371" y="141271"/>
                  </a:lnTo>
                  <a:lnTo>
                    <a:pt x="333953" y="101694"/>
                  </a:lnTo>
                  <a:lnTo>
                    <a:pt x="352629" y="54785"/>
                  </a:lnTo>
                  <a:lnTo>
                    <a:pt x="359663" y="2412"/>
                  </a:lnTo>
                  <a:lnTo>
                    <a:pt x="179831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1" name="object 61"/>
            <p:cNvSpPr/>
            <p:nvPr/>
          </p:nvSpPr>
          <p:spPr>
            <a:xfrm>
              <a:off x="9261347" y="5090922"/>
              <a:ext cx="360045" cy="197485"/>
            </a:xfrm>
            <a:custGeom>
              <a:avLst/>
              <a:gdLst/>
              <a:ahLst/>
              <a:cxnLst/>
              <a:rect l="l" t="t" r="r" b="b"/>
              <a:pathLst>
                <a:path w="360045" h="197485">
                  <a:moveTo>
                    <a:pt x="359663" y="2412"/>
                  </a:moveTo>
                  <a:lnTo>
                    <a:pt x="352629" y="54785"/>
                  </a:lnTo>
                  <a:lnTo>
                    <a:pt x="333953" y="101694"/>
                  </a:lnTo>
                  <a:lnTo>
                    <a:pt x="305371" y="141271"/>
                  </a:lnTo>
                  <a:lnTo>
                    <a:pt x="268619" y="171652"/>
                  </a:lnTo>
                  <a:lnTo>
                    <a:pt x="225432" y="190969"/>
                  </a:lnTo>
                  <a:lnTo>
                    <a:pt x="177546" y="197357"/>
                  </a:lnTo>
                  <a:lnTo>
                    <a:pt x="130219" y="189759"/>
                  </a:lnTo>
                  <a:lnTo>
                    <a:pt x="87771" y="169587"/>
                  </a:lnTo>
                  <a:lnTo>
                    <a:pt x="51863" y="138683"/>
                  </a:lnTo>
                  <a:lnTo>
                    <a:pt x="24158" y="98890"/>
                  </a:lnTo>
                  <a:lnTo>
                    <a:pt x="6316" y="5204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62" name="object 62"/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261347" y="3662172"/>
              <a:ext cx="359664" cy="1310639"/>
            </a:xfrm>
            <a:prstGeom prst="rect">
              <a:avLst/>
            </a:prstGeom>
          </p:spPr>
        </p:pic>
        <p:sp>
          <p:nvSpPr>
            <p:cNvPr id="63" name="object 63"/>
            <p:cNvSpPr/>
            <p:nvPr/>
          </p:nvSpPr>
          <p:spPr>
            <a:xfrm>
              <a:off x="9262871" y="365760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ln w="9525">
              <a:solidFill>
                <a:srgbClr val="FF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4" name="object 64"/>
            <p:cNvSpPr/>
            <p:nvPr/>
          </p:nvSpPr>
          <p:spPr>
            <a:xfrm>
              <a:off x="8941307" y="3119627"/>
              <a:ext cx="680085" cy="1853564"/>
            </a:xfrm>
            <a:custGeom>
              <a:avLst/>
              <a:gdLst/>
              <a:ahLst/>
              <a:cxnLst/>
              <a:rect l="l" t="t" r="r" b="b"/>
              <a:pathLst>
                <a:path w="680084" h="1853564">
                  <a:moveTo>
                    <a:pt x="320040" y="129539"/>
                  </a:moveTo>
                  <a:lnTo>
                    <a:pt x="320040" y="1852549"/>
                  </a:lnTo>
                </a:path>
                <a:path w="680084" h="1853564">
                  <a:moveTo>
                    <a:pt x="679703" y="115824"/>
                  </a:moveTo>
                  <a:lnTo>
                    <a:pt x="679703" y="1838833"/>
                  </a:lnTo>
                </a:path>
                <a:path w="680084" h="1853564">
                  <a:moveTo>
                    <a:pt x="0" y="0"/>
                  </a:moveTo>
                  <a:lnTo>
                    <a:pt x="499364" y="1853438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65" name="object 65"/>
          <p:cNvGrpSpPr/>
          <p:nvPr/>
        </p:nvGrpSpPr>
        <p:grpSpPr>
          <a:xfrm>
            <a:off x="9998773" y="3189541"/>
            <a:ext cx="370840" cy="2103755"/>
            <a:chOff x="9998773" y="3189541"/>
            <a:chExt cx="370840" cy="2103755"/>
          </a:xfrm>
        </p:grpSpPr>
        <p:sp>
          <p:nvSpPr>
            <p:cNvPr id="66" name="object 66"/>
            <p:cNvSpPr/>
            <p:nvPr/>
          </p:nvSpPr>
          <p:spPr>
            <a:xfrm>
              <a:off x="10005059" y="3820668"/>
              <a:ext cx="360045" cy="1283335"/>
            </a:xfrm>
            <a:custGeom>
              <a:avLst/>
              <a:gdLst/>
              <a:ahLst/>
              <a:cxnLst/>
              <a:rect l="l" t="t" r="r" b="b"/>
              <a:pathLst>
                <a:path w="360045" h="1283335">
                  <a:moveTo>
                    <a:pt x="359664" y="0"/>
                  </a:moveTo>
                  <a:lnTo>
                    <a:pt x="0" y="0"/>
                  </a:lnTo>
                  <a:lnTo>
                    <a:pt x="0" y="1283208"/>
                  </a:lnTo>
                  <a:lnTo>
                    <a:pt x="359664" y="1283208"/>
                  </a:lnTo>
                  <a:lnTo>
                    <a:pt x="359664" y="0"/>
                  </a:lnTo>
                  <a:close/>
                </a:path>
              </a:pathLst>
            </a:custGeom>
            <a:solidFill>
              <a:srgbClr val="FF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7" name="object 67"/>
            <p:cNvSpPr/>
            <p:nvPr/>
          </p:nvSpPr>
          <p:spPr>
            <a:xfrm>
              <a:off x="10005059" y="3820668"/>
              <a:ext cx="360045" cy="1283335"/>
            </a:xfrm>
            <a:custGeom>
              <a:avLst/>
              <a:gdLst/>
              <a:ahLst/>
              <a:cxnLst/>
              <a:rect l="l" t="t" r="r" b="b"/>
              <a:pathLst>
                <a:path w="360045" h="1283335">
                  <a:moveTo>
                    <a:pt x="0" y="1283208"/>
                  </a:moveTo>
                  <a:lnTo>
                    <a:pt x="359664" y="1283208"/>
                  </a:lnTo>
                  <a:lnTo>
                    <a:pt x="359664" y="0"/>
                  </a:lnTo>
                  <a:lnTo>
                    <a:pt x="0" y="0"/>
                  </a:lnTo>
                  <a:lnTo>
                    <a:pt x="0" y="1283208"/>
                  </a:lnTo>
                  <a:close/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8" name="object 68"/>
            <p:cNvSpPr/>
            <p:nvPr/>
          </p:nvSpPr>
          <p:spPr>
            <a:xfrm>
              <a:off x="10003535" y="5090922"/>
              <a:ext cx="361315" cy="197485"/>
            </a:xfrm>
            <a:custGeom>
              <a:avLst/>
              <a:gdLst/>
              <a:ahLst/>
              <a:cxnLst/>
              <a:rect l="l" t="t" r="r" b="b"/>
              <a:pathLst>
                <a:path w="361315" h="197485">
                  <a:moveTo>
                    <a:pt x="180594" y="0"/>
                  </a:moveTo>
                  <a:lnTo>
                    <a:pt x="0" y="0"/>
                  </a:lnTo>
                  <a:lnTo>
                    <a:pt x="6346" y="52048"/>
                  </a:lnTo>
                  <a:lnTo>
                    <a:pt x="24271" y="98890"/>
                  </a:lnTo>
                  <a:lnTo>
                    <a:pt x="52101" y="138683"/>
                  </a:lnTo>
                  <a:lnTo>
                    <a:pt x="88166" y="169587"/>
                  </a:lnTo>
                  <a:lnTo>
                    <a:pt x="130792" y="189759"/>
                  </a:lnTo>
                  <a:lnTo>
                    <a:pt x="178308" y="197357"/>
                  </a:lnTo>
                  <a:lnTo>
                    <a:pt x="226426" y="190978"/>
                  </a:lnTo>
                  <a:lnTo>
                    <a:pt x="269804" y="171680"/>
                  </a:lnTo>
                  <a:lnTo>
                    <a:pt x="306705" y="141319"/>
                  </a:lnTo>
                  <a:lnTo>
                    <a:pt x="335392" y="101750"/>
                  </a:lnTo>
                  <a:lnTo>
                    <a:pt x="354132" y="54829"/>
                  </a:lnTo>
                  <a:lnTo>
                    <a:pt x="361188" y="2412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FF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9" name="object 69"/>
            <p:cNvSpPr/>
            <p:nvPr/>
          </p:nvSpPr>
          <p:spPr>
            <a:xfrm>
              <a:off x="10003535" y="5090922"/>
              <a:ext cx="361315" cy="197485"/>
            </a:xfrm>
            <a:custGeom>
              <a:avLst/>
              <a:gdLst/>
              <a:ahLst/>
              <a:cxnLst/>
              <a:rect l="l" t="t" r="r" b="b"/>
              <a:pathLst>
                <a:path w="361315" h="197485">
                  <a:moveTo>
                    <a:pt x="361188" y="2412"/>
                  </a:moveTo>
                  <a:lnTo>
                    <a:pt x="354132" y="54829"/>
                  </a:lnTo>
                  <a:lnTo>
                    <a:pt x="335392" y="101750"/>
                  </a:lnTo>
                  <a:lnTo>
                    <a:pt x="306705" y="141319"/>
                  </a:lnTo>
                  <a:lnTo>
                    <a:pt x="269804" y="171680"/>
                  </a:lnTo>
                  <a:lnTo>
                    <a:pt x="226426" y="190978"/>
                  </a:lnTo>
                  <a:lnTo>
                    <a:pt x="178308" y="197357"/>
                  </a:lnTo>
                  <a:lnTo>
                    <a:pt x="130792" y="189759"/>
                  </a:lnTo>
                  <a:lnTo>
                    <a:pt x="88166" y="169587"/>
                  </a:lnTo>
                  <a:lnTo>
                    <a:pt x="52101" y="138683"/>
                  </a:lnTo>
                  <a:lnTo>
                    <a:pt x="24271" y="98890"/>
                  </a:lnTo>
                  <a:lnTo>
                    <a:pt x="6346" y="52048"/>
                  </a:lnTo>
                  <a:lnTo>
                    <a:pt x="0" y="0"/>
                  </a:lnTo>
                </a:path>
              </a:pathLst>
            </a:custGeom>
            <a:ln w="9524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0" name="object 70"/>
            <p:cNvSpPr/>
            <p:nvPr/>
          </p:nvSpPr>
          <p:spPr>
            <a:xfrm>
              <a:off x="10003535" y="3662172"/>
              <a:ext cx="361315" cy="180340"/>
            </a:xfrm>
            <a:custGeom>
              <a:avLst/>
              <a:gdLst/>
              <a:ahLst/>
              <a:cxnLst/>
              <a:rect l="l" t="t" r="r" b="b"/>
              <a:pathLst>
                <a:path w="361315" h="180339">
                  <a:moveTo>
                    <a:pt x="361188" y="0"/>
                  </a:moveTo>
                  <a:lnTo>
                    <a:pt x="0" y="0"/>
                  </a:lnTo>
                  <a:lnTo>
                    <a:pt x="0" y="179831"/>
                  </a:lnTo>
                  <a:lnTo>
                    <a:pt x="361188" y="179831"/>
                  </a:lnTo>
                  <a:lnTo>
                    <a:pt x="361188" y="0"/>
                  </a:lnTo>
                  <a:close/>
                </a:path>
              </a:pathLst>
            </a:custGeom>
            <a:solidFill>
              <a:srgbClr val="FF888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1" name="object 71"/>
            <p:cNvSpPr/>
            <p:nvPr/>
          </p:nvSpPr>
          <p:spPr>
            <a:xfrm>
              <a:off x="10006583" y="3657600"/>
              <a:ext cx="360045" cy="0"/>
            </a:xfrm>
            <a:custGeom>
              <a:avLst/>
              <a:gdLst/>
              <a:ahLst/>
              <a:cxnLst/>
              <a:rect l="l" t="t" r="r" b="b"/>
              <a:pathLst>
                <a:path w="360045">
                  <a:moveTo>
                    <a:pt x="0" y="0"/>
                  </a:moveTo>
                  <a:lnTo>
                    <a:pt x="360045" y="0"/>
                  </a:lnTo>
                </a:path>
              </a:pathLst>
            </a:custGeom>
            <a:ln w="9525">
              <a:solidFill>
                <a:srgbClr val="FF8888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2" name="object 72"/>
            <p:cNvSpPr/>
            <p:nvPr/>
          </p:nvSpPr>
          <p:spPr>
            <a:xfrm>
              <a:off x="10003535" y="3194304"/>
              <a:ext cx="361315" cy="1778000"/>
            </a:xfrm>
            <a:custGeom>
              <a:avLst/>
              <a:gdLst/>
              <a:ahLst/>
              <a:cxnLst/>
              <a:rect l="l" t="t" r="r" b="b"/>
              <a:pathLst>
                <a:path w="361315" h="1778000">
                  <a:moveTo>
                    <a:pt x="0" y="54863"/>
                  </a:moveTo>
                  <a:lnTo>
                    <a:pt x="0" y="1777873"/>
                  </a:lnTo>
                </a:path>
                <a:path w="361315" h="1778000">
                  <a:moveTo>
                    <a:pt x="361188" y="41148"/>
                  </a:moveTo>
                  <a:lnTo>
                    <a:pt x="361188" y="1764157"/>
                  </a:lnTo>
                </a:path>
                <a:path w="361315" h="1778000">
                  <a:moveTo>
                    <a:pt x="175260" y="0"/>
                  </a:moveTo>
                  <a:lnTo>
                    <a:pt x="181483" y="647319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aphicFrame>
        <p:nvGraphicFramePr>
          <p:cNvPr id="73" name="object 73"/>
          <p:cNvGraphicFramePr>
            <a:graphicFrameLocks noGrp="1"/>
          </p:cNvGraphicFramePr>
          <p:nvPr/>
        </p:nvGraphicFramePr>
        <p:xfrm>
          <a:off x="10742485" y="3235451"/>
          <a:ext cx="360680" cy="18669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6068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421640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B w="9525">
                      <a:solidFill>
                        <a:srgbClr val="FF8888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8859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1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9525">
                      <a:solidFill>
                        <a:srgbClr val="000000"/>
                      </a:solidFill>
                      <a:prstDash val="solid"/>
                    </a:lnL>
                    <a:lnR w="9525">
                      <a:solidFill>
                        <a:srgbClr val="000000"/>
                      </a:solidFill>
                      <a:prstDash val="solid"/>
                    </a:lnR>
                    <a:lnT w="9525">
                      <a:solidFill>
                        <a:srgbClr val="FF8888"/>
                      </a:solidFill>
                      <a:prstDash val="solid"/>
                    </a:lnT>
                    <a:solidFill>
                      <a:srgbClr val="FDF09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1256665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</a:pPr>
                      <a:endParaRPr sz="1800">
                        <a:latin typeface="Times New Roman"/>
                        <a:cs typeface="Times New Roman"/>
                      </a:endParaRPr>
                    </a:p>
                  </a:txBody>
                  <a:tcPr marL="0" marR="0" marT="0" marB="0">
                    <a:lnL w="12700">
                      <a:solidFill>
                        <a:srgbClr val="000000"/>
                      </a:solidFill>
                      <a:prstDash val="solid"/>
                    </a:lnL>
                    <a:lnR w="12700">
                      <a:solidFill>
                        <a:srgbClr val="000000"/>
                      </a:solidFill>
                      <a:prstDash val="solid"/>
                    </a:lnR>
                    <a:solidFill>
                      <a:srgbClr val="EB616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pSp>
        <p:nvGrpSpPr>
          <p:cNvPr id="74" name="object 74"/>
          <p:cNvGrpSpPr/>
          <p:nvPr/>
        </p:nvGrpSpPr>
        <p:grpSpPr>
          <a:xfrm>
            <a:off x="10742485" y="5086159"/>
            <a:ext cx="370840" cy="207010"/>
            <a:chOff x="10742485" y="5086159"/>
            <a:chExt cx="370840" cy="207010"/>
          </a:xfrm>
        </p:grpSpPr>
        <p:sp>
          <p:nvSpPr>
            <p:cNvPr id="75" name="object 75"/>
            <p:cNvSpPr/>
            <p:nvPr/>
          </p:nvSpPr>
          <p:spPr>
            <a:xfrm>
              <a:off x="10747247" y="5090921"/>
              <a:ext cx="361315" cy="197485"/>
            </a:xfrm>
            <a:custGeom>
              <a:avLst/>
              <a:gdLst/>
              <a:ahLst/>
              <a:cxnLst/>
              <a:rect l="l" t="t" r="r" b="b"/>
              <a:pathLst>
                <a:path w="361315" h="197485">
                  <a:moveTo>
                    <a:pt x="180594" y="0"/>
                  </a:moveTo>
                  <a:lnTo>
                    <a:pt x="0" y="0"/>
                  </a:lnTo>
                  <a:lnTo>
                    <a:pt x="6346" y="52048"/>
                  </a:lnTo>
                  <a:lnTo>
                    <a:pt x="24271" y="98890"/>
                  </a:lnTo>
                  <a:lnTo>
                    <a:pt x="52101" y="138683"/>
                  </a:lnTo>
                  <a:lnTo>
                    <a:pt x="88166" y="169587"/>
                  </a:lnTo>
                  <a:lnTo>
                    <a:pt x="130792" y="189759"/>
                  </a:lnTo>
                  <a:lnTo>
                    <a:pt x="178307" y="197357"/>
                  </a:lnTo>
                  <a:lnTo>
                    <a:pt x="226426" y="190978"/>
                  </a:lnTo>
                  <a:lnTo>
                    <a:pt x="269804" y="171680"/>
                  </a:lnTo>
                  <a:lnTo>
                    <a:pt x="306704" y="141319"/>
                  </a:lnTo>
                  <a:lnTo>
                    <a:pt x="335392" y="101750"/>
                  </a:lnTo>
                  <a:lnTo>
                    <a:pt x="354132" y="54829"/>
                  </a:lnTo>
                  <a:lnTo>
                    <a:pt x="361187" y="2412"/>
                  </a:lnTo>
                  <a:lnTo>
                    <a:pt x="180594" y="0"/>
                  </a:lnTo>
                  <a:close/>
                </a:path>
              </a:pathLst>
            </a:custGeom>
            <a:solidFill>
              <a:srgbClr val="EB6161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6" name="object 76"/>
            <p:cNvSpPr/>
            <p:nvPr/>
          </p:nvSpPr>
          <p:spPr>
            <a:xfrm>
              <a:off x="10747247" y="5090921"/>
              <a:ext cx="361315" cy="197485"/>
            </a:xfrm>
            <a:custGeom>
              <a:avLst/>
              <a:gdLst/>
              <a:ahLst/>
              <a:cxnLst/>
              <a:rect l="l" t="t" r="r" b="b"/>
              <a:pathLst>
                <a:path w="361315" h="197485">
                  <a:moveTo>
                    <a:pt x="361187" y="2412"/>
                  </a:moveTo>
                  <a:lnTo>
                    <a:pt x="354132" y="54829"/>
                  </a:lnTo>
                  <a:lnTo>
                    <a:pt x="335392" y="101750"/>
                  </a:lnTo>
                  <a:lnTo>
                    <a:pt x="306704" y="141319"/>
                  </a:lnTo>
                  <a:lnTo>
                    <a:pt x="269804" y="171680"/>
                  </a:lnTo>
                  <a:lnTo>
                    <a:pt x="226426" y="190978"/>
                  </a:lnTo>
                  <a:lnTo>
                    <a:pt x="178307" y="197357"/>
                  </a:lnTo>
                  <a:lnTo>
                    <a:pt x="130792" y="189759"/>
                  </a:lnTo>
                  <a:lnTo>
                    <a:pt x="88166" y="169587"/>
                  </a:lnTo>
                  <a:lnTo>
                    <a:pt x="52101" y="138683"/>
                  </a:lnTo>
                  <a:lnTo>
                    <a:pt x="24271" y="98890"/>
                  </a:lnTo>
                  <a:lnTo>
                    <a:pt x="6346" y="52048"/>
                  </a:lnTo>
                  <a:lnTo>
                    <a:pt x="0" y="0"/>
                  </a:lnTo>
                </a:path>
              </a:pathLst>
            </a:custGeom>
            <a:ln w="9525">
              <a:solidFill>
                <a:srgbClr val="00000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77" name="object 77"/>
          <p:cNvSpPr txBox="1"/>
          <p:nvPr/>
        </p:nvSpPr>
        <p:spPr>
          <a:xfrm>
            <a:off x="1788032" y="5409082"/>
            <a:ext cx="418084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4380" algn="l"/>
                <a:tab pos="1497330" algn="l"/>
                <a:tab pos="2239645" algn="l"/>
                <a:tab pos="2981960" algn="l"/>
                <a:tab pos="3724275" algn="l"/>
              </a:tabLst>
            </a:pPr>
            <a:r>
              <a:rPr sz="1800" spc="-20" dirty="0">
                <a:latin typeface="Tahoma"/>
                <a:cs typeface="Tahoma"/>
              </a:rPr>
              <a:t>0,63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0,60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0,57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0,54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0,51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0,48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78" name="object 78"/>
          <p:cNvSpPr txBox="1"/>
          <p:nvPr/>
        </p:nvSpPr>
        <p:spPr>
          <a:xfrm>
            <a:off x="6242050" y="5409082"/>
            <a:ext cx="1954530" cy="12153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015" algn="l"/>
                <a:tab pos="1497330" algn="l"/>
              </a:tabLst>
            </a:pPr>
            <a:r>
              <a:rPr sz="1800" spc="-20" dirty="0">
                <a:latin typeface="Tahoma"/>
                <a:cs typeface="Tahoma"/>
              </a:rPr>
              <a:t>0,45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0,42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0,39</a:t>
            </a:r>
            <a:endParaRPr sz="1800">
              <a:latin typeface="Tahoma"/>
              <a:cs typeface="Tahoma"/>
            </a:endParaRPr>
          </a:p>
          <a:p>
            <a:pPr marL="537210" marR="516255" algn="just">
              <a:lnSpc>
                <a:spcPct val="100000"/>
              </a:lnSpc>
              <a:spcBef>
                <a:spcPts val="1445"/>
              </a:spcBef>
            </a:pPr>
            <a:r>
              <a:rPr sz="1600" spc="-10" dirty="0">
                <a:latin typeface="Tahoma"/>
                <a:cs typeface="Tahoma"/>
              </a:rPr>
              <a:t>Minimální osmotická rezistence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79" name="object 79"/>
          <p:cNvSpPr txBox="1"/>
          <p:nvPr/>
        </p:nvSpPr>
        <p:spPr>
          <a:xfrm>
            <a:off x="8469248" y="5409082"/>
            <a:ext cx="1470660" cy="12344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755015" algn="l"/>
              </a:tabLst>
            </a:pPr>
            <a:r>
              <a:rPr sz="1800" spc="-20" dirty="0">
                <a:latin typeface="Tahoma"/>
                <a:cs typeface="Tahoma"/>
              </a:rPr>
              <a:t>0,36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0" dirty="0">
                <a:latin typeface="Tahoma"/>
                <a:cs typeface="Tahoma"/>
              </a:rPr>
              <a:t>0,33</a:t>
            </a:r>
            <a:endParaRPr sz="1800">
              <a:latin typeface="Tahoma"/>
              <a:cs typeface="Tahoma"/>
            </a:endParaRPr>
          </a:p>
          <a:p>
            <a:pPr marL="564515" marR="5080" algn="just">
              <a:lnSpc>
                <a:spcPct val="100000"/>
              </a:lnSpc>
              <a:spcBef>
                <a:spcPts val="1600"/>
              </a:spcBef>
            </a:pPr>
            <a:r>
              <a:rPr sz="1600" spc="-10" dirty="0">
                <a:latin typeface="Tahoma"/>
                <a:cs typeface="Tahoma"/>
              </a:rPr>
              <a:t>Maximální osmotická rezistence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0" name="object 80"/>
          <p:cNvSpPr txBox="1"/>
          <p:nvPr/>
        </p:nvSpPr>
        <p:spPr>
          <a:xfrm>
            <a:off x="9954006" y="5409082"/>
            <a:ext cx="1149350" cy="30035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817244" algn="l"/>
              </a:tabLst>
            </a:pPr>
            <a:r>
              <a:rPr sz="1800" spc="-20" dirty="0">
                <a:latin typeface="Tahoma"/>
                <a:cs typeface="Tahoma"/>
              </a:rPr>
              <a:t>0,30</a:t>
            </a:r>
            <a:r>
              <a:rPr sz="1800" dirty="0">
                <a:latin typeface="Tahoma"/>
                <a:cs typeface="Tahoma"/>
              </a:rPr>
              <a:t>	</a:t>
            </a:r>
            <a:r>
              <a:rPr sz="1800" spc="-25" dirty="0">
                <a:latin typeface="Tahoma"/>
                <a:cs typeface="Tahoma"/>
              </a:rPr>
              <a:t>0,9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1" name="object 81"/>
          <p:cNvSpPr txBox="1"/>
          <p:nvPr/>
        </p:nvSpPr>
        <p:spPr>
          <a:xfrm>
            <a:off x="11316969" y="5413044"/>
            <a:ext cx="709930" cy="29972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800" spc="-10" dirty="0">
                <a:latin typeface="Tahoma"/>
                <a:cs typeface="Tahoma"/>
              </a:rPr>
              <a:t>%NaCl</a:t>
            </a:r>
            <a:endParaRPr sz="1800">
              <a:latin typeface="Tahoma"/>
              <a:cs typeface="Tahoma"/>
            </a:endParaRPr>
          </a:p>
        </p:txBody>
      </p:sp>
      <p:sp>
        <p:nvSpPr>
          <p:cNvPr id="82" name="object 82"/>
          <p:cNvSpPr txBox="1"/>
          <p:nvPr/>
        </p:nvSpPr>
        <p:spPr>
          <a:xfrm>
            <a:off x="402742" y="3097225"/>
            <a:ext cx="1158240" cy="219996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08610" marR="49530" indent="449580" algn="r">
              <a:lnSpc>
                <a:spcPct val="100000"/>
              </a:lnSpc>
              <a:spcBef>
                <a:spcPts val="95"/>
              </a:spcBef>
            </a:pPr>
            <a:r>
              <a:rPr sz="1600" spc="-20" dirty="0">
                <a:latin typeface="Tahoma"/>
                <a:cs typeface="Tahoma"/>
              </a:rPr>
              <a:t>Čirý </a:t>
            </a:r>
            <a:r>
              <a:rPr sz="1600" spc="-10" dirty="0">
                <a:latin typeface="Tahoma"/>
                <a:cs typeface="Tahoma"/>
              </a:rPr>
              <a:t>nažloutlý </a:t>
            </a:r>
            <a:r>
              <a:rPr sz="1600" spc="-10" dirty="0" err="1">
                <a:latin typeface="Tahoma"/>
                <a:cs typeface="Tahoma"/>
              </a:rPr>
              <a:t>proužek</a:t>
            </a:r>
            <a:r>
              <a:rPr sz="1600" spc="-10" dirty="0">
                <a:latin typeface="Tahoma"/>
                <a:cs typeface="Tahoma"/>
              </a:rPr>
              <a:t> </a:t>
            </a:r>
            <a:r>
              <a:rPr sz="1600" spc="-10" dirty="0" err="1">
                <a:latin typeface="Tahoma"/>
                <a:cs typeface="Tahoma"/>
              </a:rPr>
              <a:t>roztoku</a:t>
            </a:r>
            <a:r>
              <a:rPr lang="cs-CZ" sz="1600" spc="-10" dirty="0">
                <a:latin typeface="Tahoma"/>
                <a:cs typeface="Tahoma"/>
              </a:rPr>
              <a:t> (</a:t>
            </a:r>
            <a:r>
              <a:rPr lang="cs-CZ" sz="1600" spc="-10" dirty="0" err="1">
                <a:latin typeface="Tahoma"/>
                <a:cs typeface="Tahoma"/>
              </a:rPr>
              <a:t>NaCl</a:t>
            </a:r>
            <a:r>
              <a:rPr lang="cs-CZ" sz="1600" spc="-10">
                <a:latin typeface="Tahoma"/>
                <a:cs typeface="Tahoma"/>
              </a:rPr>
              <a:t>)</a:t>
            </a:r>
            <a:endParaRPr sz="1600">
              <a:latin typeface="Tahoma"/>
              <a:cs typeface="Tahoma"/>
            </a:endParaRPr>
          </a:p>
          <a:p>
            <a:pPr marL="242570" marR="5080" indent="-230504" algn="just">
              <a:lnSpc>
                <a:spcPct val="100000"/>
              </a:lnSpc>
              <a:spcBef>
                <a:spcPts val="1655"/>
              </a:spcBef>
            </a:pPr>
            <a:r>
              <a:rPr sz="1600" spc="-10" dirty="0">
                <a:latin typeface="Tahoma"/>
                <a:cs typeface="Tahoma"/>
              </a:rPr>
              <a:t>Neprůhledný sediment erytrocytů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3" name="object 83"/>
          <p:cNvSpPr txBox="1"/>
          <p:nvPr/>
        </p:nvSpPr>
        <p:spPr>
          <a:xfrm>
            <a:off x="11437674" y="3265296"/>
            <a:ext cx="270510" cy="1706880"/>
          </a:xfrm>
          <a:prstGeom prst="rect">
            <a:avLst/>
          </a:prstGeom>
        </p:spPr>
        <p:txBody>
          <a:bodyPr vert="vert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Fyziologický</a:t>
            </a:r>
            <a:r>
              <a:rPr sz="1600" spc="-7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roztok</a:t>
            </a:r>
            <a:endParaRPr sz="1600" dirty="0">
              <a:latin typeface="Tahoma"/>
              <a:cs typeface="Tahoma"/>
            </a:endParaRPr>
          </a:p>
        </p:txBody>
      </p:sp>
      <p:sp>
        <p:nvSpPr>
          <p:cNvPr id="84" name="object 84"/>
          <p:cNvSpPr/>
          <p:nvPr/>
        </p:nvSpPr>
        <p:spPr>
          <a:xfrm>
            <a:off x="10535411" y="2827020"/>
            <a:ext cx="0" cy="2988310"/>
          </a:xfrm>
          <a:custGeom>
            <a:avLst/>
            <a:gdLst/>
            <a:ahLst/>
            <a:cxnLst/>
            <a:rect l="l" t="t" r="r" b="b"/>
            <a:pathLst>
              <a:path h="2988310">
                <a:moveTo>
                  <a:pt x="0" y="0"/>
                </a:moveTo>
                <a:lnTo>
                  <a:pt x="0" y="2988005"/>
                </a:lnTo>
              </a:path>
            </a:pathLst>
          </a:custGeom>
          <a:ln w="9525">
            <a:solidFill>
              <a:srgbClr val="00000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5" name="object 85"/>
          <p:cNvSpPr txBox="1"/>
          <p:nvPr/>
        </p:nvSpPr>
        <p:spPr>
          <a:xfrm>
            <a:off x="5920485" y="2364739"/>
            <a:ext cx="211709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Hemoglobin</a:t>
            </a:r>
            <a:r>
              <a:rPr sz="1600" spc="-40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z</a:t>
            </a:r>
            <a:r>
              <a:rPr sz="1600" spc="-60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prvních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ahoma"/>
                <a:cs typeface="Tahoma"/>
              </a:rPr>
              <a:t>hemolyzovaných</a:t>
            </a:r>
            <a:r>
              <a:rPr sz="1600" spc="-4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ery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obarvil</a:t>
            </a:r>
            <a:r>
              <a:rPr sz="1600" spc="-75" dirty="0">
                <a:latin typeface="Tahoma"/>
                <a:cs typeface="Tahoma"/>
              </a:rPr>
              <a:t> </a:t>
            </a:r>
            <a:r>
              <a:rPr sz="1600" dirty="0">
                <a:latin typeface="Tahoma"/>
                <a:cs typeface="Tahoma"/>
              </a:rPr>
              <a:t>proužek</a:t>
            </a:r>
            <a:r>
              <a:rPr sz="1600" spc="-55" dirty="0">
                <a:latin typeface="Tahoma"/>
                <a:cs typeface="Tahoma"/>
              </a:rPr>
              <a:t> </a:t>
            </a:r>
            <a:r>
              <a:rPr sz="1600" spc="-10" dirty="0">
                <a:latin typeface="Tahoma"/>
                <a:cs typeface="Tahoma"/>
              </a:rPr>
              <a:t>roztoku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6" name="object 86"/>
          <p:cNvSpPr txBox="1"/>
          <p:nvPr/>
        </p:nvSpPr>
        <p:spPr>
          <a:xfrm>
            <a:off x="8279383" y="2322067"/>
            <a:ext cx="1243330" cy="75692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Sediment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spc="-10" dirty="0">
                <a:latin typeface="Tahoma"/>
                <a:cs typeface="Tahoma"/>
              </a:rPr>
              <a:t>posledních</a:t>
            </a:r>
            <a:endParaRPr sz="1600">
              <a:latin typeface="Tahoma"/>
              <a:cs typeface="Tahoma"/>
            </a:endParaRPr>
          </a:p>
          <a:p>
            <a:pPr marL="12700">
              <a:lnSpc>
                <a:spcPct val="100000"/>
              </a:lnSpc>
            </a:pPr>
            <a:r>
              <a:rPr sz="1600" dirty="0">
                <a:latin typeface="Tahoma"/>
                <a:cs typeface="Tahoma"/>
              </a:rPr>
              <a:t>přeživších</a:t>
            </a:r>
            <a:r>
              <a:rPr sz="1600" spc="-95" dirty="0">
                <a:latin typeface="Tahoma"/>
                <a:cs typeface="Tahoma"/>
              </a:rPr>
              <a:t> </a:t>
            </a:r>
            <a:r>
              <a:rPr sz="1600" spc="-25" dirty="0">
                <a:latin typeface="Tahoma"/>
                <a:cs typeface="Tahoma"/>
              </a:rPr>
              <a:t>ery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7" name="object 87"/>
          <p:cNvSpPr txBox="1"/>
          <p:nvPr/>
        </p:nvSpPr>
        <p:spPr>
          <a:xfrm>
            <a:off x="9689083" y="2150491"/>
            <a:ext cx="930275" cy="51308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 marR="508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Kompletní hemolýza,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8" name="object 88"/>
          <p:cNvSpPr txBox="1"/>
          <p:nvPr/>
        </p:nvSpPr>
        <p:spPr>
          <a:xfrm>
            <a:off x="9689083" y="2638170"/>
            <a:ext cx="80772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dirty="0">
                <a:latin typeface="Tahoma"/>
                <a:cs typeface="Tahoma"/>
              </a:rPr>
              <a:t>roztok</a:t>
            </a:r>
            <a:r>
              <a:rPr sz="1600" spc="-25" dirty="0">
                <a:latin typeface="Tahoma"/>
                <a:cs typeface="Tahoma"/>
              </a:rPr>
              <a:t> je</a:t>
            </a:r>
            <a:endParaRPr sz="1600">
              <a:latin typeface="Tahoma"/>
              <a:cs typeface="Tahoma"/>
            </a:endParaRPr>
          </a:p>
        </p:txBody>
      </p:sp>
      <p:sp>
        <p:nvSpPr>
          <p:cNvPr id="89" name="object 89"/>
          <p:cNvSpPr txBox="1"/>
          <p:nvPr/>
        </p:nvSpPr>
        <p:spPr>
          <a:xfrm>
            <a:off x="9689083" y="2881706"/>
            <a:ext cx="915669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spc="-10" dirty="0">
                <a:latin typeface="Tahoma"/>
                <a:cs typeface="Tahoma"/>
              </a:rPr>
              <a:t>průhledný</a:t>
            </a:r>
            <a:endParaRPr sz="1600">
              <a:latin typeface="Tahoma"/>
              <a:cs typeface="Tahoma"/>
            </a:endParaRPr>
          </a:p>
        </p:txBody>
      </p:sp>
      <p:pic>
        <p:nvPicPr>
          <p:cNvPr id="90" name="object 90"/>
          <p:cNvPicPr/>
          <p:nvPr/>
        </p:nvPicPr>
        <p:blipFill>
          <a:blip r:embed="rId5" cstate="print"/>
          <a:stretch>
            <a:fillRect/>
          </a:stretch>
        </p:blipFill>
        <p:spPr>
          <a:xfrm>
            <a:off x="1600009" y="3654361"/>
            <a:ext cx="189357" cy="1985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Sedimentace</a:t>
            </a:r>
            <a:r>
              <a:rPr spc="-250" dirty="0"/>
              <a:t> </a:t>
            </a:r>
            <a:r>
              <a:rPr spc="-10" dirty="0"/>
              <a:t>erytrocytů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2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15821"/>
            <a:ext cx="10081260" cy="276923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683895" indent="-18034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Fyzikální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proces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usazování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erytrocytů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(krevních</a:t>
            </a:r>
            <a:r>
              <a:rPr sz="2800" spc="-12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elementů) </a:t>
            </a:r>
            <a:r>
              <a:rPr sz="2800" dirty="0">
                <a:latin typeface="Arial"/>
                <a:cs typeface="Arial"/>
              </a:rPr>
              <a:t>v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neproudící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nesrážlivé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krvi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vyšetřuje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sedimentační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rychlost</a:t>
            </a:r>
            <a:endParaRPr sz="28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0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nespecifická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laboratorní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metoda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-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říkající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nám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pouze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“něco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děje”</a:t>
            </a:r>
            <a:endParaRPr sz="2000">
              <a:latin typeface="Arial"/>
              <a:cs typeface="Arial"/>
            </a:endParaRPr>
          </a:p>
          <a:p>
            <a:pPr marL="265430">
              <a:lnSpc>
                <a:spcPts val="239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měříme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rychlost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poklesu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ery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ve</a:t>
            </a:r>
            <a:r>
              <a:rPr sz="2000" spc="-1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sloupci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nesrážlivé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krve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(v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kapiláře)</a:t>
            </a:r>
            <a:endParaRPr sz="2000">
              <a:latin typeface="Arial"/>
              <a:cs typeface="Arial"/>
            </a:endParaRPr>
          </a:p>
          <a:p>
            <a:pPr marL="192405" marR="5080" indent="-180340">
              <a:lnSpc>
                <a:spcPts val="3360"/>
              </a:lnSpc>
              <a:spcBef>
                <a:spcPts val="90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Sedimentační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rychlost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je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nepřímo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úměrná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suspenzní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stabilitě </a:t>
            </a:r>
            <a:r>
              <a:rPr sz="2800" b="1" spc="-20" dirty="0">
                <a:latin typeface="Arial"/>
                <a:cs typeface="Arial"/>
              </a:rPr>
              <a:t>krve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1524000" y="248309"/>
            <a:ext cx="10294620" cy="63500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Helmholtzova</a:t>
            </a:r>
            <a:r>
              <a:rPr spc="-240" dirty="0"/>
              <a:t> </a:t>
            </a:r>
            <a:r>
              <a:rPr dirty="0"/>
              <a:t>elektrická</a:t>
            </a:r>
            <a:r>
              <a:rPr spc="-225" dirty="0"/>
              <a:t> </a:t>
            </a:r>
            <a:r>
              <a:rPr spc="-10" dirty="0"/>
              <a:t>dvojvrstva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44728" y="876510"/>
            <a:ext cx="7492365" cy="2315377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92405" marR="5080" indent="-180340" algn="just"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vnějším</a:t>
            </a:r>
            <a:r>
              <a:rPr sz="2400" spc="-7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povrchu</a:t>
            </a:r>
            <a:r>
              <a:rPr sz="2400" spc="-7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membrány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ery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6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nachází </a:t>
            </a:r>
            <a:r>
              <a:rPr sz="2400" b="1" dirty="0" err="1">
                <a:latin typeface="Arial"/>
                <a:cs typeface="Arial"/>
              </a:rPr>
              <a:t>záporný</a:t>
            </a:r>
            <a:r>
              <a:rPr sz="2400" b="1" spc="-35" dirty="0">
                <a:latin typeface="Arial"/>
                <a:cs typeface="Arial"/>
              </a:rPr>
              <a:t> </a:t>
            </a:r>
            <a:r>
              <a:rPr sz="2400" b="1" dirty="0" err="1">
                <a:latin typeface="Arial"/>
                <a:cs typeface="Arial"/>
              </a:rPr>
              <a:t>náboj</a:t>
            </a:r>
            <a:r>
              <a:rPr lang="cs-CZ" sz="2400" b="1" dirty="0">
                <a:latin typeface="Arial"/>
                <a:cs typeface="Arial"/>
              </a:rPr>
              <a:t> </a:t>
            </a:r>
            <a:r>
              <a:rPr lang="cs-CZ" sz="2400" dirty="0">
                <a:latin typeface="Arial"/>
                <a:cs typeface="Arial"/>
              </a:rPr>
              <a:t>(což jsou zbytky sialových kyselin membránových proteinů)</a:t>
            </a:r>
          </a:p>
          <a:p>
            <a:pPr marL="192405" marR="5080" indent="-180340" algn="just">
              <a:spcBef>
                <a:spcPts val="95"/>
              </a:spcBef>
              <a:tabLst>
                <a:tab pos="192405" algn="l"/>
              </a:tabLst>
            </a:pPr>
            <a:r>
              <a:rPr lang="cs-CZ" sz="2400" dirty="0">
                <a:latin typeface="Arial"/>
                <a:cs typeface="Arial"/>
              </a:rPr>
              <a:t> </a:t>
            </a:r>
            <a:br>
              <a:rPr lang="cs-CZ" sz="2400" spc="-10" dirty="0">
                <a:latin typeface="Arial"/>
                <a:cs typeface="Arial"/>
              </a:rPr>
            </a:br>
            <a:endParaRPr lang="cs-CZ" sz="2400" dirty="0">
              <a:latin typeface="Arial"/>
              <a:cs typeface="Arial"/>
            </a:endParaRPr>
          </a:p>
          <a:p>
            <a:pPr marL="192405" marR="5080" indent="-18034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endParaRPr sz="24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83966" y="2399283"/>
            <a:ext cx="7731125" cy="22288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92405" marR="351790" indent="-180340" algn="just">
              <a:lnSpc>
                <a:spcPct val="100000"/>
              </a:lnSpc>
            </a:pP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̶</a:t>
            </a:r>
            <a:r>
              <a:rPr sz="2400" spc="20" dirty="0">
                <a:solidFill>
                  <a:srgbClr val="0000DC"/>
                </a:solidFill>
                <a:latin typeface="Arial"/>
                <a:cs typeface="Arial"/>
              </a:rPr>
              <a:t> 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těsném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okolí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membrány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elektrostatickými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silami </a:t>
            </a:r>
            <a:r>
              <a:rPr sz="2400" dirty="0">
                <a:latin typeface="Arial"/>
                <a:cs typeface="Arial"/>
              </a:rPr>
              <a:t>udržují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kladně nabité ionty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(především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Na+)</a:t>
            </a:r>
            <a:r>
              <a:rPr sz="2400" spc="-5" dirty="0">
                <a:latin typeface="Arial"/>
                <a:cs typeface="Arial"/>
              </a:rPr>
              <a:t> </a:t>
            </a:r>
            <a:endParaRPr lang="cs-CZ" sz="2400" dirty="0">
              <a:solidFill>
                <a:srgbClr val="0000DC"/>
              </a:solidFill>
              <a:latin typeface="Arial"/>
              <a:cs typeface="Arial"/>
            </a:endParaRPr>
          </a:p>
          <a:p>
            <a:pPr marL="192405" marR="351790" indent="-180340" algn="just">
              <a:lnSpc>
                <a:spcPct val="100000"/>
              </a:lnSpc>
            </a:pP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sz="2400" dirty="0">
                <a:solidFill>
                  <a:srgbClr val="0000DC"/>
                </a:solidFill>
                <a:latin typeface="Arial"/>
                <a:cs typeface="Arial"/>
              </a:rPr>
              <a:t>	</a:t>
            </a:r>
            <a:r>
              <a:rPr sz="2400" dirty="0">
                <a:latin typeface="Arial"/>
                <a:cs typeface="Arial"/>
              </a:rPr>
              <a:t>ery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díky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svému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„elektrickému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obalu“ </a:t>
            </a:r>
            <a:r>
              <a:rPr sz="2400" spc="-10" dirty="0">
                <a:latin typeface="Arial"/>
                <a:cs typeface="Arial"/>
              </a:rPr>
              <a:t>vzájemně </a:t>
            </a:r>
            <a:r>
              <a:rPr sz="2400" dirty="0">
                <a:latin typeface="Arial"/>
                <a:cs typeface="Arial"/>
              </a:rPr>
              <a:t>odpuzují,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což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zabezpečuje,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že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neproudící </a:t>
            </a:r>
            <a:r>
              <a:rPr sz="2400" spc="-10" dirty="0">
                <a:latin typeface="Arial"/>
                <a:cs typeface="Arial"/>
              </a:rPr>
              <a:t>nesrážlivá </a:t>
            </a:r>
            <a:r>
              <a:rPr sz="2400" dirty="0">
                <a:latin typeface="Arial"/>
                <a:cs typeface="Arial"/>
              </a:rPr>
              <a:t>krev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po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jistou</a:t>
            </a:r>
            <a:r>
              <a:rPr sz="2400" spc="-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dobu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setrvává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jako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suspenze </a:t>
            </a:r>
            <a:r>
              <a:rPr sz="2400" spc="-10" dirty="0">
                <a:latin typeface="Arial"/>
                <a:cs typeface="Arial"/>
              </a:rPr>
              <a:t>krevních </a:t>
            </a:r>
            <a:r>
              <a:rPr sz="2400" dirty="0">
                <a:latin typeface="Arial"/>
                <a:cs typeface="Arial"/>
              </a:rPr>
              <a:t>elementů</a:t>
            </a:r>
            <a:r>
              <a:rPr sz="2400" spc="-2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v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plazmě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</a:t>
            </a:r>
            <a:r>
              <a:rPr sz="2400" b="1" dirty="0">
                <a:latin typeface="Arial"/>
                <a:cs typeface="Arial"/>
              </a:rPr>
              <a:t>suspenzní</a:t>
            </a:r>
            <a:r>
              <a:rPr sz="2400" b="1" spc="-20" dirty="0">
                <a:latin typeface="Arial"/>
                <a:cs typeface="Arial"/>
              </a:rPr>
              <a:t> </a:t>
            </a:r>
            <a:r>
              <a:rPr sz="2400" b="1" spc="-10" dirty="0">
                <a:latin typeface="Arial"/>
                <a:cs typeface="Arial"/>
              </a:rPr>
              <a:t>stabilita</a:t>
            </a:r>
            <a:r>
              <a:rPr sz="2400" spc="-10" dirty="0">
                <a:latin typeface="Arial"/>
                <a:cs typeface="Arial"/>
              </a:rPr>
              <a:t>)</a:t>
            </a:r>
            <a:endParaRPr sz="2400" dirty="0">
              <a:latin typeface="Arial"/>
              <a:cs typeface="Arial"/>
            </a:endParaRPr>
          </a:p>
        </p:txBody>
      </p:sp>
      <p:grpSp>
        <p:nvGrpSpPr>
          <p:cNvPr id="5" name="object 5"/>
          <p:cNvGrpSpPr/>
          <p:nvPr/>
        </p:nvGrpSpPr>
        <p:grpSpPr>
          <a:xfrm>
            <a:off x="8741918" y="2095754"/>
            <a:ext cx="2980690" cy="2980690"/>
            <a:chOff x="8741918" y="2095754"/>
            <a:chExt cx="2980690" cy="2980690"/>
          </a:xfrm>
        </p:grpSpPr>
        <p:pic>
          <p:nvPicPr>
            <p:cNvPr id="6" name="object 6"/>
            <p:cNvPicPr/>
            <p:nvPr/>
          </p:nvPicPr>
          <p:blipFill>
            <a:blip r:embed="rId2" cstate="print"/>
            <a:stretch>
              <a:fillRect/>
            </a:stretch>
          </p:blipFill>
          <p:spPr>
            <a:xfrm>
              <a:off x="9612630" y="2911602"/>
              <a:ext cx="1331976" cy="1330452"/>
            </a:xfrm>
            <a:prstGeom prst="rect">
              <a:avLst/>
            </a:prstGeom>
          </p:spPr>
        </p:pic>
        <p:pic>
          <p:nvPicPr>
            <p:cNvPr id="7" name="object 7"/>
            <p:cNvPicPr/>
            <p:nvPr/>
          </p:nvPicPr>
          <p:blipFill>
            <a:blip r:embed="rId3" cstate="print"/>
            <a:stretch>
              <a:fillRect/>
            </a:stretch>
          </p:blipFill>
          <p:spPr>
            <a:xfrm>
              <a:off x="8741918" y="2095754"/>
              <a:ext cx="2980435" cy="2980436"/>
            </a:xfrm>
            <a:prstGeom prst="rect">
              <a:avLst/>
            </a:prstGeom>
          </p:spPr>
        </p:pic>
      </p:grpSp>
      <p:sp>
        <p:nvSpPr>
          <p:cNvPr id="8" name="object 8"/>
          <p:cNvSpPr txBox="1"/>
          <p:nvPr/>
        </p:nvSpPr>
        <p:spPr>
          <a:xfrm>
            <a:off x="9475469" y="3075889"/>
            <a:ext cx="14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44" name="object 4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3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9" name="object 9"/>
          <p:cNvSpPr txBox="1"/>
          <p:nvPr/>
        </p:nvSpPr>
        <p:spPr>
          <a:xfrm>
            <a:off x="9077325" y="3539744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0" name="object 10"/>
          <p:cNvSpPr txBox="1"/>
          <p:nvPr/>
        </p:nvSpPr>
        <p:spPr>
          <a:xfrm>
            <a:off x="10485881" y="2689605"/>
            <a:ext cx="14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1" name="object 11"/>
          <p:cNvSpPr txBox="1"/>
          <p:nvPr/>
        </p:nvSpPr>
        <p:spPr>
          <a:xfrm>
            <a:off x="9567544" y="4123131"/>
            <a:ext cx="36131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400" b="1" baseline="-13888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r>
              <a:rPr sz="2400" b="1" spc="179" baseline="-13888" dirty="0">
                <a:solidFill>
                  <a:srgbClr val="0000A4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2" name="object 12"/>
          <p:cNvSpPr txBox="1"/>
          <p:nvPr/>
        </p:nvSpPr>
        <p:spPr>
          <a:xfrm>
            <a:off x="10128250" y="4240529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3" name="object 13"/>
          <p:cNvSpPr txBox="1"/>
          <p:nvPr/>
        </p:nvSpPr>
        <p:spPr>
          <a:xfrm>
            <a:off x="10515600" y="4184650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4" name="object 14"/>
          <p:cNvSpPr txBox="1"/>
          <p:nvPr/>
        </p:nvSpPr>
        <p:spPr>
          <a:xfrm>
            <a:off x="9167494" y="2561336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15" name="object 15"/>
          <p:cNvSpPr txBox="1"/>
          <p:nvPr/>
        </p:nvSpPr>
        <p:spPr>
          <a:xfrm>
            <a:off x="9277857" y="2838145"/>
            <a:ext cx="6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6" name="object 16"/>
          <p:cNvSpPr txBox="1"/>
          <p:nvPr/>
        </p:nvSpPr>
        <p:spPr>
          <a:xfrm>
            <a:off x="9862566" y="2376931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7" name="object 17"/>
          <p:cNvSpPr txBox="1"/>
          <p:nvPr/>
        </p:nvSpPr>
        <p:spPr>
          <a:xfrm>
            <a:off x="11231371" y="3057905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8" name="object 18"/>
          <p:cNvSpPr txBox="1"/>
          <p:nvPr/>
        </p:nvSpPr>
        <p:spPr>
          <a:xfrm>
            <a:off x="9579609" y="4377690"/>
            <a:ext cx="6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19" name="object 19"/>
          <p:cNvSpPr txBox="1"/>
          <p:nvPr/>
        </p:nvSpPr>
        <p:spPr>
          <a:xfrm>
            <a:off x="10642218" y="4442282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20" name="object 20"/>
          <p:cNvSpPr txBox="1"/>
          <p:nvPr/>
        </p:nvSpPr>
        <p:spPr>
          <a:xfrm>
            <a:off x="10861293" y="2508885"/>
            <a:ext cx="6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21" name="object 21"/>
          <p:cNvSpPr txBox="1"/>
          <p:nvPr/>
        </p:nvSpPr>
        <p:spPr>
          <a:xfrm>
            <a:off x="10141966" y="4523359"/>
            <a:ext cx="6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22" name="object 22"/>
          <p:cNvSpPr txBox="1"/>
          <p:nvPr/>
        </p:nvSpPr>
        <p:spPr>
          <a:xfrm>
            <a:off x="9042654" y="4050284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23" name="object 23"/>
          <p:cNvSpPr txBox="1"/>
          <p:nvPr/>
        </p:nvSpPr>
        <p:spPr>
          <a:xfrm>
            <a:off x="11250930" y="3919473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24" name="object 24"/>
          <p:cNvSpPr txBox="1"/>
          <p:nvPr/>
        </p:nvSpPr>
        <p:spPr>
          <a:xfrm>
            <a:off x="11066780" y="2617977"/>
            <a:ext cx="14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5" name="object 25"/>
          <p:cNvSpPr txBox="1"/>
          <p:nvPr/>
        </p:nvSpPr>
        <p:spPr>
          <a:xfrm>
            <a:off x="10928095" y="4494098"/>
            <a:ext cx="14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6" name="object 26"/>
          <p:cNvSpPr txBox="1"/>
          <p:nvPr/>
        </p:nvSpPr>
        <p:spPr>
          <a:xfrm>
            <a:off x="9117583" y="4284726"/>
            <a:ext cx="14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7" name="object 27"/>
          <p:cNvSpPr txBox="1"/>
          <p:nvPr/>
        </p:nvSpPr>
        <p:spPr>
          <a:xfrm>
            <a:off x="10089895" y="2130043"/>
            <a:ext cx="14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8" name="object 28"/>
          <p:cNvSpPr txBox="1"/>
          <p:nvPr/>
        </p:nvSpPr>
        <p:spPr>
          <a:xfrm>
            <a:off x="10817986" y="2205608"/>
            <a:ext cx="1187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29" name="object 29"/>
          <p:cNvSpPr txBox="1"/>
          <p:nvPr/>
        </p:nvSpPr>
        <p:spPr>
          <a:xfrm>
            <a:off x="9704196" y="2785313"/>
            <a:ext cx="6775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  <a:tabLst>
                <a:tab pos="302895" algn="l"/>
              </a:tabLst>
            </a:pPr>
            <a:r>
              <a:rPr sz="1600" b="1" spc="-50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r>
              <a:rPr sz="1600" b="1" dirty="0">
                <a:solidFill>
                  <a:srgbClr val="0000A4"/>
                </a:solidFill>
                <a:latin typeface="Arial"/>
                <a:cs typeface="Arial"/>
              </a:rPr>
              <a:t>	</a:t>
            </a:r>
            <a:r>
              <a:rPr sz="2400" b="1" spc="-15" baseline="-6944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b="1" spc="-345" baseline="-694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15" baseline="39930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r>
              <a:rPr sz="2400" b="1" spc="-165" baseline="39930" dirty="0">
                <a:solidFill>
                  <a:srgbClr val="0000A4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0" name="object 30"/>
          <p:cNvSpPr txBox="1"/>
          <p:nvPr/>
        </p:nvSpPr>
        <p:spPr>
          <a:xfrm>
            <a:off x="10516489" y="2870657"/>
            <a:ext cx="45593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600" b="1" spc="135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baseline="-3125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b="1" spc="-75" baseline="-312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75" baseline="-10416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2400" baseline="-10416">
              <a:latin typeface="Arial"/>
              <a:cs typeface="Arial"/>
            </a:endParaRPr>
          </a:p>
        </p:txBody>
      </p:sp>
      <p:sp>
        <p:nvSpPr>
          <p:cNvPr id="31" name="object 31"/>
          <p:cNvSpPr txBox="1"/>
          <p:nvPr/>
        </p:nvSpPr>
        <p:spPr>
          <a:xfrm>
            <a:off x="9807956" y="2936239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2" name="object 32"/>
          <p:cNvSpPr txBox="1"/>
          <p:nvPr/>
        </p:nvSpPr>
        <p:spPr>
          <a:xfrm>
            <a:off x="9665589" y="3117342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3" name="object 33"/>
          <p:cNvSpPr txBox="1"/>
          <p:nvPr/>
        </p:nvSpPr>
        <p:spPr>
          <a:xfrm>
            <a:off x="9379584" y="3343402"/>
            <a:ext cx="3384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baseline="-38194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r>
              <a:rPr sz="2400" b="1" spc="209" baseline="-38194" dirty="0">
                <a:solidFill>
                  <a:srgbClr val="0000A4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4" name="object 34"/>
          <p:cNvSpPr txBox="1"/>
          <p:nvPr/>
        </p:nvSpPr>
        <p:spPr>
          <a:xfrm>
            <a:off x="9606153" y="3577590"/>
            <a:ext cx="933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5" name="object 35"/>
          <p:cNvSpPr txBox="1"/>
          <p:nvPr/>
        </p:nvSpPr>
        <p:spPr>
          <a:xfrm>
            <a:off x="9729596" y="3824985"/>
            <a:ext cx="248285" cy="42100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ts val="156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  <a:p>
            <a:pPr marL="167005">
              <a:lnSpc>
                <a:spcPts val="1560"/>
              </a:lnSpc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6" name="object 36"/>
          <p:cNvSpPr txBox="1"/>
          <p:nvPr/>
        </p:nvSpPr>
        <p:spPr>
          <a:xfrm>
            <a:off x="10177271" y="4068826"/>
            <a:ext cx="6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7" name="object 37"/>
          <p:cNvSpPr txBox="1"/>
          <p:nvPr/>
        </p:nvSpPr>
        <p:spPr>
          <a:xfrm>
            <a:off x="10480547" y="4012438"/>
            <a:ext cx="6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38" name="object 38"/>
          <p:cNvSpPr txBox="1"/>
          <p:nvPr/>
        </p:nvSpPr>
        <p:spPr>
          <a:xfrm>
            <a:off x="10665841" y="3900678"/>
            <a:ext cx="32702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600" b="1" spc="50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2400" b="1" spc="-75" baseline="-22569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2400" baseline="-22569">
              <a:latin typeface="Arial"/>
              <a:cs typeface="Arial"/>
            </a:endParaRPr>
          </a:p>
        </p:txBody>
      </p:sp>
      <p:sp>
        <p:nvSpPr>
          <p:cNvPr id="39" name="object 39"/>
          <p:cNvSpPr txBox="1"/>
          <p:nvPr/>
        </p:nvSpPr>
        <p:spPr>
          <a:xfrm>
            <a:off x="10789284" y="3603497"/>
            <a:ext cx="36385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38100">
              <a:lnSpc>
                <a:spcPct val="100000"/>
              </a:lnSpc>
              <a:spcBef>
                <a:spcPts val="95"/>
              </a:spcBef>
            </a:pPr>
            <a:r>
              <a:rPr sz="2400" b="1" baseline="-29513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b="1" spc="509" baseline="-29513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50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40" name="object 40"/>
          <p:cNvSpPr txBox="1"/>
          <p:nvPr/>
        </p:nvSpPr>
        <p:spPr>
          <a:xfrm>
            <a:off x="10869421" y="3254121"/>
            <a:ext cx="29273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5400">
              <a:lnSpc>
                <a:spcPct val="100000"/>
              </a:lnSpc>
              <a:spcBef>
                <a:spcPts val="95"/>
              </a:spcBef>
            </a:pPr>
            <a:r>
              <a:rPr sz="2400" b="1" baseline="-6944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2400" b="1" spc="-22" baseline="-6944" dirty="0">
                <a:solidFill>
                  <a:srgbClr val="C00000"/>
                </a:solidFill>
                <a:latin typeface="Arial"/>
                <a:cs typeface="Arial"/>
              </a:rPr>
              <a:t> </a:t>
            </a:r>
            <a:r>
              <a:rPr sz="1600" b="1" spc="-60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  <p:sp>
        <p:nvSpPr>
          <p:cNvPr id="41" name="object 41"/>
          <p:cNvSpPr txBox="1"/>
          <p:nvPr/>
        </p:nvSpPr>
        <p:spPr>
          <a:xfrm>
            <a:off x="10799698" y="3117342"/>
            <a:ext cx="679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42" name="object 42"/>
          <p:cNvSpPr txBox="1"/>
          <p:nvPr/>
        </p:nvSpPr>
        <p:spPr>
          <a:xfrm>
            <a:off x="9957054" y="3384042"/>
            <a:ext cx="1552575" cy="39116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  <a:tabLst>
                <a:tab pos="928369" algn="l"/>
                <a:tab pos="1471930" algn="l"/>
              </a:tabLst>
            </a:pPr>
            <a:r>
              <a:rPr sz="3600" spc="-37" baseline="2314" dirty="0">
                <a:latin typeface="Arial"/>
                <a:cs typeface="Arial"/>
              </a:rPr>
              <a:t>ERY</a:t>
            </a:r>
            <a:r>
              <a:rPr sz="3600" baseline="2314" dirty="0">
                <a:latin typeface="Arial"/>
                <a:cs typeface="Arial"/>
              </a:rPr>
              <a:t>	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r>
              <a:rPr sz="1600" b="1" dirty="0">
                <a:solidFill>
                  <a:srgbClr val="C00000"/>
                </a:solidFill>
                <a:latin typeface="Arial"/>
                <a:cs typeface="Arial"/>
              </a:rPr>
              <a:t>	</a:t>
            </a:r>
            <a:r>
              <a:rPr sz="1600" b="1" spc="-50" dirty="0">
                <a:solidFill>
                  <a:srgbClr val="C00000"/>
                </a:solidFill>
                <a:latin typeface="Arial"/>
                <a:cs typeface="Arial"/>
              </a:rPr>
              <a:t>-</a:t>
            </a:r>
            <a:endParaRPr sz="1600">
              <a:latin typeface="Arial"/>
              <a:cs typeface="Arial"/>
            </a:endParaRPr>
          </a:p>
        </p:txBody>
      </p:sp>
      <p:sp>
        <p:nvSpPr>
          <p:cNvPr id="43" name="object 43"/>
          <p:cNvSpPr txBox="1"/>
          <p:nvPr/>
        </p:nvSpPr>
        <p:spPr>
          <a:xfrm>
            <a:off x="8863330" y="3198367"/>
            <a:ext cx="144145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1600" b="1" spc="-5" dirty="0">
                <a:solidFill>
                  <a:srgbClr val="0000A4"/>
                </a:solidFill>
                <a:latin typeface="Arial"/>
                <a:cs typeface="Arial"/>
              </a:rPr>
              <a:t>+</a:t>
            </a:r>
            <a:endParaRPr sz="16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Mechanismus</a:t>
            </a:r>
            <a:r>
              <a:rPr spc="-260" dirty="0"/>
              <a:t> </a:t>
            </a:r>
            <a:r>
              <a:rPr dirty="0"/>
              <a:t>sedimentace</a:t>
            </a:r>
            <a:r>
              <a:rPr spc="-260" dirty="0"/>
              <a:t> </a:t>
            </a:r>
            <a:r>
              <a:rPr spc="-10" dirty="0"/>
              <a:t>erytrocytů</a:t>
            </a:r>
          </a:p>
        </p:txBody>
      </p:sp>
      <p:pic>
        <p:nvPicPr>
          <p:cNvPr id="3" name="object 3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8282940" y="2729483"/>
            <a:ext cx="3163824" cy="2086356"/>
          </a:xfrm>
          <a:prstGeom prst="rect">
            <a:avLst/>
          </a:prstGeom>
        </p:spPr>
      </p:pic>
      <p:sp>
        <p:nvSpPr>
          <p:cNvPr id="4" name="object 4"/>
          <p:cNvSpPr txBox="1"/>
          <p:nvPr/>
        </p:nvSpPr>
        <p:spPr>
          <a:xfrm>
            <a:off x="767587" y="1515821"/>
            <a:ext cx="9413875" cy="3750066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203835" marR="5080" indent="-180340">
              <a:lnSpc>
                <a:spcPct val="100000"/>
              </a:lnSpc>
              <a:spcBef>
                <a:spcPts val="95"/>
              </a:spcBef>
              <a:tabLst>
                <a:tab pos="20383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gravitace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pod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vlivem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této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síly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erytrocyty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v</a:t>
            </a:r>
            <a:r>
              <a:rPr sz="2800" b="1" spc="-60" dirty="0">
                <a:latin typeface="Arial"/>
                <a:cs typeface="Arial"/>
              </a:rPr>
              <a:t> </a:t>
            </a:r>
            <a:r>
              <a:rPr sz="2800" b="1" spc="-10" dirty="0">
                <a:latin typeface="Arial"/>
                <a:cs typeface="Arial"/>
              </a:rPr>
              <a:t>neproudící </a:t>
            </a:r>
            <a:r>
              <a:rPr sz="2800" b="1" dirty="0">
                <a:latin typeface="Arial"/>
                <a:cs typeface="Arial"/>
              </a:rPr>
              <a:t>nesrážlivé</a:t>
            </a:r>
            <a:r>
              <a:rPr sz="2800" b="1" spc="-100" dirty="0">
                <a:latin typeface="Arial"/>
                <a:cs typeface="Arial"/>
              </a:rPr>
              <a:t> </a:t>
            </a:r>
            <a:r>
              <a:rPr sz="2800" b="1" dirty="0">
                <a:latin typeface="Arial"/>
                <a:cs typeface="Arial"/>
              </a:rPr>
              <a:t>krvi</a:t>
            </a:r>
            <a:r>
              <a:rPr sz="2800" b="1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postupně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usazují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(sedimentují)</a:t>
            </a:r>
            <a:endParaRPr sz="2800" dirty="0">
              <a:latin typeface="Arial"/>
              <a:cs typeface="Arial"/>
            </a:endParaRPr>
          </a:p>
          <a:p>
            <a:pPr marL="192405" marR="1989455" indent="-180340">
              <a:lnSpc>
                <a:spcPct val="100000"/>
              </a:lnSpc>
              <a:spcBef>
                <a:spcPts val="227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při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narušení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Helmholtzovy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elektrické </a:t>
            </a:r>
            <a:r>
              <a:rPr sz="2800" dirty="0">
                <a:latin typeface="Arial"/>
                <a:cs typeface="Arial"/>
              </a:rPr>
              <a:t>dvojvrstvy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dochází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ke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skládání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ery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do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válečků </a:t>
            </a:r>
            <a:r>
              <a:rPr sz="2800" dirty="0">
                <a:latin typeface="Arial"/>
                <a:cs typeface="Arial"/>
              </a:rPr>
              <a:t>–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lang="cs-CZ" sz="2800" spc="-80" dirty="0">
                <a:latin typeface="Arial"/>
                <a:cs typeface="Arial"/>
              </a:rPr>
              <a:t>tzv. </a:t>
            </a:r>
            <a:r>
              <a:rPr sz="2800" dirty="0" err="1">
                <a:latin typeface="Arial"/>
                <a:cs typeface="Arial"/>
              </a:rPr>
              <a:t>penízkovatění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(tvorba</a:t>
            </a:r>
            <a:r>
              <a:rPr sz="2800" spc="-10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rouleaux,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agregátů)</a:t>
            </a:r>
            <a:endParaRPr sz="2800" dirty="0">
              <a:latin typeface="Arial"/>
              <a:cs typeface="Arial"/>
            </a:endParaRPr>
          </a:p>
          <a:p>
            <a:pPr marL="192405" marR="2622550" indent="-180340">
              <a:lnSpc>
                <a:spcPts val="3360"/>
              </a:lnSpc>
              <a:spcBef>
                <a:spcPts val="8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narušení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elektrické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dvojvrstvy</a:t>
            </a:r>
            <a:r>
              <a:rPr sz="2800" spc="-10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tak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způsobí </a:t>
            </a:r>
            <a:r>
              <a:rPr sz="2800" dirty="0">
                <a:latin typeface="Arial"/>
                <a:cs typeface="Arial"/>
              </a:rPr>
              <a:t>zvýšení</a:t>
            </a:r>
            <a:r>
              <a:rPr sz="2800" spc="-14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sedimentační</a:t>
            </a:r>
            <a:r>
              <a:rPr sz="2800" spc="-114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rychlosti</a:t>
            </a:r>
            <a:endParaRPr sz="28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4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Faktory</a:t>
            </a:r>
            <a:r>
              <a:rPr spc="-180" dirty="0"/>
              <a:t> </a:t>
            </a:r>
            <a:r>
              <a:rPr dirty="0"/>
              <a:t>ovlivňující</a:t>
            </a:r>
            <a:r>
              <a:rPr spc="-190" dirty="0"/>
              <a:t> </a:t>
            </a:r>
            <a:r>
              <a:rPr dirty="0"/>
              <a:t>rychlost</a:t>
            </a:r>
            <a:r>
              <a:rPr spc="-190" dirty="0"/>
              <a:t> </a:t>
            </a:r>
            <a:r>
              <a:rPr spc="-10" dirty="0"/>
              <a:t>sedimentace</a:t>
            </a:r>
          </a:p>
        </p:txBody>
      </p:sp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5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4" name="object 4"/>
          <p:cNvSpPr txBox="1"/>
          <p:nvPr/>
        </p:nvSpPr>
        <p:spPr>
          <a:xfrm>
            <a:off x="711835" y="1524000"/>
            <a:ext cx="10768330" cy="2402581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 err="1">
                <a:latin typeface="Arial"/>
                <a:cs typeface="Arial"/>
              </a:rPr>
              <a:t>Sedimentace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závisí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na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vlastnostech</a:t>
            </a:r>
            <a:r>
              <a:rPr sz="2800" spc="-11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erytrocytů</a:t>
            </a:r>
            <a:r>
              <a:rPr sz="2800" spc="-8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95" dirty="0">
                <a:latin typeface="Arial"/>
                <a:cs typeface="Arial"/>
              </a:rPr>
              <a:t> </a:t>
            </a:r>
            <a:r>
              <a:rPr sz="2800" dirty="0" err="1">
                <a:latin typeface="Arial"/>
                <a:cs typeface="Arial"/>
              </a:rPr>
              <a:t>složení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spc="-10" dirty="0" err="1">
                <a:latin typeface="Arial"/>
                <a:cs typeface="Arial"/>
              </a:rPr>
              <a:t>plazmy</a:t>
            </a:r>
            <a:endParaRPr lang="cs-CZ" sz="2800" spc="-10" dirty="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lang="cs-CZ" sz="2800" spc="-10" dirty="0">
                <a:solidFill>
                  <a:srgbClr val="0000DC"/>
                </a:solidFill>
                <a:latin typeface="Arial"/>
                <a:cs typeface="Arial"/>
              </a:rPr>
              <a:t>-</a:t>
            </a:r>
            <a:r>
              <a:rPr lang="cs-CZ" sz="2400" dirty="0">
                <a:solidFill>
                  <a:srgbClr val="0000DC"/>
                </a:solidFill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Albumin má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záporný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náboj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–</a:t>
            </a:r>
            <a:r>
              <a:rPr sz="2400" spc="-10" dirty="0">
                <a:latin typeface="Arial"/>
                <a:cs typeface="Arial"/>
              </a:rPr>
              <a:t> udržuje </a:t>
            </a:r>
            <a:r>
              <a:rPr sz="2400" dirty="0" err="1">
                <a:latin typeface="Arial"/>
                <a:cs typeface="Arial"/>
              </a:rPr>
              <a:t>suspenzní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stabilitu</a:t>
            </a:r>
            <a:endParaRPr lang="cs-CZ" sz="2400" spc="-1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192405" algn="l"/>
              </a:tabLst>
            </a:pPr>
            <a:r>
              <a:rPr sz="2400" dirty="0">
                <a:latin typeface="Arial"/>
                <a:cs typeface="Arial"/>
              </a:rPr>
              <a:t>I</a:t>
            </a:r>
            <a:r>
              <a:rPr lang="cs-CZ" sz="2400" dirty="0" err="1">
                <a:latin typeface="Arial"/>
                <a:cs typeface="Arial"/>
              </a:rPr>
              <a:t>munoglobulin</a:t>
            </a:r>
            <a:r>
              <a:rPr lang="cs-CZ" sz="240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fibrinogen narušují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náboj</a:t>
            </a:r>
            <a:r>
              <a:rPr sz="2400" spc="1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ery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50" dirty="0">
                <a:latin typeface="Arial"/>
                <a:cs typeface="Arial"/>
              </a:rPr>
              <a:t>–</a:t>
            </a:r>
            <a:r>
              <a:rPr lang="cs-CZ" sz="2400" spc="-5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urychlují</a:t>
            </a:r>
            <a:r>
              <a:rPr sz="2400" spc="-4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penízkovatění</a:t>
            </a:r>
            <a:endParaRPr lang="cs-CZ" sz="2400" spc="-10" dirty="0">
              <a:latin typeface="Arial"/>
              <a:cs typeface="Arial"/>
            </a:endParaRP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192405" algn="l"/>
              </a:tabLst>
            </a:pPr>
            <a:r>
              <a:rPr sz="2400" dirty="0" err="1">
                <a:latin typeface="Arial"/>
                <a:cs typeface="Arial"/>
              </a:rPr>
              <a:t>Před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odběrem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krve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na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sedimentaci </a:t>
            </a:r>
            <a:r>
              <a:rPr sz="2400" dirty="0">
                <a:latin typeface="Arial"/>
                <a:cs typeface="Arial"/>
              </a:rPr>
              <a:t>by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neměla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jíst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tučná</a:t>
            </a:r>
            <a:r>
              <a:rPr sz="2400" spc="-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jídl</a:t>
            </a:r>
            <a:r>
              <a:rPr lang="cs-CZ" sz="2400" spc="-10" dirty="0">
                <a:latin typeface="Arial"/>
                <a:cs typeface="Arial"/>
              </a:rPr>
              <a:t>a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192405" algn="l"/>
              </a:tabLst>
            </a:pPr>
            <a:r>
              <a:rPr sz="2400" dirty="0" err="1">
                <a:latin typeface="Arial"/>
                <a:cs typeface="Arial"/>
              </a:rPr>
              <a:t>Sedimentace</a:t>
            </a:r>
            <a:r>
              <a:rPr sz="2400" spc="-1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ovlivněna</a:t>
            </a:r>
            <a:r>
              <a:rPr sz="2400" spc="5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taky</a:t>
            </a:r>
            <a:r>
              <a:rPr sz="2400" spc="-35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tvarem</a:t>
            </a:r>
            <a:r>
              <a:rPr lang="cs-CZ" sz="2400" spc="-1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ery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(sférocytóza,</a:t>
            </a:r>
            <a:r>
              <a:rPr sz="2400" spc="-30" dirty="0">
                <a:latin typeface="Arial"/>
                <a:cs typeface="Arial"/>
              </a:rPr>
              <a:t> </a:t>
            </a:r>
            <a:r>
              <a:rPr sz="2400" dirty="0" err="1">
                <a:latin typeface="Arial"/>
                <a:cs typeface="Arial"/>
              </a:rPr>
              <a:t>srpkovitá</a:t>
            </a:r>
            <a:r>
              <a:rPr sz="2400" dirty="0">
                <a:latin typeface="Arial"/>
                <a:cs typeface="Arial"/>
              </a:rPr>
              <a:t> </a:t>
            </a:r>
            <a:r>
              <a:rPr sz="2400" spc="-10" dirty="0" err="1">
                <a:latin typeface="Arial"/>
                <a:cs typeface="Arial"/>
              </a:rPr>
              <a:t>anémie</a:t>
            </a:r>
            <a:r>
              <a:rPr lang="cs-CZ" sz="2400" spc="-10" dirty="0">
                <a:latin typeface="Arial"/>
                <a:cs typeface="Arial"/>
              </a:rPr>
              <a:t>)</a:t>
            </a:r>
          </a:p>
          <a:p>
            <a:pPr marL="355600" indent="-342900">
              <a:lnSpc>
                <a:spcPct val="100000"/>
              </a:lnSpc>
              <a:spcBef>
                <a:spcPts val="95"/>
              </a:spcBef>
              <a:buFontTx/>
              <a:buChar char="-"/>
              <a:tabLst>
                <a:tab pos="192405" algn="l"/>
              </a:tabLst>
            </a:pPr>
            <a:r>
              <a:rPr sz="2400" dirty="0">
                <a:latin typeface="Arial"/>
                <a:cs typeface="Arial"/>
              </a:rPr>
              <a:t>S věkem se</a:t>
            </a:r>
            <a:r>
              <a:rPr sz="2400" spc="-10" dirty="0">
                <a:latin typeface="Arial"/>
                <a:cs typeface="Arial"/>
              </a:rPr>
              <a:t> </a:t>
            </a:r>
            <a:r>
              <a:rPr sz="2400" dirty="0">
                <a:latin typeface="Arial"/>
                <a:cs typeface="Arial"/>
              </a:rPr>
              <a:t>sedimentace</a:t>
            </a:r>
            <a:r>
              <a:rPr sz="2400" spc="20" dirty="0">
                <a:latin typeface="Arial"/>
                <a:cs typeface="Arial"/>
              </a:rPr>
              <a:t> </a:t>
            </a:r>
            <a:r>
              <a:rPr sz="2400" spc="-10" dirty="0">
                <a:latin typeface="Arial"/>
                <a:cs typeface="Arial"/>
              </a:rPr>
              <a:t>zrychluje</a:t>
            </a:r>
            <a:endParaRPr sz="24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Metody</a:t>
            </a:r>
            <a:r>
              <a:rPr spc="-210" dirty="0"/>
              <a:t> </a:t>
            </a:r>
            <a:r>
              <a:rPr dirty="0"/>
              <a:t>vyšetření</a:t>
            </a:r>
            <a:r>
              <a:rPr spc="-195" dirty="0"/>
              <a:t> </a:t>
            </a:r>
            <a:r>
              <a:rPr dirty="0"/>
              <a:t>sedimentační</a:t>
            </a:r>
            <a:r>
              <a:rPr spc="-200" dirty="0"/>
              <a:t> </a:t>
            </a:r>
            <a:r>
              <a:rPr spc="-10" dirty="0"/>
              <a:t>rychlosti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15821"/>
            <a:ext cx="7825740" cy="231457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dle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Fahraeus-</a:t>
            </a:r>
            <a:r>
              <a:rPr sz="2800" dirty="0">
                <a:latin typeface="Arial"/>
                <a:cs typeface="Arial"/>
              </a:rPr>
              <a:t>Westergrena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(FW,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přímá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metoda):</a:t>
            </a:r>
            <a:endParaRPr sz="28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kapilára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postavená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kolmo</a:t>
            </a:r>
            <a:endParaRPr sz="20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odečítá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hodině</a:t>
            </a:r>
            <a:endParaRPr sz="20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1660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dle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Wintroba</a:t>
            </a:r>
            <a:r>
              <a:rPr sz="2800" spc="-7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(šikmá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sedimentace):</a:t>
            </a:r>
            <a:endParaRPr sz="28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0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kapilára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sešikmená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pod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úhlem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25" dirty="0">
                <a:latin typeface="Arial"/>
                <a:cs typeface="Arial"/>
              </a:rPr>
              <a:t>45°</a:t>
            </a:r>
            <a:endParaRPr sz="200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odečítá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se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po</a:t>
            </a:r>
            <a:r>
              <a:rPr sz="2000" spc="-2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15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minutách</a:t>
            </a:r>
            <a:endParaRPr sz="2000">
              <a:latin typeface="Arial"/>
              <a:cs typeface="Arial"/>
            </a:endParaRPr>
          </a:p>
        </p:txBody>
      </p:sp>
      <p:pic>
        <p:nvPicPr>
          <p:cNvPr id="4" name="object 4"/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162800" y="2058221"/>
            <a:ext cx="3733800" cy="3885379"/>
          </a:xfrm>
          <a:prstGeom prst="rect">
            <a:avLst/>
          </a:prstGeom>
        </p:spPr>
      </p:pic>
      <p:sp>
        <p:nvSpPr>
          <p:cNvPr id="5" name="object 5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6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Fyziologické</a:t>
            </a:r>
            <a:r>
              <a:rPr spc="-265" dirty="0"/>
              <a:t> </a:t>
            </a:r>
            <a:r>
              <a:rPr spc="-10" dirty="0"/>
              <a:t>hodnoty</a:t>
            </a:r>
          </a:p>
        </p:txBody>
      </p:sp>
      <p:sp>
        <p:nvSpPr>
          <p:cNvPr id="4" name="object 4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7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15821"/>
            <a:ext cx="10238105" cy="289115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Muži: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2-</a:t>
            </a:r>
            <a:r>
              <a:rPr sz="2800" dirty="0">
                <a:latin typeface="Arial"/>
                <a:cs typeface="Arial"/>
              </a:rPr>
              <a:t>8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mm/h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Ženy: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7-</a:t>
            </a:r>
            <a:r>
              <a:rPr sz="2800" dirty="0">
                <a:latin typeface="Arial"/>
                <a:cs typeface="Arial"/>
              </a:rPr>
              <a:t>12</a:t>
            </a:r>
            <a:r>
              <a:rPr sz="2800" spc="-4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mm/h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Novorozenci:</a:t>
            </a:r>
            <a:r>
              <a:rPr sz="2800" spc="-9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2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mm/h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Kojenci:</a:t>
            </a:r>
            <a:r>
              <a:rPr sz="2800" spc="-50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4-</a:t>
            </a:r>
            <a:r>
              <a:rPr sz="2800" dirty="0">
                <a:latin typeface="Arial"/>
                <a:cs typeface="Arial"/>
              </a:rPr>
              <a:t>8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spc="-20" dirty="0">
                <a:latin typeface="Arial"/>
                <a:cs typeface="Arial"/>
              </a:rPr>
              <a:t>mm/h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spcBef>
                <a:spcPts val="2400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Ženy</a:t>
            </a:r>
            <a:r>
              <a:rPr sz="2800" spc="-5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mají</a:t>
            </a:r>
            <a:r>
              <a:rPr sz="2800" spc="-4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méně</a:t>
            </a:r>
            <a:r>
              <a:rPr sz="2800" spc="-3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ery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a</a:t>
            </a:r>
            <a:r>
              <a:rPr sz="2800" spc="-6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více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fibrinogenu</a:t>
            </a:r>
            <a:r>
              <a:rPr sz="2800" spc="-2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→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rychlejší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sedimentace</a:t>
            </a:r>
            <a:endParaRPr sz="2800">
              <a:latin typeface="Arial"/>
              <a:cs typeface="Arial"/>
            </a:endParaRPr>
          </a:p>
          <a:p>
            <a:pPr marL="12700">
              <a:lnSpc>
                <a:spcPct val="100000"/>
              </a:lnSpc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>
                <a:latin typeface="Arial"/>
                <a:cs typeface="Arial"/>
              </a:rPr>
              <a:t>S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věkem</a:t>
            </a:r>
            <a:r>
              <a:rPr sz="2800" spc="-80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</a:t>
            </a:r>
            <a:r>
              <a:rPr sz="2800" spc="-75" dirty="0">
                <a:latin typeface="Arial"/>
                <a:cs typeface="Arial"/>
              </a:rPr>
              <a:t> </a:t>
            </a:r>
            <a:r>
              <a:rPr sz="2800" dirty="0">
                <a:latin typeface="Arial"/>
                <a:cs typeface="Arial"/>
              </a:rPr>
              <a:t>sedimentace</a:t>
            </a:r>
            <a:r>
              <a:rPr sz="2800" spc="-65" dirty="0">
                <a:latin typeface="Arial"/>
                <a:cs typeface="Arial"/>
              </a:rPr>
              <a:t> </a:t>
            </a:r>
            <a:r>
              <a:rPr sz="2800" spc="-10" dirty="0">
                <a:latin typeface="Arial"/>
                <a:cs typeface="Arial"/>
              </a:rPr>
              <a:t>zrychluje</a:t>
            </a:r>
            <a:endParaRPr sz="280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dirty="0"/>
              <a:t>Změněné</a:t>
            </a:r>
            <a:r>
              <a:rPr spc="-195" dirty="0"/>
              <a:t> </a:t>
            </a:r>
            <a:r>
              <a:rPr dirty="0" err="1"/>
              <a:t>hodnoty</a:t>
            </a:r>
            <a:r>
              <a:rPr spc="-200" dirty="0"/>
              <a:t> </a:t>
            </a:r>
            <a:r>
              <a:rPr lang="cs-CZ" spc="-25" dirty="0"/>
              <a:t>sedimentace</a:t>
            </a:r>
            <a:endParaRPr spc="-25" dirty="0"/>
          </a:p>
        </p:txBody>
      </p:sp>
      <p:sp>
        <p:nvSpPr>
          <p:cNvPr id="6" name="object 6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8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  <p:sp>
        <p:nvSpPr>
          <p:cNvPr id="3" name="object 3"/>
          <p:cNvSpPr txBox="1"/>
          <p:nvPr/>
        </p:nvSpPr>
        <p:spPr>
          <a:xfrm>
            <a:off x="779170" y="1515821"/>
            <a:ext cx="4405630" cy="31984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 err="1">
                <a:latin typeface="Arial"/>
                <a:cs typeface="Arial"/>
              </a:rPr>
              <a:t>Zvýšené</a:t>
            </a:r>
            <a:r>
              <a:rPr sz="2800" spc="-2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Těhotenství,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menstruace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Makrocytémie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Infekce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Nádory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Záněty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Nekrózy</a:t>
            </a:r>
            <a:r>
              <a:rPr sz="2000" spc="-5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tkání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(infarkt,</a:t>
            </a:r>
            <a:r>
              <a:rPr sz="2000" spc="-45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trauma)</a:t>
            </a:r>
            <a:endParaRPr sz="2000" dirty="0"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Relativní/</a:t>
            </a:r>
            <a:r>
              <a:rPr sz="2000" spc="-4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absolutní</a:t>
            </a:r>
            <a:r>
              <a:rPr sz="2000" spc="-6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ztráty</a:t>
            </a:r>
            <a:r>
              <a:rPr sz="2000" spc="-7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albuminu </a:t>
            </a:r>
            <a:r>
              <a:rPr sz="2000" dirty="0">
                <a:latin typeface="Arial"/>
                <a:cs typeface="Arial"/>
              </a:rPr>
              <a:t>(nefrotický</a:t>
            </a:r>
            <a:r>
              <a:rPr sz="2000" spc="-8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syndrom)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Hyperlipidémie</a:t>
            </a:r>
            <a:endParaRPr sz="2000" dirty="0">
              <a:latin typeface="Arial"/>
              <a:cs typeface="Arial"/>
            </a:endParaRPr>
          </a:p>
        </p:txBody>
      </p:sp>
      <p:sp>
        <p:nvSpPr>
          <p:cNvPr id="4" name="object 4"/>
          <p:cNvSpPr txBox="1"/>
          <p:nvPr/>
        </p:nvSpPr>
        <p:spPr>
          <a:xfrm>
            <a:off x="6156452" y="1515821"/>
            <a:ext cx="4797425" cy="2284095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  <a:tabLst>
                <a:tab pos="192405" algn="l"/>
              </a:tabLst>
            </a:pPr>
            <a:r>
              <a:rPr sz="28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800" dirty="0" err="1">
                <a:latin typeface="Arial"/>
                <a:cs typeface="Arial"/>
              </a:rPr>
              <a:t>Snížené</a:t>
            </a:r>
            <a:r>
              <a:rPr sz="2800" spc="-25" dirty="0">
                <a:latin typeface="Arial"/>
                <a:cs typeface="Arial"/>
              </a:rPr>
              <a:t>:</a:t>
            </a:r>
            <a:endParaRPr sz="28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spcBef>
                <a:spcPts val="25"/>
              </a:spcBef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Nepravidelný</a:t>
            </a:r>
            <a:r>
              <a:rPr sz="2000" spc="-5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tvar</a:t>
            </a:r>
            <a:r>
              <a:rPr sz="2000" spc="-2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ery</a:t>
            </a:r>
            <a:r>
              <a:rPr sz="2000" spc="-35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30" dirty="0">
                <a:latin typeface="Arial"/>
                <a:cs typeface="Arial"/>
              </a:rPr>
              <a:t> </a:t>
            </a:r>
            <a:r>
              <a:rPr sz="2000" spc="-10" dirty="0">
                <a:latin typeface="Arial"/>
                <a:cs typeface="Arial"/>
              </a:rPr>
              <a:t>sférocytóza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Polycytemia</a:t>
            </a:r>
            <a:r>
              <a:rPr sz="2000" spc="-20" dirty="0">
                <a:latin typeface="Arial"/>
                <a:cs typeface="Arial"/>
              </a:rPr>
              <a:t> vera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Leukocytóza</a:t>
            </a:r>
            <a:endParaRPr sz="2000" dirty="0">
              <a:latin typeface="Arial"/>
              <a:cs typeface="Arial"/>
            </a:endParaRPr>
          </a:p>
          <a:p>
            <a:pPr marL="443865" marR="5080" indent="-178435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dirty="0">
                <a:latin typeface="Arial"/>
                <a:cs typeface="Arial"/>
              </a:rPr>
              <a:t>Dysproteinémie</a:t>
            </a:r>
            <a:r>
              <a:rPr sz="2000" spc="-60" dirty="0">
                <a:latin typeface="Arial"/>
                <a:cs typeface="Arial"/>
              </a:rPr>
              <a:t> </a:t>
            </a:r>
            <a:r>
              <a:rPr sz="2000" dirty="0">
                <a:latin typeface="Arial"/>
                <a:cs typeface="Arial"/>
              </a:rPr>
              <a:t>–</a:t>
            </a:r>
            <a:r>
              <a:rPr sz="2000" spc="-10" dirty="0">
                <a:latin typeface="Arial"/>
                <a:cs typeface="Arial"/>
              </a:rPr>
              <a:t> hypofibrinogenémie, hypogamaglobulinémie</a:t>
            </a:r>
            <a:endParaRPr sz="2000" dirty="0">
              <a:latin typeface="Arial"/>
              <a:cs typeface="Arial"/>
            </a:endParaRPr>
          </a:p>
          <a:p>
            <a:pPr marL="265430">
              <a:lnSpc>
                <a:spcPct val="100000"/>
              </a:lnSpc>
              <a:tabLst>
                <a:tab pos="443865" algn="l"/>
              </a:tabLst>
            </a:pPr>
            <a:r>
              <a:rPr sz="2000" dirty="0">
                <a:solidFill>
                  <a:srgbClr val="0000DC"/>
                </a:solidFill>
                <a:latin typeface="Arial"/>
                <a:cs typeface="Arial"/>
              </a:rPr>
              <a:t>̶	</a:t>
            </a:r>
            <a:r>
              <a:rPr sz="2000" spc="-10" dirty="0">
                <a:latin typeface="Arial"/>
                <a:cs typeface="Arial"/>
              </a:rPr>
              <a:t>Dehydratace</a:t>
            </a:r>
            <a:endParaRPr sz="2000" dirty="0">
              <a:latin typeface="Arial"/>
              <a:cs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385978" y="2760040"/>
            <a:ext cx="8667115" cy="697230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5"/>
              </a:spcBef>
            </a:pPr>
            <a:r>
              <a:rPr sz="4400" dirty="0"/>
              <a:t>Osmotická</a:t>
            </a:r>
            <a:r>
              <a:rPr sz="4400" spc="-30" dirty="0"/>
              <a:t> </a:t>
            </a:r>
            <a:r>
              <a:rPr sz="4400" dirty="0"/>
              <a:t>rezistence</a:t>
            </a:r>
            <a:r>
              <a:rPr sz="4400" spc="-15" dirty="0"/>
              <a:t> </a:t>
            </a:r>
            <a:r>
              <a:rPr sz="4400" spc="-10" dirty="0"/>
              <a:t>erytrocytů</a:t>
            </a:r>
            <a:endParaRPr sz="4400"/>
          </a:p>
        </p:txBody>
      </p:sp>
      <p:sp>
        <p:nvSpPr>
          <p:cNvPr id="3" name="object 3"/>
          <p:cNvSpPr txBox="1">
            <a:spLocks noGrp="1"/>
          </p:cNvSpPr>
          <p:nvPr>
            <p:ph type="sldNum" sz="quarter" idx="7"/>
          </p:nvPr>
        </p:nvSpPr>
        <p:spPr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marL="38100">
              <a:lnSpc>
                <a:spcPts val="1425"/>
              </a:lnSpc>
              <a:tabLst>
                <a:tab pos="344170" algn="l"/>
              </a:tabLst>
            </a:pPr>
            <a:fld id="{81D60167-4931-47E6-BA6A-407CBD079E47}" type="slidenum">
              <a:rPr spc="-25" dirty="0"/>
              <a:t>9</a:t>
            </a:fld>
            <a:r>
              <a:rPr dirty="0"/>
              <a:t>	Fyziologický</a:t>
            </a:r>
            <a:r>
              <a:rPr spc="-35" dirty="0"/>
              <a:t> </a:t>
            </a:r>
            <a:r>
              <a:rPr spc="-10" dirty="0"/>
              <a:t>ústav,</a:t>
            </a:r>
            <a:r>
              <a:rPr spc="-40" dirty="0"/>
              <a:t> </a:t>
            </a:r>
            <a:r>
              <a:rPr dirty="0"/>
              <a:t>Lékařská</a:t>
            </a:r>
            <a:r>
              <a:rPr spc="-50" dirty="0"/>
              <a:t> </a:t>
            </a:r>
            <a:r>
              <a:rPr dirty="0"/>
              <a:t>fakulta</a:t>
            </a:r>
            <a:r>
              <a:rPr spc="-70" dirty="0"/>
              <a:t> </a:t>
            </a:r>
            <a:r>
              <a:rPr dirty="0"/>
              <a:t>Masarykovy</a:t>
            </a:r>
            <a:r>
              <a:rPr spc="-20" dirty="0"/>
              <a:t> </a:t>
            </a:r>
            <a:r>
              <a:rPr spc="-10" dirty="0"/>
              <a:t>univerzity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</TotalTime>
  <Words>1150</Words>
  <Application>Microsoft Office PowerPoint</Application>
  <PresentationFormat>Širokoúhlá obrazovka</PresentationFormat>
  <Paragraphs>179</Paragraphs>
  <Slides>16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20" baseType="lpstr">
      <vt:lpstr>Arial</vt:lpstr>
      <vt:lpstr>Tahoma</vt:lpstr>
      <vt:lpstr>Times New Roman</vt:lpstr>
      <vt:lpstr>Office Theme</vt:lpstr>
      <vt:lpstr>Sedimentace erytrocytů</vt:lpstr>
      <vt:lpstr>Sedimentace erytrocytů</vt:lpstr>
      <vt:lpstr>Helmholtzova elektrická dvojvrstva</vt:lpstr>
      <vt:lpstr>Mechanismus sedimentace erytrocytů</vt:lpstr>
      <vt:lpstr>Faktory ovlivňující rychlost sedimentace</vt:lpstr>
      <vt:lpstr>Metody vyšetření sedimentační rychlosti</vt:lpstr>
      <vt:lpstr>Fyziologické hodnoty</vt:lpstr>
      <vt:lpstr>Změněné hodnoty sedimentace</vt:lpstr>
      <vt:lpstr>Osmotická rezistence erytrocytů</vt:lpstr>
      <vt:lpstr>Osmóza</vt:lpstr>
      <vt:lpstr>Tonicita</vt:lpstr>
      <vt:lpstr>Hemolýza</vt:lpstr>
      <vt:lpstr>Typy hemolýz</vt:lpstr>
      <vt:lpstr>Koutník jedovatý (Loxosceles reclusa )</vt:lpstr>
      <vt:lpstr>Osmotická rezistence</vt:lpstr>
      <vt:lpstr>Osmotická rezistence - cvičení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Ukázka prezentace LF MU  v jednotném vizuálním stylu MU</dc:title>
  <dc:creator>Martin Komenda</dc:creator>
  <cp:lastModifiedBy>Miriam Nývltová Fišáková</cp:lastModifiedBy>
  <cp:revision>6</cp:revision>
  <dcterms:created xsi:type="dcterms:W3CDTF">2022-09-09T09:07:16Z</dcterms:created>
  <dcterms:modified xsi:type="dcterms:W3CDTF">2023-10-25T08:53:03Z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2020-10-01T00:00:00Z</vt:filetime>
  </property>
  <property fmtid="{D5CDD505-2E9C-101B-9397-08002B2CF9AE}" pid="3" name="Creator">
    <vt:lpwstr>Microsoft® PowerPoint® pro Microsoft 365</vt:lpwstr>
  </property>
  <property fmtid="{D5CDD505-2E9C-101B-9397-08002B2CF9AE}" pid="4" name="LastSaved">
    <vt:filetime>2022-09-09T00:00:00Z</vt:filetime>
  </property>
  <property fmtid="{D5CDD505-2E9C-101B-9397-08002B2CF9AE}" pid="5" name="Producer">
    <vt:lpwstr>Microsoft® PowerPoint® pro Microsoft 365</vt:lpwstr>
  </property>
</Properties>
</file>