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61" r:id="rId3"/>
    <p:sldId id="381" r:id="rId4"/>
    <p:sldId id="260" r:id="rId5"/>
    <p:sldId id="397" r:id="rId6"/>
    <p:sldId id="380" r:id="rId7"/>
    <p:sldId id="392" r:id="rId8"/>
    <p:sldId id="416" r:id="rId9"/>
    <p:sldId id="419" r:id="rId10"/>
    <p:sldId id="396" r:id="rId11"/>
    <p:sldId id="382" r:id="rId12"/>
    <p:sldId id="417" r:id="rId13"/>
    <p:sldId id="398" r:id="rId14"/>
    <p:sldId id="385" r:id="rId15"/>
    <p:sldId id="408" r:id="rId16"/>
    <p:sldId id="410" r:id="rId17"/>
    <p:sldId id="413" r:id="rId18"/>
    <p:sldId id="421" r:id="rId19"/>
    <p:sldId id="422" r:id="rId20"/>
    <p:sldId id="384" r:id="rId21"/>
    <p:sldId id="409" r:id="rId22"/>
    <p:sldId id="411" r:id="rId23"/>
    <p:sldId id="415" r:id="rId24"/>
    <p:sldId id="420" r:id="rId25"/>
    <p:sldId id="414" r:id="rId26"/>
    <p:sldId id="401" r:id="rId27"/>
    <p:sldId id="400" r:id="rId28"/>
    <p:sldId id="383" r:id="rId29"/>
    <p:sldId id="424" r:id="rId30"/>
    <p:sldId id="423" r:id="rId31"/>
    <p:sldId id="394" r:id="rId32"/>
    <p:sldId id="395" r:id="rId33"/>
    <p:sldId id="412" r:id="rId34"/>
    <p:sldId id="418" r:id="rId35"/>
    <p:sldId id="402" r:id="rId36"/>
    <p:sldId id="393" r:id="rId37"/>
    <p:sldId id="404" r:id="rId38"/>
    <p:sldId id="406" r:id="rId39"/>
    <p:sldId id="405" r:id="rId40"/>
    <p:sldId id="407" r:id="rId41"/>
    <p:sldId id="389" r:id="rId42"/>
    <p:sldId id="285" r:id="rId43"/>
    <p:sldId id="266" r:id="rId44"/>
    <p:sldId id="310" r:id="rId45"/>
    <p:sldId id="371" r:id="rId46"/>
    <p:sldId id="403" r:id="rId47"/>
    <p:sldId id="326" r:id="rId48"/>
    <p:sldId id="327" r:id="rId49"/>
    <p:sldId id="341" r:id="rId50"/>
    <p:sldId id="276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31T09:09:52.21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61,'322'-25,"-145"7,685 0,-629 35,56 0,-187-16,87-4,-138-9,-35 8,3-1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58.6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1,'1058'0,"3617"0,-4663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9:09.8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1,'175'0,"6"0,75 0,78 0,6340 0,-2603 0,-4049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17.80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0,'3057'0,"674"0,4285 0,-7995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23.5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1,'925'0,"-905"0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7:39.4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0,'18997'0,"-18975"0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7:46.9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0,'6258'0,"-6230"0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8:02.9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1,'3658'0,"-3641"0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8:11.0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1,'3150'0,"-3127"0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7E606-3C12-40B4-B0F0-8582B17A2F61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85B13-05E5-4BDA-8495-7BCBD6B4D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1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879f47d0f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879f47d0f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3881C-6119-27A0-4890-9958E713B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1D1C9E-418D-E019-1796-867A03125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277071-5FB0-E16B-FD6B-D9BA02BF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4EBFC8-6125-7479-F215-04BCF9D7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52FAF-B3C1-4CCA-5675-B8880443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33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9247A-1188-5B32-C934-2F4C0EE6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D8A3E9-21B7-5589-708E-E59015E27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05DA7F-C43E-AFB1-83A9-4D20500B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7EC1B1-6BE4-39A7-2AE3-FF854AE5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A817F4-89D7-0D77-D350-8DDD9CC1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23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1ECA0F-A0E5-9DB1-3162-1E154DFA9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661B31-7C41-45AD-5BEB-6705CD1BE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1F6923-F2EC-C1A8-0077-A7B8AAA4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19CA0E-DDC7-A59C-F9F3-600FF733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795B3A-CA3F-B525-FCA0-35AB97AB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11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54C3E-D7D5-84EB-8101-4A2DCEFA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910792-542C-E9FB-8608-E47AFA08E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BFB9D1-F9C7-5A21-484D-DA849F8D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11B2B8-DD63-8DF8-2DF7-51BAB5B0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4E49C-586E-46EA-955A-7B43A933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13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06014-A86E-093C-BFAD-6DEB15F9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3EDF51-1806-37A2-89E2-445AE3514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CE36B6-46BA-3AB0-4A8D-B9BC7826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6B8F48-678A-1F50-E19E-50B56841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825E70-2589-C159-9090-91311091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71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1EA53-BA1A-1578-3219-8EA5EF63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24DEBC-DEAD-D57C-0CDA-3DCA40E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B346A3-40C6-29D4-4835-0FDE7C079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6DC503-3032-D67E-C333-DC3EE2A7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14B304-BB14-D8E7-2BFA-1C14FABB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C7EE3E-AF6B-E87F-1091-F922DA77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09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DC813-E23E-BA95-5A38-504B21D4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71037-8314-5985-AF28-21F81F31A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AAC5B3-6618-8242-6298-3538E8615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5430DE-7A5D-8083-0895-1854CCEE1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78BA78-7100-9E2B-2915-18579313F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3679CD1-E7D1-32D1-6121-3D20A6DB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2999D2-9106-B3B7-F40C-20D886C9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B1934A9-6BFF-7A19-0F0A-1F13F734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49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D9088-07A8-09A6-5A80-CE6388B3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28836B-1970-6781-4427-59CBE24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2EC665-B039-3BC0-AC21-DFFCF708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D69DB3-718A-D02B-BB81-DD785163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8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78790D3-50B9-FB0D-9D38-CB6B714D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DA34674-09DD-5E47-71D3-AAC03778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F9EEE9-557A-5A65-79C9-E2C20AA9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19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7C73F-42CE-355C-18C5-4ADA8740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BD4E9-17D5-2E32-9A79-F88C0F84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C56686-AF62-AEAC-B07F-B3ABA6B55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78524A-01CF-288E-2062-92C781C2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BD5F37-777B-36BE-AF6F-9CBDB905E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82B136-6B91-DCF7-8260-8719987B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9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80045-03CD-E896-3EF3-28206327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15273B-E607-54CA-CB31-47B6960B0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E812A0-50A9-4842-505F-DB010D66E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237644-DFB4-B259-9C1C-0F454010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FF6D87-ACB4-1E4D-15D1-3572FA58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FACB9D-DAA9-DBBB-6482-81747BBE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10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64C7970-7800-959A-320D-12E809A1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685507-D58E-D7C8-B1AD-D8DD0819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E47AC2-8357-4062-C37D-20F7B6CC5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8C9E7-D28B-4D87-B944-A4F0B6C2084A}" type="datetimeFigureOut">
              <a:rPr lang="cs-CZ" smtClean="0"/>
              <a:t>23.10.2024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4532C5-A995-0669-CC99-1FAA5AA89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9871EB-3350-03CC-437C-614B2DEBB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9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nocvedcu.c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50.png"/><Relationship Id="rId3" Type="http://schemas.openxmlformats.org/officeDocument/2006/relationships/image" Target="../media/image36.png"/><Relationship Id="rId7" Type="http://schemas.openxmlformats.org/officeDocument/2006/relationships/image" Target="../media/image320.png"/><Relationship Id="rId12" Type="http://schemas.openxmlformats.org/officeDocument/2006/relationships/customXml" Target="../ink/ink5.xml"/><Relationship Id="rId17" Type="http://schemas.openxmlformats.org/officeDocument/2006/relationships/image" Target="../media/image41.png"/><Relationship Id="rId2" Type="http://schemas.openxmlformats.org/officeDocument/2006/relationships/image" Target="../media/image27.png"/><Relationship Id="rId16" Type="http://schemas.openxmlformats.org/officeDocument/2006/relationships/hyperlink" Target="https://www.hecklab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40.png"/><Relationship Id="rId5" Type="http://schemas.openxmlformats.org/officeDocument/2006/relationships/image" Target="../media/image38.png"/><Relationship Id="rId15" Type="http://schemas.openxmlformats.org/officeDocument/2006/relationships/image" Target="../media/image40.png"/><Relationship Id="rId10" Type="http://schemas.openxmlformats.org/officeDocument/2006/relationships/customXml" Target="../ink/ink4.xml"/><Relationship Id="rId4" Type="http://schemas.openxmlformats.org/officeDocument/2006/relationships/image" Target="../media/image37.png"/><Relationship Id="rId9" Type="http://schemas.openxmlformats.org/officeDocument/2006/relationships/image" Target="../media/image330.png"/><Relationship Id="rId1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69.png"/><Relationship Id="rId18" Type="http://schemas.openxmlformats.org/officeDocument/2006/relationships/hyperlink" Target="https://gcms.cz/article/3837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customXml" Target="../ink/ink8.xml"/><Relationship Id="rId17" Type="http://schemas.openxmlformats.org/officeDocument/2006/relationships/image" Target="../media/image72.png"/><Relationship Id="rId2" Type="http://schemas.openxmlformats.org/officeDocument/2006/relationships/image" Target="../media/image48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5" Type="http://schemas.openxmlformats.org/officeDocument/2006/relationships/image" Target="../media/image70.png"/><Relationship Id="rId10" Type="http://schemas.openxmlformats.org/officeDocument/2006/relationships/customXml" Target="../ink/ink7.xml"/><Relationship Id="rId4" Type="http://schemas.openxmlformats.org/officeDocument/2006/relationships/image" Target="../media/image63.jpg"/><Relationship Id="rId9" Type="http://schemas.openxmlformats.org/officeDocument/2006/relationships/image" Target="../media/image67.png"/><Relationship Id="rId14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facebook.com/biologicke.ctvrtk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s.mbu.cas.cz/y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f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aFold" TargetMode="External"/><Relationship Id="rId7" Type="http://schemas.openxmlformats.org/officeDocument/2006/relationships/image" Target="../media/image97.png"/><Relationship Id="rId2" Type="http://schemas.openxmlformats.org/officeDocument/2006/relationships/hyperlink" Target="https://www.nobelprize.org/prizes/chemistry/2024/popular-inform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hyperlink" Target="https://www.ceskatelevize.cz/porady/10441294653-hyde-park-civilizace/dily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hyperlink" Target="https://improbable.com/ig/winners/#ig202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cell.com/cell/fulltext/S0092-8674(24)01022-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ofiz/jak-na-zadani-zaverecne-prace/" TargetMode="External"/><Relationship Id="rId7" Type="http://schemas.openxmlformats.org/officeDocument/2006/relationships/hyperlink" Target="https://kvalita.muni.cz/kvalita-vyuky/doporuceni-k-vyuzivani-umele-inteligence-ve-vyuce" TargetMode="External"/><Relationship Id="rId2" Type="http://schemas.openxmlformats.org/officeDocument/2006/relationships/hyperlink" Target="https://www.sci.muni.cz/ofi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59-024-02525-2" TargetMode="Externa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J1SuhYNF5g?feature=oembed" TargetMode="Externa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www.youtube.com/watch?v=LOm2I6uNBFo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svg"/><Relationship Id="rId18" Type="http://schemas.openxmlformats.org/officeDocument/2006/relationships/image" Target="../media/image139.png"/><Relationship Id="rId26" Type="http://schemas.openxmlformats.org/officeDocument/2006/relationships/image" Target="../media/image147.png"/><Relationship Id="rId21" Type="http://schemas.openxmlformats.org/officeDocument/2006/relationships/image" Target="../media/image142.svg"/><Relationship Id="rId34" Type="http://schemas.openxmlformats.org/officeDocument/2006/relationships/image" Target="../media/image155.png"/><Relationship Id="rId7" Type="http://schemas.openxmlformats.org/officeDocument/2006/relationships/image" Target="../media/image128.svg"/><Relationship Id="rId12" Type="http://schemas.openxmlformats.org/officeDocument/2006/relationships/image" Target="../media/image133.png"/><Relationship Id="rId17" Type="http://schemas.openxmlformats.org/officeDocument/2006/relationships/image" Target="../media/image138.svg"/><Relationship Id="rId25" Type="http://schemas.openxmlformats.org/officeDocument/2006/relationships/image" Target="../media/image146.svg"/><Relationship Id="rId33" Type="http://schemas.openxmlformats.org/officeDocument/2006/relationships/image" Target="../media/image154.png"/><Relationship Id="rId38" Type="http://schemas.openxmlformats.org/officeDocument/2006/relationships/image" Target="../media/image159.png"/><Relationship Id="rId2" Type="http://schemas.openxmlformats.org/officeDocument/2006/relationships/hyperlink" Target="https://thenounproject.com/" TargetMode="Externa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29" Type="http://schemas.openxmlformats.org/officeDocument/2006/relationships/image" Target="../media/image1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svg"/><Relationship Id="rId24" Type="http://schemas.openxmlformats.org/officeDocument/2006/relationships/image" Target="../media/image145.png"/><Relationship Id="rId32" Type="http://schemas.openxmlformats.org/officeDocument/2006/relationships/image" Target="../media/image153.png"/><Relationship Id="rId37" Type="http://schemas.openxmlformats.org/officeDocument/2006/relationships/image" Target="../media/image158.png"/><Relationship Id="rId5" Type="http://schemas.openxmlformats.org/officeDocument/2006/relationships/hyperlink" Target="https://smart.servier.com/" TargetMode="External"/><Relationship Id="rId15" Type="http://schemas.openxmlformats.org/officeDocument/2006/relationships/image" Target="../media/image136.svg"/><Relationship Id="rId23" Type="http://schemas.openxmlformats.org/officeDocument/2006/relationships/image" Target="../media/image144.svg"/><Relationship Id="rId28" Type="http://schemas.openxmlformats.org/officeDocument/2006/relationships/image" Target="../media/image149.png"/><Relationship Id="rId36" Type="http://schemas.openxmlformats.org/officeDocument/2006/relationships/image" Target="../media/image157.png"/><Relationship Id="rId10" Type="http://schemas.openxmlformats.org/officeDocument/2006/relationships/image" Target="../media/image131.png"/><Relationship Id="rId19" Type="http://schemas.openxmlformats.org/officeDocument/2006/relationships/image" Target="../media/image140.svg"/><Relationship Id="rId31" Type="http://schemas.openxmlformats.org/officeDocument/2006/relationships/image" Target="../media/image152.svg"/><Relationship Id="rId4" Type="http://schemas.openxmlformats.org/officeDocument/2006/relationships/hyperlink" Target="https://scidraw.io/" TargetMode="External"/><Relationship Id="rId9" Type="http://schemas.openxmlformats.org/officeDocument/2006/relationships/image" Target="../media/image130.sv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Relationship Id="rId27" Type="http://schemas.openxmlformats.org/officeDocument/2006/relationships/image" Target="../media/image148.svg"/><Relationship Id="rId30" Type="http://schemas.openxmlformats.org/officeDocument/2006/relationships/image" Target="../media/image151.png"/><Relationship Id="rId35" Type="http://schemas.openxmlformats.org/officeDocument/2006/relationships/image" Target="../media/image156.png"/><Relationship Id="rId8" Type="http://schemas.openxmlformats.org/officeDocument/2006/relationships/image" Target="../media/image129.png"/><Relationship Id="rId3" Type="http://schemas.openxmlformats.org/officeDocument/2006/relationships/hyperlink" Target="https://bioicons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s://illustrated-glossary.nejm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1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175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174.png"/><Relationship Id="rId17" Type="http://schemas.openxmlformats.org/officeDocument/2006/relationships/image" Target="../media/image179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173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uni.cz/studenti/psychologicke-konzultace-pro-student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studenti/stipendia/jaka-stipendia-nabizi-mu-svym-studentum" TargetMode="External"/><Relationship Id="rId2" Type="http://schemas.openxmlformats.org/officeDocument/2006/relationships/hyperlink" Target="https://is.muni.cz/auth/stipendia/studium_reg_stip_prog_show?fakulta=1431;nocolor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t.muni.cz/aktualne/akce/jak-pracovat-s-napadem-a-rozvinout-ho-v-podnikani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08308C-AE2C-53C6-3C2D-01FEAC25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cs-CZ" sz="6600" b="1"/>
              <a:t>Seminární newsfeed 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283954-6C7B-E5A5-CEE9-71BC1750C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cs-CZ" sz="2800" dirty="0">
                <a:solidFill>
                  <a:srgbClr val="FFFFFF"/>
                </a:solidFill>
              </a:rPr>
              <a:t>Podzim 2024</a:t>
            </a:r>
          </a:p>
        </p:txBody>
      </p:sp>
    </p:spTree>
    <p:extLst>
      <p:ext uri="{BB962C8B-B14F-4D97-AF65-F5344CB8AC3E}">
        <p14:creationId xmlns:p14="http://schemas.microsoft.com/office/powerpoint/2010/main" val="1781443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</a:t>
            </a:r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nás čeká…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3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7A97E5-4683-C167-3994-2B761972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dirty="0"/>
              <a:t>Program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106F5-99FF-9BFA-DE7E-44C3F472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2"/>
                </a:solidFill>
              </a:rPr>
              <a:t>2. 10. – ERASMUS </a:t>
            </a:r>
          </a:p>
          <a:p>
            <a:pPr lvl="1"/>
            <a:r>
              <a:rPr lang="cs-CZ" sz="2800" dirty="0">
                <a:solidFill>
                  <a:schemeClr val="bg2"/>
                </a:solidFill>
              </a:rPr>
              <a:t>P. </a:t>
            </a:r>
            <a:r>
              <a:rPr lang="cs-CZ" sz="2800" dirty="0" err="1">
                <a:solidFill>
                  <a:schemeClr val="bg2"/>
                </a:solidFill>
              </a:rPr>
              <a:t>Hyršl</a:t>
            </a:r>
            <a:r>
              <a:rPr lang="cs-CZ" sz="2800" dirty="0">
                <a:solidFill>
                  <a:schemeClr val="bg2"/>
                </a:solidFill>
              </a:rPr>
              <a:t> – koordinátor, I. </a:t>
            </a:r>
            <a:r>
              <a:rPr lang="cs-CZ" sz="2800" dirty="0" err="1">
                <a:solidFill>
                  <a:schemeClr val="bg2"/>
                </a:solidFill>
              </a:rPr>
              <a:t>Prišticová</a:t>
            </a:r>
            <a:r>
              <a:rPr lang="cs-CZ" sz="2800" dirty="0">
                <a:solidFill>
                  <a:schemeClr val="bg2"/>
                </a:solidFill>
              </a:rPr>
              <a:t> + M. </a:t>
            </a:r>
            <a:r>
              <a:rPr lang="cs-CZ" sz="2800" dirty="0" err="1">
                <a:solidFill>
                  <a:schemeClr val="bg2"/>
                </a:solidFill>
              </a:rPr>
              <a:t>Körtingová</a:t>
            </a:r>
            <a:r>
              <a:rPr lang="cs-CZ" sz="2800" dirty="0">
                <a:solidFill>
                  <a:schemeClr val="bg2"/>
                </a:solidFill>
              </a:rPr>
              <a:t> – stážistky</a:t>
            </a:r>
          </a:p>
          <a:p>
            <a:r>
              <a:rPr lang="cs-CZ" dirty="0"/>
              <a:t>9. 10. doc. Luděk </a:t>
            </a:r>
            <a:r>
              <a:rPr lang="cs-CZ" dirty="0" err="1"/>
              <a:t>Eyer</a:t>
            </a:r>
            <a:r>
              <a:rPr lang="cs-CZ" dirty="0"/>
              <a:t> - </a:t>
            </a:r>
            <a:r>
              <a:rPr lang="cs-CZ" dirty="0" err="1"/>
              <a:t>VUVeL</a:t>
            </a:r>
            <a:endParaRPr lang="cs-CZ" dirty="0"/>
          </a:p>
          <a:p>
            <a:r>
              <a:rPr lang="cs-CZ" dirty="0"/>
              <a:t>16. 10. </a:t>
            </a:r>
          </a:p>
          <a:p>
            <a:pPr lvl="1"/>
            <a:r>
              <a:rPr lang="cs-CZ" sz="2800" dirty="0"/>
              <a:t>EBŽI absolventka – Nikola </a:t>
            </a:r>
            <a:r>
              <a:rPr lang="cs-CZ" sz="2800" dirty="0" err="1"/>
              <a:t>Kučeráková</a:t>
            </a:r>
            <a:r>
              <a:rPr lang="cs-CZ" sz="2800" dirty="0"/>
              <a:t> – FN Brno </a:t>
            </a:r>
          </a:p>
          <a:p>
            <a:pPr lvl="1"/>
            <a:r>
              <a:rPr lang="cs-CZ" sz="2800" dirty="0"/>
              <a:t>Zahraniční host Elias </a:t>
            </a:r>
            <a:r>
              <a:rPr lang="cs-CZ" sz="2800" dirty="0" err="1"/>
              <a:t>Barriga</a:t>
            </a:r>
            <a:r>
              <a:rPr lang="cs-CZ" sz="2800" dirty="0"/>
              <a:t> (DE) – biofyzikální mechanismy morfogeneze</a:t>
            </a:r>
          </a:p>
          <a:p>
            <a:r>
              <a:rPr lang="cs-CZ" dirty="0"/>
              <a:t>23. 10. vědecká etika v teorii a praxi: prof. Hofmanová, Mgr. Čada</a:t>
            </a:r>
          </a:p>
          <a:p>
            <a:r>
              <a:rPr lang="cs-CZ" dirty="0"/>
              <a:t>30. 10. absolventka, zahraniční host </a:t>
            </a:r>
          </a:p>
          <a:p>
            <a:pPr lvl="1"/>
            <a:r>
              <a:rPr lang="cs-CZ" sz="2800" dirty="0"/>
              <a:t>Markéta Kaucká, Max Planck Institute – vývojová biologie</a:t>
            </a:r>
          </a:p>
          <a:p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46DFFD-E5FD-5153-AAC7-10DFB857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317" y="3231776"/>
            <a:ext cx="2524125" cy="781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B0CC33-F4DF-2935-DE6B-8969410D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18" y="2630068"/>
            <a:ext cx="3523635" cy="6319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053DB1-C6D7-24CC-FB16-5318B730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600"/>
          <a:stretch/>
        </p:blipFill>
        <p:spPr>
          <a:xfrm>
            <a:off x="8374317" y="6007223"/>
            <a:ext cx="3586009" cy="784674"/>
          </a:xfrm>
          <a:prstGeom prst="rect">
            <a:avLst/>
          </a:prstGeom>
        </p:spPr>
      </p:pic>
      <p:pic>
        <p:nvPicPr>
          <p:cNvPr id="12" name="Obrázek 11" descr="Obsah obrázku text, Písmo, symbol, logo&#10;&#10;Popis byl vytvořen automaticky">
            <a:extLst>
              <a:ext uri="{FF2B5EF4-FFF2-40B4-BE49-F238E27FC236}">
                <a16:creationId xmlns:a16="http://schemas.microsoft.com/office/drawing/2014/main" id="{CBF253B2-352E-4F1B-C4B2-544CD9E1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29" y="1367461"/>
            <a:ext cx="3095588" cy="8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5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5A8E55-33D1-22DB-29DC-EE09F8B72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4" y="849077"/>
            <a:ext cx="7815662" cy="4824738"/>
          </a:xfrm>
          <a:prstGeom prst="rect">
            <a:avLst/>
          </a:prstGeom>
        </p:spPr>
      </p:pic>
      <p:pic>
        <p:nvPicPr>
          <p:cNvPr id="7" name="Obrázek 6" descr="Obsah obrázku Lidská tvář, osoba, kůže, obočí&#10;&#10;Popis byl vytvořen automaticky">
            <a:extLst>
              <a:ext uri="{FF2B5EF4-FFF2-40B4-BE49-F238E27FC236}">
                <a16:creationId xmlns:a16="http://schemas.microsoft.com/office/drawing/2014/main" id="{E42DD308-F1B8-3E80-D68B-3F079CBA0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671" y="1021501"/>
            <a:ext cx="2243006" cy="27226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EB8941F-905C-16C4-EF37-57E017204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589" y="4323435"/>
            <a:ext cx="5104085" cy="2251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ED0238-C7D5-BBF8-CBA9-C64906BE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57" y="0"/>
            <a:ext cx="9690652" cy="1021501"/>
          </a:xfrm>
        </p:spPr>
        <p:txBody>
          <a:bodyPr/>
          <a:lstStyle/>
          <a:p>
            <a:r>
              <a:rPr lang="cs-CZ" dirty="0"/>
              <a:t>Mgr. Nikola </a:t>
            </a:r>
            <a:r>
              <a:rPr lang="cs-CZ" dirty="0" err="1"/>
              <a:t>Kučeráková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914CC2-94DE-1EDD-866B-CC91285B12F0}"/>
              </a:ext>
            </a:extLst>
          </p:cNvPr>
          <p:cNvSpPr txBox="1"/>
          <p:nvPr/>
        </p:nvSpPr>
        <p:spPr>
          <a:xfrm>
            <a:off x="467139" y="6142383"/>
            <a:ext cx="330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E-mail: N.kucerakova@seznam.cz</a:t>
            </a:r>
          </a:p>
        </p:txBody>
      </p:sp>
    </p:spTree>
    <p:extLst>
      <p:ext uri="{BB962C8B-B14F-4D97-AF65-F5344CB8AC3E}">
        <p14:creationId xmlns:p14="http://schemas.microsoft.com/office/powerpoint/2010/main" val="117173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3F3A9-FF18-FF71-F67B-588E2425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02622A-6C27-52C9-B188-D013E89AE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11" y="6070861"/>
            <a:ext cx="10515600" cy="565609"/>
          </a:xfrm>
        </p:spPr>
        <p:txBody>
          <a:bodyPr>
            <a:norm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web</a:t>
            </a:r>
            <a:r>
              <a:rPr lang="cs-CZ" dirty="0"/>
              <a:t>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6CE94F-F190-BD4D-704A-682303DD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4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88AD3-7411-BB71-6D0B-38195D02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045" y="577056"/>
            <a:ext cx="3608438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dirty="0"/>
              <a:t>17:00 Mendlovo nám.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968DD6-11CB-3D63-E30A-784E7F0DB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5081F0-1D3E-E5A0-73E8-F7F7FACC5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9675"/>
            <a:ext cx="12192000" cy="30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2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6B1F1-31B8-066B-97DD-B4E4974D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4D3CA3-16A5-8B07-A750-638B77E8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8" y="1460500"/>
            <a:ext cx="4566076" cy="346971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049C7F4-DE35-0453-9D0B-C9D852E5172E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dirty="0"/>
              <a:t>17:00 Mendlovo nám.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DBB05-9F9C-AC0B-EDA0-ECE2223E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4B688C-2758-6843-D461-13CB2F05D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69" r="8091"/>
          <a:stretch/>
        </p:blipFill>
        <p:spPr>
          <a:xfrm>
            <a:off x="4683860" y="1690688"/>
            <a:ext cx="2683137" cy="31033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C53A84-72BF-68E7-9EF3-F8BD7FFF6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41" y="4292485"/>
            <a:ext cx="4566076" cy="2303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3AE7F60-E437-009F-704E-EB03EAF9B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778" y="5295344"/>
            <a:ext cx="4638331" cy="6492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BA9106E-B70C-4A6D-41C9-9FA07F2AE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141" y="1667669"/>
            <a:ext cx="4480494" cy="23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4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6B1F1-31B8-066B-97DD-B4E4974D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049C7F4-DE35-0453-9D0B-C9D852E5172E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DBB05-9F9C-AC0B-EDA0-ECE2223E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3EA9547-4F3F-1E90-9EF1-15F61043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8582"/>
            <a:ext cx="5814391" cy="4285173"/>
          </a:xfrm>
          <a:prstGeom prst="rect">
            <a:avLst/>
          </a:prstGeom>
        </p:spPr>
      </p:pic>
      <p:pic>
        <p:nvPicPr>
          <p:cNvPr id="11" name="Obrázek 10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299B5B30-808B-4734-2050-871DFBADA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9984"/>
            <a:ext cx="5452788" cy="363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2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80F4D-CE06-D255-A380-E2E928A3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220183-6117-180E-4410-722E7C7122F5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B4AFA7-1F71-162D-79F5-B091A286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48ED11-AD77-E63E-05BF-D4F82298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64"/>
          <a:stretch/>
        </p:blipFill>
        <p:spPr>
          <a:xfrm>
            <a:off x="1" y="1348582"/>
            <a:ext cx="7886700" cy="30779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FEEE773-BA7C-DB5B-1444-BDF422FE8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57" y="1572204"/>
            <a:ext cx="4239226" cy="1965169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0794E4A1-FB28-1EB8-BD99-FAD3F1873529}"/>
              </a:ext>
            </a:extLst>
          </p:cNvPr>
          <p:cNvGrpSpPr/>
          <p:nvPr/>
        </p:nvGrpSpPr>
        <p:grpSpPr>
          <a:xfrm>
            <a:off x="6534137" y="4146646"/>
            <a:ext cx="5657863" cy="2444377"/>
            <a:chOff x="1152219" y="3727002"/>
            <a:chExt cx="7733322" cy="3185690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0E8DA4CA-3DD0-EE46-75B6-75C6E8BD79B7}"/>
                </a:ext>
              </a:extLst>
            </p:cNvPr>
            <p:cNvGrpSpPr/>
            <p:nvPr/>
          </p:nvGrpSpPr>
          <p:grpSpPr>
            <a:xfrm>
              <a:off x="1152219" y="3727002"/>
              <a:ext cx="7733322" cy="3185690"/>
              <a:chOff x="4978200" y="3692951"/>
              <a:chExt cx="7733322" cy="3185690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1309E22F-F891-6851-0E7B-FF836EC9E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8200" y="3692951"/>
                <a:ext cx="7733322" cy="318569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Rukopis 13">
                    <a:extLst>
                      <a:ext uri="{FF2B5EF4-FFF2-40B4-BE49-F238E27FC236}">
                        <a16:creationId xmlns:a16="http://schemas.microsoft.com/office/drawing/2014/main" id="{F91004AE-6ADA-A55B-735A-C25AE94434C5}"/>
                      </a:ext>
                    </a:extLst>
                  </p14:cNvPr>
                  <p14:cNvContentPartPr/>
                  <p14:nvPr/>
                </p14:nvContentPartPr>
                <p14:xfrm>
                  <a:off x="9681960" y="4758560"/>
                  <a:ext cx="2827440" cy="360"/>
                </p14:xfrm>
              </p:contentPart>
            </mc:Choice>
            <mc:Fallback xmlns="">
              <p:pic>
                <p:nvPicPr>
                  <p:cNvPr id="14" name="Rukopis 13">
                    <a:extLst>
                      <a:ext uri="{FF2B5EF4-FFF2-40B4-BE49-F238E27FC236}">
                        <a16:creationId xmlns:a16="http://schemas.microsoft.com/office/drawing/2014/main" id="{F91004AE-6ADA-A55B-735A-C25AE94434C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633253" y="4722920"/>
                    <a:ext cx="2925345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Rukopis 15">
                    <a:extLst>
                      <a:ext uri="{FF2B5EF4-FFF2-40B4-BE49-F238E27FC236}">
                        <a16:creationId xmlns:a16="http://schemas.microsoft.com/office/drawing/2014/main" id="{3AF20F5F-8097-AE3A-83A8-376598ED5B11}"/>
                      </a:ext>
                    </a:extLst>
                  </p14:cNvPr>
                  <p14:cNvContentPartPr/>
                  <p14:nvPr/>
                </p14:nvContentPartPr>
                <p14:xfrm>
                  <a:off x="4978200" y="5042960"/>
                  <a:ext cx="5763960" cy="360"/>
                </p14:xfrm>
              </p:contentPart>
            </mc:Choice>
            <mc:Fallback xmlns="">
              <p:pic>
                <p:nvPicPr>
                  <p:cNvPr id="16" name="Rukopis 15">
                    <a:extLst>
                      <a:ext uri="{FF2B5EF4-FFF2-40B4-BE49-F238E27FC236}">
                        <a16:creationId xmlns:a16="http://schemas.microsoft.com/office/drawing/2014/main" id="{3AF20F5F-8097-AE3A-83A8-376598ED5B1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928994" y="5007320"/>
                    <a:ext cx="5861879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03A5959-C551-B540-DD86-795934280803}"/>
                </a:ext>
              </a:extLst>
            </p:cNvPr>
            <p:cNvGrpSpPr/>
            <p:nvPr/>
          </p:nvGrpSpPr>
          <p:grpSpPr>
            <a:xfrm>
              <a:off x="1281767" y="5858580"/>
              <a:ext cx="7295040" cy="264240"/>
              <a:chOff x="5018880" y="5784920"/>
              <a:chExt cx="7295040" cy="26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Rukopis 11">
                    <a:extLst>
                      <a:ext uri="{FF2B5EF4-FFF2-40B4-BE49-F238E27FC236}">
                        <a16:creationId xmlns:a16="http://schemas.microsoft.com/office/drawing/2014/main" id="{79F662DB-EC31-D7D4-914E-886157137018}"/>
                      </a:ext>
                    </a:extLst>
                  </p14:cNvPr>
                  <p14:cNvContentPartPr/>
                  <p14:nvPr/>
                </p14:nvContentPartPr>
                <p14:xfrm>
                  <a:off x="5018880" y="5784920"/>
                  <a:ext cx="7295040" cy="360"/>
                </p14:xfrm>
              </p:contentPart>
            </mc:Choice>
            <mc:Fallback xmlns="">
              <p:pic>
                <p:nvPicPr>
                  <p:cNvPr id="12" name="Rukopis 11">
                    <a:extLst>
                      <a:ext uri="{FF2B5EF4-FFF2-40B4-BE49-F238E27FC236}">
                        <a16:creationId xmlns:a16="http://schemas.microsoft.com/office/drawing/2014/main" id="{79F662DB-EC31-D7D4-914E-88615713701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969676" y="5748920"/>
                    <a:ext cx="7392957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Rukopis 12">
                    <a:extLst>
                      <a:ext uri="{FF2B5EF4-FFF2-40B4-BE49-F238E27FC236}">
                        <a16:creationId xmlns:a16="http://schemas.microsoft.com/office/drawing/2014/main" id="{25B6CCA6-9CE5-B42C-E584-7B364178980E}"/>
                      </a:ext>
                    </a:extLst>
                  </p14:cNvPr>
                  <p14:cNvContentPartPr/>
                  <p14:nvPr/>
                </p14:nvContentPartPr>
                <p14:xfrm>
                  <a:off x="5018880" y="6048800"/>
                  <a:ext cx="465120" cy="360"/>
                </p14:xfrm>
              </p:contentPart>
            </mc:Choice>
            <mc:Fallback xmlns="">
              <p:pic>
                <p:nvPicPr>
                  <p:cNvPr id="13" name="Rukopis 12">
                    <a:extLst>
                      <a:ext uri="{FF2B5EF4-FFF2-40B4-BE49-F238E27FC236}">
                        <a16:creationId xmlns:a16="http://schemas.microsoft.com/office/drawing/2014/main" id="{25B6CCA6-9CE5-B42C-E584-7B364178980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969661" y="6013160"/>
                    <a:ext cx="563066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1" name="Obrázek 20" descr="Obsah obrázku text, snímek obrazovky, diagram, design&#10;&#10;Popis byl vytvořen automaticky">
            <a:extLst>
              <a:ext uri="{FF2B5EF4-FFF2-40B4-BE49-F238E27FC236}">
                <a16:creationId xmlns:a16="http://schemas.microsoft.com/office/drawing/2014/main" id="{4F153C56-35AD-DAEE-7615-39059B1D53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7" y="3975979"/>
            <a:ext cx="2587726" cy="1725150"/>
          </a:xfrm>
          <a:prstGeom prst="rect">
            <a:avLst/>
          </a:prstGeom>
        </p:spPr>
      </p:pic>
      <p:pic>
        <p:nvPicPr>
          <p:cNvPr id="23" name="Obrázek 2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B9EABD67-F7AE-9324-7526-E48AB9B27A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71" y="4021232"/>
            <a:ext cx="2801981" cy="16709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3DDDC9-161A-9C57-56B9-C028A1A1C12B}"/>
              </a:ext>
            </a:extLst>
          </p:cNvPr>
          <p:cNvSpPr txBox="1"/>
          <p:nvPr/>
        </p:nvSpPr>
        <p:spPr>
          <a:xfrm>
            <a:off x="9394034" y="3599348"/>
            <a:ext cx="165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16"/>
              </a:rPr>
              <a:t>Web </a:t>
            </a:r>
            <a:r>
              <a:rPr lang="cs-CZ" dirty="0"/>
              <a:t>laboratoře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219547-45C7-0745-0501-011892ABD1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147" y="5837423"/>
            <a:ext cx="4868430" cy="885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458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80F4D-CE06-D255-A380-E2E928A3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220183-6117-180E-4410-722E7C7122F5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B4AFA7-1F71-162D-79F5-B091A286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5F7F817-4F52-7D08-B85F-5E9FD7983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6360836" cy="4430017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5F26D0E-D78A-FAE5-7954-DFD4125BD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2178135"/>
            <a:ext cx="4397444" cy="3577445"/>
          </a:xfrm>
          <a:prstGeom prst="rect">
            <a:avLst/>
          </a:prstGeom>
        </p:spPr>
      </p:pic>
      <p:pic>
        <p:nvPicPr>
          <p:cNvPr id="28" name="Obrázek 27" descr="Obsah obrázku kreslené, text, umění, ilustrace&#10;&#10;Popis byl vytvořen automaticky">
            <a:extLst>
              <a:ext uri="{FF2B5EF4-FFF2-40B4-BE49-F238E27FC236}">
                <a16:creationId xmlns:a16="http://schemas.microsoft.com/office/drawing/2014/main" id="{CB4158C2-9D76-C803-A1F4-514CB6C17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31" y="2350733"/>
            <a:ext cx="3632732" cy="329772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814D9FE-C7FA-8320-7C56-9652AEFBB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84" y="5648458"/>
            <a:ext cx="2727452" cy="10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58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FA347-4864-1874-343E-B10FC7B9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E4C2F-1A1E-3F7D-E401-33389AE4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3316100"/>
            <a:ext cx="7239000" cy="3063875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/>
              <a:t>Habilitační přednáška </a:t>
            </a:r>
          </a:p>
          <a:p>
            <a:pPr marL="0" indent="0">
              <a:buNone/>
            </a:pPr>
            <a:r>
              <a:rPr lang="cs-CZ" dirty="0"/>
              <a:t>RNDr. Jan Škoda, Ph.D.: </a:t>
            </a:r>
            <a:r>
              <a:rPr lang="en-US" dirty="0"/>
              <a:t>Finding novel therapies for high-risk pediatric tumors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KDY: </a:t>
            </a:r>
            <a:r>
              <a:rPr lang="nb-NO" b="1" dirty="0"/>
              <a:t>25. 10. 2024, 10:00 hod, 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KDE: </a:t>
            </a:r>
            <a:r>
              <a:rPr lang="nb-NO" b="1" dirty="0"/>
              <a:t>B11/306</a:t>
            </a:r>
            <a:endParaRPr lang="cs-CZ" dirty="0"/>
          </a:p>
        </p:txBody>
      </p:sp>
      <p:pic>
        <p:nvPicPr>
          <p:cNvPr id="5" name="Obrázek 4" descr="Obsah obrázku text, Dětské kresby, Písmo, rukopis&#10;&#10;Popis byl vytvořen automaticky">
            <a:extLst>
              <a:ext uri="{FF2B5EF4-FFF2-40B4-BE49-F238E27FC236}">
                <a16:creationId xmlns:a16="http://schemas.microsoft.com/office/drawing/2014/main" id="{FE752FB5-9452-E0DE-DADE-487DFCB38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60914"/>
          </a:xfrm>
          <a:prstGeom prst="rect">
            <a:avLst/>
          </a:prstGeom>
        </p:spPr>
      </p:pic>
      <p:pic>
        <p:nvPicPr>
          <p:cNvPr id="7" name="Obrázek 6" descr="Obsah obrázku Lidská tvář, osoba, úsměv, muž&#10;&#10;Popis byl vytvořen automaticky">
            <a:extLst>
              <a:ext uri="{FF2B5EF4-FFF2-40B4-BE49-F238E27FC236}">
                <a16:creationId xmlns:a16="http://schemas.microsoft.com/office/drawing/2014/main" id="{81972F51-686C-F82B-5BF2-DD5598078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58" y="3367579"/>
            <a:ext cx="2960915" cy="29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0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582E8-0E90-853B-2D22-F81D0D07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200"/>
          </a:xfrm>
        </p:spPr>
        <p:txBody>
          <a:bodyPr/>
          <a:lstStyle/>
          <a:p>
            <a:r>
              <a:rPr lang="cs-CZ" b="1" dirty="0"/>
              <a:t>Jsme tu noví…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11C2A-50EB-21E7-5A1D-93038861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73860"/>
            <a:ext cx="9301480" cy="4765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Kde hledat </a:t>
            </a:r>
            <a:r>
              <a:rPr lang="cs-CZ" b="1" dirty="0"/>
              <a:t>témata prací</a:t>
            </a:r>
            <a:r>
              <a:rPr lang="cs-CZ" dirty="0"/>
              <a:t>, laboratoře?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Harmonogram</a:t>
            </a:r>
            <a:r>
              <a:rPr lang="cs-CZ" dirty="0"/>
              <a:t> zadávání závěrečných prací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 koho se můžu obrátit, když </a:t>
            </a:r>
            <a:r>
              <a:rPr lang="cs-CZ" b="1" dirty="0"/>
              <a:t>něco (studijního) nevím</a:t>
            </a:r>
            <a:r>
              <a:rPr lang="cs-CZ" dirty="0"/>
              <a:t>?</a:t>
            </a:r>
          </a:p>
          <a:p>
            <a:pPr marL="457200" lvl="1" indent="0">
              <a:buNone/>
            </a:pPr>
            <a:r>
              <a:rPr lang="cs-CZ" dirty="0"/>
              <a:t>Studijní oddělení</a:t>
            </a:r>
          </a:p>
          <a:p>
            <a:pPr marL="457200" lvl="1" indent="0">
              <a:buNone/>
            </a:pPr>
            <a:r>
              <a:rPr lang="cs-CZ" dirty="0"/>
              <a:t>Garant programu (doc. Vácha)</a:t>
            </a:r>
          </a:p>
          <a:p>
            <a:pPr marL="457200" lvl="1" indent="0">
              <a:buNone/>
            </a:pPr>
            <a:r>
              <a:rPr lang="cs-CZ" dirty="0"/>
              <a:t>Vyučující daného předmětu</a:t>
            </a:r>
          </a:p>
          <a:p>
            <a:pPr marL="457200" lvl="1" indent="0">
              <a:buNone/>
            </a:pPr>
            <a:r>
              <a:rPr lang="cs-CZ" dirty="0"/>
              <a:t>Studentský člen oborové rady – spojka mezi studenty a akademiky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Seznamovací odpoledne </a:t>
            </a:r>
            <a:r>
              <a:rPr lang="cs-CZ" dirty="0"/>
              <a:t>s našimi prváky </a:t>
            </a:r>
            <a:r>
              <a:rPr lang="cs-CZ" b="1" dirty="0"/>
              <a:t>3. 10.</a:t>
            </a:r>
          </a:p>
        </p:txBody>
      </p:sp>
      <p:pic>
        <p:nvPicPr>
          <p:cNvPr id="6" name="Grafický objekt 5" descr="Mikroskop se souvislou výplní">
            <a:extLst>
              <a:ext uri="{FF2B5EF4-FFF2-40B4-BE49-F238E27FC236}">
                <a16:creationId xmlns:a16="http://schemas.microsoft.com/office/drawing/2014/main" id="{A7D9B0CB-544B-7523-B0BF-E20AEE90C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6612" y="823566"/>
            <a:ext cx="1236980" cy="1236980"/>
          </a:xfrm>
          <a:prstGeom prst="rect">
            <a:avLst/>
          </a:prstGeom>
        </p:spPr>
      </p:pic>
      <p:grpSp>
        <p:nvGrpSpPr>
          <p:cNvPr id="15" name="Grafický objekt 13" descr="Měsíční kalendář se souvislou výplní">
            <a:extLst>
              <a:ext uri="{FF2B5EF4-FFF2-40B4-BE49-F238E27FC236}">
                <a16:creationId xmlns:a16="http://schemas.microsoft.com/office/drawing/2014/main" id="{6DEB2329-8FFD-975D-5891-FDDC2FAB6E9C}"/>
              </a:ext>
            </a:extLst>
          </p:cNvPr>
          <p:cNvGrpSpPr/>
          <p:nvPr/>
        </p:nvGrpSpPr>
        <p:grpSpPr>
          <a:xfrm>
            <a:off x="9987187" y="2228607"/>
            <a:ext cx="914400" cy="914400"/>
            <a:chOff x="5772150" y="3105150"/>
            <a:chExt cx="647700" cy="647700"/>
          </a:xfrm>
          <a:solidFill>
            <a:schemeClr val="accent2"/>
          </a:solidFill>
        </p:grpSpPr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002CD03-7D29-DCFD-6553-F9D22805446A}"/>
                </a:ext>
              </a:extLst>
            </p:cNvPr>
            <p:cNvSpPr/>
            <p:nvPr/>
          </p:nvSpPr>
          <p:spPr>
            <a:xfrm>
              <a:off x="5772150" y="3219450"/>
              <a:ext cx="647700" cy="533400"/>
            </a:xfrm>
            <a:custGeom>
              <a:avLst/>
              <a:gdLst>
                <a:gd name="connsiteX0" fmla="*/ 590550 w 647700"/>
                <a:gd name="connsiteY0" fmla="*/ 57150 h 533400"/>
                <a:gd name="connsiteX1" fmla="*/ 590550 w 647700"/>
                <a:gd name="connsiteY1" fmla="*/ 133350 h 533400"/>
                <a:gd name="connsiteX2" fmla="*/ 514350 w 647700"/>
                <a:gd name="connsiteY2" fmla="*/ 133350 h 533400"/>
                <a:gd name="connsiteX3" fmla="*/ 514350 w 647700"/>
                <a:gd name="connsiteY3" fmla="*/ 57150 h 533400"/>
                <a:gd name="connsiteX4" fmla="*/ 590550 w 647700"/>
                <a:gd name="connsiteY4" fmla="*/ 57150 h 533400"/>
                <a:gd name="connsiteX5" fmla="*/ 57150 w 647700"/>
                <a:gd name="connsiteY5" fmla="*/ 400050 h 533400"/>
                <a:gd name="connsiteX6" fmla="*/ 133350 w 647700"/>
                <a:gd name="connsiteY6" fmla="*/ 400050 h 533400"/>
                <a:gd name="connsiteX7" fmla="*/ 133350 w 647700"/>
                <a:gd name="connsiteY7" fmla="*/ 476250 h 533400"/>
                <a:gd name="connsiteX8" fmla="*/ 57150 w 647700"/>
                <a:gd name="connsiteY8" fmla="*/ 476250 h 533400"/>
                <a:gd name="connsiteX9" fmla="*/ 57150 w 647700"/>
                <a:gd name="connsiteY9" fmla="*/ 400050 h 533400"/>
                <a:gd name="connsiteX10" fmla="*/ 247650 w 647700"/>
                <a:gd name="connsiteY10" fmla="*/ 57150 h 533400"/>
                <a:gd name="connsiteX11" fmla="*/ 247650 w 647700"/>
                <a:gd name="connsiteY11" fmla="*/ 133350 h 533400"/>
                <a:gd name="connsiteX12" fmla="*/ 171450 w 647700"/>
                <a:gd name="connsiteY12" fmla="*/ 133350 h 533400"/>
                <a:gd name="connsiteX13" fmla="*/ 171450 w 647700"/>
                <a:gd name="connsiteY13" fmla="*/ 57150 h 533400"/>
                <a:gd name="connsiteX14" fmla="*/ 247650 w 647700"/>
                <a:gd name="connsiteY14" fmla="*/ 57150 h 533400"/>
                <a:gd name="connsiteX15" fmla="*/ 361950 w 647700"/>
                <a:gd name="connsiteY15" fmla="*/ 57150 h 533400"/>
                <a:gd name="connsiteX16" fmla="*/ 361950 w 647700"/>
                <a:gd name="connsiteY16" fmla="*/ 133350 h 533400"/>
                <a:gd name="connsiteX17" fmla="*/ 285750 w 647700"/>
                <a:gd name="connsiteY17" fmla="*/ 133350 h 533400"/>
                <a:gd name="connsiteX18" fmla="*/ 285750 w 647700"/>
                <a:gd name="connsiteY18" fmla="*/ 57150 h 533400"/>
                <a:gd name="connsiteX19" fmla="*/ 361950 w 647700"/>
                <a:gd name="connsiteY19" fmla="*/ 57150 h 533400"/>
                <a:gd name="connsiteX20" fmla="*/ 476250 w 647700"/>
                <a:gd name="connsiteY20" fmla="*/ 247650 h 533400"/>
                <a:gd name="connsiteX21" fmla="*/ 400050 w 647700"/>
                <a:gd name="connsiteY21" fmla="*/ 247650 h 533400"/>
                <a:gd name="connsiteX22" fmla="*/ 400050 w 647700"/>
                <a:gd name="connsiteY22" fmla="*/ 171450 h 533400"/>
                <a:gd name="connsiteX23" fmla="*/ 476250 w 647700"/>
                <a:gd name="connsiteY23" fmla="*/ 171450 h 533400"/>
                <a:gd name="connsiteX24" fmla="*/ 476250 w 647700"/>
                <a:gd name="connsiteY24" fmla="*/ 247650 h 533400"/>
                <a:gd name="connsiteX25" fmla="*/ 514350 w 647700"/>
                <a:gd name="connsiteY25" fmla="*/ 247650 h 533400"/>
                <a:gd name="connsiteX26" fmla="*/ 514350 w 647700"/>
                <a:gd name="connsiteY26" fmla="*/ 171450 h 533400"/>
                <a:gd name="connsiteX27" fmla="*/ 590550 w 647700"/>
                <a:gd name="connsiteY27" fmla="*/ 171450 h 533400"/>
                <a:gd name="connsiteX28" fmla="*/ 590550 w 647700"/>
                <a:gd name="connsiteY28" fmla="*/ 247650 h 533400"/>
                <a:gd name="connsiteX29" fmla="*/ 514350 w 647700"/>
                <a:gd name="connsiteY29" fmla="*/ 247650 h 533400"/>
                <a:gd name="connsiteX30" fmla="*/ 514350 w 647700"/>
                <a:gd name="connsiteY30" fmla="*/ 361950 h 533400"/>
                <a:gd name="connsiteX31" fmla="*/ 514350 w 647700"/>
                <a:gd name="connsiteY31" fmla="*/ 285750 h 533400"/>
                <a:gd name="connsiteX32" fmla="*/ 590550 w 647700"/>
                <a:gd name="connsiteY32" fmla="*/ 285750 h 533400"/>
                <a:gd name="connsiteX33" fmla="*/ 590550 w 647700"/>
                <a:gd name="connsiteY33" fmla="*/ 361950 h 533400"/>
                <a:gd name="connsiteX34" fmla="*/ 514350 w 647700"/>
                <a:gd name="connsiteY34" fmla="*/ 361950 h 533400"/>
                <a:gd name="connsiteX35" fmla="*/ 285750 w 647700"/>
                <a:gd name="connsiteY35" fmla="*/ 400050 h 533400"/>
                <a:gd name="connsiteX36" fmla="*/ 361950 w 647700"/>
                <a:gd name="connsiteY36" fmla="*/ 400050 h 533400"/>
                <a:gd name="connsiteX37" fmla="*/ 361950 w 647700"/>
                <a:gd name="connsiteY37" fmla="*/ 476250 h 533400"/>
                <a:gd name="connsiteX38" fmla="*/ 285750 w 647700"/>
                <a:gd name="connsiteY38" fmla="*/ 476250 h 533400"/>
                <a:gd name="connsiteX39" fmla="*/ 285750 w 647700"/>
                <a:gd name="connsiteY39" fmla="*/ 400050 h 533400"/>
                <a:gd name="connsiteX40" fmla="*/ 247650 w 647700"/>
                <a:gd name="connsiteY40" fmla="*/ 400050 h 533400"/>
                <a:gd name="connsiteX41" fmla="*/ 247650 w 647700"/>
                <a:gd name="connsiteY41" fmla="*/ 476250 h 533400"/>
                <a:gd name="connsiteX42" fmla="*/ 171450 w 647700"/>
                <a:gd name="connsiteY42" fmla="*/ 476250 h 533400"/>
                <a:gd name="connsiteX43" fmla="*/ 171450 w 647700"/>
                <a:gd name="connsiteY43" fmla="*/ 400050 h 533400"/>
                <a:gd name="connsiteX44" fmla="*/ 247650 w 647700"/>
                <a:gd name="connsiteY44" fmla="*/ 400050 h 533400"/>
                <a:gd name="connsiteX45" fmla="*/ 171450 w 647700"/>
                <a:gd name="connsiteY45" fmla="*/ 285750 h 533400"/>
                <a:gd name="connsiteX46" fmla="*/ 247650 w 647700"/>
                <a:gd name="connsiteY46" fmla="*/ 285750 h 533400"/>
                <a:gd name="connsiteX47" fmla="*/ 247650 w 647700"/>
                <a:gd name="connsiteY47" fmla="*/ 361950 h 533400"/>
                <a:gd name="connsiteX48" fmla="*/ 171450 w 647700"/>
                <a:gd name="connsiteY48" fmla="*/ 361950 h 533400"/>
                <a:gd name="connsiteX49" fmla="*/ 171450 w 647700"/>
                <a:gd name="connsiteY49" fmla="*/ 285750 h 533400"/>
                <a:gd name="connsiteX50" fmla="*/ 133350 w 647700"/>
                <a:gd name="connsiteY50" fmla="*/ 285750 h 533400"/>
                <a:gd name="connsiteX51" fmla="*/ 133350 w 647700"/>
                <a:gd name="connsiteY51" fmla="*/ 361950 h 533400"/>
                <a:gd name="connsiteX52" fmla="*/ 57150 w 647700"/>
                <a:gd name="connsiteY52" fmla="*/ 361950 h 533400"/>
                <a:gd name="connsiteX53" fmla="*/ 57150 w 647700"/>
                <a:gd name="connsiteY53" fmla="*/ 285750 h 533400"/>
                <a:gd name="connsiteX54" fmla="*/ 133350 w 647700"/>
                <a:gd name="connsiteY54" fmla="*/ 285750 h 533400"/>
                <a:gd name="connsiteX55" fmla="*/ 133350 w 647700"/>
                <a:gd name="connsiteY55" fmla="*/ 171450 h 533400"/>
                <a:gd name="connsiteX56" fmla="*/ 133350 w 647700"/>
                <a:gd name="connsiteY56" fmla="*/ 247650 h 533400"/>
                <a:gd name="connsiteX57" fmla="*/ 57150 w 647700"/>
                <a:gd name="connsiteY57" fmla="*/ 247650 h 533400"/>
                <a:gd name="connsiteX58" fmla="*/ 57150 w 647700"/>
                <a:gd name="connsiteY58" fmla="*/ 171450 h 533400"/>
                <a:gd name="connsiteX59" fmla="*/ 133350 w 647700"/>
                <a:gd name="connsiteY59" fmla="*/ 171450 h 533400"/>
                <a:gd name="connsiteX60" fmla="*/ 247650 w 647700"/>
                <a:gd name="connsiteY60" fmla="*/ 247650 h 533400"/>
                <a:gd name="connsiteX61" fmla="*/ 171450 w 647700"/>
                <a:gd name="connsiteY61" fmla="*/ 247650 h 533400"/>
                <a:gd name="connsiteX62" fmla="*/ 171450 w 647700"/>
                <a:gd name="connsiteY62" fmla="*/ 171450 h 533400"/>
                <a:gd name="connsiteX63" fmla="*/ 247650 w 647700"/>
                <a:gd name="connsiteY63" fmla="*/ 171450 h 533400"/>
                <a:gd name="connsiteX64" fmla="*/ 247650 w 647700"/>
                <a:gd name="connsiteY64" fmla="*/ 247650 h 533400"/>
                <a:gd name="connsiteX65" fmla="*/ 285750 w 647700"/>
                <a:gd name="connsiteY65" fmla="*/ 247650 h 533400"/>
                <a:gd name="connsiteX66" fmla="*/ 285750 w 647700"/>
                <a:gd name="connsiteY66" fmla="*/ 171450 h 533400"/>
                <a:gd name="connsiteX67" fmla="*/ 361950 w 647700"/>
                <a:gd name="connsiteY67" fmla="*/ 171450 h 533400"/>
                <a:gd name="connsiteX68" fmla="*/ 361950 w 647700"/>
                <a:gd name="connsiteY68" fmla="*/ 247650 h 533400"/>
                <a:gd name="connsiteX69" fmla="*/ 285750 w 647700"/>
                <a:gd name="connsiteY69" fmla="*/ 247650 h 533400"/>
                <a:gd name="connsiteX70" fmla="*/ 361950 w 647700"/>
                <a:gd name="connsiteY70" fmla="*/ 361950 h 533400"/>
                <a:gd name="connsiteX71" fmla="*/ 285750 w 647700"/>
                <a:gd name="connsiteY71" fmla="*/ 361950 h 533400"/>
                <a:gd name="connsiteX72" fmla="*/ 285750 w 647700"/>
                <a:gd name="connsiteY72" fmla="*/ 285750 h 533400"/>
                <a:gd name="connsiteX73" fmla="*/ 361950 w 647700"/>
                <a:gd name="connsiteY73" fmla="*/ 285750 h 533400"/>
                <a:gd name="connsiteX74" fmla="*/ 361950 w 647700"/>
                <a:gd name="connsiteY74" fmla="*/ 361950 h 533400"/>
                <a:gd name="connsiteX75" fmla="*/ 400050 w 647700"/>
                <a:gd name="connsiteY75" fmla="*/ 361950 h 533400"/>
                <a:gd name="connsiteX76" fmla="*/ 400050 w 647700"/>
                <a:gd name="connsiteY76" fmla="*/ 285750 h 533400"/>
                <a:gd name="connsiteX77" fmla="*/ 476250 w 647700"/>
                <a:gd name="connsiteY77" fmla="*/ 285750 h 533400"/>
                <a:gd name="connsiteX78" fmla="*/ 476250 w 647700"/>
                <a:gd name="connsiteY78" fmla="*/ 361950 h 533400"/>
                <a:gd name="connsiteX79" fmla="*/ 400050 w 647700"/>
                <a:gd name="connsiteY79" fmla="*/ 361950 h 533400"/>
                <a:gd name="connsiteX80" fmla="*/ 476250 w 647700"/>
                <a:gd name="connsiteY80" fmla="*/ 57150 h 533400"/>
                <a:gd name="connsiteX81" fmla="*/ 476250 w 647700"/>
                <a:gd name="connsiteY81" fmla="*/ 133350 h 533400"/>
                <a:gd name="connsiteX82" fmla="*/ 400050 w 647700"/>
                <a:gd name="connsiteY82" fmla="*/ 133350 h 533400"/>
                <a:gd name="connsiteX83" fmla="*/ 400050 w 647700"/>
                <a:gd name="connsiteY83" fmla="*/ 57150 h 533400"/>
                <a:gd name="connsiteX84" fmla="*/ 476250 w 647700"/>
                <a:gd name="connsiteY84" fmla="*/ 57150 h 533400"/>
                <a:gd name="connsiteX85" fmla="*/ 0 w 647700"/>
                <a:gd name="connsiteY85" fmla="*/ 0 h 533400"/>
                <a:gd name="connsiteX86" fmla="*/ 0 w 647700"/>
                <a:gd name="connsiteY86" fmla="*/ 533400 h 533400"/>
                <a:gd name="connsiteX87" fmla="*/ 647700 w 647700"/>
                <a:gd name="connsiteY87" fmla="*/ 533400 h 533400"/>
                <a:gd name="connsiteX88" fmla="*/ 647700 w 647700"/>
                <a:gd name="connsiteY88" fmla="*/ 0 h 533400"/>
                <a:gd name="connsiteX89" fmla="*/ 0 w 647700"/>
                <a:gd name="connsiteY89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47700" h="533400">
                  <a:moveTo>
                    <a:pt x="590550" y="57150"/>
                  </a:moveTo>
                  <a:lnTo>
                    <a:pt x="590550" y="133350"/>
                  </a:lnTo>
                  <a:lnTo>
                    <a:pt x="514350" y="133350"/>
                  </a:lnTo>
                  <a:lnTo>
                    <a:pt x="514350" y="57150"/>
                  </a:lnTo>
                  <a:lnTo>
                    <a:pt x="590550" y="57150"/>
                  </a:lnTo>
                  <a:close/>
                  <a:moveTo>
                    <a:pt x="57150" y="400050"/>
                  </a:moveTo>
                  <a:lnTo>
                    <a:pt x="133350" y="400050"/>
                  </a:lnTo>
                  <a:lnTo>
                    <a:pt x="133350" y="476250"/>
                  </a:lnTo>
                  <a:lnTo>
                    <a:pt x="57150" y="476250"/>
                  </a:lnTo>
                  <a:lnTo>
                    <a:pt x="57150" y="400050"/>
                  </a:lnTo>
                  <a:close/>
                  <a:moveTo>
                    <a:pt x="247650" y="57150"/>
                  </a:moveTo>
                  <a:lnTo>
                    <a:pt x="247650" y="133350"/>
                  </a:lnTo>
                  <a:lnTo>
                    <a:pt x="171450" y="133350"/>
                  </a:lnTo>
                  <a:lnTo>
                    <a:pt x="171450" y="57150"/>
                  </a:lnTo>
                  <a:lnTo>
                    <a:pt x="247650" y="57150"/>
                  </a:lnTo>
                  <a:close/>
                  <a:moveTo>
                    <a:pt x="361950" y="57150"/>
                  </a:moveTo>
                  <a:lnTo>
                    <a:pt x="361950" y="133350"/>
                  </a:lnTo>
                  <a:lnTo>
                    <a:pt x="285750" y="133350"/>
                  </a:lnTo>
                  <a:lnTo>
                    <a:pt x="285750" y="57150"/>
                  </a:lnTo>
                  <a:lnTo>
                    <a:pt x="361950" y="57150"/>
                  </a:lnTo>
                  <a:close/>
                  <a:moveTo>
                    <a:pt x="476250" y="247650"/>
                  </a:moveTo>
                  <a:lnTo>
                    <a:pt x="400050" y="247650"/>
                  </a:lnTo>
                  <a:lnTo>
                    <a:pt x="400050" y="171450"/>
                  </a:lnTo>
                  <a:lnTo>
                    <a:pt x="476250" y="171450"/>
                  </a:lnTo>
                  <a:lnTo>
                    <a:pt x="476250" y="247650"/>
                  </a:lnTo>
                  <a:close/>
                  <a:moveTo>
                    <a:pt x="514350" y="247650"/>
                  </a:moveTo>
                  <a:lnTo>
                    <a:pt x="514350" y="171450"/>
                  </a:lnTo>
                  <a:lnTo>
                    <a:pt x="590550" y="171450"/>
                  </a:lnTo>
                  <a:lnTo>
                    <a:pt x="590550" y="247650"/>
                  </a:lnTo>
                  <a:lnTo>
                    <a:pt x="514350" y="247650"/>
                  </a:lnTo>
                  <a:close/>
                  <a:moveTo>
                    <a:pt x="514350" y="361950"/>
                  </a:moveTo>
                  <a:lnTo>
                    <a:pt x="514350" y="285750"/>
                  </a:lnTo>
                  <a:lnTo>
                    <a:pt x="590550" y="285750"/>
                  </a:lnTo>
                  <a:lnTo>
                    <a:pt x="590550" y="361950"/>
                  </a:lnTo>
                  <a:lnTo>
                    <a:pt x="514350" y="361950"/>
                  </a:lnTo>
                  <a:close/>
                  <a:moveTo>
                    <a:pt x="285750" y="400050"/>
                  </a:moveTo>
                  <a:lnTo>
                    <a:pt x="361950" y="400050"/>
                  </a:lnTo>
                  <a:lnTo>
                    <a:pt x="361950" y="476250"/>
                  </a:lnTo>
                  <a:lnTo>
                    <a:pt x="285750" y="476250"/>
                  </a:lnTo>
                  <a:lnTo>
                    <a:pt x="285750" y="400050"/>
                  </a:lnTo>
                  <a:close/>
                  <a:moveTo>
                    <a:pt x="247650" y="400050"/>
                  </a:moveTo>
                  <a:lnTo>
                    <a:pt x="247650" y="476250"/>
                  </a:lnTo>
                  <a:lnTo>
                    <a:pt x="171450" y="476250"/>
                  </a:lnTo>
                  <a:lnTo>
                    <a:pt x="171450" y="400050"/>
                  </a:lnTo>
                  <a:lnTo>
                    <a:pt x="247650" y="400050"/>
                  </a:lnTo>
                  <a:close/>
                  <a:moveTo>
                    <a:pt x="171450" y="285750"/>
                  </a:moveTo>
                  <a:lnTo>
                    <a:pt x="247650" y="285750"/>
                  </a:lnTo>
                  <a:lnTo>
                    <a:pt x="247650" y="361950"/>
                  </a:lnTo>
                  <a:lnTo>
                    <a:pt x="171450" y="361950"/>
                  </a:lnTo>
                  <a:lnTo>
                    <a:pt x="171450" y="285750"/>
                  </a:lnTo>
                  <a:close/>
                  <a:moveTo>
                    <a:pt x="133350" y="285750"/>
                  </a:moveTo>
                  <a:lnTo>
                    <a:pt x="133350" y="361950"/>
                  </a:lnTo>
                  <a:lnTo>
                    <a:pt x="57150" y="361950"/>
                  </a:lnTo>
                  <a:lnTo>
                    <a:pt x="57150" y="285750"/>
                  </a:lnTo>
                  <a:lnTo>
                    <a:pt x="133350" y="285750"/>
                  </a:lnTo>
                  <a:close/>
                  <a:moveTo>
                    <a:pt x="133350" y="171450"/>
                  </a:moveTo>
                  <a:lnTo>
                    <a:pt x="133350" y="247650"/>
                  </a:lnTo>
                  <a:lnTo>
                    <a:pt x="57150" y="247650"/>
                  </a:lnTo>
                  <a:lnTo>
                    <a:pt x="57150" y="171450"/>
                  </a:lnTo>
                  <a:lnTo>
                    <a:pt x="133350" y="171450"/>
                  </a:lnTo>
                  <a:close/>
                  <a:moveTo>
                    <a:pt x="247650" y="247650"/>
                  </a:moveTo>
                  <a:lnTo>
                    <a:pt x="171450" y="247650"/>
                  </a:lnTo>
                  <a:lnTo>
                    <a:pt x="171450" y="171450"/>
                  </a:lnTo>
                  <a:lnTo>
                    <a:pt x="247650" y="171450"/>
                  </a:lnTo>
                  <a:lnTo>
                    <a:pt x="247650" y="247650"/>
                  </a:lnTo>
                  <a:close/>
                  <a:moveTo>
                    <a:pt x="285750" y="247650"/>
                  </a:moveTo>
                  <a:lnTo>
                    <a:pt x="285750" y="171450"/>
                  </a:lnTo>
                  <a:lnTo>
                    <a:pt x="361950" y="171450"/>
                  </a:lnTo>
                  <a:lnTo>
                    <a:pt x="361950" y="247650"/>
                  </a:lnTo>
                  <a:lnTo>
                    <a:pt x="285750" y="247650"/>
                  </a:lnTo>
                  <a:close/>
                  <a:moveTo>
                    <a:pt x="361950" y="361950"/>
                  </a:moveTo>
                  <a:lnTo>
                    <a:pt x="285750" y="361950"/>
                  </a:lnTo>
                  <a:lnTo>
                    <a:pt x="285750" y="285750"/>
                  </a:lnTo>
                  <a:lnTo>
                    <a:pt x="361950" y="285750"/>
                  </a:lnTo>
                  <a:lnTo>
                    <a:pt x="361950" y="361950"/>
                  </a:lnTo>
                  <a:close/>
                  <a:moveTo>
                    <a:pt x="400050" y="361950"/>
                  </a:moveTo>
                  <a:lnTo>
                    <a:pt x="400050" y="285750"/>
                  </a:lnTo>
                  <a:lnTo>
                    <a:pt x="476250" y="285750"/>
                  </a:lnTo>
                  <a:lnTo>
                    <a:pt x="476250" y="361950"/>
                  </a:lnTo>
                  <a:lnTo>
                    <a:pt x="400050" y="361950"/>
                  </a:lnTo>
                  <a:close/>
                  <a:moveTo>
                    <a:pt x="476250" y="57150"/>
                  </a:moveTo>
                  <a:lnTo>
                    <a:pt x="476250" y="133350"/>
                  </a:lnTo>
                  <a:lnTo>
                    <a:pt x="400050" y="133350"/>
                  </a:lnTo>
                  <a:lnTo>
                    <a:pt x="400050" y="57150"/>
                  </a:lnTo>
                  <a:lnTo>
                    <a:pt x="476250" y="57150"/>
                  </a:lnTo>
                  <a:close/>
                  <a:moveTo>
                    <a:pt x="0" y="0"/>
                  </a:moveTo>
                  <a:lnTo>
                    <a:pt x="0" y="533400"/>
                  </a:lnTo>
                  <a:lnTo>
                    <a:pt x="647700" y="533400"/>
                  </a:lnTo>
                  <a:lnTo>
                    <a:pt x="6477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48815834-570E-473A-ECD2-D2E07C9F3B12}"/>
                </a:ext>
              </a:extLst>
            </p:cNvPr>
            <p:cNvSpPr/>
            <p:nvPr/>
          </p:nvSpPr>
          <p:spPr>
            <a:xfrm>
              <a:off x="5772150" y="3105150"/>
              <a:ext cx="647700" cy="76200"/>
            </a:xfrm>
            <a:custGeom>
              <a:avLst/>
              <a:gdLst>
                <a:gd name="connsiteX0" fmla="*/ 0 w 647700"/>
                <a:gd name="connsiteY0" fmla="*/ 0 h 76200"/>
                <a:gd name="connsiteX1" fmla="*/ 647700 w 647700"/>
                <a:gd name="connsiteY1" fmla="*/ 0 h 76200"/>
                <a:gd name="connsiteX2" fmla="*/ 647700 w 647700"/>
                <a:gd name="connsiteY2" fmla="*/ 76200 h 76200"/>
                <a:gd name="connsiteX3" fmla="*/ 0 w 6477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76200">
                  <a:moveTo>
                    <a:pt x="0" y="0"/>
                  </a:moveTo>
                  <a:lnTo>
                    <a:pt x="647700" y="0"/>
                  </a:lnTo>
                  <a:lnTo>
                    <a:pt x="6477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9" name="Grafický objekt 18" descr="Myšlenka se souvislou výplní">
            <a:extLst>
              <a:ext uri="{FF2B5EF4-FFF2-40B4-BE49-F238E27FC236}">
                <a16:creationId xmlns:a16="http://schemas.microsoft.com/office/drawing/2014/main" id="{0B61F70F-8669-9153-D249-F01AA19C1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5902" y="3502987"/>
            <a:ext cx="1156970" cy="1156970"/>
          </a:xfrm>
          <a:prstGeom prst="rect">
            <a:avLst/>
          </a:prstGeom>
        </p:spPr>
      </p:pic>
      <p:pic>
        <p:nvPicPr>
          <p:cNvPr id="21" name="Grafický objekt 20" descr="Úspěch skupiny se souvislou výplní">
            <a:extLst>
              <a:ext uri="{FF2B5EF4-FFF2-40B4-BE49-F238E27FC236}">
                <a16:creationId xmlns:a16="http://schemas.microsoft.com/office/drawing/2014/main" id="{4272699D-58F5-EC4B-E37F-10FB0ED45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8914" y="5188994"/>
            <a:ext cx="1483995" cy="14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922" y="365125"/>
            <a:ext cx="3025877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00DBD9-F698-AFF2-D6AC-13FC111B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9" y="2119140"/>
            <a:ext cx="12113342" cy="287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71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2BA93FC-C24E-D867-9B49-16B085D3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495" y="4606382"/>
            <a:ext cx="6928055" cy="22516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922" y="365125"/>
            <a:ext cx="3025877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1E7DDE5-3056-A2FD-56D5-51C7C1B43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233" y="1940882"/>
            <a:ext cx="3017889" cy="38890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9918F2-F8AA-FCF9-39D7-0AAAA9CCE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5331"/>
            <a:ext cx="7872549" cy="14706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E4CDA6-07F3-5508-1CE6-9F828E842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06" y="4733071"/>
            <a:ext cx="2910349" cy="10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9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0684F57-9B07-3620-FB38-E71EF3BE4106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8B969B-030D-8D69-9D72-1D03D8106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6" y="1690688"/>
            <a:ext cx="7751310" cy="13255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7F21669-C2E3-8509-B44F-2C351908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55" y="3016251"/>
            <a:ext cx="3209925" cy="128587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30D365B-654F-3E82-7D07-3679CF01D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30" y="2771953"/>
            <a:ext cx="5604806" cy="21395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54DFC91-3117-EB07-1014-3F827697B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80" y="4015409"/>
            <a:ext cx="4367212" cy="26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7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F48C4-62FA-3D5B-68B8-9C4428C9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A2E5CD8B-31B8-4319-246C-118432C7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26" y="2849322"/>
            <a:ext cx="4533564" cy="322348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FAC3CF3-CDC6-06C1-EEF3-A4F9CBF8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F8F9923-3041-4191-B001-0A08950EEEDD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B0BEB1-0775-D428-B3AF-181E5DDB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0268"/>
            <a:ext cx="10677525" cy="13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A93C892-A190-4E3C-00A9-95C44897D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97" y="3114773"/>
            <a:ext cx="5429250" cy="2028825"/>
          </a:xfrm>
          <a:prstGeom prst="rect">
            <a:avLst/>
          </a:prstGeom>
        </p:spPr>
      </p:pic>
      <p:pic>
        <p:nvPicPr>
          <p:cNvPr id="13" name="Obrázek 12" descr="Obsah obrázku Lidská tvář, osoba, Čelo, Brada&#10;&#10;Popis byl vytvořen automaticky">
            <a:extLst>
              <a:ext uri="{FF2B5EF4-FFF2-40B4-BE49-F238E27FC236}">
                <a16:creationId xmlns:a16="http://schemas.microsoft.com/office/drawing/2014/main" id="{02F5F09F-02FA-2A5C-746D-048C24525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74" y="2849322"/>
            <a:ext cx="3101007" cy="31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7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4C90B-959F-C031-AF99-99ED864F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8FBDAB-EFBA-D7DF-024C-9D76708C5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3B9280E-3729-9E4E-384D-62F4F29491CD}"/>
              </a:ext>
            </a:extLst>
          </p:cNvPr>
          <p:cNvSpPr txBox="1">
            <a:spLocks/>
          </p:cNvSpPr>
          <p:nvPr/>
        </p:nvSpPr>
        <p:spPr>
          <a:xfrm>
            <a:off x="7999931" y="12680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5A18AF-04A0-6615-0907-A84AF32C9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4465"/>
            <a:ext cx="8436748" cy="1481540"/>
          </a:xfrm>
          <a:prstGeom prst="rect">
            <a:avLst/>
          </a:prstGeom>
        </p:spPr>
      </p:pic>
      <p:pic>
        <p:nvPicPr>
          <p:cNvPr id="9" name="Zástupný obsah 8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0E84ED1D-6BF6-BDC5-FCDC-D4D2ABD3F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3320" r="22804"/>
          <a:stretch/>
        </p:blipFill>
        <p:spPr>
          <a:xfrm>
            <a:off x="8620700" y="3429177"/>
            <a:ext cx="3491493" cy="3428823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4F39D0E-3C12-1411-E3AB-23DD8A658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36" y="5120776"/>
            <a:ext cx="7241303" cy="15141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777525B-02B4-5B54-4B0D-736AB2BC3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36" y="3215679"/>
            <a:ext cx="2171700" cy="1190625"/>
          </a:xfrm>
          <a:prstGeom prst="rect">
            <a:avLst/>
          </a:prstGeom>
        </p:spPr>
      </p:pic>
      <p:pic>
        <p:nvPicPr>
          <p:cNvPr id="15" name="Obrázek 14" descr="Obsah obrázku interiér, osoba, Laboratoř, Lékařské vybavení&#10;&#10;Popis byl vytvořen automaticky">
            <a:extLst>
              <a:ext uri="{FF2B5EF4-FFF2-40B4-BE49-F238E27FC236}">
                <a16:creationId xmlns:a16="http://schemas.microsoft.com/office/drawing/2014/main" id="{7FB7A8F8-E335-E479-4A4B-F37A2171F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90" y="2999226"/>
            <a:ext cx="2999835" cy="2002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B1A6315C-C721-8011-12FE-366ECB6AC28F}"/>
                  </a:ext>
                </a:extLst>
              </p14:cNvPr>
              <p14:cNvContentPartPr/>
              <p14:nvPr/>
            </p14:nvContentPartPr>
            <p14:xfrm>
              <a:off x="277920" y="5866090"/>
              <a:ext cx="684720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B1A6315C-C721-8011-12FE-366ECB6AC2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920" y="5830090"/>
                <a:ext cx="691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C9C0490A-7ADF-511D-C3C4-3871E7A01FEF}"/>
                  </a:ext>
                </a:extLst>
              </p14:cNvPr>
              <p14:cNvContentPartPr/>
              <p14:nvPr/>
            </p14:nvContentPartPr>
            <p14:xfrm>
              <a:off x="4949640" y="6104770"/>
              <a:ext cx="226332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C9C0490A-7ADF-511D-C3C4-3871E7A01F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3640" y="6068770"/>
                <a:ext cx="2334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60CDEAF5-156E-353B-D4AC-8584905C97EB}"/>
                  </a:ext>
                </a:extLst>
              </p14:cNvPr>
              <p14:cNvContentPartPr/>
              <p14:nvPr/>
            </p14:nvContentPartPr>
            <p14:xfrm>
              <a:off x="298080" y="6365410"/>
              <a:ext cx="13233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60CDEAF5-156E-353B-D4AC-8584905C97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2080" y="6329770"/>
                <a:ext cx="1395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8137B995-6373-6904-A70B-E3D8C15B5D6F}"/>
                  </a:ext>
                </a:extLst>
              </p14:cNvPr>
              <p14:cNvContentPartPr/>
              <p14:nvPr/>
            </p14:nvContentPartPr>
            <p14:xfrm>
              <a:off x="5983200" y="5627410"/>
              <a:ext cx="114264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8137B995-6373-6904-A70B-E3D8C15B5D6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47200" y="5591770"/>
                <a:ext cx="121428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Obrázek 21" descr="Obsah obrázku diagram, skica, Plán, Technický výkres&#10;&#10;Popis byl vytvořen automaticky">
            <a:extLst>
              <a:ext uri="{FF2B5EF4-FFF2-40B4-BE49-F238E27FC236}">
                <a16:creationId xmlns:a16="http://schemas.microsoft.com/office/drawing/2014/main" id="{8CD6AA7C-9EE5-08E8-6ABF-BD311F4FFE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85" y="3003325"/>
            <a:ext cx="2860455" cy="18791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0B659C-9A54-77DD-FA1B-AB0CD44CF4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32256" y="1602701"/>
            <a:ext cx="3238698" cy="15450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653702D-C2B5-8ED2-A14F-8E4127A7FFFC}"/>
              </a:ext>
            </a:extLst>
          </p:cNvPr>
          <p:cNvSpPr txBox="1"/>
          <p:nvPr/>
        </p:nvSpPr>
        <p:spPr>
          <a:xfrm>
            <a:off x="7212960" y="6471413"/>
            <a:ext cx="193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18"/>
              </a:rPr>
              <a:t>Odkaz</a:t>
            </a:r>
            <a:r>
              <a:rPr lang="cs-CZ" dirty="0"/>
              <a:t> na rozhovor</a:t>
            </a:r>
          </a:p>
        </p:txBody>
      </p:sp>
    </p:spTree>
    <p:extLst>
      <p:ext uri="{BB962C8B-B14F-4D97-AF65-F5344CB8AC3E}">
        <p14:creationId xmlns:p14="http://schemas.microsoft.com/office/powerpoint/2010/main" val="241808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FFAA0-B416-68B1-C926-808AD3F3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obsah 10" descr="Obsah obrázku interiér, osoba, Zaměstnání, Vědecký přístroj&#10;&#10;Popis byl vytvořen automaticky">
            <a:extLst>
              <a:ext uri="{FF2B5EF4-FFF2-40B4-BE49-F238E27FC236}">
                <a16:creationId xmlns:a16="http://schemas.microsoft.com/office/drawing/2014/main" id="{7A62C0E8-0C33-4EC8-BD21-0007F6957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1" r="11943"/>
          <a:stretch/>
        </p:blipFill>
        <p:spPr>
          <a:xfrm>
            <a:off x="3727173" y="1782590"/>
            <a:ext cx="3081131" cy="376237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7F3787-8729-49DA-97D1-54C86C47E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8368ADF-2093-BC18-3E35-AB8479AA8A3E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CE8BC8-9686-311C-6FA0-198394875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281" y="1782590"/>
            <a:ext cx="5089935" cy="27831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045DB2-75A3-E125-2F69-0F9C92505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281" y="4657612"/>
            <a:ext cx="2485611" cy="214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1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21FB9-FCD2-6FEF-4937-BFF1A8E6B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487" y="5903843"/>
            <a:ext cx="6398108" cy="954157"/>
          </a:xfrm>
        </p:spPr>
        <p:txBody>
          <a:bodyPr/>
          <a:lstStyle/>
          <a:p>
            <a:r>
              <a:rPr lang="cs-CZ" dirty="0"/>
              <a:t>Stream přednášek </a:t>
            </a:r>
            <a:r>
              <a:rPr lang="cs-CZ" dirty="0">
                <a:hlinkClick r:id="rId2"/>
              </a:rPr>
              <a:t>na FB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5B5C48-821E-A2DB-64B4-AE169453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19461" cy="19596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EC4D8A4-4951-C8A2-A13A-B21714B64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65" y="1791217"/>
            <a:ext cx="6075529" cy="42810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41870DC-4668-5DDA-BD91-A956DC155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995" y="2069840"/>
            <a:ext cx="5583099" cy="389226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18CB3EB-A007-21E4-05C7-0FF96586E2B7}"/>
              </a:ext>
            </a:extLst>
          </p:cNvPr>
          <p:cNvSpPr/>
          <p:nvPr/>
        </p:nvSpPr>
        <p:spPr>
          <a:xfrm>
            <a:off x="6347494" y="2753139"/>
            <a:ext cx="5350863" cy="755374"/>
          </a:xfrm>
          <a:custGeom>
            <a:avLst/>
            <a:gdLst>
              <a:gd name="connsiteX0" fmla="*/ 0 w 5350863"/>
              <a:gd name="connsiteY0" fmla="*/ 0 h 755374"/>
              <a:gd name="connsiteX1" fmla="*/ 722367 w 5350863"/>
              <a:gd name="connsiteY1" fmla="*/ 0 h 755374"/>
              <a:gd name="connsiteX2" fmla="*/ 1444733 w 5350863"/>
              <a:gd name="connsiteY2" fmla="*/ 0 h 755374"/>
              <a:gd name="connsiteX3" fmla="*/ 1953065 w 5350863"/>
              <a:gd name="connsiteY3" fmla="*/ 0 h 755374"/>
              <a:gd name="connsiteX4" fmla="*/ 2728940 w 5350863"/>
              <a:gd name="connsiteY4" fmla="*/ 0 h 755374"/>
              <a:gd name="connsiteX5" fmla="*/ 3451307 w 5350863"/>
              <a:gd name="connsiteY5" fmla="*/ 0 h 755374"/>
              <a:gd name="connsiteX6" fmla="*/ 4013147 w 5350863"/>
              <a:gd name="connsiteY6" fmla="*/ 0 h 755374"/>
              <a:gd name="connsiteX7" fmla="*/ 4628496 w 5350863"/>
              <a:gd name="connsiteY7" fmla="*/ 0 h 755374"/>
              <a:gd name="connsiteX8" fmla="*/ 5350863 w 5350863"/>
              <a:gd name="connsiteY8" fmla="*/ 0 h 755374"/>
              <a:gd name="connsiteX9" fmla="*/ 5350863 w 5350863"/>
              <a:gd name="connsiteY9" fmla="*/ 377687 h 755374"/>
              <a:gd name="connsiteX10" fmla="*/ 5350863 w 5350863"/>
              <a:gd name="connsiteY10" fmla="*/ 755374 h 755374"/>
              <a:gd name="connsiteX11" fmla="*/ 4842531 w 5350863"/>
              <a:gd name="connsiteY11" fmla="*/ 755374 h 755374"/>
              <a:gd name="connsiteX12" fmla="*/ 4066656 w 5350863"/>
              <a:gd name="connsiteY12" fmla="*/ 755374 h 755374"/>
              <a:gd name="connsiteX13" fmla="*/ 3558324 w 5350863"/>
              <a:gd name="connsiteY13" fmla="*/ 755374 h 755374"/>
              <a:gd name="connsiteX14" fmla="*/ 2889466 w 5350863"/>
              <a:gd name="connsiteY14" fmla="*/ 755374 h 755374"/>
              <a:gd name="connsiteX15" fmla="*/ 2381134 w 5350863"/>
              <a:gd name="connsiteY15" fmla="*/ 755374 h 755374"/>
              <a:gd name="connsiteX16" fmla="*/ 1819293 w 5350863"/>
              <a:gd name="connsiteY16" fmla="*/ 755374 h 755374"/>
              <a:gd name="connsiteX17" fmla="*/ 1043418 w 5350863"/>
              <a:gd name="connsiteY17" fmla="*/ 755374 h 755374"/>
              <a:gd name="connsiteX18" fmla="*/ 0 w 5350863"/>
              <a:gd name="connsiteY18" fmla="*/ 755374 h 755374"/>
              <a:gd name="connsiteX19" fmla="*/ 0 w 5350863"/>
              <a:gd name="connsiteY19" fmla="*/ 362580 h 755374"/>
              <a:gd name="connsiteX20" fmla="*/ 0 w 5350863"/>
              <a:gd name="connsiteY20" fmla="*/ 0 h 75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863" h="755374" extrusionOk="0">
                <a:moveTo>
                  <a:pt x="0" y="0"/>
                </a:moveTo>
                <a:cubicBezTo>
                  <a:pt x="148331" y="27835"/>
                  <a:pt x="383722" y="-22327"/>
                  <a:pt x="722367" y="0"/>
                </a:cubicBezTo>
                <a:cubicBezTo>
                  <a:pt x="1061012" y="22327"/>
                  <a:pt x="1155615" y="-6748"/>
                  <a:pt x="1444733" y="0"/>
                </a:cubicBezTo>
                <a:cubicBezTo>
                  <a:pt x="1733851" y="6748"/>
                  <a:pt x="1707141" y="-1434"/>
                  <a:pt x="1953065" y="0"/>
                </a:cubicBezTo>
                <a:cubicBezTo>
                  <a:pt x="2198989" y="1434"/>
                  <a:pt x="2441280" y="28655"/>
                  <a:pt x="2728940" y="0"/>
                </a:cubicBezTo>
                <a:cubicBezTo>
                  <a:pt x="3016600" y="-28655"/>
                  <a:pt x="3101566" y="11028"/>
                  <a:pt x="3451307" y="0"/>
                </a:cubicBezTo>
                <a:cubicBezTo>
                  <a:pt x="3801048" y="-11028"/>
                  <a:pt x="3838438" y="-6604"/>
                  <a:pt x="4013147" y="0"/>
                </a:cubicBezTo>
                <a:cubicBezTo>
                  <a:pt x="4187856" y="6604"/>
                  <a:pt x="4357763" y="7238"/>
                  <a:pt x="4628496" y="0"/>
                </a:cubicBezTo>
                <a:cubicBezTo>
                  <a:pt x="4899229" y="-7238"/>
                  <a:pt x="5054632" y="-13701"/>
                  <a:pt x="5350863" y="0"/>
                </a:cubicBezTo>
                <a:cubicBezTo>
                  <a:pt x="5360526" y="139609"/>
                  <a:pt x="5354326" y="212085"/>
                  <a:pt x="5350863" y="377687"/>
                </a:cubicBezTo>
                <a:cubicBezTo>
                  <a:pt x="5347400" y="543289"/>
                  <a:pt x="5364117" y="667790"/>
                  <a:pt x="5350863" y="755374"/>
                </a:cubicBezTo>
                <a:cubicBezTo>
                  <a:pt x="5148539" y="733428"/>
                  <a:pt x="5007779" y="743969"/>
                  <a:pt x="4842531" y="755374"/>
                </a:cubicBezTo>
                <a:cubicBezTo>
                  <a:pt x="4677283" y="766779"/>
                  <a:pt x="4335996" y="759052"/>
                  <a:pt x="4066656" y="755374"/>
                </a:cubicBezTo>
                <a:cubicBezTo>
                  <a:pt x="3797317" y="751696"/>
                  <a:pt x="3735284" y="776389"/>
                  <a:pt x="3558324" y="755374"/>
                </a:cubicBezTo>
                <a:cubicBezTo>
                  <a:pt x="3381364" y="734359"/>
                  <a:pt x="3087136" y="765968"/>
                  <a:pt x="2889466" y="755374"/>
                </a:cubicBezTo>
                <a:cubicBezTo>
                  <a:pt x="2691796" y="744780"/>
                  <a:pt x="2602920" y="738382"/>
                  <a:pt x="2381134" y="755374"/>
                </a:cubicBezTo>
                <a:cubicBezTo>
                  <a:pt x="2159348" y="772366"/>
                  <a:pt x="2010133" y="755388"/>
                  <a:pt x="1819293" y="755374"/>
                </a:cubicBezTo>
                <a:cubicBezTo>
                  <a:pt x="1628453" y="755360"/>
                  <a:pt x="1249476" y="767401"/>
                  <a:pt x="1043418" y="755374"/>
                </a:cubicBezTo>
                <a:cubicBezTo>
                  <a:pt x="837360" y="743347"/>
                  <a:pt x="512989" y="786305"/>
                  <a:pt x="0" y="755374"/>
                </a:cubicBezTo>
                <a:cubicBezTo>
                  <a:pt x="19184" y="564370"/>
                  <a:pt x="11337" y="450388"/>
                  <a:pt x="0" y="362580"/>
                </a:cubicBezTo>
                <a:cubicBezTo>
                  <a:pt x="-11337" y="274772"/>
                  <a:pt x="4371" y="13278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1003336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287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13B3A-9592-4DE5-B160-E4AB88E7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Workshop z dílny CYI</a:t>
            </a:r>
          </a:p>
        </p:txBody>
      </p:sp>
      <p:pic>
        <p:nvPicPr>
          <p:cNvPr id="7" name="Zástupný obsah 6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076F966E-1697-68CF-C37F-82DDE838F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83" y="164701"/>
            <a:ext cx="4519797" cy="652859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378549E-FEE1-CAEB-6E98-B700023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49" y="1741096"/>
            <a:ext cx="6599979" cy="2962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358C38-4A3C-A639-887D-6F5DABF1B6FD}"/>
              </a:ext>
            </a:extLst>
          </p:cNvPr>
          <p:cNvSpPr txBox="1"/>
          <p:nvPr/>
        </p:nvSpPr>
        <p:spPr>
          <a:xfrm>
            <a:off x="612742" y="5882325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4"/>
              </a:rPr>
              <a:t>Odkaz</a:t>
            </a:r>
            <a:r>
              <a:rPr lang="cs-CZ" sz="2400" dirty="0"/>
              <a:t> na CYI</a:t>
            </a:r>
          </a:p>
        </p:txBody>
      </p:sp>
    </p:spTree>
    <p:extLst>
      <p:ext uri="{BB962C8B-B14F-4D97-AF65-F5344CB8AC3E}">
        <p14:creationId xmlns:p14="http://schemas.microsoft.com/office/powerpoint/2010/main" val="628921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B84B3-96F8-5398-AC44-8E092CDF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D34BE6-CCFC-48B2-7E54-273DF1F5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76" y="2180761"/>
            <a:ext cx="7232374" cy="4351338"/>
          </a:xfrm>
        </p:spPr>
        <p:txBody>
          <a:bodyPr/>
          <a:lstStyle/>
          <a:p>
            <a:pPr marL="0" indent="0">
              <a:buNone/>
            </a:pPr>
            <a:r>
              <a:rPr lang="en-US" u="none" strike="noStrike" dirty="0">
                <a:effectLst/>
              </a:rPr>
              <a:t>dr. Markéta </a:t>
            </a:r>
            <a:r>
              <a:rPr lang="en-US" u="none" strike="noStrike" dirty="0" err="1">
                <a:effectLst/>
              </a:rPr>
              <a:t>Kaucká</a:t>
            </a:r>
            <a:r>
              <a:rPr lang="cs-CZ" u="none" strike="noStrike" dirty="0">
                <a:effectLst/>
              </a:rPr>
              <a:t> </a:t>
            </a:r>
            <a:r>
              <a:rPr lang="cs-CZ" u="none" strike="noStrike" dirty="0" err="1">
                <a:effectLst/>
              </a:rPr>
              <a:t>Petersen</a:t>
            </a:r>
            <a:r>
              <a:rPr lang="en-US" u="none" strike="noStrike" dirty="0">
                <a:effectLst/>
              </a:rPr>
              <a:t>: </a:t>
            </a:r>
            <a:endParaRPr lang="cs-CZ" u="none" strike="noStrike" dirty="0">
              <a:effectLst/>
            </a:endParaRPr>
          </a:p>
          <a:p>
            <a:pPr marL="0" indent="0">
              <a:buNone/>
            </a:pPr>
            <a:r>
              <a:rPr lang="en-US" u="none" strike="noStrike" dirty="0">
                <a:effectLst/>
              </a:rPr>
              <a:t>From </a:t>
            </a:r>
            <a:r>
              <a:rPr lang="en-US" u="none" strike="noStrike" dirty="0" err="1">
                <a:effectLst/>
              </a:rPr>
              <a:t>Wnt</a:t>
            </a:r>
            <a:r>
              <a:rPr lang="en-US" u="none" strike="noStrike" dirty="0">
                <a:effectLst/>
              </a:rPr>
              <a:t> signaling in leukemia to the development and evolution of facial shape </a:t>
            </a:r>
            <a:endParaRPr lang="en-US" dirty="0">
              <a:effectLst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E59BCD-4D59-2E90-8B78-1DEAA3F1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792" y="2180761"/>
            <a:ext cx="3219301" cy="41412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F5419A-DB2A-2D3B-88D5-C433DFB9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57900" cy="14192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DE041F-9EBE-A17D-094A-39C874600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4" y="3942207"/>
            <a:ext cx="6958583" cy="15444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1887D1-47F6-966E-DA6F-C67C0E035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0"/>
            <a:ext cx="6134100" cy="18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765C3C-92F7-914F-3CD8-958E2FCF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3" y="0"/>
            <a:ext cx="8087522" cy="55062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ABAF89-A892-F214-A3AE-4E74C4CF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19" y="4815115"/>
            <a:ext cx="7584590" cy="20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DEEC66-6431-FC4C-9B53-71DBD456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Vítání prváků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65DBC-80F1-E117-703A-49E24C01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698822"/>
          </a:xfrm>
        </p:spPr>
        <p:txBody>
          <a:bodyPr anchor="t">
            <a:normAutofit lnSpcReduction="10000"/>
          </a:bodyPr>
          <a:lstStyle/>
          <a:p>
            <a:r>
              <a:rPr lang="cs-CZ" sz="3200" dirty="0"/>
              <a:t>Čtvrtek 3. 10. 2024, po 16h</a:t>
            </a:r>
          </a:p>
          <a:p>
            <a:r>
              <a:rPr lang="cs-CZ" sz="3200" dirty="0"/>
              <a:t>Venku před D36 </a:t>
            </a:r>
          </a:p>
          <a:p>
            <a:endParaRPr lang="cs-CZ" sz="3200" dirty="0"/>
          </a:p>
          <a:p>
            <a:r>
              <a:rPr lang="cs-CZ" sz="3200" dirty="0" err="1"/>
              <a:t>Prváci</a:t>
            </a:r>
            <a:r>
              <a:rPr lang="cs-CZ" sz="3200" dirty="0"/>
              <a:t>  Bc studia, NMGR studia</a:t>
            </a:r>
          </a:p>
          <a:p>
            <a:r>
              <a:rPr lang="cs-CZ" sz="3200" dirty="0"/>
              <a:t>Naši studenti (3., 4., 5. ročník) jako průvodci a společnost</a:t>
            </a:r>
          </a:p>
          <a:p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Halloween? </a:t>
            </a:r>
          </a:p>
        </p:txBody>
      </p:sp>
      <p:pic>
        <p:nvPicPr>
          <p:cNvPr id="5" name="Obrázek 4" descr="Obsah obrázku vzor, pixel, steh&#10;&#10;Popis byl vytvořen automaticky">
            <a:extLst>
              <a:ext uri="{FF2B5EF4-FFF2-40B4-BE49-F238E27FC236}">
                <a16:creationId xmlns:a16="http://schemas.microsoft.com/office/drawing/2014/main" id="{E6FCBFAC-ED14-E81A-4534-D25CFA287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8" name="Obrázek 7" descr="Obsah obrázku zelenina, halloween, Kalabasa, Tykev&#10;&#10;Popis byl vytvořen automaticky">
            <a:extLst>
              <a:ext uri="{FF2B5EF4-FFF2-40B4-BE49-F238E27FC236}">
                <a16:creationId xmlns:a16="http://schemas.microsoft.com/office/drawing/2014/main" id="{5CA457E1-7B7C-0A56-66BC-595BB8C16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68" y="5408477"/>
            <a:ext cx="1324683" cy="1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16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elektronika, snímek obrazovky, design&#10;&#10;Popis byl vytvořen automaticky">
            <a:extLst>
              <a:ext uri="{FF2B5EF4-FFF2-40B4-BE49-F238E27FC236}">
                <a16:creationId xmlns:a16="http://schemas.microsoft.com/office/drawing/2014/main" id="{3297767C-02A4-527F-FA9E-CFF3D79D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8859"/>
            <a:ext cx="4725354" cy="65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66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se událo…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52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E9E117-343C-C00E-9B62-E13000E2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EDF8BC-D21A-9A72-8A33-3245FB5CA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34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B320FC-9631-0BBC-76CA-F4FB4FF8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" t="62018" r="3136" b="-185"/>
          <a:stretch/>
        </p:blipFill>
        <p:spPr>
          <a:xfrm>
            <a:off x="1498862" y="4683779"/>
            <a:ext cx="9022801" cy="19449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1602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6104-1936-D601-E1A9-0D8BC395A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DA1B0D-636C-4246-4194-D428441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7" y="200315"/>
            <a:ext cx="4766906" cy="43264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2F9B13-32CF-DA21-7803-2F6AE2C69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4" y="4764728"/>
            <a:ext cx="9229725" cy="1962150"/>
          </a:xfrm>
          <a:prstGeom prst="rect">
            <a:avLst/>
          </a:prstGeom>
        </p:spPr>
      </p:pic>
      <p:pic>
        <p:nvPicPr>
          <p:cNvPr id="10" name="Obrázek 9" descr="Obsah obrázku text, Lidská tvář, snímek obrazovky, diagram&#10;&#10;Popis byl vytvořen automaticky">
            <a:extLst>
              <a:ext uri="{FF2B5EF4-FFF2-40B4-BE49-F238E27FC236}">
                <a16:creationId xmlns:a16="http://schemas.microsoft.com/office/drawing/2014/main" id="{ECE3558C-CFAC-E7A5-4ED8-7CDD1ED7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9"/>
          <a:stretch/>
        </p:blipFill>
        <p:spPr>
          <a:xfrm>
            <a:off x="6096000" y="129259"/>
            <a:ext cx="5232663" cy="2234279"/>
          </a:xfrm>
          <a:prstGeom prst="rect">
            <a:avLst/>
          </a:prstGeom>
        </p:spPr>
      </p:pic>
      <p:pic>
        <p:nvPicPr>
          <p:cNvPr id="12" name="Obrázek 11" descr="Obsah obrázku text, kruh, snímek obrazovky, koule&#10;&#10;Popis byl vytvořen automaticky">
            <a:extLst>
              <a:ext uri="{FF2B5EF4-FFF2-40B4-BE49-F238E27FC236}">
                <a16:creationId xmlns:a16="http://schemas.microsoft.com/office/drawing/2014/main" id="{3278032B-80D7-C898-0FBF-F59447992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23" y="2140895"/>
            <a:ext cx="6731620" cy="28464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7E16BBC-247D-FB68-E88D-028A42254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59" y="5225338"/>
            <a:ext cx="2654514" cy="11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74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12D78-21DC-AD8F-4A85-145D23FD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9EE067-CA17-A79D-064D-CB10A7E77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6012587"/>
            <a:ext cx="10515600" cy="770076"/>
          </a:xfrm>
        </p:spPr>
        <p:txBody>
          <a:bodyPr/>
          <a:lstStyle/>
          <a:p>
            <a:r>
              <a:rPr lang="cs-CZ" dirty="0">
                <a:hlinkClick r:id="rId2"/>
              </a:rPr>
              <a:t>Více </a:t>
            </a:r>
            <a:r>
              <a:rPr lang="cs-CZ" dirty="0"/>
              <a:t>o NC za chemii, </a:t>
            </a:r>
            <a:r>
              <a:rPr lang="cs-CZ" dirty="0">
                <a:hlinkClick r:id="rId3"/>
              </a:rPr>
              <a:t>více</a:t>
            </a:r>
            <a:r>
              <a:rPr lang="cs-CZ" dirty="0"/>
              <a:t> o </a:t>
            </a:r>
            <a:r>
              <a:rPr lang="cs-CZ" dirty="0" err="1"/>
              <a:t>AlphaFold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5DE9EE-AFB4-794D-3067-ACF622ED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9731"/>
            <a:ext cx="5924550" cy="457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BE8471-4262-0E9E-1F06-18E58718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" y="4521577"/>
            <a:ext cx="6101698" cy="14405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D42F6A-8494-5CCC-D5F8-A4154EC5D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27952"/>
            <a:ext cx="6023941" cy="3149969"/>
          </a:xfrm>
          <a:prstGeom prst="rect">
            <a:avLst/>
          </a:prstGeom>
        </p:spPr>
      </p:pic>
      <p:pic>
        <p:nvPicPr>
          <p:cNvPr id="11" name="Obrázek 10" descr="Obsah obrázku text, Grafika, grafický design, design&#10;&#10;Popis byl vytvořen automaticky">
            <a:extLst>
              <a:ext uri="{FF2B5EF4-FFF2-40B4-BE49-F238E27FC236}">
                <a16:creationId xmlns:a16="http://schemas.microsoft.com/office/drawing/2014/main" id="{B62A2C4F-36C3-5FEF-0636-285196797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07" y="3898090"/>
            <a:ext cx="3458817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61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F424D-03D7-E283-6D65-F48CC3E2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46" y="223043"/>
            <a:ext cx="4722234" cy="1325563"/>
          </a:xfrm>
        </p:spPr>
        <p:txBody>
          <a:bodyPr>
            <a:normAutofit/>
          </a:bodyPr>
          <a:lstStyle/>
          <a:p>
            <a:r>
              <a:rPr lang="cs-CZ" dirty="0"/>
              <a:t>Soboty, 20:05 ČT 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BCEA6F-91B4-BE24-F346-796B8FCF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95DBEC-C3EF-B9EE-7AFE-4810AB1E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8" y="2393950"/>
            <a:ext cx="7369315" cy="2854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8620F6D-25A2-507D-4997-0EFB48CDD548}"/>
              </a:ext>
            </a:extLst>
          </p:cNvPr>
          <p:cNvSpPr txBox="1"/>
          <p:nvPr/>
        </p:nvSpPr>
        <p:spPr>
          <a:xfrm>
            <a:off x="202099" y="6079493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Záznamy </a:t>
            </a:r>
            <a:r>
              <a:rPr lang="cs-CZ" sz="2800" dirty="0" err="1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HydePark</a:t>
            </a: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 civilizace</a:t>
            </a:r>
            <a:endParaRPr lang="cs-CZ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95E56B-321B-BCE8-21CA-74FD3865C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668" y="1804315"/>
            <a:ext cx="4722233" cy="4798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5836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5D508E3-B434-89AC-3031-11250906D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04"/>
            <a:ext cx="12169575" cy="811305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F60EBC-5BA0-4282-DAB4-A5B27A57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696"/>
          <a:stretch/>
        </p:blipFill>
        <p:spPr>
          <a:xfrm>
            <a:off x="197337" y="1164007"/>
            <a:ext cx="5191125" cy="4031944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ED1E9FE-6191-42C5-EEBA-9913EB467B76}"/>
              </a:ext>
            </a:extLst>
          </p:cNvPr>
          <p:cNvSpPr txBox="1">
            <a:spLocks/>
          </p:cNvSpPr>
          <p:nvPr/>
        </p:nvSpPr>
        <p:spPr>
          <a:xfrm>
            <a:off x="130662" y="5910264"/>
            <a:ext cx="10515600" cy="61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hlinkClick r:id="rId4"/>
              </a:rPr>
              <a:t>Odkaz</a:t>
            </a:r>
            <a:r>
              <a:rPr lang="cs-CZ" dirty="0"/>
              <a:t> na všechny oceněné 2024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B2A6376-47B9-DBAD-E595-BA6EF99AA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986" y="2231825"/>
            <a:ext cx="5475119" cy="16445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33B23F-D16B-CEB1-9B95-915253BB8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986" y="4122031"/>
            <a:ext cx="5855805" cy="10739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3BAB6B0-1F2E-B0EE-3A82-3882C8E2C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986" y="5187581"/>
            <a:ext cx="6319677" cy="152422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1C9C9C8-F045-3210-4A07-2BCCE4558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986" y="855750"/>
            <a:ext cx="6528927" cy="12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37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99F9111-0DFB-C556-CFCF-DC6A76DC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042" y="380079"/>
            <a:ext cx="6274608" cy="63107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ADBEBA-4099-C928-9F2C-3667B2E8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57" y="0"/>
            <a:ext cx="4870053" cy="22289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F00991-DEEF-7F46-99E0-EB83192E8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50" y="2566949"/>
            <a:ext cx="5215486" cy="1374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A440260-7259-294E-BD67-3CB1A7978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00" y="4475462"/>
            <a:ext cx="1722048" cy="1722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CDB289-8304-1569-8D64-0CEF0477A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983" y="4659873"/>
            <a:ext cx="1353226" cy="13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8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1F1D4-9526-6785-5B17-0A084D9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FD7B11-74D2-E643-388E-151BB391E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E82E43-5544-5B73-CED4-C0E287CC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825" y="75415"/>
            <a:ext cx="8824758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3465D4D-248A-67DC-9299-12023E64F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9" y="1690688"/>
            <a:ext cx="2324633" cy="40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44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43A51-B81D-6F6E-9D7B-36457116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111F7C-5102-2A93-2AC1-7585288E6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31" y="6157796"/>
            <a:ext cx="2790334" cy="577441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článek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1F8DBE-292B-636C-F567-283C5FA41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08783" cy="23794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D0E5541-2DFB-370C-5674-BD44F8790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729" y="449966"/>
            <a:ext cx="6285271" cy="6285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2252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5C3CA-4C92-1CB2-8C0F-684B34E8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5"/>
            <a:ext cx="10515600" cy="769253"/>
          </a:xfrm>
        </p:spPr>
        <p:txBody>
          <a:bodyPr/>
          <a:lstStyle/>
          <a:p>
            <a:r>
              <a:rPr lang="cs-CZ" dirty="0"/>
              <a:t>Bakalářské a diplomové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DA6B9-3C09-D80A-1ED0-1ADBCC012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372284"/>
            <a:ext cx="10515600" cy="4351338"/>
          </a:xfrm>
        </p:spPr>
        <p:txBody>
          <a:bodyPr/>
          <a:lstStyle/>
          <a:p>
            <a:r>
              <a:rPr lang="cs-CZ" dirty="0"/>
              <a:t>Odkaz </a:t>
            </a:r>
            <a:r>
              <a:rPr lang="cs-CZ" dirty="0">
                <a:hlinkClick r:id="rId2"/>
              </a:rPr>
              <a:t>na stránky</a:t>
            </a:r>
            <a:r>
              <a:rPr lang="cs-CZ" dirty="0"/>
              <a:t> OFIŽ, stručný </a:t>
            </a:r>
            <a:r>
              <a:rPr lang="cs-CZ" dirty="0">
                <a:hlinkClick r:id="rId3"/>
              </a:rPr>
              <a:t>výtah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73C6E7-5812-71B6-3672-9B6FA2C7F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0" y="2143982"/>
            <a:ext cx="10058400" cy="34446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9303165-0145-CAA4-D4EF-36329CA61C87}"/>
                  </a:ext>
                </a:extLst>
              </p14:cNvPr>
              <p14:cNvContentPartPr/>
              <p14:nvPr/>
            </p14:nvContentPartPr>
            <p14:xfrm>
              <a:off x="5506360" y="2680360"/>
              <a:ext cx="813960" cy="219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49303165-0145-CAA4-D4EF-36329CA61C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0720" y="2608360"/>
                <a:ext cx="885600" cy="1656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ovéPole 3">
            <a:extLst>
              <a:ext uri="{FF2B5EF4-FFF2-40B4-BE49-F238E27FC236}">
                <a16:creationId xmlns:a16="http://schemas.microsoft.com/office/drawing/2014/main" id="{BFA9A87F-1DB1-A708-5F69-11C2F43C36BF}"/>
              </a:ext>
            </a:extLst>
          </p:cNvPr>
          <p:cNvSpPr txBox="1"/>
          <p:nvPr/>
        </p:nvSpPr>
        <p:spPr>
          <a:xfrm>
            <a:off x="1088571" y="6035040"/>
            <a:ext cx="610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Využití nástrojů AI při psaní závěrečné práce? </a:t>
            </a:r>
            <a:r>
              <a:rPr lang="cs-CZ" dirty="0">
                <a:hlinkClick r:id="rId7"/>
              </a:rPr>
              <a:t>Doporučení MUNI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21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229DE-6999-B1AF-B152-1E389865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6F51B-D8F8-0C21-94AE-155116DA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64" y="6048606"/>
            <a:ext cx="2780071" cy="603814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3"/>
              </a:rPr>
              <a:t>studii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E49B3D-5620-F596-ACDC-DA52D49A1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" y="205580"/>
            <a:ext cx="6947346" cy="10285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5B0501-B44D-18BC-D834-A8972D658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891" y="2573181"/>
            <a:ext cx="4247665" cy="3695779"/>
          </a:xfrm>
          <a:prstGeom prst="rect">
            <a:avLst/>
          </a:prstGeom>
        </p:spPr>
      </p:pic>
      <p:pic>
        <p:nvPicPr>
          <p:cNvPr id="8" name="Online médium 7" title="Video shows octopus hunt with other fish and punch them">
            <a:hlinkClick r:id="" action="ppaction://media"/>
            <a:extLst>
              <a:ext uri="{FF2B5EF4-FFF2-40B4-BE49-F238E27FC236}">
                <a16:creationId xmlns:a16="http://schemas.microsoft.com/office/drawing/2014/main" id="{249B92A3-B796-23CD-917E-DC5F22C0DB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1743" y="1581364"/>
            <a:ext cx="6324836" cy="35707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72CBD3-D25B-B787-8D43-6B702AB58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891" y="263526"/>
            <a:ext cx="4745761" cy="20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Užitečné weby a aplikace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1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2879f47d0fb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785602" cy="629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292" y="1826942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r>
              <a:rPr lang="cs-CZ" dirty="0"/>
              <a:t> na program</a:t>
            </a:r>
          </a:p>
          <a:p>
            <a:pPr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tutorial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88642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249" y="4360019"/>
            <a:ext cx="5436247" cy="2417225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1721" y="3808148"/>
            <a:ext cx="3234091" cy="2535957"/>
          </a:xfrm>
          <a:prstGeom prst="rect">
            <a:avLst/>
          </a:prstGeo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940EBB4-CDA4-1559-1A05-BD2B713CA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83" y="188642"/>
            <a:ext cx="4333875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41" y="5799224"/>
            <a:ext cx="4862804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4" y="762078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30" y="4388932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37BEE0-C532-6DE0-4986-5A425E3F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3771"/>
            <a:ext cx="10515600" cy="5393192"/>
          </a:xfrm>
        </p:spPr>
        <p:txBody>
          <a:bodyPr/>
          <a:lstStyle/>
          <a:p>
            <a:r>
              <a:rPr lang="cs-CZ" dirty="0" err="1">
                <a:hlinkClick r:id="rId2"/>
              </a:rPr>
              <a:t>TheNounProject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hlinkClick r:id="rId3"/>
              </a:rPr>
              <a:t>Bio </a:t>
            </a:r>
            <a:r>
              <a:rPr lang="cs-CZ" dirty="0" err="1">
                <a:hlinkClick r:id="rId3"/>
              </a:rPr>
              <a:t>Icons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>
                <a:hlinkClick r:id="rId4"/>
              </a:rPr>
              <a:t>SciDraw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5"/>
              </a:rPr>
              <a:t>Smart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B6CA94B-C4D4-FD83-3C64-099679AB0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4036" y="38545"/>
            <a:ext cx="1641566" cy="1641566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9531CAC-59B1-BB53-7680-97424931B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4772" y="149062"/>
            <a:ext cx="1865243" cy="186524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4E60774-D78B-B85C-447E-4AF002B9F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3472" y="393024"/>
            <a:ext cx="1822174" cy="1822174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6FBC70C-AEE1-A263-8362-F239A1FF52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43270" y="241167"/>
            <a:ext cx="2047461" cy="204746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77218C7-541F-1C7F-66C5-68B2EF588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18276" y="70627"/>
            <a:ext cx="1411357" cy="1411357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63BE0A91-0FDB-8880-D3B2-6A45A4B396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895291">
            <a:off x="6980928" y="1637585"/>
            <a:ext cx="411983" cy="174002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DF3A8C8D-7FB0-F426-8E2A-69CC31BF44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74340" y="2395754"/>
            <a:ext cx="2302962" cy="810902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2FAD0430-3EC8-23BD-AB5D-859EB0B6A8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9378353" y="2410620"/>
            <a:ext cx="3263986" cy="666956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B108B9A1-C0A6-7694-5FE7-9FE34E500D2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5573675">
            <a:off x="4592657" y="1741134"/>
            <a:ext cx="1643498" cy="2325757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AB76FA5-E837-322C-D2A1-A334CC8D69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39878" y="3145135"/>
            <a:ext cx="2943225" cy="2495550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2058B4B2-0F75-756F-9FB2-1109F3F2AE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82447" y="3516291"/>
            <a:ext cx="1846082" cy="2036459"/>
          </a:xfrm>
          <a:prstGeom prst="rect">
            <a:avLst/>
          </a:prstGeom>
        </p:spPr>
      </p:pic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8859F22B-6CB6-5718-B5D2-AD6514034FF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3606391">
            <a:off x="8189808" y="3058647"/>
            <a:ext cx="1073025" cy="3035128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6C6420E1-38E3-A517-2E29-A26C5DE3524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822781" y="2896609"/>
            <a:ext cx="2151559" cy="304307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05016A8-5059-6CC4-1C5B-AF70CBACF42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6364" y="3845421"/>
            <a:ext cx="2323181" cy="650751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5268D9FC-257D-7D8E-3F54-EA6D3055A7D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0531" y="5430655"/>
            <a:ext cx="2322443" cy="838806"/>
          </a:xfrm>
          <a:prstGeom prst="rect">
            <a:avLst/>
          </a:prstGeom>
        </p:spPr>
      </p:pic>
      <p:pic>
        <p:nvPicPr>
          <p:cNvPr id="35" name="Obrázek 34" descr="Obsah obrázku hračka, panenka, klipart, vektorová grafika&#10;&#10;Popis byl vytvořen automaticky">
            <a:extLst>
              <a:ext uri="{FF2B5EF4-FFF2-40B4-BE49-F238E27FC236}">
                <a16:creationId xmlns:a16="http://schemas.microsoft.com/office/drawing/2014/main" id="{C5FD09B9-5ED0-0555-9FCB-B7E8B22288A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33" y="5685899"/>
            <a:ext cx="1194717" cy="810701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CA9698A1-A8DE-150E-CE45-A54B57F1A3A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177" y="4459762"/>
            <a:ext cx="801856" cy="3517820"/>
          </a:xfrm>
          <a:prstGeom prst="rect">
            <a:avLst/>
          </a:prstGeom>
        </p:spPr>
      </p:pic>
      <p:pic>
        <p:nvPicPr>
          <p:cNvPr id="39" name="Obrázek 38" descr="Obsah obrázku příslušenství&#10;&#10;Popis byl vytvořen automaticky">
            <a:extLst>
              <a:ext uri="{FF2B5EF4-FFF2-40B4-BE49-F238E27FC236}">
                <a16:creationId xmlns:a16="http://schemas.microsoft.com/office/drawing/2014/main" id="{416879C2-7DB6-01E1-C235-210BB86EADC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33" y="5319377"/>
            <a:ext cx="2918492" cy="142575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15BA67E-CCEC-3700-0115-90716946563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0531" y="2329088"/>
            <a:ext cx="3406160" cy="830021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35E622F6-4F98-7727-7A24-04D4D0BB7B7D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r="81214" b="75205"/>
          <a:stretch/>
        </p:blipFill>
        <p:spPr>
          <a:xfrm>
            <a:off x="577304" y="1201558"/>
            <a:ext cx="985676" cy="5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3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459BA-D6BB-1F10-E8FB-C88A0B48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74E075-C55B-7C92-2246-B2E5BDE90D08}"/>
              </a:ext>
            </a:extLst>
          </p:cNvPr>
          <p:cNvSpPr txBox="1"/>
          <p:nvPr/>
        </p:nvSpPr>
        <p:spPr>
          <a:xfrm>
            <a:off x="3971109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79DAD3-3281-F044-1DF2-A5DFA0FED0B2}"/>
              </a:ext>
            </a:extLst>
          </p:cNvPr>
          <p:cNvSpPr txBox="1"/>
          <p:nvPr/>
        </p:nvSpPr>
        <p:spPr>
          <a:xfrm>
            <a:off x="10398034" y="6363230"/>
            <a:ext cx="163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Odkaz 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NEJM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2355766-E624-D29C-A278-B1193CA7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718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E6CAE2-EAC9-02A5-45A5-C84C7FE51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556" y="2980118"/>
            <a:ext cx="5355723" cy="3752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0D6DD4-F7C1-D565-F708-B3B74C54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47" y="5901668"/>
            <a:ext cx="3779832" cy="8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0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8351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18" y="2069926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5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8" y="1604013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8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7" y="2768523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716" y="3645505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8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 vlastně funguje COVID-19? Odkaz na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video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24" y="2768523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Důležité informace…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69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9FE22-A1EE-22E8-6946-98F629F6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344168"/>
          </a:xfrm>
        </p:spPr>
        <p:txBody>
          <a:bodyPr anchor="b">
            <a:normAutofit/>
          </a:bodyPr>
          <a:lstStyle/>
          <a:p>
            <a:r>
              <a:rPr lang="cs-CZ" sz="5400" b="1" dirty="0"/>
              <a:t>Hledáme…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52894-ED52-2E8A-8A27-82FB4A938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26763"/>
            <a:ext cx="6894576" cy="4050604"/>
          </a:xfrm>
        </p:spPr>
        <p:txBody>
          <a:bodyPr>
            <a:normAutofit fontScale="92500" lnSpcReduction="20000"/>
          </a:bodyPr>
          <a:lstStyle/>
          <a:p>
            <a:r>
              <a:rPr lang="cs-CZ" sz="4400" b="1" dirty="0"/>
              <a:t>Proaktivní studenty pro popularizaci</a:t>
            </a:r>
          </a:p>
          <a:p>
            <a:pPr lvl="1"/>
            <a:r>
              <a:rPr lang="cs-CZ" sz="3200" dirty="0"/>
              <a:t>Akce typu Noc vědců, Open </a:t>
            </a:r>
            <a:r>
              <a:rPr lang="cs-CZ" sz="3200" dirty="0" err="1"/>
              <a:t>day</a:t>
            </a:r>
            <a:r>
              <a:rPr lang="cs-CZ" sz="3200" dirty="0"/>
              <a:t>, Dny otevřených dveří, focení na propagační materiály, hlídání přijímacích zkoušek, …  </a:t>
            </a:r>
          </a:p>
          <a:p>
            <a:pPr lvl="1"/>
            <a:r>
              <a:rPr lang="cs-CZ" sz="3200" dirty="0"/>
              <a:t>E-mailový seznam, hromadné oslovení</a:t>
            </a:r>
          </a:p>
          <a:p>
            <a:pPr lvl="1"/>
            <a:endParaRPr lang="cs-CZ" sz="3200" dirty="0"/>
          </a:p>
          <a:p>
            <a:pPr lvl="1"/>
            <a:r>
              <a:rPr lang="cs-CZ" sz="3200" b="1" dirty="0"/>
              <a:t>Aktuálně </a:t>
            </a:r>
            <a:r>
              <a:rPr lang="cs-CZ" sz="3200" dirty="0"/>
              <a:t>– Noc vědců TENTO PÁTEK 27. 9. </a:t>
            </a:r>
          </a:p>
        </p:txBody>
      </p:sp>
      <p:pic>
        <p:nvPicPr>
          <p:cNvPr id="4" name="Obrázek 3" descr="Obsah obrázku Kreslený film, kreslené, Lidská tvář, Animace&#10;&#10;Popis byl vytvořen automaticky">
            <a:extLst>
              <a:ext uri="{FF2B5EF4-FFF2-40B4-BE49-F238E27FC236}">
                <a16:creationId xmlns:a16="http://schemas.microsoft.com/office/drawing/2014/main" id="{6951C13E-2A52-A021-06D2-24945C51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3936943"/>
            <a:ext cx="4475729" cy="19581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8FAE5B-A3E8-B8BC-3173-746A1A52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570" y="329184"/>
            <a:ext cx="3109587" cy="34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BBE7F-082E-B24A-7C8D-F9EA3FAF9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270" y="6249784"/>
            <a:ext cx="5181600" cy="43801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web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D9D561-C526-33A0-23E3-9EB5386E1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40926" cy="5400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F7665A-38BE-EC18-B822-3A2DC6BC0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20" y="3429000"/>
            <a:ext cx="5909609" cy="325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D169132-5DE5-DF79-5902-8EFBFBDB6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458" y="172801"/>
            <a:ext cx="3293128" cy="30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BE0884-625D-4D17-1207-D76CEAF07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998" y="2916695"/>
            <a:ext cx="6266524" cy="1330456"/>
          </a:xfrm>
        </p:spPr>
        <p:txBody>
          <a:bodyPr>
            <a:normAutofit/>
          </a:bodyPr>
          <a:lstStyle/>
          <a:p>
            <a:r>
              <a:rPr lang="cs-CZ" sz="3200" dirty="0">
                <a:hlinkClick r:id="rId2"/>
              </a:rPr>
              <a:t>Stipendia</a:t>
            </a:r>
            <a:r>
              <a:rPr lang="cs-CZ" sz="3200" dirty="0"/>
              <a:t> na SCI MUNI</a:t>
            </a:r>
          </a:p>
          <a:p>
            <a:r>
              <a:rPr lang="cs-CZ" sz="3200" dirty="0">
                <a:hlinkClick r:id="rId3"/>
              </a:rPr>
              <a:t>Stipendia </a:t>
            </a:r>
            <a:r>
              <a:rPr lang="cs-CZ" sz="3200" dirty="0"/>
              <a:t>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CEB6612-89EB-1207-7201-0F8446B42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" y="0"/>
            <a:ext cx="5057775" cy="2457450"/>
          </a:xfrm>
          <a:prstGeom prst="rect">
            <a:avLst/>
          </a:prstGeom>
        </p:spPr>
      </p:pic>
      <p:pic>
        <p:nvPicPr>
          <p:cNvPr id="16" name="Obrázek 15" descr="Obsah obrázku peníze&#10;&#10;Popis byl vytvořen automaticky">
            <a:extLst>
              <a:ext uri="{FF2B5EF4-FFF2-40B4-BE49-F238E27FC236}">
                <a16:creationId xmlns:a16="http://schemas.microsoft.com/office/drawing/2014/main" id="{A05010A7-118E-2873-FF19-742A7A3FE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06" y="616226"/>
            <a:ext cx="7295322" cy="49535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8E395C-9B67-82C0-C4C1-D3C13FB4C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411" y="1362956"/>
            <a:ext cx="5835014" cy="34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diagram, klipart&#10;&#10;Popis byl vytvořen automaticky">
            <a:extLst>
              <a:ext uri="{FF2B5EF4-FFF2-40B4-BE49-F238E27FC236}">
                <a16:creationId xmlns:a16="http://schemas.microsoft.com/office/drawing/2014/main" id="{C2379BA2-4752-42F8-9B54-954052C57E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1" y="237283"/>
            <a:ext cx="7341704" cy="6154534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0A6944A-1C10-68A6-EB24-E4524CEF0896}"/>
              </a:ext>
            </a:extLst>
          </p:cNvPr>
          <p:cNvSpPr txBox="1"/>
          <p:nvPr/>
        </p:nvSpPr>
        <p:spPr>
          <a:xfrm>
            <a:off x="8955156" y="4492487"/>
            <a:ext cx="2912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Více informací o workshopu</a:t>
            </a:r>
          </a:p>
          <a:p>
            <a:r>
              <a:rPr lang="cs-CZ" sz="3600" dirty="0">
                <a:hlinkClick r:id="rId3"/>
              </a:rPr>
              <a:t>ZDE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8135205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629</Words>
  <Application>Microsoft Office PowerPoint</Application>
  <PresentationFormat>Širokoúhlá obrazovka</PresentationFormat>
  <Paragraphs>114</Paragraphs>
  <Slides>50</Slides>
  <Notes>1</Notes>
  <HiddenSlides>26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Aptos</vt:lpstr>
      <vt:lpstr>Arial</vt:lpstr>
      <vt:lpstr>Calibri</vt:lpstr>
      <vt:lpstr>Calibri Light</vt:lpstr>
      <vt:lpstr>Cambria</vt:lpstr>
      <vt:lpstr>1_Motiv Office</vt:lpstr>
      <vt:lpstr>Seminární newsfeed </vt:lpstr>
      <vt:lpstr>Jsme tu noví… </vt:lpstr>
      <vt:lpstr>Vítání prváků</vt:lpstr>
      <vt:lpstr>Bakalářské a diplomové práce</vt:lpstr>
      <vt:lpstr>Důležité informace…</vt:lpstr>
      <vt:lpstr>Hledáme… </vt:lpstr>
      <vt:lpstr>Prezentace aplikace PowerPoint</vt:lpstr>
      <vt:lpstr>Prezentace aplikace PowerPoint</vt:lpstr>
      <vt:lpstr>Prezentace aplikace PowerPoint</vt:lpstr>
      <vt:lpstr>Co nás čeká…</vt:lpstr>
      <vt:lpstr>Program</vt:lpstr>
      <vt:lpstr>Mgr. Nikola Kučeráková</vt:lpstr>
      <vt:lpstr>Prezentace aplikace PowerPoint</vt:lpstr>
      <vt:lpstr>Čtvrtky  16:00 B11/132 17:00 Mendlovo nám.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Pátky, 13:00 B11/205</vt:lpstr>
      <vt:lpstr>Pátky, 13:00 B11/205</vt:lpstr>
      <vt:lpstr>Pátky, 13:00 B11/205</vt:lpstr>
      <vt:lpstr>Prezentace aplikace PowerPoint</vt:lpstr>
      <vt:lpstr>Prezentace aplikace PowerPoint</vt:lpstr>
      <vt:lpstr>Prezentace aplikace PowerPoint</vt:lpstr>
      <vt:lpstr>Stream přednášek na FB</vt:lpstr>
      <vt:lpstr>Workshop z dílny CYI</vt:lpstr>
      <vt:lpstr>Prezentace aplikace PowerPoint</vt:lpstr>
      <vt:lpstr>Prezentace aplikace PowerPoint</vt:lpstr>
      <vt:lpstr>Prezentace aplikace PowerPoint</vt:lpstr>
      <vt:lpstr>Co se událo… </vt:lpstr>
      <vt:lpstr>Prezentace aplikace PowerPoint</vt:lpstr>
      <vt:lpstr>Prezentace aplikace PowerPoint</vt:lpstr>
      <vt:lpstr>Prezentace aplikace PowerPoint</vt:lpstr>
      <vt:lpstr>Soboty, 20:05 ČT 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Užitečné weby a aplikace</vt:lpstr>
      <vt:lpstr>Prezentace aplikace PowerPoint</vt:lpstr>
      <vt:lpstr>Prezentace aplikace PowerPoint</vt:lpstr>
      <vt:lpstr>Schémata nejen signálních drah 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Chcete se učit nenásilnou formou, potřebujete věci vidět, abyste je lépe pochopili? Odborná a přitom srozumitelná videa – medicína, biologie</vt:lpstr>
      <vt:lpstr>Užitečné weby: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Tomanová</dc:creator>
  <cp:lastModifiedBy>Kateřina Tomanová</cp:lastModifiedBy>
  <cp:revision>27</cp:revision>
  <dcterms:created xsi:type="dcterms:W3CDTF">2024-09-25T06:30:32Z</dcterms:created>
  <dcterms:modified xsi:type="dcterms:W3CDTF">2024-10-23T08:39:07Z</dcterms:modified>
</cp:coreProperties>
</file>