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97" r:id="rId2"/>
    <p:sldId id="288" r:id="rId3"/>
    <p:sldId id="291" r:id="rId4"/>
    <p:sldId id="289" r:id="rId5"/>
    <p:sldId id="274" r:id="rId6"/>
    <p:sldId id="271" r:id="rId7"/>
    <p:sldId id="262" r:id="rId8"/>
    <p:sldId id="263" r:id="rId9"/>
    <p:sldId id="269" r:id="rId10"/>
    <p:sldId id="268" r:id="rId11"/>
    <p:sldId id="270" r:id="rId12"/>
    <p:sldId id="260" r:id="rId13"/>
    <p:sldId id="265" r:id="rId14"/>
    <p:sldId id="261" r:id="rId15"/>
    <p:sldId id="266" r:id="rId16"/>
    <p:sldId id="267" r:id="rId17"/>
    <p:sldId id="264" r:id="rId18"/>
    <p:sldId id="293" r:id="rId19"/>
    <p:sldId id="275" r:id="rId20"/>
    <p:sldId id="276" r:id="rId21"/>
    <p:sldId id="277" r:id="rId22"/>
    <p:sldId id="278" r:id="rId23"/>
    <p:sldId id="279" r:id="rId24"/>
    <p:sldId id="280" r:id="rId25"/>
    <p:sldId id="285" r:id="rId26"/>
    <p:sldId id="295" r:id="rId27"/>
    <p:sldId id="294" r:id="rId28"/>
    <p:sldId id="283" r:id="rId29"/>
    <p:sldId id="284" r:id="rId30"/>
    <p:sldId id="299" r:id="rId31"/>
    <p:sldId id="286" r:id="rId32"/>
    <p:sldId id="287" r:id="rId33"/>
    <p:sldId id="298" r:id="rId34"/>
    <p:sldId id="28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3471" autoAdjust="0"/>
  </p:normalViewPr>
  <p:slideViewPr>
    <p:cSldViewPr snapToGrid="0">
      <p:cViewPr varScale="1">
        <p:scale>
          <a:sx n="92" d="100"/>
          <a:sy n="92" d="100"/>
        </p:scale>
        <p:origin x="40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D4831-032E-451A-BEB7-F2B6F28DDCC0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CDE00-FA3D-4651-ADBD-2BA51C1261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a-bay.ics.muni.cz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arenR"/>
            </a:pPr>
            <a:r>
              <a:rPr lang="cs-CZ" b="1" dirty="0"/>
              <a:t>V nepřítomnosti </a:t>
            </a:r>
            <a:r>
              <a:rPr lang="cs-CZ" b="1" dirty="0" err="1"/>
              <a:t>Wnt</a:t>
            </a:r>
            <a:r>
              <a:rPr lang="cs-CZ" b="1" dirty="0"/>
              <a:t> ligandů nebo při zablokování dráhy v extracelulárním prostoru (např. pomocí DKK1 nebo SFRP) je </a:t>
            </a:r>
            <a:r>
              <a:rPr lang="cs-CZ" b="1" dirty="0" err="1"/>
              <a:t>cytosolický</a:t>
            </a:r>
            <a:r>
              <a:rPr lang="cs-CZ" b="1" dirty="0"/>
              <a:t> </a:t>
            </a:r>
            <a:r>
              <a:rPr lang="el-GR" b="1" dirty="0"/>
              <a:t>β-</a:t>
            </a:r>
            <a:r>
              <a:rPr lang="cs-CZ" b="1" dirty="0" err="1"/>
              <a:t>katenin</a:t>
            </a:r>
            <a:r>
              <a:rPr lang="cs-CZ" b="1" dirty="0"/>
              <a:t> konstitutivně </a:t>
            </a:r>
            <a:r>
              <a:rPr lang="cs-CZ" b="1" dirty="0" err="1"/>
              <a:t>fosforylován</a:t>
            </a:r>
            <a:r>
              <a:rPr lang="cs-CZ" b="1" dirty="0"/>
              <a:t> v destrukčním komplexu, který zahrnuje proteiny APC, CK1, AXIN a GSK3. Tento </a:t>
            </a:r>
            <a:r>
              <a:rPr lang="cs-CZ" b="1" dirty="0" err="1"/>
              <a:t>fosforylovaný</a:t>
            </a:r>
            <a:r>
              <a:rPr lang="cs-CZ" b="1" dirty="0"/>
              <a:t> </a:t>
            </a:r>
            <a:r>
              <a:rPr lang="el-GR" b="1" dirty="0"/>
              <a:t>β-</a:t>
            </a:r>
            <a:r>
              <a:rPr lang="cs-CZ" b="1" dirty="0" err="1"/>
              <a:t>katenin</a:t>
            </a:r>
            <a:r>
              <a:rPr lang="cs-CZ" b="1" dirty="0"/>
              <a:t> je následně </a:t>
            </a:r>
            <a:r>
              <a:rPr lang="cs-CZ" b="1" dirty="0" err="1"/>
              <a:t>ubiquitinován</a:t>
            </a:r>
            <a:r>
              <a:rPr lang="cs-CZ" b="1" dirty="0"/>
              <a:t> a degradován v </a:t>
            </a:r>
            <a:r>
              <a:rPr lang="cs-CZ" b="1" dirty="0" err="1"/>
              <a:t>proteasomu</a:t>
            </a:r>
            <a:r>
              <a:rPr lang="cs-CZ" b="1" dirty="0"/>
              <a:t>. E3 </a:t>
            </a:r>
            <a:r>
              <a:rPr lang="cs-CZ" b="1" dirty="0" err="1"/>
              <a:t>ubiquitin</a:t>
            </a:r>
            <a:r>
              <a:rPr lang="cs-CZ" b="1" dirty="0"/>
              <a:t> ligázy ZNRF3 a RNF43 přidávají </a:t>
            </a:r>
            <a:r>
              <a:rPr lang="cs-CZ" b="1" dirty="0" err="1"/>
              <a:t>ubiquitinové</a:t>
            </a:r>
            <a:r>
              <a:rPr lang="cs-CZ" b="1" dirty="0"/>
              <a:t> značky na receptory </a:t>
            </a:r>
            <a:r>
              <a:rPr lang="cs-CZ" b="1" dirty="0" err="1"/>
              <a:t>Frizzled</a:t>
            </a:r>
            <a:r>
              <a:rPr lang="cs-CZ" b="1" dirty="0"/>
              <a:t> a LRP, což vede k jejich destabilizaci a inhibici </a:t>
            </a:r>
            <a:r>
              <a:rPr lang="cs-CZ" b="1" dirty="0" err="1"/>
              <a:t>Wnt</a:t>
            </a:r>
            <a:r>
              <a:rPr lang="cs-CZ" b="1" dirty="0"/>
              <a:t> signalizace.</a:t>
            </a:r>
          </a:p>
          <a:p>
            <a:pPr marL="228600" indent="-228600">
              <a:buAutoNum type="alphaUcParenR"/>
            </a:pPr>
            <a:endParaRPr lang="cs-CZ" dirty="0"/>
          </a:p>
          <a:p>
            <a:r>
              <a:rPr lang="cs-CZ" b="1" dirty="0"/>
              <a:t>B) Po vazbě </a:t>
            </a:r>
            <a:r>
              <a:rPr lang="cs-CZ" b="1" dirty="0" err="1"/>
              <a:t>Wnt</a:t>
            </a:r>
            <a:r>
              <a:rPr lang="cs-CZ" b="1" dirty="0"/>
              <a:t> ligandů (např. Wnt3a) na jejich receptory LRP5/6 a </a:t>
            </a:r>
            <a:r>
              <a:rPr lang="cs-CZ" b="1" dirty="0" err="1"/>
              <a:t>Frizzled</a:t>
            </a:r>
            <a:r>
              <a:rPr lang="cs-CZ" b="1" dirty="0"/>
              <a:t> dochází k fosforylaci proteinu DVL2, což vede k inhibici destrukčního komplexu. </a:t>
            </a:r>
            <a:r>
              <a:rPr lang="el-GR" b="1" dirty="0"/>
              <a:t>β-</a:t>
            </a:r>
            <a:r>
              <a:rPr lang="cs-CZ" b="1" dirty="0" err="1"/>
              <a:t>katenin</a:t>
            </a:r>
            <a:r>
              <a:rPr lang="cs-CZ" b="1" dirty="0"/>
              <a:t> se hromadí v cytosolu, následně se </a:t>
            </a:r>
            <a:r>
              <a:rPr lang="cs-CZ" b="1" dirty="0" err="1"/>
              <a:t>translokuje</a:t>
            </a:r>
            <a:r>
              <a:rPr lang="cs-CZ" b="1" dirty="0"/>
              <a:t> do jádra, kde se váže na transkripční faktor TCF/LEF, a umožňuje tak transkripci cílových genů této signální dráhy. R-</a:t>
            </a:r>
            <a:r>
              <a:rPr lang="cs-CZ" b="1" dirty="0" err="1"/>
              <a:t>spondin</a:t>
            </a:r>
            <a:r>
              <a:rPr lang="cs-CZ" b="1" dirty="0"/>
              <a:t> (RSPO) posiluje </a:t>
            </a:r>
            <a:r>
              <a:rPr lang="cs-CZ" b="1" dirty="0" err="1"/>
              <a:t>Wnt</a:t>
            </a:r>
            <a:r>
              <a:rPr lang="cs-CZ" b="1" dirty="0"/>
              <a:t> signalizaci vytvořením ternárního komplexu s LGR proteiny a ZNRF3/RNF43, což indukuje </a:t>
            </a:r>
            <a:r>
              <a:rPr lang="cs-CZ" b="1" dirty="0" err="1"/>
              <a:t>autoubiquitinaci</a:t>
            </a:r>
            <a:r>
              <a:rPr lang="cs-CZ" b="1" dirty="0"/>
              <a:t> ZNRF3/RNF43, vedoucí k jejich degradaci v </a:t>
            </a:r>
            <a:r>
              <a:rPr lang="cs-CZ" b="1" dirty="0" err="1"/>
              <a:t>proteasomu</a:t>
            </a:r>
            <a:r>
              <a:rPr lang="cs-CZ" b="1" dirty="0"/>
              <a:t>. Tento proces je dále zesílen přítomností 1 µM LGK-974 </a:t>
            </a:r>
            <a:r>
              <a:rPr lang="cs-CZ" b="1" i="1" dirty="0"/>
              <a:t>(</a:t>
            </a:r>
            <a:r>
              <a:rPr lang="cs-CZ" b="1" i="1" dirty="0" err="1"/>
              <a:t>Stock</a:t>
            </a:r>
            <a:r>
              <a:rPr lang="cs-CZ" b="1" i="1" dirty="0"/>
              <a:t> </a:t>
            </a:r>
            <a:r>
              <a:rPr lang="cs-CZ" b="1" i="1" dirty="0" err="1"/>
              <a:t>solution</a:t>
            </a:r>
            <a:r>
              <a:rPr lang="cs-CZ" b="1" i="1" dirty="0"/>
              <a:t> – SS: 1 </a:t>
            </a:r>
            <a:r>
              <a:rPr lang="cs-CZ" b="1" i="1" dirty="0" err="1"/>
              <a:t>mM</a:t>
            </a:r>
            <a:r>
              <a:rPr lang="cs-CZ" b="1" i="1" dirty="0"/>
              <a:t>), </a:t>
            </a:r>
            <a:r>
              <a:rPr lang="cs-CZ" b="1" dirty="0"/>
              <a:t>inhibitoru </a:t>
            </a:r>
            <a:r>
              <a:rPr lang="cs-CZ" b="1" dirty="0" err="1"/>
              <a:t>acyltransferázy</a:t>
            </a:r>
            <a:r>
              <a:rPr lang="cs-CZ" b="1" dirty="0"/>
              <a:t> </a:t>
            </a:r>
            <a:r>
              <a:rPr lang="cs-CZ" b="1" dirty="0" err="1"/>
              <a:t>porcupine</a:t>
            </a:r>
            <a:r>
              <a:rPr lang="cs-CZ" b="1" dirty="0"/>
              <a:t>, která normálně acetyluje </a:t>
            </a:r>
            <a:r>
              <a:rPr lang="cs-CZ" b="1" dirty="0" err="1"/>
              <a:t>Wnt</a:t>
            </a:r>
            <a:r>
              <a:rPr lang="cs-CZ" b="1" dirty="0"/>
              <a:t> v endoplazmatickém retikulu a umožňuje jeho sekreci. V přítomnosti LGK-974 není endogenní </a:t>
            </a:r>
            <a:r>
              <a:rPr lang="cs-CZ" b="1" dirty="0" err="1"/>
              <a:t>Wnt</a:t>
            </a:r>
            <a:r>
              <a:rPr lang="cs-CZ" b="1" dirty="0"/>
              <a:t> </a:t>
            </a:r>
            <a:r>
              <a:rPr lang="cs-CZ" b="1" dirty="0" err="1"/>
              <a:t>sekretován</a:t>
            </a:r>
            <a:r>
              <a:rPr lang="cs-CZ" b="1" dirty="0"/>
              <a:t>, což zvyšuje citlivost buněk na exogenní </a:t>
            </a:r>
            <a:r>
              <a:rPr lang="cs-CZ" b="1" dirty="0" err="1"/>
              <a:t>Wnt</a:t>
            </a:r>
            <a:r>
              <a:rPr lang="cs-CZ" b="1" dirty="0"/>
              <a:t> stimulaci.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CDE00-FA3D-4651-ADBD-2BA51C12612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26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BBB2C-A79B-4C57-A59C-F3DF58FE1DA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77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AAD58D-3196-4F7D-BD12-120F1938623F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3831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>
                <a:latin typeface="Arial" charset="0"/>
              </a:rPr>
              <a:t/>
            </a:r>
            <a:br>
              <a:rPr lang="cs-CZ">
                <a:latin typeface="Arial" charset="0"/>
              </a:rPr>
            </a:br>
            <a:endParaRPr lang="cs-CZ">
              <a:latin typeface="Arial" charset="0"/>
            </a:endParaRPr>
          </a:p>
          <a:p>
            <a:r>
              <a:rPr lang="cs-CZ">
                <a:latin typeface="Arial" charset="0"/>
              </a:rPr>
              <a:t>\\</a:t>
            </a:r>
            <a:r>
              <a:rPr lang="cs-CZ">
                <a:latin typeface="Arial" charset="0"/>
                <a:hlinkClick r:id="rId3"/>
              </a:rPr>
              <a:t>ha-bay.ics.muni.cz</a:t>
            </a:r>
            <a:r>
              <a:rPr lang="cs-CZ">
                <a:latin typeface="Arial" charset="0"/>
              </a:rPr>
              <a:t>\homes</a:t>
            </a:r>
          </a:p>
          <a:p>
            <a:r>
              <a:rPr lang="cs-CZ">
                <a:latin typeface="Arial" charset="0"/>
              </a:rPr>
              <a:t/>
            </a:r>
            <a:br>
              <a:rPr lang="cs-CZ">
                <a:latin typeface="Arial" charset="0"/>
              </a:rPr>
            </a:br>
            <a:endParaRPr lang="cs-CZ">
              <a:latin typeface="Arial" charset="0"/>
            </a:endParaRPr>
          </a:p>
          <a:p>
            <a:r>
              <a:rPr lang="cs-CZ">
                <a:latin typeface="Arial" charset="0"/>
              </a:rPr>
              <a:t>prihlasovaci jmeno je&gt;       UCN\uco (VCETNE UCN\)</a:t>
            </a:r>
          </a:p>
        </p:txBody>
      </p:sp>
    </p:spTree>
    <p:extLst>
      <p:ext uri="{BB962C8B-B14F-4D97-AF65-F5344CB8AC3E}">
        <p14:creationId xmlns:p14="http://schemas.microsoft.com/office/powerpoint/2010/main" val="317145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AAD58D-3196-4F7D-BD12-120F1938623F}" type="slidenum">
              <a:rPr lang="cs-CZ" altLang="cs-CZ" smtClean="0"/>
              <a:pPr>
                <a:defRPr/>
              </a:pPr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3938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CDE00-FA3D-4651-ADBD-2BA51C12612C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827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CDE00-FA3D-4651-ADBD-2BA51C12612C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17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uze 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2" y="147809"/>
            <a:ext cx="9518848" cy="864096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15CF6-E39E-43CD-A983-7475E9C1E8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389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tools/primer-blast/index.cgi?ORGANISM=9606&amp;INPUT_SEQUENCE=NM_004996.4&amp;LINK_LOC=nuccore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el/1433/test/s_zakazky/ode15/045-medalova/DNA.mp4.vide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muni.cz/auth/el/1433/test/s_zakazky/ode15/045-medalova/DNA.mp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tchgene.com/uploads/2/9/4/8/29480061/mr20_cell_tissue_handout_v1.9.pdf" TargetMode="External"/><Relationship Id="rId2" Type="http://schemas.openxmlformats.org/officeDocument/2006/relationships/hyperlink" Target="https://www.youtube.com/watch?v=8zVGVFCs2m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738985"/>
              </p:ext>
            </p:extLst>
          </p:nvPr>
        </p:nvGraphicFramePr>
        <p:xfrm>
          <a:off x="516374" y="76922"/>
          <a:ext cx="8818819" cy="6461062"/>
        </p:xfrm>
        <a:graphic>
          <a:graphicData uri="http://schemas.openxmlformats.org/drawingml/2006/table">
            <a:tbl>
              <a:tblPr/>
              <a:tblGrid>
                <a:gridCol w="2216100">
                  <a:extLst>
                    <a:ext uri="{9D8B030D-6E8A-4147-A177-3AD203B41FA5}">
                      <a16:colId xmlns:a16="http://schemas.microsoft.com/office/drawing/2014/main" val="3274192587"/>
                    </a:ext>
                  </a:extLst>
                </a:gridCol>
                <a:gridCol w="2626952">
                  <a:extLst>
                    <a:ext uri="{9D8B030D-6E8A-4147-A177-3AD203B41FA5}">
                      <a16:colId xmlns:a16="http://schemas.microsoft.com/office/drawing/2014/main" val="1390464227"/>
                    </a:ext>
                  </a:extLst>
                </a:gridCol>
                <a:gridCol w="597601">
                  <a:extLst>
                    <a:ext uri="{9D8B030D-6E8A-4147-A177-3AD203B41FA5}">
                      <a16:colId xmlns:a16="http://schemas.microsoft.com/office/drawing/2014/main" val="3758757765"/>
                    </a:ext>
                  </a:extLst>
                </a:gridCol>
                <a:gridCol w="933750">
                  <a:extLst>
                    <a:ext uri="{9D8B030D-6E8A-4147-A177-3AD203B41FA5}">
                      <a16:colId xmlns:a16="http://schemas.microsoft.com/office/drawing/2014/main" val="2206489918"/>
                    </a:ext>
                  </a:extLst>
                </a:gridCol>
                <a:gridCol w="716073">
                  <a:extLst>
                    <a:ext uri="{9D8B030D-6E8A-4147-A177-3AD203B41FA5}">
                      <a16:colId xmlns:a16="http://schemas.microsoft.com/office/drawing/2014/main" val="2196644656"/>
                    </a:ext>
                  </a:extLst>
                </a:gridCol>
                <a:gridCol w="883403">
                  <a:extLst>
                    <a:ext uri="{9D8B030D-6E8A-4147-A177-3AD203B41FA5}">
                      <a16:colId xmlns:a16="http://schemas.microsoft.com/office/drawing/2014/main" val="4027904334"/>
                    </a:ext>
                  </a:extLst>
                </a:gridCol>
                <a:gridCol w="844940">
                  <a:extLst>
                    <a:ext uri="{9D8B030D-6E8A-4147-A177-3AD203B41FA5}">
                      <a16:colId xmlns:a16="http://schemas.microsoft.com/office/drawing/2014/main" val="3579811455"/>
                    </a:ext>
                  </a:extLst>
                </a:gridCol>
              </a:tblGrid>
              <a:tr h="304417"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1" i="0" u="none" strike="noStrike">
                          <a:solidFill>
                            <a:srgbClr val="1E5351"/>
                          </a:solidFill>
                          <a:effectLst/>
                          <a:latin typeface="Open Sans"/>
                        </a:rPr>
                        <a:t>Student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2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1" i="0" u="none" strike="noStrike">
                          <a:solidFill>
                            <a:srgbClr val="1E5351"/>
                          </a:solidFill>
                          <a:effectLst/>
                          <a:latin typeface="Open Sans"/>
                        </a:rPr>
                        <a:t>Studium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1" i="0" u="none" strike="noStrike">
                          <a:solidFill>
                            <a:srgbClr val="1E5351"/>
                          </a:solidFill>
                          <a:effectLst/>
                          <a:latin typeface="Open Sans"/>
                        </a:rPr>
                        <a:t>WB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1" i="0" u="none" strike="noStrike">
                          <a:solidFill>
                            <a:srgbClr val="1E5351"/>
                          </a:solidFill>
                          <a:effectLst/>
                          <a:latin typeface="Open Sans"/>
                        </a:rPr>
                        <a:t>real time PCR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nemůžu přijít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WB</a:t>
                      </a:r>
                    </a:p>
                  </a:txBody>
                  <a:tcPr marL="3474" marR="3474" marT="3474" marB="2084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PCR</a:t>
                      </a:r>
                    </a:p>
                  </a:txBody>
                  <a:tcPr marL="3474" marR="3474" marT="3474" marB="2084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36164"/>
                  </a:ext>
                </a:extLst>
              </a:tr>
              <a:tr h="30441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Bushueva</a:t>
                      </a:r>
                      <a:r>
                        <a:rPr lang="cs-CZ" sz="1200" b="0" i="0" u="none" strike="noStrike" dirty="0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, Sofia</a:t>
                      </a:r>
                    </a:p>
                  </a:txBody>
                  <a:tcPr marL="3474" marR="3474" marT="3474" marB="2084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PřF N-CELLBI CELLBI [sem 1, roč 1]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1" i="0" u="none" strike="noStrike">
                          <a:solidFill>
                            <a:srgbClr val="1E5351"/>
                          </a:solidFill>
                          <a:effectLst/>
                          <a:latin typeface="Open Sans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1" i="0" u="none" strike="noStrike">
                          <a:solidFill>
                            <a:srgbClr val="1E5351"/>
                          </a:solidFill>
                          <a:effectLst/>
                          <a:latin typeface="Open Sans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11.10.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17-18.10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7.-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8.11  </a:t>
                      </a:r>
                      <a:r>
                        <a:rPr lang="cs-CZ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ptos Narrow"/>
                        </a:rPr>
                        <a:t>B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620049"/>
                  </a:ext>
                </a:extLst>
              </a:tr>
              <a:tr h="1868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Cendelínová</a:t>
                      </a:r>
                      <a:r>
                        <a:rPr lang="cs-CZ" sz="1200" b="0" i="0" u="none" strike="noStrike" dirty="0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, Lucie</a:t>
                      </a:r>
                    </a:p>
                  </a:txBody>
                  <a:tcPr marL="3474" marR="3474" marT="3474" marB="2084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PřF B-EMB EXBZ [sem 5, roč 3]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11.10.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M.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Micka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884032"/>
                  </a:ext>
                </a:extLst>
              </a:tr>
              <a:tr h="1868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Dzurechová, Laura</a:t>
                      </a:r>
                    </a:p>
                  </a:txBody>
                  <a:tcPr marL="3474" marR="3474" marT="3474" marB="2084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PřF B-EMB EXBZ [sem 5, roč 3]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281106"/>
                  </a:ext>
                </a:extLst>
              </a:tr>
              <a:tr h="1868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Fojtíková, Eva</a:t>
                      </a:r>
                    </a:p>
                  </a:txBody>
                  <a:tcPr marL="3474" marR="3474" marT="3474" marB="2084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PřF B-EMB EXBZ [sem 5, roč 3]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10. a 11.10.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303809"/>
                  </a:ext>
                </a:extLst>
              </a:tr>
              <a:tr h="1868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Frindtová, Hana</a:t>
                      </a:r>
                    </a:p>
                  </a:txBody>
                  <a:tcPr marL="3474" marR="3474" marT="3474" marB="2084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PřF B-EMB EXBZ [sem 5, roč 3]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nie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nie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801540"/>
                  </a:ext>
                </a:extLst>
              </a:tr>
              <a:tr h="22069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Havlík, Vojtěch</a:t>
                      </a:r>
                    </a:p>
                  </a:txBody>
                  <a:tcPr marL="3474" marR="3474" marT="3474" marB="2084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PřF N-CELLBI CELLBI [sem 1, roč 1]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7.-8.11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14.-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15.11 </a:t>
                      </a:r>
                      <a:r>
                        <a:rPr lang="cs-CZ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ptos Narrow"/>
                        </a:rPr>
                        <a:t>C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554341"/>
                  </a:ext>
                </a:extLst>
              </a:tr>
              <a:tr h="1868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Hoferková, Eliška</a:t>
                      </a:r>
                    </a:p>
                  </a:txBody>
                  <a:tcPr marL="3474" marR="3474" marT="3474" marB="2084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PřF B-EMB EXBZ [sem 5, roč 3]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21. a 22. 11.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Š.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Hrachov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052254"/>
                  </a:ext>
                </a:extLst>
              </a:tr>
              <a:tr h="273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Hovanová</a:t>
                      </a:r>
                      <a:r>
                        <a:rPr lang="cs-CZ" sz="1200" b="0" i="0" u="none" strike="noStrike" dirty="0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, Sára</a:t>
                      </a:r>
                    </a:p>
                  </a:txBody>
                  <a:tcPr marL="3474" marR="3474" marT="3474" marB="2084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PřF B-EMB EXBZ [sem 5, roč 3]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24.10. a 25.10.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496493"/>
                  </a:ext>
                </a:extLst>
              </a:tr>
              <a:tr h="16273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/>
                      </a:r>
                      <a:br>
                        <a:rPr lang="cs-CZ" sz="1200" b="0" i="0" u="none" strike="noStrike" dirty="0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</a:br>
                      <a:r>
                        <a:rPr lang="cs-CZ" sz="1200" b="0" i="0" u="none" strike="noStrike" dirty="0" err="1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Herber</a:t>
                      </a:r>
                      <a:r>
                        <a:rPr lang="cs-CZ" sz="1200" b="0" i="0" u="none" strike="noStrike" dirty="0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, Tomáš</a:t>
                      </a:r>
                    </a:p>
                  </a:txBody>
                  <a:tcPr marL="3474" marR="3474" marT="3474" marB="2084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PřF N-CELLBI CELLBI [sem 1, roč 1]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066402"/>
                  </a:ext>
                </a:extLst>
              </a:tr>
              <a:tr h="1868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Kovács, Amalie</a:t>
                      </a:r>
                    </a:p>
                  </a:txBody>
                  <a:tcPr marL="3474" marR="3474" marT="3474" marB="2084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PřF B-EMB EXBZ [sem 5, roč 3]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206931"/>
                  </a:ext>
                </a:extLst>
              </a:tr>
              <a:tr h="27837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Kubala, Štěpán</a:t>
                      </a:r>
                    </a:p>
                  </a:txBody>
                  <a:tcPr marL="3474" marR="3474" marT="3474" marB="2084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PřF B-EMB EXBZ [sem 5, roč 3]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14.-15.11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21.-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22.11 </a:t>
                      </a:r>
                      <a:r>
                        <a:rPr lang="cs-CZ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ptos Narrow"/>
                        </a:rPr>
                        <a:t>D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999663"/>
                  </a:ext>
                </a:extLst>
              </a:tr>
              <a:tr h="1868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Lacigová, Andrea</a:t>
                      </a:r>
                    </a:p>
                  </a:txBody>
                  <a:tcPr marL="3474" marR="3474" marT="3474" marB="2084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PřF N-CELLBI CELLBI [sem 1, roč 1]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Ano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Š.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Hrachov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.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239560"/>
                  </a:ext>
                </a:extLst>
              </a:tr>
              <a:tr h="1868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Leksová</a:t>
                      </a:r>
                      <a:r>
                        <a:rPr lang="cs-CZ" sz="1200" b="0" i="0" u="none" strike="noStrike" dirty="0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, Nela</a:t>
                      </a:r>
                    </a:p>
                  </a:txBody>
                  <a:tcPr marL="3474" marR="3474" marT="3474" marB="2084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PřF B-EMB EXBZ [sem 5, roč 3]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065496"/>
                  </a:ext>
                </a:extLst>
              </a:tr>
              <a:tr h="1868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Malá, Kateřina</a:t>
                      </a:r>
                    </a:p>
                  </a:txBody>
                  <a:tcPr marL="3474" marR="3474" marT="3474" marB="2084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PřF N-CELLBI CELLBI [sem 1, roč 1]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ano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304233"/>
                  </a:ext>
                </a:extLst>
              </a:tr>
              <a:tr h="1868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Mikolajková, Veronika</a:t>
                      </a:r>
                    </a:p>
                  </a:txBody>
                  <a:tcPr marL="3474" marR="3474" marT="3474" marB="2084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PřF N-CELLBI CELLBI [sem 1, roč 1]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10. a 11.10.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316262"/>
                  </a:ext>
                </a:extLst>
              </a:tr>
              <a:tr h="24959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Nedvědová, Veronika</a:t>
                      </a:r>
                    </a:p>
                  </a:txBody>
                  <a:tcPr marL="3474" marR="3474" marT="3474" marB="2084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PřF N-CELLBI CELLBI [sem 1, roč 1]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11.10. a 25.10.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21.-22.11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28-29.11 </a:t>
                      </a:r>
                      <a:r>
                        <a:rPr lang="cs-CZ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ptos Narrow"/>
                        </a:rPr>
                        <a:t>E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714455"/>
                  </a:ext>
                </a:extLst>
              </a:tr>
              <a:tr h="1868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Plecáková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Barbora</a:t>
                      </a:r>
                    </a:p>
                  </a:txBody>
                  <a:tcPr marL="3474" marR="3474" marT="3474" marB="2084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PřF N-CELLBI CELLBI [sem 1, roč 1]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P.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Kompanik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122694"/>
                  </a:ext>
                </a:extLst>
              </a:tr>
              <a:tr h="1868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Pupíková, Alžběta</a:t>
                      </a:r>
                    </a:p>
                  </a:txBody>
                  <a:tcPr marL="3474" marR="3474" marT="3474" marB="2084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 dirty="0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PřF B-EMB EXBZ [sem 5, roč 3]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233631"/>
                  </a:ext>
                </a:extLst>
              </a:tr>
              <a:tr h="1868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Romanová, Anna</a:t>
                      </a:r>
                    </a:p>
                  </a:txBody>
                  <a:tcPr marL="3474" marR="3474" marT="3474" marB="2084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PřF B-EMB EXBZ [sem 5, roč 3]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457911"/>
                  </a:ext>
                </a:extLst>
              </a:tr>
              <a:tr h="1868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Rusnáková, Veronika</a:t>
                      </a:r>
                    </a:p>
                  </a:txBody>
                  <a:tcPr marL="3474" marR="3474" marT="3474" marB="2084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PřF B-EMB EXBZ [sem 5, roč 3]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nie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nie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316516"/>
                  </a:ext>
                </a:extLst>
              </a:tr>
              <a:tr h="25608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Skalická, Marie</a:t>
                      </a:r>
                    </a:p>
                  </a:txBody>
                  <a:tcPr marL="3474" marR="3474" marT="3474" marB="2084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PřF B-EMB EXBZ [sem 5, roč 3]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25.10., 7.a 8.11.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33552"/>
                  </a:ext>
                </a:extLst>
              </a:tr>
              <a:tr h="24008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Stejskalová, Běla</a:t>
                      </a:r>
                    </a:p>
                  </a:txBody>
                  <a:tcPr marL="3474" marR="3474" marT="3474" marB="2084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PřF N-CELLBI CELLBI [sem 1, roč 1]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28-29.11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17-18.10 </a:t>
                      </a:r>
                      <a:r>
                        <a:rPr lang="cs-CZ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ptos Narrow"/>
                        </a:rPr>
                        <a:t>A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327598"/>
                  </a:ext>
                </a:extLst>
              </a:tr>
              <a:tr h="186802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A0A0A"/>
                        </a:solidFill>
                        <a:effectLst/>
                        <a:latin typeface="Open Sans"/>
                      </a:endParaRPr>
                    </a:p>
                  </a:txBody>
                  <a:tcPr marL="3474" marR="3474" marT="3474" marB="2084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500" b="0" i="0" u="none" strike="noStrike" dirty="0">
                        <a:solidFill>
                          <a:srgbClr val="0A0A0A"/>
                        </a:solidFill>
                        <a:effectLst/>
                        <a:latin typeface="Open Sans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Š.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Hrachov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.</a:t>
                      </a:r>
                      <a:endParaRPr lang="cs-CZ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862312"/>
                  </a:ext>
                </a:extLst>
              </a:tr>
              <a:tr h="1868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Škvorová, Adéla</a:t>
                      </a:r>
                    </a:p>
                  </a:txBody>
                  <a:tcPr marL="3474" marR="3474" marT="3474" marB="2084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PřF B-EMB EXBZ [sem 5, roč 3]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70198"/>
                  </a:ext>
                </a:extLst>
              </a:tr>
              <a:tr h="1868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Tomčalová, Klára</a:t>
                      </a:r>
                    </a:p>
                  </a:txBody>
                  <a:tcPr marL="3474" marR="3474" marT="3474" marB="2084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PřF B-EMB EXBZ [sem 5, roč 3]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24. a 25.10.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303418"/>
                  </a:ext>
                </a:extLst>
              </a:tr>
              <a:tr h="17158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Trojek, Filip</a:t>
                      </a:r>
                    </a:p>
                  </a:txBody>
                  <a:tcPr marL="3474" marR="3474" marT="3474" marB="2084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PřF B-EMB EXBZ [sem 5, roč 3]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514641"/>
                  </a:ext>
                </a:extLst>
              </a:tr>
              <a:tr h="21447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Vodičková, Michaela</a:t>
                      </a:r>
                    </a:p>
                  </a:txBody>
                  <a:tcPr marL="3474" marR="3474" marT="3474" marB="2084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A0A0A"/>
                          </a:solidFill>
                          <a:effectLst/>
                          <a:latin typeface="Open Sans"/>
                        </a:rPr>
                        <a:t>PřF N-CELLBI CELLBI [sem 1, roč 1]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ne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24. a 25.10.</a:t>
                      </a: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3474" marR="3474" marT="3474" marB="2084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247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706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414" y="252549"/>
            <a:ext cx="8596668" cy="1320800"/>
          </a:xfrm>
        </p:spPr>
        <p:txBody>
          <a:bodyPr/>
          <a:lstStyle/>
          <a:p>
            <a:r>
              <a:rPr lang="cs-CZ" dirty="0"/>
              <a:t>Real </a:t>
            </a:r>
            <a:r>
              <a:rPr lang="cs-CZ" dirty="0" err="1"/>
              <a:t>time</a:t>
            </a:r>
            <a:r>
              <a:rPr lang="cs-CZ" dirty="0"/>
              <a:t> PCR mix</a:t>
            </a:r>
          </a:p>
        </p:txBody>
      </p:sp>
      <p:sp>
        <p:nvSpPr>
          <p:cNvPr id="7" name="Obdélník 6"/>
          <p:cNvSpPr/>
          <p:nvPr/>
        </p:nvSpPr>
        <p:spPr>
          <a:xfrm>
            <a:off x="669933" y="4825281"/>
            <a:ext cx="8482149" cy="135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indent="449580">
              <a:lnSpc>
                <a:spcPct val="115000"/>
              </a:lnSpc>
              <a:spcAft>
                <a:spcPts val="600"/>
              </a:spcAft>
            </a:pP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Sybr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green	1.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primer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2.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primer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MgCl</a:t>
            </a:r>
            <a:r>
              <a:rPr lang="cs-CZ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H</a:t>
            </a:r>
            <a:r>
              <a:rPr lang="cs-CZ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        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vzorek		        3		   0,375		0,375		    1,7	      13,05 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vzorků	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85745" y="1062373"/>
            <a:ext cx="1055609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lang="cs-CZ" alt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20 </a:t>
            </a:r>
            <a:r>
              <a:rPr lang="cs-CZ" alt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lang="cs-CZ" alt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jamce: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1,5ul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cDNA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templátu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cs-CZ" altLang="cs-CZ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18,5 </a:t>
            </a:r>
            <a:r>
              <a:rPr kumimoji="0" lang="cs-CZ" altLang="cs-CZ" sz="16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kumimoji="0" lang="cs-CZ" altLang="cs-CZ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Master mixu: 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2xcc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Roche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LighCycler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480 SYBR green I master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(směs nukleotidů,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FastStart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Taq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DNA polymeráza, SYBR green, MgCl</a:t>
            </a:r>
            <a:r>
              <a:rPr kumimoji="0" lang="cs-CZ" altLang="cs-CZ" sz="1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0,375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každého z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primerů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(SS 20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1,7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MgCl</a:t>
            </a:r>
            <a:r>
              <a:rPr kumimoji="0" lang="cs-CZ" altLang="cs-CZ" sz="1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(SS 25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Doředit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18,5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sterilní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RNase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-free MQ H</a:t>
            </a:r>
            <a:r>
              <a:rPr kumimoji="0" lang="cs-CZ" altLang="cs-CZ" sz="1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 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55" y="3033335"/>
            <a:ext cx="10241833" cy="1791946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759693" y="6109454"/>
            <a:ext cx="5272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Pipetování reakcí:</a:t>
            </a:r>
          </a:p>
          <a:p>
            <a:r>
              <a:rPr lang="cs-CZ" dirty="0"/>
              <a:t>https://www.youtube.com/watch?v=0rCxdtlXNj8</a:t>
            </a:r>
          </a:p>
        </p:txBody>
      </p:sp>
    </p:spTree>
    <p:extLst>
      <p:ext uri="{BB962C8B-B14F-4D97-AF65-F5344CB8AC3E}">
        <p14:creationId xmlns:p14="http://schemas.microsoft.com/office/powerpoint/2010/main" val="267256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reakce </a:t>
            </a:r>
            <a:r>
              <a:rPr lang="cs-CZ" dirty="0" err="1"/>
              <a:t>real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PCR</a:t>
            </a:r>
          </a:p>
        </p:txBody>
      </p:sp>
      <p:pic>
        <p:nvPicPr>
          <p:cNvPr id="2050" name="Picture 2" descr="Real Time PCR Proc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529"/>
          <a:stretch/>
        </p:blipFill>
        <p:spPr bwMode="auto">
          <a:xfrm>
            <a:off x="8055267" y="329383"/>
            <a:ext cx="4176000" cy="608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301708" y="6488668"/>
            <a:ext cx="6972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https://microbeonline.com/rt-pcr-principles-applications/</a:t>
            </a:r>
          </a:p>
        </p:txBody>
      </p:sp>
      <p:pic>
        <p:nvPicPr>
          <p:cNvPr id="2052" name="Picture 4" descr="https://www.intechopen.com/media/chapter/70299/media/F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3" y="2041842"/>
            <a:ext cx="702945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466406" y="3524596"/>
            <a:ext cx="61266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</a:rPr>
              <a:t>61°C</a:t>
            </a:r>
            <a:endParaRPr lang="cs-CZ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33548" y="3370707"/>
            <a:ext cx="6575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70C0"/>
                </a:solidFill>
              </a:rPr>
              <a:t>5 min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092036" y="3450053"/>
            <a:ext cx="72167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70C0"/>
                </a:solidFill>
              </a:rPr>
              <a:t>10 sec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452551" y="3985997"/>
            <a:ext cx="72167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70C0"/>
                </a:solidFill>
              </a:rPr>
              <a:t>10 sec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597163" y="3701845"/>
            <a:ext cx="72167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70C0"/>
                </a:solidFill>
              </a:rPr>
              <a:t>10 sec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283793" y="4793032"/>
            <a:ext cx="4956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40x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4028792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223520"/>
            <a:ext cx="8596668" cy="1320800"/>
          </a:xfrm>
        </p:spPr>
        <p:txBody>
          <a:bodyPr/>
          <a:lstStyle/>
          <a:p>
            <a:r>
              <a:rPr lang="cs-CZ" dirty="0"/>
              <a:t>Teplota </a:t>
            </a:r>
            <a:r>
              <a:rPr lang="cs-CZ" dirty="0" err="1"/>
              <a:t>annealingu</a:t>
            </a:r>
            <a:r>
              <a:rPr lang="cs-CZ" dirty="0"/>
              <a:t> </a:t>
            </a:r>
            <a:r>
              <a:rPr lang="cs-CZ" dirty="0" err="1"/>
              <a:t>primerů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75731" y="965937"/>
            <a:ext cx="87998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Čím  větší délka a vyšší obsah GC párů, tím je teplota nasedání vyšší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Teplota nasedání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primerů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musí být dostatečně vysoká, aby nedošlo k nespecifickému nasedání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primerů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  k templátové DNA, pokud by ale byla příliš vysoká,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primery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by nenasedaly vůbec.</a:t>
            </a:r>
            <a:endParaRPr lang="cs-CZ" dirty="0">
              <a:solidFill>
                <a:srgbClr val="2F3B25"/>
              </a:solidFill>
              <a:latin typeface="Open San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Je třeba, aby teplota nasedání byla optimální pro oba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primery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a obsah GC párů v obou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primerech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byl srovnatelný, tzn., aby byla srovnatelná teplota nasedání obou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primerů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cs-CZ" dirty="0">
              <a:solidFill>
                <a:srgbClr val="2F3B25"/>
              </a:solidFill>
              <a:latin typeface="Open Sans"/>
            </a:endParaRPr>
          </a:p>
          <a:p>
            <a:pPr algn="just"/>
            <a:r>
              <a:rPr lang="cs-CZ" dirty="0">
                <a:solidFill>
                  <a:srgbClr val="274E13"/>
                </a:solidFill>
                <a:latin typeface="arial" panose="020B0604020202020204" pitchFamily="34" charset="0"/>
              </a:rPr>
              <a:t>•</a:t>
            </a:r>
            <a:r>
              <a:rPr lang="cs-CZ" dirty="0">
                <a:solidFill>
                  <a:srgbClr val="2F3B25"/>
                </a:solidFill>
                <a:latin typeface="arial" panose="020B0604020202020204" pitchFamily="34" charset="0"/>
              </a:rPr>
              <a:t>  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Pro výpočet teploty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primerů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můžete použít některý ze SW –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oligo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Se zvyšující se koncentrací Mg</a:t>
            </a:r>
            <a:r>
              <a:rPr lang="cs-CZ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2+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se zvyšuje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annealingová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teplota</a:t>
            </a:r>
            <a:endParaRPr lang="cs-CZ" b="0" i="0" dirty="0">
              <a:solidFill>
                <a:srgbClr val="2F3B25"/>
              </a:solidFill>
              <a:effectLst/>
              <a:latin typeface="Open San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75731" y="3832012"/>
            <a:ext cx="939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Co zohlednit při navrhování </a:t>
            </a:r>
            <a:r>
              <a:rPr lang="cs-CZ" dirty="0" err="1"/>
              <a:t>primerů</a:t>
            </a:r>
            <a:r>
              <a:rPr lang="cs-CZ" dirty="0"/>
              <a:t>:</a:t>
            </a: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https://www.ncbi.nlm.nih.gov/tools/primer-blast/index.cgi?ORGANISM=9606&amp;INPUT_SEQUENCE=NM_004996.4&amp;LINK_LOC=nuccore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77333" y="5059680"/>
            <a:ext cx="7332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PCR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size</a:t>
            </a:r>
            <a:r>
              <a:rPr lang="cs-CZ" dirty="0"/>
              <a:t>: </a:t>
            </a:r>
            <a:r>
              <a:rPr lang="cs-CZ" dirty="0" err="1"/>
              <a:t>SybrGreen</a:t>
            </a:r>
            <a:r>
              <a:rPr lang="cs-CZ" dirty="0"/>
              <a:t> 100-500, sonda UPL (</a:t>
            </a:r>
            <a:r>
              <a:rPr lang="cs-CZ" dirty="0" err="1"/>
              <a:t>Roche</a:t>
            </a:r>
            <a:r>
              <a:rPr lang="cs-CZ" dirty="0"/>
              <a:t>) cca 70-150 </a:t>
            </a:r>
          </a:p>
          <a:p>
            <a:r>
              <a:rPr lang="cs-CZ" dirty="0"/>
              <a:t>Exon </a:t>
            </a:r>
            <a:r>
              <a:rPr lang="cs-CZ" dirty="0" err="1"/>
              <a:t>junction</a:t>
            </a:r>
            <a:r>
              <a:rPr lang="cs-CZ" dirty="0"/>
              <a:t> </a:t>
            </a:r>
            <a:r>
              <a:rPr lang="cs-CZ" dirty="0" err="1"/>
              <a:t>span</a:t>
            </a:r>
            <a:r>
              <a:rPr lang="cs-CZ" dirty="0"/>
              <a:t>: </a:t>
            </a:r>
            <a:r>
              <a:rPr lang="cs-CZ" dirty="0" err="1"/>
              <a:t>Primery</a:t>
            </a:r>
            <a:r>
              <a:rPr lang="cs-CZ" dirty="0"/>
              <a:t> musí přesahovat exon-exon </a:t>
            </a:r>
            <a:r>
              <a:rPr lang="cs-CZ" dirty="0" err="1"/>
              <a:t>junction</a:t>
            </a:r>
            <a:endParaRPr lang="cs-CZ" dirty="0"/>
          </a:p>
          <a:p>
            <a:r>
              <a:rPr lang="cs-CZ" dirty="0"/>
              <a:t>Zatrhnout: </a:t>
            </a:r>
            <a:r>
              <a:rPr lang="en-US" dirty="0"/>
              <a:t>Allow primer to amplify mRNA splice variants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8276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kvantitativní </a:t>
            </a:r>
            <a:r>
              <a:rPr lang="cs-CZ" dirty="0" err="1"/>
              <a:t>real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PCR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0440" y="1501267"/>
            <a:ext cx="7344667" cy="4713387"/>
          </a:xfrm>
        </p:spPr>
        <p:txBody>
          <a:bodyPr/>
          <a:lstStyle/>
          <a:p>
            <a:r>
              <a:rPr lang="cs-CZ" dirty="0"/>
              <a:t>Určení </a:t>
            </a:r>
            <a:r>
              <a:rPr lang="cs-CZ" dirty="0" err="1"/>
              <a:t>Ct</a:t>
            </a:r>
            <a:r>
              <a:rPr lang="cs-CZ" dirty="0"/>
              <a:t> (</a:t>
            </a:r>
            <a:r>
              <a:rPr lang="cs-CZ" dirty="0" err="1"/>
              <a:t>Cp</a:t>
            </a:r>
            <a:r>
              <a:rPr lang="cs-CZ" dirty="0"/>
              <a:t>) – manuálně nebo pomocí maxima 2. derivace - bod, kde dochází k strmému stoupání amplifikační křivky vzorku</a:t>
            </a:r>
          </a:p>
          <a:p>
            <a:r>
              <a:rPr lang="cs-CZ" dirty="0"/>
              <a:t>Čím vyšší </a:t>
            </a:r>
            <a:r>
              <a:rPr lang="cs-CZ" dirty="0" err="1"/>
              <a:t>Ct</a:t>
            </a:r>
            <a:r>
              <a:rPr lang="cs-CZ" dirty="0"/>
              <a:t>, tím méně molekul </a:t>
            </a:r>
            <a:r>
              <a:rPr lang="cs-CZ" dirty="0" err="1"/>
              <a:t>mRNA</a:t>
            </a:r>
            <a:r>
              <a:rPr lang="cs-CZ" dirty="0"/>
              <a:t> bylo ve vzorku</a:t>
            </a:r>
          </a:p>
          <a:p>
            <a:pPr marL="266700" lvl="1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280927" y="644793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/>
              <a:t>https://www.ncbi.nlm.nih.gov/probe/docs/techqpcr/</a:t>
            </a:r>
          </a:p>
        </p:txBody>
      </p:sp>
      <p:pic>
        <p:nvPicPr>
          <p:cNvPr id="8" name="Picture 4" descr="VÃ½sledek obrÃ¡zku pro q real time P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886" y="2790334"/>
            <a:ext cx="5560676" cy="358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odel PCR pl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40" y="2781820"/>
            <a:ext cx="3543570" cy="343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328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414" y="592183"/>
            <a:ext cx="8596668" cy="1320800"/>
          </a:xfrm>
        </p:spPr>
        <p:txBody>
          <a:bodyPr/>
          <a:lstStyle/>
          <a:p>
            <a:r>
              <a:rPr lang="cs-CZ" dirty="0"/>
              <a:t>Real </a:t>
            </a:r>
            <a:r>
              <a:rPr lang="cs-CZ" dirty="0" err="1"/>
              <a:t>time</a:t>
            </a:r>
            <a:r>
              <a:rPr lang="cs-CZ" dirty="0"/>
              <a:t> PCR</a:t>
            </a:r>
          </a:p>
        </p:txBody>
      </p:sp>
      <p:sp>
        <p:nvSpPr>
          <p:cNvPr id="3" name="Obdélník 2"/>
          <p:cNvSpPr/>
          <p:nvPr/>
        </p:nvSpPr>
        <p:spPr>
          <a:xfrm>
            <a:off x="403014" y="1473137"/>
            <a:ext cx="100190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274E13"/>
                </a:solidFill>
                <a:latin typeface="+mj-lt"/>
              </a:rPr>
              <a:t>Templátová DNA:</a:t>
            </a:r>
            <a:r>
              <a:rPr lang="cs-CZ" dirty="0">
                <a:solidFill>
                  <a:srgbClr val="2F3B25"/>
                </a:solidFill>
                <a:latin typeface="+mj-lt"/>
              </a:rPr>
              <a:t> 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1,5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ul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cDNA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do každé jamky</a:t>
            </a:r>
            <a:endParaRPr lang="cs-CZ" dirty="0">
              <a:solidFill>
                <a:srgbClr val="2F3B25"/>
              </a:solidFill>
              <a:latin typeface="+mj-lt"/>
            </a:endParaRPr>
          </a:p>
          <a:p>
            <a:pPr algn="just"/>
            <a:r>
              <a:rPr lang="cs-CZ" b="1" dirty="0" err="1">
                <a:solidFill>
                  <a:srgbClr val="274E13"/>
                </a:solidFill>
                <a:latin typeface="+mj-lt"/>
              </a:rPr>
              <a:t>Primery</a:t>
            </a:r>
            <a:r>
              <a:rPr lang="cs-CZ" b="1" dirty="0">
                <a:solidFill>
                  <a:srgbClr val="274E13"/>
                </a:solidFill>
                <a:latin typeface="+mj-lt"/>
              </a:rPr>
              <a:t>: 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pro 25 µl reakci použijeme 0,25-2,5 µl z obou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primerů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.  Množství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primerů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musí být optimální. Příliš vysoká koncentrace vede k nespecifickému nasedání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primerů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na templátovou DNA nebo párování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primerů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navzájem. Příliš nízká koncentrace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primerů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může vést k nedostatečnému množství produktu.</a:t>
            </a:r>
            <a:endParaRPr lang="cs-CZ" dirty="0">
              <a:solidFill>
                <a:srgbClr val="2F3B25"/>
              </a:solidFill>
              <a:latin typeface="+mj-lt"/>
            </a:endParaRPr>
          </a:p>
          <a:p>
            <a:pPr algn="just"/>
            <a:r>
              <a:rPr lang="cs-CZ" b="1" dirty="0" err="1">
                <a:solidFill>
                  <a:srgbClr val="274E13"/>
                </a:solidFill>
                <a:latin typeface="+mj-lt"/>
              </a:rPr>
              <a:t>dNTP</a:t>
            </a:r>
            <a:r>
              <a:rPr lang="cs-CZ" b="1" dirty="0">
                <a:solidFill>
                  <a:srgbClr val="274E13"/>
                </a:solidFill>
                <a:latin typeface="+mj-lt"/>
              </a:rPr>
              <a:t> směs:</a:t>
            </a:r>
            <a:r>
              <a:rPr lang="cs-CZ" dirty="0">
                <a:solidFill>
                  <a:srgbClr val="2F3B25"/>
                </a:solidFill>
                <a:latin typeface="+mj-lt"/>
              </a:rPr>
              <a:t> 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je směs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dATP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dCTP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dGTP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a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dTTP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. Obvyklá koncentrace každého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dNTP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v reakci je 200 µM (0,2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mM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). </a:t>
            </a:r>
          </a:p>
          <a:p>
            <a:pPr algn="just"/>
            <a:r>
              <a:rPr lang="cs-CZ" b="1" dirty="0">
                <a:solidFill>
                  <a:srgbClr val="274E13"/>
                </a:solidFill>
                <a:latin typeface="+mj-lt"/>
              </a:rPr>
              <a:t>MgCl</a:t>
            </a:r>
            <a:r>
              <a:rPr lang="cs-CZ" b="1" baseline="-25000" dirty="0">
                <a:solidFill>
                  <a:srgbClr val="274E13"/>
                </a:solidFill>
                <a:latin typeface="+mj-lt"/>
              </a:rPr>
              <a:t>2</a:t>
            </a:r>
            <a:r>
              <a:rPr lang="cs-CZ" b="1" dirty="0">
                <a:solidFill>
                  <a:srgbClr val="274E13"/>
                </a:solidFill>
                <a:latin typeface="+mj-lt"/>
              </a:rPr>
              <a:t>:</a:t>
            </a:r>
            <a:r>
              <a:rPr lang="cs-CZ" dirty="0">
                <a:solidFill>
                  <a:srgbClr val="2F3B25"/>
                </a:solidFill>
                <a:latin typeface="+mj-lt"/>
              </a:rPr>
              <a:t> 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obvyklá koncentrace je 1,5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mM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. MgCl</a:t>
            </a:r>
            <a:r>
              <a:rPr lang="cs-CZ" baseline="-25000" dirty="0">
                <a:solidFill>
                  <a:srgbClr val="000000"/>
                </a:solidFill>
                <a:latin typeface="+mj-lt"/>
              </a:rPr>
              <a:t>2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 je nutný pro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procesivitu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a přesnost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Taq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polymerázy. Koncentrace MgCl</a:t>
            </a:r>
            <a:r>
              <a:rPr lang="cs-CZ" baseline="-25000" dirty="0">
                <a:solidFill>
                  <a:srgbClr val="000000"/>
                </a:solidFill>
                <a:latin typeface="+mj-lt"/>
              </a:rPr>
              <a:t>2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 se odvíjí od koncentrace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dNTP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a platí, že pro specificitu reakce musí koncentrace MgCl</a:t>
            </a:r>
            <a:r>
              <a:rPr lang="cs-CZ" baseline="-25000" dirty="0">
                <a:solidFill>
                  <a:srgbClr val="000000"/>
                </a:solidFill>
                <a:latin typeface="+mj-lt"/>
              </a:rPr>
              <a:t>2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 převyšovat koncentraci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dNTP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. Pro zvýšení specificity reakce zvyšujeme koncentraci MgCl</a:t>
            </a:r>
            <a:r>
              <a:rPr lang="cs-CZ" baseline="-25000" dirty="0">
                <a:solidFill>
                  <a:srgbClr val="000000"/>
                </a:solidFill>
                <a:latin typeface="+mj-lt"/>
              </a:rPr>
              <a:t>2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, a to až k 5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mM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, přičemž koncentraci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dNTP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držíme stále na stejné úrovni. Někteří výrobci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Taq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polymerázy dodávají MgCl</a:t>
            </a:r>
            <a:r>
              <a:rPr lang="cs-CZ" baseline="-25000" dirty="0">
                <a:solidFill>
                  <a:srgbClr val="000000"/>
                </a:solidFill>
                <a:latin typeface="+mj-lt"/>
              </a:rPr>
              <a:t>2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 zahrnuté do reakčního pufru.</a:t>
            </a:r>
          </a:p>
          <a:p>
            <a:pPr algn="just"/>
            <a:r>
              <a:rPr lang="cs-CZ" b="1" dirty="0" err="1">
                <a:solidFill>
                  <a:srgbClr val="000000"/>
                </a:solidFill>
                <a:latin typeface="+mj-lt"/>
              </a:rPr>
              <a:t>SybrGreen</a:t>
            </a:r>
            <a:r>
              <a:rPr lang="cs-CZ" b="1" dirty="0">
                <a:solidFill>
                  <a:srgbClr val="000000"/>
                </a:solidFill>
                <a:latin typeface="+mj-lt"/>
              </a:rPr>
              <a:t>: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Interkalační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barvivo je součástí reakčního pufru, ale v rámci šetření ředíme.</a:t>
            </a:r>
          </a:p>
          <a:p>
            <a:pPr algn="just"/>
            <a:endParaRPr lang="cs-CZ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7407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Křivka tání (</a:t>
            </a:r>
            <a:r>
              <a:rPr lang="cs-CZ" dirty="0" err="1"/>
              <a:t>melting</a:t>
            </a:r>
            <a:r>
              <a:rPr lang="cs-CZ" dirty="0"/>
              <a:t> </a:t>
            </a:r>
            <a:r>
              <a:rPr lang="cs-CZ" dirty="0" err="1"/>
              <a:t>curve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6174" y="1405288"/>
            <a:ext cx="7138987" cy="4713387"/>
          </a:xfrm>
        </p:spPr>
        <p:txBody>
          <a:bodyPr/>
          <a:lstStyle/>
          <a:p>
            <a:r>
              <a:rPr lang="cs-CZ" dirty="0"/>
              <a:t>Na konci reakce proběhne postupné zahřívání celé reakce, po dosažení bodu tání </a:t>
            </a:r>
            <a:r>
              <a:rPr lang="cs-CZ" dirty="0" err="1"/>
              <a:t>Tm</a:t>
            </a:r>
            <a:r>
              <a:rPr lang="cs-CZ" dirty="0"/>
              <a:t> dojde k rozdělení dvoušroubovice DNA na jednotlivá vlákna (pokles fluorescence)</a:t>
            </a:r>
          </a:p>
          <a:p>
            <a:r>
              <a:rPr lang="cs-CZ" dirty="0"/>
              <a:t>Specifitu reakce ilustruje křivka tání (</a:t>
            </a:r>
            <a:r>
              <a:rPr lang="cs-CZ" dirty="0" err="1"/>
              <a:t>melting</a:t>
            </a:r>
            <a:r>
              <a:rPr lang="cs-CZ" dirty="0"/>
              <a:t> </a:t>
            </a:r>
            <a:r>
              <a:rPr lang="cs-CZ" dirty="0" err="1"/>
              <a:t>curve</a:t>
            </a:r>
            <a:r>
              <a:rPr lang="cs-CZ" dirty="0"/>
              <a:t>) –</a:t>
            </a:r>
          </a:p>
          <a:p>
            <a:pPr marL="0" indent="0">
              <a:buNone/>
            </a:pPr>
            <a:r>
              <a:rPr lang="cs-CZ" dirty="0"/>
              <a:t>    musí mít jen jeden vrchol = jeden produkt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654384" y="6307418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http://labguide.cz/metody/real-time-pcr</a:t>
            </a:r>
            <a:r>
              <a:rPr lang="cs-CZ" dirty="0"/>
              <a:t>/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94" y="3480546"/>
            <a:ext cx="7368567" cy="263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1842796" y="6118675"/>
            <a:ext cx="76328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Více </a:t>
            </a:r>
            <a:r>
              <a:rPr lang="cs-CZ" sz="1400" dirty="0" err="1"/>
              <a:t>info</a:t>
            </a:r>
            <a:r>
              <a:rPr lang="cs-CZ" sz="1400" dirty="0"/>
              <a:t>: https://theses.cz/id/go0fw3/Bakalarska_praceEliska_Ruzickova.pdf</a:t>
            </a:r>
          </a:p>
        </p:txBody>
      </p:sp>
    </p:spTree>
    <p:extLst>
      <p:ext uri="{BB962C8B-B14F-4D97-AF65-F5344CB8AC3E}">
        <p14:creationId xmlns:p14="http://schemas.microsoft.com/office/powerpoint/2010/main" val="2147418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483622"/>
              </p:ext>
            </p:extLst>
          </p:nvPr>
        </p:nvGraphicFramePr>
        <p:xfrm>
          <a:off x="861786" y="2100036"/>
          <a:ext cx="8613138" cy="189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0640">
                  <a:extLst>
                    <a:ext uri="{9D8B030D-6E8A-4147-A177-3AD203B41FA5}">
                      <a16:colId xmlns:a16="http://schemas.microsoft.com/office/drawing/2014/main" val="3041923168"/>
                    </a:ext>
                  </a:extLst>
                </a:gridCol>
                <a:gridCol w="910640">
                  <a:extLst>
                    <a:ext uri="{9D8B030D-6E8A-4147-A177-3AD203B41FA5}">
                      <a16:colId xmlns:a16="http://schemas.microsoft.com/office/drawing/2014/main" val="3089431436"/>
                    </a:ext>
                  </a:extLst>
                </a:gridCol>
                <a:gridCol w="910640">
                  <a:extLst>
                    <a:ext uri="{9D8B030D-6E8A-4147-A177-3AD203B41FA5}">
                      <a16:colId xmlns:a16="http://schemas.microsoft.com/office/drawing/2014/main" val="3002987531"/>
                    </a:ext>
                  </a:extLst>
                </a:gridCol>
                <a:gridCol w="910640">
                  <a:extLst>
                    <a:ext uri="{9D8B030D-6E8A-4147-A177-3AD203B41FA5}">
                      <a16:colId xmlns:a16="http://schemas.microsoft.com/office/drawing/2014/main" val="1850493022"/>
                    </a:ext>
                  </a:extLst>
                </a:gridCol>
                <a:gridCol w="910640">
                  <a:extLst>
                    <a:ext uri="{9D8B030D-6E8A-4147-A177-3AD203B41FA5}">
                      <a16:colId xmlns:a16="http://schemas.microsoft.com/office/drawing/2014/main" val="4287616617"/>
                    </a:ext>
                  </a:extLst>
                </a:gridCol>
                <a:gridCol w="1119329">
                  <a:extLst>
                    <a:ext uri="{9D8B030D-6E8A-4147-A177-3AD203B41FA5}">
                      <a16:colId xmlns:a16="http://schemas.microsoft.com/office/drawing/2014/main" val="1887681161"/>
                    </a:ext>
                  </a:extLst>
                </a:gridCol>
                <a:gridCol w="1119329">
                  <a:extLst>
                    <a:ext uri="{9D8B030D-6E8A-4147-A177-3AD203B41FA5}">
                      <a16:colId xmlns:a16="http://schemas.microsoft.com/office/drawing/2014/main" val="2830952428"/>
                    </a:ext>
                  </a:extLst>
                </a:gridCol>
                <a:gridCol w="910640">
                  <a:extLst>
                    <a:ext uri="{9D8B030D-6E8A-4147-A177-3AD203B41FA5}">
                      <a16:colId xmlns:a16="http://schemas.microsoft.com/office/drawing/2014/main" val="3697975170"/>
                    </a:ext>
                  </a:extLst>
                </a:gridCol>
                <a:gridCol w="910640">
                  <a:extLst>
                    <a:ext uri="{9D8B030D-6E8A-4147-A177-3AD203B41FA5}">
                      <a16:colId xmlns:a16="http://schemas.microsoft.com/office/drawing/2014/main" val="1624591911"/>
                    </a:ext>
                  </a:extLst>
                </a:gridCol>
              </a:tblGrid>
              <a:tr h="316200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6016337"/>
                  </a:ext>
                </a:extLst>
              </a:tr>
              <a:tr h="3162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########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Samples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MeanCp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hprt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24383434"/>
                  </a:ext>
                </a:extLst>
              </a:tr>
              <a:tr h="3162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myo D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DCp</a:t>
                      </a:r>
                      <a:endParaRPr lang="cs-CZ" sz="1000" b="0" i="0" u="none" strike="noStrike"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2^-DCp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x10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na K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60082178"/>
                  </a:ext>
                </a:extLst>
              </a:tr>
              <a:tr h="3162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1 k 1d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A1, B1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19,75474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19,58113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0,17361829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0,8866163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8,866163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1839074"/>
                  </a:ext>
                </a:extLst>
              </a:tr>
              <a:tr h="3162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1 a26 1d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A2, B2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20,6692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19,33026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1,33894189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0,3953105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3,953105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0,445864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6260617"/>
                  </a:ext>
                </a:extLst>
              </a:tr>
              <a:tr h="3162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1 a30 1d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A3, B3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19,99559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19,50746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0,4881269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0,7129501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7,129501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0,804125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5245906"/>
                  </a:ext>
                </a:extLst>
              </a:tr>
            </a:tbl>
          </a:graphicData>
        </a:graphic>
      </p:graphicFrame>
      <p:sp>
        <p:nvSpPr>
          <p:cNvPr id="4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/>
              <a:t>Hodnocení kvantitativní real time PCR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23109" y="4876800"/>
            <a:ext cx="5477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Velmi důkladné video o celé RT PCR</a:t>
            </a:r>
          </a:p>
          <a:p>
            <a:r>
              <a:rPr lang="cs-CZ" dirty="0"/>
              <a:t>https://www.youtube.com/watch?v=9UWKIFGh0h0</a:t>
            </a:r>
          </a:p>
        </p:txBody>
      </p:sp>
    </p:spTree>
    <p:extLst>
      <p:ext uri="{BB962C8B-B14F-4D97-AF65-F5344CB8AC3E}">
        <p14:creationId xmlns:p14="http://schemas.microsoft.com/office/powerpoint/2010/main" val="3138829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854" y="345440"/>
            <a:ext cx="8596668" cy="1320800"/>
          </a:xfrm>
        </p:spPr>
        <p:txBody>
          <a:bodyPr/>
          <a:lstStyle/>
          <a:p>
            <a:r>
              <a:rPr lang="cs-CZ" dirty="0"/>
              <a:t>Ředění </a:t>
            </a:r>
            <a:r>
              <a:rPr lang="cs-CZ" dirty="0" err="1"/>
              <a:t>primerů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6241"/>
            <a:ext cx="11930743" cy="179627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413829" y="1420359"/>
            <a:ext cx="812800" cy="2042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51414" y="3976469"/>
            <a:ext cx="101409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s-CZ" dirty="0">
                <a:latin typeface="arial" panose="020B0604020202020204" pitchFamily="34" charset="0"/>
              </a:rPr>
              <a:t>1. Když k </a:t>
            </a:r>
            <a:r>
              <a:rPr lang="cs-CZ" dirty="0" err="1">
                <a:latin typeface="arial" panose="020B0604020202020204" pitchFamily="34" charset="0"/>
              </a:rPr>
              <a:t>lyofylizátu</a:t>
            </a:r>
            <a:r>
              <a:rPr lang="cs-CZ" dirty="0">
                <a:latin typeface="arial" panose="020B0604020202020204" pitchFamily="34" charset="0"/>
              </a:rPr>
              <a:t> přidáme 267 </a:t>
            </a:r>
            <a:r>
              <a:rPr lang="cs-CZ" dirty="0" err="1">
                <a:latin typeface="arial" panose="020B0604020202020204" pitchFamily="34" charset="0"/>
              </a:rPr>
              <a:t>ul</a:t>
            </a:r>
            <a:r>
              <a:rPr lang="cs-CZ" dirty="0">
                <a:latin typeface="arial" panose="020B0604020202020204" pitchFamily="34" charset="0"/>
              </a:rPr>
              <a:t> dostaneme koncentraci 100 </a:t>
            </a:r>
            <a:r>
              <a:rPr lang="cs-CZ" dirty="0" err="1">
                <a:latin typeface="arial" panose="020B0604020202020204" pitchFamily="34" charset="0"/>
              </a:rPr>
              <a:t>pmol</a:t>
            </a:r>
            <a:r>
              <a:rPr lang="cs-CZ" dirty="0">
                <a:latin typeface="arial" panose="020B0604020202020204" pitchFamily="34" charset="0"/>
              </a:rPr>
              <a:t>/</a:t>
            </a:r>
            <a:r>
              <a:rPr lang="cs-CZ" dirty="0" err="1">
                <a:latin typeface="arial" panose="020B0604020202020204" pitchFamily="34" charset="0"/>
              </a:rPr>
              <a:t>ul</a:t>
            </a:r>
            <a:r>
              <a:rPr lang="cs-CZ" dirty="0">
                <a:latin typeface="arial" panose="020B0604020202020204" pitchFamily="34" charset="0"/>
              </a:rPr>
              <a:t> = 100 </a:t>
            </a:r>
            <a:r>
              <a:rPr lang="cs-CZ" dirty="0" err="1">
                <a:latin typeface="arial" panose="020B0604020202020204" pitchFamily="34" charset="0"/>
              </a:rPr>
              <a:t>uM</a:t>
            </a:r>
            <a:r>
              <a:rPr lang="cs-CZ" dirty="0">
                <a:latin typeface="arial" panose="020B0604020202020204" pitchFamily="34" charset="0"/>
              </a:rPr>
              <a:t> (</a:t>
            </a:r>
            <a:r>
              <a:rPr lang="cs-CZ" dirty="0" err="1">
                <a:latin typeface="arial" panose="020B0604020202020204" pitchFamily="34" charset="0"/>
              </a:rPr>
              <a:t>uM</a:t>
            </a:r>
            <a:r>
              <a:rPr lang="cs-CZ" dirty="0">
                <a:latin typeface="arial" panose="020B0604020202020204" pitchFamily="34" charset="0"/>
              </a:rPr>
              <a:t>/l)</a:t>
            </a:r>
          </a:p>
          <a:p>
            <a:pPr algn="just"/>
            <a:r>
              <a:rPr lang="cs-CZ" dirty="0">
                <a:latin typeface="arial" panose="020B0604020202020204" pitchFamily="34" charset="0"/>
              </a:rPr>
              <a:t>2. Ředíme na výslednou koncentraci 0,1-1 µM  podle toho, aby se nám to vešlo do lahvičky (2 ml)</a:t>
            </a:r>
          </a:p>
          <a:p>
            <a:pPr algn="just"/>
            <a:r>
              <a:rPr lang="cs-CZ" dirty="0">
                <a:latin typeface="arial" panose="020B0604020202020204" pitchFamily="34" charset="0"/>
              </a:rPr>
              <a:t>     20 </a:t>
            </a:r>
            <a:r>
              <a:rPr lang="cs-CZ" dirty="0" err="1">
                <a:latin typeface="arial" panose="020B0604020202020204" pitchFamily="34" charset="0"/>
              </a:rPr>
              <a:t>uM</a:t>
            </a:r>
            <a:r>
              <a:rPr lang="cs-CZ" dirty="0">
                <a:latin typeface="arial" panose="020B0604020202020204" pitchFamily="34" charset="0"/>
              </a:rPr>
              <a:t>, 40 </a:t>
            </a:r>
            <a:r>
              <a:rPr lang="cs-CZ" dirty="0" err="1">
                <a:latin typeface="arial" panose="020B0604020202020204" pitchFamily="34" charset="0"/>
              </a:rPr>
              <a:t>uM</a:t>
            </a:r>
            <a:r>
              <a:rPr lang="cs-CZ" dirty="0">
                <a:latin typeface="arial" panose="020B0604020202020204" pitchFamily="34" charset="0"/>
              </a:rPr>
              <a:t> nebo </a:t>
            </a:r>
          </a:p>
          <a:p>
            <a:pPr algn="just"/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31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Transfekce</a:t>
            </a:r>
          </a:p>
        </p:txBody>
      </p:sp>
    </p:spTree>
    <p:extLst>
      <p:ext uri="{BB962C8B-B14F-4D97-AF65-F5344CB8AC3E}">
        <p14:creationId xmlns:p14="http://schemas.microsoft.com/office/powerpoint/2010/main" val="1916350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3654" y="1277122"/>
            <a:ext cx="7632700" cy="544512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Plazmidy</a:t>
            </a:r>
            <a:r>
              <a:rPr lang="cs-CZ" dirty="0"/>
              <a:t> (i jinou nízkomolekulární DNA) je možné množit pomocí kompetentních bakterií a následně izolovat pomocí </a:t>
            </a:r>
            <a:r>
              <a:rPr lang="cs-CZ" dirty="0" err="1"/>
              <a:t>kolonkových</a:t>
            </a:r>
            <a:r>
              <a:rPr lang="cs-CZ" dirty="0"/>
              <a:t> </a:t>
            </a:r>
            <a:r>
              <a:rPr lang="cs-CZ" dirty="0" err="1"/>
              <a:t>kitů</a:t>
            </a:r>
            <a:r>
              <a:rPr lang="cs-CZ" dirty="0"/>
              <a:t> (mini-, </a:t>
            </a:r>
            <a:r>
              <a:rPr lang="cs-CZ" dirty="0" err="1"/>
              <a:t>midi</a:t>
            </a:r>
            <a:r>
              <a:rPr lang="cs-CZ" dirty="0"/>
              <a:t>- a </a:t>
            </a:r>
            <a:r>
              <a:rPr lang="cs-CZ" dirty="0" err="1"/>
              <a:t>maxiprep</a:t>
            </a:r>
            <a:r>
              <a:rPr lang="cs-CZ" dirty="0"/>
              <a:t>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Heat </a:t>
            </a:r>
            <a:r>
              <a:rPr lang="cs-CZ" dirty="0" err="1"/>
              <a:t>shock</a:t>
            </a:r>
            <a:r>
              <a:rPr lang="cs-CZ" dirty="0"/>
              <a:t> kompetentních bakterií E. Coli </a:t>
            </a:r>
            <a:r>
              <a:rPr lang="cs-CZ" dirty="0" err="1"/>
              <a:t>plazmidem</a:t>
            </a:r>
            <a:r>
              <a:rPr lang="cs-CZ" dirty="0"/>
              <a:t> zájmu</a:t>
            </a:r>
          </a:p>
          <a:p>
            <a:pPr>
              <a:defRPr/>
            </a:pPr>
            <a:r>
              <a:rPr lang="cs-CZ" dirty="0"/>
              <a:t>Růst bakterií na selekční půdě (antibiotikum)</a:t>
            </a:r>
          </a:p>
          <a:p>
            <a:pPr>
              <a:defRPr/>
            </a:pPr>
            <a:r>
              <a:rPr lang="cs-CZ" dirty="0"/>
              <a:t>Izolace rezistentní kolonie a její namnožení v selekčním LB médiu</a:t>
            </a:r>
          </a:p>
          <a:p>
            <a:pPr>
              <a:defRPr/>
            </a:pPr>
            <a:r>
              <a:rPr lang="cs-CZ" dirty="0"/>
              <a:t>Izolace nízkomolekulární DNA pomocí </a:t>
            </a:r>
            <a:r>
              <a:rPr lang="cs-CZ" dirty="0" err="1"/>
              <a:t>kolonkového</a:t>
            </a:r>
            <a:r>
              <a:rPr lang="cs-CZ" dirty="0"/>
              <a:t> </a:t>
            </a:r>
            <a:r>
              <a:rPr lang="cs-CZ" dirty="0" err="1"/>
              <a:t>kitu</a:t>
            </a:r>
            <a:r>
              <a:rPr lang="cs-CZ" dirty="0"/>
              <a:t>:</a:t>
            </a:r>
          </a:p>
          <a:p>
            <a:pPr lvl="1">
              <a:defRPr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Lyze bakteriálního peletu a RNA</a:t>
            </a:r>
          </a:p>
          <a:p>
            <a:pPr lvl="1">
              <a:defRPr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Precipitace proteinů a genomové DNA </a:t>
            </a:r>
          </a:p>
          <a:p>
            <a:pPr lvl="1">
              <a:defRPr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Přenos supernatantu na kolonku a vazba plazmidu na pryskyřičné kuličky (promytí)</a:t>
            </a:r>
          </a:p>
          <a:p>
            <a:pPr lvl="1">
              <a:defRPr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Eluce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plazmidové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DNA a její přečištění </a:t>
            </a:r>
          </a:p>
          <a:p>
            <a:pPr marL="266700" lvl="1" indent="0">
              <a:buNone/>
              <a:defRPr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lvl="1">
              <a:defRPr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defRPr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defRPr/>
            </a:pPr>
            <a:endParaRPr lang="cs-CZ" dirty="0"/>
          </a:p>
        </p:txBody>
      </p:sp>
      <p:sp>
        <p:nvSpPr>
          <p:cNvPr id="43010" name="Nadpis 3"/>
          <p:cNvSpPr>
            <a:spLocks noGrp="1"/>
          </p:cNvSpPr>
          <p:nvPr>
            <p:ph type="title"/>
          </p:nvPr>
        </p:nvSpPr>
        <p:spPr>
          <a:xfrm>
            <a:off x="555037" y="405584"/>
            <a:ext cx="9155021" cy="627063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 charset="0"/>
                <a:cs typeface="Arial" charset="0"/>
              </a:rPr>
              <a:t>Izolace </a:t>
            </a:r>
            <a:r>
              <a:rPr lang="cs-CZ" dirty="0" err="1">
                <a:latin typeface="Arial" charset="0"/>
                <a:cs typeface="Arial" charset="0"/>
              </a:rPr>
              <a:t>plazmidové</a:t>
            </a:r>
            <a:r>
              <a:rPr lang="cs-CZ" dirty="0">
                <a:latin typeface="Arial" charset="0"/>
                <a:cs typeface="Arial" charset="0"/>
              </a:rPr>
              <a:t> DNA</a:t>
            </a:r>
          </a:p>
        </p:txBody>
      </p:sp>
    </p:spTree>
    <p:extLst>
      <p:ext uri="{BB962C8B-B14F-4D97-AF65-F5344CB8AC3E}">
        <p14:creationId xmlns:p14="http://schemas.microsoft.com/office/powerpoint/2010/main" val="47361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Ã½sledek obrÃ¡zku pro wnt3a catenin RF43 Rspondi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758" y="1362741"/>
            <a:ext cx="6084570" cy="45653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3698878" y="81280"/>
            <a:ext cx="2645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>
                <a:solidFill>
                  <a:schemeClr val="accent1"/>
                </a:solidFill>
                <a:latin typeface="Arial" charset="0"/>
                <a:ea typeface="+mj-ea"/>
                <a:cs typeface="Arial" charset="0"/>
              </a:rPr>
              <a:t>Wnt</a:t>
            </a:r>
            <a:r>
              <a:rPr lang="cs-CZ" sz="3200" dirty="0">
                <a:solidFill>
                  <a:schemeClr val="accent1"/>
                </a:solidFill>
                <a:latin typeface="Arial" charset="0"/>
                <a:ea typeface="+mj-ea"/>
                <a:cs typeface="Arial" charset="0"/>
              </a:rPr>
              <a:t> </a:t>
            </a:r>
            <a:r>
              <a:rPr lang="cs-CZ" sz="3200" dirty="0" err="1">
                <a:solidFill>
                  <a:schemeClr val="accent1"/>
                </a:solidFill>
                <a:latin typeface="Arial" charset="0"/>
                <a:ea typeface="+mj-ea"/>
                <a:cs typeface="Arial" charset="0"/>
              </a:rPr>
              <a:t>signaling</a:t>
            </a:r>
            <a:endParaRPr lang="cs-CZ" sz="3200" dirty="0">
              <a:solidFill>
                <a:schemeClr val="accent1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6219470" y="1974157"/>
            <a:ext cx="681320" cy="538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4236720" y="3929888"/>
            <a:ext cx="937196" cy="538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7502913" y="3645408"/>
            <a:ext cx="681320" cy="538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7032430" y="4012458"/>
            <a:ext cx="681320" cy="538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7713415" y="4199128"/>
            <a:ext cx="681320" cy="538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/>
          <p:cNvSpPr/>
          <p:nvPr/>
        </p:nvSpPr>
        <p:spPr>
          <a:xfrm>
            <a:off x="6288137" y="4183888"/>
            <a:ext cx="681320" cy="538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nice 26"/>
          <p:cNvCxnSpPr/>
          <p:nvPr/>
        </p:nvCxnSpPr>
        <p:spPr>
          <a:xfrm>
            <a:off x="4236720" y="1593088"/>
            <a:ext cx="629920" cy="5487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H="1">
            <a:off x="4280145" y="1593088"/>
            <a:ext cx="510445" cy="5487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Skupina 14"/>
          <p:cNvGrpSpPr/>
          <p:nvPr/>
        </p:nvGrpSpPr>
        <p:grpSpPr>
          <a:xfrm>
            <a:off x="4087422" y="3172706"/>
            <a:ext cx="490855" cy="228600"/>
            <a:chOff x="0" y="259080"/>
            <a:chExt cx="487680" cy="259080"/>
          </a:xfrm>
        </p:grpSpPr>
        <p:sp>
          <p:nvSpPr>
            <p:cNvPr id="16" name="Ovál 15"/>
            <p:cNvSpPr/>
            <p:nvPr/>
          </p:nvSpPr>
          <p:spPr>
            <a:xfrm>
              <a:off x="45720" y="259080"/>
              <a:ext cx="373380" cy="25908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7" name="Textové pole 2"/>
            <p:cNvSpPr txBox="1">
              <a:spLocks noChangeArrowheads="1"/>
            </p:cNvSpPr>
            <p:nvPr/>
          </p:nvSpPr>
          <p:spPr bwMode="auto">
            <a:xfrm>
              <a:off x="0" y="259080"/>
              <a:ext cx="487680" cy="25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1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DVL2</a:t>
              </a:r>
              <a:endPara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6324808" y="2670999"/>
            <a:ext cx="490855" cy="228600"/>
            <a:chOff x="0" y="259080"/>
            <a:chExt cx="487680" cy="259080"/>
          </a:xfrm>
        </p:grpSpPr>
        <p:sp>
          <p:nvSpPr>
            <p:cNvPr id="19" name="Ovál 18"/>
            <p:cNvSpPr/>
            <p:nvPr/>
          </p:nvSpPr>
          <p:spPr>
            <a:xfrm>
              <a:off x="45720" y="259080"/>
              <a:ext cx="373380" cy="25908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0" name="Textové pole 2"/>
            <p:cNvSpPr txBox="1">
              <a:spLocks noChangeArrowheads="1"/>
            </p:cNvSpPr>
            <p:nvPr/>
          </p:nvSpPr>
          <p:spPr bwMode="auto">
            <a:xfrm>
              <a:off x="0" y="259080"/>
              <a:ext cx="487680" cy="25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1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DVL2</a:t>
              </a:r>
              <a:endPara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Ovál 5">
            <a:extLst>
              <a:ext uri="{FF2B5EF4-FFF2-40B4-BE49-F238E27FC236}">
                <a16:creationId xmlns:a16="http://schemas.microsoft.com/office/drawing/2014/main" id="{A3BD1AA9-9964-4531-1E4F-9641BD4EBCD8}"/>
              </a:ext>
            </a:extLst>
          </p:cNvPr>
          <p:cNvSpPr/>
          <p:nvPr/>
        </p:nvSpPr>
        <p:spPr>
          <a:xfrm>
            <a:off x="6370486" y="2883005"/>
            <a:ext cx="180000" cy="180000"/>
          </a:xfrm>
          <a:prstGeom prst="ellipse">
            <a:avLst/>
          </a:prstGeom>
          <a:solidFill>
            <a:srgbClr val="F6020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P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53BCDFF9-C554-A192-12F6-A08DB143E2CD}"/>
              </a:ext>
            </a:extLst>
          </p:cNvPr>
          <p:cNvSpPr/>
          <p:nvPr/>
        </p:nvSpPr>
        <p:spPr>
          <a:xfrm>
            <a:off x="6540607" y="2883009"/>
            <a:ext cx="180000" cy="180000"/>
          </a:xfrm>
          <a:prstGeom prst="ellipse">
            <a:avLst/>
          </a:prstGeom>
          <a:solidFill>
            <a:srgbClr val="F6020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P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C727613B-177B-BE31-0E95-BCBAF66FBCD9}"/>
              </a:ext>
            </a:extLst>
          </p:cNvPr>
          <p:cNvSpPr/>
          <p:nvPr/>
        </p:nvSpPr>
        <p:spPr>
          <a:xfrm>
            <a:off x="6668193" y="2840478"/>
            <a:ext cx="180000" cy="180000"/>
          </a:xfrm>
          <a:prstGeom prst="ellipse">
            <a:avLst/>
          </a:prstGeom>
          <a:solidFill>
            <a:srgbClr val="F6020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P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8331A46-1E16-6318-618C-474F5350182D}"/>
              </a:ext>
            </a:extLst>
          </p:cNvPr>
          <p:cNvSpPr txBox="1"/>
          <p:nvPr/>
        </p:nvSpPr>
        <p:spPr>
          <a:xfrm>
            <a:off x="6646975" y="1188819"/>
            <a:ext cx="1080745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ON </a:t>
            </a:r>
            <a:r>
              <a:rPr lang="cs-CZ" dirty="0" err="1"/>
              <a:t>state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8DF9744-B6BA-2019-CB32-32AC3ED442BC}"/>
              </a:ext>
            </a:extLst>
          </p:cNvPr>
          <p:cNvSpPr txBox="1"/>
          <p:nvPr/>
        </p:nvSpPr>
        <p:spPr>
          <a:xfrm>
            <a:off x="3401352" y="1197556"/>
            <a:ext cx="1176925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OFF </a:t>
            </a:r>
            <a:r>
              <a:rPr lang="cs-CZ" dirty="0" err="1"/>
              <a:t>state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083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/>
          </p:cNvSpPr>
          <p:nvPr>
            <p:ph type="body" idx="1"/>
          </p:nvPr>
        </p:nvSpPr>
        <p:spPr>
          <a:xfrm>
            <a:off x="1478146" y="1466896"/>
            <a:ext cx="7138987" cy="4641850"/>
          </a:xfrm>
        </p:spPr>
        <p:txBody>
          <a:bodyPr/>
          <a:lstStyle/>
          <a:p>
            <a:pPr>
              <a:buFontTx/>
              <a:buNone/>
            </a:pPr>
            <a:r>
              <a:rPr lang="cs-CZ" dirty="0">
                <a:latin typeface="Arial" charset="0"/>
                <a:cs typeface="Arial" charset="0"/>
              </a:rPr>
              <a:t>   </a:t>
            </a:r>
            <a:r>
              <a:rPr lang="cs-CZ" dirty="0">
                <a:latin typeface="+mj-lt"/>
                <a:cs typeface="Arial" charset="0"/>
              </a:rPr>
              <a:t>video návod on line</a:t>
            </a:r>
            <a:br>
              <a:rPr lang="cs-CZ" dirty="0">
                <a:latin typeface="+mj-lt"/>
                <a:cs typeface="Arial" charset="0"/>
              </a:rPr>
            </a:br>
            <a:r>
              <a:rPr lang="cs-CZ" dirty="0">
                <a:latin typeface="+mj-lt"/>
                <a:cs typeface="Arial" charset="0"/>
                <a:hlinkClick r:id="rId3"/>
              </a:rPr>
              <a:t>https://is.muni.cz/auth/el/1433/test/s_zakazky/ode15/045-medalova/DNA.mp4.video</a:t>
            </a:r>
            <a:r>
              <a:rPr lang="cs-CZ" dirty="0">
                <a:latin typeface="+mj-lt"/>
                <a:cs typeface="Arial" charset="0"/>
              </a:rPr>
              <a:t/>
            </a:r>
            <a:br>
              <a:rPr lang="cs-CZ" dirty="0">
                <a:latin typeface="+mj-lt"/>
                <a:cs typeface="Arial" charset="0"/>
              </a:rPr>
            </a:br>
            <a:r>
              <a:rPr lang="cs-CZ" dirty="0">
                <a:latin typeface="+mj-lt"/>
                <a:cs typeface="Arial" charset="0"/>
              </a:rPr>
              <a:t/>
            </a:r>
            <a:br>
              <a:rPr lang="cs-CZ" dirty="0">
                <a:latin typeface="+mj-lt"/>
                <a:cs typeface="Arial" charset="0"/>
              </a:rPr>
            </a:br>
            <a:r>
              <a:rPr lang="cs-CZ" dirty="0">
                <a:latin typeface="+mj-lt"/>
                <a:cs typeface="Arial" charset="0"/>
              </a:rPr>
              <a:t>ke stažení</a:t>
            </a:r>
            <a:br>
              <a:rPr lang="cs-CZ" dirty="0">
                <a:latin typeface="+mj-lt"/>
                <a:cs typeface="Arial" charset="0"/>
              </a:rPr>
            </a:br>
            <a:r>
              <a:rPr lang="cs-CZ" dirty="0">
                <a:latin typeface="+mj-lt"/>
                <a:cs typeface="Arial" charset="0"/>
                <a:hlinkClick r:id="rId4"/>
              </a:rPr>
              <a:t>https://is.muni.cz/auth/el/1433/test/s_zakazky/ode15/045-medalova/DNA.mp4</a:t>
            </a:r>
            <a:r>
              <a:rPr lang="cs-CZ" dirty="0">
                <a:latin typeface="+mj-lt"/>
                <a:cs typeface="Arial" charset="0"/>
              </a:rPr>
              <a:t/>
            </a:r>
            <a:br>
              <a:rPr lang="cs-CZ" dirty="0">
                <a:latin typeface="+mj-lt"/>
                <a:cs typeface="Arial" charset="0"/>
              </a:rPr>
            </a:br>
            <a:r>
              <a:rPr lang="cs-CZ" dirty="0">
                <a:latin typeface="+mj-lt"/>
                <a:cs typeface="Arial" charset="0"/>
              </a:rPr>
              <a:t/>
            </a:r>
            <a:br>
              <a:rPr lang="cs-CZ" dirty="0">
                <a:latin typeface="+mj-lt"/>
                <a:cs typeface="Arial" charset="0"/>
              </a:rPr>
            </a:br>
            <a:r>
              <a:rPr lang="cs-CZ" sz="2800" u="sng" dirty="0">
                <a:latin typeface="+mj-lt"/>
                <a:cs typeface="Arial" charset="0"/>
              </a:rPr>
              <a:t>Kontrola kvality DNA - </a:t>
            </a:r>
            <a:r>
              <a:rPr lang="cs-CZ" sz="2800" u="sng" dirty="0" err="1">
                <a:latin typeface="+mj-lt"/>
                <a:cs typeface="Arial" charset="0"/>
              </a:rPr>
              <a:t>nanodrop</a:t>
            </a:r>
            <a:endParaRPr lang="cs-CZ" sz="2800" u="sng" dirty="0">
              <a:latin typeface="+mj-lt"/>
              <a:cs typeface="Arial" charset="0"/>
            </a:endParaRPr>
          </a:p>
        </p:txBody>
      </p:sp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1478146" y="379459"/>
            <a:ext cx="7488237" cy="627063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 charset="0"/>
                <a:cs typeface="Arial" charset="0"/>
              </a:rPr>
              <a:t>Izolace DNA pomocí </a:t>
            </a:r>
            <a:r>
              <a:rPr lang="cs-CZ" dirty="0" err="1">
                <a:latin typeface="Arial" charset="0"/>
                <a:cs typeface="Arial" charset="0"/>
              </a:rPr>
              <a:t>kolonkového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kitu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982052" y="486553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A260 </a:t>
            </a:r>
            <a:r>
              <a:rPr lang="cs-CZ" dirty="0" err="1"/>
              <a:t>max</a:t>
            </a:r>
            <a:r>
              <a:rPr lang="cs-CZ" dirty="0"/>
              <a:t> 1.0  (10x ředit vzorky)</a:t>
            </a:r>
          </a:p>
          <a:p>
            <a:r>
              <a:rPr lang="cs-CZ" dirty="0"/>
              <a:t>DNA: A260/A280 ~ 1,8</a:t>
            </a:r>
          </a:p>
        </p:txBody>
      </p:sp>
      <p:sp>
        <p:nvSpPr>
          <p:cNvPr id="5" name="Text Box 255"/>
          <p:cNvSpPr txBox="1">
            <a:spLocks noChangeArrowheads="1"/>
          </p:cNvSpPr>
          <p:nvPr/>
        </p:nvSpPr>
        <p:spPr bwMode="auto">
          <a:xfrm>
            <a:off x="1902124" y="4403869"/>
            <a:ext cx="321113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s-CZ" sz="2000" b="1" dirty="0">
                <a:cs typeface="Arial" charset="0"/>
              </a:rPr>
              <a:t>A260… </a:t>
            </a:r>
            <a:r>
              <a:rPr lang="cs-CZ" altLang="cs-CZ" sz="2000" b="1" dirty="0">
                <a:cs typeface="Arial" charset="0"/>
              </a:rPr>
              <a:t>nukleové kyseliny</a:t>
            </a:r>
            <a:endParaRPr lang="en-US" altLang="cs-CZ" sz="2000" b="1" dirty="0">
              <a:cs typeface="Arial" charset="0"/>
            </a:endParaRPr>
          </a:p>
          <a:p>
            <a:r>
              <a:rPr lang="en-US" altLang="cs-CZ" sz="2000" dirty="0">
                <a:cs typeface="Arial" charset="0"/>
              </a:rPr>
              <a:t>A280…</a:t>
            </a:r>
            <a:r>
              <a:rPr lang="cs-CZ" altLang="cs-CZ" sz="2000" dirty="0">
                <a:cs typeface="Arial" charset="0"/>
              </a:rPr>
              <a:t> proteiny</a:t>
            </a:r>
          </a:p>
          <a:p>
            <a:r>
              <a:rPr lang="cs-CZ" altLang="cs-CZ" sz="2000" dirty="0">
                <a:cs typeface="Arial" charset="0"/>
              </a:rPr>
              <a:t>A230… příměsi</a:t>
            </a:r>
            <a:endParaRPr lang="en-US" altLang="cs-CZ" sz="2000" dirty="0">
              <a:cs typeface="Arial" charset="0"/>
            </a:endParaRPr>
          </a:p>
          <a:p>
            <a:endParaRPr lang="cs-CZ" altLang="cs-CZ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089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1113198" y="396876"/>
            <a:ext cx="7138987" cy="627063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 charset="0"/>
                <a:cs typeface="Arial" charset="0"/>
              </a:rPr>
              <a:t>Vektor </a:t>
            </a:r>
            <a:r>
              <a:rPr lang="cs-CZ" dirty="0" err="1">
                <a:latin typeface="Arial" charset="0"/>
                <a:cs typeface="Arial" charset="0"/>
              </a:rPr>
              <a:t>pMaxGFP</a:t>
            </a:r>
            <a:r>
              <a:rPr lang="cs-CZ" dirty="0">
                <a:latin typeface="Arial" charset="0"/>
                <a:cs typeface="Arial" charset="0"/>
              </a:rPr>
              <a:t> (AMAXA)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1103524" y="1235075"/>
            <a:ext cx="7138987" cy="4641850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charset="0"/>
                <a:cs typeface="Arial" charset="0"/>
              </a:rPr>
              <a:t>Gen pro GFP izolovaný z planktonového korýše </a:t>
            </a:r>
            <a:r>
              <a:rPr lang="cs-CZ" i="1" dirty="0" err="1">
                <a:latin typeface="Arial" charset="0"/>
                <a:cs typeface="Arial" charset="0"/>
              </a:rPr>
              <a:t>Pontellina</a:t>
            </a:r>
            <a:r>
              <a:rPr lang="cs-CZ" i="1" dirty="0">
                <a:latin typeface="Arial" charset="0"/>
                <a:cs typeface="Arial" charset="0"/>
              </a:rPr>
              <a:t> </a:t>
            </a:r>
            <a:r>
              <a:rPr lang="cs-CZ" i="1" dirty="0" err="1">
                <a:latin typeface="Arial" charset="0"/>
                <a:cs typeface="Arial" charset="0"/>
              </a:rPr>
              <a:t>Plumata</a:t>
            </a:r>
            <a:r>
              <a:rPr lang="cs-CZ" dirty="0">
                <a:latin typeface="Arial" charset="0"/>
                <a:cs typeface="Arial" charset="0"/>
              </a:rPr>
              <a:t>, konstitutivně přepisovaný </a:t>
            </a:r>
            <a:r>
              <a:rPr lang="cs-CZ" dirty="0" err="1">
                <a:latin typeface="Arial" charset="0"/>
                <a:cs typeface="Arial" charset="0"/>
              </a:rPr>
              <a:t>plazmid</a:t>
            </a:r>
            <a:r>
              <a:rPr lang="cs-CZ" dirty="0">
                <a:latin typeface="Arial" charset="0"/>
                <a:cs typeface="Arial" charset="0"/>
              </a:rPr>
              <a:t> slouží pro kontrolu účinnosti transfekce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5834" y="2300288"/>
            <a:ext cx="5111750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Line 6"/>
          <p:cNvSpPr>
            <a:spLocks noChangeShapeType="1"/>
          </p:cNvSpPr>
          <p:nvPr/>
        </p:nvSpPr>
        <p:spPr bwMode="auto">
          <a:xfrm flipV="1">
            <a:off x="5423259" y="2997200"/>
            <a:ext cx="10096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3" name="Line 7"/>
          <p:cNvSpPr>
            <a:spLocks noChangeShapeType="1"/>
          </p:cNvSpPr>
          <p:nvPr/>
        </p:nvSpPr>
        <p:spPr bwMode="auto">
          <a:xfrm>
            <a:off x="5423259" y="5157788"/>
            <a:ext cx="10810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4" name="Line 8"/>
          <p:cNvSpPr>
            <a:spLocks noChangeShapeType="1"/>
          </p:cNvSpPr>
          <p:nvPr/>
        </p:nvSpPr>
        <p:spPr bwMode="auto">
          <a:xfrm>
            <a:off x="4415198" y="5589589"/>
            <a:ext cx="21605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5" name="Line 9"/>
          <p:cNvSpPr>
            <a:spLocks noChangeShapeType="1"/>
          </p:cNvSpPr>
          <p:nvPr/>
        </p:nvSpPr>
        <p:spPr bwMode="auto">
          <a:xfrm flipH="1">
            <a:off x="2040297" y="5013325"/>
            <a:ext cx="12239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6" name="Line 10"/>
          <p:cNvSpPr>
            <a:spLocks noChangeShapeType="1"/>
          </p:cNvSpPr>
          <p:nvPr/>
        </p:nvSpPr>
        <p:spPr bwMode="auto">
          <a:xfrm flipH="1" flipV="1">
            <a:off x="1895835" y="2997200"/>
            <a:ext cx="15843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7" name="Text Box 11"/>
          <p:cNvSpPr txBox="1">
            <a:spLocks noChangeArrowheads="1"/>
          </p:cNvSpPr>
          <p:nvPr/>
        </p:nvSpPr>
        <p:spPr bwMode="auto">
          <a:xfrm>
            <a:off x="6628173" y="2655889"/>
            <a:ext cx="1947969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Promotor </a:t>
            </a:r>
          </a:p>
          <a:p>
            <a:r>
              <a:rPr lang="cs-CZ" dirty="0"/>
              <a:t>z </a:t>
            </a:r>
            <a:r>
              <a:rPr lang="cs-CZ" dirty="0" err="1"/>
              <a:t>cytomegaloviru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gen zájmu</a:t>
            </a:r>
          </a:p>
          <a:p>
            <a:endParaRPr lang="cs-CZ" dirty="0"/>
          </a:p>
          <a:p>
            <a:r>
              <a:rPr lang="cs-CZ" dirty="0" err="1"/>
              <a:t>polyA</a:t>
            </a:r>
            <a:r>
              <a:rPr lang="cs-CZ" dirty="0"/>
              <a:t> konec </a:t>
            </a:r>
          </a:p>
          <a:p>
            <a:r>
              <a:rPr lang="cs-CZ" dirty="0"/>
              <a:t>z SV40 viru</a:t>
            </a:r>
          </a:p>
        </p:txBody>
      </p:sp>
      <p:sp>
        <p:nvSpPr>
          <p:cNvPr id="32778" name="Text Box 12"/>
          <p:cNvSpPr txBox="1">
            <a:spLocks noChangeArrowheads="1"/>
          </p:cNvSpPr>
          <p:nvPr/>
        </p:nvSpPr>
        <p:spPr bwMode="auto">
          <a:xfrm>
            <a:off x="814748" y="2708275"/>
            <a:ext cx="119295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Gen pro </a:t>
            </a:r>
          </a:p>
          <a:p>
            <a:r>
              <a:rPr lang="cs-CZ"/>
              <a:t>rezistenci</a:t>
            </a:r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r>
              <a:rPr lang="cs-CZ"/>
              <a:t>Počátek </a:t>
            </a:r>
          </a:p>
          <a:p>
            <a:r>
              <a:rPr lang="cs-CZ"/>
              <a:t>replikace</a:t>
            </a:r>
          </a:p>
        </p:txBody>
      </p:sp>
    </p:spTree>
    <p:extLst>
      <p:ext uri="{BB962C8B-B14F-4D97-AF65-F5344CB8AC3E}">
        <p14:creationId xmlns:p14="http://schemas.microsoft.com/office/powerpoint/2010/main" val="1304211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5507" y="343705"/>
            <a:ext cx="7139136" cy="616895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Plazmid</a:t>
            </a:r>
            <a:r>
              <a:rPr lang="cs-CZ" dirty="0"/>
              <a:t> 368 - M50 Super 8x </a:t>
            </a:r>
            <a:r>
              <a:rPr lang="cs-CZ" dirty="0" err="1"/>
              <a:t>TOPFlash</a:t>
            </a: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609770" y="6387043"/>
            <a:ext cx="375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https://www.addgene.org/12456/</a:t>
            </a:r>
          </a:p>
        </p:txBody>
      </p:sp>
      <p:pic>
        <p:nvPicPr>
          <p:cNvPr id="1026" name="Picture 2" descr="181170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94" y="1503334"/>
            <a:ext cx="5799403" cy="488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739515" y="1180169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Beta-catenin</a:t>
            </a:r>
            <a:r>
              <a:rPr lang="cs-CZ" b="1" dirty="0" err="1"/>
              <a:t>ový</a:t>
            </a:r>
            <a:r>
              <a:rPr lang="en-US" b="1" dirty="0"/>
              <a:t> report</a:t>
            </a:r>
            <a:r>
              <a:rPr lang="cs-CZ" b="1" dirty="0"/>
              <a:t>é</a:t>
            </a:r>
            <a:r>
              <a:rPr lang="en-US" b="1" dirty="0"/>
              <a:t>r. </a:t>
            </a:r>
            <a:r>
              <a:rPr lang="cs-CZ" b="1" dirty="0"/>
              <a:t>8 </a:t>
            </a:r>
            <a:r>
              <a:rPr lang="en-US" b="1" dirty="0"/>
              <a:t>TCF/LEF </a:t>
            </a:r>
            <a:r>
              <a:rPr lang="cs-CZ" b="1" dirty="0"/>
              <a:t>vazebných míst před promotorem pro </a:t>
            </a:r>
            <a:r>
              <a:rPr lang="cs-CZ" b="1" dirty="0" err="1"/>
              <a:t>Fire</a:t>
            </a:r>
            <a:r>
              <a:rPr lang="cs-CZ" b="1" dirty="0"/>
              <a:t> </a:t>
            </a:r>
            <a:r>
              <a:rPr lang="cs-CZ" b="1" dirty="0" err="1"/>
              <a:t>Fly</a:t>
            </a:r>
            <a:r>
              <a:rPr lang="cs-CZ" b="1" dirty="0"/>
              <a:t> (FF) luciferázu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783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Plazmid</a:t>
            </a:r>
            <a:r>
              <a:rPr lang="cs-CZ" dirty="0"/>
              <a:t> 345 - </a:t>
            </a:r>
            <a:r>
              <a:rPr lang="cs-CZ" dirty="0" err="1"/>
              <a:t>pRLtkLuc</a:t>
            </a:r>
            <a:endParaRPr lang="cs-CZ" dirty="0"/>
          </a:p>
        </p:txBody>
      </p:sp>
      <p:pic>
        <p:nvPicPr>
          <p:cNvPr id="2050" name="Picture 2" descr="VÃ½sledek obrÃ¡zku pro pRLtkL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184" y="2510633"/>
            <a:ext cx="5904656" cy="391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927648" y="6396336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https://worldwide.promega.com/products/reporter-assays-and-transfection/reporter-vectors-and-cell-lines/prl-renilla-luciferase-control-reporter-vectors/?catNum=E2231</a:t>
            </a:r>
          </a:p>
        </p:txBody>
      </p:sp>
      <p:sp>
        <p:nvSpPr>
          <p:cNvPr id="4" name="Obdélník 3"/>
          <p:cNvSpPr/>
          <p:nvPr/>
        </p:nvSpPr>
        <p:spPr>
          <a:xfrm>
            <a:off x="3418932" y="1340769"/>
            <a:ext cx="650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Konstitutivní exprese </a:t>
            </a:r>
            <a:r>
              <a:rPr lang="en-US" b="1" dirty="0"/>
              <a:t> </a:t>
            </a:r>
            <a:r>
              <a:rPr lang="en-US" b="1" i="1" dirty="0" err="1"/>
              <a:t>Renilla</a:t>
            </a:r>
            <a:r>
              <a:rPr lang="en-US" b="1" dirty="0"/>
              <a:t> </a:t>
            </a:r>
            <a:r>
              <a:rPr lang="en-US" b="1" dirty="0" err="1"/>
              <a:t>lucifer</a:t>
            </a:r>
            <a:r>
              <a:rPr lang="cs-CZ" b="1" dirty="0" err="1"/>
              <a:t>ázy</a:t>
            </a:r>
            <a:r>
              <a:rPr lang="cs-CZ" b="1" dirty="0"/>
              <a:t> (R) poskytuje vnitřní kontrolu, na kterou se může přepočítat exprese FF luciferázy, protože oba vektory se </a:t>
            </a:r>
            <a:r>
              <a:rPr lang="cs-CZ" b="1" dirty="0" err="1"/>
              <a:t>transfekují</a:t>
            </a:r>
            <a:r>
              <a:rPr lang="cs-CZ" b="1" dirty="0"/>
              <a:t> se stejnou účinností</a:t>
            </a:r>
            <a:r>
              <a:rPr lang="cs-CZ" dirty="0"/>
              <a:t>.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895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952501" y="519953"/>
            <a:ext cx="7797052" cy="557775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 charset="0"/>
                <a:cs typeface="Arial" charset="0"/>
              </a:rPr>
              <a:t>PEI (</a:t>
            </a:r>
            <a:r>
              <a:rPr lang="cs-CZ" dirty="0" err="1">
                <a:latin typeface="Arial" charset="0"/>
                <a:cs typeface="Arial" charset="0"/>
              </a:rPr>
              <a:t>polyetylenimin</a:t>
            </a:r>
            <a:r>
              <a:rPr lang="cs-CZ" dirty="0">
                <a:latin typeface="Arial" charset="0"/>
                <a:cs typeface="Arial" charset="0"/>
              </a:rPr>
              <a:t>)         DNA:PEI = </a:t>
            </a:r>
            <a:r>
              <a:rPr lang="cs-CZ" dirty="0" smtClean="0">
                <a:latin typeface="Arial" charset="0"/>
                <a:cs typeface="Arial" charset="0"/>
              </a:rPr>
              <a:t>1:3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952501" y="1486231"/>
            <a:ext cx="7797052" cy="412894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900" dirty="0">
                <a:latin typeface="Arial" charset="0"/>
                <a:cs typeface="Arial" charset="0"/>
              </a:rPr>
              <a:t>Kationické polymery jsou hydrofilní, a proto jsou rozpustné ve vodě</a:t>
            </a:r>
          </a:p>
          <a:p>
            <a:pPr>
              <a:lnSpc>
                <a:spcPct val="80000"/>
              </a:lnSpc>
            </a:pPr>
            <a:r>
              <a:rPr lang="cs-CZ" sz="1900" dirty="0">
                <a:latin typeface="Arial" charset="0"/>
                <a:cs typeface="Arial" charset="0"/>
              </a:rPr>
              <a:t>Jsou schopné velmi efektivně kondenzovat DNA (záporný náboj)</a:t>
            </a:r>
          </a:p>
          <a:p>
            <a:r>
              <a:rPr lang="cs-CZ" sz="1900" dirty="0">
                <a:latin typeface="Arial" charset="0"/>
                <a:cs typeface="Arial" charset="0"/>
              </a:rPr>
              <a:t>Komplexy DNA/PEI musí být malé (</a:t>
            </a:r>
            <a:r>
              <a:rPr lang="en-US" sz="1900" dirty="0">
                <a:latin typeface="Arial" charset="0"/>
                <a:cs typeface="Arial" charset="0"/>
              </a:rPr>
              <a:t>&lt; 100 nm</a:t>
            </a:r>
            <a:r>
              <a:rPr lang="cs-CZ" sz="1900" dirty="0">
                <a:latin typeface="Arial" charset="0"/>
                <a:cs typeface="Arial" charset="0"/>
              </a:rPr>
              <a:t>)</a:t>
            </a:r>
          </a:p>
          <a:p>
            <a:r>
              <a:rPr lang="cs-CZ" sz="1900" dirty="0">
                <a:latin typeface="Arial" charset="0"/>
                <a:cs typeface="Arial" charset="0"/>
              </a:rPr>
              <a:t>Internalizace endocytózou</a:t>
            </a:r>
          </a:p>
          <a:p>
            <a:r>
              <a:rPr lang="cs-CZ" sz="1900" dirty="0">
                <a:latin typeface="Arial" charset="0"/>
                <a:cs typeface="Arial" charset="0"/>
              </a:rPr>
              <a:t>Akumulace v </a:t>
            </a:r>
            <a:r>
              <a:rPr lang="cs-CZ" sz="1900" dirty="0" err="1">
                <a:latin typeface="Arial" charset="0"/>
                <a:cs typeface="Arial" charset="0"/>
              </a:rPr>
              <a:t>endosomech</a:t>
            </a:r>
            <a:r>
              <a:rPr lang="cs-CZ" sz="1900" dirty="0">
                <a:latin typeface="Arial" charset="0"/>
                <a:cs typeface="Arial" charset="0"/>
              </a:rPr>
              <a:t> a </a:t>
            </a:r>
            <a:r>
              <a:rPr lang="cs-CZ" sz="1900" dirty="0" err="1">
                <a:latin typeface="Arial" charset="0"/>
                <a:cs typeface="Arial" charset="0"/>
              </a:rPr>
              <a:t>lyzosomech</a:t>
            </a:r>
            <a:r>
              <a:rPr lang="cs-CZ" sz="1900" dirty="0">
                <a:latin typeface="Arial" charset="0"/>
                <a:cs typeface="Arial" charset="0"/>
              </a:rPr>
              <a:t> kolem jádra</a:t>
            </a:r>
          </a:p>
          <a:p>
            <a:r>
              <a:rPr lang="cs-CZ" sz="1900" dirty="0">
                <a:latin typeface="Arial" charset="0"/>
                <a:cs typeface="Arial" charset="0"/>
              </a:rPr>
              <a:t>Jen malé množství komplexů z těchto organel unikne a dostane se do jádra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773107738" y="-103806119"/>
            <a:ext cx="71994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Cationic polymers differ from cationic lipids in that they do not contain a hydrophobic 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773107738" y="116396007"/>
            <a:ext cx="77173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moiety and are completely soluble in water. Given their polymeric nature, cationic polymers 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773107738" y="336598132"/>
            <a:ext cx="74911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can be synthesized in different lengths, with different geometry (linear versus branched). 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773107738" y="556800257"/>
            <a:ext cx="7534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The most striking difference between cationic lipids and cationic polymers is the ability of 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773107738" y="777002382"/>
            <a:ext cx="4746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the cationic polymers to more efficiently condense DNA.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773107738" y="1079389382"/>
            <a:ext cx="61318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There are three general types of cationic polymers used in transfections: 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815001863" y="146235261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cs typeface="Arial" charset="0"/>
              </a:rPr>
              <a:t>■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-888203075" y="146235261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cs typeface="Arial" charset="0"/>
              </a:rPr>
              <a:t>■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896932738" y="-2147483648"/>
            <a:ext cx="35766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Linear (histone, spermine, and polylysine)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815001863" y="1682483300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cs typeface="Arial" charset="0"/>
              </a:rPr>
              <a:t>■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41" name="Rectangle 14"/>
          <p:cNvSpPr>
            <a:spLocks noChangeArrowheads="1"/>
          </p:cNvSpPr>
          <p:nvPr/>
        </p:nvSpPr>
        <p:spPr bwMode="auto">
          <a:xfrm>
            <a:off x="-888203075" y="1682483300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cs typeface="Arial" charset="0"/>
              </a:rPr>
              <a:t>■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896932738" y="1601568425"/>
            <a:ext cx="942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Branched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43" name="Rectangle 16"/>
          <p:cNvSpPr>
            <a:spLocks noChangeArrowheads="1"/>
          </p:cNvSpPr>
          <p:nvPr/>
        </p:nvSpPr>
        <p:spPr bwMode="auto">
          <a:xfrm>
            <a:off x="815001863" y="-2107030013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cs typeface="Arial" charset="0"/>
              </a:rPr>
              <a:t>■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-888203075" y="-2107030013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cs typeface="Arial" charset="0"/>
              </a:rPr>
              <a:t>■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45" name="Rectangle 18"/>
          <p:cNvSpPr>
            <a:spLocks noChangeArrowheads="1"/>
          </p:cNvSpPr>
          <p:nvPr/>
        </p:nvSpPr>
        <p:spPr bwMode="auto">
          <a:xfrm>
            <a:off x="896932738" y="1821707050"/>
            <a:ext cx="923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Spherical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773131550" y="2147482159"/>
            <a:ext cx="55386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Cationic polymers include polyethyleneimine (PEI) and dendrimers</a:t>
            </a:r>
            <a:endParaRPr lang="cs-CZ"/>
          </a:p>
        </p:txBody>
      </p:sp>
      <p:pic>
        <p:nvPicPr>
          <p:cNvPr id="22547" name="Picture 21" descr="www.nano-lifescienc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2038" y="4508501"/>
            <a:ext cx="32194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8" name="Rectangle 22"/>
          <p:cNvSpPr>
            <a:spLocks noChangeArrowheads="1"/>
          </p:cNvSpPr>
          <p:nvPr/>
        </p:nvSpPr>
        <p:spPr bwMode="auto">
          <a:xfrm>
            <a:off x="7075489" y="6613526"/>
            <a:ext cx="39036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http://www.nano-lifescience.com/research/gene-delivery.html</a:t>
            </a:r>
          </a:p>
        </p:txBody>
      </p:sp>
    </p:spTree>
    <p:extLst>
      <p:ext uri="{BB962C8B-B14F-4D97-AF65-F5344CB8AC3E}">
        <p14:creationId xmlns:p14="http://schemas.microsoft.com/office/powerpoint/2010/main" val="1620058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transfekce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70000"/>
            <a:ext cx="10422789" cy="58567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Příprava transfekčních směsí – na 1 jamku:						      </a:t>
            </a:r>
          </a:p>
          <a:p>
            <a:pPr lvl="0"/>
            <a:r>
              <a:rPr lang="cs-CZ" dirty="0"/>
              <a:t>100 </a:t>
            </a:r>
            <a:r>
              <a:rPr lang="cs-CZ" dirty="0" err="1"/>
              <a:t>ul</a:t>
            </a:r>
            <a:r>
              <a:rPr lang="cs-CZ" dirty="0"/>
              <a:t> DMEM  </a:t>
            </a:r>
            <a:r>
              <a:rPr lang="cs-CZ" dirty="0" err="1"/>
              <a:t>pure</a:t>
            </a:r>
            <a:r>
              <a:rPr lang="cs-CZ" dirty="0"/>
              <a:t> + 150  </a:t>
            </a:r>
            <a:r>
              <a:rPr lang="cs-CZ" dirty="0" err="1"/>
              <a:t>ng</a:t>
            </a:r>
            <a:r>
              <a:rPr lang="cs-CZ" dirty="0"/>
              <a:t> každého </a:t>
            </a:r>
            <a:r>
              <a:rPr lang="cs-CZ" dirty="0" err="1"/>
              <a:t>plazmidu</a:t>
            </a:r>
            <a:r>
              <a:rPr lang="cs-CZ" dirty="0"/>
              <a:t> (celkem </a:t>
            </a:r>
            <a:r>
              <a:rPr lang="cs-CZ" b="1" dirty="0"/>
              <a:t>0,45</a:t>
            </a:r>
            <a:r>
              <a:rPr lang="cs-CZ" dirty="0"/>
              <a:t> </a:t>
            </a:r>
            <a:r>
              <a:rPr lang="cs-CZ" dirty="0" err="1"/>
              <a:t>ug</a:t>
            </a:r>
            <a:r>
              <a:rPr lang="cs-CZ" dirty="0"/>
              <a:t> DNA)  </a:t>
            </a:r>
          </a:p>
          <a:p>
            <a:pPr marL="0" indent="0">
              <a:buNone/>
            </a:pPr>
            <a:r>
              <a:rPr lang="cs-CZ" b="1" u="sng" dirty="0"/>
              <a:t>výpočet</a:t>
            </a:r>
            <a:r>
              <a:rPr lang="cs-CZ" b="1" dirty="0"/>
              <a:t>: </a:t>
            </a:r>
            <a:r>
              <a:rPr lang="cs-CZ" dirty="0"/>
              <a:t>SS </a:t>
            </a:r>
            <a:r>
              <a:rPr lang="cs-CZ" dirty="0" err="1"/>
              <a:t>plazmidu</a:t>
            </a:r>
            <a:r>
              <a:rPr lang="cs-CZ" dirty="0"/>
              <a:t> 500ng/</a:t>
            </a:r>
            <a:r>
              <a:rPr lang="cs-CZ" dirty="0" err="1"/>
              <a:t>ul</a:t>
            </a:r>
            <a:endParaRPr lang="cs-CZ" dirty="0"/>
          </a:p>
          <a:p>
            <a:pPr marL="0" lvl="0" indent="0">
              <a:buNone/>
            </a:pPr>
            <a:r>
              <a:rPr lang="cs-CZ" dirty="0"/>
              <a:t>500 </a:t>
            </a:r>
            <a:r>
              <a:rPr lang="cs-CZ" dirty="0" err="1"/>
              <a:t>ng</a:t>
            </a:r>
            <a:r>
              <a:rPr lang="cs-CZ" dirty="0"/>
              <a:t>…. 1 </a:t>
            </a:r>
            <a:r>
              <a:rPr lang="cs-CZ" dirty="0" err="1"/>
              <a:t>ul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150 </a:t>
            </a:r>
            <a:r>
              <a:rPr lang="cs-CZ" dirty="0" err="1"/>
              <a:t>ng</a:t>
            </a:r>
            <a:r>
              <a:rPr lang="cs-CZ" dirty="0"/>
              <a:t>…. 0,3 </a:t>
            </a:r>
            <a:r>
              <a:rPr lang="cs-CZ" dirty="0" err="1"/>
              <a:t>ul</a:t>
            </a:r>
            <a:endParaRPr lang="cs-CZ" dirty="0"/>
          </a:p>
          <a:p>
            <a:r>
              <a:rPr lang="cs-CZ" dirty="0"/>
              <a:t>100 </a:t>
            </a:r>
            <a:r>
              <a:rPr lang="cs-CZ" dirty="0" err="1"/>
              <a:t>ul</a:t>
            </a:r>
            <a:r>
              <a:rPr lang="cs-CZ" dirty="0"/>
              <a:t> DMEM </a:t>
            </a:r>
            <a:r>
              <a:rPr lang="cs-CZ" dirty="0" err="1"/>
              <a:t>pure</a:t>
            </a:r>
            <a:r>
              <a:rPr lang="cs-CZ" dirty="0"/>
              <a:t> + 1,35 </a:t>
            </a:r>
            <a:r>
              <a:rPr lang="cs-CZ" dirty="0" err="1"/>
              <a:t>ul</a:t>
            </a:r>
            <a:r>
              <a:rPr lang="cs-CZ" dirty="0"/>
              <a:t> PEI (poměr DNA : PEI = 1:3, tj. </a:t>
            </a:r>
            <a:r>
              <a:rPr lang="cs-CZ" b="1" dirty="0"/>
              <a:t>0,45</a:t>
            </a:r>
            <a:r>
              <a:rPr lang="cs-CZ" dirty="0"/>
              <a:t>x3 = 1,35)</a:t>
            </a:r>
          </a:p>
          <a:p>
            <a:pPr marL="0" indent="0">
              <a:buNone/>
            </a:pPr>
            <a:r>
              <a:rPr lang="cs-CZ" dirty="0"/>
              <a:t>                                   </a:t>
            </a:r>
            <a:r>
              <a:rPr lang="cs-CZ" dirty="0" err="1"/>
              <a:t>pRLtkLuc</a:t>
            </a:r>
            <a:r>
              <a:rPr lang="cs-CZ" dirty="0"/>
              <a:t>     TOP </a:t>
            </a:r>
            <a:r>
              <a:rPr lang="cs-CZ" dirty="0" err="1"/>
              <a:t>Flash</a:t>
            </a:r>
            <a:r>
              <a:rPr lang="cs-CZ" dirty="0"/>
              <a:t>   </a:t>
            </a:r>
            <a:r>
              <a:rPr lang="cs-CZ" dirty="0" err="1"/>
              <a:t>pmax</a:t>
            </a:r>
            <a:r>
              <a:rPr lang="cs-CZ" dirty="0"/>
              <a:t> GFP</a:t>
            </a:r>
          </a:p>
          <a:p>
            <a:pPr marL="0" indent="0">
              <a:buNone/>
            </a:pPr>
            <a:r>
              <a:rPr lang="cs-CZ" b="1" u="sng" dirty="0"/>
              <a:t>Výpočet:</a:t>
            </a:r>
            <a:r>
              <a:rPr lang="cs-CZ" dirty="0"/>
              <a:t>    DMEM </a:t>
            </a:r>
            <a:r>
              <a:rPr lang="cs-CZ" dirty="0" err="1"/>
              <a:t>pure</a:t>
            </a:r>
            <a:r>
              <a:rPr lang="cs-CZ" dirty="0"/>
              <a:t>	  345		368 		 251 		PEI</a:t>
            </a:r>
          </a:p>
          <a:p>
            <a:pPr marL="0" indent="0">
              <a:buNone/>
            </a:pPr>
            <a:r>
              <a:rPr lang="cs-CZ" dirty="0"/>
              <a:t>1  jamka 	  100 </a:t>
            </a:r>
            <a:r>
              <a:rPr lang="cs-CZ" dirty="0" err="1"/>
              <a:t>ul</a:t>
            </a:r>
            <a:r>
              <a:rPr lang="cs-CZ" dirty="0"/>
              <a:t>		  0,3               0,3          0,3            1,35 </a:t>
            </a:r>
            <a:r>
              <a:rPr lang="cs-CZ" dirty="0" err="1"/>
              <a:t>ul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5+1 jamek</a:t>
            </a:r>
          </a:p>
          <a:p>
            <a:pPr marL="0" indent="0">
              <a:buNone/>
            </a:pPr>
            <a:r>
              <a:rPr lang="cs-CZ" dirty="0"/>
              <a:t> Připravené transfekční směsi důkladně </a:t>
            </a:r>
            <a:r>
              <a:rPr lang="cs-CZ" dirty="0" err="1"/>
              <a:t>zvortexujeme</a:t>
            </a:r>
            <a:r>
              <a:rPr lang="cs-CZ" dirty="0"/>
              <a:t>, krátce stočíme a necháme 10 minut inkubovat při RT.</a:t>
            </a:r>
          </a:p>
          <a:p>
            <a:r>
              <a:rPr lang="cs-CZ" dirty="0"/>
              <a:t>Obě zkumavky smícháme, důkladně promícháme a opět 10 minut inkubujeme při RT.</a:t>
            </a:r>
          </a:p>
          <a:p>
            <a:r>
              <a:rPr lang="cs-CZ" dirty="0"/>
              <a:t>Do každé jamky přidáme 203 </a:t>
            </a:r>
            <a:r>
              <a:rPr lang="cs-CZ" dirty="0" err="1"/>
              <a:t>ul</a:t>
            </a:r>
            <a:r>
              <a:rPr lang="cs-CZ" dirty="0"/>
              <a:t> výsledné transfekční směsi. Inkubujeme 3 hodiny v termostatu.</a:t>
            </a:r>
          </a:p>
          <a:p>
            <a:r>
              <a:rPr lang="cs-CZ" dirty="0"/>
              <a:t>Odsajeme médium, přidáme do vzorků 150 </a:t>
            </a:r>
            <a:r>
              <a:rPr lang="cs-CZ" dirty="0" err="1"/>
              <a:t>ul</a:t>
            </a:r>
            <a:r>
              <a:rPr lang="cs-CZ" dirty="0"/>
              <a:t> DMEM s 0,45 </a:t>
            </a:r>
            <a:r>
              <a:rPr lang="cs-CZ" dirty="0" err="1"/>
              <a:t>ul</a:t>
            </a:r>
            <a:r>
              <a:rPr lang="cs-CZ" dirty="0"/>
              <a:t> LGK (2,25 </a:t>
            </a:r>
            <a:r>
              <a:rPr lang="cs-CZ" dirty="0" err="1"/>
              <a:t>ul</a:t>
            </a:r>
            <a:r>
              <a:rPr lang="cs-CZ" dirty="0"/>
              <a:t> LGK + 750 </a:t>
            </a:r>
            <a:r>
              <a:rPr lang="cs-CZ" dirty="0" err="1"/>
              <a:t>ul</a:t>
            </a:r>
            <a:r>
              <a:rPr lang="cs-CZ" dirty="0"/>
              <a:t> DMEM) a 150 </a:t>
            </a:r>
            <a:r>
              <a:rPr lang="cs-CZ" dirty="0" err="1"/>
              <a:t>ul</a:t>
            </a:r>
            <a:r>
              <a:rPr lang="cs-CZ" dirty="0"/>
              <a:t> </a:t>
            </a:r>
            <a:r>
              <a:rPr lang="cs-CZ" dirty="0" err="1"/>
              <a:t>kondiciovaného</a:t>
            </a:r>
            <a:r>
              <a:rPr lang="cs-CZ" dirty="0"/>
              <a:t> média (CM) s WNT3a (W+) nebo R-</a:t>
            </a:r>
            <a:r>
              <a:rPr lang="cs-CZ" dirty="0" err="1"/>
              <a:t>spondinem</a:t>
            </a:r>
            <a:r>
              <a:rPr lang="cs-CZ" dirty="0"/>
              <a:t> (R+) (dle rozpisu vzorků). Doplníme do 450 </a:t>
            </a:r>
            <a:r>
              <a:rPr lang="cs-CZ" dirty="0" err="1"/>
              <a:t>ul</a:t>
            </a:r>
            <a:r>
              <a:rPr lang="cs-CZ" dirty="0"/>
              <a:t> DMEM. Do kontroly bez LGK přidáme jen 450 </a:t>
            </a:r>
            <a:r>
              <a:rPr lang="cs-CZ" dirty="0" err="1"/>
              <a:t>ul</a:t>
            </a:r>
            <a:r>
              <a:rPr lang="cs-CZ" dirty="0"/>
              <a:t> DMEM. Kontrolu označenou 0 vůbec nezpracováváme – je to kontrola bez ovlivnění. Inkubace přes noc.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7723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Top </a:t>
            </a:r>
            <a:r>
              <a:rPr lang="cs-CZ" dirty="0" err="1"/>
              <a:t>Flash</a:t>
            </a:r>
            <a:r>
              <a:rPr lang="cs-CZ" dirty="0"/>
              <a:t> </a:t>
            </a:r>
            <a:r>
              <a:rPr lang="cs-CZ" dirty="0" err="1"/>
              <a:t>assay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270000"/>
            <a:ext cx="9245143" cy="5076162"/>
          </a:xfrm>
        </p:spPr>
        <p:txBody>
          <a:bodyPr>
            <a:noAutofit/>
          </a:bodyPr>
          <a:lstStyle/>
          <a:p>
            <a:r>
              <a:rPr lang="cs-CZ" sz="1600" b="1" i="1" dirty="0" err="1"/>
              <a:t>Dual</a:t>
            </a:r>
            <a:r>
              <a:rPr lang="cs-CZ" sz="1600" b="1" i="1" dirty="0"/>
              <a:t> </a:t>
            </a:r>
            <a:r>
              <a:rPr lang="cs-CZ" sz="1600" b="1" i="1" dirty="0" err="1"/>
              <a:t>Luciferase</a:t>
            </a:r>
            <a:r>
              <a:rPr lang="cs-CZ" sz="1600" b="1" i="1" dirty="0"/>
              <a:t> </a:t>
            </a:r>
            <a:r>
              <a:rPr lang="cs-CZ" sz="1600" b="1" i="1" dirty="0" err="1"/>
              <a:t>Assay</a:t>
            </a:r>
            <a:r>
              <a:rPr lang="cs-CZ" sz="1600" b="1" i="1" dirty="0"/>
              <a:t> (</a:t>
            </a:r>
            <a:r>
              <a:rPr lang="cs-CZ" sz="1600" b="1" i="1" dirty="0" err="1"/>
              <a:t>kit</a:t>
            </a:r>
            <a:r>
              <a:rPr lang="cs-CZ" sz="1600" b="1" i="1" dirty="0"/>
              <a:t> </a:t>
            </a:r>
            <a:r>
              <a:rPr lang="cs-CZ" sz="1600" b="1" i="1" dirty="0" err="1"/>
              <a:t>Promega</a:t>
            </a:r>
            <a:r>
              <a:rPr lang="cs-CZ" sz="1600" b="1" i="1" dirty="0"/>
              <a:t> )</a:t>
            </a:r>
            <a:endParaRPr lang="cs-CZ" sz="1600" dirty="0"/>
          </a:p>
          <a:p>
            <a:r>
              <a:rPr lang="cs-CZ" sz="1600" dirty="0"/>
              <a:t>Odsajeme médium</a:t>
            </a:r>
          </a:p>
          <a:p>
            <a:r>
              <a:rPr lang="cs-CZ" sz="1600" dirty="0"/>
              <a:t>Přidáme opatrně 1 ml PBS, odsajeme, na sucho inkubujeme v -80 °C/10 min</a:t>
            </a:r>
          </a:p>
          <a:p>
            <a:r>
              <a:rPr lang="cs-CZ" sz="1600" dirty="0"/>
              <a:t>Rozmrazíme pufr LAR II a Stop &amp; </a:t>
            </a:r>
            <a:r>
              <a:rPr lang="cs-CZ" sz="1600" dirty="0" err="1"/>
              <a:t>glow</a:t>
            </a:r>
            <a:r>
              <a:rPr lang="cs-CZ" sz="1600" dirty="0"/>
              <a:t> </a:t>
            </a:r>
            <a:r>
              <a:rPr lang="cs-CZ" sz="1600" dirty="0" err="1"/>
              <a:t>buffer</a:t>
            </a:r>
            <a:endParaRPr lang="cs-CZ" sz="1600" dirty="0"/>
          </a:p>
          <a:p>
            <a:r>
              <a:rPr lang="cs-CZ" sz="1600" dirty="0"/>
              <a:t>Naředíme si 5x </a:t>
            </a:r>
            <a:r>
              <a:rPr lang="cs-CZ" sz="1600" dirty="0" err="1"/>
              <a:t>lyzační</a:t>
            </a:r>
            <a:r>
              <a:rPr lang="cs-CZ" sz="1600" dirty="0"/>
              <a:t> pufr – 1 jamka 50 </a:t>
            </a:r>
            <a:r>
              <a:rPr lang="cs-CZ" sz="1600" dirty="0" err="1"/>
              <a:t>ul</a:t>
            </a:r>
            <a:r>
              <a:rPr lang="cs-CZ" sz="1600" dirty="0"/>
              <a:t>, 6+1 jamek 350 </a:t>
            </a:r>
            <a:r>
              <a:rPr lang="cs-CZ" sz="1600" dirty="0" err="1"/>
              <a:t>ul</a:t>
            </a:r>
            <a:r>
              <a:rPr lang="cs-CZ" sz="1600" dirty="0"/>
              <a:t>, tj. 280 </a:t>
            </a:r>
            <a:r>
              <a:rPr lang="cs-CZ" sz="1600" dirty="0" err="1"/>
              <a:t>ul</a:t>
            </a:r>
            <a:r>
              <a:rPr lang="cs-CZ" sz="1600" dirty="0"/>
              <a:t> MQ H</a:t>
            </a:r>
            <a:r>
              <a:rPr lang="cs-CZ" sz="1600" baseline="-25000" dirty="0"/>
              <a:t>2</a:t>
            </a:r>
            <a:r>
              <a:rPr lang="cs-CZ" sz="1600" dirty="0"/>
              <a:t>0 + 70 </a:t>
            </a:r>
            <a:r>
              <a:rPr lang="cs-CZ" sz="1600" dirty="0" err="1"/>
              <a:t>ul</a:t>
            </a:r>
            <a:r>
              <a:rPr lang="cs-CZ" sz="1600" dirty="0"/>
              <a:t> 5x </a:t>
            </a:r>
            <a:r>
              <a:rPr lang="cs-CZ" sz="1600" dirty="0" err="1"/>
              <a:t>lysis</a:t>
            </a:r>
            <a:r>
              <a:rPr lang="cs-CZ" sz="1600" dirty="0"/>
              <a:t> </a:t>
            </a:r>
            <a:r>
              <a:rPr lang="cs-CZ" sz="1600" dirty="0" err="1"/>
              <a:t>buffer</a:t>
            </a:r>
            <a:endParaRPr lang="cs-CZ" sz="1600" dirty="0"/>
          </a:p>
          <a:p>
            <a:r>
              <a:rPr lang="cs-CZ" sz="1600" dirty="0"/>
              <a:t>Přidáme 50 </a:t>
            </a:r>
            <a:r>
              <a:rPr lang="cs-CZ" sz="1600" dirty="0" err="1"/>
              <a:t>ul</a:t>
            </a:r>
            <a:r>
              <a:rPr lang="cs-CZ" sz="1600" dirty="0"/>
              <a:t> 1x </a:t>
            </a:r>
            <a:r>
              <a:rPr lang="cs-CZ" sz="1600" dirty="0" err="1"/>
              <a:t>lyzačního</a:t>
            </a:r>
            <a:r>
              <a:rPr lang="cs-CZ" sz="1600" dirty="0"/>
              <a:t> pufru do každé jamky a inkubujeme 15 min/RT na třepačce </a:t>
            </a:r>
          </a:p>
          <a:p>
            <a:r>
              <a:rPr lang="cs-CZ" sz="1600" dirty="0"/>
              <a:t>Naředíme si 100x Stop &amp; </a:t>
            </a:r>
            <a:r>
              <a:rPr lang="cs-CZ" sz="1600" dirty="0" err="1"/>
              <a:t>glow</a:t>
            </a:r>
            <a:r>
              <a:rPr lang="cs-CZ" sz="1600" dirty="0"/>
              <a:t> </a:t>
            </a:r>
            <a:r>
              <a:rPr lang="cs-CZ" sz="1600" dirty="0" err="1"/>
              <a:t>reagent</a:t>
            </a:r>
            <a:r>
              <a:rPr lang="cs-CZ" sz="1600" dirty="0"/>
              <a:t> v Stop &amp; </a:t>
            </a:r>
            <a:r>
              <a:rPr lang="cs-CZ" sz="1600" dirty="0" err="1"/>
              <a:t>glow</a:t>
            </a:r>
            <a:r>
              <a:rPr lang="cs-CZ" sz="1600" dirty="0"/>
              <a:t> </a:t>
            </a:r>
            <a:r>
              <a:rPr lang="cs-CZ" sz="1600" dirty="0" err="1"/>
              <a:t>buffer</a:t>
            </a:r>
            <a:r>
              <a:rPr lang="cs-CZ" sz="1600" dirty="0"/>
              <a:t> (25 </a:t>
            </a:r>
            <a:r>
              <a:rPr lang="cs-CZ" sz="1600" dirty="0" err="1"/>
              <a:t>ul</a:t>
            </a:r>
            <a:r>
              <a:rPr lang="cs-CZ" sz="1600" dirty="0"/>
              <a:t> na jamku, tj. 6+2 = 200 </a:t>
            </a:r>
            <a:r>
              <a:rPr lang="cs-CZ" sz="1600" dirty="0" err="1"/>
              <a:t>ul</a:t>
            </a:r>
            <a:r>
              <a:rPr lang="cs-CZ" sz="1600" dirty="0"/>
              <a:t>)</a:t>
            </a:r>
          </a:p>
          <a:p>
            <a:r>
              <a:rPr lang="cs-CZ" sz="1600" dirty="0"/>
              <a:t>Nachystáme si </a:t>
            </a:r>
            <a:r>
              <a:rPr lang="cs-CZ" sz="1600" dirty="0" err="1"/>
              <a:t>luminometr</a:t>
            </a:r>
            <a:r>
              <a:rPr lang="cs-CZ" sz="1600" dirty="0"/>
              <a:t> a </a:t>
            </a:r>
            <a:r>
              <a:rPr lang="cs-CZ" sz="1600" dirty="0" err="1"/>
              <a:t>stripy</a:t>
            </a:r>
            <a:r>
              <a:rPr lang="cs-CZ" sz="1600" dirty="0"/>
              <a:t> na měření</a:t>
            </a:r>
          </a:p>
          <a:p>
            <a:r>
              <a:rPr lang="cs-CZ" sz="1600" dirty="0"/>
              <a:t>Do </a:t>
            </a:r>
            <a:r>
              <a:rPr lang="cs-CZ" sz="1600" dirty="0" err="1"/>
              <a:t>stripu</a:t>
            </a:r>
            <a:r>
              <a:rPr lang="cs-CZ" sz="1600" dirty="0"/>
              <a:t> nakapeme 20 </a:t>
            </a:r>
            <a:r>
              <a:rPr lang="cs-CZ" sz="1600" dirty="0" err="1"/>
              <a:t>ul</a:t>
            </a:r>
            <a:r>
              <a:rPr lang="cs-CZ" sz="1600" dirty="0"/>
              <a:t> </a:t>
            </a:r>
            <a:r>
              <a:rPr lang="cs-CZ" sz="1600" dirty="0" err="1"/>
              <a:t>lyzátu</a:t>
            </a:r>
            <a:r>
              <a:rPr lang="cs-CZ" sz="1600" dirty="0"/>
              <a:t> z každého vzorku (důkladně zhomogenizovaného) </a:t>
            </a:r>
          </a:p>
          <a:p>
            <a:r>
              <a:rPr lang="cs-CZ" sz="1600" dirty="0"/>
              <a:t>U </a:t>
            </a:r>
            <a:r>
              <a:rPr lang="cs-CZ" sz="1600" dirty="0" err="1"/>
              <a:t>luminometru</a:t>
            </a:r>
            <a:r>
              <a:rPr lang="cs-CZ" sz="1600" dirty="0"/>
              <a:t> velmi rychle přikápneme 25 </a:t>
            </a:r>
            <a:r>
              <a:rPr lang="cs-CZ" sz="1600" dirty="0" err="1"/>
              <a:t>ul</a:t>
            </a:r>
            <a:r>
              <a:rPr lang="cs-CZ" sz="1600" dirty="0"/>
              <a:t> LARII substrátu pro </a:t>
            </a:r>
            <a:r>
              <a:rPr lang="cs-CZ" sz="1600" dirty="0" err="1"/>
              <a:t>firefly</a:t>
            </a:r>
            <a:r>
              <a:rPr lang="cs-CZ" sz="1600" dirty="0"/>
              <a:t> (FF) luciferázu</a:t>
            </a:r>
          </a:p>
          <a:p>
            <a:r>
              <a:rPr lang="cs-CZ" sz="1600" dirty="0"/>
              <a:t>Změříme chemiluminiscenci</a:t>
            </a:r>
          </a:p>
          <a:p>
            <a:r>
              <a:rPr lang="cs-CZ" sz="1600" dirty="0"/>
              <a:t>Přidáme Stop &amp; </a:t>
            </a:r>
            <a:r>
              <a:rPr lang="cs-CZ" sz="1600" dirty="0" err="1"/>
              <a:t>glow</a:t>
            </a:r>
            <a:r>
              <a:rPr lang="cs-CZ" sz="1600" dirty="0"/>
              <a:t> substrát pro </a:t>
            </a:r>
            <a:r>
              <a:rPr lang="cs-CZ" sz="1600" dirty="0" err="1"/>
              <a:t>renilla</a:t>
            </a:r>
            <a:r>
              <a:rPr lang="cs-CZ" sz="1600" dirty="0"/>
              <a:t> (R) luciferázu (inhibice aktivity FF luciferázy, substrát pro R luciferázu)</a:t>
            </a:r>
          </a:p>
          <a:p>
            <a:r>
              <a:rPr lang="cs-CZ" sz="1600" dirty="0"/>
              <a:t>Změříme chemiluminiscenci</a:t>
            </a:r>
          </a:p>
          <a:p>
            <a:r>
              <a:rPr lang="cs-CZ" sz="1600" dirty="0"/>
              <a:t>Výslednou hodnotu spočítáme jako podíl FF luciferázy a R luciferázy</a:t>
            </a:r>
            <a:endParaRPr lang="cs-CZ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0447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WB</a:t>
            </a:r>
          </a:p>
        </p:txBody>
      </p:sp>
    </p:spTree>
    <p:extLst>
      <p:ext uri="{BB962C8B-B14F-4D97-AF65-F5344CB8AC3E}">
        <p14:creationId xmlns:p14="http://schemas.microsoft.com/office/powerpoint/2010/main" val="2315343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3211" y="1334401"/>
            <a:ext cx="10282101" cy="5075108"/>
          </a:xfrm>
        </p:spPr>
        <p:txBody>
          <a:bodyPr>
            <a:noAutofit/>
          </a:bodyPr>
          <a:lstStyle/>
          <a:p>
            <a:pPr lvl="1"/>
            <a:r>
              <a:rPr lang="cs-CZ" dirty="0">
                <a:solidFill>
                  <a:schemeClr val="tx1"/>
                </a:solidFill>
              </a:rPr>
              <a:t>izolace buněčných proteinů – lyze buněk, specifické pufry, centrifugace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stanovení </a:t>
            </a:r>
            <a:r>
              <a:rPr lang="cs-CZ" dirty="0">
                <a:solidFill>
                  <a:srgbClr val="C00000"/>
                </a:solidFill>
              </a:rPr>
              <a:t>koncentrace proteinů </a:t>
            </a:r>
            <a:r>
              <a:rPr lang="cs-CZ" dirty="0">
                <a:solidFill>
                  <a:schemeClr val="tx1"/>
                </a:solidFill>
              </a:rPr>
              <a:t>v jednotlivých vzorcích, naředit vzorky na stejnou koncentraci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ke vzorku proteinů se přidává:</a:t>
            </a:r>
          </a:p>
          <a:p>
            <a:pPr lvl="2"/>
            <a:r>
              <a:rPr lang="cs-CZ" sz="1600" b="1" dirty="0" err="1">
                <a:solidFill>
                  <a:schemeClr val="accent1"/>
                </a:solidFill>
              </a:rPr>
              <a:t>Tris</a:t>
            </a:r>
            <a:r>
              <a:rPr lang="cs-CZ" sz="1600" b="1" dirty="0">
                <a:solidFill>
                  <a:schemeClr val="accent1"/>
                </a:solidFill>
              </a:rPr>
              <a:t> pufr </a:t>
            </a:r>
            <a:r>
              <a:rPr lang="cs-CZ" sz="1600" dirty="0">
                <a:solidFill>
                  <a:schemeClr val="tx1"/>
                </a:solidFill>
              </a:rPr>
              <a:t>– zajištění optimálního pH</a:t>
            </a:r>
          </a:p>
          <a:p>
            <a:pPr lvl="2"/>
            <a:r>
              <a:rPr lang="cs-CZ" sz="1600" b="1" dirty="0">
                <a:solidFill>
                  <a:schemeClr val="accent1"/>
                </a:solidFill>
              </a:rPr>
              <a:t>SDS, beta-</a:t>
            </a:r>
            <a:r>
              <a:rPr lang="cs-CZ" sz="1600" b="1" dirty="0" err="1">
                <a:solidFill>
                  <a:schemeClr val="accent1"/>
                </a:solidFill>
              </a:rPr>
              <a:t>mercaptoetanol</a:t>
            </a:r>
            <a:r>
              <a:rPr lang="cs-CZ" sz="1600" b="1" dirty="0">
                <a:solidFill>
                  <a:schemeClr val="accent1"/>
                </a:solidFill>
              </a:rPr>
              <a:t>, DTT </a:t>
            </a:r>
            <a:r>
              <a:rPr lang="cs-CZ" sz="1600" dirty="0"/>
              <a:t>– denaturace proteinů</a:t>
            </a:r>
          </a:p>
          <a:p>
            <a:pPr lvl="2"/>
            <a:r>
              <a:rPr lang="cs-CZ" sz="1600" b="1" dirty="0">
                <a:solidFill>
                  <a:schemeClr val="accent1"/>
                </a:solidFill>
              </a:rPr>
              <a:t>glycerol</a:t>
            </a:r>
            <a:r>
              <a:rPr lang="cs-CZ" sz="1600" b="1" dirty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– zvýšení hustoty vzorku, lépe se udrží v jamce v gelu</a:t>
            </a:r>
          </a:p>
          <a:p>
            <a:pPr lvl="2"/>
            <a:r>
              <a:rPr lang="cs-CZ" sz="1600" b="1" dirty="0" err="1">
                <a:solidFill>
                  <a:schemeClr val="accent1"/>
                </a:solidFill>
              </a:rPr>
              <a:t>bromfenolová</a:t>
            </a:r>
            <a:r>
              <a:rPr lang="cs-CZ" sz="1600" b="1" dirty="0">
                <a:solidFill>
                  <a:schemeClr val="accent1"/>
                </a:solidFill>
              </a:rPr>
              <a:t> modř </a:t>
            </a:r>
            <a:r>
              <a:rPr lang="cs-CZ" sz="1600" dirty="0"/>
              <a:t>– vizualizace pohybu proteinů v gelu</a:t>
            </a:r>
          </a:p>
          <a:p>
            <a:pPr marL="0" indent="0">
              <a:buNone/>
            </a:pPr>
            <a:r>
              <a:rPr lang="cs-CZ" sz="2000" dirty="0"/>
              <a:t>POSTUP</a:t>
            </a:r>
          </a:p>
          <a:p>
            <a:r>
              <a:rPr lang="cs-CZ" sz="1600" dirty="0">
                <a:solidFill>
                  <a:schemeClr val="tx1"/>
                </a:solidFill>
              </a:rPr>
              <a:t>Den předem byly vysety buňky (150 x 10^3 v 150 ul) a k buňkám byla přidána CM a LGK dle rozpisu.</a:t>
            </a:r>
          </a:p>
          <a:p>
            <a:r>
              <a:rPr lang="cs-CZ" sz="1600" dirty="0">
                <a:solidFill>
                  <a:schemeClr val="tx1"/>
                </a:solidFill>
              </a:rPr>
              <a:t>Ze vzorků odsajeme médium a opatrně přidáme 0,5 ml PBS, které také odsajeme</a:t>
            </a:r>
          </a:p>
          <a:p>
            <a:r>
              <a:rPr lang="cs-CZ" sz="1600" dirty="0">
                <a:solidFill>
                  <a:schemeClr val="tx1"/>
                </a:solidFill>
              </a:rPr>
              <a:t>Přidáme 100 ul Laemmli </a:t>
            </a:r>
            <a:r>
              <a:rPr lang="cs-CZ" sz="1600" dirty="0" err="1">
                <a:solidFill>
                  <a:schemeClr val="tx1"/>
                </a:solidFill>
              </a:rPr>
              <a:t>lyzačního</a:t>
            </a:r>
            <a:r>
              <a:rPr lang="cs-CZ" sz="1600" dirty="0">
                <a:solidFill>
                  <a:schemeClr val="tx1"/>
                </a:solidFill>
              </a:rPr>
              <a:t> pufru (2 % SDS (</a:t>
            </a:r>
            <a:r>
              <a:rPr lang="cs-CZ" sz="1600" dirty="0" err="1">
                <a:solidFill>
                  <a:schemeClr val="tx1"/>
                </a:solidFill>
              </a:rPr>
              <a:t>sodium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dodecyl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sulfate</a:t>
            </a:r>
            <a:r>
              <a:rPr lang="cs-CZ" sz="1600" dirty="0">
                <a:solidFill>
                  <a:schemeClr val="tx1"/>
                </a:solidFill>
              </a:rPr>
              <a:t>), 10 % glycerol a 100 </a:t>
            </a:r>
            <a:r>
              <a:rPr lang="cs-CZ" sz="1600" dirty="0" err="1">
                <a:solidFill>
                  <a:schemeClr val="tx1"/>
                </a:solidFill>
              </a:rPr>
              <a:t>mM</a:t>
            </a:r>
            <a:r>
              <a:rPr lang="cs-CZ" sz="1600" dirty="0">
                <a:solidFill>
                  <a:schemeClr val="tx1"/>
                </a:solidFill>
              </a:rPr>
              <a:t> TRIS pH 6,8, 0,002 % </a:t>
            </a:r>
            <a:r>
              <a:rPr lang="cs-CZ" sz="1600" dirty="0" err="1">
                <a:solidFill>
                  <a:schemeClr val="tx1"/>
                </a:solidFill>
              </a:rPr>
              <a:t>bromfenolová</a:t>
            </a:r>
            <a:r>
              <a:rPr lang="cs-CZ" sz="1600" dirty="0">
                <a:solidFill>
                  <a:schemeClr val="tx1"/>
                </a:solidFill>
              </a:rPr>
              <a:t> modř, 5% </a:t>
            </a:r>
            <a:r>
              <a:rPr lang="cs-CZ" sz="1600" dirty="0" err="1">
                <a:solidFill>
                  <a:schemeClr val="tx1"/>
                </a:solidFill>
              </a:rPr>
              <a:t>merkaptoetanol</a:t>
            </a:r>
            <a:r>
              <a:rPr lang="cs-CZ" sz="1600" dirty="0">
                <a:solidFill>
                  <a:schemeClr val="tx1"/>
                </a:solidFill>
              </a:rPr>
              <a:t>).</a:t>
            </a:r>
          </a:p>
          <a:p>
            <a:r>
              <a:rPr lang="cs-CZ" sz="1600" dirty="0">
                <a:solidFill>
                  <a:schemeClr val="tx1"/>
                </a:solidFill>
              </a:rPr>
              <a:t>Inkubujeme 10 minut na ledu a následně přeneseme do zkumavek (vzorky je možné uchovávat v -20 °C).</a:t>
            </a:r>
          </a:p>
          <a:p>
            <a:r>
              <a:rPr lang="cs-CZ" sz="1600" dirty="0">
                <a:solidFill>
                  <a:schemeClr val="tx1"/>
                </a:solidFill>
              </a:rPr>
              <a:t>PRÁCE NA LEDU!</a:t>
            </a:r>
          </a:p>
          <a:p>
            <a:r>
              <a:rPr lang="cs-CZ" sz="1600" dirty="0">
                <a:solidFill>
                  <a:schemeClr val="tx1"/>
                </a:solidFill>
              </a:rPr>
              <a:t>Rozbití buněčných struktur a DNA provedeme </a:t>
            </a:r>
            <a:r>
              <a:rPr lang="cs-CZ" sz="1600" dirty="0" err="1">
                <a:solidFill>
                  <a:schemeClr val="tx1"/>
                </a:solidFill>
              </a:rPr>
              <a:t>sonikací</a:t>
            </a:r>
            <a:r>
              <a:rPr lang="cs-CZ" sz="1600" dirty="0">
                <a:solidFill>
                  <a:schemeClr val="tx1"/>
                </a:solidFill>
              </a:rPr>
              <a:t> a vařením na 95 °C/5 min v bločku. </a:t>
            </a:r>
          </a:p>
          <a:p>
            <a:endParaRPr lang="cs-CZ" sz="1400" dirty="0"/>
          </a:p>
          <a:p>
            <a:pPr lvl="2"/>
            <a:endParaRPr lang="cs-CZ" sz="1600" dirty="0">
              <a:solidFill>
                <a:schemeClr val="tx1"/>
              </a:solidFill>
            </a:endParaRPr>
          </a:p>
          <a:p>
            <a:pPr lvl="2"/>
            <a:endParaRPr lang="cs-CZ" sz="1600" dirty="0">
              <a:solidFill>
                <a:schemeClr val="tx1"/>
              </a:solidFill>
            </a:endParaRPr>
          </a:p>
          <a:p>
            <a:pPr lvl="1"/>
            <a:endParaRPr lang="cs-CZ" dirty="0"/>
          </a:p>
          <a:p>
            <a:endParaRPr lang="cs-CZ" sz="1600" dirty="0"/>
          </a:p>
          <a:p>
            <a:endParaRPr lang="cs-CZ" sz="1600" dirty="0">
              <a:solidFill>
                <a:schemeClr val="tx1"/>
              </a:solidFill>
            </a:endParaRPr>
          </a:p>
          <a:p>
            <a:pPr marL="541338" lvl="2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3877" y="505067"/>
            <a:ext cx="7882263" cy="627063"/>
          </a:xfrm>
        </p:spPr>
        <p:txBody>
          <a:bodyPr>
            <a:normAutofit/>
          </a:bodyPr>
          <a:lstStyle/>
          <a:p>
            <a:r>
              <a:rPr lang="cs-CZ" sz="3200" dirty="0"/>
              <a:t>Příprava </a:t>
            </a:r>
            <a:r>
              <a:rPr lang="cs-CZ" sz="3200" dirty="0" err="1"/>
              <a:t>lyzátu</a:t>
            </a:r>
            <a:r>
              <a:rPr lang="cs-CZ" sz="3200" dirty="0"/>
              <a:t> na Western </a:t>
            </a:r>
            <a:r>
              <a:rPr lang="cs-CZ" sz="3200" dirty="0" err="1"/>
              <a:t>blotting</a:t>
            </a:r>
            <a:endParaRPr lang="cs-CZ" sz="3200" dirty="0"/>
          </a:p>
        </p:txBody>
      </p:sp>
      <p:sp>
        <p:nvSpPr>
          <p:cNvPr id="14" name="Obdélník 13"/>
          <p:cNvSpPr/>
          <p:nvPr/>
        </p:nvSpPr>
        <p:spPr>
          <a:xfrm>
            <a:off x="9366204" y="6113687"/>
            <a:ext cx="11684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www.wikipedia.org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921367" y="6611780"/>
            <a:ext cx="200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accent1"/>
                </a:solidFill>
              </a:rPr>
              <a:t>Hyršlová Vaculová, 2018</a:t>
            </a:r>
          </a:p>
        </p:txBody>
      </p:sp>
    </p:spTree>
    <p:extLst>
      <p:ext uri="{BB962C8B-B14F-4D97-AF65-F5344CB8AC3E}">
        <p14:creationId xmlns:p14="http://schemas.microsoft.com/office/powerpoint/2010/main" val="3082621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-76926" y="949234"/>
            <a:ext cx="10790234" cy="6526604"/>
          </a:xfrm>
        </p:spPr>
        <p:txBody>
          <a:bodyPr>
            <a:normAutofit/>
          </a:bodyPr>
          <a:lstStyle/>
          <a:p>
            <a:pPr lvl="1"/>
            <a:r>
              <a:rPr lang="cs-CZ" sz="1400" dirty="0" err="1">
                <a:solidFill>
                  <a:schemeClr val="tx1"/>
                </a:solidFill>
              </a:rPr>
              <a:t>Laemmliho</a:t>
            </a:r>
            <a:r>
              <a:rPr lang="cs-CZ" sz="1400" dirty="0">
                <a:solidFill>
                  <a:schemeClr val="tx1"/>
                </a:solidFill>
              </a:rPr>
              <a:t> (</a:t>
            </a:r>
            <a:r>
              <a:rPr lang="cs-CZ" sz="1400" dirty="0" err="1">
                <a:solidFill>
                  <a:schemeClr val="tx1"/>
                </a:solidFill>
              </a:rPr>
              <a:t>Tris</a:t>
            </a:r>
            <a:r>
              <a:rPr lang="cs-CZ" sz="1400" dirty="0">
                <a:solidFill>
                  <a:schemeClr val="tx1"/>
                </a:solidFill>
              </a:rPr>
              <a:t>-glycinový) diskontinuální systém pufrů - dva pufry o různém pH pro přípravu zaostřovacího a rozdělovacího gelu a jeden pufr tvořící elektrolyt</a:t>
            </a:r>
          </a:p>
          <a:p>
            <a:pPr lvl="1"/>
            <a:r>
              <a:rPr lang="cs-CZ" sz="1400" dirty="0">
                <a:solidFill>
                  <a:schemeClr val="tx1"/>
                </a:solidFill>
              </a:rPr>
              <a:t>denaturované proteiny jsou pipetou vnesené do jamek </a:t>
            </a:r>
            <a:r>
              <a:rPr lang="cs-CZ" sz="1400" dirty="0" err="1">
                <a:solidFill>
                  <a:schemeClr val="tx1"/>
                </a:solidFill>
              </a:rPr>
              <a:t>polyakrylamidového</a:t>
            </a:r>
            <a:r>
              <a:rPr lang="cs-CZ" sz="1400" dirty="0">
                <a:solidFill>
                  <a:schemeClr val="tx1"/>
                </a:solidFill>
              </a:rPr>
              <a:t> gelu, které jsou vyplněné vhodným pufrem </a:t>
            </a:r>
          </a:p>
          <a:p>
            <a:pPr lvl="1"/>
            <a:r>
              <a:rPr lang="cs-CZ" sz="1400" dirty="0">
                <a:solidFill>
                  <a:schemeClr val="tx1"/>
                </a:solidFill>
              </a:rPr>
              <a:t>následně je do gelu vpuštěn elektrický proud, díky kterému </a:t>
            </a:r>
            <a:r>
              <a:rPr lang="cs-CZ" sz="1400" b="1" dirty="0">
                <a:solidFill>
                  <a:schemeClr val="tx1"/>
                </a:solidFill>
              </a:rPr>
              <a:t>proteiny </a:t>
            </a:r>
            <a:r>
              <a:rPr lang="cs-CZ" sz="1400" b="1" dirty="0" smtClean="0">
                <a:solidFill>
                  <a:schemeClr val="tx1"/>
                </a:solidFill>
              </a:rPr>
              <a:t>záporně nabité (vazba SDS) </a:t>
            </a:r>
            <a:r>
              <a:rPr lang="cs-CZ" sz="1400" dirty="0">
                <a:solidFill>
                  <a:schemeClr val="tx1"/>
                </a:solidFill>
              </a:rPr>
              <a:t>migrují skrz gel směrem k anodě</a:t>
            </a:r>
          </a:p>
          <a:p>
            <a:pPr lvl="1"/>
            <a:r>
              <a:rPr lang="cs-CZ" sz="1400" dirty="0">
                <a:solidFill>
                  <a:schemeClr val="tx1"/>
                </a:solidFill>
              </a:rPr>
              <a:t>na základě jejich velikosti se každý protein pohybuje gelem rozdílnou rychlostí</a:t>
            </a:r>
          </a:p>
          <a:p>
            <a:pPr lvl="2"/>
            <a:r>
              <a:rPr lang="cs-CZ" dirty="0"/>
              <a:t>menší proteiny pronikají póry v gelu snadněji než větší, které se střetávají s větším odporem</a:t>
            </a:r>
          </a:p>
          <a:p>
            <a:pPr lvl="1"/>
            <a:r>
              <a:rPr lang="cs-CZ" sz="1400" dirty="0">
                <a:solidFill>
                  <a:schemeClr val="tx1"/>
                </a:solidFill>
              </a:rPr>
              <a:t>proteiny se rozdělí podle své molekulové hmotnosti</a:t>
            </a:r>
          </a:p>
          <a:p>
            <a:pPr lvl="2"/>
            <a:r>
              <a:rPr lang="cs-CZ" dirty="0"/>
              <a:t>menší proteiny postoupí dále než větší, které jsou blíže </a:t>
            </a:r>
            <a:r>
              <a:rPr lang="cs-CZ" dirty="0" smtClean="0"/>
              <a:t>startu</a:t>
            </a:r>
            <a:endParaRPr lang="cs-CZ" dirty="0"/>
          </a:p>
          <a:p>
            <a:pPr marL="266700" lvl="1" indent="0">
              <a:buNone/>
            </a:pPr>
            <a:endParaRPr lang="cs-CZ" sz="1200" dirty="0" smtClean="0">
              <a:solidFill>
                <a:schemeClr val="tx1"/>
              </a:solidFill>
            </a:endParaRPr>
          </a:p>
          <a:p>
            <a:pPr marL="266700" lvl="1" indent="0">
              <a:buNone/>
            </a:pPr>
            <a:r>
              <a:rPr lang="cs-CZ" sz="1200" dirty="0" smtClean="0">
                <a:solidFill>
                  <a:schemeClr val="tx1"/>
                </a:solidFill>
              </a:rPr>
              <a:t>POSTUP</a:t>
            </a:r>
            <a:r>
              <a:rPr lang="cs-CZ" sz="1200" dirty="0">
                <a:solidFill>
                  <a:schemeClr val="tx1"/>
                </a:solidFill>
              </a:rPr>
              <a:t>:</a:t>
            </a:r>
          </a:p>
          <a:p>
            <a:r>
              <a:rPr lang="cs-CZ" sz="1400" dirty="0">
                <a:solidFill>
                  <a:schemeClr val="tx1"/>
                </a:solidFill>
              </a:rPr>
              <a:t>2x </a:t>
            </a:r>
            <a:r>
              <a:rPr lang="cs-CZ" sz="1400" dirty="0" err="1">
                <a:solidFill>
                  <a:schemeClr val="tx1"/>
                </a:solidFill>
              </a:rPr>
              <a:t>polyakrylamidový</a:t>
            </a:r>
            <a:r>
              <a:rPr lang="cs-CZ" sz="1400" dirty="0">
                <a:solidFill>
                  <a:schemeClr val="tx1"/>
                </a:solidFill>
              </a:rPr>
              <a:t> gel 8 %, tloušťka 1,5 mm, 15 jamek</a:t>
            </a:r>
          </a:p>
          <a:p>
            <a:r>
              <a:rPr lang="cs-CZ" sz="1400" dirty="0">
                <a:solidFill>
                  <a:schemeClr val="tx1"/>
                </a:solidFill>
              </a:rPr>
              <a:t>Před nanesením vzorků na gel je důkladně </a:t>
            </a:r>
            <a:r>
              <a:rPr lang="cs-CZ" sz="1400" dirty="0" err="1">
                <a:solidFill>
                  <a:schemeClr val="tx1"/>
                </a:solidFill>
              </a:rPr>
              <a:t>zvortexujeme</a:t>
            </a:r>
            <a:r>
              <a:rPr lang="cs-CZ" sz="1400" dirty="0">
                <a:solidFill>
                  <a:schemeClr val="tx1"/>
                </a:solidFill>
              </a:rPr>
              <a:t>. </a:t>
            </a:r>
          </a:p>
          <a:p>
            <a:r>
              <a:rPr lang="cs-CZ" sz="1400" dirty="0">
                <a:solidFill>
                  <a:schemeClr val="tx1"/>
                </a:solidFill>
              </a:rPr>
              <a:t>Do každé jamky v gelu </a:t>
            </a:r>
            <a:r>
              <a:rPr lang="cs-CZ" sz="1400" dirty="0" err="1">
                <a:solidFill>
                  <a:schemeClr val="tx1"/>
                </a:solidFill>
              </a:rPr>
              <a:t>napipetujeme</a:t>
            </a:r>
            <a:r>
              <a:rPr lang="cs-CZ" sz="1400" dirty="0">
                <a:solidFill>
                  <a:schemeClr val="tx1"/>
                </a:solidFill>
              </a:rPr>
              <a:t> 20 </a:t>
            </a:r>
            <a:r>
              <a:rPr lang="cs-CZ" sz="1400" dirty="0" err="1">
                <a:solidFill>
                  <a:schemeClr val="tx1"/>
                </a:solidFill>
              </a:rPr>
              <a:t>μl</a:t>
            </a:r>
            <a:r>
              <a:rPr lang="cs-CZ" sz="1400" dirty="0">
                <a:solidFill>
                  <a:schemeClr val="tx1"/>
                </a:solidFill>
              </a:rPr>
              <a:t> z každého vzorku a do krajních jamek </a:t>
            </a:r>
            <a:r>
              <a:rPr lang="cs-CZ" sz="1400" dirty="0" err="1">
                <a:solidFill>
                  <a:schemeClr val="tx1"/>
                </a:solidFill>
              </a:rPr>
              <a:t>napipetujeme</a:t>
            </a:r>
            <a:r>
              <a:rPr lang="cs-CZ" sz="1400" dirty="0">
                <a:solidFill>
                  <a:schemeClr val="tx1"/>
                </a:solidFill>
              </a:rPr>
              <a:t> 1,5 </a:t>
            </a:r>
            <a:r>
              <a:rPr lang="cs-CZ" sz="1400" dirty="0" err="1">
                <a:solidFill>
                  <a:schemeClr val="tx1"/>
                </a:solidFill>
              </a:rPr>
              <a:t>μl</a:t>
            </a:r>
            <a:r>
              <a:rPr lang="cs-CZ" sz="1400" dirty="0">
                <a:solidFill>
                  <a:schemeClr val="tx1"/>
                </a:solidFill>
              </a:rPr>
              <a:t> barevně značeného proteinového standardu (</a:t>
            </a:r>
            <a:r>
              <a:rPr lang="cs-CZ" sz="1400" dirty="0" err="1">
                <a:solidFill>
                  <a:schemeClr val="tx1"/>
                </a:solidFill>
              </a:rPr>
              <a:t>PagerRuler</a:t>
            </a:r>
            <a:r>
              <a:rPr lang="cs-CZ" sz="1400" dirty="0">
                <a:solidFill>
                  <a:schemeClr val="tx1"/>
                </a:solidFill>
              </a:rPr>
              <a:t> Plus </a:t>
            </a:r>
            <a:r>
              <a:rPr lang="cs-CZ" sz="1400" dirty="0" err="1">
                <a:solidFill>
                  <a:schemeClr val="tx1"/>
                </a:solidFill>
              </a:rPr>
              <a:t>Prestained</a:t>
            </a:r>
            <a:r>
              <a:rPr lang="cs-CZ" sz="1400" dirty="0">
                <a:solidFill>
                  <a:schemeClr val="tx1"/>
                </a:solidFill>
              </a:rPr>
              <a:t> Protein </a:t>
            </a:r>
            <a:r>
              <a:rPr lang="cs-CZ" sz="1400" dirty="0" err="1">
                <a:solidFill>
                  <a:schemeClr val="tx1"/>
                </a:solidFill>
              </a:rPr>
              <a:t>Ladder</a:t>
            </a:r>
            <a:r>
              <a:rPr lang="cs-CZ" sz="1400" dirty="0">
                <a:solidFill>
                  <a:schemeClr val="tx1"/>
                </a:solidFill>
              </a:rPr>
              <a:t>, </a:t>
            </a:r>
            <a:r>
              <a:rPr lang="cs-CZ" sz="1400" dirty="0" err="1">
                <a:solidFill>
                  <a:schemeClr val="tx1"/>
                </a:solidFill>
              </a:rPr>
              <a:t>ThermoScientific</a:t>
            </a:r>
            <a:r>
              <a:rPr lang="cs-CZ" sz="1400" dirty="0">
                <a:solidFill>
                  <a:schemeClr val="tx1"/>
                </a:solidFill>
              </a:rPr>
              <a:t>) dle rozpisu. </a:t>
            </a:r>
          </a:p>
          <a:p>
            <a:r>
              <a:rPr lang="cs-CZ" sz="1400" dirty="0">
                <a:solidFill>
                  <a:schemeClr val="tx1"/>
                </a:solidFill>
              </a:rPr>
              <a:t>Elektroforéza 130 V 1 hodinu (proteiny, jež díky SDS získaly záporný náboj, migrují ke kladné elektrodě). </a:t>
            </a:r>
          </a:p>
          <a:p>
            <a:r>
              <a:rPr lang="cs-CZ" sz="1400" dirty="0">
                <a:solidFill>
                  <a:schemeClr val="tx1"/>
                </a:solidFill>
              </a:rPr>
              <a:t> </a:t>
            </a:r>
          </a:p>
          <a:p>
            <a:pPr marL="266700" lvl="1" indent="0">
              <a:buNone/>
            </a:pPr>
            <a:endParaRPr lang="cs-CZ" sz="1200" dirty="0">
              <a:solidFill>
                <a:schemeClr val="tx1"/>
              </a:solidFill>
            </a:endParaRPr>
          </a:p>
          <a:p>
            <a:pPr lvl="1"/>
            <a:endParaRPr lang="cs-CZ" sz="1200" dirty="0"/>
          </a:p>
          <a:p>
            <a:pPr lvl="1"/>
            <a:endParaRPr lang="cs-CZ" sz="1200" dirty="0"/>
          </a:p>
          <a:p>
            <a:pPr marL="457200" lvl="1" indent="0">
              <a:buNone/>
            </a:pPr>
            <a:endParaRPr lang="cs-CZ" sz="1200" dirty="0"/>
          </a:p>
          <a:p>
            <a:endParaRPr lang="cs-CZ" sz="1400" dirty="0">
              <a:solidFill>
                <a:schemeClr val="tx1"/>
              </a:solidFill>
            </a:endParaRPr>
          </a:p>
          <a:p>
            <a:pPr marL="541338" lvl="2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82971" y="211170"/>
            <a:ext cx="7882263" cy="627063"/>
          </a:xfrm>
        </p:spPr>
        <p:txBody>
          <a:bodyPr>
            <a:normAutofit/>
          </a:bodyPr>
          <a:lstStyle/>
          <a:p>
            <a:r>
              <a:rPr lang="cs-CZ" sz="3200" dirty="0"/>
              <a:t>Vlastní SDS PAGE (</a:t>
            </a:r>
            <a:r>
              <a:rPr lang="cs-CZ" sz="3200" dirty="0" err="1"/>
              <a:t>Laemmli</a:t>
            </a:r>
            <a:r>
              <a:rPr lang="cs-CZ" sz="3200" dirty="0"/>
              <a:t>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103" y="2329270"/>
            <a:ext cx="3346491" cy="299092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524103" y="667416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600" dirty="0"/>
              <a:t>https://ww2.chemistry.gatech.edu/~lw26/course_Information/4581/techniques/gel_elect/gel.jpg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l="18223" b="44603"/>
          <a:stretch/>
        </p:blipFill>
        <p:spPr>
          <a:xfrm>
            <a:off x="9656631" y="51113"/>
            <a:ext cx="2356976" cy="89812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8921367" y="6611780"/>
            <a:ext cx="200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accent1"/>
                </a:solidFill>
              </a:rPr>
              <a:t>Hyršlová Vaculová, 2018</a:t>
            </a:r>
          </a:p>
        </p:txBody>
      </p:sp>
    </p:spTree>
    <p:extLst>
      <p:ext uri="{BB962C8B-B14F-4D97-AF65-F5344CB8AC3E}">
        <p14:creationId xmlns:p14="http://schemas.microsoft.com/office/powerpoint/2010/main" val="1248090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Očekávané výsledky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3279510" y="1827788"/>
            <a:ext cx="4020750" cy="1666240"/>
            <a:chOff x="0" y="0"/>
            <a:chExt cx="2391410" cy="890270"/>
          </a:xfrm>
        </p:grpSpPr>
        <p:sp>
          <p:nvSpPr>
            <p:cNvPr id="4" name="Ovál 3"/>
            <p:cNvSpPr/>
            <p:nvPr/>
          </p:nvSpPr>
          <p:spPr>
            <a:xfrm>
              <a:off x="0" y="0"/>
              <a:ext cx="657225" cy="3162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cs-CZ" sz="12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Wnt3a</a:t>
              </a:r>
              <a:endPara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Přímá spojnice se šipkou 4"/>
            <p:cNvCxnSpPr/>
            <p:nvPr/>
          </p:nvCxnSpPr>
          <p:spPr>
            <a:xfrm>
              <a:off x="838200" y="200025"/>
              <a:ext cx="812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bdélník 5"/>
            <p:cNvSpPr/>
            <p:nvPr/>
          </p:nvSpPr>
          <p:spPr>
            <a:xfrm>
              <a:off x="1800225" y="47625"/>
              <a:ext cx="591185" cy="2686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s-CZ" sz="1200" b="1" dirty="0">
                  <a:solidFill>
                    <a:srgbClr val="000000"/>
                  </a:solidFill>
                  <a:effectLst/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r>
                <a:rPr lang="cs-CZ" sz="12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cs-CZ" sz="1200" b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catenin</a:t>
              </a:r>
              <a:endPara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Skupina 6"/>
            <p:cNvGrpSpPr/>
            <p:nvPr/>
          </p:nvGrpSpPr>
          <p:grpSpPr>
            <a:xfrm rot="10800000">
              <a:off x="1051560" y="257175"/>
              <a:ext cx="244475" cy="286385"/>
              <a:chOff x="0" y="0"/>
              <a:chExt cx="244475" cy="406400"/>
            </a:xfrm>
          </p:grpSpPr>
          <p:cxnSp>
            <p:nvCxnSpPr>
              <p:cNvPr id="13" name="Přímá spojnice 12"/>
              <p:cNvCxnSpPr/>
              <p:nvPr/>
            </p:nvCxnSpPr>
            <p:spPr>
              <a:xfrm>
                <a:off x="119529" y="0"/>
                <a:ext cx="0" cy="3943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/>
              <p:cNvCxnSpPr/>
              <p:nvPr/>
            </p:nvCxnSpPr>
            <p:spPr>
              <a:xfrm>
                <a:off x="0" y="406400"/>
                <a:ext cx="2444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Zaoblený obdélník 7"/>
            <p:cNvSpPr/>
            <p:nvPr/>
          </p:nvSpPr>
          <p:spPr>
            <a:xfrm>
              <a:off x="1009650" y="609600"/>
              <a:ext cx="519953" cy="280670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s-CZ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RNF43</a:t>
              </a:r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85725" y="609600"/>
              <a:ext cx="519430" cy="28067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s-CZ" sz="12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RSPO</a:t>
              </a:r>
              <a:endParaRPr lang="cs-CZ" sz="12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Skupina 9"/>
            <p:cNvGrpSpPr/>
            <p:nvPr/>
          </p:nvGrpSpPr>
          <p:grpSpPr>
            <a:xfrm rot="16200000">
              <a:off x="678181" y="573406"/>
              <a:ext cx="244475" cy="286385"/>
              <a:chOff x="0" y="0"/>
              <a:chExt cx="244475" cy="406400"/>
            </a:xfrm>
          </p:grpSpPr>
          <p:cxnSp>
            <p:nvCxnSpPr>
              <p:cNvPr id="11" name="Přímá spojnice 10"/>
              <p:cNvCxnSpPr/>
              <p:nvPr/>
            </p:nvCxnSpPr>
            <p:spPr>
              <a:xfrm>
                <a:off x="119529" y="0"/>
                <a:ext cx="0" cy="3943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/>
              <p:cNvCxnSpPr/>
              <p:nvPr/>
            </p:nvCxnSpPr>
            <p:spPr>
              <a:xfrm>
                <a:off x="0" y="406400"/>
                <a:ext cx="2444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" name="Přímá spojnice se šipkou 14"/>
          <p:cNvCxnSpPr/>
          <p:nvPr/>
        </p:nvCxnSpPr>
        <p:spPr>
          <a:xfrm flipV="1">
            <a:off x="4251625" y="13848714"/>
            <a:ext cx="10446" cy="1511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4273850" y="14477364"/>
            <a:ext cx="10446" cy="1511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4373545" y="14478634"/>
            <a:ext cx="10446" cy="1511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4351320" y="14137639"/>
            <a:ext cx="0" cy="1803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4256070" y="14137639"/>
            <a:ext cx="14245" cy="1809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4478955" y="14478634"/>
            <a:ext cx="10446" cy="1511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1" y="4358155"/>
            <a:ext cx="9497583" cy="209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9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geRuler Plus Stained Protein Ladder">
            <a:extLst>
              <a:ext uri="{FF2B5EF4-FFF2-40B4-BE49-F238E27FC236}">
                <a16:creationId xmlns:a16="http://schemas.microsoft.com/office/drawing/2014/main" id="{C0238F57-0D93-40D6-8833-009CF40C4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05" y="1781190"/>
            <a:ext cx="1669382" cy="24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0123E1B-93B3-432A-BBE3-06599E5D7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238561"/>
              </p:ext>
            </p:extLst>
          </p:nvPr>
        </p:nvGraphicFramePr>
        <p:xfrm>
          <a:off x="3074737" y="2429200"/>
          <a:ext cx="80264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0968">
                  <a:extLst>
                    <a:ext uri="{9D8B030D-6E8A-4147-A177-3AD203B41FA5}">
                      <a16:colId xmlns:a16="http://schemas.microsoft.com/office/drawing/2014/main" val="806810535"/>
                    </a:ext>
                  </a:extLst>
                </a:gridCol>
                <a:gridCol w="689811">
                  <a:extLst>
                    <a:ext uri="{9D8B030D-6E8A-4147-A177-3AD203B41FA5}">
                      <a16:colId xmlns:a16="http://schemas.microsoft.com/office/drawing/2014/main" val="1553969316"/>
                    </a:ext>
                  </a:extLst>
                </a:gridCol>
                <a:gridCol w="3665621">
                  <a:extLst>
                    <a:ext uri="{9D8B030D-6E8A-4147-A177-3AD203B41FA5}">
                      <a16:colId xmlns:a16="http://schemas.microsoft.com/office/drawing/2014/main" val="497226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ysClr val="windowText" lastClr="000000"/>
                          </a:solidFill>
                        </a:rPr>
                        <a:t>p-LRP6     </a:t>
                      </a:r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150-250 </a:t>
                      </a:r>
                      <a:r>
                        <a:rPr lang="cs-CZ" b="0" dirty="0" err="1" smtClean="0">
                          <a:solidFill>
                            <a:sysClr val="windowText" lastClr="000000"/>
                          </a:solidFill>
                        </a:rPr>
                        <a:t>kDa</a:t>
                      </a:r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              </a:t>
                      </a:r>
                      <a:r>
                        <a:rPr lang="cs-CZ" b="0" baseline="30000" dirty="0">
                          <a:solidFill>
                            <a:sysClr val="windowText" lastClr="000000"/>
                          </a:solidFill>
                        </a:rPr>
                        <a:t>1A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ysClr val="windowText" lastClr="000000"/>
                          </a:solidFill>
                        </a:rPr>
                        <a:t>LRP6   </a:t>
                      </a:r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                                     </a:t>
                      </a:r>
                      <a:r>
                        <a:rPr lang="cs-CZ" b="0" baseline="30000" dirty="0">
                          <a:solidFill>
                            <a:sysClr val="windowText" lastClr="000000"/>
                          </a:solidFill>
                        </a:rPr>
                        <a:t>2A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524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β-</a:t>
                      </a:r>
                      <a:r>
                        <a:rPr lang="cs-CZ" dirty="0" err="1"/>
                        <a:t>catenin</a:t>
                      </a:r>
                      <a:r>
                        <a:rPr lang="cs-CZ" dirty="0"/>
                        <a:t>     </a:t>
                      </a:r>
                      <a:r>
                        <a:rPr lang="cs-CZ" dirty="0" smtClean="0"/>
                        <a:t>92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kDa</a:t>
                      </a:r>
                      <a:r>
                        <a:rPr lang="cs-CZ" dirty="0" smtClean="0"/>
                        <a:t>                  </a:t>
                      </a:r>
                      <a:r>
                        <a:rPr lang="cs-CZ" baseline="30000" dirty="0"/>
                        <a:t>1B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DVL     90-95 </a:t>
                      </a:r>
                      <a:r>
                        <a:rPr lang="cs-CZ" dirty="0" err="1" smtClean="0"/>
                        <a:t>kDa</a:t>
                      </a:r>
                      <a:r>
                        <a:rPr lang="cs-CZ" dirty="0" smtClean="0"/>
                        <a:t>                      </a:t>
                      </a:r>
                      <a:r>
                        <a:rPr lang="cs-CZ" baseline="30000" dirty="0"/>
                        <a:t>2B</a:t>
                      </a:r>
                      <a:r>
                        <a:rPr lang="cs-CZ" dirty="0"/>
                        <a:t> </a:t>
                      </a:r>
                      <a:endParaRPr lang="cs-CZ" dirty="0" smtClean="0"/>
                    </a:p>
                    <a:p>
                      <a:r>
                        <a:rPr lang="cs-CZ" dirty="0" smtClean="0"/>
                        <a:t>  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44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err="1" smtClean="0"/>
                        <a:t>Actin</a:t>
                      </a:r>
                      <a:r>
                        <a:rPr lang="cs-CZ" b="0" baseline="0" dirty="0" smtClean="0"/>
                        <a:t> 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b</a:t>
                      </a:r>
                      <a:r>
                        <a:rPr lang="cs-CZ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42 </a:t>
                      </a:r>
                      <a:r>
                        <a:rPr lang="cs-CZ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kDa</a:t>
                      </a:r>
                      <a:r>
                        <a:rPr lang="cs-CZ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</a:t>
                      </a:r>
                      <a:r>
                        <a:rPr lang="cs-CZ" baseline="30000" dirty="0" smtClean="0"/>
                        <a:t>1C</a:t>
                      </a:r>
                      <a:endParaRPr lang="cs-CZ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Tubulin </a:t>
                      </a:r>
                      <a:r>
                        <a:rPr lang="el-GR" dirty="0"/>
                        <a:t>α</a:t>
                      </a:r>
                      <a:r>
                        <a:rPr lang="cs-CZ" dirty="0"/>
                        <a:t>   </a:t>
                      </a:r>
                      <a:r>
                        <a:rPr lang="cs-CZ" dirty="0" smtClean="0"/>
                        <a:t>55 </a:t>
                      </a:r>
                      <a:r>
                        <a:rPr lang="cs-CZ" dirty="0" err="1" smtClean="0"/>
                        <a:t>kDa</a:t>
                      </a:r>
                      <a:r>
                        <a:rPr lang="cs-CZ" dirty="0" smtClean="0"/>
                        <a:t>                     </a:t>
                      </a:r>
                      <a:r>
                        <a:rPr lang="cs-CZ" baseline="30000" dirty="0"/>
                        <a:t>2C</a:t>
                      </a:r>
                      <a:r>
                        <a:rPr lang="cs-CZ" dirty="0"/>
                        <a:t>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363609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20FBECE1-DE92-4E23-BEF0-143EEB642800}"/>
              </a:ext>
            </a:extLst>
          </p:cNvPr>
          <p:cNvSpPr txBox="1"/>
          <p:nvPr/>
        </p:nvSpPr>
        <p:spPr>
          <a:xfrm>
            <a:off x="5656951" y="539770"/>
            <a:ext cx="2179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u="sng" dirty="0"/>
              <a:t>Schéma membrán: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41C8763-8929-4648-863A-C3287BFA7B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74737" y="2052400"/>
          <a:ext cx="3672000" cy="3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00">
                  <a:extLst>
                    <a:ext uri="{9D8B030D-6E8A-4147-A177-3AD203B41FA5}">
                      <a16:colId xmlns:a16="http://schemas.microsoft.com/office/drawing/2014/main" val="3397939237"/>
                    </a:ext>
                  </a:extLst>
                </a:gridCol>
                <a:gridCol w="244800">
                  <a:extLst>
                    <a:ext uri="{9D8B030D-6E8A-4147-A177-3AD203B41FA5}">
                      <a16:colId xmlns:a16="http://schemas.microsoft.com/office/drawing/2014/main" val="3329048132"/>
                    </a:ext>
                  </a:extLst>
                </a:gridCol>
                <a:gridCol w="244800">
                  <a:extLst>
                    <a:ext uri="{9D8B030D-6E8A-4147-A177-3AD203B41FA5}">
                      <a16:colId xmlns:a16="http://schemas.microsoft.com/office/drawing/2014/main" val="2384848967"/>
                    </a:ext>
                  </a:extLst>
                </a:gridCol>
                <a:gridCol w="244800">
                  <a:extLst>
                    <a:ext uri="{9D8B030D-6E8A-4147-A177-3AD203B41FA5}">
                      <a16:colId xmlns:a16="http://schemas.microsoft.com/office/drawing/2014/main" val="605691711"/>
                    </a:ext>
                  </a:extLst>
                </a:gridCol>
                <a:gridCol w="244800">
                  <a:extLst>
                    <a:ext uri="{9D8B030D-6E8A-4147-A177-3AD203B41FA5}">
                      <a16:colId xmlns:a16="http://schemas.microsoft.com/office/drawing/2014/main" val="1042575712"/>
                    </a:ext>
                  </a:extLst>
                </a:gridCol>
                <a:gridCol w="244800">
                  <a:extLst>
                    <a:ext uri="{9D8B030D-6E8A-4147-A177-3AD203B41FA5}">
                      <a16:colId xmlns:a16="http://schemas.microsoft.com/office/drawing/2014/main" val="3453027960"/>
                    </a:ext>
                  </a:extLst>
                </a:gridCol>
                <a:gridCol w="244800">
                  <a:extLst>
                    <a:ext uri="{9D8B030D-6E8A-4147-A177-3AD203B41FA5}">
                      <a16:colId xmlns:a16="http://schemas.microsoft.com/office/drawing/2014/main" val="2762190139"/>
                    </a:ext>
                  </a:extLst>
                </a:gridCol>
                <a:gridCol w="244800">
                  <a:extLst>
                    <a:ext uri="{9D8B030D-6E8A-4147-A177-3AD203B41FA5}">
                      <a16:colId xmlns:a16="http://schemas.microsoft.com/office/drawing/2014/main" val="3507444086"/>
                    </a:ext>
                  </a:extLst>
                </a:gridCol>
                <a:gridCol w="244800">
                  <a:extLst>
                    <a:ext uri="{9D8B030D-6E8A-4147-A177-3AD203B41FA5}">
                      <a16:colId xmlns:a16="http://schemas.microsoft.com/office/drawing/2014/main" val="754898094"/>
                    </a:ext>
                  </a:extLst>
                </a:gridCol>
                <a:gridCol w="244800">
                  <a:extLst>
                    <a:ext uri="{9D8B030D-6E8A-4147-A177-3AD203B41FA5}">
                      <a16:colId xmlns:a16="http://schemas.microsoft.com/office/drawing/2014/main" val="2866677914"/>
                    </a:ext>
                  </a:extLst>
                </a:gridCol>
                <a:gridCol w="244800">
                  <a:extLst>
                    <a:ext uri="{9D8B030D-6E8A-4147-A177-3AD203B41FA5}">
                      <a16:colId xmlns:a16="http://schemas.microsoft.com/office/drawing/2014/main" val="4124160343"/>
                    </a:ext>
                  </a:extLst>
                </a:gridCol>
                <a:gridCol w="244800">
                  <a:extLst>
                    <a:ext uri="{9D8B030D-6E8A-4147-A177-3AD203B41FA5}">
                      <a16:colId xmlns:a16="http://schemas.microsoft.com/office/drawing/2014/main" val="2200994475"/>
                    </a:ext>
                  </a:extLst>
                </a:gridCol>
                <a:gridCol w="244800">
                  <a:extLst>
                    <a:ext uri="{9D8B030D-6E8A-4147-A177-3AD203B41FA5}">
                      <a16:colId xmlns:a16="http://schemas.microsoft.com/office/drawing/2014/main" val="1161960357"/>
                    </a:ext>
                  </a:extLst>
                </a:gridCol>
                <a:gridCol w="244800">
                  <a:extLst>
                    <a:ext uri="{9D8B030D-6E8A-4147-A177-3AD203B41FA5}">
                      <a16:colId xmlns:a16="http://schemas.microsoft.com/office/drawing/2014/main" val="3056407451"/>
                    </a:ext>
                  </a:extLst>
                </a:gridCol>
                <a:gridCol w="244800">
                  <a:extLst>
                    <a:ext uri="{9D8B030D-6E8A-4147-A177-3AD203B41FA5}">
                      <a16:colId xmlns:a16="http://schemas.microsoft.com/office/drawing/2014/main" val="62526167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4432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cs-CZ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cs-CZ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 smtClean="0">
                          <a:solidFill>
                            <a:schemeClr val="tx1"/>
                          </a:solidFill>
                        </a:rPr>
                        <a:t>-K</a:t>
                      </a:r>
                      <a:endParaRPr lang="cs-CZ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cs-CZ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cs-CZ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cs-CZ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 smtClean="0">
                          <a:solidFill>
                            <a:schemeClr val="tx1"/>
                          </a:solidFill>
                        </a:rPr>
                        <a:t>WR</a:t>
                      </a:r>
                      <a:endParaRPr lang="cs-CZ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cs-CZ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-K</a:t>
                      </a:r>
                      <a:endParaRPr lang="cs-CZ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cs-CZ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cs-CZ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cs-CZ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 smtClean="0">
                          <a:solidFill>
                            <a:schemeClr val="tx1"/>
                          </a:solidFill>
                        </a:rPr>
                        <a:t>WR</a:t>
                      </a:r>
                      <a:endParaRPr lang="cs-CZ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cs-CZ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cs-CZ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348299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68BE43-0559-4845-8302-09839AF2F635}"/>
              </a:ext>
            </a:extLst>
          </p:cNvPr>
          <p:cNvSpPr txBox="1"/>
          <p:nvPr/>
        </p:nvSpPr>
        <p:spPr>
          <a:xfrm>
            <a:off x="1030922" y="1241837"/>
            <a:ext cx="1035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u="sng" dirty="0" err="1"/>
              <a:t>Marker</a:t>
            </a:r>
            <a:r>
              <a:rPr lang="cs-CZ" sz="2000" b="1" u="sng" dirty="0"/>
              <a:t>:</a:t>
            </a:r>
          </a:p>
        </p:txBody>
      </p:sp>
      <p:sp>
        <p:nvSpPr>
          <p:cNvPr id="2" name="Pravá jednoduchá závorka 1"/>
          <p:cNvSpPr/>
          <p:nvPr/>
        </p:nvSpPr>
        <p:spPr>
          <a:xfrm rot="5400000" flipH="1">
            <a:off x="4111991" y="1196071"/>
            <a:ext cx="140558" cy="1246820"/>
          </a:xfrm>
          <a:prstGeom prst="rightBracket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ravá jednoduchá závorka 8"/>
          <p:cNvSpPr/>
          <p:nvPr/>
        </p:nvSpPr>
        <p:spPr>
          <a:xfrm rot="5400000" flipH="1">
            <a:off x="5663059" y="1185911"/>
            <a:ext cx="140558" cy="1246820"/>
          </a:xfrm>
          <a:prstGeom prst="rightBracket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674889" y="1411858"/>
            <a:ext cx="2565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Studenti               Kontrola</a:t>
            </a:r>
            <a:endParaRPr lang="cs-CZ" dirty="0"/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241C8763-8929-4648-863A-C3287BFA7B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29137" y="2052400"/>
          <a:ext cx="3672000" cy="3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00">
                  <a:extLst>
                    <a:ext uri="{9D8B030D-6E8A-4147-A177-3AD203B41FA5}">
                      <a16:colId xmlns:a16="http://schemas.microsoft.com/office/drawing/2014/main" val="3397939237"/>
                    </a:ext>
                  </a:extLst>
                </a:gridCol>
                <a:gridCol w="244800">
                  <a:extLst>
                    <a:ext uri="{9D8B030D-6E8A-4147-A177-3AD203B41FA5}">
                      <a16:colId xmlns:a16="http://schemas.microsoft.com/office/drawing/2014/main" val="3329048132"/>
                    </a:ext>
                  </a:extLst>
                </a:gridCol>
                <a:gridCol w="244800">
                  <a:extLst>
                    <a:ext uri="{9D8B030D-6E8A-4147-A177-3AD203B41FA5}">
                      <a16:colId xmlns:a16="http://schemas.microsoft.com/office/drawing/2014/main" val="2384848967"/>
                    </a:ext>
                  </a:extLst>
                </a:gridCol>
                <a:gridCol w="244800">
                  <a:extLst>
                    <a:ext uri="{9D8B030D-6E8A-4147-A177-3AD203B41FA5}">
                      <a16:colId xmlns:a16="http://schemas.microsoft.com/office/drawing/2014/main" val="605691711"/>
                    </a:ext>
                  </a:extLst>
                </a:gridCol>
                <a:gridCol w="244800">
                  <a:extLst>
                    <a:ext uri="{9D8B030D-6E8A-4147-A177-3AD203B41FA5}">
                      <a16:colId xmlns:a16="http://schemas.microsoft.com/office/drawing/2014/main" val="1042575712"/>
                    </a:ext>
                  </a:extLst>
                </a:gridCol>
                <a:gridCol w="244800">
                  <a:extLst>
                    <a:ext uri="{9D8B030D-6E8A-4147-A177-3AD203B41FA5}">
                      <a16:colId xmlns:a16="http://schemas.microsoft.com/office/drawing/2014/main" val="3453027960"/>
                    </a:ext>
                  </a:extLst>
                </a:gridCol>
                <a:gridCol w="244800">
                  <a:extLst>
                    <a:ext uri="{9D8B030D-6E8A-4147-A177-3AD203B41FA5}">
                      <a16:colId xmlns:a16="http://schemas.microsoft.com/office/drawing/2014/main" val="2762190139"/>
                    </a:ext>
                  </a:extLst>
                </a:gridCol>
                <a:gridCol w="244800">
                  <a:extLst>
                    <a:ext uri="{9D8B030D-6E8A-4147-A177-3AD203B41FA5}">
                      <a16:colId xmlns:a16="http://schemas.microsoft.com/office/drawing/2014/main" val="3507444086"/>
                    </a:ext>
                  </a:extLst>
                </a:gridCol>
                <a:gridCol w="244800">
                  <a:extLst>
                    <a:ext uri="{9D8B030D-6E8A-4147-A177-3AD203B41FA5}">
                      <a16:colId xmlns:a16="http://schemas.microsoft.com/office/drawing/2014/main" val="754898094"/>
                    </a:ext>
                  </a:extLst>
                </a:gridCol>
                <a:gridCol w="244800">
                  <a:extLst>
                    <a:ext uri="{9D8B030D-6E8A-4147-A177-3AD203B41FA5}">
                      <a16:colId xmlns:a16="http://schemas.microsoft.com/office/drawing/2014/main" val="2866677914"/>
                    </a:ext>
                  </a:extLst>
                </a:gridCol>
                <a:gridCol w="244800">
                  <a:extLst>
                    <a:ext uri="{9D8B030D-6E8A-4147-A177-3AD203B41FA5}">
                      <a16:colId xmlns:a16="http://schemas.microsoft.com/office/drawing/2014/main" val="4124160343"/>
                    </a:ext>
                  </a:extLst>
                </a:gridCol>
                <a:gridCol w="244800">
                  <a:extLst>
                    <a:ext uri="{9D8B030D-6E8A-4147-A177-3AD203B41FA5}">
                      <a16:colId xmlns:a16="http://schemas.microsoft.com/office/drawing/2014/main" val="2200994475"/>
                    </a:ext>
                  </a:extLst>
                </a:gridCol>
                <a:gridCol w="244800">
                  <a:extLst>
                    <a:ext uri="{9D8B030D-6E8A-4147-A177-3AD203B41FA5}">
                      <a16:colId xmlns:a16="http://schemas.microsoft.com/office/drawing/2014/main" val="1161960357"/>
                    </a:ext>
                  </a:extLst>
                </a:gridCol>
                <a:gridCol w="244800">
                  <a:extLst>
                    <a:ext uri="{9D8B030D-6E8A-4147-A177-3AD203B41FA5}">
                      <a16:colId xmlns:a16="http://schemas.microsoft.com/office/drawing/2014/main" val="3056407451"/>
                    </a:ext>
                  </a:extLst>
                </a:gridCol>
                <a:gridCol w="244800">
                  <a:extLst>
                    <a:ext uri="{9D8B030D-6E8A-4147-A177-3AD203B41FA5}">
                      <a16:colId xmlns:a16="http://schemas.microsoft.com/office/drawing/2014/main" val="62526167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4432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cs-CZ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cs-CZ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 smtClean="0">
                          <a:solidFill>
                            <a:schemeClr val="tx1"/>
                          </a:solidFill>
                        </a:rPr>
                        <a:t>-K</a:t>
                      </a:r>
                      <a:endParaRPr lang="cs-CZ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cs-CZ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cs-CZ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cs-CZ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 smtClean="0">
                          <a:solidFill>
                            <a:schemeClr val="tx1"/>
                          </a:solidFill>
                        </a:rPr>
                        <a:t>WR</a:t>
                      </a:r>
                      <a:endParaRPr lang="cs-CZ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cs-CZ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-K</a:t>
                      </a:r>
                      <a:endParaRPr lang="cs-CZ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cs-CZ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cs-CZ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cs-CZ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 smtClean="0">
                          <a:solidFill>
                            <a:schemeClr val="tx1"/>
                          </a:solidFill>
                        </a:rPr>
                        <a:t>WR</a:t>
                      </a:r>
                      <a:endParaRPr lang="cs-CZ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cs-CZ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cs-CZ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348299"/>
                  </a:ext>
                </a:extLst>
              </a:tr>
            </a:tbl>
          </a:graphicData>
        </a:graphic>
      </p:graphicFrame>
      <p:sp>
        <p:nvSpPr>
          <p:cNvPr id="13" name="Pravá jednoduchá závorka 12"/>
          <p:cNvSpPr/>
          <p:nvPr/>
        </p:nvSpPr>
        <p:spPr>
          <a:xfrm rot="5400000" flipH="1">
            <a:off x="8466391" y="1196071"/>
            <a:ext cx="140558" cy="1246820"/>
          </a:xfrm>
          <a:prstGeom prst="rightBracket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Pravá jednoduchá závorka 13"/>
          <p:cNvSpPr/>
          <p:nvPr/>
        </p:nvSpPr>
        <p:spPr>
          <a:xfrm rot="5400000" flipH="1">
            <a:off x="10017459" y="1185911"/>
            <a:ext cx="140558" cy="1246820"/>
          </a:xfrm>
          <a:prstGeom prst="rightBracket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8029289" y="1411858"/>
            <a:ext cx="2565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Studenti               Kontrola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113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31495" y="662149"/>
            <a:ext cx="5613720" cy="3713081"/>
          </a:xfrm>
        </p:spPr>
        <p:txBody>
          <a:bodyPr>
            <a:normAutofit/>
          </a:bodyPr>
          <a:lstStyle/>
          <a:p>
            <a:pPr lvl="1"/>
            <a:r>
              <a:rPr lang="cs-CZ" sz="1400" dirty="0">
                <a:solidFill>
                  <a:schemeClr val="tx1"/>
                </a:solidFill>
              </a:rPr>
              <a:t>detekce a identifikace proteinů přenesených na membránu s využitím specifických protilátek</a:t>
            </a:r>
          </a:p>
          <a:p>
            <a:pPr lvl="1"/>
            <a:r>
              <a:rPr lang="cs-CZ" sz="1400" dirty="0">
                <a:solidFill>
                  <a:schemeClr val="tx1"/>
                </a:solidFill>
              </a:rPr>
              <a:t>několik základních kroků:</a:t>
            </a:r>
          </a:p>
          <a:p>
            <a:pPr lvl="2"/>
            <a:r>
              <a:rPr lang="cs-CZ" dirty="0" err="1"/>
              <a:t>odmytí</a:t>
            </a:r>
            <a:r>
              <a:rPr lang="cs-CZ" dirty="0"/>
              <a:t> blokačního agens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přidání </a:t>
            </a:r>
            <a:r>
              <a:rPr lang="cs-CZ" dirty="0">
                <a:solidFill>
                  <a:schemeClr val="accent1"/>
                </a:solidFill>
              </a:rPr>
              <a:t>primární protilátky</a:t>
            </a:r>
          </a:p>
          <a:p>
            <a:pPr lvl="2"/>
            <a:r>
              <a:rPr lang="cs-CZ" dirty="0" err="1"/>
              <a:t>odmytí</a:t>
            </a:r>
            <a:r>
              <a:rPr lang="cs-CZ" dirty="0"/>
              <a:t> nadbytečné primární protilátky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přidání </a:t>
            </a:r>
            <a:r>
              <a:rPr lang="cs-CZ" dirty="0">
                <a:solidFill>
                  <a:schemeClr val="accent1"/>
                </a:solidFill>
              </a:rPr>
              <a:t>sekundární protilátky</a:t>
            </a:r>
          </a:p>
          <a:p>
            <a:pPr lvl="2"/>
            <a:r>
              <a:rPr lang="cs-CZ" dirty="0" err="1"/>
              <a:t>odmytí</a:t>
            </a:r>
            <a:r>
              <a:rPr lang="cs-CZ" dirty="0"/>
              <a:t> nadbytečné sekundární protilátky</a:t>
            </a:r>
          </a:p>
          <a:p>
            <a:pPr lvl="2"/>
            <a:r>
              <a:rPr lang="cs-CZ" dirty="0">
                <a:solidFill>
                  <a:schemeClr val="accent1"/>
                </a:solidFill>
              </a:rPr>
              <a:t>detekce signálu </a:t>
            </a:r>
            <a:r>
              <a:rPr lang="cs-CZ" dirty="0">
                <a:solidFill>
                  <a:schemeClr val="tx1"/>
                </a:solidFill>
              </a:rPr>
              <a:t>– intenzita úměrná množství detekovaného proteinu (různé možnosti)</a:t>
            </a:r>
          </a:p>
          <a:p>
            <a:pPr marL="266700" lvl="1" indent="0"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lvl="1"/>
            <a:endParaRPr lang="cs-CZ" sz="1400" dirty="0"/>
          </a:p>
          <a:p>
            <a:pPr marL="266700" lvl="1" indent="0">
              <a:buNone/>
            </a:pPr>
            <a:endParaRPr lang="cs-CZ" sz="1400" dirty="0"/>
          </a:p>
          <a:p>
            <a:endParaRPr lang="cs-CZ" sz="1400" dirty="0"/>
          </a:p>
          <a:p>
            <a:endParaRPr lang="cs-CZ" sz="1400" dirty="0">
              <a:solidFill>
                <a:schemeClr val="tx1"/>
              </a:solidFill>
            </a:endParaRPr>
          </a:p>
          <a:p>
            <a:pPr marL="541338" lvl="2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80185" y="109471"/>
            <a:ext cx="7882263" cy="627063"/>
          </a:xfrm>
        </p:spPr>
        <p:txBody>
          <a:bodyPr>
            <a:normAutofit/>
          </a:bodyPr>
          <a:lstStyle/>
          <a:p>
            <a:r>
              <a:rPr lang="cs-CZ" sz="3200" dirty="0" err="1"/>
              <a:t>Imunodetekce</a:t>
            </a:r>
            <a:r>
              <a:rPr lang="cs-CZ" sz="3200" dirty="0"/>
              <a:t> – hlavní fáze</a:t>
            </a:r>
          </a:p>
        </p:txBody>
      </p:sp>
      <p:sp>
        <p:nvSpPr>
          <p:cNvPr id="5" name="Obdélník 4"/>
          <p:cNvSpPr/>
          <p:nvPr/>
        </p:nvSpPr>
        <p:spPr>
          <a:xfrm>
            <a:off x="7045789" y="6577852"/>
            <a:ext cx="13803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http://www.bio-rad.com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60971" t="11904" b="8997"/>
          <a:stretch/>
        </p:blipFill>
        <p:spPr>
          <a:xfrm>
            <a:off x="7197069" y="1631792"/>
            <a:ext cx="1724298" cy="457793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96" y="3820283"/>
            <a:ext cx="3995557" cy="303771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7045790" y="6417860"/>
            <a:ext cx="17748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/>
              <a:t>http://www.merckmillipore.com/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3294" y="109471"/>
            <a:ext cx="1520599" cy="1366614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9556038" y="1340579"/>
            <a:ext cx="11119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" dirty="0"/>
              <a:t>https://www.cusabio.comg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921367" y="6611780"/>
            <a:ext cx="200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accent1"/>
                </a:solidFill>
              </a:rPr>
              <a:t>Hyršlová Vaculová, 2018</a:t>
            </a:r>
          </a:p>
        </p:txBody>
      </p:sp>
    </p:spTree>
    <p:extLst>
      <p:ext uri="{BB962C8B-B14F-4D97-AF65-F5344CB8AC3E}">
        <p14:creationId xmlns:p14="http://schemas.microsoft.com/office/powerpoint/2010/main" val="324571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584" y="4946756"/>
            <a:ext cx="6629751" cy="1998675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72989" y="1304741"/>
            <a:ext cx="8277471" cy="3943438"/>
          </a:xfrm>
        </p:spPr>
        <p:txBody>
          <a:bodyPr>
            <a:normAutofit/>
          </a:bodyPr>
          <a:lstStyle/>
          <a:p>
            <a:r>
              <a:rPr lang="cs-CZ" sz="1400" dirty="0"/>
              <a:t>nejčastější způsob </a:t>
            </a:r>
            <a:r>
              <a:rPr lang="cs-CZ" sz="1400" dirty="0" err="1"/>
              <a:t>imunodetekce</a:t>
            </a:r>
            <a:r>
              <a:rPr lang="cs-CZ" sz="1400" dirty="0"/>
              <a:t> po western </a:t>
            </a:r>
            <a:r>
              <a:rPr lang="cs-CZ" sz="1400" dirty="0" err="1"/>
              <a:t>blottingu</a:t>
            </a:r>
            <a:endParaRPr lang="cs-CZ" sz="1400" dirty="0"/>
          </a:p>
          <a:p>
            <a:r>
              <a:rPr lang="cs-CZ" sz="1400" dirty="0"/>
              <a:t>široká škála detekčních </a:t>
            </a:r>
            <a:r>
              <a:rPr lang="cs-CZ" sz="1400" dirty="0" err="1"/>
              <a:t>kitů</a:t>
            </a:r>
            <a:r>
              <a:rPr lang="cs-CZ" sz="1400" dirty="0"/>
              <a:t> založených na chemiluminiscenční reakci</a:t>
            </a:r>
          </a:p>
          <a:p>
            <a:r>
              <a:rPr lang="cs-CZ" sz="1400" dirty="0"/>
              <a:t>princip reakce:</a:t>
            </a:r>
          </a:p>
          <a:p>
            <a:pPr lvl="1"/>
            <a:r>
              <a:rPr lang="cs-CZ" sz="1400" dirty="0">
                <a:solidFill>
                  <a:schemeClr val="tx1"/>
                </a:solidFill>
              </a:rPr>
              <a:t>cílový protein – neznačená primární Ab - sekundární Ab je konjugovaná s HRP (peroxidáza) – sem se přidá </a:t>
            </a:r>
            <a:r>
              <a:rPr lang="cs-CZ" sz="1400" dirty="0" err="1">
                <a:solidFill>
                  <a:schemeClr val="tx1"/>
                </a:solidFill>
              </a:rPr>
              <a:t>luminol</a:t>
            </a:r>
            <a:endParaRPr lang="cs-CZ" sz="1400" dirty="0">
              <a:solidFill>
                <a:schemeClr val="tx1"/>
              </a:solidFill>
            </a:endParaRPr>
          </a:p>
          <a:p>
            <a:pPr lvl="2"/>
            <a:r>
              <a:rPr lang="cs-CZ" dirty="0"/>
              <a:t>HRP katalyzuje oxidaci </a:t>
            </a:r>
            <a:r>
              <a:rPr lang="cs-CZ" dirty="0" err="1"/>
              <a:t>luminolu</a:t>
            </a:r>
            <a:r>
              <a:rPr lang="cs-CZ" dirty="0"/>
              <a:t> - vícekroková reakce, při které je emitováno chemiluminiscenční světlo (428 </a:t>
            </a:r>
            <a:r>
              <a:rPr lang="cs-CZ" dirty="0" err="1"/>
              <a:t>nm</a:t>
            </a:r>
            <a:r>
              <a:rPr lang="cs-CZ" dirty="0"/>
              <a:t>) </a:t>
            </a:r>
          </a:p>
          <a:p>
            <a:pPr lvl="3"/>
            <a:r>
              <a:rPr lang="cs-CZ" sz="1400" dirty="0"/>
              <a:t>jeho množství je úměrné množství HRP (tj. množství </a:t>
            </a:r>
            <a:r>
              <a:rPr lang="cs-CZ" sz="1400" dirty="0" err="1"/>
              <a:t>sAb</a:t>
            </a:r>
            <a:r>
              <a:rPr lang="cs-CZ" sz="1400" dirty="0"/>
              <a:t>, </a:t>
            </a:r>
            <a:r>
              <a:rPr lang="cs-CZ" sz="1400" dirty="0" err="1"/>
              <a:t>pAb</a:t>
            </a:r>
            <a:r>
              <a:rPr lang="cs-CZ" sz="1400" dirty="0"/>
              <a:t> a cílového proteinu)</a:t>
            </a:r>
          </a:p>
          <a:p>
            <a:pPr lvl="1"/>
            <a:r>
              <a:rPr lang="cs-CZ" sz="1400" dirty="0">
                <a:solidFill>
                  <a:schemeClr val="tx1"/>
                </a:solidFill>
              </a:rPr>
              <a:t>intenzitu reakce je možné zesílit (až 1000x) přidáním modifikovaných fenolů (p-</a:t>
            </a:r>
            <a:r>
              <a:rPr lang="cs-CZ" sz="1400" dirty="0" err="1">
                <a:solidFill>
                  <a:schemeClr val="tx1"/>
                </a:solidFill>
              </a:rPr>
              <a:t>iodofenol</a:t>
            </a:r>
            <a:r>
              <a:rPr lang="cs-CZ" sz="1400" dirty="0">
                <a:solidFill>
                  <a:schemeClr val="tx1"/>
                </a:solidFill>
              </a:rPr>
              <a:t>), které stimulují transfer elektronů mezi </a:t>
            </a:r>
            <a:r>
              <a:rPr lang="cs-CZ" sz="1400" dirty="0" err="1">
                <a:solidFill>
                  <a:schemeClr val="tx1"/>
                </a:solidFill>
              </a:rPr>
              <a:t>luminolem</a:t>
            </a:r>
            <a:r>
              <a:rPr lang="cs-CZ" sz="1400" dirty="0">
                <a:solidFill>
                  <a:schemeClr val="tx1"/>
                </a:solidFill>
              </a:rPr>
              <a:t> a HRP</a:t>
            </a:r>
          </a:p>
          <a:p>
            <a:pPr lvl="2"/>
            <a:r>
              <a:rPr lang="cs-CZ" dirty="0"/>
              <a:t>účinnější detekce signálu, zvýšení citlivosti detekce</a:t>
            </a:r>
          </a:p>
          <a:p>
            <a:pPr lvl="2"/>
            <a:r>
              <a:rPr lang="cs-CZ" dirty="0" err="1">
                <a:solidFill>
                  <a:schemeClr val="tx1"/>
                </a:solidFill>
              </a:rPr>
              <a:t>enhanced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chemiluminescence</a:t>
            </a:r>
            <a:r>
              <a:rPr lang="cs-CZ" dirty="0">
                <a:solidFill>
                  <a:schemeClr val="tx1"/>
                </a:solidFill>
              </a:rPr>
              <a:t> (ECL) – řada komerčně dostupných </a:t>
            </a:r>
            <a:r>
              <a:rPr lang="cs-CZ" dirty="0" err="1">
                <a:solidFill>
                  <a:schemeClr val="tx1"/>
                </a:solidFill>
              </a:rPr>
              <a:t>kitů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2990" y="225051"/>
            <a:ext cx="7138987" cy="627063"/>
          </a:xfrm>
        </p:spPr>
        <p:txBody>
          <a:bodyPr>
            <a:normAutofit/>
          </a:bodyPr>
          <a:lstStyle/>
          <a:p>
            <a:r>
              <a:rPr lang="cs-CZ" sz="3200" dirty="0"/>
              <a:t>Detekce – </a:t>
            </a:r>
            <a:r>
              <a:rPr lang="cs-CZ" sz="3200" dirty="0" err="1"/>
              <a:t>chemiluminescence</a:t>
            </a:r>
            <a:endParaRPr lang="cs-CZ" sz="3200" dirty="0"/>
          </a:p>
        </p:txBody>
      </p:sp>
      <p:sp>
        <p:nvSpPr>
          <p:cNvPr id="11" name="Obdélník 10"/>
          <p:cNvSpPr/>
          <p:nvPr/>
        </p:nvSpPr>
        <p:spPr>
          <a:xfrm>
            <a:off x="6934199" y="663188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600" dirty="0"/>
              <a:t>http://www.abnewswire.com/uploads/b294aa9327f379773b0b49445841e6e8.png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101" y="71679"/>
            <a:ext cx="5320434" cy="1233062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9220199" y="1493708"/>
            <a:ext cx="14859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(</a:t>
            </a:r>
            <a:r>
              <a:rPr lang="cs-CZ" sz="800" dirty="0" err="1"/>
              <a:t>Geschwender</a:t>
            </a:r>
            <a:r>
              <a:rPr lang="cs-CZ" sz="800" dirty="0"/>
              <a:t> et al., 2013)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210124" y="1098668"/>
            <a:ext cx="876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luminol</a:t>
            </a:r>
            <a:endParaRPr lang="cs-CZ" sz="1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19089" y="6576841"/>
            <a:ext cx="200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accent1"/>
                </a:solidFill>
              </a:rPr>
              <a:t>Hyršlová Vaculová, 2018</a:t>
            </a:r>
          </a:p>
        </p:txBody>
      </p:sp>
    </p:spTree>
    <p:extLst>
      <p:ext uri="{BB962C8B-B14F-4D97-AF65-F5344CB8AC3E}">
        <p14:creationId xmlns:p14="http://schemas.microsoft.com/office/powerpoint/2010/main" val="2542534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530D3-7574-1AA1-6262-745A0630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Western </a:t>
            </a:r>
            <a:r>
              <a:rPr lang="cs-CZ" dirty="0" err="1"/>
              <a:t>blotting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BD871FA-0EE2-33EF-7DCA-751905B81024}"/>
              </a:ext>
            </a:extLst>
          </p:cNvPr>
          <p:cNvSpPr/>
          <p:nvPr/>
        </p:nvSpPr>
        <p:spPr>
          <a:xfrm>
            <a:off x="2142639" y="3651669"/>
            <a:ext cx="2079912" cy="51898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BA9DAD06-AD7A-E51D-E806-FFB18BC1D27E}"/>
              </a:ext>
            </a:extLst>
          </p:cNvPr>
          <p:cNvSpPr/>
          <p:nvPr/>
        </p:nvSpPr>
        <p:spPr>
          <a:xfrm>
            <a:off x="2238072" y="3884118"/>
            <a:ext cx="612000" cy="12974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B571F17A-CC6C-8621-5369-C887EBCEB036}"/>
              </a:ext>
            </a:extLst>
          </p:cNvPr>
          <p:cNvSpPr/>
          <p:nvPr/>
        </p:nvSpPr>
        <p:spPr>
          <a:xfrm>
            <a:off x="2260251" y="3763253"/>
            <a:ext cx="580768" cy="36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ovnoramenný trojúhelník 10">
            <a:extLst>
              <a:ext uri="{FF2B5EF4-FFF2-40B4-BE49-F238E27FC236}">
                <a16:creationId xmlns:a16="http://schemas.microsoft.com/office/drawing/2014/main" id="{64BF7439-3184-5065-6BA5-1BBE190B5606}"/>
              </a:ext>
            </a:extLst>
          </p:cNvPr>
          <p:cNvSpPr/>
          <p:nvPr/>
        </p:nvSpPr>
        <p:spPr>
          <a:xfrm rot="5400000" flipH="1" flipV="1">
            <a:off x="4285716" y="3704426"/>
            <a:ext cx="180000" cy="180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ovnoramenný trojúhelník 11">
            <a:extLst>
              <a:ext uri="{FF2B5EF4-FFF2-40B4-BE49-F238E27FC236}">
                <a16:creationId xmlns:a16="http://schemas.microsoft.com/office/drawing/2014/main" id="{53FD2123-5743-2C74-40B8-AEF24904E603}"/>
              </a:ext>
            </a:extLst>
          </p:cNvPr>
          <p:cNvSpPr/>
          <p:nvPr/>
        </p:nvSpPr>
        <p:spPr>
          <a:xfrm rot="5400000" flipH="1" flipV="1">
            <a:off x="4290974" y="3867336"/>
            <a:ext cx="180000" cy="1800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DCF034D-9DAA-4A2C-330E-9F303086C322}"/>
              </a:ext>
            </a:extLst>
          </p:cNvPr>
          <p:cNvSpPr/>
          <p:nvPr/>
        </p:nvSpPr>
        <p:spPr>
          <a:xfrm>
            <a:off x="4538994" y="3704118"/>
            <a:ext cx="180000" cy="180000"/>
          </a:xfrm>
          <a:prstGeom prst="ellipse">
            <a:avLst/>
          </a:prstGeom>
          <a:solidFill>
            <a:srgbClr val="F6020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P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4FA3E81-11FF-90BE-1909-F3D4D8E90368}"/>
              </a:ext>
            </a:extLst>
          </p:cNvPr>
          <p:cNvSpPr txBox="1"/>
          <p:nvPr/>
        </p:nvSpPr>
        <p:spPr>
          <a:xfrm>
            <a:off x="882090" y="3706542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DVL</a:t>
            </a:r>
          </a:p>
        </p:txBody>
      </p: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55E80FA2-F9D1-9922-05F8-0F9149444B25}"/>
              </a:ext>
            </a:extLst>
          </p:cNvPr>
          <p:cNvGrpSpPr/>
          <p:nvPr/>
        </p:nvGrpSpPr>
        <p:grpSpPr>
          <a:xfrm>
            <a:off x="5906910" y="749907"/>
            <a:ext cx="6084570" cy="4739255"/>
            <a:chOff x="5906910" y="749907"/>
            <a:chExt cx="6084570" cy="4739255"/>
          </a:xfrm>
        </p:grpSpPr>
        <p:pic>
          <p:nvPicPr>
            <p:cNvPr id="7" name="Obrázek 6" descr="VÃ½sledek obrÃ¡zku pro wnt3a catenin RF43 Rspondin">
              <a:extLst>
                <a:ext uri="{FF2B5EF4-FFF2-40B4-BE49-F238E27FC236}">
                  <a16:creationId xmlns:a16="http://schemas.microsoft.com/office/drawing/2014/main" id="{F1F1C0E3-3AE5-5D66-B457-6F10464ED68B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910" y="923829"/>
              <a:ext cx="6084570" cy="45653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FEA24DB3-2672-BBA8-E8AA-6E5E07A849F6}"/>
                </a:ext>
              </a:extLst>
            </p:cNvPr>
            <p:cNvSpPr/>
            <p:nvPr/>
          </p:nvSpPr>
          <p:spPr>
            <a:xfrm>
              <a:off x="9721622" y="1535245"/>
              <a:ext cx="681320" cy="5384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vál 14">
              <a:extLst>
                <a:ext uri="{FF2B5EF4-FFF2-40B4-BE49-F238E27FC236}">
                  <a16:creationId xmlns:a16="http://schemas.microsoft.com/office/drawing/2014/main" id="{57BEE535-A3A6-1A70-E133-580DA36439D9}"/>
                </a:ext>
              </a:extLst>
            </p:cNvPr>
            <p:cNvSpPr/>
            <p:nvPr/>
          </p:nvSpPr>
          <p:spPr>
            <a:xfrm>
              <a:off x="7738872" y="3490976"/>
              <a:ext cx="937196" cy="5384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vál 15">
              <a:extLst>
                <a:ext uri="{FF2B5EF4-FFF2-40B4-BE49-F238E27FC236}">
                  <a16:creationId xmlns:a16="http://schemas.microsoft.com/office/drawing/2014/main" id="{90EB26D6-E09D-7BFD-9E3B-5ED443BE2DA1}"/>
                </a:ext>
              </a:extLst>
            </p:cNvPr>
            <p:cNvSpPr/>
            <p:nvPr/>
          </p:nvSpPr>
          <p:spPr>
            <a:xfrm>
              <a:off x="11005065" y="3206496"/>
              <a:ext cx="681320" cy="5384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vál 16">
              <a:extLst>
                <a:ext uri="{FF2B5EF4-FFF2-40B4-BE49-F238E27FC236}">
                  <a16:creationId xmlns:a16="http://schemas.microsoft.com/office/drawing/2014/main" id="{94A363A0-D93D-658D-75A7-C5A53F94C1B2}"/>
                </a:ext>
              </a:extLst>
            </p:cNvPr>
            <p:cNvSpPr/>
            <p:nvPr/>
          </p:nvSpPr>
          <p:spPr>
            <a:xfrm>
              <a:off x="10534582" y="3573546"/>
              <a:ext cx="681320" cy="5384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vál 17">
              <a:extLst>
                <a:ext uri="{FF2B5EF4-FFF2-40B4-BE49-F238E27FC236}">
                  <a16:creationId xmlns:a16="http://schemas.microsoft.com/office/drawing/2014/main" id="{F1868782-BC97-427C-1E0C-8F24664F850E}"/>
                </a:ext>
              </a:extLst>
            </p:cNvPr>
            <p:cNvSpPr/>
            <p:nvPr/>
          </p:nvSpPr>
          <p:spPr>
            <a:xfrm>
              <a:off x="11215567" y="3760216"/>
              <a:ext cx="681320" cy="5384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vál 18">
              <a:extLst>
                <a:ext uri="{FF2B5EF4-FFF2-40B4-BE49-F238E27FC236}">
                  <a16:creationId xmlns:a16="http://schemas.microsoft.com/office/drawing/2014/main" id="{801B7A7F-FFA6-6DBF-1883-A7D2B847A5F0}"/>
                </a:ext>
              </a:extLst>
            </p:cNvPr>
            <p:cNvSpPr/>
            <p:nvPr/>
          </p:nvSpPr>
          <p:spPr>
            <a:xfrm>
              <a:off x="9790289" y="3744976"/>
              <a:ext cx="681320" cy="5384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A56C3F4F-A3FF-1AA2-D66F-9382847B017F}"/>
                </a:ext>
              </a:extLst>
            </p:cNvPr>
            <p:cNvCxnSpPr/>
            <p:nvPr/>
          </p:nvCxnSpPr>
          <p:spPr>
            <a:xfrm>
              <a:off x="7738872" y="1154176"/>
              <a:ext cx="629920" cy="5487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5733E314-F45B-151F-5F82-727FA76B3507}"/>
                </a:ext>
              </a:extLst>
            </p:cNvPr>
            <p:cNvCxnSpPr/>
            <p:nvPr/>
          </p:nvCxnSpPr>
          <p:spPr>
            <a:xfrm flipH="1">
              <a:off x="7782297" y="1154176"/>
              <a:ext cx="510445" cy="5487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196DFECA-B3F7-71C2-D3E2-EED2F1F93EDF}"/>
                </a:ext>
              </a:extLst>
            </p:cNvPr>
            <p:cNvGrpSpPr/>
            <p:nvPr/>
          </p:nvGrpSpPr>
          <p:grpSpPr>
            <a:xfrm>
              <a:off x="7589574" y="2733794"/>
              <a:ext cx="490855" cy="228600"/>
              <a:chOff x="0" y="259080"/>
              <a:chExt cx="487680" cy="259080"/>
            </a:xfrm>
          </p:grpSpPr>
          <p:sp>
            <p:nvSpPr>
              <p:cNvPr id="23" name="Ovál 22">
                <a:extLst>
                  <a:ext uri="{FF2B5EF4-FFF2-40B4-BE49-F238E27FC236}">
                    <a16:creationId xmlns:a16="http://schemas.microsoft.com/office/drawing/2014/main" id="{08132121-9412-BC3A-B15F-63E6CD7F210B}"/>
                  </a:ext>
                </a:extLst>
              </p:cNvPr>
              <p:cNvSpPr/>
              <p:nvPr/>
            </p:nvSpPr>
            <p:spPr>
              <a:xfrm>
                <a:off x="45720" y="259080"/>
                <a:ext cx="373380" cy="25908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24" name="Textové pole 2">
                <a:extLst>
                  <a:ext uri="{FF2B5EF4-FFF2-40B4-BE49-F238E27FC236}">
                    <a16:creationId xmlns:a16="http://schemas.microsoft.com/office/drawing/2014/main" id="{D0FC3148-199F-5D49-214F-0546315B2C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59080"/>
                <a:ext cx="487680" cy="259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1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DVL2</a:t>
                </a:r>
                <a:endParaRPr lang="cs-CZ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A7EAD2B2-59D7-6EC1-29C8-EBF231E8411D}"/>
                </a:ext>
              </a:extLst>
            </p:cNvPr>
            <p:cNvGrpSpPr/>
            <p:nvPr/>
          </p:nvGrpSpPr>
          <p:grpSpPr>
            <a:xfrm>
              <a:off x="9826960" y="2232087"/>
              <a:ext cx="490855" cy="228600"/>
              <a:chOff x="0" y="259080"/>
              <a:chExt cx="487680" cy="259080"/>
            </a:xfrm>
          </p:grpSpPr>
          <p:sp>
            <p:nvSpPr>
              <p:cNvPr id="26" name="Ovál 25">
                <a:extLst>
                  <a:ext uri="{FF2B5EF4-FFF2-40B4-BE49-F238E27FC236}">
                    <a16:creationId xmlns:a16="http://schemas.microsoft.com/office/drawing/2014/main" id="{717905AA-726C-6E30-71AA-D611B7F7E6B3}"/>
                  </a:ext>
                </a:extLst>
              </p:cNvPr>
              <p:cNvSpPr/>
              <p:nvPr/>
            </p:nvSpPr>
            <p:spPr>
              <a:xfrm>
                <a:off x="45720" y="259080"/>
                <a:ext cx="373380" cy="25908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27" name="Textové pole 2">
                <a:extLst>
                  <a:ext uri="{FF2B5EF4-FFF2-40B4-BE49-F238E27FC236}">
                    <a16:creationId xmlns:a16="http://schemas.microsoft.com/office/drawing/2014/main" id="{3D436498-A254-D24F-1EBA-1EFB7ED385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59080"/>
                <a:ext cx="487680" cy="259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1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DVL2</a:t>
                </a:r>
                <a:endParaRPr lang="cs-CZ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Ovál 27">
              <a:extLst>
                <a:ext uri="{FF2B5EF4-FFF2-40B4-BE49-F238E27FC236}">
                  <a16:creationId xmlns:a16="http://schemas.microsoft.com/office/drawing/2014/main" id="{6B0D1CE4-3EDF-877D-3C79-8CD5235C6028}"/>
                </a:ext>
              </a:extLst>
            </p:cNvPr>
            <p:cNvSpPr/>
            <p:nvPr/>
          </p:nvSpPr>
          <p:spPr>
            <a:xfrm>
              <a:off x="9872638" y="2444093"/>
              <a:ext cx="180000" cy="180000"/>
            </a:xfrm>
            <a:prstGeom prst="ellipse">
              <a:avLst/>
            </a:prstGeom>
            <a:solidFill>
              <a:srgbClr val="F6020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P</a:t>
              </a:r>
            </a:p>
          </p:txBody>
        </p:sp>
        <p:sp>
          <p:nvSpPr>
            <p:cNvPr id="29" name="Ovál 28">
              <a:extLst>
                <a:ext uri="{FF2B5EF4-FFF2-40B4-BE49-F238E27FC236}">
                  <a16:creationId xmlns:a16="http://schemas.microsoft.com/office/drawing/2014/main" id="{37EBC049-51DC-AE28-1309-FD685BD4681C}"/>
                </a:ext>
              </a:extLst>
            </p:cNvPr>
            <p:cNvSpPr/>
            <p:nvPr/>
          </p:nvSpPr>
          <p:spPr>
            <a:xfrm>
              <a:off x="10042759" y="2444097"/>
              <a:ext cx="180000" cy="180000"/>
            </a:xfrm>
            <a:prstGeom prst="ellipse">
              <a:avLst/>
            </a:prstGeom>
            <a:solidFill>
              <a:srgbClr val="F6020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P</a:t>
              </a:r>
            </a:p>
          </p:txBody>
        </p:sp>
        <p:sp>
          <p:nvSpPr>
            <p:cNvPr id="30" name="Ovál 29">
              <a:extLst>
                <a:ext uri="{FF2B5EF4-FFF2-40B4-BE49-F238E27FC236}">
                  <a16:creationId xmlns:a16="http://schemas.microsoft.com/office/drawing/2014/main" id="{8478A93B-C7A9-2A45-B26F-1126EE582EAC}"/>
                </a:ext>
              </a:extLst>
            </p:cNvPr>
            <p:cNvSpPr/>
            <p:nvPr/>
          </p:nvSpPr>
          <p:spPr>
            <a:xfrm>
              <a:off x="10170345" y="2401566"/>
              <a:ext cx="180000" cy="180000"/>
            </a:xfrm>
            <a:prstGeom prst="ellipse">
              <a:avLst/>
            </a:prstGeom>
            <a:solidFill>
              <a:srgbClr val="F6020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P</a:t>
              </a:r>
            </a:p>
          </p:txBody>
        </p:sp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9587AE76-D22E-6856-88D3-C77BD44CD8CB}"/>
                </a:ext>
              </a:extLst>
            </p:cNvPr>
            <p:cNvSpPr txBox="1"/>
            <p:nvPr/>
          </p:nvSpPr>
          <p:spPr>
            <a:xfrm>
              <a:off x="10149127" y="749907"/>
              <a:ext cx="1080745" cy="36933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dirty="0"/>
                <a:t>ON </a:t>
              </a:r>
              <a:r>
                <a:rPr lang="cs-CZ" dirty="0" err="1"/>
                <a:t>state</a:t>
              </a:r>
              <a:endParaRPr lang="cs-CZ" dirty="0"/>
            </a:p>
          </p:txBody>
        </p: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9CC6DE05-D44A-EE3B-4EDA-2B41291017E0}"/>
                </a:ext>
              </a:extLst>
            </p:cNvPr>
            <p:cNvSpPr txBox="1"/>
            <p:nvPr/>
          </p:nvSpPr>
          <p:spPr>
            <a:xfrm>
              <a:off x="6903504" y="758644"/>
              <a:ext cx="1176925" cy="36933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cs-CZ" dirty="0"/>
                <a:t>OFF </a:t>
              </a:r>
              <a:r>
                <a:rPr lang="cs-CZ" dirty="0" err="1"/>
                <a:t>state</a:t>
              </a:r>
              <a:endParaRPr lang="cs-CZ" dirty="0"/>
            </a:p>
          </p:txBody>
        </p:sp>
      </p:grp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2695A26D-7B40-1EBD-7B44-D0BD37F0AB50}"/>
              </a:ext>
            </a:extLst>
          </p:cNvPr>
          <p:cNvSpPr txBox="1"/>
          <p:nvPr/>
        </p:nvSpPr>
        <p:spPr>
          <a:xfrm>
            <a:off x="3225536" y="1560121"/>
            <a:ext cx="878767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/>
              <a:t>ON </a:t>
            </a:r>
            <a:r>
              <a:rPr lang="cs-CZ" sz="1400" dirty="0" err="1"/>
              <a:t>state</a:t>
            </a:r>
            <a:endParaRPr lang="cs-CZ" sz="1400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9B3D9B07-C3F2-2FE0-D516-B48E30A05728}"/>
              </a:ext>
            </a:extLst>
          </p:cNvPr>
          <p:cNvSpPr txBox="1"/>
          <p:nvPr/>
        </p:nvSpPr>
        <p:spPr>
          <a:xfrm>
            <a:off x="2112445" y="1561068"/>
            <a:ext cx="954107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dirty="0"/>
              <a:t>OFF </a:t>
            </a:r>
            <a:r>
              <a:rPr lang="cs-CZ" sz="1400" dirty="0" err="1"/>
              <a:t>state</a:t>
            </a:r>
            <a:endParaRPr lang="cs-CZ" sz="1400" dirty="0"/>
          </a:p>
        </p:txBody>
      </p:sp>
      <p:sp>
        <p:nvSpPr>
          <p:cNvPr id="35" name="Obdélník: se zakulacenými rohy 34">
            <a:extLst>
              <a:ext uri="{FF2B5EF4-FFF2-40B4-BE49-F238E27FC236}">
                <a16:creationId xmlns:a16="http://schemas.microsoft.com/office/drawing/2014/main" id="{DDD5AEE2-4F41-C858-7146-19E4B2717179}"/>
              </a:ext>
            </a:extLst>
          </p:cNvPr>
          <p:cNvSpPr/>
          <p:nvPr/>
        </p:nvSpPr>
        <p:spPr>
          <a:xfrm>
            <a:off x="3387168" y="3743910"/>
            <a:ext cx="612000" cy="12974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: se zakulacenými rohy 35">
            <a:extLst>
              <a:ext uri="{FF2B5EF4-FFF2-40B4-BE49-F238E27FC236}">
                <a16:creationId xmlns:a16="http://schemas.microsoft.com/office/drawing/2014/main" id="{00DCAC59-AF26-9267-9A85-3F135AC36F90}"/>
              </a:ext>
            </a:extLst>
          </p:cNvPr>
          <p:cNvSpPr/>
          <p:nvPr/>
        </p:nvSpPr>
        <p:spPr>
          <a:xfrm>
            <a:off x="3409347" y="3952229"/>
            <a:ext cx="580768" cy="36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20ACD7DF-8A39-19E1-C160-0C15F6F297A0}"/>
              </a:ext>
            </a:extLst>
          </p:cNvPr>
          <p:cNvSpPr/>
          <p:nvPr/>
        </p:nvSpPr>
        <p:spPr>
          <a:xfrm>
            <a:off x="2139591" y="4224693"/>
            <a:ext cx="2079912" cy="51898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: se zakulacenými rohy 38">
            <a:extLst>
              <a:ext uri="{FF2B5EF4-FFF2-40B4-BE49-F238E27FC236}">
                <a16:creationId xmlns:a16="http://schemas.microsoft.com/office/drawing/2014/main" id="{1A71FA24-3A7C-1462-2610-665960372ADB}"/>
              </a:ext>
            </a:extLst>
          </p:cNvPr>
          <p:cNvSpPr/>
          <p:nvPr/>
        </p:nvSpPr>
        <p:spPr>
          <a:xfrm>
            <a:off x="2275491" y="4454621"/>
            <a:ext cx="580768" cy="36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7390CA62-7E16-7F21-3CE7-9EFBF6DAB3B3}"/>
              </a:ext>
            </a:extLst>
          </p:cNvPr>
          <p:cNvSpPr txBox="1"/>
          <p:nvPr/>
        </p:nvSpPr>
        <p:spPr>
          <a:xfrm>
            <a:off x="223755" y="4288243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Aktivní </a:t>
            </a:r>
            <a:r>
              <a:rPr lang="el-GR" dirty="0"/>
              <a:t>β</a:t>
            </a:r>
            <a:r>
              <a:rPr lang="cs-CZ" dirty="0"/>
              <a:t>-</a:t>
            </a:r>
            <a:r>
              <a:rPr lang="cs-CZ" dirty="0" err="1"/>
              <a:t>katenin</a:t>
            </a:r>
            <a:r>
              <a:rPr lang="cs-CZ" dirty="0"/>
              <a:t> </a:t>
            </a:r>
          </a:p>
        </p:txBody>
      </p:sp>
      <p:sp>
        <p:nvSpPr>
          <p:cNvPr id="44" name="Obdélník: se zakulacenými rohy 43">
            <a:extLst>
              <a:ext uri="{FF2B5EF4-FFF2-40B4-BE49-F238E27FC236}">
                <a16:creationId xmlns:a16="http://schemas.microsoft.com/office/drawing/2014/main" id="{7120E387-42C4-EF7F-BD8C-ABD0D2438CD7}"/>
              </a:ext>
            </a:extLst>
          </p:cNvPr>
          <p:cNvSpPr/>
          <p:nvPr/>
        </p:nvSpPr>
        <p:spPr>
          <a:xfrm>
            <a:off x="3393264" y="4371172"/>
            <a:ext cx="612000" cy="12974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C53EA039-AF75-CADF-DC07-FA07CE266058}"/>
              </a:ext>
            </a:extLst>
          </p:cNvPr>
          <p:cNvSpPr/>
          <p:nvPr/>
        </p:nvSpPr>
        <p:spPr>
          <a:xfrm>
            <a:off x="2136543" y="3087789"/>
            <a:ext cx="2079912" cy="51898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délník: se zakulacenými rohy 46">
            <a:extLst>
              <a:ext uri="{FF2B5EF4-FFF2-40B4-BE49-F238E27FC236}">
                <a16:creationId xmlns:a16="http://schemas.microsoft.com/office/drawing/2014/main" id="{F79B698D-3069-1F39-30FE-1C5331485FDD}"/>
              </a:ext>
            </a:extLst>
          </p:cNvPr>
          <p:cNvSpPr/>
          <p:nvPr/>
        </p:nvSpPr>
        <p:spPr>
          <a:xfrm>
            <a:off x="2272443" y="3317717"/>
            <a:ext cx="580768" cy="36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4F341A6A-483E-8B4B-A9A5-D17FE41D5A40}"/>
              </a:ext>
            </a:extLst>
          </p:cNvPr>
          <p:cNvSpPr txBox="1"/>
          <p:nvPr/>
        </p:nvSpPr>
        <p:spPr>
          <a:xfrm>
            <a:off x="220707" y="3151339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Aktivní </a:t>
            </a:r>
            <a:r>
              <a:rPr lang="el-GR" dirty="0"/>
              <a:t>β</a:t>
            </a:r>
            <a:r>
              <a:rPr lang="cs-CZ" dirty="0"/>
              <a:t>-</a:t>
            </a:r>
            <a:r>
              <a:rPr lang="cs-CZ" dirty="0" err="1"/>
              <a:t>katenin</a:t>
            </a:r>
            <a:r>
              <a:rPr lang="cs-CZ" dirty="0"/>
              <a:t> </a:t>
            </a:r>
          </a:p>
        </p:txBody>
      </p:sp>
      <p:sp>
        <p:nvSpPr>
          <p:cNvPr id="49" name="Obdélník: se zakulacenými rohy 48">
            <a:extLst>
              <a:ext uri="{FF2B5EF4-FFF2-40B4-BE49-F238E27FC236}">
                <a16:creationId xmlns:a16="http://schemas.microsoft.com/office/drawing/2014/main" id="{ECC67586-2F59-936F-2E44-48E4005C30A3}"/>
              </a:ext>
            </a:extLst>
          </p:cNvPr>
          <p:cNvSpPr/>
          <p:nvPr/>
        </p:nvSpPr>
        <p:spPr>
          <a:xfrm>
            <a:off x="3390216" y="3234268"/>
            <a:ext cx="612000" cy="12974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86D6C4DF-BDE3-59D0-50ED-EDC13428AB26}"/>
              </a:ext>
            </a:extLst>
          </p:cNvPr>
          <p:cNvSpPr/>
          <p:nvPr/>
        </p:nvSpPr>
        <p:spPr>
          <a:xfrm>
            <a:off x="2136543" y="4907445"/>
            <a:ext cx="2079912" cy="51898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432078E8-CB78-E4C2-979A-00C4F159F996}"/>
              </a:ext>
            </a:extLst>
          </p:cNvPr>
          <p:cNvSpPr txBox="1"/>
          <p:nvPr/>
        </p:nvSpPr>
        <p:spPr>
          <a:xfrm>
            <a:off x="922061" y="4982271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cs-CZ" dirty="0"/>
              <a:t>-</a:t>
            </a:r>
            <a:r>
              <a:rPr lang="cs-CZ" dirty="0" err="1"/>
              <a:t>actin</a:t>
            </a:r>
            <a:r>
              <a:rPr lang="cs-CZ" dirty="0"/>
              <a:t> </a:t>
            </a:r>
          </a:p>
        </p:txBody>
      </p:sp>
      <p:sp>
        <p:nvSpPr>
          <p:cNvPr id="53" name="Obdélník: se zakulacenými rohy 52">
            <a:extLst>
              <a:ext uri="{FF2B5EF4-FFF2-40B4-BE49-F238E27FC236}">
                <a16:creationId xmlns:a16="http://schemas.microsoft.com/office/drawing/2014/main" id="{DFB84CF2-CDB3-BA7E-B9FF-7B53B46FE336}"/>
              </a:ext>
            </a:extLst>
          </p:cNvPr>
          <p:cNvSpPr/>
          <p:nvPr/>
        </p:nvSpPr>
        <p:spPr>
          <a:xfrm>
            <a:off x="2260251" y="5111496"/>
            <a:ext cx="580768" cy="9144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bdélník: se zakulacenými rohy 53">
            <a:extLst>
              <a:ext uri="{FF2B5EF4-FFF2-40B4-BE49-F238E27FC236}">
                <a16:creationId xmlns:a16="http://schemas.microsoft.com/office/drawing/2014/main" id="{275D2968-F05E-036F-3862-9EFFA637E9A9}"/>
              </a:ext>
            </a:extLst>
          </p:cNvPr>
          <p:cNvSpPr/>
          <p:nvPr/>
        </p:nvSpPr>
        <p:spPr>
          <a:xfrm>
            <a:off x="3374535" y="5121216"/>
            <a:ext cx="580768" cy="9144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54">
            <a:extLst>
              <a:ext uri="{FF2B5EF4-FFF2-40B4-BE49-F238E27FC236}">
                <a16:creationId xmlns:a16="http://schemas.microsoft.com/office/drawing/2014/main" id="{44E2DA3B-E8F4-5D51-F32A-531B346F1CAE}"/>
              </a:ext>
            </a:extLst>
          </p:cNvPr>
          <p:cNvSpPr/>
          <p:nvPr/>
        </p:nvSpPr>
        <p:spPr>
          <a:xfrm>
            <a:off x="2133495" y="5471325"/>
            <a:ext cx="2079912" cy="51898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7B6E2216-7A2F-61DC-2553-AB35942D6390}"/>
              </a:ext>
            </a:extLst>
          </p:cNvPr>
          <p:cNvSpPr txBox="1"/>
          <p:nvPr/>
        </p:nvSpPr>
        <p:spPr>
          <a:xfrm>
            <a:off x="919013" y="5546151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r>
              <a:rPr lang="cs-CZ" dirty="0"/>
              <a:t>-tubulin </a:t>
            </a:r>
          </a:p>
        </p:txBody>
      </p:sp>
      <p:sp>
        <p:nvSpPr>
          <p:cNvPr id="57" name="Obdélník: se zakulacenými rohy 56">
            <a:extLst>
              <a:ext uri="{FF2B5EF4-FFF2-40B4-BE49-F238E27FC236}">
                <a16:creationId xmlns:a16="http://schemas.microsoft.com/office/drawing/2014/main" id="{D3AEA035-A04C-B989-AED3-BF1F5ED3CEF7}"/>
              </a:ext>
            </a:extLst>
          </p:cNvPr>
          <p:cNvSpPr/>
          <p:nvPr/>
        </p:nvSpPr>
        <p:spPr>
          <a:xfrm>
            <a:off x="2257203" y="5675376"/>
            <a:ext cx="580768" cy="9144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bdélník: se zakulacenými rohy 57">
            <a:extLst>
              <a:ext uri="{FF2B5EF4-FFF2-40B4-BE49-F238E27FC236}">
                <a16:creationId xmlns:a16="http://schemas.microsoft.com/office/drawing/2014/main" id="{00D46DD8-2360-DB34-D5A4-38B58387E6F4}"/>
              </a:ext>
            </a:extLst>
          </p:cNvPr>
          <p:cNvSpPr/>
          <p:nvPr/>
        </p:nvSpPr>
        <p:spPr>
          <a:xfrm>
            <a:off x="3371487" y="5685096"/>
            <a:ext cx="580768" cy="9144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bdélník 58">
            <a:extLst>
              <a:ext uri="{FF2B5EF4-FFF2-40B4-BE49-F238E27FC236}">
                <a16:creationId xmlns:a16="http://schemas.microsoft.com/office/drawing/2014/main" id="{08E0E307-52FC-52F6-F122-6066524AD043}"/>
              </a:ext>
            </a:extLst>
          </p:cNvPr>
          <p:cNvSpPr/>
          <p:nvPr/>
        </p:nvSpPr>
        <p:spPr>
          <a:xfrm>
            <a:off x="2121303" y="2542197"/>
            <a:ext cx="2079912" cy="51898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bdélník: se zakulacenými rohy 59">
            <a:extLst>
              <a:ext uri="{FF2B5EF4-FFF2-40B4-BE49-F238E27FC236}">
                <a16:creationId xmlns:a16="http://schemas.microsoft.com/office/drawing/2014/main" id="{2FD971D8-DDB2-543D-59EC-6C9F0FEB0CFF}"/>
              </a:ext>
            </a:extLst>
          </p:cNvPr>
          <p:cNvSpPr/>
          <p:nvPr/>
        </p:nvSpPr>
        <p:spPr>
          <a:xfrm>
            <a:off x="2216736" y="2774646"/>
            <a:ext cx="612000" cy="12974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bdélník: se zakulacenými rohy 60">
            <a:extLst>
              <a:ext uri="{FF2B5EF4-FFF2-40B4-BE49-F238E27FC236}">
                <a16:creationId xmlns:a16="http://schemas.microsoft.com/office/drawing/2014/main" id="{22A9EE88-96FF-637C-52EF-45FBB419D599}"/>
              </a:ext>
            </a:extLst>
          </p:cNvPr>
          <p:cNvSpPr/>
          <p:nvPr/>
        </p:nvSpPr>
        <p:spPr>
          <a:xfrm>
            <a:off x="2238915" y="2653781"/>
            <a:ext cx="580768" cy="36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Rovnoramenný trojúhelník 61">
            <a:extLst>
              <a:ext uri="{FF2B5EF4-FFF2-40B4-BE49-F238E27FC236}">
                <a16:creationId xmlns:a16="http://schemas.microsoft.com/office/drawing/2014/main" id="{3ECDDCD5-D7C4-BF72-25DD-308A01F1A288}"/>
              </a:ext>
            </a:extLst>
          </p:cNvPr>
          <p:cNvSpPr/>
          <p:nvPr/>
        </p:nvSpPr>
        <p:spPr>
          <a:xfrm rot="5400000" flipH="1" flipV="1">
            <a:off x="4264380" y="2594954"/>
            <a:ext cx="180000" cy="180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Rovnoramenný trojúhelník 62">
            <a:extLst>
              <a:ext uri="{FF2B5EF4-FFF2-40B4-BE49-F238E27FC236}">
                <a16:creationId xmlns:a16="http://schemas.microsoft.com/office/drawing/2014/main" id="{2C4B98A7-44DA-5731-F83A-F8EB8CADD430}"/>
              </a:ext>
            </a:extLst>
          </p:cNvPr>
          <p:cNvSpPr/>
          <p:nvPr/>
        </p:nvSpPr>
        <p:spPr>
          <a:xfrm rot="5400000" flipH="1" flipV="1">
            <a:off x="4269638" y="2757864"/>
            <a:ext cx="180000" cy="1800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vál 63">
            <a:extLst>
              <a:ext uri="{FF2B5EF4-FFF2-40B4-BE49-F238E27FC236}">
                <a16:creationId xmlns:a16="http://schemas.microsoft.com/office/drawing/2014/main" id="{9F8A69A1-069F-2A6F-0EF1-5AA0D86A8EE8}"/>
              </a:ext>
            </a:extLst>
          </p:cNvPr>
          <p:cNvSpPr/>
          <p:nvPr/>
        </p:nvSpPr>
        <p:spPr>
          <a:xfrm>
            <a:off x="4517658" y="2594646"/>
            <a:ext cx="180000" cy="180000"/>
          </a:xfrm>
          <a:prstGeom prst="ellipse">
            <a:avLst/>
          </a:prstGeom>
          <a:solidFill>
            <a:srgbClr val="F6020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P</a:t>
            </a:r>
          </a:p>
        </p:txBody>
      </p: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FC97C43D-AB18-E2FC-97F5-340E304DD157}"/>
              </a:ext>
            </a:extLst>
          </p:cNvPr>
          <p:cNvSpPr txBox="1"/>
          <p:nvPr/>
        </p:nvSpPr>
        <p:spPr>
          <a:xfrm>
            <a:off x="411237" y="2605747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Celkový LRP6</a:t>
            </a:r>
          </a:p>
        </p:txBody>
      </p:sp>
      <p:sp>
        <p:nvSpPr>
          <p:cNvPr id="66" name="Obdélník: se zakulacenými rohy 65">
            <a:extLst>
              <a:ext uri="{FF2B5EF4-FFF2-40B4-BE49-F238E27FC236}">
                <a16:creationId xmlns:a16="http://schemas.microsoft.com/office/drawing/2014/main" id="{A95A0BB6-38C8-CC6F-9792-362E101E196D}"/>
              </a:ext>
            </a:extLst>
          </p:cNvPr>
          <p:cNvSpPr/>
          <p:nvPr/>
        </p:nvSpPr>
        <p:spPr>
          <a:xfrm>
            <a:off x="3365832" y="2634438"/>
            <a:ext cx="612000" cy="12974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bdélník: se zakulacenými rohy 66">
            <a:extLst>
              <a:ext uri="{FF2B5EF4-FFF2-40B4-BE49-F238E27FC236}">
                <a16:creationId xmlns:a16="http://schemas.microsoft.com/office/drawing/2014/main" id="{DEB64F1C-202C-5B93-2C73-28F442843AA1}"/>
              </a:ext>
            </a:extLst>
          </p:cNvPr>
          <p:cNvSpPr/>
          <p:nvPr/>
        </p:nvSpPr>
        <p:spPr>
          <a:xfrm>
            <a:off x="3388011" y="2842757"/>
            <a:ext cx="580768" cy="36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bdélník 67">
            <a:extLst>
              <a:ext uri="{FF2B5EF4-FFF2-40B4-BE49-F238E27FC236}">
                <a16:creationId xmlns:a16="http://schemas.microsoft.com/office/drawing/2014/main" id="{2368F1C5-7A8E-E8C7-4579-F47A516BC2D7}"/>
              </a:ext>
            </a:extLst>
          </p:cNvPr>
          <p:cNvSpPr/>
          <p:nvPr/>
        </p:nvSpPr>
        <p:spPr>
          <a:xfrm>
            <a:off x="2115207" y="1978317"/>
            <a:ext cx="2079912" cy="51898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Obdélník: se zakulacenými rohy 68">
            <a:extLst>
              <a:ext uri="{FF2B5EF4-FFF2-40B4-BE49-F238E27FC236}">
                <a16:creationId xmlns:a16="http://schemas.microsoft.com/office/drawing/2014/main" id="{C41E816D-69F0-670D-264E-BBCB717B5B21}"/>
              </a:ext>
            </a:extLst>
          </p:cNvPr>
          <p:cNvSpPr/>
          <p:nvPr/>
        </p:nvSpPr>
        <p:spPr>
          <a:xfrm>
            <a:off x="2251107" y="2208245"/>
            <a:ext cx="580768" cy="36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0FCEA4F0-EFB8-7726-9C60-8E42166F25AC}"/>
              </a:ext>
            </a:extLst>
          </p:cNvPr>
          <p:cNvSpPr txBox="1"/>
          <p:nvPr/>
        </p:nvSpPr>
        <p:spPr>
          <a:xfrm>
            <a:off x="489204" y="2041867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S1490-LRP6</a:t>
            </a:r>
          </a:p>
        </p:txBody>
      </p:sp>
      <p:sp>
        <p:nvSpPr>
          <p:cNvPr id="71" name="Obdélník: se zakulacenými rohy 70">
            <a:extLst>
              <a:ext uri="{FF2B5EF4-FFF2-40B4-BE49-F238E27FC236}">
                <a16:creationId xmlns:a16="http://schemas.microsoft.com/office/drawing/2014/main" id="{CFE8E22E-3F2E-B762-AD85-FADA593DB1D7}"/>
              </a:ext>
            </a:extLst>
          </p:cNvPr>
          <p:cNvSpPr/>
          <p:nvPr/>
        </p:nvSpPr>
        <p:spPr>
          <a:xfrm>
            <a:off x="3368880" y="2124796"/>
            <a:ext cx="612000" cy="12974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Pravá složená závorka 71">
            <a:extLst>
              <a:ext uri="{FF2B5EF4-FFF2-40B4-BE49-F238E27FC236}">
                <a16:creationId xmlns:a16="http://schemas.microsoft.com/office/drawing/2014/main" id="{B578A193-42A2-E93C-030C-B106607E06A3}"/>
              </a:ext>
            </a:extLst>
          </p:cNvPr>
          <p:cNvSpPr/>
          <p:nvPr/>
        </p:nvSpPr>
        <p:spPr>
          <a:xfrm>
            <a:off x="4375716" y="4982271"/>
            <a:ext cx="110055" cy="9332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23CFAED4-1A2B-DB62-63E7-D9CFF1D9332B}"/>
              </a:ext>
            </a:extLst>
          </p:cNvPr>
          <p:cNvSpPr txBox="1"/>
          <p:nvPr/>
        </p:nvSpPr>
        <p:spPr>
          <a:xfrm>
            <a:off x="4583060" y="5264211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Loading</a:t>
            </a:r>
            <a:r>
              <a:rPr lang="cs-CZ" dirty="0"/>
              <a:t> kontrola</a:t>
            </a:r>
          </a:p>
        </p:txBody>
      </p:sp>
    </p:spTree>
    <p:extLst>
      <p:ext uri="{BB962C8B-B14F-4D97-AF65-F5344CB8AC3E}">
        <p14:creationId xmlns:p14="http://schemas.microsoft.com/office/powerpoint/2010/main" val="784617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707814" y="127794"/>
            <a:ext cx="8596668" cy="1320800"/>
          </a:xfrm>
        </p:spPr>
        <p:txBody>
          <a:bodyPr/>
          <a:lstStyle/>
          <a:p>
            <a:r>
              <a:rPr lang="cs-CZ" dirty="0">
                <a:latin typeface="Arial" charset="0"/>
                <a:cs typeface="Arial" charset="0"/>
              </a:rPr>
              <a:t>Počítání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707814" y="882015"/>
            <a:ext cx="7812087" cy="55451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cs-CZ" sz="1600" b="1" dirty="0">
                <a:latin typeface="Arial" charset="0"/>
                <a:cs typeface="Arial" charset="0"/>
              </a:rPr>
              <a:t>Koncentrace bez přepočtu jednotek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SS 40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mM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a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a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potřebujeme 100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ul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 WS: 20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uM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Trojčlenka: 20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uM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…..100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ul</a:t>
            </a:r>
            <a:endParaRPr lang="cs-CZ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40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mM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…. x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ul</a:t>
            </a:r>
            <a:endParaRPr lang="cs-CZ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x/100=0,02/40… 0,0005.100=x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Ředěním I:  40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mM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…. 100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ul</a:t>
            </a:r>
            <a:endParaRPr lang="cs-CZ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20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mM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…. 50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ul</a:t>
            </a:r>
            <a:endParaRPr lang="cs-CZ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20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uM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……50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nl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= 0,05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ul</a:t>
            </a:r>
            <a:endParaRPr lang="cs-CZ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Ředěním II: 40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mM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/0,02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mM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= 2000 x ředěné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100/2000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Vzorečkem: c1.V1=c2.V2  (pozor! Nutné stejné jednotky)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40x=0,02.100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ul</a:t>
            </a:r>
            <a:endParaRPr lang="cs-CZ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cs-CZ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sz="1600" b="1" dirty="0">
                <a:latin typeface="Arial" charset="0"/>
                <a:cs typeface="Arial" charset="0"/>
              </a:rPr>
              <a:t>Koncentrace s přepočtem jednotek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600" dirty="0">
                <a:latin typeface="Arial" charset="0"/>
                <a:cs typeface="Arial" charset="0"/>
              </a:rPr>
              <a:t>   </a:t>
            </a:r>
            <a:r>
              <a:rPr lang="cs-CZ" sz="1400" dirty="0">
                <a:latin typeface="Arial" charset="0"/>
                <a:cs typeface="Arial" charset="0"/>
              </a:rPr>
              <a:t>SS: 40 mg/ml a potřebujeme 100 </a:t>
            </a:r>
            <a:r>
              <a:rPr lang="cs-CZ" sz="1400" dirty="0" err="1">
                <a:latin typeface="Arial" charset="0"/>
                <a:cs typeface="Arial" charset="0"/>
              </a:rPr>
              <a:t>ul</a:t>
            </a:r>
            <a:r>
              <a:rPr lang="cs-CZ" sz="1400" dirty="0">
                <a:latin typeface="Arial" charset="0"/>
                <a:cs typeface="Arial" charset="0"/>
              </a:rPr>
              <a:t>  WS: 20 </a:t>
            </a:r>
            <a:r>
              <a:rPr lang="cs-CZ" sz="1400" dirty="0" err="1">
                <a:latin typeface="Arial" charset="0"/>
                <a:cs typeface="Arial" charset="0"/>
              </a:rPr>
              <a:t>uM</a:t>
            </a:r>
            <a:r>
              <a:rPr lang="cs-CZ" sz="1400" dirty="0"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>
                <a:latin typeface="Arial" charset="0"/>
                <a:cs typeface="Arial" charset="0"/>
              </a:rPr>
              <a:t>   </a:t>
            </a:r>
            <a:r>
              <a:rPr lang="cs-CZ" sz="1400" dirty="0">
                <a:solidFill>
                  <a:srgbClr val="FF0000"/>
                </a:solidFill>
                <a:latin typeface="Arial" charset="0"/>
                <a:cs typeface="Arial" charset="0"/>
              </a:rPr>
              <a:t>Nutné znát </a:t>
            </a:r>
            <a:r>
              <a:rPr lang="cs-CZ" sz="1400" dirty="0" err="1">
                <a:solidFill>
                  <a:srgbClr val="FF0000"/>
                </a:solidFill>
                <a:latin typeface="Arial" charset="0"/>
                <a:cs typeface="Arial" charset="0"/>
              </a:rPr>
              <a:t>Mr</a:t>
            </a:r>
            <a:r>
              <a:rPr lang="cs-CZ" sz="1400" dirty="0">
                <a:solidFill>
                  <a:srgbClr val="FF0000"/>
                </a:solidFill>
                <a:latin typeface="Arial" charset="0"/>
                <a:cs typeface="Arial" charset="0"/>
              </a:rPr>
              <a:t> látky (</a:t>
            </a:r>
            <a:r>
              <a:rPr lang="cs-CZ" sz="1400" dirty="0" err="1">
                <a:solidFill>
                  <a:srgbClr val="FF0000"/>
                </a:solidFill>
                <a:latin typeface="Arial" charset="0"/>
                <a:cs typeface="Arial" charset="0"/>
              </a:rPr>
              <a:t>např</a:t>
            </a:r>
            <a:r>
              <a:rPr lang="cs-CZ" sz="1400" dirty="0">
                <a:solidFill>
                  <a:srgbClr val="FF0000"/>
                </a:solidFill>
                <a:latin typeface="Arial" charset="0"/>
                <a:cs typeface="Arial" charset="0"/>
              </a:rPr>
              <a:t> 80)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>
                <a:latin typeface="Arial" charset="0"/>
                <a:cs typeface="Arial" charset="0"/>
              </a:rPr>
              <a:t>    1 M    … 80 mg/ml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>
                <a:latin typeface="Arial" charset="0"/>
                <a:cs typeface="Arial" charset="0"/>
              </a:rPr>
              <a:t>    0,5 M … 40 mg/ml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>
                <a:latin typeface="Arial" charset="0"/>
                <a:cs typeface="Arial" charset="0"/>
              </a:rPr>
              <a:t>    </a:t>
            </a:r>
          </a:p>
          <a:p>
            <a:pPr>
              <a:lnSpc>
                <a:spcPct val="80000"/>
              </a:lnSpc>
            </a:pPr>
            <a:r>
              <a:rPr lang="cs-CZ" sz="1600" b="1" dirty="0">
                <a:latin typeface="Arial" charset="0"/>
                <a:cs typeface="Arial" charset="0"/>
              </a:rPr>
              <a:t>Ředění buněk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>
                <a:latin typeface="Arial" charset="0"/>
                <a:cs typeface="Arial" charset="0"/>
              </a:rPr>
              <a:t>    Spočítáme si, že máme 0,35x10^6/ml = 0,7x10^6 b v 2 ml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>
                <a:latin typeface="Arial" charset="0"/>
                <a:cs typeface="Arial" charset="0"/>
              </a:rPr>
              <a:t>    A) chceme mít 1x10^6/1ml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>
                <a:latin typeface="Arial" charset="0"/>
                <a:cs typeface="Arial" charset="0"/>
              </a:rPr>
              <a:t>    zjistíme, kolik máme buněk celkem (0,7x10^6), Centrifugace a pak to doředíme 0,7 ml pufru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>
                <a:latin typeface="Arial" charset="0"/>
                <a:cs typeface="Arial" charset="0"/>
              </a:rPr>
              <a:t>    B) chceme odebrat 2x10^5 buněk = 0,2x10^6 buněk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>
                <a:latin typeface="Arial" charset="0"/>
                <a:cs typeface="Arial" charset="0"/>
              </a:rPr>
              <a:t>    0,2/0,35=0,57 ml vezmeme z původní suspenze</a:t>
            </a:r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 flipV="1">
            <a:off x="2948940" y="1310165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1749" name="Line 7"/>
          <p:cNvSpPr>
            <a:spLocks noChangeShapeType="1"/>
          </p:cNvSpPr>
          <p:nvPr/>
        </p:nvSpPr>
        <p:spPr bwMode="auto">
          <a:xfrm>
            <a:off x="1854835" y="1353980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37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800" b="1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Míru </a:t>
            </a:r>
            <a:r>
              <a:rPr lang="cs-CZ" sz="1800" b="1" u="sng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Wnt</a:t>
            </a:r>
            <a:r>
              <a:rPr lang="cs-CZ" sz="1800" b="1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/β-</a:t>
            </a:r>
            <a:r>
              <a:rPr lang="cs-CZ" sz="1800" b="1" u="sng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kateninové</a:t>
            </a:r>
            <a:r>
              <a:rPr lang="cs-CZ" sz="1800" b="1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signalizace lze stanovit několika způsoby:</a:t>
            </a:r>
            <a:r>
              <a:rPr lang="cs-CZ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1) pomocí western </a:t>
            </a:r>
            <a:r>
              <a:rPr lang="cs-CZ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blottingu</a:t>
            </a:r>
            <a:r>
              <a:rPr lang="cs-CZ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(detekcí fosforylace relevantních proteinů) – </a:t>
            </a:r>
            <a:r>
              <a:rPr lang="cs-CZ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semikvantitativní</a:t>
            </a:r>
            <a:r>
              <a:rPr lang="cs-CZ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metoda, 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2) měřením exprese cílových genů (pomocí </a:t>
            </a:r>
            <a:r>
              <a:rPr lang="cs-CZ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qRT</a:t>
            </a:r>
            <a:r>
              <a:rPr lang="cs-CZ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-PCR) – kvantitativní metoda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3) analýzou aktivity luciferázového reportéru </a:t>
            </a:r>
            <a:r>
              <a:rPr lang="cs-CZ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TopFlash</a:t>
            </a:r>
            <a:r>
              <a:rPr lang="cs-CZ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kvantitativní metoda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Výsledky z různých metod by si neměly odporovat</a:t>
            </a:r>
          </a:p>
          <a:p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Transfekce buněk – </a:t>
            </a:r>
            <a:r>
              <a:rPr lang="cs-CZ" dirty="0" err="1">
                <a:latin typeface="+mj-lt"/>
              </a:rPr>
              <a:t>reportérová</a:t>
            </a:r>
            <a:r>
              <a:rPr lang="cs-CZ" dirty="0">
                <a:latin typeface="+mj-lt"/>
              </a:rPr>
              <a:t> esej</a:t>
            </a:r>
          </a:p>
          <a:p>
            <a:r>
              <a:rPr lang="cs-CZ" dirty="0">
                <a:latin typeface="+mj-lt"/>
              </a:rPr>
              <a:t>RT-PCR</a:t>
            </a:r>
          </a:p>
          <a:p>
            <a:r>
              <a:rPr lang="cs-CZ" dirty="0">
                <a:latin typeface="+mj-lt"/>
              </a:rPr>
              <a:t>Western </a:t>
            </a:r>
            <a:r>
              <a:rPr lang="cs-CZ" dirty="0" err="1">
                <a:latin typeface="+mj-lt"/>
              </a:rPr>
              <a:t>blotting</a:t>
            </a:r>
            <a:r>
              <a:rPr lang="cs-CZ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2403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214259" y="955991"/>
            <a:ext cx="8079370" cy="3048850"/>
          </a:xfrm>
        </p:spPr>
        <p:txBody>
          <a:bodyPr>
            <a:normAutofit fontScale="92500" lnSpcReduction="20000"/>
          </a:bodyPr>
          <a:lstStyle/>
          <a:p>
            <a:r>
              <a:rPr lang="cs-CZ" sz="1600" dirty="0"/>
              <a:t>linie odvozená z lidských embryonálních ledvinných buněk (1973), transformovaná (adenovirus 5 DNA)</a:t>
            </a:r>
          </a:p>
          <a:p>
            <a:r>
              <a:rPr lang="cs-CZ" sz="1600" dirty="0"/>
              <a:t>široce používaná  – rychlý růst, výborně </a:t>
            </a:r>
            <a:r>
              <a:rPr lang="cs-CZ" sz="1600" dirty="0" err="1"/>
              <a:t>transfekovatelná</a:t>
            </a:r>
            <a:r>
              <a:rPr lang="cs-CZ" sz="1600" dirty="0"/>
              <a:t> – využití pro produkci rekombinantních proteinů</a:t>
            </a:r>
          </a:p>
          <a:p>
            <a:r>
              <a:rPr lang="cs-CZ" sz="1600" dirty="0"/>
              <a:t>existuje několik variant této buněčné linie, může růst jako adherentní i suspenzní</a:t>
            </a:r>
          </a:p>
          <a:p>
            <a:r>
              <a:rPr lang="cs-CZ" sz="1600" dirty="0"/>
              <a:t>Používáme T-</a:t>
            </a:r>
            <a:r>
              <a:rPr lang="cs-CZ" sz="1600" dirty="0" err="1"/>
              <a:t>REx</a:t>
            </a:r>
            <a:r>
              <a:rPr lang="cs-CZ" sz="1600" dirty="0"/>
              <a:t>™-293 Cell Line, který je odvozen od HEK 293 buněk, </a:t>
            </a:r>
            <a:r>
              <a:rPr lang="cs-CZ" sz="1600" dirty="0" err="1"/>
              <a:t>transdukovaných</a:t>
            </a:r>
            <a:r>
              <a:rPr lang="cs-CZ" sz="1600" dirty="0"/>
              <a:t>  velkým T antigenem z viru SV40, a umožňuje použití Tet-On systému. Tento model používáme, protože buňky dobře rostou a lépe odpovídají na stimulaci </a:t>
            </a:r>
            <a:r>
              <a:rPr lang="cs-CZ" sz="1600" dirty="0" err="1"/>
              <a:t>Wnt</a:t>
            </a:r>
            <a:r>
              <a:rPr lang="cs-CZ" sz="1600" dirty="0"/>
              <a:t> dráhy než původní HEK 293 buňky</a:t>
            </a:r>
            <a:r>
              <a:rPr lang="cs-CZ" sz="1600" dirty="0" smtClean="0"/>
              <a:t>.</a:t>
            </a:r>
          </a:p>
          <a:p>
            <a:r>
              <a:rPr lang="cs-CZ" sz="1600" dirty="0"/>
              <a:t>https://www.thermofisher.com/cz/en/home/references/protocols/proteins-expression-isolation-and-analysis/protein-expression-protocol/inducible-protein-expression-using-the-trex-system.html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14259" y="210999"/>
            <a:ext cx="7138987" cy="6270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1"/>
                </a:solidFill>
              </a:rPr>
              <a:t>Modelová buněčné linie - HEK293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468715" y="6519446"/>
            <a:ext cx="155769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800" dirty="0">
                <a:cs typeface="Arial" panose="020B0604020202020204" pitchFamily="34" charset="0"/>
              </a:rPr>
              <a:t>(</a:t>
            </a:r>
            <a:r>
              <a:rPr lang="cs-CZ" altLang="cs-CZ" sz="800" dirty="0" err="1">
                <a:cs typeface="Arial" panose="020B0604020202020204" pitchFamily="34" charset="0"/>
              </a:rPr>
              <a:t>Gibco</a:t>
            </a:r>
            <a:r>
              <a:rPr lang="cs-CZ" altLang="cs-CZ" sz="800" dirty="0">
                <a:cs typeface="Arial" panose="020B0604020202020204" pitchFamily="34" charset="0"/>
              </a:rPr>
              <a:t>, 2015; wikipedia.org)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50335"/>
          <a:stretch/>
        </p:blipFill>
        <p:spPr>
          <a:xfrm>
            <a:off x="2006969" y="3881285"/>
            <a:ext cx="3034937" cy="22255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50285" r="1549"/>
          <a:stretch/>
        </p:blipFill>
        <p:spPr>
          <a:xfrm>
            <a:off x="5753041" y="3881285"/>
            <a:ext cx="3013166" cy="226670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173177" y="6195340"/>
            <a:ext cx="11880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/>
              <a:t>adherentní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006677" y="6147992"/>
            <a:ext cx="11880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/>
              <a:t>suspenzní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921367" y="6611780"/>
            <a:ext cx="200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accent1"/>
                </a:solidFill>
              </a:rPr>
              <a:t>Hyršlová Vaculová, 2018</a:t>
            </a:r>
          </a:p>
        </p:txBody>
      </p:sp>
    </p:spTree>
    <p:extLst>
      <p:ext uri="{BB962C8B-B14F-4D97-AF65-F5344CB8AC3E}">
        <p14:creationId xmlns:p14="http://schemas.microsoft.com/office/powerpoint/2010/main" val="3352470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3081339" y="396876"/>
            <a:ext cx="7138987" cy="627063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latin typeface="Arial" charset="0"/>
                <a:cs typeface="Arial" charset="0"/>
              </a:rPr>
              <a:t>qRT</a:t>
            </a:r>
            <a:r>
              <a:rPr lang="cs-CZ" dirty="0">
                <a:latin typeface="Arial" charset="0"/>
                <a:cs typeface="Arial" charset="0"/>
              </a:rPr>
              <a:t>-PCR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1086123" y="1470355"/>
            <a:ext cx="7848872" cy="464185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+mj-lt"/>
              </a:rPr>
              <a:t>dynamická regulace hladiny </a:t>
            </a:r>
            <a:r>
              <a:rPr lang="cs-CZ" dirty="0" err="1">
                <a:latin typeface="+mj-lt"/>
              </a:rPr>
              <a:t>mRNA</a:t>
            </a:r>
            <a:r>
              <a:rPr lang="cs-CZ" dirty="0">
                <a:latin typeface="+mj-lt"/>
              </a:rPr>
              <a:t> – detekce změn je </a:t>
            </a:r>
            <a:r>
              <a:rPr lang="en-US" dirty="0" err="1">
                <a:latin typeface="+mj-lt"/>
              </a:rPr>
              <a:t>zásadní</a:t>
            </a:r>
            <a:r>
              <a:rPr lang="en-US" dirty="0">
                <a:latin typeface="+mj-lt"/>
              </a:rPr>
              <a:t> pro </a:t>
            </a:r>
            <a:r>
              <a:rPr lang="en-US" dirty="0" err="1">
                <a:latin typeface="+mj-lt"/>
              </a:rPr>
              <a:t>studium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změn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exprese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specifických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genů</a:t>
            </a:r>
            <a:r>
              <a:rPr lang="en-US" dirty="0">
                <a:latin typeface="+mj-lt"/>
              </a:rPr>
              <a:t>;</a:t>
            </a:r>
          </a:p>
          <a:p>
            <a:pPr marL="0" indent="0">
              <a:buNone/>
            </a:pPr>
            <a:endParaRPr lang="cs-CZ" dirty="0">
              <a:latin typeface="+mj-lt"/>
              <a:cs typeface="Arial" charset="0"/>
            </a:endParaRPr>
          </a:p>
          <a:p>
            <a:r>
              <a:rPr lang="cs-CZ" dirty="0">
                <a:latin typeface="+mj-lt"/>
                <a:cs typeface="Arial" charset="0"/>
              </a:rPr>
              <a:t>Kvantifikace exprese genů podle množství molekul mRNA využívající reverzní transkripci a PCR</a:t>
            </a:r>
          </a:p>
          <a:p>
            <a:pPr marL="0" indent="0">
              <a:buNone/>
            </a:pPr>
            <a:endParaRPr lang="cs-CZ" dirty="0">
              <a:latin typeface="+mj-lt"/>
              <a:cs typeface="Arial" charset="0"/>
            </a:endParaRPr>
          </a:p>
          <a:p>
            <a:r>
              <a:rPr lang="cs-CZ" dirty="0">
                <a:latin typeface="+mj-lt"/>
                <a:cs typeface="Arial" charset="0"/>
              </a:rPr>
              <a:t> Reverzní transkripce převede </a:t>
            </a:r>
            <a:r>
              <a:rPr lang="cs-CZ" dirty="0" err="1">
                <a:latin typeface="+mj-lt"/>
                <a:cs typeface="Arial" charset="0"/>
              </a:rPr>
              <a:t>mRNA</a:t>
            </a:r>
            <a:r>
              <a:rPr lang="cs-CZ" dirty="0">
                <a:latin typeface="+mj-lt"/>
                <a:cs typeface="Arial" charset="0"/>
              </a:rPr>
              <a:t> na </a:t>
            </a:r>
            <a:r>
              <a:rPr lang="cs-CZ" dirty="0" err="1">
                <a:latin typeface="+mj-lt"/>
                <a:cs typeface="Arial" charset="0"/>
              </a:rPr>
              <a:t>cDNA</a:t>
            </a:r>
            <a:endParaRPr lang="cs-CZ" dirty="0">
              <a:latin typeface="+mj-lt"/>
              <a:cs typeface="Arial" charset="0"/>
            </a:endParaRPr>
          </a:p>
          <a:p>
            <a:pPr lvl="1"/>
            <a:r>
              <a:rPr lang="cs-CZ" sz="1800" b="1" dirty="0" err="1">
                <a:latin typeface="+mj-lt"/>
                <a:cs typeface="Arial" charset="0"/>
              </a:rPr>
              <a:t>Primery</a:t>
            </a:r>
            <a:r>
              <a:rPr lang="cs-CZ" sz="1800" b="1" dirty="0">
                <a:latin typeface="+mj-lt"/>
                <a:cs typeface="Arial" charset="0"/>
              </a:rPr>
              <a:t> </a:t>
            </a:r>
            <a:r>
              <a:rPr lang="cs-CZ" sz="1800" b="1" dirty="0" err="1">
                <a:latin typeface="+mj-lt"/>
                <a:cs typeface="Arial" charset="0"/>
              </a:rPr>
              <a:t>oligoT</a:t>
            </a:r>
            <a:r>
              <a:rPr lang="cs-CZ" sz="1800" dirty="0">
                <a:latin typeface="+mj-lt"/>
                <a:cs typeface="Arial" charset="0"/>
              </a:rPr>
              <a:t>, náhodné </a:t>
            </a:r>
            <a:r>
              <a:rPr lang="cs-CZ" sz="1800" dirty="0" err="1">
                <a:latin typeface="+mj-lt"/>
                <a:cs typeface="Arial" charset="0"/>
              </a:rPr>
              <a:t>hexa-nona</a:t>
            </a:r>
            <a:r>
              <a:rPr lang="cs-CZ" sz="1800" dirty="0">
                <a:latin typeface="+mj-lt"/>
                <a:cs typeface="Arial" charset="0"/>
              </a:rPr>
              <a:t> </a:t>
            </a:r>
            <a:r>
              <a:rPr lang="cs-CZ" sz="1800" dirty="0" err="1">
                <a:latin typeface="+mj-lt"/>
                <a:cs typeface="Arial" charset="0"/>
              </a:rPr>
              <a:t>oligonukleotidy</a:t>
            </a:r>
            <a:r>
              <a:rPr lang="cs-CZ" sz="1800" dirty="0">
                <a:latin typeface="+mj-lt"/>
                <a:cs typeface="Arial" charset="0"/>
              </a:rPr>
              <a:t>, specifické </a:t>
            </a:r>
            <a:r>
              <a:rPr lang="cs-CZ" sz="1800" dirty="0" err="1">
                <a:latin typeface="+mj-lt"/>
                <a:cs typeface="Arial" charset="0"/>
              </a:rPr>
              <a:t>primery</a:t>
            </a:r>
            <a:r>
              <a:rPr lang="cs-CZ" sz="1800" dirty="0">
                <a:latin typeface="+mj-lt"/>
                <a:cs typeface="Arial" charset="0"/>
              </a:rPr>
              <a:t> pro konkrétní RNA</a:t>
            </a:r>
          </a:p>
          <a:p>
            <a:endParaRPr lang="cs-CZ" dirty="0">
              <a:latin typeface="+mj-lt"/>
              <a:cs typeface="Arial" charset="0"/>
            </a:endParaRPr>
          </a:p>
          <a:p>
            <a:r>
              <a:rPr lang="cs-CZ" dirty="0">
                <a:latin typeface="+mj-lt"/>
                <a:cs typeface="Arial" charset="0"/>
              </a:rPr>
              <a:t>Kvantifikace je umožněna použitím fluorescenčně značených molekul SYBR green – nárůst fluorescence po každém cyklu</a:t>
            </a:r>
          </a:p>
          <a:p>
            <a:endParaRPr lang="cs-CZ" dirty="0">
              <a:latin typeface="+mj-lt"/>
              <a:cs typeface="Arial" charset="0"/>
            </a:endParaRPr>
          </a:p>
          <a:p>
            <a:r>
              <a:rPr lang="cs-CZ" dirty="0">
                <a:latin typeface="+mj-lt"/>
                <a:cs typeface="Arial" charset="0"/>
              </a:rPr>
              <a:t>Po každém cyklu je provedena detekce přírůstku = odpadá nutnost kvantifikace pomocí elektroforézy</a:t>
            </a:r>
          </a:p>
          <a:p>
            <a:endParaRPr lang="cs-CZ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77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061" y="493985"/>
            <a:ext cx="8596668" cy="1320800"/>
          </a:xfrm>
        </p:spPr>
        <p:txBody>
          <a:bodyPr/>
          <a:lstStyle/>
          <a:p>
            <a:r>
              <a:rPr lang="cs-CZ" dirty="0"/>
              <a:t>Izolace celkové RNA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9061" y="2003273"/>
            <a:ext cx="8596668" cy="3880773"/>
          </a:xfrm>
        </p:spPr>
        <p:txBody>
          <a:bodyPr/>
          <a:lstStyle/>
          <a:p>
            <a:r>
              <a:rPr lang="cs-CZ" dirty="0"/>
              <a:t>Cell/</a:t>
            </a:r>
            <a:r>
              <a:rPr lang="cs-CZ" dirty="0" err="1"/>
              <a:t>Tissue</a:t>
            </a:r>
            <a:r>
              <a:rPr lang="cs-CZ" dirty="0"/>
              <a:t> RNA </a:t>
            </a:r>
            <a:r>
              <a:rPr lang="cs-CZ" dirty="0" err="1" smtClean="0"/>
              <a:t>kit</a:t>
            </a:r>
            <a:r>
              <a:rPr lang="cs-CZ" dirty="0" smtClean="0"/>
              <a:t> (</a:t>
            </a:r>
            <a:r>
              <a:rPr lang="cs-CZ" dirty="0" err="1" smtClean="0"/>
              <a:t>CatchGene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>
                <a:hlinkClick r:id="rId2"/>
              </a:rPr>
              <a:t>https://www.youtube.com/watch?v=8zVGVFCs2mA</a:t>
            </a:r>
            <a:endParaRPr lang="cs-CZ" dirty="0"/>
          </a:p>
          <a:p>
            <a:r>
              <a:rPr lang="cs-CZ" dirty="0"/>
              <a:t>Podrobný návod:</a:t>
            </a:r>
          </a:p>
          <a:p>
            <a:pPr lvl="1"/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www.catchgene.com/uploads/2/9/4/8/29480061/mr20_cell_tissue_handout_v1.9.pdf</a:t>
            </a:r>
            <a:endParaRPr lang="cs-CZ" dirty="0" smtClean="0"/>
          </a:p>
          <a:p>
            <a:pPr lvl="1"/>
            <a:endParaRPr lang="cs-CZ" dirty="0"/>
          </a:p>
          <a:p>
            <a:pPr lvl="1"/>
            <a:r>
              <a:rPr lang="cs-CZ" dirty="0" smtClean="0"/>
              <a:t>1x10^6 </a:t>
            </a:r>
            <a:r>
              <a:rPr lang="cs-CZ" dirty="0"/>
              <a:t>– 1x10^7 buněk opláchnutých PBS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183" y="609600"/>
            <a:ext cx="3716594" cy="603863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787150" y="1612377"/>
            <a:ext cx="1682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RLT pufr + 1%  2ME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787150" y="4184179"/>
            <a:ext cx="1973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2x RW1 </a:t>
            </a:r>
            <a:r>
              <a:rPr lang="cs-CZ" sz="1400" dirty="0">
                <a:solidFill>
                  <a:srgbClr val="FF0000"/>
                </a:solidFill>
              </a:rPr>
              <a:t>pufr, </a:t>
            </a:r>
            <a:r>
              <a:rPr lang="cs-CZ" sz="1400" dirty="0" smtClean="0">
                <a:solidFill>
                  <a:srgbClr val="FF0000"/>
                </a:solidFill>
              </a:rPr>
              <a:t>RW2 </a:t>
            </a:r>
            <a:r>
              <a:rPr lang="cs-CZ" sz="1400" dirty="0">
                <a:solidFill>
                  <a:srgbClr val="FF0000"/>
                </a:solidFill>
              </a:rPr>
              <a:t>pufr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981671" y="5340844"/>
            <a:ext cx="1451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FF0000"/>
                </a:solidFill>
              </a:rPr>
              <a:t>RNAse</a:t>
            </a:r>
            <a:r>
              <a:rPr lang="cs-CZ" sz="1400" dirty="0">
                <a:solidFill>
                  <a:srgbClr val="FF0000"/>
                </a:solidFill>
              </a:rPr>
              <a:t> free H</a:t>
            </a:r>
            <a:r>
              <a:rPr lang="cs-CZ" sz="1400" baseline="-25000" dirty="0">
                <a:solidFill>
                  <a:srgbClr val="FF0000"/>
                </a:solidFill>
              </a:rPr>
              <a:t>2</a:t>
            </a:r>
            <a:r>
              <a:rPr lang="cs-CZ" sz="14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577270" y="2108642"/>
            <a:ext cx="77777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RB pufr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705096" y="545448"/>
            <a:ext cx="2261062" cy="4727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2847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134" y="81280"/>
            <a:ext cx="9218506" cy="1320800"/>
          </a:xfrm>
        </p:spPr>
        <p:txBody>
          <a:bodyPr/>
          <a:lstStyle/>
          <a:p>
            <a:r>
              <a:rPr lang="cs-CZ" dirty="0"/>
              <a:t>Kvantifikace RNA a výpočet</a:t>
            </a:r>
            <a:br>
              <a:rPr lang="cs-CZ" dirty="0"/>
            </a:br>
            <a:r>
              <a:rPr lang="cs-CZ" dirty="0"/>
              <a:t> pro zpětnou transkripci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4675" y="4282239"/>
            <a:ext cx="4837769" cy="263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Interpreting Nanodrop (Spectrophotometric) Results Foundation of  Spectrophotometry: The Beer-Lambert Law—what does it mean?"/>
          <p:cNvSpPr>
            <a:spLocks noChangeAspect="1" noChangeArrowheads="1"/>
          </p:cNvSpPr>
          <p:nvPr/>
        </p:nvSpPr>
        <p:spPr bwMode="auto">
          <a:xfrm>
            <a:off x="155575" y="-601663"/>
            <a:ext cx="36576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675" y="170483"/>
            <a:ext cx="4947325" cy="333713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20134" y="1839049"/>
            <a:ext cx="874341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/>
              <a:t>Kontrola kvality RNA </a:t>
            </a:r>
          </a:p>
          <a:p>
            <a:pPr marL="800100" lvl="1" indent="-342900">
              <a:buAutoNum type="arabicPeriod"/>
            </a:pPr>
            <a:r>
              <a:rPr lang="cs-CZ" dirty="0"/>
              <a:t>Absorbance 260 by měla být 0,2-1,2 jinak naředit</a:t>
            </a:r>
          </a:p>
          <a:p>
            <a:pPr marL="800100" lvl="1" indent="-342900">
              <a:buAutoNum type="arabicPeriod"/>
            </a:pPr>
            <a:r>
              <a:rPr lang="cs-CZ" dirty="0"/>
              <a:t>Poměr </a:t>
            </a:r>
            <a:r>
              <a:rPr lang="en-US" dirty="0"/>
              <a:t>A260/280 </a:t>
            </a:r>
            <a:r>
              <a:rPr lang="cs-CZ" dirty="0"/>
              <a:t>by měl být kolem </a:t>
            </a:r>
            <a:r>
              <a:rPr lang="en-US" dirty="0"/>
              <a:t>2</a:t>
            </a:r>
            <a:r>
              <a:rPr lang="cs-CZ" dirty="0"/>
              <a:t> - 2,</a:t>
            </a:r>
            <a:r>
              <a:rPr lang="en-US" dirty="0"/>
              <a:t>1</a:t>
            </a:r>
            <a:endParaRPr lang="cs-CZ" dirty="0"/>
          </a:p>
          <a:p>
            <a:pPr marL="800100" lvl="1" indent="-342900">
              <a:buAutoNum type="arabicPeriod"/>
            </a:pPr>
            <a:r>
              <a:rPr lang="cs-CZ" dirty="0"/>
              <a:t>Poměr A260/230 by měl být kolem 2, pod 1,8 nevhodné pro RT</a:t>
            </a:r>
          </a:p>
          <a:p>
            <a:pPr marL="342900" indent="-342900">
              <a:buFontTx/>
              <a:buAutoNum type="arabicPeriod"/>
            </a:pPr>
            <a:r>
              <a:rPr lang="cs-CZ" dirty="0"/>
              <a:t>Odečet koncentrace RNA</a:t>
            </a:r>
          </a:p>
          <a:p>
            <a:pPr marL="342900" indent="-342900">
              <a:buFontTx/>
              <a:buAutoNum type="arabicPeriod"/>
            </a:pPr>
            <a:r>
              <a:rPr lang="cs-CZ" dirty="0"/>
              <a:t>V kolika </a:t>
            </a:r>
            <a:r>
              <a:rPr lang="cs-CZ" dirty="0" err="1"/>
              <a:t>ul</a:t>
            </a:r>
            <a:r>
              <a:rPr lang="cs-CZ" dirty="0"/>
              <a:t> je 1000 </a:t>
            </a:r>
            <a:r>
              <a:rPr lang="cs-CZ" dirty="0" err="1"/>
              <a:t>ng</a:t>
            </a:r>
            <a:r>
              <a:rPr lang="cs-CZ" dirty="0"/>
              <a:t>?</a:t>
            </a:r>
          </a:p>
          <a:p>
            <a:r>
              <a:rPr lang="cs-CZ" dirty="0"/>
              <a:t>	1000/91,6 = 10,9 </a:t>
            </a:r>
            <a:r>
              <a:rPr lang="cs-CZ" dirty="0" err="1"/>
              <a:t>ul</a:t>
            </a:r>
            <a:r>
              <a:rPr lang="cs-CZ" dirty="0"/>
              <a:t> RNA odebereme na RT, </a:t>
            </a:r>
            <a:r>
              <a:rPr lang="cs-CZ" dirty="0" err="1"/>
              <a:t>doředíme</a:t>
            </a:r>
            <a:r>
              <a:rPr lang="cs-CZ" dirty="0"/>
              <a:t> do </a:t>
            </a:r>
            <a:r>
              <a:rPr lang="cs-CZ" dirty="0">
                <a:solidFill>
                  <a:srgbClr val="FF0000"/>
                </a:solidFill>
              </a:rPr>
              <a:t>12</a:t>
            </a:r>
            <a:r>
              <a:rPr lang="cs-CZ" dirty="0"/>
              <a:t> </a:t>
            </a:r>
            <a:r>
              <a:rPr lang="cs-CZ" dirty="0" err="1"/>
              <a:t>ul</a:t>
            </a:r>
            <a:r>
              <a:rPr lang="cs-CZ" dirty="0"/>
              <a:t> </a:t>
            </a:r>
            <a:r>
              <a:rPr lang="cs-CZ" dirty="0" err="1"/>
              <a:t>RNase</a:t>
            </a:r>
            <a:r>
              <a:rPr lang="cs-CZ" dirty="0"/>
              <a:t> free H</a:t>
            </a:r>
            <a:r>
              <a:rPr lang="cs-CZ" baseline="-25000" dirty="0"/>
              <a:t>2</a:t>
            </a:r>
            <a:r>
              <a:rPr lang="cs-CZ" dirty="0"/>
              <a:t>O </a:t>
            </a:r>
          </a:p>
          <a:p>
            <a:r>
              <a:rPr lang="cs-CZ" dirty="0"/>
              <a:t>4. Přidáme </a:t>
            </a:r>
            <a:r>
              <a:rPr lang="cs-CZ" dirty="0">
                <a:solidFill>
                  <a:srgbClr val="FF0000"/>
                </a:solidFill>
              </a:rPr>
              <a:t>1</a:t>
            </a:r>
            <a:r>
              <a:rPr lang="cs-CZ" dirty="0"/>
              <a:t> </a:t>
            </a:r>
            <a:r>
              <a:rPr lang="cs-CZ" dirty="0" err="1"/>
              <a:t>μl</a:t>
            </a:r>
            <a:r>
              <a:rPr lang="cs-CZ" dirty="0"/>
              <a:t> 20 </a:t>
            </a:r>
            <a:r>
              <a:rPr lang="cs-CZ" dirty="0" err="1"/>
              <a:t>mM</a:t>
            </a:r>
            <a:r>
              <a:rPr lang="cs-CZ" dirty="0"/>
              <a:t> </a:t>
            </a:r>
            <a:r>
              <a:rPr lang="cs-CZ" dirty="0" err="1"/>
              <a:t>Oligo</a:t>
            </a:r>
            <a:r>
              <a:rPr lang="cs-CZ" dirty="0"/>
              <a:t>(</a:t>
            </a:r>
            <a:r>
              <a:rPr lang="cs-CZ" dirty="0" err="1"/>
              <a:t>dT</a:t>
            </a:r>
            <a:r>
              <a:rPr lang="cs-CZ" dirty="0"/>
              <a:t>)</a:t>
            </a:r>
          </a:p>
          <a:p>
            <a:r>
              <a:rPr lang="cs-CZ" dirty="0"/>
              <a:t>5. Inkubace vzorků 5 minut při 65 ˚C (PCR </a:t>
            </a:r>
            <a:r>
              <a:rPr lang="cs-CZ" dirty="0" err="1"/>
              <a:t>cykler</a:t>
            </a:r>
            <a:r>
              <a:rPr lang="cs-CZ" dirty="0"/>
              <a:t>).</a:t>
            </a:r>
          </a:p>
          <a:p>
            <a:r>
              <a:rPr lang="cs-CZ" dirty="0"/>
              <a:t>6. Připravíme reakční mix:</a:t>
            </a:r>
          </a:p>
          <a:p>
            <a:r>
              <a:rPr lang="cs-CZ" dirty="0"/>
              <a:t>					1 vzorek			x vzorků</a:t>
            </a:r>
          </a:p>
          <a:p>
            <a:r>
              <a:rPr lang="cs-CZ" dirty="0"/>
              <a:t>5x RT reakční pufr	4 </a:t>
            </a:r>
            <a:r>
              <a:rPr lang="cs-CZ" dirty="0" err="1"/>
              <a:t>ul</a:t>
            </a:r>
            <a:endParaRPr lang="cs-CZ" dirty="0"/>
          </a:p>
          <a:p>
            <a:r>
              <a:rPr lang="cs-CZ" dirty="0" err="1"/>
              <a:t>dNTP</a:t>
            </a:r>
            <a:r>
              <a:rPr lang="cs-CZ" dirty="0"/>
              <a:t>				2 </a:t>
            </a:r>
            <a:r>
              <a:rPr lang="cs-CZ" dirty="0" err="1"/>
              <a:t>ul</a:t>
            </a:r>
            <a:endParaRPr lang="cs-CZ" dirty="0"/>
          </a:p>
          <a:p>
            <a:r>
              <a:rPr lang="cs-CZ" dirty="0" err="1"/>
              <a:t>RevertAid</a:t>
            </a:r>
            <a:r>
              <a:rPr lang="cs-CZ" dirty="0"/>
              <a:t> RT			1 </a:t>
            </a:r>
            <a:r>
              <a:rPr lang="cs-CZ" dirty="0" err="1"/>
              <a:t>ul</a:t>
            </a:r>
            <a:endParaRPr lang="cs-CZ" dirty="0"/>
          </a:p>
          <a:p>
            <a:r>
              <a:rPr lang="cs-CZ" dirty="0"/>
              <a:t>7. </a:t>
            </a:r>
            <a:r>
              <a:rPr lang="cs-CZ" dirty="0" err="1"/>
              <a:t>Připipetovat</a:t>
            </a:r>
            <a:r>
              <a:rPr lang="cs-CZ" dirty="0"/>
              <a:t> ke směsi RNA a </a:t>
            </a:r>
            <a:r>
              <a:rPr lang="cs-CZ" dirty="0" err="1"/>
              <a:t>oligo</a:t>
            </a:r>
            <a:r>
              <a:rPr lang="cs-CZ" dirty="0"/>
              <a:t> </a:t>
            </a:r>
            <a:r>
              <a:rPr lang="cs-CZ" dirty="0" err="1"/>
              <a:t>dT</a:t>
            </a:r>
            <a:r>
              <a:rPr lang="cs-CZ" dirty="0"/>
              <a:t> po </a:t>
            </a:r>
            <a:r>
              <a:rPr lang="cs-CZ" dirty="0">
                <a:solidFill>
                  <a:srgbClr val="FF0000"/>
                </a:solidFill>
              </a:rPr>
              <a:t>7</a:t>
            </a:r>
            <a:r>
              <a:rPr lang="cs-CZ" dirty="0"/>
              <a:t> </a:t>
            </a:r>
            <a:r>
              <a:rPr lang="cs-CZ" dirty="0" err="1"/>
              <a:t>ul</a:t>
            </a:r>
            <a:r>
              <a:rPr lang="cs-CZ" dirty="0"/>
              <a:t> (celkový objem </a:t>
            </a:r>
            <a:r>
              <a:rPr lang="cs-CZ" b="1" dirty="0">
                <a:solidFill>
                  <a:srgbClr val="FF0000"/>
                </a:solidFill>
              </a:rPr>
              <a:t>20</a:t>
            </a:r>
            <a:r>
              <a:rPr lang="cs-CZ" dirty="0"/>
              <a:t> </a:t>
            </a:r>
            <a:r>
              <a:rPr lang="cs-CZ" dirty="0" err="1"/>
              <a:t>ul</a:t>
            </a:r>
            <a:r>
              <a:rPr lang="cs-CZ" dirty="0"/>
              <a:t>)</a:t>
            </a:r>
          </a:p>
          <a:p>
            <a:r>
              <a:rPr lang="cs-CZ" dirty="0"/>
              <a:t>8. Inkubace při 42 °C po 1 h (PCR </a:t>
            </a:r>
            <a:r>
              <a:rPr lang="cs-CZ" dirty="0" err="1"/>
              <a:t>cykler</a:t>
            </a:r>
            <a:r>
              <a:rPr lang="cs-CZ" dirty="0"/>
              <a:t>)</a:t>
            </a:r>
          </a:p>
          <a:p>
            <a:r>
              <a:rPr lang="cs-CZ" dirty="0"/>
              <a:t>9. Ukončení reakce denaturací RT při 70 °C/10 min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20134" y="1251232"/>
            <a:ext cx="675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http://www.u.arizona.edu/~gwatts/azcc/InterpretingSpec.pdf</a:t>
            </a:r>
          </a:p>
        </p:txBody>
      </p:sp>
    </p:spTree>
    <p:extLst>
      <p:ext uri="{BB962C8B-B14F-4D97-AF65-F5344CB8AC3E}">
        <p14:creationId xmlns:p14="http://schemas.microsoft.com/office/powerpoint/2010/main" val="2204346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reverzní transkripce</a:t>
            </a:r>
          </a:p>
        </p:txBody>
      </p:sp>
      <p:pic>
        <p:nvPicPr>
          <p:cNvPr id="1026" name="Picture 2" descr="Reverse transcriptase (RT)-PCR: Principles, Applications • Microbe Onl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486" y="1939109"/>
            <a:ext cx="6841979" cy="381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301708" y="6119001"/>
            <a:ext cx="6972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https://microbeonline.com/rt-pcr-principles-applications/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62400" y="3161211"/>
            <a:ext cx="2403566" cy="1158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56690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9508</TotalTime>
  <Words>2529</Words>
  <Application>Microsoft Office PowerPoint</Application>
  <PresentationFormat>Širokoúhlá obrazovka</PresentationFormat>
  <Paragraphs>625</Paragraphs>
  <Slides>34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4" baseType="lpstr">
      <vt:lpstr>Aptos Narrow</vt:lpstr>
      <vt:lpstr>Arial</vt:lpstr>
      <vt:lpstr>Arial</vt:lpstr>
      <vt:lpstr>Calibri</vt:lpstr>
      <vt:lpstr>Open Sans</vt:lpstr>
      <vt:lpstr>Symbol</vt:lpstr>
      <vt:lpstr>Times New Roman</vt:lpstr>
      <vt:lpstr>Trebuchet MS</vt:lpstr>
      <vt:lpstr>Wingdings 3</vt:lpstr>
      <vt:lpstr>Fazeta</vt:lpstr>
      <vt:lpstr>Prezentace aplikace PowerPoint</vt:lpstr>
      <vt:lpstr>Prezentace aplikace PowerPoint</vt:lpstr>
      <vt:lpstr>Očekávané výsledky</vt:lpstr>
      <vt:lpstr>Metody</vt:lpstr>
      <vt:lpstr>Modelová buněčné linie - HEK293</vt:lpstr>
      <vt:lpstr>qRT-PCR</vt:lpstr>
      <vt:lpstr>Izolace celkové RNA </vt:lpstr>
      <vt:lpstr>Kvantifikace RNA a výpočet  pro zpětnou transkripci</vt:lpstr>
      <vt:lpstr>Princip reverzní transkripce</vt:lpstr>
      <vt:lpstr>Real time PCR mix</vt:lpstr>
      <vt:lpstr>Princip reakce real time PCR</vt:lpstr>
      <vt:lpstr>Teplota annealingu primerů</vt:lpstr>
      <vt:lpstr>Hodnocení kvantitativní real time PCR</vt:lpstr>
      <vt:lpstr>Real time PCR</vt:lpstr>
      <vt:lpstr>Křivka tání (melting curve)</vt:lpstr>
      <vt:lpstr>Prezentace aplikace PowerPoint</vt:lpstr>
      <vt:lpstr>Ředění primerů</vt:lpstr>
      <vt:lpstr>Transfekce</vt:lpstr>
      <vt:lpstr>Izolace plazmidové DNA</vt:lpstr>
      <vt:lpstr>Izolace DNA pomocí kolonkového kitu</vt:lpstr>
      <vt:lpstr>Vektor pMaxGFP (AMAXA)</vt:lpstr>
      <vt:lpstr>Plazmid 368 - M50 Super 8x TOPFlash  </vt:lpstr>
      <vt:lpstr>Plazmid 345 - pRLtkLuc</vt:lpstr>
      <vt:lpstr>PEI (polyetylenimin)         DNA:PEI = 1:3</vt:lpstr>
      <vt:lpstr>Postup transfekce</vt:lpstr>
      <vt:lpstr>Top Flash assay</vt:lpstr>
      <vt:lpstr>WB</vt:lpstr>
      <vt:lpstr>Příprava lyzátu na Western blotting</vt:lpstr>
      <vt:lpstr>Vlastní SDS PAGE (Laemmli)</vt:lpstr>
      <vt:lpstr>Prezentace aplikace PowerPoint</vt:lpstr>
      <vt:lpstr>Imunodetekce – hlavní fáze</vt:lpstr>
      <vt:lpstr>Detekce – chemiluminescence</vt:lpstr>
      <vt:lpstr>Western blotting</vt:lpstr>
      <vt:lpstr>Počítání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qRT-PCR</dc:title>
  <dc:creator>jipro@email.cz</dc:creator>
  <cp:lastModifiedBy>jipro@email.cz</cp:lastModifiedBy>
  <cp:revision>87</cp:revision>
  <dcterms:created xsi:type="dcterms:W3CDTF">2020-11-18T09:10:12Z</dcterms:created>
  <dcterms:modified xsi:type="dcterms:W3CDTF">2024-10-18T10:27:45Z</dcterms:modified>
</cp:coreProperties>
</file>