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7102475" cy="10234613"/>
  <p:defaultTextStyle>
    <a:defPPr>
      <a:defRPr lang="cs-CZ"/>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00CC"/>
    <a:srgbClr val="0099FF"/>
    <a:srgbClr val="00FF00"/>
    <a:srgbClr val="FF99FF"/>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000" autoAdjust="0"/>
  </p:normalViewPr>
  <p:slideViewPr>
    <p:cSldViewPr>
      <p:cViewPr>
        <p:scale>
          <a:sx n="40" d="100"/>
          <a:sy n="40" d="100"/>
        </p:scale>
        <p:origin x="4" y="20"/>
      </p:cViewPr>
      <p:guideLst>
        <p:guide orient="horz" pos="13608"/>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007" cy="512222"/>
          </a:xfrm>
          <a:prstGeom prst="rect">
            <a:avLst/>
          </a:prstGeom>
        </p:spPr>
        <p:txBody>
          <a:bodyPr vert="horz" lIns="95513" tIns="47757" rIns="95513" bIns="47757" rtlCol="0"/>
          <a:lstStyle>
            <a:lvl1pPr algn="l">
              <a:defRPr sz="1200"/>
            </a:lvl1pPr>
          </a:lstStyle>
          <a:p>
            <a:endParaRPr lang="cs-CZ"/>
          </a:p>
        </p:txBody>
      </p:sp>
      <p:sp>
        <p:nvSpPr>
          <p:cNvPr id="3" name="Zástupný symbol pro datum 2"/>
          <p:cNvSpPr>
            <a:spLocks noGrp="1"/>
          </p:cNvSpPr>
          <p:nvPr>
            <p:ph type="dt" idx="1"/>
          </p:nvPr>
        </p:nvSpPr>
        <p:spPr>
          <a:xfrm>
            <a:off x="4023777" y="1"/>
            <a:ext cx="3077007" cy="512222"/>
          </a:xfrm>
          <a:prstGeom prst="rect">
            <a:avLst/>
          </a:prstGeom>
        </p:spPr>
        <p:txBody>
          <a:bodyPr vert="horz" lIns="95513" tIns="47757" rIns="95513" bIns="47757" rtlCol="0"/>
          <a:lstStyle>
            <a:lvl1pPr algn="r">
              <a:defRPr sz="1200"/>
            </a:lvl1pPr>
          </a:lstStyle>
          <a:p>
            <a:fld id="{9F747D4B-33F5-411A-AD44-35B913DC5ED3}" type="datetimeFigureOut">
              <a:rPr lang="cs-CZ" smtClean="0"/>
              <a:pPr/>
              <a:t>20. 7. 2016</a:t>
            </a:fld>
            <a:endParaRPr lang="cs-CZ"/>
          </a:p>
        </p:txBody>
      </p:sp>
      <p:sp>
        <p:nvSpPr>
          <p:cNvPr id="4" name="Zástupný symbol pro obrázek snímku 3"/>
          <p:cNvSpPr>
            <a:spLocks noGrp="1" noRot="1" noChangeAspect="1"/>
          </p:cNvSpPr>
          <p:nvPr>
            <p:ph type="sldImg" idx="2"/>
          </p:nvPr>
        </p:nvSpPr>
        <p:spPr>
          <a:xfrm>
            <a:off x="2271713" y="768350"/>
            <a:ext cx="2559050" cy="3836988"/>
          </a:xfrm>
          <a:prstGeom prst="rect">
            <a:avLst/>
          </a:prstGeom>
          <a:noFill/>
          <a:ln w="12700">
            <a:solidFill>
              <a:prstClr val="black"/>
            </a:solidFill>
          </a:ln>
        </p:spPr>
        <p:txBody>
          <a:bodyPr vert="horz" lIns="95513" tIns="47757" rIns="95513" bIns="47757" rtlCol="0" anchor="ctr"/>
          <a:lstStyle/>
          <a:p>
            <a:endParaRPr lang="cs-CZ"/>
          </a:p>
        </p:txBody>
      </p:sp>
      <p:sp>
        <p:nvSpPr>
          <p:cNvPr id="5" name="Zástupný symbol pro poznámky 4"/>
          <p:cNvSpPr>
            <a:spLocks noGrp="1"/>
          </p:cNvSpPr>
          <p:nvPr>
            <p:ph type="body" sz="quarter" idx="3"/>
          </p:nvPr>
        </p:nvSpPr>
        <p:spPr>
          <a:xfrm>
            <a:off x="710079" y="4862015"/>
            <a:ext cx="5682318" cy="4605085"/>
          </a:xfrm>
          <a:prstGeom prst="rect">
            <a:avLst/>
          </a:prstGeom>
        </p:spPr>
        <p:txBody>
          <a:bodyPr vert="horz" lIns="95513" tIns="47757" rIns="95513" bIns="47757"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0756"/>
            <a:ext cx="3077007" cy="512222"/>
          </a:xfrm>
          <a:prstGeom prst="rect">
            <a:avLst/>
          </a:prstGeom>
        </p:spPr>
        <p:txBody>
          <a:bodyPr vert="horz" lIns="95513" tIns="47757" rIns="95513" bIns="4775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777" y="9720756"/>
            <a:ext cx="3077007" cy="512222"/>
          </a:xfrm>
          <a:prstGeom prst="rect">
            <a:avLst/>
          </a:prstGeom>
        </p:spPr>
        <p:txBody>
          <a:bodyPr vert="horz" lIns="95513" tIns="47757" rIns="95513" bIns="47757" rtlCol="0" anchor="b"/>
          <a:lstStyle>
            <a:lvl1pPr algn="r">
              <a:defRPr sz="1200"/>
            </a:lvl1pPr>
          </a:lstStyle>
          <a:p>
            <a:fld id="{69C23A51-C2AD-4D50-879B-7DE994D33FDA}" type="slidenum">
              <a:rPr lang="cs-CZ" smtClean="0"/>
              <a:pPr/>
              <a:t>‹#›</a:t>
            </a:fld>
            <a:endParaRPr lang="cs-CZ"/>
          </a:p>
        </p:txBody>
      </p:sp>
    </p:spTree>
    <p:extLst>
      <p:ext uri="{BB962C8B-B14F-4D97-AF65-F5344CB8AC3E}">
        <p14:creationId xmlns:p14="http://schemas.microsoft.com/office/powerpoint/2010/main" val="25918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2160270" y="13421680"/>
            <a:ext cx="24483060" cy="9261158"/>
          </a:xfrm>
        </p:spPr>
        <p:txBody>
          <a:bodyPr/>
          <a:lstStyle/>
          <a:p>
            <a:r>
              <a:rPr lang="cs-CZ"/>
              <a:t>Klepnutím lze upravit styl předlohy nadpisů.</a:t>
            </a:r>
          </a:p>
        </p:txBody>
      </p:sp>
      <p:sp>
        <p:nvSpPr>
          <p:cNvPr id="3" name="Podnadpis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20882610" y="1730222"/>
            <a:ext cx="6480810" cy="3686460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1440180" y="1730222"/>
            <a:ext cx="18962370" cy="3686460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2275286" y="27763473"/>
            <a:ext cx="24483060" cy="8581073"/>
          </a:xfrm>
        </p:spPr>
        <p:txBody>
          <a:bodyPr anchor="t"/>
          <a:lstStyle>
            <a:lvl1pPr algn="l">
              <a:defRPr sz="18000" b="1" cap="all"/>
            </a:lvl1pPr>
          </a:lstStyle>
          <a:p>
            <a:r>
              <a:rPr lang="cs-CZ"/>
              <a:t>Klepnutím lze upravit styl předlohy nadpisů.</a:t>
            </a:r>
          </a:p>
        </p:txBody>
      </p:sp>
      <p:sp>
        <p:nvSpPr>
          <p:cNvPr id="3" name="Zástupný symbol pro text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1440180" y="10081263"/>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14641830" y="10081263"/>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cs-CZ"/>
              <a:t>Klepnutím lze upravit styly předlohy textu.</a:t>
            </a:r>
          </a:p>
        </p:txBody>
      </p:sp>
      <p:sp>
        <p:nvSpPr>
          <p:cNvPr id="4" name="Zástupný symbol pro obsah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cs-CZ"/>
              <a:t>Klepnutím lze upravit styly předlohy textu.</a:t>
            </a:r>
          </a:p>
        </p:txBody>
      </p:sp>
      <p:sp>
        <p:nvSpPr>
          <p:cNvPr id="6" name="Zástupný symbol pro obsah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440182" y="1720215"/>
            <a:ext cx="9476186" cy="7320915"/>
          </a:xfrm>
        </p:spPr>
        <p:txBody>
          <a:bodyPr anchor="b"/>
          <a:lstStyle>
            <a:lvl1pPr algn="l">
              <a:defRPr sz="9000" b="1"/>
            </a:lvl1pPr>
          </a:lstStyle>
          <a:p>
            <a:r>
              <a:rPr lang="cs-CZ"/>
              <a:t>Klepnutím lze upravit styl předlohy nadpisů.</a:t>
            </a:r>
          </a:p>
        </p:txBody>
      </p:sp>
      <p:sp>
        <p:nvSpPr>
          <p:cNvPr id="3" name="Zástupný symbol pro obsah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645707" y="30243780"/>
            <a:ext cx="17282160" cy="3570449"/>
          </a:xfrm>
        </p:spPr>
        <p:txBody>
          <a:bodyPr anchor="b"/>
          <a:lstStyle>
            <a:lvl1pPr algn="l">
              <a:defRPr sz="9000" b="1"/>
            </a:lvl1pPr>
          </a:lstStyle>
          <a:p>
            <a:r>
              <a:rPr lang="cs-CZ"/>
              <a:t>Klepnutím lze upravit styl předlohy nadpisů.</a:t>
            </a:r>
          </a:p>
        </p:txBody>
      </p:sp>
      <p:sp>
        <p:nvSpPr>
          <p:cNvPr id="3" name="Zástupný symbol pro obrázek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cs-CZ"/>
          </a:p>
        </p:txBody>
      </p:sp>
      <p:sp>
        <p:nvSpPr>
          <p:cNvPr id="4" name="Zástupný symbol pro text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47117C8-9872-4E7B-BA9E-D0C7BABFD4ED}" type="datetimeFigureOut">
              <a:rPr lang="cs-CZ" smtClean="0"/>
              <a:pPr/>
              <a:t>20. 7. 2016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083577C-ACCC-4AE7-A893-D959C88FCBC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247117C8-9872-4E7B-BA9E-D0C7BABFD4ED}" type="datetimeFigureOut">
              <a:rPr lang="cs-CZ" smtClean="0"/>
              <a:pPr/>
              <a:t>20. 7. 2016</a:t>
            </a:fld>
            <a:endParaRPr lang="cs-CZ"/>
          </a:p>
        </p:txBody>
      </p:sp>
      <p:sp>
        <p:nvSpPr>
          <p:cNvPr id="5" name="Zástupný symbol pro zápatí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6083577C-ACCC-4AE7-A893-D959C88FCBC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cs-CZ"/>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ti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tif"/><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87" name="Obdélník 86"/>
          <p:cNvSpPr/>
          <p:nvPr/>
        </p:nvSpPr>
        <p:spPr>
          <a:xfrm>
            <a:off x="557474" y="31556062"/>
            <a:ext cx="13391164" cy="668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57474" y="24292582"/>
            <a:ext cx="13391164" cy="70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TextovéPole 59"/>
          <p:cNvSpPr txBox="1"/>
          <p:nvPr/>
        </p:nvSpPr>
        <p:spPr>
          <a:xfrm>
            <a:off x="0" y="6585112"/>
            <a:ext cx="28803600" cy="732848"/>
          </a:xfrm>
          <a:prstGeom prst="rect">
            <a:avLst/>
          </a:prstGeom>
          <a:solidFill>
            <a:schemeClr val="bg1"/>
          </a:solidFill>
          <a:ln>
            <a:noFill/>
          </a:ln>
        </p:spPr>
        <p:txBody>
          <a:bodyPr wrap="square" lIns="360000" tIns="180000" rIns="360000" bIns="180000" rtlCol="0">
            <a:spAutoFit/>
          </a:bodyPr>
          <a:lstStyle/>
          <a:p>
            <a:pPr algn="just"/>
            <a:endParaRPr lang="en-US" sz="2400" dirty="0">
              <a:latin typeface="Arial" pitchFamily="34" charset="0"/>
              <a:cs typeface="Arial" pitchFamily="34" charset="0"/>
            </a:endParaRPr>
          </a:p>
        </p:txBody>
      </p:sp>
      <p:sp>
        <p:nvSpPr>
          <p:cNvPr id="59" name="TextovéPole 58"/>
          <p:cNvSpPr txBox="1"/>
          <p:nvPr/>
        </p:nvSpPr>
        <p:spPr>
          <a:xfrm>
            <a:off x="0" y="8796455"/>
            <a:ext cx="28803600" cy="732848"/>
          </a:xfrm>
          <a:prstGeom prst="rect">
            <a:avLst/>
          </a:prstGeom>
          <a:solidFill>
            <a:schemeClr val="bg1"/>
          </a:solidFill>
          <a:ln>
            <a:noFill/>
          </a:ln>
        </p:spPr>
        <p:txBody>
          <a:bodyPr wrap="square" lIns="360000" tIns="180000" rIns="360000" bIns="180000" rtlCol="0">
            <a:spAutoFit/>
          </a:bodyPr>
          <a:lstStyle/>
          <a:p>
            <a:pPr algn="just"/>
            <a:endParaRPr lang="en-US" sz="2400" dirty="0">
              <a:latin typeface="Arial" pitchFamily="34" charset="0"/>
              <a:cs typeface="Arial" pitchFamily="34" charset="0"/>
            </a:endParaRPr>
          </a:p>
        </p:txBody>
      </p:sp>
      <p:sp>
        <p:nvSpPr>
          <p:cNvPr id="97" name="Obdélník 96"/>
          <p:cNvSpPr/>
          <p:nvPr/>
        </p:nvSpPr>
        <p:spPr>
          <a:xfrm>
            <a:off x="0" y="216324"/>
            <a:ext cx="28803600" cy="6120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 Box 12"/>
          <p:cNvSpPr txBox="1">
            <a:spLocks noChangeArrowheads="1"/>
          </p:cNvSpPr>
          <p:nvPr/>
        </p:nvSpPr>
        <p:spPr bwMode="auto">
          <a:xfrm>
            <a:off x="4797398" y="3891146"/>
            <a:ext cx="19208804" cy="1829134"/>
          </a:xfrm>
          <a:prstGeom prst="rect">
            <a:avLst/>
          </a:prstGeom>
          <a:noFill/>
          <a:ln w="9525">
            <a:noFill/>
            <a:miter lim="800000"/>
            <a:headEnd/>
            <a:tailEnd/>
          </a:ln>
        </p:spPr>
        <p:txBody>
          <a:bodyPr wrap="square" lIns="287449" tIns="143722" rIns="287449" bIns="143722" numCol="2">
            <a:spAutoFit/>
          </a:bodyPr>
          <a:lstStyle/>
          <a:p>
            <a:pPr marL="546100" indent="-14288" defTabSz="2873375"/>
            <a:r>
              <a:rPr lang="en-GB" sz="2000" baseline="30000" dirty="0">
                <a:solidFill>
                  <a:srgbClr val="000000"/>
                </a:solidFill>
                <a:latin typeface="Arial" pitchFamily="34" charset="0"/>
                <a:cs typeface="Arial" pitchFamily="34" charset="0"/>
              </a:rPr>
              <a:t>1</a:t>
            </a:r>
            <a:r>
              <a:rPr lang="cs-CZ" sz="2000" dirty="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Department of Animal Physiology and Immunology, Institute of Experimental Biology, Faculty of Science, Masaryk University, Brno, Czech Republic</a:t>
            </a:r>
            <a:endParaRPr lang="cs-CZ" sz="2000" dirty="0">
              <a:solidFill>
                <a:srgbClr val="000000"/>
              </a:solidFill>
              <a:latin typeface="Arial" pitchFamily="34" charset="0"/>
              <a:cs typeface="Arial" pitchFamily="34" charset="0"/>
            </a:endParaRPr>
          </a:p>
          <a:p>
            <a:pPr marL="546100" indent="-14288" defTabSz="2873375"/>
            <a:r>
              <a:rPr lang="en-US" sz="2000" baseline="30000" dirty="0">
                <a:solidFill>
                  <a:srgbClr val="000000"/>
                </a:solidFill>
                <a:latin typeface="Arial" pitchFamily="34" charset="0"/>
                <a:cs typeface="Arial" pitchFamily="34" charset="0"/>
              </a:rPr>
              <a:t>2</a:t>
            </a:r>
            <a:r>
              <a:rPr lang="cs-CZ" sz="2000" baseline="30000" dirty="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Department of Microbiology, Nutrition and Dietetics, Faculty of Agrobiology, Food and Natural Resources, Czech University of Life Sciences Prague, Prague, Czech Republic</a:t>
            </a:r>
            <a:endParaRPr lang="cs-CZ" sz="2000" baseline="30000" dirty="0">
              <a:latin typeface="Arial" panose="020B0604020202020204" pitchFamily="34" charset="0"/>
              <a:cs typeface="Arial" panose="020B0604020202020204" pitchFamily="34" charset="0"/>
            </a:endParaRPr>
          </a:p>
          <a:p>
            <a:pPr marL="546100" indent="-14288" defTabSz="2873375"/>
            <a:r>
              <a:rPr lang="en-GB" sz="2000" baseline="30000" dirty="0">
                <a:latin typeface="Arial" panose="020B0604020202020204" pitchFamily="34" charset="0"/>
                <a:cs typeface="Arial" panose="020B0604020202020204" pitchFamily="34" charset="0"/>
              </a:rPr>
              <a:t>3</a:t>
            </a:r>
            <a:r>
              <a:rPr lang="cs-CZ"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Bee Research Institute, </a:t>
            </a:r>
            <a:r>
              <a:rPr lang="en-US" sz="2000" dirty="0" err="1">
                <a:latin typeface="Arial" panose="020B0604020202020204" pitchFamily="34" charset="0"/>
                <a:cs typeface="Arial" panose="020B0604020202020204" pitchFamily="34" charset="0"/>
              </a:rPr>
              <a:t>Dol</a:t>
            </a:r>
            <a:r>
              <a:rPr lang="en-US" sz="2000" dirty="0">
                <a:latin typeface="Arial" panose="020B0604020202020204" pitchFamily="34" charset="0"/>
                <a:cs typeface="Arial" panose="020B0604020202020204" pitchFamily="34" charset="0"/>
              </a:rPr>
              <a:t>, Czech Republic</a:t>
            </a:r>
            <a:endParaRPr lang="cs-CZ" sz="2000" dirty="0">
              <a:latin typeface="Arial" panose="020B0604020202020204" pitchFamily="34" charset="0"/>
              <a:cs typeface="Arial" panose="020B0604020202020204" pitchFamily="34" charset="0"/>
            </a:endParaRPr>
          </a:p>
          <a:p>
            <a:pPr marL="546100" indent="-14288" defTabSz="2873375"/>
            <a:r>
              <a:rPr lang="en-GB" sz="2000" baseline="30000" dirty="0">
                <a:latin typeface="Arial" panose="020B0604020202020204" pitchFamily="34" charset="0"/>
                <a:cs typeface="Arial" panose="020B0604020202020204" pitchFamily="34" charset="0"/>
              </a:rPr>
              <a:t>4</a:t>
            </a:r>
            <a:r>
              <a:rPr lang="cs-CZ"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Institute of Animal Physiology and Genetics </a:t>
            </a:r>
            <a:r>
              <a:rPr lang="en-US" sz="2000" dirty="0" err="1">
                <a:latin typeface="Arial" panose="020B0604020202020204" pitchFamily="34" charset="0"/>
                <a:cs typeface="Arial" panose="020B0604020202020204" pitchFamily="34" charset="0"/>
              </a:rPr>
              <a:t>v.v.i</a:t>
            </a:r>
            <a:r>
              <a:rPr lang="en-US" sz="2000" dirty="0">
                <a:latin typeface="Arial" panose="020B0604020202020204" pitchFamily="34" charset="0"/>
                <a:cs typeface="Arial" panose="020B0604020202020204" pitchFamily="34" charset="0"/>
              </a:rPr>
              <a:t>., Academy of Sciences of the Czech Republic, Prague, Czech Republic</a:t>
            </a:r>
            <a:endParaRPr lang="cs-CZ" sz="2000" dirty="0">
              <a:latin typeface="Arial" panose="020B0604020202020204" pitchFamily="34" charset="0"/>
              <a:cs typeface="Arial" panose="020B0604020202020204" pitchFamily="34" charset="0"/>
            </a:endParaRPr>
          </a:p>
          <a:p>
            <a:pPr marL="546100" indent="-14288" defTabSz="2873375"/>
            <a:r>
              <a:rPr lang="en-GB" sz="2000" baseline="30000" dirty="0">
                <a:latin typeface="Arial" panose="020B0604020202020204" pitchFamily="34" charset="0"/>
                <a:cs typeface="Arial" panose="020B0604020202020204" pitchFamily="34" charset="0"/>
              </a:rPr>
              <a:t>5</a:t>
            </a:r>
            <a:r>
              <a:rPr lang="cs-CZ"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Institute of Macromolecular Chemistry, Academy of Sciences of the Czech Republic </a:t>
            </a:r>
            <a:r>
              <a:rPr lang="en-US" sz="2000" dirty="0" err="1">
                <a:latin typeface="Arial" panose="020B0604020202020204" pitchFamily="34" charset="0"/>
                <a:cs typeface="Arial" panose="020B0604020202020204" pitchFamily="34" charset="0"/>
              </a:rPr>
              <a:t>v.v.i</a:t>
            </a:r>
            <a:r>
              <a:rPr lang="en-US" sz="2000" dirty="0">
                <a:latin typeface="Arial" panose="020B0604020202020204" pitchFamily="34" charset="0"/>
                <a:cs typeface="Arial" panose="020B0604020202020204" pitchFamily="34" charset="0"/>
              </a:rPr>
              <a:t>., Prague, Czech Republic</a:t>
            </a:r>
            <a:endParaRPr lang="cs-CZ" sz="2000" dirty="0">
              <a:latin typeface="Arial" panose="020B0604020202020204" pitchFamily="34" charset="0"/>
              <a:cs typeface="Arial" panose="020B0604020202020204" pitchFamily="34" charset="0"/>
            </a:endParaRPr>
          </a:p>
        </p:txBody>
      </p:sp>
      <p:sp>
        <p:nvSpPr>
          <p:cNvPr id="3" name="Text Box 11"/>
          <p:cNvSpPr txBox="1">
            <a:spLocks noChangeArrowheads="1"/>
          </p:cNvSpPr>
          <p:nvPr/>
        </p:nvSpPr>
        <p:spPr bwMode="auto">
          <a:xfrm>
            <a:off x="4652677" y="2516014"/>
            <a:ext cx="19498246" cy="1398247"/>
          </a:xfrm>
          <a:prstGeom prst="rect">
            <a:avLst/>
          </a:prstGeom>
          <a:noFill/>
          <a:ln w="9525">
            <a:noFill/>
            <a:miter lim="800000"/>
            <a:headEnd/>
            <a:tailEnd/>
          </a:ln>
        </p:spPr>
        <p:txBody>
          <a:bodyPr wrap="square" lIns="287449" tIns="143722" rIns="287449" bIns="143722">
            <a:spAutoFit/>
          </a:bodyPr>
          <a:lstStyle/>
          <a:p>
            <a:pPr algn="ctr" defTabSz="2873375"/>
            <a:r>
              <a:rPr lang="en-GB" sz="3600" u="sng" dirty="0">
                <a:solidFill>
                  <a:srgbClr val="000000"/>
                </a:solidFill>
                <a:latin typeface="Arial" pitchFamily="34" charset="0"/>
                <a:cs typeface="Arial" pitchFamily="34" charset="0"/>
              </a:rPr>
              <a:t>P</a:t>
            </a:r>
            <a:r>
              <a:rPr lang="cs-CZ" sz="3600" u="sng" dirty="0" err="1">
                <a:solidFill>
                  <a:srgbClr val="000000"/>
                </a:solidFill>
                <a:latin typeface="Arial" pitchFamily="34" charset="0"/>
                <a:cs typeface="Arial" pitchFamily="34" charset="0"/>
              </a:rPr>
              <a:t>avel</a:t>
            </a:r>
            <a:r>
              <a:rPr lang="cs-CZ" sz="3600" u="sng" dirty="0">
                <a:solidFill>
                  <a:srgbClr val="000000"/>
                </a:solidFill>
                <a:latin typeface="Arial" pitchFamily="34" charset="0"/>
                <a:cs typeface="Arial" pitchFamily="34" charset="0"/>
              </a:rPr>
              <a:t> Dobeš</a:t>
            </a:r>
            <a:r>
              <a:rPr lang="cs-CZ" sz="3600" dirty="0">
                <a:solidFill>
                  <a:srgbClr val="000000"/>
                </a:solidFill>
                <a:latin typeface="Arial" pitchFamily="34" charset="0"/>
                <a:cs typeface="Arial" pitchFamily="34" charset="0"/>
              </a:rPr>
              <a:t> </a:t>
            </a:r>
            <a:r>
              <a:rPr lang="cs-CZ" sz="3600" baseline="30000" dirty="0">
                <a:solidFill>
                  <a:srgbClr val="000000"/>
                </a:solidFill>
                <a:latin typeface="Arial" pitchFamily="34" charset="0"/>
                <a:cs typeface="Arial" pitchFamily="34" charset="0"/>
              </a:rPr>
              <a:t>1</a:t>
            </a:r>
            <a:r>
              <a:rPr lang="cs-CZ" sz="3600" dirty="0">
                <a:solidFill>
                  <a:srgbClr val="000000"/>
                </a:solidFill>
                <a:latin typeface="Arial" pitchFamily="34" charset="0"/>
                <a:cs typeface="Arial" pitchFamily="34" charset="0"/>
              </a:rPr>
              <a:t>,</a:t>
            </a:r>
            <a:r>
              <a:rPr lang="en-GB" sz="3600" dirty="0">
                <a:solidFill>
                  <a:srgbClr val="000000"/>
                </a:solidFill>
                <a:latin typeface="Arial" pitchFamily="34" charset="0"/>
                <a:cs typeface="Arial" pitchFamily="34" charset="0"/>
              </a:rPr>
              <a:t> L</a:t>
            </a:r>
            <a:r>
              <a:rPr lang="cs-CZ" sz="3600" dirty="0" err="1">
                <a:solidFill>
                  <a:srgbClr val="000000"/>
                </a:solidFill>
                <a:latin typeface="Arial" pitchFamily="34" charset="0"/>
                <a:cs typeface="Arial" pitchFamily="34" charset="0"/>
              </a:rPr>
              <a:t>ibor</a:t>
            </a:r>
            <a:r>
              <a:rPr lang="cs-CZ" sz="3600" dirty="0">
                <a:solidFill>
                  <a:srgbClr val="000000"/>
                </a:solidFill>
                <a:latin typeface="Arial" pitchFamily="34" charset="0"/>
                <a:cs typeface="Arial" pitchFamily="34" charset="0"/>
              </a:rPr>
              <a:t> </a:t>
            </a:r>
            <a:r>
              <a:rPr lang="en-GB" sz="3600" dirty="0" err="1">
                <a:solidFill>
                  <a:srgbClr val="000000"/>
                </a:solidFill>
                <a:latin typeface="Arial" pitchFamily="34" charset="0"/>
                <a:cs typeface="Arial" pitchFamily="34" charset="0"/>
              </a:rPr>
              <a:t>Vojtek</a:t>
            </a:r>
            <a:r>
              <a:rPr lang="cs-CZ" sz="3600" dirty="0">
                <a:solidFill>
                  <a:srgbClr val="000000"/>
                </a:solidFill>
                <a:latin typeface="Arial" pitchFamily="34" charset="0"/>
                <a:cs typeface="Arial" pitchFamily="34" charset="0"/>
              </a:rPr>
              <a:t> </a:t>
            </a:r>
            <a:r>
              <a:rPr lang="cs-CZ" sz="3600" baseline="30000" dirty="0">
                <a:solidFill>
                  <a:srgbClr val="000000"/>
                </a:solidFill>
                <a:latin typeface="Arial" pitchFamily="34" charset="0"/>
                <a:cs typeface="Arial" pitchFamily="34" charset="0"/>
              </a:rPr>
              <a:t>1</a:t>
            </a:r>
            <a:r>
              <a:rPr lang="en-GB" sz="3600" dirty="0">
                <a:solidFill>
                  <a:srgbClr val="000000"/>
                </a:solidFill>
                <a:latin typeface="Arial" pitchFamily="34" charset="0"/>
                <a:cs typeface="Arial" pitchFamily="34" charset="0"/>
              </a:rPr>
              <a:t>,</a:t>
            </a:r>
            <a:r>
              <a:rPr lang="cs-CZ" sz="3600" dirty="0">
                <a:solidFill>
                  <a:srgbClr val="000000"/>
                </a:solidFill>
                <a:latin typeface="Arial" pitchFamily="34" charset="0"/>
                <a:cs typeface="Arial" pitchFamily="34" charset="0"/>
              </a:rPr>
              <a:t> Zuzana </a:t>
            </a:r>
            <a:r>
              <a:rPr lang="cs-CZ" sz="3600" dirty="0" err="1">
                <a:solidFill>
                  <a:srgbClr val="000000"/>
                </a:solidFill>
                <a:latin typeface="Arial" pitchFamily="34" charset="0"/>
                <a:cs typeface="Arial" pitchFamily="34" charset="0"/>
              </a:rPr>
              <a:t>Hroncová</a:t>
            </a:r>
            <a:r>
              <a:rPr lang="cs-CZ" sz="3600" dirty="0">
                <a:solidFill>
                  <a:srgbClr val="000000"/>
                </a:solidFill>
                <a:latin typeface="Arial" pitchFamily="34" charset="0"/>
                <a:cs typeface="Arial" pitchFamily="34" charset="0"/>
              </a:rPr>
              <a:t> </a:t>
            </a:r>
            <a:r>
              <a:rPr lang="cs-CZ" sz="3600" baseline="30000" dirty="0">
                <a:solidFill>
                  <a:srgbClr val="000000"/>
                </a:solidFill>
                <a:latin typeface="Arial" pitchFamily="34" charset="0"/>
                <a:cs typeface="Arial" pitchFamily="34" charset="0"/>
              </a:rPr>
              <a:t>2</a:t>
            </a:r>
            <a:r>
              <a:rPr lang="cs-CZ" sz="3600" dirty="0">
                <a:solidFill>
                  <a:srgbClr val="000000"/>
                </a:solidFill>
                <a:latin typeface="Arial" pitchFamily="34" charset="0"/>
                <a:cs typeface="Arial" pitchFamily="34" charset="0"/>
              </a:rPr>
              <a:t>, Jan Tyl </a:t>
            </a:r>
            <a:r>
              <a:rPr lang="cs-CZ" sz="3600" baseline="30000" dirty="0">
                <a:solidFill>
                  <a:srgbClr val="000000"/>
                </a:solidFill>
                <a:latin typeface="Arial" pitchFamily="34" charset="0"/>
                <a:cs typeface="Arial" pitchFamily="34" charset="0"/>
              </a:rPr>
              <a:t>3</a:t>
            </a:r>
            <a:r>
              <a:rPr lang="cs-CZ" sz="3600" dirty="0">
                <a:solidFill>
                  <a:srgbClr val="000000"/>
                </a:solidFill>
                <a:latin typeface="Arial" pitchFamily="34" charset="0"/>
                <a:cs typeface="Arial" pitchFamily="34" charset="0"/>
              </a:rPr>
              <a:t>, Jiří </a:t>
            </a:r>
            <a:r>
              <a:rPr lang="cs-CZ" sz="3600" dirty="0" err="1">
                <a:solidFill>
                  <a:srgbClr val="000000"/>
                </a:solidFill>
                <a:latin typeface="Arial" pitchFamily="34" charset="0"/>
                <a:cs typeface="Arial" pitchFamily="34" charset="0"/>
              </a:rPr>
              <a:t>Killer</a:t>
            </a:r>
            <a:r>
              <a:rPr lang="cs-CZ" sz="3600" dirty="0">
                <a:solidFill>
                  <a:srgbClr val="000000"/>
                </a:solidFill>
                <a:latin typeface="Arial" pitchFamily="34" charset="0"/>
                <a:cs typeface="Arial" pitchFamily="34" charset="0"/>
              </a:rPr>
              <a:t> </a:t>
            </a:r>
            <a:r>
              <a:rPr lang="cs-CZ" sz="3600" baseline="30000" dirty="0">
                <a:solidFill>
                  <a:srgbClr val="000000"/>
                </a:solidFill>
                <a:latin typeface="Arial" pitchFamily="34" charset="0"/>
                <a:cs typeface="Arial" pitchFamily="34" charset="0"/>
              </a:rPr>
              <a:t>4</a:t>
            </a:r>
            <a:r>
              <a:rPr lang="cs-CZ" sz="3600" dirty="0">
                <a:solidFill>
                  <a:srgbClr val="000000"/>
                </a:solidFill>
                <a:latin typeface="Arial" pitchFamily="34" charset="0"/>
                <a:cs typeface="Arial" pitchFamily="34" charset="0"/>
              </a:rPr>
              <a:t>, </a:t>
            </a:r>
          </a:p>
          <a:p>
            <a:pPr algn="ctr" defTabSz="2873375"/>
            <a:r>
              <a:rPr lang="cs-CZ" sz="3600" dirty="0">
                <a:solidFill>
                  <a:srgbClr val="000000"/>
                </a:solidFill>
                <a:latin typeface="Arial" pitchFamily="34" charset="0"/>
                <a:cs typeface="Arial" pitchFamily="34" charset="0"/>
              </a:rPr>
              <a:t>Peter Černoch </a:t>
            </a:r>
            <a:r>
              <a:rPr lang="cs-CZ" sz="3600" baseline="30000" dirty="0">
                <a:solidFill>
                  <a:srgbClr val="000000"/>
                </a:solidFill>
                <a:latin typeface="Arial" pitchFamily="34" charset="0"/>
                <a:cs typeface="Arial" pitchFamily="34" charset="0"/>
              </a:rPr>
              <a:t>5</a:t>
            </a:r>
            <a:r>
              <a:rPr lang="cs-CZ" sz="3600" dirty="0">
                <a:solidFill>
                  <a:srgbClr val="000000"/>
                </a:solidFill>
                <a:latin typeface="Arial" pitchFamily="34" charset="0"/>
                <a:cs typeface="Arial" pitchFamily="34" charset="0"/>
              </a:rPr>
              <a:t>, </a:t>
            </a:r>
            <a:r>
              <a:rPr lang="en-GB" sz="3600" dirty="0">
                <a:solidFill>
                  <a:srgbClr val="000000"/>
                </a:solidFill>
                <a:latin typeface="Arial" pitchFamily="34" charset="0"/>
                <a:cs typeface="Arial" pitchFamily="34" charset="0"/>
              </a:rPr>
              <a:t>P</a:t>
            </a:r>
            <a:r>
              <a:rPr lang="cs-CZ" sz="3600" dirty="0" err="1">
                <a:solidFill>
                  <a:srgbClr val="000000"/>
                </a:solidFill>
                <a:latin typeface="Arial" pitchFamily="34" charset="0"/>
                <a:cs typeface="Arial" pitchFamily="34" charset="0"/>
              </a:rPr>
              <a:t>avel</a:t>
            </a:r>
            <a:r>
              <a:rPr lang="cs-CZ" sz="3600" dirty="0">
                <a:solidFill>
                  <a:srgbClr val="000000"/>
                </a:solidFill>
                <a:latin typeface="Arial" pitchFamily="34" charset="0"/>
                <a:cs typeface="Arial" pitchFamily="34" charset="0"/>
              </a:rPr>
              <a:t> </a:t>
            </a:r>
            <a:r>
              <a:rPr lang="cs-CZ" sz="3600" dirty="0" err="1">
                <a:solidFill>
                  <a:srgbClr val="000000"/>
                </a:solidFill>
                <a:latin typeface="Arial" pitchFamily="34" charset="0"/>
                <a:cs typeface="Arial" pitchFamily="34" charset="0"/>
              </a:rPr>
              <a:t>Hyršl</a:t>
            </a:r>
            <a:r>
              <a:rPr lang="cs-CZ" sz="3600" dirty="0">
                <a:solidFill>
                  <a:srgbClr val="000000"/>
                </a:solidFill>
                <a:latin typeface="Arial" pitchFamily="34" charset="0"/>
                <a:cs typeface="Arial" pitchFamily="34" charset="0"/>
              </a:rPr>
              <a:t> </a:t>
            </a:r>
            <a:r>
              <a:rPr lang="cs-CZ" sz="3600" baseline="30000" dirty="0">
                <a:solidFill>
                  <a:srgbClr val="000000"/>
                </a:solidFill>
                <a:latin typeface="Arial" pitchFamily="34" charset="0"/>
                <a:cs typeface="Arial" pitchFamily="34" charset="0"/>
              </a:rPr>
              <a:t>1</a:t>
            </a:r>
            <a:endParaRPr lang="de-DE" sz="3600" baseline="30000" dirty="0">
              <a:solidFill>
                <a:srgbClr val="000000"/>
              </a:solidFill>
              <a:latin typeface="Arial" pitchFamily="34" charset="0"/>
              <a:cs typeface="Arial" pitchFamily="34" charset="0"/>
            </a:endParaRPr>
          </a:p>
        </p:txBody>
      </p:sp>
      <p:sp>
        <p:nvSpPr>
          <p:cNvPr id="4" name="Rectangle 10"/>
          <p:cNvSpPr>
            <a:spLocks noChangeArrowheads="1"/>
          </p:cNvSpPr>
          <p:nvPr/>
        </p:nvSpPr>
        <p:spPr bwMode="auto">
          <a:xfrm>
            <a:off x="4447747" y="291207"/>
            <a:ext cx="19908106" cy="2383132"/>
          </a:xfrm>
          <a:prstGeom prst="rect">
            <a:avLst/>
          </a:prstGeom>
          <a:noFill/>
          <a:ln w="9525">
            <a:noFill/>
            <a:miter lim="800000"/>
            <a:headEnd/>
            <a:tailEnd/>
          </a:ln>
        </p:spPr>
        <p:txBody>
          <a:bodyPr wrap="square" lIns="287449" tIns="143722" rIns="287449" bIns="143722">
            <a:spAutoFit/>
          </a:bodyPr>
          <a:lstStyle/>
          <a:p>
            <a:pPr algn="ctr" defTabSz="2873375"/>
            <a:r>
              <a:rPr lang="en-GB" sz="6800" b="1" dirty="0"/>
              <a:t>Honey bee immunity:</a:t>
            </a:r>
            <a:endParaRPr lang="cs-CZ" sz="6800" b="1" dirty="0"/>
          </a:p>
          <a:p>
            <a:pPr algn="ctr" defTabSz="2873375"/>
            <a:r>
              <a:rPr lang="en-GB" sz="6800" b="1" dirty="0"/>
              <a:t>Its modulation by dietary supplements and probiotics</a:t>
            </a:r>
            <a:endParaRPr lang="en-GB" sz="6800" b="1" dirty="0">
              <a:latin typeface="Arial" pitchFamily="34" charset="0"/>
              <a:cs typeface="Arial" pitchFamily="34" charset="0"/>
            </a:endParaRPr>
          </a:p>
        </p:txBody>
      </p:sp>
      <p:pic>
        <p:nvPicPr>
          <p:cNvPr id="5" name="Object 9"/>
          <p:cNvPicPr>
            <a:picLocks noChangeAspect="1" noChangeArrowheads="1"/>
          </p:cNvPicPr>
          <p:nvPr/>
        </p:nvPicPr>
        <p:blipFill>
          <a:blip r:embed="rId2" cstate="print"/>
          <a:srcRect/>
          <a:stretch>
            <a:fillRect/>
          </a:stretch>
        </p:blipFill>
        <p:spPr bwMode="auto">
          <a:xfrm>
            <a:off x="288232" y="1080420"/>
            <a:ext cx="4197837" cy="4197837"/>
          </a:xfrm>
          <a:prstGeom prst="rect">
            <a:avLst/>
          </a:prstGeom>
          <a:noFill/>
          <a:ln w="9525">
            <a:noFill/>
            <a:miter lim="800000"/>
            <a:headEnd/>
            <a:tailEnd/>
          </a:ln>
        </p:spPr>
      </p:pic>
      <p:sp>
        <p:nvSpPr>
          <p:cNvPr id="75" name="TextovéPole 74"/>
          <p:cNvSpPr txBox="1"/>
          <p:nvPr/>
        </p:nvSpPr>
        <p:spPr>
          <a:xfrm>
            <a:off x="0" y="41908956"/>
            <a:ext cx="28803600" cy="732848"/>
          </a:xfrm>
          <a:prstGeom prst="rect">
            <a:avLst/>
          </a:prstGeom>
          <a:solidFill>
            <a:schemeClr val="bg1"/>
          </a:solidFill>
          <a:ln>
            <a:noFill/>
          </a:ln>
        </p:spPr>
        <p:txBody>
          <a:bodyPr wrap="square" lIns="360000" tIns="180000" rIns="360000" bIns="180000" rtlCol="0">
            <a:spAutoFit/>
          </a:bodyPr>
          <a:lstStyle/>
          <a:p>
            <a:pPr algn="just"/>
            <a:r>
              <a:rPr lang="en-US" sz="2400" dirty="0">
                <a:latin typeface="Arial" pitchFamily="34" charset="0"/>
                <a:cs typeface="Arial" pitchFamily="34" charset="0"/>
              </a:rPr>
              <a:t>Our research is supported by research grants from Ministry of Agriculture of Czech Republic (NAZV-KUS QJ1210047)</a:t>
            </a:r>
            <a:r>
              <a:rPr lang="cs-CZ" sz="2400" dirty="0">
                <a:latin typeface="Arial" pitchFamily="34" charset="0"/>
                <a:cs typeface="Arial" pitchFamily="34" charset="0"/>
              </a:rPr>
              <a:t> and Technology </a:t>
            </a:r>
            <a:r>
              <a:rPr lang="cs-CZ" sz="2400" dirty="0" err="1">
                <a:latin typeface="Arial" pitchFamily="34" charset="0"/>
                <a:cs typeface="Arial" pitchFamily="34" charset="0"/>
              </a:rPr>
              <a:t>Agency</a:t>
            </a:r>
            <a:r>
              <a:rPr lang="cs-CZ" sz="2400" dirty="0">
                <a:latin typeface="Arial" pitchFamily="34" charset="0"/>
                <a:cs typeface="Arial" pitchFamily="34" charset="0"/>
              </a:rPr>
              <a:t> </a:t>
            </a:r>
            <a:r>
              <a:rPr lang="cs-CZ" sz="2400" dirty="0" err="1">
                <a:latin typeface="Arial" pitchFamily="34" charset="0"/>
                <a:cs typeface="Arial" pitchFamily="34" charset="0"/>
              </a:rPr>
              <a:t>of</a:t>
            </a:r>
            <a:r>
              <a:rPr lang="cs-CZ" sz="2400" dirty="0">
                <a:latin typeface="Arial" pitchFamily="34" charset="0"/>
                <a:cs typeface="Arial" pitchFamily="34" charset="0"/>
              </a:rPr>
              <a:t> Czech Republic </a:t>
            </a:r>
            <a:r>
              <a:rPr lang="en-GB" sz="2400" dirty="0">
                <a:latin typeface="Arial" pitchFamily="34" charset="0"/>
                <a:cs typeface="Arial" pitchFamily="34" charset="0"/>
              </a:rPr>
              <a:t>(</a:t>
            </a:r>
            <a:r>
              <a:rPr lang="cs-CZ" sz="2400" dirty="0">
                <a:latin typeface="Arial" pitchFamily="34" charset="0"/>
                <a:cs typeface="Arial" pitchFamily="34" charset="0"/>
              </a:rPr>
              <a:t>TA04020318</a:t>
            </a:r>
            <a:r>
              <a:rPr lang="en-GB" sz="2400" dirty="0">
                <a:latin typeface="Arial" pitchFamily="34" charset="0"/>
                <a:cs typeface="Arial" pitchFamily="34" charset="0"/>
              </a:rPr>
              <a:t>)</a:t>
            </a:r>
            <a:r>
              <a:rPr lang="cs-CZ" sz="2400" dirty="0">
                <a:latin typeface="Arial" pitchFamily="34" charset="0"/>
                <a:cs typeface="Arial" pitchFamily="34" charset="0"/>
              </a:rPr>
              <a:t>.</a:t>
            </a:r>
            <a:endParaRPr lang="en-US" sz="2400" dirty="0">
              <a:latin typeface="Arial" pitchFamily="34" charset="0"/>
              <a:cs typeface="Arial" pitchFamily="34" charset="0"/>
            </a:endParaRPr>
          </a:p>
        </p:txBody>
      </p:sp>
      <p:sp>
        <p:nvSpPr>
          <p:cNvPr id="6" name="TextovéPole 5"/>
          <p:cNvSpPr txBox="1"/>
          <p:nvPr/>
        </p:nvSpPr>
        <p:spPr>
          <a:xfrm>
            <a:off x="479016" y="7433166"/>
            <a:ext cx="27845568" cy="1200329"/>
          </a:xfrm>
          <a:prstGeom prst="rect">
            <a:avLst/>
          </a:prstGeom>
          <a:noFill/>
        </p:spPr>
        <p:txBody>
          <a:bodyPr wrap="square" rtlCol="0">
            <a:spAutoFit/>
          </a:bodyPr>
          <a:lstStyle/>
          <a:p>
            <a:pPr algn="just"/>
            <a:r>
              <a:rPr lang="en-US" sz="2400" dirty="0">
                <a:solidFill>
                  <a:schemeClr val="bg1"/>
                </a:solidFill>
                <a:latin typeface="Arial" pitchFamily="34" charset="0"/>
                <a:cs typeface="Arial" pitchFamily="34" charset="0"/>
              </a:rPr>
              <a:t>Bees are used by mankind for several thousand years, but their immune system is still far from being fully understood and moreover we still do</a:t>
            </a:r>
            <a:r>
              <a:rPr lang="cs-CZ" sz="2400"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n</a:t>
            </a:r>
            <a:r>
              <a:rPr lang="cs-CZ" sz="2400" dirty="0">
                <a:solidFill>
                  <a:schemeClr val="bg1"/>
                </a:solidFill>
                <a:latin typeface="Arial" pitchFamily="34" charset="0"/>
                <a:cs typeface="Arial" pitchFamily="34" charset="0"/>
              </a:rPr>
              <a:t>o</a:t>
            </a:r>
            <a:r>
              <a:rPr lang="en-US" sz="2400" dirty="0">
                <a:solidFill>
                  <a:schemeClr val="bg1"/>
                </a:solidFill>
                <a:latin typeface="Arial" pitchFamily="34" charset="0"/>
                <a:cs typeface="Arial" pitchFamily="34" charset="0"/>
              </a:rPr>
              <a:t>t have clear idea about all immune mechanisms, which mediate bees’ response to the pathogens. The immune system of honey bees can be divided to cellular and humoral branch that are complemented by highly developed social </a:t>
            </a:r>
            <a:r>
              <a:rPr lang="en-US" sz="2400" dirty="0" err="1">
                <a:solidFill>
                  <a:schemeClr val="bg1"/>
                </a:solidFill>
                <a:latin typeface="Arial" pitchFamily="34" charset="0"/>
                <a:cs typeface="Arial" pitchFamily="34" charset="0"/>
              </a:rPr>
              <a:t>behaviour</a:t>
            </a:r>
            <a:r>
              <a:rPr lang="en-US" sz="2400" dirty="0">
                <a:solidFill>
                  <a:schemeClr val="bg1"/>
                </a:solidFill>
                <a:latin typeface="Arial" pitchFamily="34" charset="0"/>
                <a:cs typeface="Arial" pitchFamily="34" charset="0"/>
              </a:rPr>
              <a:t>. Detailed knowledge of bee immunity is crucial for successful fight against bee diseases.</a:t>
            </a:r>
            <a:endParaRPr lang="cs-CZ" sz="24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4317768" y="1080657"/>
            <a:ext cx="4197600" cy="4197600"/>
          </a:xfrm>
          <a:prstGeom prst="rect">
            <a:avLst/>
          </a:prstGeom>
          <a:noFill/>
          <a:ln w="9525">
            <a:noFill/>
            <a:miter lim="800000"/>
            <a:headEnd/>
            <a:tailEnd/>
          </a:ln>
          <a:effectLst/>
        </p:spPr>
      </p:pic>
      <p:sp>
        <p:nvSpPr>
          <p:cNvPr id="150" name="TextovéPole 149"/>
          <p:cNvSpPr txBox="1"/>
          <p:nvPr/>
        </p:nvSpPr>
        <p:spPr>
          <a:xfrm>
            <a:off x="471654" y="6661998"/>
            <a:ext cx="12057938" cy="584775"/>
          </a:xfrm>
          <a:prstGeom prst="rect">
            <a:avLst/>
          </a:prstGeom>
          <a:noFill/>
        </p:spPr>
        <p:txBody>
          <a:bodyPr wrap="square" rtlCol="0">
            <a:spAutoFit/>
          </a:bodyPr>
          <a:lstStyle/>
          <a:p>
            <a:pPr algn="just"/>
            <a:r>
              <a:rPr lang="en-GB" sz="3200" b="1" dirty="0">
                <a:latin typeface="Arial" pitchFamily="34" charset="0"/>
                <a:cs typeface="Arial" pitchFamily="34" charset="0"/>
              </a:rPr>
              <a:t>Honeybee immunity</a:t>
            </a:r>
            <a:endParaRPr lang="en-GB" sz="500" b="1" dirty="0">
              <a:latin typeface="Arial" pitchFamily="34" charset="0"/>
              <a:cs typeface="Arial" pitchFamily="34" charset="0"/>
            </a:endParaRPr>
          </a:p>
        </p:txBody>
      </p:sp>
      <p:grpSp>
        <p:nvGrpSpPr>
          <p:cNvPr id="9" name="Skupina 8"/>
          <p:cNvGrpSpPr>
            <a:grpSpLocks noChangeAspect="1"/>
          </p:cNvGrpSpPr>
          <p:nvPr/>
        </p:nvGrpSpPr>
        <p:grpSpPr>
          <a:xfrm>
            <a:off x="20007931" y="9681119"/>
            <a:ext cx="8206705" cy="13433749"/>
            <a:chOff x="584214" y="9505477"/>
            <a:chExt cx="7105017" cy="11630367"/>
          </a:xfrm>
        </p:grpSpPr>
        <p:pic>
          <p:nvPicPr>
            <p:cNvPr id="162" name="Picture 3"/>
            <p:cNvPicPr>
              <a:picLocks noChangeArrowheads="1"/>
            </p:cNvPicPr>
            <p:nvPr/>
          </p:nvPicPr>
          <p:blipFill rotWithShape="1">
            <a:blip r:embed="rId4" cstate="print">
              <a:extLst>
                <a:ext uri="{28A0092B-C50C-407E-A947-70E740481C1C}">
                  <a14:useLocalDpi xmlns:a14="http://schemas.microsoft.com/office/drawing/2010/main" val="0"/>
                </a:ext>
              </a:extLst>
            </a:blip>
            <a:srcRect l="39299" t="26584" r="35189" b="34470"/>
            <a:stretch/>
          </p:blipFill>
          <p:spPr bwMode="auto">
            <a:xfrm>
              <a:off x="584214" y="17989444"/>
              <a:ext cx="3700800" cy="3146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6" name="Picture 34"/>
            <p:cNvPicPr>
              <a:picLocks noChangeAspect="1"/>
            </p:cNvPicPr>
            <p:nvPr/>
          </p:nvPicPr>
          <p:blipFill>
            <a:blip r:embed="rId5" cstate="print"/>
            <a:stretch>
              <a:fillRect/>
            </a:stretch>
          </p:blipFill>
          <p:spPr>
            <a:xfrm>
              <a:off x="4376138" y="17989360"/>
              <a:ext cx="3313093" cy="3144631"/>
            </a:xfrm>
            <a:prstGeom prst="rect">
              <a:avLst/>
            </a:prstGeom>
            <a:ln w="12700">
              <a:solidFill>
                <a:schemeClr val="tx1"/>
              </a:solidFill>
            </a:ln>
          </p:spPr>
        </p:pic>
        <p:pic>
          <p:nvPicPr>
            <p:cNvPr id="182" name="Picture 30"/>
            <p:cNvPicPr>
              <a:picLocks noChangeAspect="1"/>
            </p:cNvPicPr>
            <p:nvPr/>
          </p:nvPicPr>
          <p:blipFill>
            <a:blip r:embed="rId6" cstate="print"/>
            <a:stretch>
              <a:fillRect/>
            </a:stretch>
          </p:blipFill>
          <p:spPr>
            <a:xfrm>
              <a:off x="592165" y="13185715"/>
              <a:ext cx="7094227" cy="4722061"/>
            </a:xfrm>
            <a:prstGeom prst="rect">
              <a:avLst/>
            </a:prstGeom>
            <a:ln w="12700">
              <a:solidFill>
                <a:schemeClr val="tx1"/>
              </a:solidFill>
            </a:ln>
          </p:spPr>
        </p:pic>
        <p:pic>
          <p:nvPicPr>
            <p:cNvPr id="186" name="Obrázek 185" descr="DSC_7798"/>
            <p:cNvPicPr>
              <a:picLocks noChangeAspect="1"/>
            </p:cNvPicPr>
            <p:nvPr/>
          </p:nvPicPr>
          <p:blipFill rotWithShape="1">
            <a:blip r:embed="rId7" cstate="print">
              <a:lum/>
              <a:extLst>
                <a:ext uri="{28A0092B-C50C-407E-A947-70E740481C1C}">
                  <a14:useLocalDpi xmlns:a14="http://schemas.microsoft.com/office/drawing/2010/main" val="0"/>
                </a:ext>
              </a:extLst>
            </a:blip>
            <a:srcRect l="9335" t="4207" r="3989"/>
            <a:stretch/>
          </p:blipFill>
          <p:spPr>
            <a:xfrm>
              <a:off x="2800287" y="9505756"/>
              <a:ext cx="4886106" cy="3600000"/>
            </a:xfrm>
            <a:prstGeom prst="rect">
              <a:avLst/>
            </a:prstGeom>
            <a:noFill/>
            <a:ln w="12700">
              <a:solidFill>
                <a:schemeClr val="tx1"/>
              </a:solidFill>
            </a:ln>
          </p:spPr>
        </p:pic>
        <p:pic>
          <p:nvPicPr>
            <p:cNvPr id="1036"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363" t="8386" r="35800" b="1447"/>
            <a:stretch/>
          </p:blipFill>
          <p:spPr bwMode="auto">
            <a:xfrm>
              <a:off x="592166" y="9505477"/>
              <a:ext cx="2125675" cy="3600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5" name="Text Box 12"/>
          <p:cNvSpPr txBox="1">
            <a:spLocks noChangeArrowheads="1"/>
          </p:cNvSpPr>
          <p:nvPr/>
        </p:nvSpPr>
        <p:spPr bwMode="auto">
          <a:xfrm>
            <a:off x="4797398" y="5616924"/>
            <a:ext cx="19208804" cy="598028"/>
          </a:xfrm>
          <a:prstGeom prst="rect">
            <a:avLst/>
          </a:prstGeom>
          <a:noFill/>
          <a:ln w="9525">
            <a:noFill/>
            <a:miter lim="800000"/>
            <a:headEnd/>
            <a:tailEnd/>
          </a:ln>
        </p:spPr>
        <p:txBody>
          <a:bodyPr wrap="square" lIns="287449" tIns="143722" rIns="287449" bIns="143722" numCol="1">
            <a:spAutoFit/>
          </a:bodyPr>
          <a:lstStyle/>
          <a:p>
            <a:pPr marL="546100" indent="-14288" algn="ctr" defTabSz="2873375"/>
            <a:r>
              <a:rPr lang="en-GB" sz="2000" dirty="0">
                <a:solidFill>
                  <a:srgbClr val="000000"/>
                </a:solidFill>
                <a:latin typeface="Arial" pitchFamily="34" charset="0"/>
                <a:cs typeface="Arial" pitchFamily="34" charset="0"/>
              </a:rPr>
              <a:t>Contact e-mail: pavel.dobes@mail.muni.cz</a:t>
            </a:r>
          </a:p>
        </p:txBody>
      </p:sp>
      <p:sp>
        <p:nvSpPr>
          <p:cNvPr id="90" name="TextovéPole 89"/>
          <p:cNvSpPr txBox="1"/>
          <p:nvPr/>
        </p:nvSpPr>
        <p:spPr>
          <a:xfrm>
            <a:off x="471654" y="8872452"/>
            <a:ext cx="12057938" cy="584775"/>
          </a:xfrm>
          <a:prstGeom prst="rect">
            <a:avLst/>
          </a:prstGeom>
          <a:noFill/>
        </p:spPr>
        <p:txBody>
          <a:bodyPr wrap="square" rtlCol="0">
            <a:spAutoFit/>
          </a:bodyPr>
          <a:lstStyle/>
          <a:p>
            <a:pPr algn="just"/>
            <a:r>
              <a:rPr lang="cs-CZ" sz="3200" b="1" dirty="0" err="1">
                <a:latin typeface="Arial" pitchFamily="34" charset="0"/>
                <a:cs typeface="Arial" pitchFamily="34" charset="0"/>
              </a:rPr>
              <a:t>Applied</a:t>
            </a:r>
            <a:r>
              <a:rPr lang="cs-CZ" sz="3200" b="1" dirty="0">
                <a:latin typeface="Arial" pitchFamily="34" charset="0"/>
                <a:cs typeface="Arial" pitchFamily="34" charset="0"/>
              </a:rPr>
              <a:t> </a:t>
            </a:r>
            <a:r>
              <a:rPr lang="cs-CZ" sz="3200" b="1" dirty="0" err="1">
                <a:latin typeface="Arial" pitchFamily="34" charset="0"/>
                <a:cs typeface="Arial" pitchFamily="34" charset="0"/>
              </a:rPr>
              <a:t>dietary</a:t>
            </a:r>
            <a:r>
              <a:rPr lang="cs-CZ" sz="3200" b="1" dirty="0">
                <a:latin typeface="Arial" pitchFamily="34" charset="0"/>
                <a:cs typeface="Arial" pitchFamily="34" charset="0"/>
              </a:rPr>
              <a:t> </a:t>
            </a:r>
            <a:r>
              <a:rPr lang="cs-CZ" sz="3200" b="1" dirty="0" err="1">
                <a:latin typeface="Arial" pitchFamily="34" charset="0"/>
                <a:cs typeface="Arial" pitchFamily="34" charset="0"/>
              </a:rPr>
              <a:t>supplements</a:t>
            </a:r>
            <a:r>
              <a:rPr lang="cs-CZ" sz="3200" b="1" dirty="0">
                <a:latin typeface="Arial" pitchFamily="34" charset="0"/>
                <a:cs typeface="Arial" pitchFamily="34" charset="0"/>
              </a:rPr>
              <a:t> and </a:t>
            </a:r>
            <a:r>
              <a:rPr lang="cs-CZ" sz="3200" b="1" dirty="0" err="1">
                <a:latin typeface="Arial" pitchFamily="34" charset="0"/>
                <a:cs typeface="Arial" pitchFamily="34" charset="0"/>
              </a:rPr>
              <a:t>experimental</a:t>
            </a:r>
            <a:r>
              <a:rPr lang="en-GB" sz="3200" b="1" dirty="0">
                <a:latin typeface="Arial" pitchFamily="34" charset="0"/>
                <a:cs typeface="Arial" pitchFamily="34" charset="0"/>
              </a:rPr>
              <a:t> </a:t>
            </a:r>
            <a:r>
              <a:rPr lang="cs-CZ" sz="3200" b="1" dirty="0">
                <a:latin typeface="Arial" pitchFamily="34" charset="0"/>
                <a:cs typeface="Arial" pitchFamily="34" charset="0"/>
              </a:rPr>
              <a:t>design</a:t>
            </a:r>
            <a:endParaRPr lang="en-GB" sz="3200" b="1" dirty="0">
              <a:latin typeface="Arial" pitchFamily="34" charset="0"/>
              <a:cs typeface="Arial" pitchFamily="34" charset="0"/>
            </a:endParaRPr>
          </a:p>
        </p:txBody>
      </p:sp>
      <p:pic>
        <p:nvPicPr>
          <p:cNvPr id="10" name="Obráze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474" y="24292586"/>
            <a:ext cx="8712708" cy="7018020"/>
          </a:xfrm>
          <a:prstGeom prst="rect">
            <a:avLst/>
          </a:prstGeom>
        </p:spPr>
      </p:pic>
      <p:pic>
        <p:nvPicPr>
          <p:cNvPr id="11" name="Obrázek 10"/>
          <p:cNvPicPr>
            <a:picLocks noChangeAspect="1"/>
          </p:cNvPicPr>
          <p:nvPr/>
        </p:nvPicPr>
        <p:blipFill rotWithShape="1">
          <a:blip r:embed="rId10"/>
          <a:srcRect l="9248" t="7725" r="16926" b="18500"/>
          <a:stretch/>
        </p:blipFill>
        <p:spPr>
          <a:xfrm>
            <a:off x="608066" y="9700277"/>
            <a:ext cx="8321126" cy="4677316"/>
          </a:xfrm>
          <a:prstGeom prst="rect">
            <a:avLst/>
          </a:prstGeom>
          <a:ln w="12700">
            <a:solidFill>
              <a:schemeClr val="tx1"/>
            </a:solidFill>
          </a:ln>
        </p:spPr>
      </p:pic>
      <p:pic>
        <p:nvPicPr>
          <p:cNvPr id="16" name="Obráze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7474" y="31552284"/>
            <a:ext cx="9667862" cy="6526588"/>
          </a:xfrm>
          <a:prstGeom prst="rect">
            <a:avLst/>
          </a:prstGeom>
        </p:spPr>
      </p:pic>
      <p:grpSp>
        <p:nvGrpSpPr>
          <p:cNvPr id="19" name="Skupina 18"/>
          <p:cNvGrpSpPr/>
          <p:nvPr/>
        </p:nvGrpSpPr>
        <p:grpSpPr>
          <a:xfrm>
            <a:off x="9426258" y="9696381"/>
            <a:ext cx="10136236" cy="9004032"/>
            <a:chOff x="9340032" y="9528486"/>
            <a:chExt cx="10136236" cy="9004032"/>
          </a:xfrm>
        </p:grpSpPr>
        <p:pic>
          <p:nvPicPr>
            <p:cNvPr id="12" name="Picture 2" descr="http://www.naturesfinestseed.com/system/files/imagecache/product_full/sites/naturesfinestseed.com/files/Purple%20Coneflower.jpg"/>
            <p:cNvPicPr>
              <a:picLocks noChangeAspect="1" noChangeArrowheads="1"/>
            </p:cNvPicPr>
            <p:nvPr/>
          </p:nvPicPr>
          <p:blipFill rotWithShape="1">
            <a:blip r:embed="rId12">
              <a:extLst>
                <a:ext uri="{28A0092B-C50C-407E-A947-70E740481C1C}">
                  <a14:useLocalDpi xmlns:a14="http://schemas.microsoft.com/office/drawing/2010/main" val="0"/>
                </a:ext>
              </a:extLst>
            </a:blip>
            <a:srcRect r="4629"/>
            <a:stretch/>
          </p:blipFill>
          <p:spPr bwMode="auto">
            <a:xfrm>
              <a:off x="9343910" y="9528486"/>
              <a:ext cx="5264447" cy="4140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www.nasevyziva.cz/img_data_arch/1/1369722906cla_obr_bodlak_1.jpg"/>
            <p:cNvPicPr>
              <a:picLocks noChangeAspect="1" noChangeArrowheads="1"/>
            </p:cNvPicPr>
            <p:nvPr/>
          </p:nvPicPr>
          <p:blipFill rotWithShape="1">
            <a:blip r:embed="rId13">
              <a:extLst>
                <a:ext uri="{28A0092B-C50C-407E-A947-70E740481C1C}">
                  <a14:useLocalDpi xmlns:a14="http://schemas.microsoft.com/office/drawing/2010/main" val="0"/>
                </a:ext>
              </a:extLst>
            </a:blip>
            <a:srcRect l="12589"/>
            <a:stretch/>
          </p:blipFill>
          <p:spPr bwMode="auto">
            <a:xfrm>
              <a:off x="14706021" y="9528486"/>
              <a:ext cx="4770247" cy="4140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10" descr="Lactobacillus Caseil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06020" y="13765000"/>
              <a:ext cx="4767517" cy="476751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descr="http://g02.a.alicdn.com/kf/HTB1uOHSKXXXXXX9aXXXq6xXFXXX6/Flowering-Plant-Macleaya-Cordata-Seeds-500pcs-Novel-Plant-Plume-Poppy-Herbal-Seeds-Herbaceous-Perennial-Chinese-Boluohui.jpg"/>
            <p:cNvPicPr>
              <a:picLocks noChangeAspect="1" noChangeArrowheads="1"/>
            </p:cNvPicPr>
            <p:nvPr/>
          </p:nvPicPr>
          <p:blipFill rotWithShape="1">
            <a:blip r:embed="rId15">
              <a:extLst>
                <a:ext uri="{28A0092B-C50C-407E-A947-70E740481C1C}">
                  <a14:useLocalDpi xmlns:a14="http://schemas.microsoft.com/office/drawing/2010/main" val="0"/>
                </a:ext>
              </a:extLst>
            </a:blip>
            <a:srcRect t="1" r="27421" b="5270"/>
            <a:stretch/>
          </p:blipFill>
          <p:spPr bwMode="auto">
            <a:xfrm>
              <a:off x="9340032" y="13765000"/>
              <a:ext cx="5268326" cy="476751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
        <p:nvSpPr>
          <p:cNvPr id="61" name="TextovéPole 60"/>
          <p:cNvSpPr txBox="1"/>
          <p:nvPr/>
        </p:nvSpPr>
        <p:spPr>
          <a:xfrm>
            <a:off x="471654" y="14489076"/>
            <a:ext cx="8601554" cy="4001095"/>
          </a:xfrm>
          <a:prstGeom prst="rect">
            <a:avLst/>
          </a:prstGeom>
          <a:noFill/>
        </p:spPr>
        <p:txBody>
          <a:bodyPr wrap="square" rtlCol="0">
            <a:spAutoFit/>
          </a:bodyPr>
          <a:lstStyle/>
          <a:p>
            <a:pPr marL="355600" indent="-355600" algn="just">
              <a:spcAft>
                <a:spcPts val="600"/>
              </a:spcAft>
              <a:buFont typeface="Wingdings" panose="05000000000000000000" pitchFamily="2" charset="2"/>
              <a:buChar char="§"/>
            </a:pPr>
            <a:r>
              <a:rPr lang="en-GB" sz="3200" b="1" dirty="0">
                <a:solidFill>
                  <a:schemeClr val="bg1"/>
                </a:solidFill>
                <a:latin typeface="Arial" pitchFamily="34" charset="0"/>
                <a:cs typeface="Arial" pitchFamily="34" charset="0"/>
              </a:rPr>
              <a:t>effect of location (different food sources)</a:t>
            </a:r>
          </a:p>
          <a:p>
            <a:pPr marL="355600" indent="-355600" algn="just">
              <a:spcAft>
                <a:spcPts val="1800"/>
              </a:spcAft>
              <a:buFont typeface="Wingdings" panose="05000000000000000000" pitchFamily="2" charset="2"/>
              <a:buChar char="§"/>
            </a:pPr>
            <a:r>
              <a:rPr lang="en-GB" sz="3200" b="1" dirty="0">
                <a:solidFill>
                  <a:schemeClr val="bg1"/>
                </a:solidFill>
                <a:latin typeface="Arial" pitchFamily="34" charset="0"/>
                <a:cs typeface="Arial" pitchFamily="34" charset="0"/>
              </a:rPr>
              <a:t>effect of dietary supplements:</a:t>
            </a:r>
            <a:endParaRPr lang="cs-CZ" sz="3200" b="1" dirty="0">
              <a:solidFill>
                <a:schemeClr val="bg1"/>
              </a:solidFill>
              <a:latin typeface="Arial" pitchFamily="34" charset="0"/>
              <a:cs typeface="Arial" pitchFamily="34" charset="0"/>
            </a:endParaRPr>
          </a:p>
          <a:p>
            <a:pPr marL="1978025" algn="just">
              <a:spcAft>
                <a:spcPts val="600"/>
              </a:spcAft>
            </a:pPr>
            <a:r>
              <a:rPr lang="en-GB" sz="2000" b="1" dirty="0">
                <a:solidFill>
                  <a:schemeClr val="bg1"/>
                </a:solidFill>
                <a:latin typeface="Arial" pitchFamily="34" charset="0"/>
                <a:cs typeface="Arial" pitchFamily="34" charset="0"/>
              </a:rPr>
              <a:t>extracts from </a:t>
            </a:r>
            <a:r>
              <a:rPr lang="en-GB" sz="2000" b="1" i="1" dirty="0">
                <a:solidFill>
                  <a:schemeClr val="bg1"/>
                </a:solidFill>
                <a:latin typeface="Arial" pitchFamily="34" charset="0"/>
                <a:cs typeface="Arial" pitchFamily="34" charset="0"/>
              </a:rPr>
              <a:t>Echinacea</a:t>
            </a:r>
            <a:r>
              <a:rPr lang="en-GB" sz="2000" b="1" dirty="0">
                <a:solidFill>
                  <a:schemeClr val="bg1"/>
                </a:solidFill>
                <a:latin typeface="Arial" pitchFamily="34" charset="0"/>
                <a:cs typeface="Arial" pitchFamily="34" charset="0"/>
              </a:rPr>
              <a:t> sp. (Fig. 1)</a:t>
            </a:r>
          </a:p>
          <a:p>
            <a:pPr marL="1978025" algn="just">
              <a:spcAft>
                <a:spcPts val="600"/>
              </a:spcAft>
            </a:pPr>
            <a:r>
              <a:rPr lang="cs-CZ" sz="2000" b="1" dirty="0" err="1">
                <a:solidFill>
                  <a:schemeClr val="bg1"/>
                </a:solidFill>
                <a:latin typeface="Arial" pitchFamily="34" charset="0"/>
                <a:cs typeface="Arial" pitchFamily="34" charset="0"/>
              </a:rPr>
              <a:t>extracts</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from</a:t>
            </a:r>
            <a:r>
              <a:rPr lang="cs-CZ" sz="2000" b="1" dirty="0">
                <a:solidFill>
                  <a:schemeClr val="bg1"/>
                </a:solidFill>
                <a:latin typeface="Arial" pitchFamily="34" charset="0"/>
                <a:cs typeface="Arial" pitchFamily="34" charset="0"/>
              </a:rPr>
              <a:t> </a:t>
            </a:r>
            <a:r>
              <a:rPr lang="en-GB" sz="2000" b="1" i="1" dirty="0" err="1">
                <a:solidFill>
                  <a:schemeClr val="bg1"/>
                </a:solidFill>
                <a:latin typeface="Arial" pitchFamily="34" charset="0"/>
                <a:cs typeface="Arial" pitchFamily="34" charset="0"/>
              </a:rPr>
              <a:t>Leuzea</a:t>
            </a:r>
            <a:r>
              <a:rPr lang="en-GB" sz="2000" b="1" dirty="0">
                <a:solidFill>
                  <a:schemeClr val="bg1"/>
                </a:solidFill>
                <a:latin typeface="Arial" pitchFamily="34" charset="0"/>
                <a:cs typeface="Arial" pitchFamily="34" charset="0"/>
              </a:rPr>
              <a:t> sp.</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Fig</a:t>
            </a:r>
            <a:r>
              <a:rPr lang="cs-CZ" sz="2000" b="1" dirty="0">
                <a:solidFill>
                  <a:schemeClr val="bg1"/>
                </a:solidFill>
                <a:latin typeface="Arial" pitchFamily="34" charset="0"/>
                <a:cs typeface="Arial" pitchFamily="34" charset="0"/>
              </a:rPr>
              <a:t>. 2)</a:t>
            </a:r>
          </a:p>
          <a:p>
            <a:pPr marL="1978025" algn="just">
              <a:spcAft>
                <a:spcPts val="600"/>
              </a:spcAft>
            </a:pPr>
            <a:r>
              <a:rPr lang="cs-CZ" sz="2000" b="1" dirty="0">
                <a:solidFill>
                  <a:schemeClr val="bg1"/>
                </a:solidFill>
                <a:latin typeface="Arial" pitchFamily="34" charset="0"/>
                <a:cs typeface="Arial" pitchFamily="34" charset="0"/>
              </a:rPr>
              <a:t>alkaloid </a:t>
            </a:r>
            <a:r>
              <a:rPr lang="cs-CZ" sz="2000" b="1" dirty="0" err="1">
                <a:solidFill>
                  <a:schemeClr val="bg1"/>
                </a:solidFill>
                <a:latin typeface="Arial" pitchFamily="34" charset="0"/>
                <a:cs typeface="Arial" pitchFamily="34" charset="0"/>
              </a:rPr>
              <a:t>sanguinarine</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from</a:t>
            </a:r>
            <a:r>
              <a:rPr lang="cs-CZ" sz="2000" b="1" dirty="0">
                <a:solidFill>
                  <a:schemeClr val="bg1"/>
                </a:solidFill>
                <a:latin typeface="Arial" pitchFamily="34" charset="0"/>
                <a:cs typeface="Arial" pitchFamily="34" charset="0"/>
              </a:rPr>
              <a:t> </a:t>
            </a:r>
            <a:r>
              <a:rPr lang="cs-CZ" sz="2000" b="1" i="1" dirty="0" err="1">
                <a:solidFill>
                  <a:schemeClr val="bg1"/>
                </a:solidFill>
                <a:latin typeface="Arial" pitchFamily="34" charset="0"/>
                <a:cs typeface="Arial" pitchFamily="34" charset="0"/>
              </a:rPr>
              <a:t>Macleaya</a:t>
            </a:r>
            <a:r>
              <a:rPr lang="cs-CZ" sz="2000" b="1" i="1" dirty="0">
                <a:solidFill>
                  <a:schemeClr val="bg1"/>
                </a:solidFill>
                <a:latin typeface="Arial" pitchFamily="34" charset="0"/>
                <a:cs typeface="Arial" pitchFamily="34" charset="0"/>
              </a:rPr>
              <a:t> </a:t>
            </a:r>
            <a:r>
              <a:rPr lang="cs-CZ" sz="2000" b="1" i="1" dirty="0" err="1">
                <a:solidFill>
                  <a:schemeClr val="bg1"/>
                </a:solidFill>
                <a:latin typeface="Arial" pitchFamily="34" charset="0"/>
                <a:cs typeface="Arial" pitchFamily="34" charset="0"/>
              </a:rPr>
              <a:t>cordata</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Fig</a:t>
            </a:r>
            <a:r>
              <a:rPr lang="cs-CZ" sz="2000" b="1" dirty="0">
                <a:solidFill>
                  <a:schemeClr val="bg1"/>
                </a:solidFill>
                <a:latin typeface="Arial" pitchFamily="34" charset="0"/>
                <a:cs typeface="Arial" pitchFamily="34" charset="0"/>
              </a:rPr>
              <a:t>. 3)</a:t>
            </a:r>
            <a:endParaRPr lang="cs-CZ" sz="2000" b="1" i="1" dirty="0">
              <a:solidFill>
                <a:schemeClr val="bg1"/>
              </a:solidFill>
              <a:latin typeface="Arial" pitchFamily="34" charset="0"/>
              <a:cs typeface="Arial" pitchFamily="34" charset="0"/>
            </a:endParaRPr>
          </a:p>
          <a:p>
            <a:pPr marL="1978025" algn="just">
              <a:spcAft>
                <a:spcPts val="600"/>
              </a:spcAft>
            </a:pPr>
            <a:r>
              <a:rPr lang="cs-CZ" sz="2000" b="1" dirty="0" err="1">
                <a:solidFill>
                  <a:schemeClr val="bg1"/>
                </a:solidFill>
                <a:latin typeface="Arial" pitchFamily="34" charset="0"/>
                <a:cs typeface="Arial" pitchFamily="34" charset="0"/>
              </a:rPr>
              <a:t>probiotic</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bacteria</a:t>
            </a:r>
            <a:r>
              <a:rPr lang="cs-CZ" sz="2000" b="1" dirty="0">
                <a:solidFill>
                  <a:schemeClr val="bg1"/>
                </a:solidFill>
                <a:latin typeface="Arial" pitchFamily="34" charset="0"/>
                <a:cs typeface="Arial" pitchFamily="34" charset="0"/>
              </a:rPr>
              <a:t> </a:t>
            </a:r>
            <a:r>
              <a:rPr lang="en-GB" sz="2000" b="1" i="1" dirty="0">
                <a:solidFill>
                  <a:schemeClr val="bg1"/>
                </a:solidFill>
                <a:latin typeface="Arial" pitchFamily="34" charset="0"/>
                <a:cs typeface="Arial" pitchFamily="34" charset="0"/>
              </a:rPr>
              <a:t>Lactobacillus </a:t>
            </a:r>
            <a:r>
              <a:rPr lang="en-GB" sz="2000" b="1" i="1" dirty="0" err="1">
                <a:solidFill>
                  <a:schemeClr val="bg1"/>
                </a:solidFill>
                <a:latin typeface="Arial" pitchFamily="34" charset="0"/>
                <a:cs typeface="Arial" pitchFamily="34" charset="0"/>
              </a:rPr>
              <a:t>apis</a:t>
            </a:r>
            <a:endParaRPr lang="cs-CZ" sz="2000" b="1" i="1" dirty="0">
              <a:solidFill>
                <a:schemeClr val="bg1"/>
              </a:solidFill>
              <a:latin typeface="Arial" pitchFamily="34" charset="0"/>
              <a:cs typeface="Arial" pitchFamily="34" charset="0"/>
            </a:endParaRPr>
          </a:p>
          <a:p>
            <a:pPr marL="1978025" algn="just">
              <a:spcAft>
                <a:spcPts val="600"/>
              </a:spcAft>
            </a:pPr>
            <a:r>
              <a:rPr lang="cs-CZ" sz="2000" b="1" dirty="0" err="1">
                <a:solidFill>
                  <a:schemeClr val="bg1"/>
                </a:solidFill>
                <a:latin typeface="Arial" pitchFamily="34" charset="0"/>
                <a:cs typeface="Arial" pitchFamily="34" charset="0"/>
              </a:rPr>
              <a:t>probiotic</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bacteria</a:t>
            </a:r>
            <a:r>
              <a:rPr lang="cs-CZ" sz="2000" b="1" dirty="0">
                <a:solidFill>
                  <a:schemeClr val="bg1"/>
                </a:solidFill>
                <a:latin typeface="Arial" pitchFamily="34" charset="0"/>
                <a:cs typeface="Arial" pitchFamily="34" charset="0"/>
              </a:rPr>
              <a:t> </a:t>
            </a:r>
            <a:r>
              <a:rPr lang="cs-CZ" sz="2000" b="1" i="1" dirty="0" err="1">
                <a:solidFill>
                  <a:schemeClr val="bg1"/>
                </a:solidFill>
                <a:latin typeface="Arial" pitchFamily="34" charset="0"/>
                <a:cs typeface="Arial" pitchFamily="34" charset="0"/>
              </a:rPr>
              <a:t>Lactobacillus</a:t>
            </a:r>
            <a:r>
              <a:rPr lang="cs-CZ" sz="2000" b="1" i="1" dirty="0">
                <a:solidFill>
                  <a:schemeClr val="bg1"/>
                </a:solidFill>
                <a:latin typeface="Arial" pitchFamily="34" charset="0"/>
                <a:cs typeface="Arial" pitchFamily="34" charset="0"/>
              </a:rPr>
              <a:t> </a:t>
            </a:r>
            <a:r>
              <a:rPr lang="cs-CZ" sz="2000" b="1" i="1" dirty="0" err="1">
                <a:solidFill>
                  <a:schemeClr val="bg1"/>
                </a:solidFill>
                <a:latin typeface="Arial" pitchFamily="34" charset="0"/>
                <a:cs typeface="Arial" pitchFamily="34" charset="0"/>
              </a:rPr>
              <a:t>melliventris</a:t>
            </a:r>
            <a:endParaRPr lang="cs-CZ" sz="2000" b="1" i="1" dirty="0">
              <a:solidFill>
                <a:schemeClr val="bg1"/>
              </a:solidFill>
              <a:latin typeface="Arial" pitchFamily="34" charset="0"/>
              <a:cs typeface="Arial" pitchFamily="34" charset="0"/>
            </a:endParaRPr>
          </a:p>
          <a:p>
            <a:pPr marL="1978025" algn="just">
              <a:spcAft>
                <a:spcPts val="600"/>
              </a:spcAft>
            </a:pPr>
            <a:r>
              <a:rPr lang="cs-CZ" sz="2000" b="1" dirty="0" err="1">
                <a:solidFill>
                  <a:schemeClr val="bg1"/>
                </a:solidFill>
                <a:latin typeface="Arial" pitchFamily="34" charset="0"/>
                <a:cs typeface="Arial" pitchFamily="34" charset="0"/>
              </a:rPr>
              <a:t>probiotic</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bacteria</a:t>
            </a:r>
            <a:r>
              <a:rPr lang="cs-CZ" sz="2000" b="1" dirty="0">
                <a:solidFill>
                  <a:schemeClr val="bg1"/>
                </a:solidFill>
                <a:latin typeface="Arial" pitchFamily="34" charset="0"/>
                <a:cs typeface="Arial" pitchFamily="34" charset="0"/>
              </a:rPr>
              <a:t> </a:t>
            </a:r>
            <a:r>
              <a:rPr lang="en-GB" sz="2000" b="1" i="1" dirty="0" err="1">
                <a:solidFill>
                  <a:schemeClr val="bg1"/>
                </a:solidFill>
                <a:latin typeface="Arial" pitchFamily="34" charset="0"/>
                <a:cs typeface="Arial" pitchFamily="34" charset="0"/>
              </a:rPr>
              <a:t>Gilliamella</a:t>
            </a:r>
            <a:r>
              <a:rPr lang="en-GB" sz="2000" b="1" i="1" dirty="0">
                <a:solidFill>
                  <a:schemeClr val="bg1"/>
                </a:solidFill>
                <a:latin typeface="Arial" pitchFamily="34" charset="0"/>
                <a:cs typeface="Arial" pitchFamily="34" charset="0"/>
              </a:rPr>
              <a:t> </a:t>
            </a:r>
            <a:r>
              <a:rPr lang="en-GB" sz="2000" b="1" i="1" dirty="0" err="1">
                <a:solidFill>
                  <a:schemeClr val="bg1"/>
                </a:solidFill>
                <a:latin typeface="Arial" pitchFamily="34" charset="0"/>
                <a:cs typeface="Arial" pitchFamily="34" charset="0"/>
              </a:rPr>
              <a:t>apicola</a:t>
            </a:r>
            <a:endParaRPr lang="cs-CZ" sz="2000" b="1" i="1" dirty="0">
              <a:solidFill>
                <a:schemeClr val="bg1"/>
              </a:solidFill>
              <a:latin typeface="Arial" pitchFamily="34" charset="0"/>
              <a:cs typeface="Arial" pitchFamily="34" charset="0"/>
            </a:endParaRPr>
          </a:p>
          <a:p>
            <a:pPr marL="1978025" algn="just">
              <a:spcAft>
                <a:spcPts val="600"/>
              </a:spcAft>
            </a:pPr>
            <a:r>
              <a:rPr lang="cs-CZ" sz="2000" b="1" dirty="0" err="1">
                <a:solidFill>
                  <a:schemeClr val="bg1"/>
                </a:solidFill>
                <a:latin typeface="Arial" pitchFamily="34" charset="0"/>
                <a:cs typeface="Arial" pitchFamily="34" charset="0"/>
              </a:rPr>
              <a:t>mixture</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of</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probiotic</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bacteria</a:t>
            </a:r>
            <a:r>
              <a:rPr lang="cs-CZ" sz="2000" b="1" dirty="0">
                <a:solidFill>
                  <a:schemeClr val="bg1"/>
                </a:solidFill>
                <a:latin typeface="Arial" pitchFamily="34" charset="0"/>
                <a:cs typeface="Arial" pitchFamily="34" charset="0"/>
              </a:rPr>
              <a:t> (</a:t>
            </a:r>
            <a:r>
              <a:rPr lang="cs-CZ" sz="2000" b="1" dirty="0" err="1">
                <a:solidFill>
                  <a:schemeClr val="bg1"/>
                </a:solidFill>
                <a:latin typeface="Arial" pitchFamily="34" charset="0"/>
                <a:cs typeface="Arial" pitchFamily="34" charset="0"/>
              </a:rPr>
              <a:t>Fig</a:t>
            </a:r>
            <a:r>
              <a:rPr lang="cs-CZ" sz="2000" b="1" dirty="0">
                <a:solidFill>
                  <a:schemeClr val="bg1"/>
                </a:solidFill>
                <a:latin typeface="Arial" pitchFamily="34" charset="0"/>
                <a:cs typeface="Arial" pitchFamily="34" charset="0"/>
              </a:rPr>
              <a:t>. 4)</a:t>
            </a:r>
            <a:endParaRPr lang="en-GB" sz="2000" b="1" dirty="0">
              <a:solidFill>
                <a:schemeClr val="bg1"/>
              </a:solidFill>
              <a:latin typeface="Arial" pitchFamily="34" charset="0"/>
              <a:cs typeface="Arial" pitchFamily="34" charset="0"/>
            </a:endParaRPr>
          </a:p>
        </p:txBody>
      </p:sp>
      <p:sp>
        <p:nvSpPr>
          <p:cNvPr id="63" name="TextovéPole 62"/>
          <p:cNvSpPr txBox="1"/>
          <p:nvPr/>
        </p:nvSpPr>
        <p:spPr>
          <a:xfrm>
            <a:off x="479017" y="19073054"/>
            <a:ext cx="19156520" cy="4016484"/>
          </a:xfrm>
          <a:prstGeom prst="rect">
            <a:avLst/>
          </a:prstGeom>
          <a:noFill/>
        </p:spPr>
        <p:txBody>
          <a:bodyPr wrap="square" rtlCol="0">
            <a:spAutoFit/>
          </a:bodyPr>
          <a:lstStyle/>
          <a:p>
            <a:pPr algn="just">
              <a:spcAft>
                <a:spcPts val="600"/>
              </a:spcAft>
            </a:pPr>
            <a:r>
              <a:rPr lang="cs-CZ" sz="2400" dirty="0" err="1">
                <a:solidFill>
                  <a:schemeClr val="bg1"/>
                </a:solidFill>
                <a:latin typeface="Arial" pitchFamily="34" charset="0"/>
                <a:cs typeface="Arial" pitchFamily="34" charset="0"/>
              </a:rPr>
              <a:t>For</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several</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years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we</a:t>
            </a:r>
            <a:r>
              <a:rPr lang="en-GB" sz="2400" dirty="0">
                <a:solidFill>
                  <a:schemeClr val="bg1"/>
                </a:solidFill>
                <a:latin typeface="Arial" pitchFamily="34" charset="0"/>
                <a:cs typeface="Arial" pitchFamily="34" charset="0"/>
              </a:rPr>
              <a:t> follow </a:t>
            </a:r>
            <a:r>
              <a:rPr lang="en-GB" sz="2400" dirty="0" err="1">
                <a:solidFill>
                  <a:schemeClr val="bg1"/>
                </a:solidFill>
                <a:latin typeface="Arial" pitchFamily="34" charset="0"/>
                <a:cs typeface="Arial" pitchFamily="34" charset="0"/>
              </a:rPr>
              <a:t>immunocompetence</a:t>
            </a:r>
            <a:r>
              <a:rPr lang="en-GB" sz="2400" dirty="0">
                <a:solidFill>
                  <a:schemeClr val="bg1"/>
                </a:solidFill>
                <a:latin typeface="Arial" pitchFamily="34" charset="0"/>
                <a:cs typeface="Arial" pitchFamily="34" charset="0"/>
              </a:rPr>
              <a:t> of honey bees from selected beehives located in </a:t>
            </a:r>
            <a:r>
              <a:rPr lang="en-GB" sz="2400" dirty="0" err="1">
                <a:solidFill>
                  <a:schemeClr val="bg1"/>
                </a:solidFill>
                <a:latin typeface="Arial" pitchFamily="34" charset="0"/>
                <a:cs typeface="Arial" pitchFamily="34" charset="0"/>
              </a:rPr>
              <a:t>diffe</a:t>
            </a:r>
            <a:r>
              <a:rPr lang="cs-CZ" sz="2400" dirty="0">
                <a:solidFill>
                  <a:schemeClr val="bg1"/>
                </a:solidFill>
                <a:latin typeface="Arial" pitchFamily="34" charset="0"/>
                <a:cs typeface="Arial" pitchFamily="34" charset="0"/>
              </a:rPr>
              <a:t>re</a:t>
            </a:r>
            <a:r>
              <a:rPr lang="en-GB" sz="2400" dirty="0" err="1">
                <a:solidFill>
                  <a:schemeClr val="bg1"/>
                </a:solidFill>
                <a:latin typeface="Arial" pitchFamily="34" charset="0"/>
                <a:cs typeface="Arial" pitchFamily="34" charset="0"/>
              </a:rPr>
              <a:t>nt</a:t>
            </a:r>
            <a:r>
              <a:rPr lang="en-GB" sz="2400" dirty="0">
                <a:solidFill>
                  <a:schemeClr val="bg1"/>
                </a:solidFill>
                <a:latin typeface="Arial" pitchFamily="34" charset="0"/>
                <a:cs typeface="Arial" pitchFamily="34" charset="0"/>
              </a:rPr>
              <a:t> parts of Czech Republic. All location</a:t>
            </a:r>
            <a:r>
              <a:rPr lang="cs-CZ" sz="2400" dirty="0">
                <a:solidFill>
                  <a:schemeClr val="bg1"/>
                </a:solidFill>
                <a:latin typeface="Arial" pitchFamily="34" charset="0"/>
                <a:cs typeface="Arial" pitchFamily="34" charset="0"/>
              </a:rPr>
              <a:t>s</a:t>
            </a:r>
            <a:r>
              <a:rPr lang="en-GB" sz="2400" dirty="0">
                <a:solidFill>
                  <a:schemeClr val="bg1"/>
                </a:solidFill>
                <a:latin typeface="Arial" pitchFamily="34" charset="0"/>
                <a:cs typeface="Arial" pitchFamily="34" charset="0"/>
              </a:rPr>
              <a:t> offer </a:t>
            </a:r>
            <a:r>
              <a:rPr lang="cs-CZ" sz="2400" dirty="0" err="1">
                <a:solidFill>
                  <a:schemeClr val="bg1"/>
                </a:solidFill>
                <a:latin typeface="Arial" pitchFamily="34" charset="0"/>
                <a:cs typeface="Arial" pitchFamily="34" charset="0"/>
              </a:rPr>
              <a:t>unique</a:t>
            </a:r>
            <a:r>
              <a:rPr lang="cs-CZ" sz="2400" dirty="0">
                <a:solidFill>
                  <a:schemeClr val="bg1"/>
                </a:solidFill>
                <a:latin typeface="Arial" pitchFamily="34" charset="0"/>
                <a:cs typeface="Arial" pitchFamily="34" charset="0"/>
              </a:rPr>
              <a:t> source </a:t>
            </a:r>
            <a:r>
              <a:rPr lang="cs-CZ" sz="2400" dirty="0" err="1">
                <a:solidFill>
                  <a:schemeClr val="bg1"/>
                </a:solidFill>
                <a:latin typeface="Arial" pitchFamily="34" charset="0"/>
                <a:cs typeface="Arial" pitchFamily="34" charset="0"/>
              </a:rPr>
              <a:t>of</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nutrients</a:t>
            </a:r>
            <a:r>
              <a:rPr lang="cs-CZ" sz="2400" dirty="0">
                <a:solidFill>
                  <a:schemeClr val="bg1"/>
                </a:solidFill>
                <a:latin typeface="Arial" pitchFamily="34" charset="0"/>
                <a:cs typeface="Arial" pitchFamily="34" charset="0"/>
              </a:rPr>
              <a:t> and </a:t>
            </a:r>
            <a:r>
              <a:rPr lang="cs-CZ" sz="2400" dirty="0" err="1">
                <a:solidFill>
                  <a:schemeClr val="bg1"/>
                </a:solidFill>
                <a:latin typeface="Arial" pitchFamily="34" charset="0"/>
                <a:cs typeface="Arial" pitchFamily="34" charset="0"/>
              </a:rPr>
              <a:t>were</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included</a:t>
            </a:r>
            <a:r>
              <a:rPr lang="cs-CZ" sz="2400" dirty="0">
                <a:solidFill>
                  <a:schemeClr val="bg1"/>
                </a:solidFill>
                <a:latin typeface="Arial" pitchFamily="34" charset="0"/>
                <a:cs typeface="Arial" pitchFamily="34" charset="0"/>
              </a:rPr>
              <a:t> to </a:t>
            </a:r>
            <a:r>
              <a:rPr lang="cs-CZ" sz="2400" dirty="0" err="1">
                <a:solidFill>
                  <a:schemeClr val="bg1"/>
                </a:solidFill>
                <a:latin typeface="Arial" pitchFamily="34" charset="0"/>
                <a:cs typeface="Arial" pitchFamily="34" charset="0"/>
              </a:rPr>
              <a:t>describe</a:t>
            </a:r>
            <a:r>
              <a:rPr lang="cs-CZ" sz="2400" dirty="0">
                <a:solidFill>
                  <a:schemeClr val="bg1"/>
                </a:solidFill>
                <a:latin typeface="Arial" pitchFamily="34" charset="0"/>
                <a:cs typeface="Arial" pitchFamily="34" charset="0"/>
              </a:rPr>
              <a:t> variability </a:t>
            </a:r>
            <a:r>
              <a:rPr lang="cs-CZ" sz="2400" dirty="0" err="1">
                <a:solidFill>
                  <a:schemeClr val="bg1"/>
                </a:solidFill>
                <a:latin typeface="Arial" pitchFamily="34" charset="0"/>
                <a:cs typeface="Arial" pitchFamily="34" charset="0"/>
              </a:rPr>
              <a:t>of</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followed</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parameters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dependent</a:t>
            </a:r>
            <a:r>
              <a:rPr lang="cs-CZ" sz="2400" dirty="0">
                <a:solidFill>
                  <a:schemeClr val="bg1"/>
                </a:solidFill>
                <a:latin typeface="Arial" pitchFamily="34" charset="0"/>
                <a:cs typeface="Arial" pitchFamily="34" charset="0"/>
              </a:rPr>
              <a:t> on </a:t>
            </a:r>
            <a:r>
              <a:rPr lang="cs-CZ" sz="2400" dirty="0" err="1">
                <a:solidFill>
                  <a:schemeClr val="bg1"/>
                </a:solidFill>
                <a:latin typeface="Arial" pitchFamily="34" charset="0"/>
                <a:cs typeface="Arial" pitchFamily="34" charset="0"/>
              </a:rPr>
              <a:t>environment</a:t>
            </a:r>
            <a:r>
              <a:rPr lang="cs-CZ" sz="2400" dirty="0">
                <a:solidFill>
                  <a:schemeClr val="bg1"/>
                </a:solidFill>
                <a:latin typeface="Arial" pitchFamily="34" charset="0"/>
                <a:cs typeface="Arial" pitchFamily="34" charset="0"/>
              </a:rPr>
              <a:t>.</a:t>
            </a:r>
          </a:p>
          <a:p>
            <a:pPr algn="just">
              <a:spcAft>
                <a:spcPts val="600"/>
              </a:spcAft>
            </a:pPr>
            <a:r>
              <a:rPr lang="en-US" sz="2400" dirty="0">
                <a:solidFill>
                  <a:schemeClr val="bg1"/>
                </a:solidFill>
                <a:latin typeface="Arial" pitchFamily="34" charset="0"/>
                <a:cs typeface="Arial" pitchFamily="34" charset="0"/>
              </a:rPr>
              <a:t>We tried to </a:t>
            </a:r>
            <a:r>
              <a:rPr lang="en-US" sz="2400" dirty="0" err="1">
                <a:solidFill>
                  <a:schemeClr val="bg1"/>
                </a:solidFill>
                <a:latin typeface="Arial" pitchFamily="34" charset="0"/>
                <a:cs typeface="Arial" pitchFamily="34" charset="0"/>
              </a:rPr>
              <a:t>i</a:t>
            </a:r>
            <a:r>
              <a:rPr lang="cs-CZ" sz="2400" dirty="0" err="1">
                <a:solidFill>
                  <a:schemeClr val="bg1"/>
                </a:solidFill>
                <a:latin typeface="Arial" pitchFamily="34" charset="0"/>
                <a:cs typeface="Arial" pitchFamily="34" charset="0"/>
              </a:rPr>
              <a:t>ncrease</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immunocompetence</a:t>
            </a:r>
            <a:r>
              <a:rPr lang="en-US" sz="2400" dirty="0">
                <a:solidFill>
                  <a:schemeClr val="bg1"/>
                </a:solidFill>
                <a:latin typeface="Arial" pitchFamily="34" charset="0"/>
                <a:cs typeface="Arial" pitchFamily="34" charset="0"/>
              </a:rPr>
              <a:t> of bees by feeding them </a:t>
            </a:r>
            <a:r>
              <a:rPr lang="cs-CZ" sz="2400" dirty="0" err="1">
                <a:solidFill>
                  <a:schemeClr val="bg1"/>
                </a:solidFill>
                <a:latin typeface="Arial" pitchFamily="34" charset="0"/>
                <a:cs typeface="Arial" pitchFamily="34" charset="0"/>
              </a:rPr>
              <a:t>with</a:t>
            </a:r>
            <a:r>
              <a:rPr lang="en-US" sz="2400" dirty="0">
                <a:solidFill>
                  <a:schemeClr val="bg1"/>
                </a:solidFill>
                <a:latin typeface="Arial" pitchFamily="34" charset="0"/>
                <a:cs typeface="Arial" pitchFamily="34" charset="0"/>
              </a:rPr>
              <a:t> selected plant</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extracts</a:t>
            </a:r>
            <a:r>
              <a:rPr lang="cs-CZ" sz="2400" dirty="0">
                <a:solidFill>
                  <a:schemeClr val="bg1"/>
                </a:solidFill>
                <a:latin typeface="Arial" pitchFamily="34" charset="0"/>
                <a:cs typeface="Arial" pitchFamily="34" charset="0"/>
              </a:rPr>
              <a:t> (in </a:t>
            </a:r>
            <a:r>
              <a:rPr lang="cs-CZ" sz="2400" dirty="0" err="1">
                <a:solidFill>
                  <a:schemeClr val="bg1"/>
                </a:solidFill>
                <a:latin typeface="Arial" pitchFamily="34" charset="0"/>
                <a:cs typeface="Arial" pitchFamily="34" charset="0"/>
              </a:rPr>
              <a:t>dilutions</a:t>
            </a:r>
            <a:r>
              <a:rPr lang="cs-CZ" sz="2400" dirty="0">
                <a:solidFill>
                  <a:schemeClr val="bg1"/>
                </a:solidFill>
                <a:latin typeface="Arial" pitchFamily="34" charset="0"/>
                <a:cs typeface="Arial" pitchFamily="34" charset="0"/>
              </a:rPr>
              <a:t> 10x and 100x)</a:t>
            </a:r>
            <a:r>
              <a:rPr lang="en-US" sz="2400" dirty="0">
                <a:solidFill>
                  <a:schemeClr val="bg1"/>
                </a:solidFill>
                <a:latin typeface="Arial" pitchFamily="34" charset="0"/>
                <a:cs typeface="Arial" pitchFamily="34" charset="0"/>
              </a:rPr>
              <a:t>, </a:t>
            </a:r>
            <a:r>
              <a:rPr lang="cs-CZ" sz="2400" dirty="0">
                <a:solidFill>
                  <a:schemeClr val="bg1"/>
                </a:solidFill>
                <a:latin typeface="Arial" pitchFamily="34" charset="0"/>
                <a:cs typeface="Arial" pitchFamily="34" charset="0"/>
              </a:rPr>
              <a:t>plant </a:t>
            </a:r>
            <a:r>
              <a:rPr lang="en-US" sz="2400" dirty="0">
                <a:solidFill>
                  <a:schemeClr val="bg1"/>
                </a:solidFill>
                <a:latin typeface="Arial" pitchFamily="34" charset="0"/>
                <a:cs typeface="Arial" pitchFamily="34" charset="0"/>
              </a:rPr>
              <a:t>alkaloid </a:t>
            </a:r>
            <a:r>
              <a:rPr lang="en-US" sz="2400" dirty="0" err="1">
                <a:solidFill>
                  <a:schemeClr val="bg1"/>
                </a:solidFill>
                <a:latin typeface="Arial" pitchFamily="34" charset="0"/>
                <a:cs typeface="Arial" pitchFamily="34" charset="0"/>
              </a:rPr>
              <a:t>sanguinarine</a:t>
            </a:r>
            <a:r>
              <a:rPr lang="en-US" sz="2400" dirty="0">
                <a:solidFill>
                  <a:schemeClr val="bg1"/>
                </a:solidFill>
                <a:latin typeface="Arial" pitchFamily="34" charset="0"/>
                <a:cs typeface="Arial" pitchFamily="34" charset="0"/>
              </a:rPr>
              <a:t> and by administration of probiotic bacterial strains isolated from gut of honey bees.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Probiotics</a:t>
            </a:r>
            <a:r>
              <a:rPr lang="cs-CZ" sz="2400" dirty="0">
                <a:solidFill>
                  <a:schemeClr val="bg1"/>
                </a:solidFill>
                <a:latin typeface="Arial" pitchFamily="34" charset="0"/>
                <a:cs typeface="Arial" pitchFamily="34" charset="0"/>
              </a:rPr>
              <a:t> and plant </a:t>
            </a:r>
            <a:r>
              <a:rPr lang="cs-CZ" sz="2400" dirty="0" err="1">
                <a:solidFill>
                  <a:schemeClr val="bg1"/>
                </a:solidFill>
                <a:latin typeface="Arial" pitchFamily="34" charset="0"/>
                <a:cs typeface="Arial" pitchFamily="34" charset="0"/>
              </a:rPr>
              <a:t>extracs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were</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sprayed</a:t>
            </a:r>
            <a:r>
              <a:rPr lang="cs-CZ" sz="2400" dirty="0">
                <a:solidFill>
                  <a:schemeClr val="bg1"/>
                </a:solidFill>
                <a:latin typeface="Arial" pitchFamily="34" charset="0"/>
                <a:cs typeface="Arial" pitchFamily="34" charset="0"/>
              </a:rPr>
              <a:t> on </a:t>
            </a:r>
            <a:r>
              <a:rPr lang="cs-CZ" sz="2400" dirty="0" err="1">
                <a:solidFill>
                  <a:schemeClr val="bg1"/>
                </a:solidFill>
                <a:latin typeface="Arial" pitchFamily="34" charset="0"/>
                <a:cs typeface="Arial" pitchFamily="34" charset="0"/>
              </a:rPr>
              <a:t>experimental</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combs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Fig</a:t>
            </a:r>
            <a:r>
              <a:rPr lang="cs-CZ" sz="2400" dirty="0">
                <a:solidFill>
                  <a:schemeClr val="bg1"/>
                </a:solidFill>
                <a:latin typeface="Arial" pitchFamily="34" charset="0"/>
                <a:cs typeface="Arial" pitchFamily="34" charset="0"/>
              </a:rPr>
              <a:t>. 4) and </a:t>
            </a:r>
            <a:r>
              <a:rPr lang="cs-CZ" sz="2400" dirty="0" err="1">
                <a:solidFill>
                  <a:schemeClr val="bg1"/>
                </a:solidFill>
                <a:latin typeface="Arial" pitchFamily="34" charset="0"/>
                <a:cs typeface="Arial" pitchFamily="34" charset="0"/>
              </a:rPr>
              <a:t>sanguinarine</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was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administered</a:t>
            </a:r>
            <a:r>
              <a:rPr lang="cs-CZ" sz="2400" dirty="0">
                <a:solidFill>
                  <a:schemeClr val="bg1"/>
                </a:solidFill>
                <a:latin typeface="Arial" pitchFamily="34" charset="0"/>
                <a:cs typeface="Arial" pitchFamily="34" charset="0"/>
              </a:rPr>
              <a:t> in </a:t>
            </a:r>
            <a:r>
              <a:rPr lang="cs-CZ" sz="2400" dirty="0" err="1">
                <a:solidFill>
                  <a:schemeClr val="bg1"/>
                </a:solidFill>
                <a:latin typeface="Arial" pitchFamily="34" charset="0"/>
                <a:cs typeface="Arial" pitchFamily="34" charset="0"/>
              </a:rPr>
              <a:t>sucrose</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syrup</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Fig</a:t>
            </a:r>
            <a:r>
              <a:rPr lang="cs-CZ" sz="2400" dirty="0">
                <a:solidFill>
                  <a:schemeClr val="bg1"/>
                </a:solidFill>
                <a:latin typeface="Arial" pitchFamily="34" charset="0"/>
                <a:cs typeface="Arial" pitchFamily="34" charset="0"/>
              </a:rPr>
              <a:t>. 5).</a:t>
            </a:r>
          </a:p>
          <a:p>
            <a:pPr algn="just">
              <a:spcAft>
                <a:spcPts val="600"/>
              </a:spcAft>
            </a:pPr>
            <a:r>
              <a:rPr lang="cs-CZ" sz="2400" dirty="0" err="1">
                <a:solidFill>
                  <a:schemeClr val="bg1"/>
                </a:solidFill>
                <a:latin typeface="Arial" pitchFamily="34" charset="0"/>
                <a:cs typeface="Arial" pitchFamily="34" charset="0"/>
              </a:rPr>
              <a:t>Bees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were</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sampled</a:t>
            </a:r>
            <a:r>
              <a:rPr lang="cs-CZ" sz="2400" dirty="0">
                <a:solidFill>
                  <a:schemeClr val="bg1"/>
                </a:solidFill>
                <a:latin typeface="Arial" pitchFamily="34" charset="0"/>
                <a:cs typeface="Arial" pitchFamily="34" charset="0"/>
              </a:rPr>
              <a:t> in </a:t>
            </a:r>
            <a:r>
              <a:rPr lang="cs-CZ" sz="2400" dirty="0" err="1">
                <a:solidFill>
                  <a:schemeClr val="bg1"/>
                </a:solidFill>
                <a:latin typeface="Arial" pitchFamily="34" charset="0"/>
                <a:cs typeface="Arial" pitchFamily="34" charset="0"/>
              </a:rPr>
              <a:t>selected</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days</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before</a:t>
            </a:r>
            <a:r>
              <a:rPr lang="cs-CZ" sz="2400" dirty="0">
                <a:solidFill>
                  <a:schemeClr val="bg1"/>
                </a:solidFill>
                <a:latin typeface="Arial" pitchFamily="34" charset="0"/>
                <a:cs typeface="Arial" pitchFamily="34" charset="0"/>
              </a:rPr>
              <a:t> and </a:t>
            </a:r>
            <a:r>
              <a:rPr lang="cs-CZ" sz="2400" dirty="0" err="1">
                <a:solidFill>
                  <a:schemeClr val="bg1"/>
                </a:solidFill>
                <a:latin typeface="Arial" pitchFamily="34" charset="0"/>
                <a:cs typeface="Arial" pitchFamily="34" charset="0"/>
              </a:rPr>
              <a:t>after</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experimental</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treatment</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Fig</a:t>
            </a:r>
            <a:r>
              <a:rPr lang="cs-CZ" sz="2400" dirty="0">
                <a:solidFill>
                  <a:schemeClr val="bg1"/>
                </a:solidFill>
                <a:latin typeface="Arial" pitchFamily="34" charset="0"/>
                <a:cs typeface="Arial" pitchFamily="34" charset="0"/>
              </a:rPr>
              <a:t>. 6). </a:t>
            </a:r>
            <a:r>
              <a:rPr lang="en-GB" sz="2400" dirty="0">
                <a:solidFill>
                  <a:schemeClr val="bg1"/>
                </a:solidFill>
                <a:latin typeface="Arial" pitchFamily="34" charset="0"/>
                <a:cs typeface="Arial" pitchFamily="34" charset="0"/>
              </a:rPr>
              <a:t>Haemolymph samples were collected from staged honey bee larvae (Fig. </a:t>
            </a:r>
            <a:r>
              <a:rPr lang="cs-CZ" sz="2400" dirty="0">
                <a:solidFill>
                  <a:schemeClr val="bg1"/>
                </a:solidFill>
                <a:latin typeface="Arial" pitchFamily="34" charset="0"/>
                <a:cs typeface="Arial" pitchFamily="34" charset="0"/>
              </a:rPr>
              <a:t>7</a:t>
            </a:r>
            <a:r>
              <a:rPr lang="en-GB" sz="2400" dirty="0">
                <a:solidFill>
                  <a:schemeClr val="bg1"/>
                </a:solidFill>
                <a:latin typeface="Arial" pitchFamily="34" charset="0"/>
                <a:cs typeface="Arial" pitchFamily="34" charset="0"/>
              </a:rPr>
              <a:t>) and adult workers (Fig. </a:t>
            </a:r>
            <a:r>
              <a:rPr lang="cs-CZ" sz="2400" dirty="0">
                <a:solidFill>
                  <a:schemeClr val="bg1"/>
                </a:solidFill>
                <a:latin typeface="Arial" pitchFamily="34" charset="0"/>
                <a:cs typeface="Arial" pitchFamily="34" charset="0"/>
              </a:rPr>
              <a:t>8</a:t>
            </a:r>
            <a:r>
              <a:rPr lang="en-GB" sz="2400" dirty="0">
                <a:solidFill>
                  <a:schemeClr val="bg1"/>
                </a:solidFill>
                <a:latin typeface="Arial" pitchFamily="34" charset="0"/>
                <a:cs typeface="Arial" pitchFamily="34" charset="0"/>
              </a:rPr>
              <a:t>). Date of haemolymph collection was recorded for </a:t>
            </a:r>
            <a:r>
              <a:rPr lang="en-GB" sz="2400" dirty="0" err="1">
                <a:solidFill>
                  <a:schemeClr val="bg1"/>
                </a:solidFill>
                <a:latin typeface="Arial" pitchFamily="34" charset="0"/>
                <a:cs typeface="Arial" pitchFamily="34" charset="0"/>
              </a:rPr>
              <a:t>furthe</a:t>
            </a:r>
            <a:r>
              <a:rPr lang="cs-CZ" sz="2400" dirty="0">
                <a:solidFill>
                  <a:schemeClr val="bg1"/>
                </a:solidFill>
                <a:latin typeface="Arial" pitchFamily="34" charset="0"/>
                <a:cs typeface="Arial" pitchFamily="34" charset="0"/>
              </a:rPr>
              <a:t>r</a:t>
            </a:r>
            <a:r>
              <a:rPr lang="en-GB" sz="2400" dirty="0">
                <a:solidFill>
                  <a:schemeClr val="bg1"/>
                </a:solidFill>
                <a:latin typeface="Arial" pitchFamily="34" charset="0"/>
                <a:cs typeface="Arial" pitchFamily="34" charset="0"/>
              </a:rPr>
              <a:t> analysis of seasonal effect on immune parameters</a:t>
            </a:r>
            <a:r>
              <a:rPr lang="cs-CZ" sz="2400" dirty="0">
                <a:solidFill>
                  <a:schemeClr val="bg1"/>
                </a:solidFill>
                <a:latin typeface="Arial" pitchFamily="34" charset="0"/>
                <a:cs typeface="Arial" pitchFamily="34" charset="0"/>
              </a:rPr>
              <a:t>.</a:t>
            </a:r>
          </a:p>
          <a:p>
            <a:pPr algn="just">
              <a:spcAft>
                <a:spcPts val="600"/>
              </a:spcAft>
            </a:pPr>
            <a:r>
              <a:rPr lang="cs-CZ" sz="2400" dirty="0">
                <a:solidFill>
                  <a:schemeClr val="bg1"/>
                </a:solidFill>
                <a:latin typeface="Arial" pitchFamily="34" charset="0"/>
                <a:cs typeface="Arial" pitchFamily="34" charset="0"/>
              </a:rPr>
              <a:t>W</a:t>
            </a:r>
            <a:r>
              <a:rPr lang="en-US" sz="2400" dirty="0">
                <a:solidFill>
                  <a:schemeClr val="bg1"/>
                </a:solidFill>
                <a:latin typeface="Arial" pitchFamily="34" charset="0"/>
                <a:cs typeface="Arial" pitchFamily="34" charset="0"/>
              </a:rPr>
              <a:t>e followed several physiological and immune parameters including protein concentration, antimicrobial activity, </a:t>
            </a:r>
            <a:r>
              <a:rPr lang="en-US" sz="2400" dirty="0" err="1">
                <a:solidFill>
                  <a:schemeClr val="bg1"/>
                </a:solidFill>
                <a:latin typeface="Arial" pitchFamily="34" charset="0"/>
                <a:cs typeface="Arial" pitchFamily="34" charset="0"/>
              </a:rPr>
              <a:t>phenoloxidase</a:t>
            </a:r>
            <a:r>
              <a:rPr lang="en-US" sz="2400" dirty="0">
                <a:solidFill>
                  <a:schemeClr val="bg1"/>
                </a:solidFill>
                <a:latin typeface="Arial" pitchFamily="34" charset="0"/>
                <a:cs typeface="Arial" pitchFamily="34" charset="0"/>
              </a:rPr>
              <a:t> activity</a:t>
            </a:r>
            <a:r>
              <a:rPr lang="cs-CZ" sz="2400"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and antioxidant capacity of h</a:t>
            </a:r>
            <a:r>
              <a:rPr lang="cs-CZ" sz="2400" dirty="0">
                <a:solidFill>
                  <a:schemeClr val="bg1"/>
                </a:solidFill>
                <a:latin typeface="Arial" pitchFamily="34" charset="0"/>
                <a:cs typeface="Arial" pitchFamily="34" charset="0"/>
              </a:rPr>
              <a:t>a</a:t>
            </a:r>
            <a:r>
              <a:rPr lang="en-US" sz="2400" dirty="0" err="1">
                <a:solidFill>
                  <a:schemeClr val="bg1"/>
                </a:solidFill>
                <a:latin typeface="Arial" pitchFamily="34" charset="0"/>
                <a:cs typeface="Arial" pitchFamily="34" charset="0"/>
              </a:rPr>
              <a:t>emolymph</a:t>
            </a:r>
            <a:r>
              <a:rPr lang="en-US" sz="2400" dirty="0">
                <a:solidFill>
                  <a:schemeClr val="bg1"/>
                </a:solidFill>
                <a:latin typeface="Arial" pitchFamily="34" charset="0"/>
                <a:cs typeface="Arial" pitchFamily="34" charset="0"/>
              </a:rPr>
              <a:t>.</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Analysis</a:t>
            </a:r>
            <a:r>
              <a:rPr lang="cs-CZ" sz="2400" dirty="0">
                <a:solidFill>
                  <a:schemeClr val="bg1"/>
                </a:solidFill>
                <a:latin typeface="Arial" pitchFamily="34" charset="0"/>
                <a:cs typeface="Arial" pitchFamily="34" charset="0"/>
              </a:rPr>
              <a:t> and </a:t>
            </a:r>
            <a:r>
              <a:rPr lang="cs-CZ" sz="2400" dirty="0" err="1">
                <a:solidFill>
                  <a:schemeClr val="bg1"/>
                </a:solidFill>
                <a:latin typeface="Arial" pitchFamily="34" charset="0"/>
                <a:cs typeface="Arial" pitchFamily="34" charset="0"/>
              </a:rPr>
              <a:t>statistical</a:t>
            </a:r>
            <a:r>
              <a:rPr lang="cs-CZ" sz="2400" dirty="0">
                <a:solidFill>
                  <a:schemeClr val="bg1"/>
                </a:solidFill>
                <a:latin typeface="Arial" pitchFamily="34" charset="0"/>
                <a:cs typeface="Arial" pitchFamily="34" charset="0"/>
              </a:rPr>
              <a:t> </a:t>
            </a:r>
            <a:r>
              <a:rPr lang="cs-CZ" sz="2400" dirty="0" err="1">
                <a:solidFill>
                  <a:schemeClr val="bg1"/>
                </a:solidFill>
                <a:latin typeface="Arial" pitchFamily="34" charset="0"/>
                <a:cs typeface="Arial" pitchFamily="34" charset="0"/>
              </a:rPr>
              <a:t>evaluation</a:t>
            </a:r>
            <a:r>
              <a:rPr lang="cs-CZ" sz="2400" dirty="0">
                <a:solidFill>
                  <a:schemeClr val="bg1"/>
                </a:solidFill>
                <a:latin typeface="Arial" pitchFamily="34" charset="0"/>
                <a:cs typeface="Arial" pitchFamily="34" charset="0"/>
              </a:rPr>
              <a:t> are </a:t>
            </a:r>
            <a:r>
              <a:rPr lang="cs-CZ" sz="2400" dirty="0" err="1">
                <a:solidFill>
                  <a:schemeClr val="bg1"/>
                </a:solidFill>
                <a:latin typeface="Arial" pitchFamily="34" charset="0"/>
                <a:cs typeface="Arial" pitchFamily="34" charset="0"/>
              </a:rPr>
              <a:t>still</a:t>
            </a:r>
            <a:r>
              <a:rPr lang="cs-CZ" sz="2400" dirty="0">
                <a:solidFill>
                  <a:schemeClr val="bg1"/>
                </a:solidFill>
                <a:latin typeface="Arial" pitchFamily="34" charset="0"/>
                <a:cs typeface="Arial" pitchFamily="34" charset="0"/>
              </a:rPr>
              <a:t> in </a:t>
            </a:r>
            <a:r>
              <a:rPr lang="cs-CZ" sz="2400" dirty="0" err="1">
                <a:solidFill>
                  <a:schemeClr val="bg1"/>
                </a:solidFill>
                <a:latin typeface="Arial" pitchFamily="34" charset="0"/>
                <a:cs typeface="Arial" pitchFamily="34" charset="0"/>
              </a:rPr>
              <a:t>progress</a:t>
            </a:r>
            <a:r>
              <a:rPr lang="cs-CZ" sz="2400" dirty="0">
                <a:solidFill>
                  <a:schemeClr val="bg1"/>
                </a:solidFill>
                <a:latin typeface="Arial" pitchFamily="34" charset="0"/>
                <a:cs typeface="Arial" pitchFamily="34" charset="0"/>
              </a:rPr>
              <a:t>.</a:t>
            </a:r>
            <a:endParaRPr lang="en-GB" sz="2400" dirty="0">
              <a:solidFill>
                <a:schemeClr val="bg1"/>
              </a:solidFill>
              <a:latin typeface="Arial" pitchFamily="34" charset="0"/>
              <a:cs typeface="Arial" pitchFamily="34" charset="0"/>
            </a:endParaRPr>
          </a:p>
        </p:txBody>
      </p:sp>
      <p:pic>
        <p:nvPicPr>
          <p:cNvPr id="22" name="Obrázek 21"/>
          <p:cNvPicPr>
            <a:picLocks noChangeAspect="1"/>
          </p:cNvPicPr>
          <p:nvPr/>
        </p:nvPicPr>
        <p:blipFill>
          <a:blip r:embed="rId16"/>
          <a:stretch>
            <a:fillRect/>
          </a:stretch>
        </p:blipFill>
        <p:spPr>
          <a:xfrm>
            <a:off x="27147376" y="41549076"/>
            <a:ext cx="1440000" cy="1440000"/>
          </a:xfrm>
          <a:prstGeom prst="rect">
            <a:avLst/>
          </a:prstGeom>
        </p:spPr>
      </p:pic>
      <p:sp>
        <p:nvSpPr>
          <p:cNvPr id="23" name="TextovéPole 22"/>
          <p:cNvSpPr txBox="1"/>
          <p:nvPr/>
        </p:nvSpPr>
        <p:spPr>
          <a:xfrm>
            <a:off x="9577264" y="13321666"/>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1</a:t>
            </a:r>
          </a:p>
        </p:txBody>
      </p:sp>
      <p:sp>
        <p:nvSpPr>
          <p:cNvPr id="66" name="TextovéPole 65"/>
          <p:cNvSpPr txBox="1"/>
          <p:nvPr/>
        </p:nvSpPr>
        <p:spPr>
          <a:xfrm>
            <a:off x="9577264" y="13925288"/>
            <a:ext cx="648072" cy="523220"/>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3</a:t>
            </a:r>
          </a:p>
        </p:txBody>
      </p:sp>
      <p:sp>
        <p:nvSpPr>
          <p:cNvPr id="67" name="TextovéPole 66"/>
          <p:cNvSpPr txBox="1"/>
          <p:nvPr/>
        </p:nvSpPr>
        <p:spPr>
          <a:xfrm>
            <a:off x="14977864" y="13321780"/>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2</a:t>
            </a:r>
          </a:p>
        </p:txBody>
      </p:sp>
      <p:sp>
        <p:nvSpPr>
          <p:cNvPr id="68" name="TextovéPole 67"/>
          <p:cNvSpPr txBox="1"/>
          <p:nvPr/>
        </p:nvSpPr>
        <p:spPr>
          <a:xfrm>
            <a:off x="14977864" y="13918938"/>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4</a:t>
            </a:r>
          </a:p>
        </p:txBody>
      </p:sp>
      <p:sp>
        <p:nvSpPr>
          <p:cNvPr id="69" name="TextovéPole 68"/>
          <p:cNvSpPr txBox="1"/>
          <p:nvPr/>
        </p:nvSpPr>
        <p:spPr>
          <a:xfrm>
            <a:off x="20162440" y="9676816"/>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4</a:t>
            </a:r>
          </a:p>
        </p:txBody>
      </p:sp>
      <p:sp>
        <p:nvSpPr>
          <p:cNvPr id="70" name="TextovéPole 69"/>
          <p:cNvSpPr txBox="1"/>
          <p:nvPr/>
        </p:nvSpPr>
        <p:spPr>
          <a:xfrm>
            <a:off x="22682720" y="9676816"/>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5</a:t>
            </a:r>
          </a:p>
        </p:txBody>
      </p:sp>
      <p:sp>
        <p:nvSpPr>
          <p:cNvPr id="71" name="TextovéPole 70"/>
          <p:cNvSpPr txBox="1"/>
          <p:nvPr/>
        </p:nvSpPr>
        <p:spPr>
          <a:xfrm>
            <a:off x="20162440" y="13931638"/>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6</a:t>
            </a:r>
          </a:p>
        </p:txBody>
      </p:sp>
      <p:sp>
        <p:nvSpPr>
          <p:cNvPr id="72" name="TextovéPole 71"/>
          <p:cNvSpPr txBox="1"/>
          <p:nvPr/>
        </p:nvSpPr>
        <p:spPr>
          <a:xfrm>
            <a:off x="20162440" y="19474210"/>
            <a:ext cx="648072" cy="523220"/>
          </a:xfrm>
          <a:prstGeom prst="rect">
            <a:avLst/>
          </a:prstGeom>
          <a:noFill/>
        </p:spPr>
        <p:txBody>
          <a:bodyPr wrap="square" rtlCol="0">
            <a:spAutoFit/>
          </a:bodyPr>
          <a:lstStyle/>
          <a:p>
            <a:pPr algn="ctr"/>
            <a:r>
              <a:rPr lang="cs-CZ" sz="2800" b="1" dirty="0">
                <a:solidFill>
                  <a:schemeClr val="bg1"/>
                </a:solidFill>
                <a:latin typeface="Arial" panose="020B0604020202020204" pitchFamily="34" charset="0"/>
                <a:cs typeface="Arial" panose="020B0604020202020204" pitchFamily="34" charset="0"/>
              </a:rPr>
              <a:t>7</a:t>
            </a:r>
          </a:p>
        </p:txBody>
      </p:sp>
      <p:sp>
        <p:nvSpPr>
          <p:cNvPr id="73" name="TextovéPole 72"/>
          <p:cNvSpPr txBox="1"/>
          <p:nvPr/>
        </p:nvSpPr>
        <p:spPr>
          <a:xfrm>
            <a:off x="24554928" y="19467860"/>
            <a:ext cx="648072" cy="523220"/>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8</a:t>
            </a:r>
          </a:p>
        </p:txBody>
      </p:sp>
      <p:sp>
        <p:nvSpPr>
          <p:cNvPr id="74" name="TextovéPole 73"/>
          <p:cNvSpPr txBox="1"/>
          <p:nvPr/>
        </p:nvSpPr>
        <p:spPr>
          <a:xfrm>
            <a:off x="0" y="23390132"/>
            <a:ext cx="28803600" cy="732848"/>
          </a:xfrm>
          <a:prstGeom prst="rect">
            <a:avLst/>
          </a:prstGeom>
          <a:solidFill>
            <a:schemeClr val="bg1"/>
          </a:solidFill>
          <a:ln>
            <a:noFill/>
          </a:ln>
        </p:spPr>
        <p:txBody>
          <a:bodyPr wrap="square" lIns="360000" tIns="180000" rIns="360000" bIns="180000" rtlCol="0">
            <a:spAutoFit/>
          </a:bodyPr>
          <a:lstStyle/>
          <a:p>
            <a:pPr algn="just"/>
            <a:endParaRPr lang="en-US" sz="2400" dirty="0">
              <a:latin typeface="Arial" pitchFamily="34" charset="0"/>
              <a:cs typeface="Arial" pitchFamily="34" charset="0"/>
            </a:endParaRPr>
          </a:p>
        </p:txBody>
      </p:sp>
      <p:sp>
        <p:nvSpPr>
          <p:cNvPr id="77" name="TextovéPole 76"/>
          <p:cNvSpPr txBox="1"/>
          <p:nvPr/>
        </p:nvSpPr>
        <p:spPr>
          <a:xfrm>
            <a:off x="471854" y="23466129"/>
            <a:ext cx="12057938" cy="584775"/>
          </a:xfrm>
          <a:prstGeom prst="rect">
            <a:avLst/>
          </a:prstGeom>
          <a:noFill/>
        </p:spPr>
        <p:txBody>
          <a:bodyPr wrap="square" rtlCol="0">
            <a:spAutoFit/>
          </a:bodyPr>
          <a:lstStyle/>
          <a:p>
            <a:pPr algn="just"/>
            <a:r>
              <a:rPr lang="cs-CZ" sz="3200" b="1" dirty="0" err="1">
                <a:latin typeface="Arial" pitchFamily="34" charset="0"/>
                <a:cs typeface="Arial" pitchFamily="34" charset="0"/>
              </a:rPr>
              <a:t>Results</a:t>
            </a:r>
            <a:endParaRPr lang="en-GB" sz="3200" b="1" dirty="0">
              <a:latin typeface="Arial" pitchFamily="34" charset="0"/>
              <a:cs typeface="Arial" pitchFamily="34" charset="0"/>
            </a:endParaRPr>
          </a:p>
        </p:txBody>
      </p:sp>
      <p:grpSp>
        <p:nvGrpSpPr>
          <p:cNvPr id="29" name="Skupina 28"/>
          <p:cNvGrpSpPr/>
          <p:nvPr/>
        </p:nvGrpSpPr>
        <p:grpSpPr>
          <a:xfrm>
            <a:off x="14891294" y="24294468"/>
            <a:ext cx="13320063" cy="5518400"/>
            <a:chOff x="14891294" y="24621796"/>
            <a:chExt cx="13320063" cy="5518400"/>
          </a:xfrm>
        </p:grpSpPr>
        <p:sp>
          <p:nvSpPr>
            <p:cNvPr id="28" name="Obdélník 27"/>
            <p:cNvSpPr/>
            <p:nvPr/>
          </p:nvSpPr>
          <p:spPr>
            <a:xfrm>
              <a:off x="14891294" y="29130828"/>
              <a:ext cx="13320000" cy="100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p:nvPicPr>
          <p:blipFill rotWithShape="1">
            <a:blip r:embed="rId17" cstate="print">
              <a:extLst>
                <a:ext uri="{28A0092B-C50C-407E-A947-70E740481C1C}">
                  <a14:useLocalDpi xmlns:a14="http://schemas.microsoft.com/office/drawing/2010/main" val="0"/>
                </a:ext>
              </a:extLst>
            </a:blip>
            <a:srcRect b="50886"/>
            <a:stretch/>
          </p:blipFill>
          <p:spPr>
            <a:xfrm>
              <a:off x="14891357" y="24621796"/>
              <a:ext cx="13320000" cy="4731820"/>
            </a:xfrm>
            <a:prstGeom prst="rect">
              <a:avLst/>
            </a:prstGeom>
          </p:spPr>
        </p:pic>
        <p:sp>
          <p:nvSpPr>
            <p:cNvPr id="82" name="TextovéPole 81"/>
            <p:cNvSpPr txBox="1"/>
            <p:nvPr/>
          </p:nvSpPr>
          <p:spPr>
            <a:xfrm>
              <a:off x="14891357" y="29274844"/>
              <a:ext cx="13320000" cy="707886"/>
            </a:xfrm>
            <a:prstGeom prst="rect">
              <a:avLst/>
            </a:prstGeom>
            <a:noFill/>
          </p:spPr>
          <p:txBody>
            <a:bodyPr wrap="square" lIns="360000" rIns="360000" rtlCol="0">
              <a:spAutoFit/>
            </a:bodyPr>
            <a:lstStyle/>
            <a:p>
              <a:pPr algn="just">
                <a:spcAft>
                  <a:spcPts val="600"/>
                </a:spcAft>
              </a:pPr>
              <a:r>
                <a:rPr lang="en-GB" sz="2000" dirty="0" err="1">
                  <a:latin typeface="Arial" pitchFamily="34" charset="0"/>
                  <a:cs typeface="Arial" pitchFamily="34" charset="0"/>
                </a:rPr>
                <a:t>Inf</a:t>
              </a:r>
              <a:r>
                <a:rPr lang="cs-CZ" sz="2000" dirty="0">
                  <a:latin typeface="Arial" pitchFamily="34" charset="0"/>
                  <a:cs typeface="Arial" pitchFamily="34" charset="0"/>
                </a:rPr>
                <a:t>l</a:t>
              </a:r>
              <a:r>
                <a:rPr lang="en-GB" sz="2000" dirty="0" err="1">
                  <a:latin typeface="Arial" pitchFamily="34" charset="0"/>
                  <a:cs typeface="Arial" pitchFamily="34" charset="0"/>
                </a:rPr>
                <a:t>uence</a:t>
              </a:r>
              <a:r>
                <a:rPr lang="en-GB" sz="2000" dirty="0">
                  <a:latin typeface="Arial" pitchFamily="34" charset="0"/>
                  <a:cs typeface="Arial" pitchFamily="34" charset="0"/>
                </a:rPr>
                <a:t> of plant alkaloid </a:t>
              </a:r>
              <a:r>
                <a:rPr lang="en-GB" sz="2000" b="1" dirty="0" err="1">
                  <a:latin typeface="Arial" pitchFamily="34" charset="0"/>
                  <a:cs typeface="Arial" pitchFamily="34" charset="0"/>
                </a:rPr>
                <a:t>sanguinarine</a:t>
              </a:r>
              <a:r>
                <a:rPr lang="en-GB" sz="2000" dirty="0">
                  <a:latin typeface="Arial" pitchFamily="34" charset="0"/>
                  <a:cs typeface="Arial" pitchFamily="34" charset="0"/>
                </a:rPr>
                <a:t> on total protein</a:t>
              </a:r>
              <a:r>
                <a:rPr lang="cs-CZ" sz="2000" dirty="0">
                  <a:latin typeface="Arial" pitchFamily="34" charset="0"/>
                  <a:cs typeface="Arial" pitchFamily="34" charset="0"/>
                </a:rPr>
                <a:t> </a:t>
              </a:r>
              <a:r>
                <a:rPr lang="cs-CZ" sz="2000" dirty="0" err="1">
                  <a:latin typeface="Arial" pitchFamily="34" charset="0"/>
                  <a:cs typeface="Arial" pitchFamily="34" charset="0"/>
                </a:rPr>
                <a:t>level</a:t>
              </a:r>
              <a:r>
                <a:rPr lang="en-GB" sz="2000" dirty="0">
                  <a:latin typeface="Arial" pitchFamily="34" charset="0"/>
                  <a:cs typeface="Arial" pitchFamily="34" charset="0"/>
                </a:rPr>
                <a:t> </a:t>
              </a:r>
              <a:r>
                <a:rPr lang="cs-CZ" sz="2000" dirty="0">
                  <a:latin typeface="Arial" pitchFamily="34" charset="0"/>
                  <a:cs typeface="Arial" pitchFamily="34" charset="0"/>
                </a:rPr>
                <a:t>(</a:t>
              </a:r>
              <a:r>
                <a:rPr lang="cs-CZ" sz="2000" dirty="0" err="1">
                  <a:latin typeface="Arial" pitchFamily="34" charset="0"/>
                  <a:cs typeface="Arial" pitchFamily="34" charset="0"/>
                </a:rPr>
                <a:t>left</a:t>
              </a:r>
              <a:r>
                <a:rPr lang="cs-CZ" sz="2000" dirty="0">
                  <a:latin typeface="Arial" pitchFamily="34" charset="0"/>
                  <a:cs typeface="Arial" pitchFamily="34" charset="0"/>
                </a:rPr>
                <a:t>) </a:t>
              </a:r>
              <a:r>
                <a:rPr lang="en-GB" sz="2000" dirty="0">
                  <a:latin typeface="Arial" pitchFamily="34" charset="0"/>
                  <a:cs typeface="Arial" pitchFamily="34" charset="0"/>
                </a:rPr>
                <a:t>and antimicrobial activity towards </a:t>
              </a:r>
              <a:r>
                <a:rPr lang="en-GB" sz="2000" i="1" dirty="0">
                  <a:latin typeface="Arial" pitchFamily="34" charset="0"/>
                  <a:cs typeface="Arial" pitchFamily="34" charset="0"/>
                </a:rPr>
                <a:t>Micrococcus lute</a:t>
              </a:r>
              <a:r>
                <a:rPr lang="cs-CZ" sz="2000" i="1" dirty="0" err="1">
                  <a:latin typeface="Arial" pitchFamily="34" charset="0"/>
                  <a:cs typeface="Arial" pitchFamily="34" charset="0"/>
                </a:rPr>
                <a:t>us</a:t>
              </a:r>
              <a:r>
                <a:rPr lang="cs-CZ" sz="2000" i="1" dirty="0">
                  <a:latin typeface="Arial" pitchFamily="34" charset="0"/>
                  <a:cs typeface="Arial" pitchFamily="34" charset="0"/>
                </a:rPr>
                <a:t> </a:t>
              </a:r>
              <a:r>
                <a:rPr lang="cs-CZ" sz="2000" dirty="0">
                  <a:latin typeface="Arial" pitchFamily="34" charset="0"/>
                  <a:cs typeface="Arial" pitchFamily="34" charset="0"/>
                </a:rPr>
                <a:t>(</a:t>
              </a:r>
              <a:r>
                <a:rPr lang="cs-CZ" sz="2000" dirty="0" err="1">
                  <a:latin typeface="Arial" pitchFamily="34" charset="0"/>
                  <a:cs typeface="Arial" pitchFamily="34" charset="0"/>
                </a:rPr>
                <a:t>right</a:t>
              </a:r>
              <a:r>
                <a:rPr lang="cs-CZ" sz="2000" dirty="0">
                  <a:latin typeface="Arial" pitchFamily="34" charset="0"/>
                  <a:cs typeface="Arial" pitchFamily="34" charset="0"/>
                </a:rPr>
                <a:t>) </a:t>
              </a:r>
              <a:r>
                <a:rPr lang="en-GB" sz="2000" dirty="0">
                  <a:latin typeface="Arial" pitchFamily="34" charset="0"/>
                  <a:cs typeface="Arial" pitchFamily="34" charset="0"/>
                </a:rPr>
                <a:t>in haemolymph of honey bee larvae</a:t>
              </a:r>
              <a:r>
                <a:rPr lang="cs-CZ" sz="2000" dirty="0">
                  <a:latin typeface="Arial" pitchFamily="34" charset="0"/>
                  <a:cs typeface="Arial" pitchFamily="34" charset="0"/>
                </a:rPr>
                <a:t>.</a:t>
              </a:r>
              <a:endParaRPr lang="en-GB" sz="2000" dirty="0">
                <a:latin typeface="Arial" pitchFamily="34" charset="0"/>
                <a:cs typeface="Arial" pitchFamily="34" charset="0"/>
              </a:endParaRPr>
            </a:p>
          </p:txBody>
        </p:sp>
      </p:grpSp>
      <p:grpSp>
        <p:nvGrpSpPr>
          <p:cNvPr id="30" name="Skupina 29"/>
          <p:cNvGrpSpPr/>
          <p:nvPr/>
        </p:nvGrpSpPr>
        <p:grpSpPr>
          <a:xfrm>
            <a:off x="14889814" y="35882412"/>
            <a:ext cx="13336105" cy="5522488"/>
            <a:chOff x="14889814" y="30337796"/>
            <a:chExt cx="13336105" cy="5522488"/>
          </a:xfrm>
        </p:grpSpPr>
        <p:grpSp>
          <p:nvGrpSpPr>
            <p:cNvPr id="27" name="Skupina 26"/>
            <p:cNvGrpSpPr/>
            <p:nvPr/>
          </p:nvGrpSpPr>
          <p:grpSpPr>
            <a:xfrm>
              <a:off x="14893807" y="30337796"/>
              <a:ext cx="13320000" cy="4730400"/>
              <a:chOff x="14893807" y="29609104"/>
              <a:chExt cx="13320000" cy="4730400"/>
            </a:xfrm>
          </p:grpSpPr>
          <p:sp>
            <p:nvSpPr>
              <p:cNvPr id="24" name="Obdélník 23"/>
              <p:cNvSpPr/>
              <p:nvPr/>
            </p:nvSpPr>
            <p:spPr>
              <a:xfrm>
                <a:off x="14893807" y="29609104"/>
                <a:ext cx="13320000" cy="47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4" name="Graf 1"/>
              <p:cNvPicPr>
                <a:picLocks noChangeAspect="1" noChangeArrowheads="1"/>
              </p:cNvPicPr>
              <p:nvPr/>
            </p:nvPicPr>
            <p:blipFill>
              <a:blip r:embed="rId18">
                <a:extLst>
                  <a:ext uri="{28A0092B-C50C-407E-A947-70E740481C1C}">
                    <a14:useLocalDpi xmlns:a14="http://schemas.microsoft.com/office/drawing/2010/main" val="0"/>
                  </a:ext>
                </a:extLst>
              </a:blip>
              <a:srcRect b="-89"/>
              <a:stretch>
                <a:fillRect/>
              </a:stretch>
            </p:blipFill>
            <p:spPr bwMode="auto">
              <a:xfrm>
                <a:off x="21656690" y="29614638"/>
                <a:ext cx="6120000" cy="384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 1"/>
              <p:cNvPicPr>
                <a:picLocks noChangeAspect="1" noChangeArrowheads="1"/>
              </p:cNvPicPr>
              <p:nvPr/>
            </p:nvPicPr>
            <p:blipFill>
              <a:blip r:embed="rId19">
                <a:extLst>
                  <a:ext uri="{28A0092B-C50C-407E-A947-70E740481C1C}">
                    <a14:useLocalDpi xmlns:a14="http://schemas.microsoft.com/office/drawing/2010/main" val="0"/>
                  </a:ext>
                </a:extLst>
              </a:blip>
              <a:srcRect b="-89"/>
              <a:stretch>
                <a:fillRect/>
              </a:stretch>
            </p:blipFill>
            <p:spPr bwMode="auto">
              <a:xfrm>
                <a:off x="15065914" y="29614638"/>
                <a:ext cx="6120000" cy="38502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rot="10800000" flipV="1">
                <a:off x="18013246" y="32051523"/>
                <a:ext cx="520568" cy="39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78" name="Text Box 4"/>
              <p:cNvSpPr txBox="1">
                <a:spLocks noChangeArrowheads="1"/>
              </p:cNvSpPr>
              <p:nvPr/>
            </p:nvSpPr>
            <p:spPr bwMode="auto">
              <a:xfrm rot="10800000" flipV="1">
                <a:off x="19203474" y="32056560"/>
                <a:ext cx="520568" cy="39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25" name="TextovéPole 24"/>
              <p:cNvSpPr txBox="1"/>
              <p:nvPr/>
            </p:nvSpPr>
            <p:spPr>
              <a:xfrm>
                <a:off x="16628927" y="33363915"/>
                <a:ext cx="2160240" cy="307777"/>
              </a:xfrm>
              <a:prstGeom prst="rect">
                <a:avLst/>
              </a:prstGeom>
              <a:noFill/>
            </p:spPr>
            <p:txBody>
              <a:bodyPr wrap="square" rtlCol="0">
                <a:spAutoFit/>
              </a:bodyPr>
              <a:lstStyle/>
              <a:p>
                <a:pPr algn="ctr"/>
                <a:r>
                  <a:rPr lang="en-GB" sz="1400" b="1" dirty="0"/>
                  <a:t>Time after infection</a:t>
                </a:r>
              </a:p>
            </p:txBody>
          </p:sp>
          <p:sp>
            <p:nvSpPr>
              <p:cNvPr id="79" name="TextovéPole 78"/>
              <p:cNvSpPr txBox="1"/>
              <p:nvPr/>
            </p:nvSpPr>
            <p:spPr>
              <a:xfrm>
                <a:off x="23171472" y="33361268"/>
                <a:ext cx="2160240" cy="307777"/>
              </a:xfrm>
              <a:prstGeom prst="rect">
                <a:avLst/>
              </a:prstGeom>
              <a:noFill/>
            </p:spPr>
            <p:txBody>
              <a:bodyPr wrap="square" rtlCol="0">
                <a:spAutoFit/>
              </a:bodyPr>
              <a:lstStyle/>
              <a:p>
                <a:pPr algn="ctr"/>
                <a:r>
                  <a:rPr lang="en-GB" sz="1400" b="1" dirty="0"/>
                  <a:t>Time after infection</a:t>
                </a:r>
              </a:p>
            </p:txBody>
          </p:sp>
        </p:grpSp>
        <p:sp>
          <p:nvSpPr>
            <p:cNvPr id="84" name="Obdélník 83"/>
            <p:cNvSpPr/>
            <p:nvPr/>
          </p:nvSpPr>
          <p:spPr>
            <a:xfrm>
              <a:off x="14889814" y="34418868"/>
              <a:ext cx="13326350" cy="144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TextovéPole 85"/>
            <p:cNvSpPr txBox="1"/>
            <p:nvPr/>
          </p:nvSpPr>
          <p:spPr>
            <a:xfrm>
              <a:off x="14905919" y="34648342"/>
              <a:ext cx="13320000" cy="1015663"/>
            </a:xfrm>
            <a:prstGeom prst="rect">
              <a:avLst/>
            </a:prstGeom>
            <a:noFill/>
          </p:spPr>
          <p:txBody>
            <a:bodyPr wrap="square" lIns="360000" rIns="360000" rtlCol="0">
              <a:spAutoFit/>
            </a:bodyPr>
            <a:lstStyle/>
            <a:p>
              <a:pPr algn="just">
                <a:spcAft>
                  <a:spcPts val="600"/>
                </a:spcAft>
              </a:pPr>
              <a:r>
                <a:rPr lang="en-GB" sz="2000" dirty="0">
                  <a:latin typeface="Arial" pitchFamily="34" charset="0"/>
                  <a:cs typeface="Arial" pitchFamily="34" charset="0"/>
                </a:rPr>
                <a:t>Survival of honey bee larvae infected with </a:t>
              </a:r>
              <a:r>
                <a:rPr lang="en-GB" sz="2000" dirty="0" err="1">
                  <a:latin typeface="Arial" pitchFamily="34" charset="0"/>
                  <a:cs typeface="Arial" pitchFamily="34" charset="0"/>
                </a:rPr>
                <a:t>entomopathogenic</a:t>
              </a:r>
              <a:r>
                <a:rPr lang="en-GB" sz="2000" dirty="0">
                  <a:latin typeface="Arial" pitchFamily="34" charset="0"/>
                  <a:cs typeface="Arial" pitchFamily="34" charset="0"/>
                </a:rPr>
                <a:t> nematode </a:t>
              </a:r>
              <a:r>
                <a:rPr lang="en-GB" sz="2000" i="1" dirty="0" err="1">
                  <a:latin typeface="Arial" pitchFamily="34" charset="0"/>
                  <a:cs typeface="Arial" pitchFamily="34" charset="0"/>
                </a:rPr>
                <a:t>Steinernema</a:t>
              </a:r>
              <a:r>
                <a:rPr lang="en-GB" sz="2000" i="1" dirty="0">
                  <a:latin typeface="Arial" pitchFamily="34" charset="0"/>
                  <a:cs typeface="Arial" pitchFamily="34" charset="0"/>
                </a:rPr>
                <a:t> </a:t>
              </a:r>
              <a:r>
                <a:rPr lang="en-GB" sz="2000" i="1" dirty="0" err="1">
                  <a:latin typeface="Arial" pitchFamily="34" charset="0"/>
                  <a:cs typeface="Arial" pitchFamily="34" charset="0"/>
                </a:rPr>
                <a:t>feltiae</a:t>
              </a:r>
              <a:r>
                <a:rPr lang="en-GB" sz="2000" i="1" dirty="0">
                  <a:latin typeface="Arial" pitchFamily="34" charset="0"/>
                  <a:cs typeface="Arial" pitchFamily="34" charset="0"/>
                </a:rPr>
                <a:t> </a:t>
              </a:r>
              <a:r>
                <a:rPr lang="en-GB" sz="2000" dirty="0">
                  <a:latin typeface="Arial" pitchFamily="34" charset="0"/>
                  <a:cs typeface="Arial" pitchFamily="34" charset="0"/>
                </a:rPr>
                <a:t>(left) </a:t>
              </a:r>
              <a:r>
                <a:rPr lang="cs-CZ" sz="2000" dirty="0">
                  <a:latin typeface="Arial" pitchFamily="34" charset="0"/>
                  <a:cs typeface="Arial" pitchFamily="34" charset="0"/>
                </a:rPr>
                <a:t>                     </a:t>
              </a:r>
              <a:r>
                <a:rPr lang="en-GB" sz="2000" dirty="0">
                  <a:latin typeface="Arial" pitchFamily="34" charset="0"/>
                  <a:cs typeface="Arial" pitchFamily="34" charset="0"/>
                </a:rPr>
                <a:t>or </a:t>
              </a:r>
              <a:r>
                <a:rPr lang="en-GB" sz="2000" i="1" dirty="0" err="1">
                  <a:latin typeface="Arial" pitchFamily="34" charset="0"/>
                  <a:cs typeface="Arial" pitchFamily="34" charset="0"/>
                </a:rPr>
                <a:t>Heterorhabditis</a:t>
              </a:r>
              <a:r>
                <a:rPr lang="en-GB" sz="2000" i="1" dirty="0">
                  <a:latin typeface="Arial" pitchFamily="34" charset="0"/>
                  <a:cs typeface="Arial" pitchFamily="34" charset="0"/>
                </a:rPr>
                <a:t> </a:t>
              </a:r>
              <a:r>
                <a:rPr lang="en-GB" sz="2000" i="1" dirty="0" err="1">
                  <a:latin typeface="Arial" pitchFamily="34" charset="0"/>
                  <a:cs typeface="Arial" pitchFamily="34" charset="0"/>
                </a:rPr>
                <a:t>bacteriophora</a:t>
              </a:r>
              <a:r>
                <a:rPr lang="en-GB" sz="2000" i="1" dirty="0">
                  <a:latin typeface="Arial" pitchFamily="34" charset="0"/>
                  <a:cs typeface="Arial" pitchFamily="34" charset="0"/>
                </a:rPr>
                <a:t> </a:t>
              </a:r>
              <a:r>
                <a:rPr lang="en-GB" sz="2000" dirty="0">
                  <a:latin typeface="Arial" pitchFamily="34" charset="0"/>
                  <a:cs typeface="Arial" pitchFamily="34" charset="0"/>
                </a:rPr>
                <a:t>(right). Bees were treated with the mixture of </a:t>
              </a:r>
              <a:r>
                <a:rPr lang="en-GB" sz="2000" b="1" dirty="0">
                  <a:latin typeface="Arial" pitchFamily="34" charset="0"/>
                  <a:cs typeface="Arial" pitchFamily="34" charset="0"/>
                </a:rPr>
                <a:t>probiotic bacteria</a:t>
              </a:r>
              <a:r>
                <a:rPr lang="cs-CZ" sz="2000" b="1" dirty="0">
                  <a:latin typeface="Arial" pitchFamily="34" charset="0"/>
                  <a:cs typeface="Arial" pitchFamily="34" charset="0"/>
                </a:rPr>
                <a:t> and plant alkaloid </a:t>
              </a:r>
              <a:r>
                <a:rPr lang="cs-CZ" sz="2000" b="1" dirty="0" err="1">
                  <a:latin typeface="Arial" pitchFamily="34" charset="0"/>
                  <a:cs typeface="Arial" pitchFamily="34" charset="0"/>
                </a:rPr>
                <a:t>sanguinarine</a:t>
              </a:r>
              <a:r>
                <a:rPr lang="en-GB" sz="2000" dirty="0">
                  <a:latin typeface="Arial" pitchFamily="34" charset="0"/>
                  <a:cs typeface="Arial" pitchFamily="34" charset="0"/>
                </a:rPr>
                <a:t>. The </a:t>
              </a:r>
              <a:r>
                <a:rPr lang="en-GB" sz="2000" dirty="0" err="1">
                  <a:latin typeface="Arial" pitchFamily="34" charset="0"/>
                  <a:cs typeface="Arial" pitchFamily="34" charset="0"/>
                </a:rPr>
                <a:t>surviva</a:t>
              </a:r>
              <a:r>
                <a:rPr lang="cs-CZ" sz="2000" dirty="0">
                  <a:latin typeface="Arial" pitchFamily="34" charset="0"/>
                  <a:cs typeface="Arial" pitchFamily="34" charset="0"/>
                </a:rPr>
                <a:t>l </a:t>
              </a:r>
              <a:r>
                <a:rPr lang="en-GB" sz="2000" dirty="0">
                  <a:latin typeface="Arial" pitchFamily="34" charset="0"/>
                  <a:cs typeface="Arial" pitchFamily="34" charset="0"/>
                </a:rPr>
                <a:t>of honey bee larvae were followed </a:t>
              </a:r>
              <a:r>
                <a:rPr lang="cs-CZ" sz="2000" dirty="0" err="1">
                  <a:latin typeface="Arial" pitchFamily="34" charset="0"/>
                  <a:cs typeface="Arial" pitchFamily="34" charset="0"/>
                </a:rPr>
                <a:t>for</a:t>
              </a:r>
              <a:r>
                <a:rPr lang="cs-CZ" sz="2000" dirty="0">
                  <a:latin typeface="Arial" pitchFamily="34" charset="0"/>
                  <a:cs typeface="Arial" pitchFamily="34" charset="0"/>
                </a:rPr>
                <a:t> </a:t>
              </a:r>
              <a:r>
                <a:rPr lang="en-GB" sz="2000" dirty="0">
                  <a:latin typeface="Arial" pitchFamily="34" charset="0"/>
                  <a:cs typeface="Arial" pitchFamily="34" charset="0"/>
                </a:rPr>
                <a:t>three days upon infection.</a:t>
              </a:r>
            </a:p>
          </p:txBody>
        </p:sp>
      </p:grpSp>
      <p:grpSp>
        <p:nvGrpSpPr>
          <p:cNvPr id="7" name="Skupina 6"/>
          <p:cNvGrpSpPr/>
          <p:nvPr/>
        </p:nvGrpSpPr>
        <p:grpSpPr>
          <a:xfrm>
            <a:off x="14889814" y="30055108"/>
            <a:ext cx="13326350" cy="5590408"/>
            <a:chOff x="14889814" y="30055108"/>
            <a:chExt cx="13326350" cy="5590408"/>
          </a:xfrm>
        </p:grpSpPr>
        <p:sp>
          <p:nvSpPr>
            <p:cNvPr id="92" name="Obdélník 91"/>
            <p:cNvSpPr/>
            <p:nvPr/>
          </p:nvSpPr>
          <p:spPr>
            <a:xfrm>
              <a:off x="14889814" y="34204100"/>
              <a:ext cx="13326350" cy="144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8" name="Obrázek 87"/>
            <p:cNvPicPr>
              <a:picLocks noChangeAspect="1"/>
            </p:cNvPicPr>
            <p:nvPr/>
          </p:nvPicPr>
          <p:blipFill rotWithShape="1">
            <a:blip r:embed="rId17" cstate="print">
              <a:extLst>
                <a:ext uri="{28A0092B-C50C-407E-A947-70E740481C1C}">
                  <a14:useLocalDpi xmlns:a14="http://schemas.microsoft.com/office/drawing/2010/main" val="0"/>
                </a:ext>
              </a:extLst>
            </a:blip>
            <a:srcRect t="50957"/>
            <a:stretch/>
          </p:blipFill>
          <p:spPr>
            <a:xfrm>
              <a:off x="14891357" y="30055108"/>
              <a:ext cx="13320000" cy="4725056"/>
            </a:xfrm>
            <a:prstGeom prst="rect">
              <a:avLst/>
            </a:prstGeom>
          </p:spPr>
        </p:pic>
        <p:sp>
          <p:nvSpPr>
            <p:cNvPr id="89" name="TextovéPole 88"/>
            <p:cNvSpPr txBox="1"/>
            <p:nvPr/>
          </p:nvSpPr>
          <p:spPr>
            <a:xfrm>
              <a:off x="14889814" y="34724198"/>
              <a:ext cx="13320000" cy="707886"/>
            </a:xfrm>
            <a:prstGeom prst="rect">
              <a:avLst/>
            </a:prstGeom>
            <a:noFill/>
          </p:spPr>
          <p:txBody>
            <a:bodyPr wrap="square" lIns="360000" rIns="360000" rtlCol="0">
              <a:spAutoFit/>
            </a:bodyPr>
            <a:lstStyle/>
            <a:p>
              <a:pPr algn="just">
                <a:spcAft>
                  <a:spcPts val="600"/>
                </a:spcAft>
              </a:pPr>
              <a:r>
                <a:rPr lang="en-GB" sz="2000" dirty="0" err="1">
                  <a:latin typeface="Arial" pitchFamily="34" charset="0"/>
                  <a:cs typeface="Arial" pitchFamily="34" charset="0"/>
                </a:rPr>
                <a:t>Inf</a:t>
              </a:r>
              <a:r>
                <a:rPr lang="cs-CZ" sz="2000" dirty="0">
                  <a:latin typeface="Arial" pitchFamily="34" charset="0"/>
                  <a:cs typeface="Arial" pitchFamily="34" charset="0"/>
                </a:rPr>
                <a:t>l</a:t>
              </a:r>
              <a:r>
                <a:rPr lang="en-GB" sz="2000" dirty="0" err="1">
                  <a:latin typeface="Arial" pitchFamily="34" charset="0"/>
                  <a:cs typeface="Arial" pitchFamily="34" charset="0"/>
                </a:rPr>
                <a:t>uence</a:t>
              </a:r>
              <a:r>
                <a:rPr lang="en-GB" sz="2000" dirty="0">
                  <a:latin typeface="Arial" pitchFamily="34" charset="0"/>
                  <a:cs typeface="Arial" pitchFamily="34" charset="0"/>
                </a:rPr>
                <a:t> of </a:t>
              </a:r>
              <a:r>
                <a:rPr lang="cs-CZ" sz="2000" b="1" dirty="0" err="1">
                  <a:latin typeface="Arial" pitchFamily="34" charset="0"/>
                  <a:cs typeface="Arial" pitchFamily="34" charset="0"/>
                </a:rPr>
                <a:t>probiotics</a:t>
              </a:r>
              <a:r>
                <a:rPr lang="en-GB" sz="2000" dirty="0">
                  <a:latin typeface="Arial" pitchFamily="34" charset="0"/>
                  <a:cs typeface="Arial" pitchFamily="34" charset="0"/>
                </a:rPr>
                <a:t> on total protein</a:t>
              </a:r>
              <a:r>
                <a:rPr lang="cs-CZ" sz="2000" dirty="0">
                  <a:latin typeface="Arial" pitchFamily="34" charset="0"/>
                  <a:cs typeface="Arial" pitchFamily="34" charset="0"/>
                </a:rPr>
                <a:t> </a:t>
              </a:r>
              <a:r>
                <a:rPr lang="cs-CZ" sz="2000" dirty="0" err="1">
                  <a:latin typeface="Arial" pitchFamily="34" charset="0"/>
                  <a:cs typeface="Arial" pitchFamily="34" charset="0"/>
                </a:rPr>
                <a:t>level</a:t>
              </a:r>
              <a:r>
                <a:rPr lang="en-GB" sz="2000" dirty="0">
                  <a:latin typeface="Arial" pitchFamily="34" charset="0"/>
                  <a:cs typeface="Arial" pitchFamily="34" charset="0"/>
                </a:rPr>
                <a:t> </a:t>
              </a:r>
              <a:r>
                <a:rPr lang="cs-CZ" sz="2000" dirty="0">
                  <a:latin typeface="Arial" pitchFamily="34" charset="0"/>
                  <a:cs typeface="Arial" pitchFamily="34" charset="0"/>
                </a:rPr>
                <a:t>(</a:t>
              </a:r>
              <a:r>
                <a:rPr lang="cs-CZ" sz="2000" dirty="0" err="1">
                  <a:latin typeface="Arial" pitchFamily="34" charset="0"/>
                  <a:cs typeface="Arial" pitchFamily="34" charset="0"/>
                </a:rPr>
                <a:t>left</a:t>
              </a:r>
              <a:r>
                <a:rPr lang="cs-CZ" sz="2000" dirty="0">
                  <a:latin typeface="Arial" pitchFamily="34" charset="0"/>
                  <a:cs typeface="Arial" pitchFamily="34" charset="0"/>
                </a:rPr>
                <a:t>) </a:t>
              </a:r>
              <a:r>
                <a:rPr lang="en-GB" sz="2000" dirty="0">
                  <a:latin typeface="Arial" pitchFamily="34" charset="0"/>
                  <a:cs typeface="Arial" pitchFamily="34" charset="0"/>
                </a:rPr>
                <a:t>and antimicrobial activity towards </a:t>
              </a:r>
              <a:r>
                <a:rPr lang="en-GB" sz="2000" i="1" dirty="0">
                  <a:latin typeface="Arial" pitchFamily="34" charset="0"/>
                  <a:cs typeface="Arial" pitchFamily="34" charset="0"/>
                </a:rPr>
                <a:t>Micrococcus lute</a:t>
              </a:r>
              <a:r>
                <a:rPr lang="cs-CZ" sz="2000" i="1" dirty="0" err="1">
                  <a:latin typeface="Arial" pitchFamily="34" charset="0"/>
                  <a:cs typeface="Arial" pitchFamily="34" charset="0"/>
                </a:rPr>
                <a:t>us</a:t>
              </a:r>
              <a:r>
                <a:rPr lang="cs-CZ" sz="2000" i="1" dirty="0">
                  <a:latin typeface="Arial" pitchFamily="34" charset="0"/>
                  <a:cs typeface="Arial" pitchFamily="34" charset="0"/>
                </a:rPr>
                <a:t> </a:t>
              </a:r>
              <a:r>
                <a:rPr lang="cs-CZ" sz="2000" dirty="0">
                  <a:latin typeface="Arial" pitchFamily="34" charset="0"/>
                  <a:cs typeface="Arial" pitchFamily="34" charset="0"/>
                </a:rPr>
                <a:t>(</a:t>
              </a:r>
              <a:r>
                <a:rPr lang="cs-CZ" sz="2000" dirty="0" err="1">
                  <a:latin typeface="Arial" pitchFamily="34" charset="0"/>
                  <a:cs typeface="Arial" pitchFamily="34" charset="0"/>
                </a:rPr>
                <a:t>right</a:t>
              </a:r>
              <a:r>
                <a:rPr lang="cs-CZ" sz="2000" dirty="0">
                  <a:latin typeface="Arial" pitchFamily="34" charset="0"/>
                  <a:cs typeface="Arial" pitchFamily="34" charset="0"/>
                </a:rPr>
                <a:t>)    </a:t>
              </a:r>
              <a:r>
                <a:rPr lang="en-GB" sz="2000" dirty="0">
                  <a:latin typeface="Arial" pitchFamily="34" charset="0"/>
                  <a:cs typeface="Arial" pitchFamily="34" charset="0"/>
                </a:rPr>
                <a:t>in haemolymph of honey bee larvae</a:t>
              </a:r>
              <a:r>
                <a:rPr lang="cs-CZ" sz="2000" dirty="0">
                  <a:latin typeface="Arial" pitchFamily="34" charset="0"/>
                  <a:cs typeface="Arial" pitchFamily="34" charset="0"/>
                </a:rPr>
                <a:t>.</a:t>
              </a:r>
              <a:endParaRPr lang="en-GB" sz="2000" dirty="0">
                <a:latin typeface="Arial" pitchFamily="34" charset="0"/>
                <a:cs typeface="Arial" pitchFamily="34" charset="0"/>
              </a:endParaRPr>
            </a:p>
          </p:txBody>
        </p:sp>
      </p:grpSp>
      <p:sp>
        <p:nvSpPr>
          <p:cNvPr id="95" name="TextovéPole 94"/>
          <p:cNvSpPr txBox="1"/>
          <p:nvPr/>
        </p:nvSpPr>
        <p:spPr>
          <a:xfrm>
            <a:off x="9426258" y="24629427"/>
            <a:ext cx="4327470" cy="3477875"/>
          </a:xfrm>
          <a:prstGeom prst="rect">
            <a:avLst/>
          </a:prstGeom>
          <a:noFill/>
        </p:spPr>
        <p:txBody>
          <a:bodyPr wrap="square" lIns="180000" rIns="180000" rtlCol="0">
            <a:spAutoFit/>
          </a:bodyPr>
          <a:lstStyle/>
          <a:p>
            <a:pPr algn="just">
              <a:spcAft>
                <a:spcPts val="600"/>
              </a:spcAft>
            </a:pPr>
            <a:r>
              <a:rPr lang="en-GB" sz="2000" dirty="0">
                <a:latin typeface="Arial" pitchFamily="34" charset="0"/>
                <a:cs typeface="Arial" pitchFamily="34" charset="0"/>
              </a:rPr>
              <a:t>Effect of </a:t>
            </a:r>
            <a:r>
              <a:rPr lang="en-GB" sz="2000" b="1" dirty="0">
                <a:latin typeface="Arial" pitchFamily="34" charset="0"/>
                <a:cs typeface="Arial" pitchFamily="34" charset="0"/>
              </a:rPr>
              <a:t>plant extract</a:t>
            </a:r>
            <a:r>
              <a:rPr lang="cs-CZ" sz="2000" b="1" dirty="0">
                <a:latin typeface="Arial" pitchFamily="34" charset="0"/>
                <a:cs typeface="Arial" pitchFamily="34" charset="0"/>
              </a:rPr>
              <a:t>s </a:t>
            </a:r>
            <a:r>
              <a:rPr lang="en-GB" sz="2000" b="1" dirty="0">
                <a:latin typeface="Arial" pitchFamily="34" charset="0"/>
                <a:cs typeface="Arial" pitchFamily="34" charset="0"/>
              </a:rPr>
              <a:t>from </a:t>
            </a:r>
            <a:r>
              <a:rPr lang="en-GB" sz="2000" b="1" i="1" dirty="0">
                <a:latin typeface="Arial" pitchFamily="34" charset="0"/>
                <a:cs typeface="Arial" pitchFamily="34" charset="0"/>
              </a:rPr>
              <a:t>Echinacea</a:t>
            </a:r>
            <a:r>
              <a:rPr lang="en-GB" sz="2000" b="1" dirty="0">
                <a:latin typeface="Arial" pitchFamily="34" charset="0"/>
                <a:cs typeface="Arial" pitchFamily="34" charset="0"/>
              </a:rPr>
              <a:t> sp. (ECHI)</a:t>
            </a:r>
            <a:r>
              <a:rPr lang="cs-CZ" sz="2000" b="1" dirty="0">
                <a:latin typeface="Arial" pitchFamily="34" charset="0"/>
                <a:cs typeface="Arial" pitchFamily="34" charset="0"/>
              </a:rPr>
              <a:t> </a:t>
            </a:r>
            <a:r>
              <a:rPr lang="en-GB" sz="2000" b="1" dirty="0">
                <a:latin typeface="Arial" pitchFamily="34" charset="0"/>
                <a:cs typeface="Arial" pitchFamily="34" charset="0"/>
              </a:rPr>
              <a:t>and </a:t>
            </a:r>
            <a:r>
              <a:rPr lang="en-GB" sz="2000" b="1" i="1" dirty="0" err="1">
                <a:latin typeface="Arial" pitchFamily="34" charset="0"/>
                <a:cs typeface="Arial" pitchFamily="34" charset="0"/>
              </a:rPr>
              <a:t>Leuzea</a:t>
            </a:r>
            <a:r>
              <a:rPr lang="en-GB" sz="2000" b="1" dirty="0">
                <a:latin typeface="Arial" pitchFamily="34" charset="0"/>
                <a:cs typeface="Arial" pitchFamily="34" charset="0"/>
              </a:rPr>
              <a:t> sp. (MAR) </a:t>
            </a:r>
            <a:r>
              <a:rPr lang="en-GB" sz="2000" dirty="0">
                <a:latin typeface="Arial" pitchFamily="34" charset="0"/>
                <a:cs typeface="Arial" pitchFamily="34" charset="0"/>
              </a:rPr>
              <a:t>on total protein concentration in haemolymph (left) and antimicrobial activity towards </a:t>
            </a:r>
            <a:r>
              <a:rPr lang="en-GB" sz="2000" i="1" dirty="0">
                <a:latin typeface="Arial" pitchFamily="34" charset="0"/>
                <a:cs typeface="Arial" pitchFamily="34" charset="0"/>
              </a:rPr>
              <a:t>Micrococcus </a:t>
            </a:r>
            <a:r>
              <a:rPr lang="en-GB" sz="2000" i="1" dirty="0" err="1">
                <a:latin typeface="Arial" pitchFamily="34" charset="0"/>
                <a:cs typeface="Arial" pitchFamily="34" charset="0"/>
              </a:rPr>
              <a:t>luteus</a:t>
            </a:r>
            <a:r>
              <a:rPr lang="en-GB" sz="2000" dirty="0">
                <a:latin typeface="Arial" pitchFamily="34" charset="0"/>
                <a:cs typeface="Arial" pitchFamily="34" charset="0"/>
              </a:rPr>
              <a:t> (right). Plant extracts were prepared in two dilutions of acetone (80%          and 100%) and administered to the bees in two different dilutions (10x and 100x).</a:t>
            </a:r>
          </a:p>
        </p:txBody>
      </p:sp>
      <p:sp>
        <p:nvSpPr>
          <p:cNvPr id="98" name="TextovéPole 97"/>
          <p:cNvSpPr txBox="1"/>
          <p:nvPr/>
        </p:nvSpPr>
        <p:spPr>
          <a:xfrm>
            <a:off x="9433248" y="31883802"/>
            <a:ext cx="4327470" cy="2862322"/>
          </a:xfrm>
          <a:prstGeom prst="rect">
            <a:avLst/>
          </a:prstGeom>
          <a:noFill/>
        </p:spPr>
        <p:txBody>
          <a:bodyPr wrap="square" lIns="180000" rIns="180000" rtlCol="0">
            <a:spAutoFit/>
          </a:bodyPr>
          <a:lstStyle/>
          <a:p>
            <a:pPr algn="just">
              <a:spcAft>
                <a:spcPts val="600"/>
              </a:spcAft>
            </a:pPr>
            <a:r>
              <a:rPr lang="en-GB" sz="2000" dirty="0">
                <a:latin typeface="Arial" pitchFamily="34" charset="0"/>
                <a:cs typeface="Arial" pitchFamily="34" charset="0"/>
              </a:rPr>
              <a:t>Differences in total antioxidant capacity of honey bee haemolymph observed among particular </a:t>
            </a:r>
            <a:r>
              <a:rPr lang="en-GB" sz="2000" b="1" dirty="0">
                <a:latin typeface="Arial" pitchFamily="34" charset="0"/>
                <a:cs typeface="Arial" pitchFamily="34" charset="0"/>
              </a:rPr>
              <a:t>beehive locations </a:t>
            </a:r>
            <a:r>
              <a:rPr lang="en-GB" sz="2000" dirty="0">
                <a:latin typeface="Arial" pitchFamily="34" charset="0"/>
                <a:cs typeface="Arial" pitchFamily="34" charset="0"/>
              </a:rPr>
              <a:t>(marked by numbers and shown on the map above) involved </a:t>
            </a:r>
            <a:r>
              <a:rPr lang="cs-CZ" sz="2000" dirty="0">
                <a:latin typeface="Arial" pitchFamily="34" charset="0"/>
                <a:cs typeface="Arial" pitchFamily="34" charset="0"/>
              </a:rPr>
              <a:t>         </a:t>
            </a:r>
            <a:r>
              <a:rPr lang="en-GB" sz="2000" dirty="0">
                <a:latin typeface="Arial" pitchFamily="34" charset="0"/>
                <a:cs typeface="Arial" pitchFamily="34" charset="0"/>
              </a:rPr>
              <a:t>in experiment. Data from three different sample collections are shown.</a:t>
            </a:r>
          </a:p>
        </p:txBody>
      </p:sp>
      <p:sp>
        <p:nvSpPr>
          <p:cNvPr id="101" name="TextovéPole 100"/>
          <p:cNvSpPr txBox="1"/>
          <p:nvPr/>
        </p:nvSpPr>
        <p:spPr>
          <a:xfrm>
            <a:off x="485821" y="38396528"/>
            <a:ext cx="13500000" cy="3031599"/>
          </a:xfrm>
          <a:prstGeom prst="rect">
            <a:avLst/>
          </a:prstGeom>
          <a:noFill/>
        </p:spPr>
        <p:txBody>
          <a:bodyPr wrap="square" rtlCol="0">
            <a:spAutoFit/>
          </a:bodyPr>
          <a:lstStyle/>
          <a:p>
            <a:pPr algn="just">
              <a:spcAft>
                <a:spcPts val="600"/>
              </a:spcAft>
            </a:pPr>
            <a:r>
              <a:rPr lang="en-GB" sz="3200" b="1" dirty="0">
                <a:solidFill>
                  <a:schemeClr val="bg1"/>
                </a:solidFill>
                <a:latin typeface="Arial" pitchFamily="34" charset="0"/>
                <a:cs typeface="Arial" pitchFamily="34" charset="0"/>
              </a:rPr>
              <a:t>Conclusions</a:t>
            </a:r>
          </a:p>
          <a:p>
            <a:pPr marL="342900" indent="-342900" algn="just">
              <a:spcAft>
                <a:spcPts val="600"/>
              </a:spcAft>
              <a:buFont typeface="Wingdings" panose="05000000000000000000" pitchFamily="2" charset="2"/>
              <a:buChar char="§"/>
            </a:pPr>
            <a:r>
              <a:rPr lang="en-GB" sz="2400" dirty="0">
                <a:solidFill>
                  <a:schemeClr val="bg1"/>
                </a:solidFill>
                <a:latin typeface="Arial" pitchFamily="34" charset="0"/>
                <a:cs typeface="Arial" pitchFamily="34" charset="0"/>
              </a:rPr>
              <a:t>higher concentrations of </a:t>
            </a:r>
            <a:r>
              <a:rPr lang="en-GB" sz="2400" i="1" dirty="0">
                <a:solidFill>
                  <a:schemeClr val="bg1"/>
                </a:solidFill>
                <a:latin typeface="Arial" pitchFamily="34" charset="0"/>
                <a:cs typeface="Arial" pitchFamily="34" charset="0"/>
              </a:rPr>
              <a:t>Echinacea</a:t>
            </a:r>
            <a:r>
              <a:rPr lang="en-GB" sz="2400" dirty="0">
                <a:solidFill>
                  <a:schemeClr val="bg1"/>
                </a:solidFill>
                <a:latin typeface="Arial" pitchFamily="34" charset="0"/>
                <a:cs typeface="Arial" pitchFamily="34" charset="0"/>
              </a:rPr>
              <a:t> extracts are negatively correlated with antimicrobial activity towards gram-positive bacteria in haemolymph of honey bee larvae; the effect on activity against gram-negative bacteria is not known yet</a:t>
            </a:r>
          </a:p>
          <a:p>
            <a:pPr marL="342900" indent="-342900" algn="just">
              <a:spcAft>
                <a:spcPts val="600"/>
              </a:spcAft>
              <a:buFont typeface="Wingdings" panose="05000000000000000000" pitchFamily="2" charset="2"/>
              <a:buChar char="§"/>
            </a:pPr>
            <a:r>
              <a:rPr lang="en-GB" sz="2400" dirty="0">
                <a:solidFill>
                  <a:schemeClr val="bg1"/>
                </a:solidFill>
                <a:latin typeface="Arial" pitchFamily="34" charset="0"/>
                <a:cs typeface="Arial" pitchFamily="34" charset="0"/>
              </a:rPr>
              <a:t>lower </a:t>
            </a:r>
            <a:r>
              <a:rPr lang="en-GB" sz="2400" dirty="0" err="1">
                <a:solidFill>
                  <a:schemeClr val="bg1"/>
                </a:solidFill>
                <a:latin typeface="Arial" pitchFamily="34" charset="0"/>
                <a:cs typeface="Arial" pitchFamily="34" charset="0"/>
              </a:rPr>
              <a:t>sanguinarine</a:t>
            </a:r>
            <a:r>
              <a:rPr lang="en-GB" sz="2400" dirty="0">
                <a:solidFill>
                  <a:schemeClr val="bg1"/>
                </a:solidFill>
                <a:latin typeface="Arial" pitchFamily="34" charset="0"/>
                <a:cs typeface="Arial" pitchFamily="34" charset="0"/>
              </a:rPr>
              <a:t> concentration can prevent bee larvae from fluctuation in antimicrobial activity</a:t>
            </a:r>
          </a:p>
          <a:p>
            <a:pPr marL="342900" indent="-342900" algn="just">
              <a:spcAft>
                <a:spcPts val="600"/>
              </a:spcAft>
              <a:buFont typeface="Wingdings" panose="05000000000000000000" pitchFamily="2" charset="2"/>
              <a:buChar char="§"/>
            </a:pPr>
            <a:r>
              <a:rPr lang="en-GB" sz="2400" dirty="0">
                <a:solidFill>
                  <a:schemeClr val="bg1"/>
                </a:solidFill>
                <a:latin typeface="Arial" pitchFamily="34" charset="0"/>
                <a:cs typeface="Arial" pitchFamily="34" charset="0"/>
              </a:rPr>
              <a:t>probiotics can have positive influence on survival during natural infections as demonstrated by experimental infection of honey bee larvae with </a:t>
            </a:r>
            <a:r>
              <a:rPr lang="en-GB" sz="2400" dirty="0" err="1">
                <a:solidFill>
                  <a:schemeClr val="bg1"/>
                </a:solidFill>
                <a:latin typeface="Arial" pitchFamily="34" charset="0"/>
                <a:cs typeface="Arial" pitchFamily="34" charset="0"/>
              </a:rPr>
              <a:t>entomopathogenic</a:t>
            </a:r>
            <a:r>
              <a:rPr lang="en-GB" sz="2400" dirty="0">
                <a:solidFill>
                  <a:schemeClr val="bg1"/>
                </a:solidFill>
                <a:latin typeface="Arial" pitchFamily="34" charset="0"/>
                <a:cs typeface="Arial" pitchFamily="34" charset="0"/>
              </a:rPr>
              <a:t> nematodes</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4334</TotalTime>
  <Words>826</Words>
  <Application>Microsoft Office PowerPoint</Application>
  <PresentationFormat>Vlastní</PresentationFormat>
  <Paragraphs>50</Paragraphs>
  <Slides>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vt:i4>
      </vt:variant>
    </vt:vector>
  </HeadingPairs>
  <TitlesOfParts>
    <vt:vector size="5" baseType="lpstr">
      <vt:lpstr>Arial</vt:lpstr>
      <vt:lpstr>Calibri</vt:lpstr>
      <vt:lpstr>Wingdings</vt:lpstr>
      <vt:lpstr>Motiv sady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Pavel Dobeš</dc:creator>
  <cp:lastModifiedBy>Pajik</cp:lastModifiedBy>
  <cp:revision>557</cp:revision>
  <cp:lastPrinted>2014-09-03T21:22:26Z</cp:lastPrinted>
  <dcterms:created xsi:type="dcterms:W3CDTF">2013-06-10T18:39:54Z</dcterms:created>
  <dcterms:modified xsi:type="dcterms:W3CDTF">2016-07-20T11:16:56Z</dcterms:modified>
</cp:coreProperties>
</file>