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7" r:id="rId3"/>
    <p:sldId id="393" r:id="rId4"/>
    <p:sldId id="387" r:id="rId5"/>
    <p:sldId id="388" r:id="rId6"/>
    <p:sldId id="395" r:id="rId7"/>
    <p:sldId id="268" r:id="rId8"/>
    <p:sldId id="271" r:id="rId9"/>
    <p:sldId id="263" r:id="rId10"/>
    <p:sldId id="396" r:id="rId11"/>
    <p:sldId id="260" r:id="rId12"/>
    <p:sldId id="262" r:id="rId13"/>
    <p:sldId id="259" r:id="rId14"/>
    <p:sldId id="399" r:id="rId15"/>
    <p:sldId id="266" r:id="rId16"/>
    <p:sldId id="334" r:id="rId17"/>
    <p:sldId id="386" r:id="rId18"/>
    <p:sldId id="401" r:id="rId19"/>
    <p:sldId id="363" r:id="rId20"/>
    <p:sldId id="353" r:id="rId21"/>
    <p:sldId id="354" r:id="rId22"/>
    <p:sldId id="400" r:id="rId23"/>
    <p:sldId id="355" r:id="rId24"/>
    <p:sldId id="356" r:id="rId25"/>
    <p:sldId id="331" r:id="rId26"/>
    <p:sldId id="357" r:id="rId27"/>
    <p:sldId id="358" r:id="rId28"/>
    <p:sldId id="367" r:id="rId29"/>
    <p:sldId id="360" r:id="rId30"/>
    <p:sldId id="389" r:id="rId31"/>
    <p:sldId id="394" r:id="rId32"/>
    <p:sldId id="390" r:id="rId33"/>
    <p:sldId id="258" r:id="rId34"/>
    <p:sldId id="402" r:id="rId35"/>
    <p:sldId id="403" r:id="rId36"/>
    <p:sldId id="265" r:id="rId37"/>
    <p:sldId id="264" r:id="rId38"/>
    <p:sldId id="368" r:id="rId39"/>
    <p:sldId id="392" r:id="rId40"/>
    <p:sldId id="398" r:id="rId41"/>
    <p:sldId id="272" r:id="rId42"/>
    <p:sldId id="273" r:id="rId43"/>
    <p:sldId id="270" r:id="rId44"/>
    <p:sldId id="38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100" d="100"/>
          <a:sy n="100" d="100"/>
        </p:scale>
        <p:origin x="936" y="3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AD5D0-1516-44C4-85B4-9F2B4AB7E222}"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1BDFB-6796-4F60-93B8-DBD1175673C6}" type="slidenum">
              <a:rPr lang="en-US" smtClean="0"/>
              <a:t>‹#›</a:t>
            </a:fld>
            <a:endParaRPr lang="en-US"/>
          </a:p>
        </p:txBody>
      </p:sp>
    </p:spTree>
    <p:extLst>
      <p:ext uri="{BB962C8B-B14F-4D97-AF65-F5344CB8AC3E}">
        <p14:creationId xmlns:p14="http://schemas.microsoft.com/office/powerpoint/2010/main" val="174066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Life cycle of D. melanogaster. D. melanogaster are cultured in vials with food in the bottom and a cotton, rayon, or foam plug at the top. The pictured vial shows each major stage of the life cycle, which is completed in 9–10 days when flies are maintained at 25°. Embryos hatch from the egg after ∼1 day and spend ∼4 days as larvae in the food. Around day 5, third instar larvae crawl out of the food to pupate on the side of the vial. During days 5–9, metamorphosis occurs, and the darkening wings within the pupal case indicate that maturation is nearly complete. Adult flies eclose from pupal cases around days 9–10.
</a:t>
            </a:r>
          </a:p>
          <a:p>
            <a:pPr marL="0" lvl="0" indent="0"/>
            <a:r>
              <a:rPr lang="en-US" altLang="en-US">
                <a:latin typeface="Arial" pitchFamily="34" charset="0"/>
                <a:ea typeface="Arial" pitchFamily="34" charset="0"/>
              </a:rPr>
              <a:t>Unless provided in the caption above, the following copyright applies to the content of this slide: © Genetics 2015This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0162CE-0308-4844-A63A-82E44D10B2BF}" type="slidenum">
              <a:rPr lang="en-US" altLang="en-US" sz="1200"/>
              <a:t>7</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Sex determination. The number of X chromosomes in D. melanogaster is determined by an X chromosome counting mechanism. In XX females, early expression of the RNA-processing gene Sex lethal (Sxl) later results in female-specific processing of its own transcript. Sxl then begins a cascade of alternative splicing events that ultimately result in generation of the female-specific isoform of Dsx (DsxF). Note that Fru is not shown here for clarity. In males, the absence of early Sxl expression results in default processing of Sxl and tra transcripts that contain an early stop codon. Dsx pre-mRNA is then processed for a male-specific isoform of Dsx (DsxM). These Dsx isoforms then promote expression of downstream genes that govern sex-specific decisions related to morphology and behavior.
</a:t>
            </a:r>
          </a:p>
          <a:p>
            <a:pPr marL="0" lvl="0" indent="0"/>
            <a:r>
              <a:rPr lang="en-US" altLang="en-US">
                <a:latin typeface="Arial" pitchFamily="34" charset="0"/>
                <a:ea typeface="Arial" pitchFamily="34" charset="0"/>
              </a:rPr>
              <a:t>Unless provided in the caption above, the following copyright applies to the content of this slide: © Genetics 2015This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FD3007-3B1F-43BB-8636-EA4DD5CD4ED8}" type="slidenum">
              <a:rPr lang="en-US" altLang="en-US" sz="1200"/>
              <a:t>43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Genome organization and phylogeny. (A) Organization of the Drosophila melanogaster genome. D. melanogaster has two metacentric autosome arms (chromosomes 2 and 3; Muller elements B and C and D and E), a small autosome (chromosome 4; Muller element F) and a pair of sex chromosomes (chromosome X—Muller element A—and chromosome Y). The approximate sizes and division of heterochromatin/euchromatin are shown. (B) Comparative genomics resources. Phylogeny of Drosophila species whose genomes were sequenced either by a large consortium (i.e., Drosophila 12 Genomes Consortium et al. 2007 or modENCODE https://www.hgsc.bcm.edu/drosophila-modencode-project) or other community or individual lab sequencing project. While likely not an exhaustive list, it highlights the power to do comparative genomics in Drosophila. The tree topology is derived from several sources (Drosophila 12 Genomes Consortium et al. 2007; Gao et al. 2007; Seetharam and Stuart 2013), as the phylogenetic relationships between some of these species are not well resolved. The references for each genome are as follows: (1) Hu et al. (2013); (2) Garrigan et al. (2012); (3) Nolte et al. (2013); (4) Adams et al. (2000); (5) Rogers et al. (2014); (6) http://genomics.princeton.edu/AndolfattoLab/Dsantomea_genome.html; (7) Chiu et al. (2013); (8) Richards et al. (2005); (9) Kulathinal et al. (2009); (10) McGaugh et al. (2012); (11) Zhou and Bachtrog (2012); (12) Palmieri et al. (2014); (13) Fonseca et al. (2013); (14) Guillen et al. (2014); (15) Zhou et al. (2012); and (16) Zhou and Bachtrog (2015).
</a:t>
            </a:r>
          </a:p>
          <a:p>
            <a:pPr marL="0" lvl="0" indent="0"/>
            <a:r>
              <a:rPr lang="en-US" altLang="en-US">
                <a:latin typeface="Arial" pitchFamily="34" charset="0"/>
                <a:ea typeface="Arial" pitchFamily="34" charset="0"/>
              </a:rPr>
              <a:t>Unless provided in the caption above, the following copyright applies to the content of this slide: © Genetics 2015This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A38B9B-FD4A-4BDE-BD02-41A18500F122}" type="slidenum">
              <a:rPr lang="en-US" altLang="en-US" sz="1200"/>
              <a:t>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2C09C54-08ED-2C1E-CB03-0C952E5FDB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31B5ADE-49F2-9496-DA12-C0CD303C1A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7108" name="Slide Number Placeholder 3">
            <a:extLst>
              <a:ext uri="{FF2B5EF4-FFF2-40B4-BE49-F238E27FC236}">
                <a16:creationId xmlns:a16="http://schemas.microsoft.com/office/drawing/2014/main" id="{1868E2C2-6F2D-D450-8D32-B18ABF083E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E7ADD5-B780-4A6A-B02B-68A9C11A3F11}" type="slidenum">
              <a:rPr lang="en-GB" altLang="en-US"/>
              <a:pPr/>
              <a:t>16</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2C5F7B0-CF01-88E9-3536-68419E7AD8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24AFC0B-BCED-D6D0-D3F8-9613CC7322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3012" name="Slide Number Placeholder 3">
            <a:extLst>
              <a:ext uri="{FF2B5EF4-FFF2-40B4-BE49-F238E27FC236}">
                <a16:creationId xmlns:a16="http://schemas.microsoft.com/office/drawing/2014/main" id="{9379A8C7-76E5-8604-5C47-BCFFE105B4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68B103-E633-49FA-A33B-66467E02017A}" type="slidenum">
              <a:rPr lang="en-GB" altLang="en-US"/>
              <a:pPr/>
              <a:t>20</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8578FBE-F51D-EAF0-B282-2DA958DFE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1987531-6F5E-CC57-DE67-C96A45C8AD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4036" name="Slide Number Placeholder 3">
            <a:extLst>
              <a:ext uri="{FF2B5EF4-FFF2-40B4-BE49-F238E27FC236}">
                <a16:creationId xmlns:a16="http://schemas.microsoft.com/office/drawing/2014/main" id="{D842F5D2-74E8-C3EA-8682-D71B764CADC3}"/>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B0EFC4D9-9ADE-4D2C-8F06-74C67B9FA867}" type="slidenum">
              <a:rPr lang="en-GB" altLang="en-US" sz="1200"/>
              <a:pPr algn="r"/>
              <a:t>21</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F821881-5CFD-1485-D831-5F6D8FD25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94AC0CF-411B-FB9D-235A-8D9B03EAA0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5060" name="Slide Number Placeholder 3">
            <a:extLst>
              <a:ext uri="{FF2B5EF4-FFF2-40B4-BE49-F238E27FC236}">
                <a16:creationId xmlns:a16="http://schemas.microsoft.com/office/drawing/2014/main" id="{6BBB4370-2668-B953-9093-36D1CCCDB02D}"/>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DCFEDDDC-A965-4F0C-882A-A6788D6AFCA5}" type="slidenum">
              <a:rPr lang="en-GB" altLang="en-US" sz="1200"/>
              <a:pPr algn="r"/>
              <a:t>23</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DF8DCED-5266-13A2-18D7-53F3E2B85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3B86B257-6DE6-2A8A-B765-8FBD3B4298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6084" name="Slide Number Placeholder 3">
            <a:extLst>
              <a:ext uri="{FF2B5EF4-FFF2-40B4-BE49-F238E27FC236}">
                <a16:creationId xmlns:a16="http://schemas.microsoft.com/office/drawing/2014/main" id="{33046A96-7F2E-5A69-1232-16D04175DCDE}"/>
              </a:ext>
            </a:extLst>
          </p:cNvPr>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35B04402-FBC5-46EF-9836-57981F6588F7}" type="slidenum">
              <a:rPr lang="en-GB" altLang="en-US" sz="1200"/>
              <a:pPr algn="r"/>
              <a:t>24</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Generalized scheme for a forward genetic screen using chemical mutagenesis. (A) Male flies eat food laced with ethane methyl sulfonate (EMS), an alkylating agent which typically causes point mutations. (B) Different mutations occur in each cell of the feeding flies, including sperm (indicated by pink, yellow, and green sperm cells). (C) Outcrossing the mutagenized flies to untreated females yields (D) offspring that each potentially have a different new mutations throughout their bodies, indicated schematically by body colors corresponding to the sperm cells above. (E) Outcrossing these flies individually and (F) inbreeding each set of offspring gives a population of flies for each new mutation. (G) Researchers then test homozygous flies (darker pink and green) for the phenotype of interest. In some cases, adult homozygotes are not viable (as in the yellow population) and so researchers interested in earlier developmental steps may examine embryos and larvae within these populations to find dying homozygotes.
</a:t>
            </a:r>
          </a:p>
          <a:p>
            <a:pPr marL="0" lvl="0" indent="0"/>
            <a:r>
              <a:rPr lang="en-US" altLang="en-US">
                <a:latin typeface="Arial" pitchFamily="34" charset="0"/>
                <a:ea typeface="Arial" pitchFamily="34" charset="0"/>
              </a:rPr>
              <a:t>Unless provided in the caption above, the following copyright applies to the content of this slide: © Genetics 2015This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0227D3-BA78-41C0-BA3D-F5F00984E95A}" type="slidenum">
              <a:rPr lang="en-US" altLang="en-US" sz="1200"/>
              <a:t>41</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GAL4/UAS system for modular expression of transgenes in specific tissues. To express a transgene or RNAi construct in a particular tissue, one needs flies carrying (A) a “driver” with a tissue-specific promoter/enhancer placed 5′ of the gene encoding the yeast GAL4 transcription factor (left) and (right) the gene of interest placed 3′ of the upstream activating sequence (UAS), which is activated by GAL4. (B) Transgenic flies carrying either of the two constructs alone (top) do not express the gene of interest, but when crossed into the same fly, the tissue-specific promoter (a wing promoter in this example) drives expression of GAL4, which turns on the gene of interest (here indicated by green) in the specified tissue. The system can also be used to express a hairpin RNA to knock down a gene in the target tissue.
</a:t>
            </a:r>
          </a:p>
          <a:p>
            <a:pPr marL="0" lvl="0" indent="0"/>
            <a:r>
              <a:rPr lang="en-US" altLang="en-US">
                <a:latin typeface="Arial" pitchFamily="34" charset="0"/>
                <a:ea typeface="Arial" pitchFamily="34" charset="0"/>
              </a:rPr>
              <a:t>Unless provided in the caption above, the following copyright applies to the content of this slide: © Genetics 2015This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2701A3-43E5-465F-9311-E3A53A5238C3}" type="slidenum">
              <a:rPr lang="en-US" altLang="en-US" sz="1200"/>
              <a:t>42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3FC2-743E-4233-A1EA-7566192F87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067EEF-D9C8-43CD-9526-75C461CCA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E65FC7-F5AE-47F3-9E0D-5933911DB449}"/>
              </a:ext>
            </a:extLst>
          </p:cNvPr>
          <p:cNvSpPr>
            <a:spLocks noGrp="1"/>
          </p:cNvSpPr>
          <p:nvPr>
            <p:ph type="dt" sz="half" idx="10"/>
          </p:nvPr>
        </p:nvSpPr>
        <p:spPr/>
        <p:txBody>
          <a:bodyPr/>
          <a:lstStyle/>
          <a:p>
            <a:fld id="{1A263867-E777-4BF9-A193-5BA6B374DE3A}" type="datetimeFigureOut">
              <a:rPr lang="en-US" smtClean="0"/>
              <a:t>9/27/2024</a:t>
            </a:fld>
            <a:endParaRPr lang="en-US"/>
          </a:p>
        </p:txBody>
      </p:sp>
      <p:sp>
        <p:nvSpPr>
          <p:cNvPr id="5" name="Footer Placeholder 4">
            <a:extLst>
              <a:ext uri="{FF2B5EF4-FFF2-40B4-BE49-F238E27FC236}">
                <a16:creationId xmlns:a16="http://schemas.microsoft.com/office/drawing/2014/main" id="{1A68D2A4-58B1-4736-BADC-E69F6A792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8BD18-7240-4D64-BD3C-93D58A08C312}"/>
              </a:ext>
            </a:extLst>
          </p:cNvPr>
          <p:cNvSpPr>
            <a:spLocks noGrp="1"/>
          </p:cNvSpPr>
          <p:nvPr>
            <p:ph type="sldNum" sz="quarter" idx="12"/>
          </p:nvPr>
        </p:nvSpPr>
        <p:spPr/>
        <p:txBody>
          <a:bodyPr/>
          <a:lstStyle/>
          <a:p>
            <a:fld id="{7F6B30DC-5B15-41EA-9D1C-195CD9007993}" type="slidenum">
              <a:rPr lang="en-US" smtClean="0"/>
              <a:t>‹#›</a:t>
            </a:fld>
            <a:endParaRPr lang="en-US"/>
          </a:p>
        </p:txBody>
      </p:sp>
    </p:spTree>
    <p:extLst>
      <p:ext uri="{BB962C8B-B14F-4D97-AF65-F5344CB8AC3E}">
        <p14:creationId xmlns:p14="http://schemas.microsoft.com/office/powerpoint/2010/main" val="198487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E563-F95B-43C3-A376-82F1DA590F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337501-B763-41FB-B9C8-1CD59811AE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D191E-6005-4AE6-9B76-F28AB05E259A}"/>
              </a:ext>
            </a:extLst>
          </p:cNvPr>
          <p:cNvSpPr>
            <a:spLocks noGrp="1"/>
          </p:cNvSpPr>
          <p:nvPr>
            <p:ph type="dt" sz="half" idx="10"/>
          </p:nvPr>
        </p:nvSpPr>
        <p:spPr/>
        <p:txBody>
          <a:bodyPr/>
          <a:lstStyle/>
          <a:p>
            <a:fld id="{1A263867-E777-4BF9-A193-5BA6B374DE3A}" type="datetimeFigureOut">
              <a:rPr lang="en-US" smtClean="0"/>
              <a:t>9/27/2024</a:t>
            </a:fld>
            <a:endParaRPr lang="en-US"/>
          </a:p>
        </p:txBody>
      </p:sp>
      <p:sp>
        <p:nvSpPr>
          <p:cNvPr id="5" name="Footer Placeholder 4">
            <a:extLst>
              <a:ext uri="{FF2B5EF4-FFF2-40B4-BE49-F238E27FC236}">
                <a16:creationId xmlns:a16="http://schemas.microsoft.com/office/drawing/2014/main" id="{1A02637B-94AE-428C-A582-163E476CB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25D4A-9EF4-4AA8-BB70-00688BD2B0D5}"/>
              </a:ext>
            </a:extLst>
          </p:cNvPr>
          <p:cNvSpPr>
            <a:spLocks noGrp="1"/>
          </p:cNvSpPr>
          <p:nvPr>
            <p:ph type="sldNum" sz="quarter" idx="12"/>
          </p:nvPr>
        </p:nvSpPr>
        <p:spPr/>
        <p:txBody>
          <a:bodyPr/>
          <a:lstStyle/>
          <a:p>
            <a:fld id="{7F6B30DC-5B15-41EA-9D1C-195CD9007993}" type="slidenum">
              <a:rPr lang="en-US" smtClean="0"/>
              <a:t>‹#›</a:t>
            </a:fld>
            <a:endParaRPr lang="en-US"/>
          </a:p>
        </p:txBody>
      </p:sp>
    </p:spTree>
    <p:extLst>
      <p:ext uri="{BB962C8B-B14F-4D97-AF65-F5344CB8AC3E}">
        <p14:creationId xmlns:p14="http://schemas.microsoft.com/office/powerpoint/2010/main" val="103284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A45D2-7D9E-4CDC-84E4-8712C3DC93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03FE6C-2D7D-4F08-8B53-95ECA6E801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C688B-6BB2-4550-AF32-0A2A264D50B0}"/>
              </a:ext>
            </a:extLst>
          </p:cNvPr>
          <p:cNvSpPr>
            <a:spLocks noGrp="1"/>
          </p:cNvSpPr>
          <p:nvPr>
            <p:ph type="dt" sz="half" idx="10"/>
          </p:nvPr>
        </p:nvSpPr>
        <p:spPr/>
        <p:txBody>
          <a:bodyPr/>
          <a:lstStyle/>
          <a:p>
            <a:fld id="{1A263867-E777-4BF9-A193-5BA6B374DE3A}" type="datetimeFigureOut">
              <a:rPr lang="en-US" smtClean="0"/>
              <a:t>9/27/2024</a:t>
            </a:fld>
            <a:endParaRPr lang="en-US"/>
          </a:p>
        </p:txBody>
      </p:sp>
      <p:sp>
        <p:nvSpPr>
          <p:cNvPr id="5" name="Footer Placeholder 4">
            <a:extLst>
              <a:ext uri="{FF2B5EF4-FFF2-40B4-BE49-F238E27FC236}">
                <a16:creationId xmlns:a16="http://schemas.microsoft.com/office/drawing/2014/main" id="{B4980908-5EF8-4C6D-ADC8-4A7B6456D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9B70F-AEC2-4A49-AD9A-CF11B4DDCBD9}"/>
              </a:ext>
            </a:extLst>
          </p:cNvPr>
          <p:cNvSpPr>
            <a:spLocks noGrp="1"/>
          </p:cNvSpPr>
          <p:nvPr>
            <p:ph type="sldNum" sz="quarter" idx="12"/>
          </p:nvPr>
        </p:nvSpPr>
        <p:spPr/>
        <p:txBody>
          <a:bodyPr/>
          <a:lstStyle/>
          <a:p>
            <a:fld id="{7F6B30DC-5B15-41EA-9D1C-195CD9007993}" type="slidenum">
              <a:rPr lang="en-US" smtClean="0"/>
              <a:t>‹#›</a:t>
            </a:fld>
            <a:endParaRPr lang="en-US"/>
          </a:p>
        </p:txBody>
      </p:sp>
    </p:spTree>
    <p:extLst>
      <p:ext uri="{BB962C8B-B14F-4D97-AF65-F5344CB8AC3E}">
        <p14:creationId xmlns:p14="http://schemas.microsoft.com/office/powerpoint/2010/main" val="366196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CD51-2260-4EBB-865F-D6AB19E01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163FD8-FC33-402F-B5B0-1CBE0817A5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808BF-5EAA-48F5-B907-12618D9872FE}"/>
              </a:ext>
            </a:extLst>
          </p:cNvPr>
          <p:cNvSpPr>
            <a:spLocks noGrp="1"/>
          </p:cNvSpPr>
          <p:nvPr>
            <p:ph type="dt" sz="half" idx="10"/>
          </p:nvPr>
        </p:nvSpPr>
        <p:spPr/>
        <p:txBody>
          <a:bodyPr/>
          <a:lstStyle/>
          <a:p>
            <a:fld id="{1A263867-E777-4BF9-A193-5BA6B374DE3A}" type="datetimeFigureOut">
              <a:rPr lang="en-US" smtClean="0"/>
              <a:t>9/27/2024</a:t>
            </a:fld>
            <a:endParaRPr lang="en-US"/>
          </a:p>
        </p:txBody>
      </p:sp>
      <p:sp>
        <p:nvSpPr>
          <p:cNvPr id="5" name="Footer Placeholder 4">
            <a:extLst>
              <a:ext uri="{FF2B5EF4-FFF2-40B4-BE49-F238E27FC236}">
                <a16:creationId xmlns:a16="http://schemas.microsoft.com/office/drawing/2014/main" id="{C061D1FE-605C-4268-842B-C35B843D1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D37B7-293B-4296-8D2F-3A61AD0CE09E}"/>
              </a:ext>
            </a:extLst>
          </p:cNvPr>
          <p:cNvSpPr>
            <a:spLocks noGrp="1"/>
          </p:cNvSpPr>
          <p:nvPr>
            <p:ph type="sldNum" sz="quarter" idx="12"/>
          </p:nvPr>
        </p:nvSpPr>
        <p:spPr/>
        <p:txBody>
          <a:bodyPr/>
          <a:lstStyle/>
          <a:p>
            <a:fld id="{7F6B30DC-5B15-41EA-9D1C-195CD9007993}" type="slidenum">
              <a:rPr lang="en-US" smtClean="0"/>
              <a:t>‹#›</a:t>
            </a:fld>
            <a:endParaRPr lang="en-US"/>
          </a:p>
        </p:txBody>
      </p:sp>
    </p:spTree>
    <p:extLst>
      <p:ext uri="{BB962C8B-B14F-4D97-AF65-F5344CB8AC3E}">
        <p14:creationId xmlns:p14="http://schemas.microsoft.com/office/powerpoint/2010/main" val="66143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5AF8-F365-4782-A6AC-856D5E273C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AC0409-78CB-45A3-9AC7-B8A38FDB0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A42227-621B-4AFA-8708-30B7CEEF8E5A}"/>
              </a:ext>
            </a:extLst>
          </p:cNvPr>
          <p:cNvSpPr>
            <a:spLocks noGrp="1"/>
          </p:cNvSpPr>
          <p:nvPr>
            <p:ph type="dt" sz="half" idx="10"/>
          </p:nvPr>
        </p:nvSpPr>
        <p:spPr/>
        <p:txBody>
          <a:bodyPr/>
          <a:lstStyle/>
          <a:p>
            <a:fld id="{1A263867-E777-4BF9-A193-5BA6B374DE3A}" type="datetimeFigureOut">
              <a:rPr lang="en-US" smtClean="0"/>
              <a:t>9/27/2024</a:t>
            </a:fld>
            <a:endParaRPr lang="en-US"/>
          </a:p>
        </p:txBody>
      </p:sp>
      <p:sp>
        <p:nvSpPr>
          <p:cNvPr id="5" name="Footer Placeholder 4">
            <a:extLst>
              <a:ext uri="{FF2B5EF4-FFF2-40B4-BE49-F238E27FC236}">
                <a16:creationId xmlns:a16="http://schemas.microsoft.com/office/drawing/2014/main" id="{60797572-5385-4A0F-BD5D-683353023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3254F-76EA-4A66-8DF9-C002372668A6}"/>
              </a:ext>
            </a:extLst>
          </p:cNvPr>
          <p:cNvSpPr>
            <a:spLocks noGrp="1"/>
          </p:cNvSpPr>
          <p:nvPr>
            <p:ph type="sldNum" sz="quarter" idx="12"/>
          </p:nvPr>
        </p:nvSpPr>
        <p:spPr/>
        <p:txBody>
          <a:bodyPr/>
          <a:lstStyle/>
          <a:p>
            <a:fld id="{7F6B30DC-5B15-41EA-9D1C-195CD9007993}" type="slidenum">
              <a:rPr lang="en-US" smtClean="0"/>
              <a:t>‹#›</a:t>
            </a:fld>
            <a:endParaRPr lang="en-US"/>
          </a:p>
        </p:txBody>
      </p:sp>
    </p:spTree>
    <p:extLst>
      <p:ext uri="{BB962C8B-B14F-4D97-AF65-F5344CB8AC3E}">
        <p14:creationId xmlns:p14="http://schemas.microsoft.com/office/powerpoint/2010/main" val="379887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7FE0-5009-44BB-ABBC-75D3E6BFC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61978-030D-4E10-9071-B2D926A0CD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49F0FE-34B4-4672-978B-58224CA779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A87EB4-D535-4B0E-A275-C19488902735}"/>
              </a:ext>
            </a:extLst>
          </p:cNvPr>
          <p:cNvSpPr>
            <a:spLocks noGrp="1"/>
          </p:cNvSpPr>
          <p:nvPr>
            <p:ph type="dt" sz="half" idx="10"/>
          </p:nvPr>
        </p:nvSpPr>
        <p:spPr/>
        <p:txBody>
          <a:bodyPr/>
          <a:lstStyle/>
          <a:p>
            <a:fld id="{1A263867-E777-4BF9-A193-5BA6B374DE3A}" type="datetimeFigureOut">
              <a:rPr lang="en-US" smtClean="0"/>
              <a:t>9/27/2024</a:t>
            </a:fld>
            <a:endParaRPr lang="en-US"/>
          </a:p>
        </p:txBody>
      </p:sp>
      <p:sp>
        <p:nvSpPr>
          <p:cNvPr id="6" name="Footer Placeholder 5">
            <a:extLst>
              <a:ext uri="{FF2B5EF4-FFF2-40B4-BE49-F238E27FC236}">
                <a16:creationId xmlns:a16="http://schemas.microsoft.com/office/drawing/2014/main" id="{A04CB51E-8E76-484A-AABE-952FD82A68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C238C-0D2C-45FE-81B5-BD8FBE1E558A}"/>
              </a:ext>
            </a:extLst>
          </p:cNvPr>
          <p:cNvSpPr>
            <a:spLocks noGrp="1"/>
          </p:cNvSpPr>
          <p:nvPr>
            <p:ph type="sldNum" sz="quarter" idx="12"/>
          </p:nvPr>
        </p:nvSpPr>
        <p:spPr/>
        <p:txBody>
          <a:bodyPr/>
          <a:lstStyle/>
          <a:p>
            <a:fld id="{7F6B30DC-5B15-41EA-9D1C-195CD9007993}" type="slidenum">
              <a:rPr lang="en-US" smtClean="0"/>
              <a:t>‹#›</a:t>
            </a:fld>
            <a:endParaRPr lang="en-US"/>
          </a:p>
        </p:txBody>
      </p:sp>
    </p:spTree>
    <p:extLst>
      <p:ext uri="{BB962C8B-B14F-4D97-AF65-F5344CB8AC3E}">
        <p14:creationId xmlns:p14="http://schemas.microsoft.com/office/powerpoint/2010/main" val="13472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1BF1-5CDD-463A-BF20-E112E34AC0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E729F-F7F5-4502-AC4E-A4A4D1524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A31F38-C566-4B75-9D23-2C708523BB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A50010-088C-49CF-A9F1-17D36DB3A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343F61-9138-4D8E-8168-BEEC3BE9AE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105285-1711-4706-8BED-DFFF5FEFAF36}"/>
              </a:ext>
            </a:extLst>
          </p:cNvPr>
          <p:cNvSpPr>
            <a:spLocks noGrp="1"/>
          </p:cNvSpPr>
          <p:nvPr>
            <p:ph type="dt" sz="half" idx="10"/>
          </p:nvPr>
        </p:nvSpPr>
        <p:spPr/>
        <p:txBody>
          <a:bodyPr/>
          <a:lstStyle/>
          <a:p>
            <a:fld id="{1A263867-E777-4BF9-A193-5BA6B374DE3A}" type="datetimeFigureOut">
              <a:rPr lang="en-US" smtClean="0"/>
              <a:t>9/27/2024</a:t>
            </a:fld>
            <a:endParaRPr lang="en-US"/>
          </a:p>
        </p:txBody>
      </p:sp>
      <p:sp>
        <p:nvSpPr>
          <p:cNvPr id="8" name="Footer Placeholder 7">
            <a:extLst>
              <a:ext uri="{FF2B5EF4-FFF2-40B4-BE49-F238E27FC236}">
                <a16:creationId xmlns:a16="http://schemas.microsoft.com/office/drawing/2014/main" id="{F5CADBAC-48D6-4D9E-AAF8-E87149883E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C83C15-A004-422E-97C1-072D274597F9}"/>
              </a:ext>
            </a:extLst>
          </p:cNvPr>
          <p:cNvSpPr>
            <a:spLocks noGrp="1"/>
          </p:cNvSpPr>
          <p:nvPr>
            <p:ph type="sldNum" sz="quarter" idx="12"/>
          </p:nvPr>
        </p:nvSpPr>
        <p:spPr/>
        <p:txBody>
          <a:bodyPr/>
          <a:lstStyle/>
          <a:p>
            <a:fld id="{7F6B30DC-5B15-41EA-9D1C-195CD9007993}" type="slidenum">
              <a:rPr lang="en-US" smtClean="0"/>
              <a:t>‹#›</a:t>
            </a:fld>
            <a:endParaRPr lang="en-US"/>
          </a:p>
        </p:txBody>
      </p:sp>
    </p:spTree>
    <p:extLst>
      <p:ext uri="{BB962C8B-B14F-4D97-AF65-F5344CB8AC3E}">
        <p14:creationId xmlns:p14="http://schemas.microsoft.com/office/powerpoint/2010/main" val="233863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E291-8C79-42B5-9EF2-B8663EC637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3B6C58-71BC-44BE-AF33-5177486D87B8}"/>
              </a:ext>
            </a:extLst>
          </p:cNvPr>
          <p:cNvSpPr>
            <a:spLocks noGrp="1"/>
          </p:cNvSpPr>
          <p:nvPr>
            <p:ph type="dt" sz="half" idx="10"/>
          </p:nvPr>
        </p:nvSpPr>
        <p:spPr/>
        <p:txBody>
          <a:bodyPr/>
          <a:lstStyle/>
          <a:p>
            <a:fld id="{1A263867-E777-4BF9-A193-5BA6B374DE3A}" type="datetimeFigureOut">
              <a:rPr lang="en-US" smtClean="0"/>
              <a:t>9/27/2024</a:t>
            </a:fld>
            <a:endParaRPr lang="en-US"/>
          </a:p>
        </p:txBody>
      </p:sp>
      <p:sp>
        <p:nvSpPr>
          <p:cNvPr id="4" name="Footer Placeholder 3">
            <a:extLst>
              <a:ext uri="{FF2B5EF4-FFF2-40B4-BE49-F238E27FC236}">
                <a16:creationId xmlns:a16="http://schemas.microsoft.com/office/drawing/2014/main" id="{BBBCCDD4-54A9-4A14-A1DD-10356FB02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FFAD34-120D-4155-B5E5-65930AE06866}"/>
              </a:ext>
            </a:extLst>
          </p:cNvPr>
          <p:cNvSpPr>
            <a:spLocks noGrp="1"/>
          </p:cNvSpPr>
          <p:nvPr>
            <p:ph type="sldNum" sz="quarter" idx="12"/>
          </p:nvPr>
        </p:nvSpPr>
        <p:spPr/>
        <p:txBody>
          <a:bodyPr/>
          <a:lstStyle/>
          <a:p>
            <a:fld id="{7F6B30DC-5B15-41EA-9D1C-195CD9007993}" type="slidenum">
              <a:rPr lang="en-US" smtClean="0"/>
              <a:t>‹#›</a:t>
            </a:fld>
            <a:endParaRPr lang="en-US"/>
          </a:p>
        </p:txBody>
      </p:sp>
    </p:spTree>
    <p:extLst>
      <p:ext uri="{BB962C8B-B14F-4D97-AF65-F5344CB8AC3E}">
        <p14:creationId xmlns:p14="http://schemas.microsoft.com/office/powerpoint/2010/main" val="369233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E2CBE-9F4B-4211-BC6E-D77AF60CB1C4}"/>
              </a:ext>
            </a:extLst>
          </p:cNvPr>
          <p:cNvSpPr>
            <a:spLocks noGrp="1"/>
          </p:cNvSpPr>
          <p:nvPr>
            <p:ph type="dt" sz="half" idx="10"/>
          </p:nvPr>
        </p:nvSpPr>
        <p:spPr/>
        <p:txBody>
          <a:bodyPr/>
          <a:lstStyle/>
          <a:p>
            <a:fld id="{1A263867-E777-4BF9-A193-5BA6B374DE3A}" type="datetimeFigureOut">
              <a:rPr lang="en-US" smtClean="0"/>
              <a:t>9/27/2024</a:t>
            </a:fld>
            <a:endParaRPr lang="en-US"/>
          </a:p>
        </p:txBody>
      </p:sp>
      <p:sp>
        <p:nvSpPr>
          <p:cNvPr id="3" name="Footer Placeholder 2">
            <a:extLst>
              <a:ext uri="{FF2B5EF4-FFF2-40B4-BE49-F238E27FC236}">
                <a16:creationId xmlns:a16="http://schemas.microsoft.com/office/drawing/2014/main" id="{CC43EF00-DFFB-47CD-8D87-3CAC3E314A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DBC0D1-8AB1-4F02-B6B2-BE3EA0418AB0}"/>
              </a:ext>
            </a:extLst>
          </p:cNvPr>
          <p:cNvSpPr>
            <a:spLocks noGrp="1"/>
          </p:cNvSpPr>
          <p:nvPr>
            <p:ph type="sldNum" sz="quarter" idx="12"/>
          </p:nvPr>
        </p:nvSpPr>
        <p:spPr/>
        <p:txBody>
          <a:bodyPr/>
          <a:lstStyle/>
          <a:p>
            <a:fld id="{7F6B30DC-5B15-41EA-9D1C-195CD9007993}" type="slidenum">
              <a:rPr lang="en-US" smtClean="0"/>
              <a:t>‹#›</a:t>
            </a:fld>
            <a:endParaRPr lang="en-US"/>
          </a:p>
        </p:txBody>
      </p:sp>
    </p:spTree>
    <p:extLst>
      <p:ext uri="{BB962C8B-B14F-4D97-AF65-F5344CB8AC3E}">
        <p14:creationId xmlns:p14="http://schemas.microsoft.com/office/powerpoint/2010/main" val="333980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F9DF-0B4F-45CD-9B49-99F427DAB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E86F6B-C0FD-4B95-A056-F8D91ECBE3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F80610-33E9-47BE-B1A4-1F509F5BF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2A4D30-BB98-4E27-9ABE-713AA6ADBC49}"/>
              </a:ext>
            </a:extLst>
          </p:cNvPr>
          <p:cNvSpPr>
            <a:spLocks noGrp="1"/>
          </p:cNvSpPr>
          <p:nvPr>
            <p:ph type="dt" sz="half" idx="10"/>
          </p:nvPr>
        </p:nvSpPr>
        <p:spPr/>
        <p:txBody>
          <a:bodyPr/>
          <a:lstStyle/>
          <a:p>
            <a:fld id="{1A263867-E777-4BF9-A193-5BA6B374DE3A}" type="datetimeFigureOut">
              <a:rPr lang="en-US" smtClean="0"/>
              <a:t>9/27/2024</a:t>
            </a:fld>
            <a:endParaRPr lang="en-US"/>
          </a:p>
        </p:txBody>
      </p:sp>
      <p:sp>
        <p:nvSpPr>
          <p:cNvPr id="6" name="Footer Placeholder 5">
            <a:extLst>
              <a:ext uri="{FF2B5EF4-FFF2-40B4-BE49-F238E27FC236}">
                <a16:creationId xmlns:a16="http://schemas.microsoft.com/office/drawing/2014/main" id="{658E9288-0E7F-4BAE-815A-A6D16F797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297C2-7F09-4F85-9226-9C2CEEE84D52}"/>
              </a:ext>
            </a:extLst>
          </p:cNvPr>
          <p:cNvSpPr>
            <a:spLocks noGrp="1"/>
          </p:cNvSpPr>
          <p:nvPr>
            <p:ph type="sldNum" sz="quarter" idx="12"/>
          </p:nvPr>
        </p:nvSpPr>
        <p:spPr/>
        <p:txBody>
          <a:bodyPr/>
          <a:lstStyle/>
          <a:p>
            <a:fld id="{7F6B30DC-5B15-41EA-9D1C-195CD9007993}" type="slidenum">
              <a:rPr lang="en-US" smtClean="0"/>
              <a:t>‹#›</a:t>
            </a:fld>
            <a:endParaRPr lang="en-US"/>
          </a:p>
        </p:txBody>
      </p:sp>
    </p:spTree>
    <p:extLst>
      <p:ext uri="{BB962C8B-B14F-4D97-AF65-F5344CB8AC3E}">
        <p14:creationId xmlns:p14="http://schemas.microsoft.com/office/powerpoint/2010/main" val="66073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7535-E05B-4D38-9B6D-A938E5A0F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6555F8-5A1C-4AAF-9ACD-BAE8C699E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EDF17D-6717-41D6-9476-6A1B79DDC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4D5504-5F31-46A7-94A6-5DB15D866C10}"/>
              </a:ext>
            </a:extLst>
          </p:cNvPr>
          <p:cNvSpPr>
            <a:spLocks noGrp="1"/>
          </p:cNvSpPr>
          <p:nvPr>
            <p:ph type="dt" sz="half" idx="10"/>
          </p:nvPr>
        </p:nvSpPr>
        <p:spPr/>
        <p:txBody>
          <a:bodyPr/>
          <a:lstStyle/>
          <a:p>
            <a:fld id="{1A263867-E777-4BF9-A193-5BA6B374DE3A}" type="datetimeFigureOut">
              <a:rPr lang="en-US" smtClean="0"/>
              <a:t>9/27/2024</a:t>
            </a:fld>
            <a:endParaRPr lang="en-US"/>
          </a:p>
        </p:txBody>
      </p:sp>
      <p:sp>
        <p:nvSpPr>
          <p:cNvPr id="6" name="Footer Placeholder 5">
            <a:extLst>
              <a:ext uri="{FF2B5EF4-FFF2-40B4-BE49-F238E27FC236}">
                <a16:creationId xmlns:a16="http://schemas.microsoft.com/office/drawing/2014/main" id="{14F0046A-20DB-4EFA-AFF7-489F6D4B5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926A80-202E-4523-B019-9CC202B50DF5}"/>
              </a:ext>
            </a:extLst>
          </p:cNvPr>
          <p:cNvSpPr>
            <a:spLocks noGrp="1"/>
          </p:cNvSpPr>
          <p:nvPr>
            <p:ph type="sldNum" sz="quarter" idx="12"/>
          </p:nvPr>
        </p:nvSpPr>
        <p:spPr/>
        <p:txBody>
          <a:bodyPr/>
          <a:lstStyle/>
          <a:p>
            <a:fld id="{7F6B30DC-5B15-41EA-9D1C-195CD9007993}" type="slidenum">
              <a:rPr lang="en-US" smtClean="0"/>
              <a:t>‹#›</a:t>
            </a:fld>
            <a:endParaRPr lang="en-US"/>
          </a:p>
        </p:txBody>
      </p:sp>
    </p:spTree>
    <p:extLst>
      <p:ext uri="{BB962C8B-B14F-4D97-AF65-F5344CB8AC3E}">
        <p14:creationId xmlns:p14="http://schemas.microsoft.com/office/powerpoint/2010/main" val="57976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18E4F-CB10-4C1E-89FD-DF1AD67A76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E8BA46-9E2C-4E21-A4C8-057CCD7856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D55FB-10DE-4C73-9971-1DB87ACFCD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63867-E777-4BF9-A193-5BA6B374DE3A}" type="datetimeFigureOut">
              <a:rPr lang="en-US" smtClean="0"/>
              <a:t>9/27/2024</a:t>
            </a:fld>
            <a:endParaRPr lang="en-US"/>
          </a:p>
        </p:txBody>
      </p:sp>
      <p:sp>
        <p:nvSpPr>
          <p:cNvPr id="5" name="Footer Placeholder 4">
            <a:extLst>
              <a:ext uri="{FF2B5EF4-FFF2-40B4-BE49-F238E27FC236}">
                <a16:creationId xmlns:a16="http://schemas.microsoft.com/office/drawing/2014/main" id="{BC9386F9-4BBD-4795-8D91-7A27F2F86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168DFF-961E-45AC-968B-D5FDDF7581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B30DC-5B15-41EA-9D1C-195CD9007993}" type="slidenum">
              <a:rPr lang="en-US" smtClean="0"/>
              <a:t>‹#›</a:t>
            </a:fld>
            <a:endParaRPr lang="en-US"/>
          </a:p>
        </p:txBody>
      </p:sp>
    </p:spTree>
    <p:extLst>
      <p:ext uri="{BB962C8B-B14F-4D97-AF65-F5344CB8AC3E}">
        <p14:creationId xmlns:p14="http://schemas.microsoft.com/office/powerpoint/2010/main" val="3154835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bing.com/videos/riverview/relatedvideo?q=lecture%2c+introduction+to+drosophila&amp;mid=1B21F4113DC99B5C295A1B21F4113DC99B5C295A&amp;FORM=VIR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academic.oup.com/g3journal/article-abstract/3/2/353/6025717" TargetMode="External"/><Relationship Id="rId3" Type="http://schemas.openxmlformats.org/officeDocument/2006/relationships/hyperlink" Target="https://scholar.google.com/citations?user=9mqSNGcAAAAJ&amp;hl=cs&amp;oi=sra" TargetMode="External"/><Relationship Id="rId7" Type="http://schemas.openxmlformats.org/officeDocument/2006/relationships/hyperlink" Target="https://scholar.google.com/citations?user=t8QQ-5AAAAAJ&amp;hl=cs&amp;oi=sra" TargetMode="External"/><Relationship Id="rId2" Type="http://schemas.openxmlformats.org/officeDocument/2006/relationships/hyperlink" Target="https://academic.oup.com/genetics/article-abstract/201/3/815/5930114" TargetMode="External"/><Relationship Id="rId1" Type="http://schemas.openxmlformats.org/officeDocument/2006/relationships/slideLayout" Target="../slideLayouts/slideLayout2.xml"/><Relationship Id="rId6" Type="http://schemas.openxmlformats.org/officeDocument/2006/relationships/hyperlink" Target="https://scholar.google.com/citations?user=hGhNlhMAAAAJ&amp;hl=cs&amp;oi=sra" TargetMode="External"/><Relationship Id="rId5" Type="http://schemas.openxmlformats.org/officeDocument/2006/relationships/hyperlink" Target="https://journals.plos.org/plosgenetics/article?id=10.1371/journal.pgen.1008421" TargetMode="External"/><Relationship Id="rId4" Type="http://schemas.openxmlformats.org/officeDocument/2006/relationships/hyperlink" Target="https://scholar.google.com/citations?user=DNXBaAUAAAAJ&amp;hl=cs&amp;oi=sra" TargetMode="External"/><Relationship Id="rId9" Type="http://schemas.openxmlformats.org/officeDocument/2006/relationships/hyperlink" Target="https://scholar.google.com/citations?user=vEHLPeQAAAAJ&amp;hl=cs&amp;oi=sr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flybase.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534/genetics.115.18339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534/genetics.115.18339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534/genetics.115.18339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academic.oup.com/g3journal/article-abstract/3/2/353/6025717" TargetMode="External"/><Relationship Id="rId3" Type="http://schemas.openxmlformats.org/officeDocument/2006/relationships/hyperlink" Target="https://scholar.google.com/citations?user=9mqSNGcAAAAJ&amp;hl=cs&amp;oi=sra" TargetMode="External"/><Relationship Id="rId7" Type="http://schemas.openxmlformats.org/officeDocument/2006/relationships/hyperlink" Target="https://scholar.google.com/citations?user=t8QQ-5AAAAAJ&amp;hl=cs&amp;oi=sra" TargetMode="External"/><Relationship Id="rId2" Type="http://schemas.openxmlformats.org/officeDocument/2006/relationships/hyperlink" Target="https://academic.oup.com/genetics/article-abstract/201/3/815/5930114" TargetMode="External"/><Relationship Id="rId1" Type="http://schemas.openxmlformats.org/officeDocument/2006/relationships/slideLayout" Target="../slideLayouts/slideLayout2.xml"/><Relationship Id="rId6" Type="http://schemas.openxmlformats.org/officeDocument/2006/relationships/hyperlink" Target="https://scholar.google.com/citations?user=hGhNlhMAAAAJ&amp;hl=cs&amp;oi=sra" TargetMode="External"/><Relationship Id="rId5" Type="http://schemas.openxmlformats.org/officeDocument/2006/relationships/hyperlink" Target="https://journals.plos.org/plosgenetics/article?id=10.1371/journal.pgen.1008421" TargetMode="External"/><Relationship Id="rId4" Type="http://schemas.openxmlformats.org/officeDocument/2006/relationships/hyperlink" Target="https://scholar.google.com/citations?user=DNXBaAUAAAAJ&amp;hl=cs&amp;oi=sra" TargetMode="External"/><Relationship Id="rId9" Type="http://schemas.openxmlformats.org/officeDocument/2006/relationships/hyperlink" Target="https://scholar.google.com/citations?user=vEHLPeQAAAAJ&amp;hl=cs&amp;oi=sr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534/genetics.115.18339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534/genetics.115.18339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2025-7A96-4BA1-B896-81EE00443A49}"/>
              </a:ext>
            </a:extLst>
          </p:cNvPr>
          <p:cNvSpPr>
            <a:spLocks noGrp="1"/>
          </p:cNvSpPr>
          <p:nvPr>
            <p:ph type="ctrTitle"/>
          </p:nvPr>
        </p:nvSpPr>
        <p:spPr>
          <a:xfrm>
            <a:off x="1524000" y="1122363"/>
            <a:ext cx="9144000" cy="1080148"/>
          </a:xfrm>
        </p:spPr>
        <p:txBody>
          <a:bodyPr>
            <a:normAutofit fontScale="90000"/>
          </a:bodyPr>
          <a:lstStyle/>
          <a:p>
            <a:r>
              <a:rPr lang="en-US" b="1" dirty="0"/>
              <a:t>Genetics in animal models; </a:t>
            </a:r>
            <a:r>
              <a:rPr lang="en-US" b="1" i="1" dirty="0"/>
              <a:t>Drosophila melanogaster</a:t>
            </a:r>
            <a:r>
              <a:rPr lang="en-US" b="1" dirty="0"/>
              <a:t>, mice</a:t>
            </a:r>
            <a:r>
              <a:rPr lang="en-US" dirty="0"/>
              <a:t> ..</a:t>
            </a:r>
          </a:p>
        </p:txBody>
      </p:sp>
      <p:sp>
        <p:nvSpPr>
          <p:cNvPr id="3" name="Subtitle 2">
            <a:extLst>
              <a:ext uri="{FF2B5EF4-FFF2-40B4-BE49-F238E27FC236}">
                <a16:creationId xmlns:a16="http://schemas.microsoft.com/office/drawing/2014/main" id="{6A15E7B9-DFD3-4208-8605-280FBEA40996}"/>
              </a:ext>
            </a:extLst>
          </p:cNvPr>
          <p:cNvSpPr>
            <a:spLocks noGrp="1"/>
          </p:cNvSpPr>
          <p:nvPr>
            <p:ph type="subTitle" idx="1"/>
          </p:nvPr>
        </p:nvSpPr>
        <p:spPr/>
        <p:txBody>
          <a:bodyPr/>
          <a:lstStyle/>
          <a:p>
            <a:r>
              <a:rPr lang="en-US" dirty="0"/>
              <a:t>Liam Keegan,</a:t>
            </a:r>
          </a:p>
          <a:p>
            <a:r>
              <a:rPr lang="en-US" dirty="0"/>
              <a:t>Liam.Keegan@ceitec.muni.cz</a:t>
            </a:r>
          </a:p>
          <a:p>
            <a:r>
              <a:rPr lang="en-US" dirty="0"/>
              <a:t>CEITEC A35, Rm 143</a:t>
            </a:r>
          </a:p>
        </p:txBody>
      </p:sp>
    </p:spTree>
    <p:extLst>
      <p:ext uri="{BB962C8B-B14F-4D97-AF65-F5344CB8AC3E}">
        <p14:creationId xmlns:p14="http://schemas.microsoft.com/office/powerpoint/2010/main" val="1556068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BACD-D8F5-4EBE-8C8B-232846F2BB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F209A9-BAFF-49D0-91EC-22999DF2900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48E02E7-9BC1-4641-B82D-B5087F7A38D4}"/>
              </a:ext>
            </a:extLst>
          </p:cNvPr>
          <p:cNvPicPr>
            <a:picLocks noChangeAspect="1"/>
          </p:cNvPicPr>
          <p:nvPr/>
        </p:nvPicPr>
        <p:blipFill>
          <a:blip r:embed="rId2"/>
          <a:stretch>
            <a:fillRect/>
          </a:stretch>
        </p:blipFill>
        <p:spPr>
          <a:xfrm>
            <a:off x="3079680" y="0"/>
            <a:ext cx="6032639" cy="6858000"/>
          </a:xfrm>
          <a:prstGeom prst="rect">
            <a:avLst/>
          </a:prstGeom>
        </p:spPr>
      </p:pic>
    </p:spTree>
    <p:extLst>
      <p:ext uri="{BB962C8B-B14F-4D97-AF65-F5344CB8AC3E}">
        <p14:creationId xmlns:p14="http://schemas.microsoft.com/office/powerpoint/2010/main" val="277641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16A6-0BD5-4B03-B1E9-F9369B604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36F2F3-04D4-431D-83D6-49EF9C476150}"/>
              </a:ext>
            </a:extLst>
          </p:cNvPr>
          <p:cNvSpPr>
            <a:spLocks noGrp="1"/>
          </p:cNvSpPr>
          <p:nvPr>
            <p:ph idx="1"/>
          </p:nvPr>
        </p:nvSpPr>
        <p:spPr>
          <a:xfrm>
            <a:off x="838200" y="3920067"/>
            <a:ext cx="10515600" cy="2572808"/>
          </a:xfrm>
        </p:spPr>
        <p:txBody>
          <a:bodyPr>
            <a:normAutofit fontScale="92500" lnSpcReduction="10000"/>
          </a:bodyPr>
          <a:lstStyle/>
          <a:p>
            <a:r>
              <a:rPr lang="en-US" sz="1800" b="1" i="0" u="none" strike="noStrike" baseline="0" dirty="0">
                <a:solidFill>
                  <a:srgbClr val="000000"/>
                </a:solidFill>
                <a:latin typeface="Arial" panose="020B0604020202020204" pitchFamily="34" charset="0"/>
              </a:rPr>
              <a:t>Figure 3. </a:t>
            </a:r>
            <a:r>
              <a:rPr lang="en-US" sz="1800" b="0" i="0" u="none" strike="noStrike" baseline="0" dirty="0">
                <a:solidFill>
                  <a:srgbClr val="000000"/>
                </a:solidFill>
                <a:latin typeface="Arial" panose="020B0604020202020204" pitchFamily="34" charset="0"/>
              </a:rPr>
              <a:t>Maintaining and handling flies in the laboratory </a:t>
            </a:r>
          </a:p>
          <a:p>
            <a:r>
              <a:rPr lang="en-US" sz="1800" b="1" i="0" u="none" strike="noStrike" baseline="0" dirty="0">
                <a:solidFill>
                  <a:srgbClr val="000000"/>
                </a:solidFill>
                <a:latin typeface="Arial" panose="020B0604020202020204" pitchFamily="34" charset="0"/>
              </a:rPr>
              <a:t>A) </a:t>
            </a:r>
            <a:r>
              <a:rPr lang="en-US" sz="1800" b="0" i="0" u="none" strike="noStrike" baseline="0" dirty="0">
                <a:solidFill>
                  <a:srgbClr val="000000"/>
                </a:solidFill>
                <a:latin typeface="Arial" panose="020B0604020202020204" pitchFamily="34" charset="0"/>
              </a:rPr>
              <a:t>Fly stocks are stored in large numbers on trays in temperature controlled rooms/incubators</a:t>
            </a:r>
            <a:r>
              <a:rPr lang="en-US" sz="1400" b="1" i="0" u="none" strike="noStrike" baseline="0" dirty="0">
                <a:solidFill>
                  <a:srgbClr val="FF0000"/>
                </a:solidFill>
                <a:latin typeface="Arial" panose="020B0604020202020204" pitchFamily="34" charset="0"/>
              </a:rPr>
              <a:t>1 </a:t>
            </a:r>
            <a:r>
              <a:rPr lang="en-US" sz="1800" b="0" i="0" u="none" strike="noStrike" baseline="0" dirty="0">
                <a:solidFill>
                  <a:srgbClr val="000000"/>
                </a:solidFill>
                <a:latin typeface="Arial" panose="020B0604020202020204" pitchFamily="34" charset="0"/>
              </a:rPr>
              <a:t>(the trays shown here each hold two copies of 50 stocks). </a:t>
            </a:r>
          </a:p>
          <a:p>
            <a:r>
              <a:rPr lang="en-US" sz="1800" b="1" i="0" u="none" strike="noStrike" baseline="0" dirty="0">
                <a:solidFill>
                  <a:srgbClr val="000000"/>
                </a:solidFill>
                <a:latin typeface="Arial" panose="020B0604020202020204" pitchFamily="34" charset="0"/>
              </a:rPr>
              <a:t>B) </a:t>
            </a:r>
            <a:r>
              <a:rPr lang="en-US" sz="1800" b="0" i="0" u="none" strike="noStrike" baseline="0" dirty="0">
                <a:solidFill>
                  <a:srgbClr val="000000"/>
                </a:solidFill>
                <a:latin typeface="Arial" panose="020B0604020202020204" pitchFamily="34" charset="0"/>
              </a:rPr>
              <a:t>Each fly stock is kept in glass or plastic vials which contain food at the bottom and are closed with foam, cellulose acetate, paper plugs or cotton wool. Larvae live in the food and, at the wandering stage, climb up the walls (white arrow) where they subsequently pupariate (white arrow head). </a:t>
            </a:r>
          </a:p>
          <a:p>
            <a:r>
              <a:rPr lang="en-US" sz="1800" b="1" i="0" u="none" strike="noStrike" baseline="0" dirty="0">
                <a:solidFill>
                  <a:srgbClr val="000000"/>
                </a:solidFill>
                <a:latin typeface="Arial" panose="020B0604020202020204" pitchFamily="34" charset="0"/>
              </a:rPr>
              <a:t>C-E) </a:t>
            </a:r>
            <a:r>
              <a:rPr lang="en-US" sz="1800" b="0" i="0" u="none" strike="noStrike" baseline="0" dirty="0">
                <a:solidFill>
                  <a:srgbClr val="000000"/>
                </a:solidFill>
                <a:latin typeface="Arial" panose="020B0604020202020204" pitchFamily="34" charset="0"/>
              </a:rPr>
              <a:t>To score for genetic markers and select virgins and males of the desired phenotypes, flies are </a:t>
            </a:r>
            <a:r>
              <a:rPr lang="en-US" sz="1800" b="0" i="0" u="none" strike="noStrike" baseline="0" dirty="0" err="1">
                <a:solidFill>
                  <a:srgbClr val="000000"/>
                </a:solidFill>
                <a:latin typeface="Arial" panose="020B0604020202020204" pitchFamily="34" charset="0"/>
              </a:rPr>
              <a:t>immobilised</a:t>
            </a:r>
            <a:r>
              <a:rPr lang="en-US" sz="1800" b="0" i="0" u="none" strike="noStrike" baseline="0" dirty="0">
                <a:solidFill>
                  <a:srgbClr val="000000"/>
                </a:solidFill>
                <a:latin typeface="Arial" panose="020B0604020202020204" pitchFamily="34" charset="0"/>
              </a:rPr>
              <a:t> on CO</a:t>
            </a:r>
            <a:r>
              <a:rPr lang="en-US" sz="800" b="0" i="0" u="none" strike="noStrike" baseline="0" dirty="0">
                <a:solidFill>
                  <a:srgbClr val="000000"/>
                </a:solidFill>
                <a:latin typeface="Arial" panose="020B0604020202020204" pitchFamily="34" charset="0"/>
              </a:rPr>
              <a:t>2</a:t>
            </a:r>
            <a:r>
              <a:rPr lang="en-US" sz="1800" b="0" i="0" u="none" strike="noStrike" baseline="0" dirty="0">
                <a:solidFill>
                  <a:srgbClr val="000000"/>
                </a:solidFill>
                <a:latin typeface="Arial" panose="020B0604020202020204" pitchFamily="34" charset="0"/>
              </a:rPr>
              <a:t>-dispensing porous pads (E), </a:t>
            </a:r>
            <a:r>
              <a:rPr lang="en-US" sz="1800" b="0" i="0" u="none" strike="noStrike" baseline="0" dirty="0" err="1">
                <a:solidFill>
                  <a:srgbClr val="000000"/>
                </a:solidFill>
                <a:latin typeface="Arial" panose="020B0604020202020204" pitchFamily="34" charset="0"/>
              </a:rPr>
              <a:t>visualised</a:t>
            </a:r>
            <a:r>
              <a:rPr lang="en-US" sz="1800" b="0" i="0" u="none" strike="noStrike" baseline="0" dirty="0">
                <a:solidFill>
                  <a:srgbClr val="000000"/>
                </a:solidFill>
                <a:latin typeface="Arial" panose="020B0604020202020204" pitchFamily="34" charset="0"/>
              </a:rPr>
              <a:t> under a dissecting scope (C, D) and then discarded into a morgue or transferred to fresh vials via a paint brush, forceps or pooter / aspirator </a:t>
            </a:r>
            <a:r>
              <a:rPr lang="en-US" sz="1400" b="1" i="0" u="none" strike="noStrike" baseline="0" dirty="0">
                <a:solidFill>
                  <a:srgbClr val="FF0000"/>
                </a:solidFill>
                <a:latin typeface="Arial" panose="020B0604020202020204" pitchFamily="34" charset="0"/>
              </a:rPr>
              <a:t>2 </a:t>
            </a:r>
            <a:r>
              <a:rPr lang="en-US" sz="1800" b="0" i="0" u="none" strike="noStrike" baseline="0" dirty="0">
                <a:solidFill>
                  <a:srgbClr val="000000"/>
                </a:solidFill>
                <a:latin typeface="Arial" panose="020B0604020202020204" pitchFamily="34" charset="0"/>
              </a:rPr>
              <a:t>(C, E). For further information on how a typical fly laboratory is </a:t>
            </a:r>
            <a:r>
              <a:rPr lang="en-US" sz="1800" b="0" i="0" u="none" strike="noStrike" baseline="0" dirty="0" err="1">
                <a:solidFill>
                  <a:srgbClr val="000000"/>
                </a:solidFill>
                <a:latin typeface="Arial" panose="020B0604020202020204" pitchFamily="34" charset="0"/>
              </a:rPr>
              <a:t>organised</a:t>
            </a:r>
            <a:r>
              <a:rPr lang="en-US" sz="1800" b="0" i="0" u="none" strike="noStrike" baseline="0" dirty="0">
                <a:solidFill>
                  <a:srgbClr val="000000"/>
                </a:solidFill>
                <a:latin typeface="Arial" panose="020B0604020202020204" pitchFamily="34" charset="0"/>
              </a:rPr>
              <a:t> see other sources [3,4,5,102] 3. </a:t>
            </a:r>
            <a:endParaRPr lang="en-US" sz="1200" dirty="0"/>
          </a:p>
          <a:p>
            <a:endParaRPr lang="en-US" sz="1800" dirty="0"/>
          </a:p>
        </p:txBody>
      </p:sp>
      <p:pic>
        <p:nvPicPr>
          <p:cNvPr id="5" name="Picture 4">
            <a:extLst>
              <a:ext uri="{FF2B5EF4-FFF2-40B4-BE49-F238E27FC236}">
                <a16:creationId xmlns:a16="http://schemas.microsoft.com/office/drawing/2014/main" id="{993293DE-F409-48C9-861F-C91DF8B7E523}"/>
              </a:ext>
            </a:extLst>
          </p:cNvPr>
          <p:cNvPicPr>
            <a:picLocks noChangeAspect="1"/>
          </p:cNvPicPr>
          <p:nvPr/>
        </p:nvPicPr>
        <p:blipFill>
          <a:blip r:embed="rId2"/>
          <a:stretch>
            <a:fillRect/>
          </a:stretch>
        </p:blipFill>
        <p:spPr>
          <a:xfrm>
            <a:off x="905933" y="148696"/>
            <a:ext cx="9351433" cy="3639119"/>
          </a:xfrm>
          <a:prstGeom prst="rect">
            <a:avLst/>
          </a:prstGeom>
        </p:spPr>
      </p:pic>
    </p:spTree>
    <p:extLst>
      <p:ext uri="{BB962C8B-B14F-4D97-AF65-F5344CB8AC3E}">
        <p14:creationId xmlns:p14="http://schemas.microsoft.com/office/powerpoint/2010/main" val="392976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16A6-0BD5-4B03-B1E9-F9369B604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36F2F3-04D4-431D-83D6-49EF9C476150}"/>
              </a:ext>
            </a:extLst>
          </p:cNvPr>
          <p:cNvSpPr>
            <a:spLocks noGrp="1"/>
          </p:cNvSpPr>
          <p:nvPr>
            <p:ph idx="1"/>
          </p:nvPr>
        </p:nvSpPr>
        <p:spPr>
          <a:xfrm>
            <a:off x="838200" y="3149599"/>
            <a:ext cx="10515600" cy="3027363"/>
          </a:xfrm>
        </p:spPr>
        <p:txBody>
          <a:bodyPr>
            <a:normAutofit fontScale="92500" lnSpcReduction="10000"/>
          </a:bodyPr>
          <a:lstStyle/>
          <a:p>
            <a:r>
              <a:rPr lang="en-US" sz="1800" b="1" i="0" u="none" strike="noStrike" baseline="0" dirty="0">
                <a:solidFill>
                  <a:srgbClr val="000000"/>
                </a:solidFill>
                <a:latin typeface="Arial" panose="020B0604020202020204" pitchFamily="34" charset="0"/>
              </a:rPr>
              <a:t>Figure 4. </a:t>
            </a:r>
            <a:r>
              <a:rPr lang="en-US" sz="1800" b="0" i="0" u="none" strike="noStrike" baseline="0" dirty="0">
                <a:solidFill>
                  <a:srgbClr val="000000"/>
                </a:solidFill>
                <a:latin typeface="Arial" panose="020B0604020202020204" pitchFamily="34" charset="0"/>
              </a:rPr>
              <a:t>Criteria for gender selection </a:t>
            </a:r>
          </a:p>
          <a:p>
            <a:r>
              <a:rPr lang="en-US" sz="1800" b="0" i="0" u="none" strike="noStrike" baseline="0" dirty="0">
                <a:solidFill>
                  <a:srgbClr val="000000"/>
                </a:solidFill>
                <a:latin typeface="Arial" panose="020B0604020202020204" pitchFamily="34" charset="0"/>
              </a:rPr>
              <a:t>Images show females (top) and males (bottom): lateral whole body view (1st column), a magnified view of the front legs (2nd column), dorsal view (3rd column) and ventral view (4th column) of the abdomen. </a:t>
            </a:r>
          </a:p>
          <a:p>
            <a:r>
              <a:rPr lang="en-US" sz="1800" b="0" i="0" u="none" strike="noStrike" baseline="0" dirty="0">
                <a:solidFill>
                  <a:srgbClr val="000000"/>
                </a:solidFill>
                <a:latin typeface="Arial" panose="020B0604020202020204" pitchFamily="34" charset="0"/>
              </a:rPr>
              <a:t>Only males display sex combs on the first pair of legs (black arrow heads). Females are slightly larger and display dark separated stripes at the posterior tip of their abdomen, which are merged in males (curved arrows). Anal plates (white arrows) are darker and more complex in males and display a pin-like extension in females. The abdomen and anal plate are still pale in freshly </a:t>
            </a:r>
            <a:r>
              <a:rPr lang="en-US" sz="1800" b="0" i="0" u="none" strike="noStrike" baseline="0" dirty="0" err="1">
                <a:solidFill>
                  <a:srgbClr val="000000"/>
                </a:solidFill>
                <a:latin typeface="Arial" panose="020B0604020202020204" pitchFamily="34" charset="0"/>
              </a:rPr>
              <a:t>eclosed</a:t>
            </a:r>
            <a:r>
              <a:rPr lang="en-US" sz="1800" b="0" i="0" u="none" strike="noStrike" baseline="0" dirty="0">
                <a:solidFill>
                  <a:srgbClr val="000000"/>
                </a:solidFill>
                <a:latin typeface="Arial" panose="020B0604020202020204" pitchFamily="34" charset="0"/>
              </a:rPr>
              <a:t> males and can be mistaken as female indicators at first sight. Photos are modified from [1] and [29]. </a:t>
            </a:r>
          </a:p>
          <a:p>
            <a:r>
              <a:rPr lang="en-US" sz="1800" b="0" i="0" u="none" strike="noStrike" baseline="0" dirty="0">
                <a:solidFill>
                  <a:srgbClr val="000000"/>
                </a:solidFill>
                <a:latin typeface="Arial" panose="020B0604020202020204" pitchFamily="34" charset="0"/>
              </a:rPr>
              <a:t>During a very short period after </a:t>
            </a:r>
            <a:r>
              <a:rPr lang="en-US" sz="1800" b="0" i="0" u="none" strike="noStrike" baseline="0" dirty="0" err="1">
                <a:solidFill>
                  <a:srgbClr val="000000"/>
                </a:solidFill>
                <a:latin typeface="Arial" panose="020B0604020202020204" pitchFamily="34" charset="0"/>
              </a:rPr>
              <a:t>eclosion</a:t>
            </a:r>
            <a:r>
              <a:rPr lang="en-US" sz="1800" b="0" i="0" u="none" strike="noStrike" baseline="0" dirty="0">
                <a:solidFill>
                  <a:srgbClr val="000000"/>
                </a:solidFill>
                <a:latin typeface="Arial" panose="020B0604020202020204" pitchFamily="34" charset="0"/>
              </a:rPr>
              <a:t>, flies display a visible dark greenish spot in their abdomen (</a:t>
            </a:r>
            <a:r>
              <a:rPr lang="en-US" sz="1800" b="0" i="1" u="none" strike="noStrike" baseline="0" dirty="0">
                <a:solidFill>
                  <a:srgbClr val="000000"/>
                </a:solidFill>
                <a:latin typeface="Arial" panose="020B0604020202020204" pitchFamily="34" charset="0"/>
              </a:rPr>
              <a:t>meconium</a:t>
            </a:r>
            <a:r>
              <a:rPr lang="en-US" sz="1800" b="0" i="0" u="none" strike="noStrike" baseline="0" dirty="0">
                <a:solidFill>
                  <a:srgbClr val="000000"/>
                </a:solidFill>
                <a:latin typeface="Arial" panose="020B0604020202020204" pitchFamily="34" charset="0"/>
              </a:rPr>
              <a:t>; not shown) which can be taken as a secure indicator of female virginity even if fertile males are present. </a:t>
            </a:r>
            <a:endParaRPr lang="en-US" sz="1800" dirty="0"/>
          </a:p>
        </p:txBody>
      </p:sp>
      <p:pic>
        <p:nvPicPr>
          <p:cNvPr id="5" name="Picture 4">
            <a:extLst>
              <a:ext uri="{FF2B5EF4-FFF2-40B4-BE49-F238E27FC236}">
                <a16:creationId xmlns:a16="http://schemas.microsoft.com/office/drawing/2014/main" id="{9EF55768-087D-4764-871E-FAB278181DAB}"/>
              </a:ext>
            </a:extLst>
          </p:cNvPr>
          <p:cNvPicPr>
            <a:picLocks noChangeAspect="1"/>
          </p:cNvPicPr>
          <p:nvPr/>
        </p:nvPicPr>
        <p:blipFill>
          <a:blip r:embed="rId2"/>
          <a:stretch>
            <a:fillRect/>
          </a:stretch>
        </p:blipFill>
        <p:spPr>
          <a:xfrm>
            <a:off x="2345266" y="365125"/>
            <a:ext cx="6400800" cy="2514600"/>
          </a:xfrm>
          <a:prstGeom prst="rect">
            <a:avLst/>
          </a:prstGeom>
        </p:spPr>
      </p:pic>
    </p:spTree>
    <p:extLst>
      <p:ext uri="{BB962C8B-B14F-4D97-AF65-F5344CB8AC3E}">
        <p14:creationId xmlns:p14="http://schemas.microsoft.com/office/powerpoint/2010/main" val="376020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16A6-0BD5-4B03-B1E9-F9369B604AC1}"/>
              </a:ext>
            </a:extLst>
          </p:cNvPr>
          <p:cNvSpPr>
            <a:spLocks noGrp="1"/>
          </p:cNvSpPr>
          <p:nvPr>
            <p:ph type="title"/>
          </p:nvPr>
        </p:nvSpPr>
        <p:spPr>
          <a:xfrm>
            <a:off x="257175" y="167813"/>
            <a:ext cx="4962525" cy="4813762"/>
          </a:xfrm>
        </p:spPr>
        <p:txBody>
          <a:bodyPr>
            <a:noAutofit/>
          </a:bodyPr>
          <a:lstStyle/>
          <a:p>
            <a:r>
              <a:rPr lang="en-US" sz="3200" dirty="0"/>
              <a:t>Commonly –used visible markers to follow chromosomes through crosses;</a:t>
            </a:r>
            <a:br>
              <a:rPr lang="en-US" sz="3200" dirty="0"/>
            </a:br>
            <a:r>
              <a:rPr lang="en-US" sz="3200" dirty="0"/>
              <a:t> </a:t>
            </a:r>
            <a:r>
              <a:rPr lang="en-US" sz="3200" u="sng" dirty="0"/>
              <a:t>D</a:t>
            </a:r>
            <a:r>
              <a:rPr lang="en-US" sz="3200" dirty="0"/>
              <a:t>ominant mutant (Capital letter) and </a:t>
            </a:r>
            <a:br>
              <a:rPr lang="en-US" sz="3200" dirty="0"/>
            </a:br>
            <a:r>
              <a:rPr lang="en-US" sz="3200" u="sng" dirty="0"/>
              <a:t>r</a:t>
            </a:r>
            <a:r>
              <a:rPr lang="en-US" sz="3200" dirty="0"/>
              <a:t>ecessive mutant (lower case letter.) </a:t>
            </a:r>
            <a:br>
              <a:rPr lang="en-US" sz="3200" dirty="0"/>
            </a:br>
            <a:br>
              <a:rPr lang="en-US" sz="3200" dirty="0"/>
            </a:br>
            <a:r>
              <a:rPr lang="en-US" sz="3200" dirty="0"/>
              <a:t>Mouse mutants have to be genotyped by PCR.</a:t>
            </a:r>
          </a:p>
        </p:txBody>
      </p:sp>
      <p:pic>
        <p:nvPicPr>
          <p:cNvPr id="1026" name="Picture 2" descr="Simple and easy-to-grasp schematics illustrating common Drosophila marker mutations. All images were generated with the “Genotype Builder” Photoshop file (File S5). (A) The default set of flies (bristle, wing and eye markers set to “wildtype”) displays wild-type body color (left column), ebony (middle column), and yellow (right column) and normal eye color (top row), white mutant eyes (middle row), and orange eyes (mini-white or wapricot) (bottom row). (B) Example (top row only) with the settings “male” (fused abdominal stripe, sex combs, male anal plate), BRISTLES-Sb-Hu (Stubble+/2, short blunt bristles; Humeral+/2, multiplied humeral bristles), “EYE-wt” (normal shaped eyes) combined with OTHER-ry (rosy−/−, brown eyes), “OTHER-Antp” (Antennapedia+/−; antenna-to-leg transformation typical of the Antp73b mutation), “WINGS-Cy-Ser” (Curly+/−, curly wing; Ser+/−, notched wing tips). (C) Example (top row only) with the settings “female” (nonfused abdominal stripes, little protrusions of anal plates), EYES-Dr (Drop+/−, severely reduced eyes), “BRISTLES-sn” (singed−/−; curled bristles) and WINGS-vg (vestigial−/−; severely reduced wings).">
            <a:extLst>
              <a:ext uri="{FF2B5EF4-FFF2-40B4-BE49-F238E27FC236}">
                <a16:creationId xmlns:a16="http://schemas.microsoft.com/office/drawing/2014/main" id="{EECB626B-8A0D-449C-9A77-FD198F771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30805"/>
            <a:ext cx="6038849" cy="665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3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61A6-61F2-45A3-8F94-FB3F6040C3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56A3C3-1FE1-4F62-B2C7-AF98B9A410C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28E66F5-62BE-4D2D-B1A5-281A12C7D017}"/>
              </a:ext>
            </a:extLst>
          </p:cNvPr>
          <p:cNvPicPr>
            <a:picLocks noChangeAspect="1"/>
          </p:cNvPicPr>
          <p:nvPr/>
        </p:nvPicPr>
        <p:blipFill>
          <a:blip r:embed="rId2"/>
          <a:stretch>
            <a:fillRect/>
          </a:stretch>
        </p:blipFill>
        <p:spPr>
          <a:xfrm>
            <a:off x="1409700" y="-523302"/>
            <a:ext cx="8244384" cy="7381302"/>
          </a:xfrm>
          <a:prstGeom prst="rect">
            <a:avLst/>
          </a:prstGeom>
        </p:spPr>
      </p:pic>
    </p:spTree>
    <p:extLst>
      <p:ext uri="{BB962C8B-B14F-4D97-AF65-F5344CB8AC3E}">
        <p14:creationId xmlns:p14="http://schemas.microsoft.com/office/powerpoint/2010/main" val="226472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16A6-0BD5-4B03-B1E9-F9369B604AC1}"/>
              </a:ext>
            </a:extLst>
          </p:cNvPr>
          <p:cNvSpPr>
            <a:spLocks noGrp="1"/>
          </p:cNvSpPr>
          <p:nvPr>
            <p:ph type="title"/>
          </p:nvPr>
        </p:nvSpPr>
        <p:spPr>
          <a:xfrm>
            <a:off x="838201" y="365125"/>
            <a:ext cx="3381374" cy="5016500"/>
          </a:xfrm>
        </p:spPr>
        <p:txBody>
          <a:bodyPr>
            <a:normAutofit/>
          </a:bodyPr>
          <a:lstStyle/>
          <a:p>
            <a:r>
              <a:rPr lang="en-US" dirty="0"/>
              <a:t>“Learning to fly” poster</a:t>
            </a:r>
            <a:br>
              <a:rPr lang="en-US" dirty="0"/>
            </a:br>
            <a:br>
              <a:rPr lang="en-US" dirty="0"/>
            </a:br>
            <a:r>
              <a:rPr lang="en-US" i="1" dirty="0"/>
              <a:t>Drosophila</a:t>
            </a:r>
            <a:r>
              <a:rPr lang="en-US" dirty="0"/>
              <a:t> mutant phenotypes</a:t>
            </a:r>
          </a:p>
        </p:txBody>
      </p:sp>
      <p:pic>
        <p:nvPicPr>
          <p:cNvPr id="5" name="Content Placeholder 4">
            <a:extLst>
              <a:ext uri="{FF2B5EF4-FFF2-40B4-BE49-F238E27FC236}">
                <a16:creationId xmlns:a16="http://schemas.microsoft.com/office/drawing/2014/main" id="{1435D65C-DDB9-40D4-B20B-169742CD21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7227" y="28413"/>
            <a:ext cx="9155875" cy="6829587"/>
          </a:xfrm>
        </p:spPr>
      </p:pic>
    </p:spTree>
    <p:extLst>
      <p:ext uri="{BB962C8B-B14F-4D97-AF65-F5344CB8AC3E}">
        <p14:creationId xmlns:p14="http://schemas.microsoft.com/office/powerpoint/2010/main" val="424586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9930F4EB-11D4-964C-56F7-4BF728DB67F8}"/>
              </a:ext>
            </a:extLst>
          </p:cNvPr>
          <p:cNvSpPr>
            <a:spLocks noChangeArrowheads="1"/>
          </p:cNvSpPr>
          <p:nvPr/>
        </p:nvSpPr>
        <p:spPr bwMode="auto">
          <a:xfrm>
            <a:off x="1919289" y="620714"/>
            <a:ext cx="8353425" cy="5329237"/>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15363" name="Text Box 3">
            <a:extLst>
              <a:ext uri="{FF2B5EF4-FFF2-40B4-BE49-F238E27FC236}">
                <a16:creationId xmlns:a16="http://schemas.microsoft.com/office/drawing/2014/main" id="{0E33AA1E-181B-B3F3-6563-973E6822D2A2}"/>
              </a:ext>
            </a:extLst>
          </p:cNvPr>
          <p:cNvSpPr txBox="1">
            <a:spLocks noChangeArrowheads="1"/>
          </p:cNvSpPr>
          <p:nvPr/>
        </p:nvSpPr>
        <p:spPr bwMode="auto">
          <a:xfrm>
            <a:off x="1992313" y="2433638"/>
            <a:ext cx="82804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nSpc>
                <a:spcPct val="110000"/>
              </a:lnSpc>
              <a:spcBef>
                <a:spcPct val="50000"/>
              </a:spcBef>
            </a:pPr>
            <a:r>
              <a:rPr lang="en-GB" altLang="en-US" sz="1600">
                <a:solidFill>
                  <a:schemeClr val="accent2"/>
                </a:solidFill>
                <a:latin typeface="Arial" panose="020B0604020202020204" pitchFamily="34" charset="0"/>
              </a:rPr>
              <a:t>'X'</a:t>
            </a:r>
            <a:r>
              <a:rPr lang="en-GB" altLang="en-US" sz="1600">
                <a:latin typeface="Arial" panose="020B0604020202020204" pitchFamily="34" charset="0"/>
              </a:rPr>
              <a:t> indicates the crossing step</a:t>
            </a:r>
            <a:r>
              <a:rPr lang="en-GB" altLang="en-US" sz="1600">
                <a:solidFill>
                  <a:schemeClr val="accent2"/>
                </a:solidFill>
                <a:latin typeface="Arial" panose="020B0604020202020204" pitchFamily="34" charset="0"/>
              </a:rPr>
              <a:t>; female</a:t>
            </a:r>
            <a:r>
              <a:rPr lang="en-GB" altLang="en-US" sz="1600">
                <a:latin typeface="Arial" panose="020B0604020202020204" pitchFamily="34" charset="0"/>
              </a:rPr>
              <a:t> is shown on the left, </a:t>
            </a:r>
            <a:r>
              <a:rPr lang="en-GB" altLang="en-US" sz="1600">
                <a:solidFill>
                  <a:schemeClr val="accent2"/>
                </a:solidFill>
                <a:latin typeface="Arial" panose="020B0604020202020204" pitchFamily="34" charset="0"/>
              </a:rPr>
              <a:t>male</a:t>
            </a:r>
            <a:r>
              <a:rPr lang="en-GB" altLang="en-US" sz="1600">
                <a:latin typeface="Arial" panose="020B0604020202020204" pitchFamily="34" charset="0"/>
              </a:rPr>
              <a:t> on the right</a:t>
            </a:r>
          </a:p>
          <a:p>
            <a:pPr>
              <a:spcBef>
                <a:spcPct val="50000"/>
              </a:spcBef>
            </a:pPr>
            <a:r>
              <a:rPr lang="en-GB" altLang="en-US" sz="1600">
                <a:latin typeface="Arial" panose="020B0604020202020204" pitchFamily="34" charset="0"/>
              </a:rPr>
              <a:t>sister chromosomes are separated by a </a:t>
            </a:r>
            <a:r>
              <a:rPr lang="en-GB" altLang="en-US" sz="1600">
                <a:solidFill>
                  <a:schemeClr val="accent2"/>
                </a:solidFill>
                <a:latin typeface="Arial" panose="020B0604020202020204" pitchFamily="34" charset="0"/>
              </a:rPr>
              <a:t>horizontal line</a:t>
            </a:r>
            <a:r>
              <a:rPr lang="en-GB" altLang="en-US" sz="1600">
                <a:latin typeface="Arial" panose="020B0604020202020204" pitchFamily="34" charset="0"/>
              </a:rPr>
              <a:t>, different chromosomes are separated by a </a:t>
            </a:r>
            <a:r>
              <a:rPr lang="en-GB" altLang="en-US" sz="1600">
                <a:solidFill>
                  <a:schemeClr val="accent2"/>
                </a:solidFill>
                <a:latin typeface="Arial" panose="020B0604020202020204" pitchFamily="34" charset="0"/>
              </a:rPr>
              <a:t>semicolon</a:t>
            </a:r>
            <a:r>
              <a:rPr lang="en-GB" altLang="en-US" sz="1600">
                <a:latin typeface="Arial" panose="020B0604020202020204" pitchFamily="34" charset="0"/>
              </a:rPr>
              <a:t>, the</a:t>
            </a:r>
            <a:r>
              <a:rPr lang="en-GB" altLang="en-US" sz="1600">
                <a:solidFill>
                  <a:schemeClr val="accent2"/>
                </a:solidFill>
                <a:latin typeface="Arial" panose="020B0604020202020204" pitchFamily="34" charset="0"/>
              </a:rPr>
              <a:t> 4</a:t>
            </a:r>
            <a:r>
              <a:rPr lang="en-GB" altLang="en-US" sz="1600" baseline="30000">
                <a:solidFill>
                  <a:schemeClr val="accent2"/>
                </a:solidFill>
                <a:latin typeface="Arial" panose="020B0604020202020204" pitchFamily="34" charset="0"/>
              </a:rPr>
              <a:t>th</a:t>
            </a:r>
            <a:r>
              <a:rPr lang="en-GB" altLang="en-US" sz="1600">
                <a:solidFill>
                  <a:schemeClr val="accent2"/>
                </a:solidFill>
                <a:latin typeface="Arial" panose="020B0604020202020204" pitchFamily="34" charset="0"/>
              </a:rPr>
              <a:t> chromosome </a:t>
            </a:r>
            <a:r>
              <a:rPr lang="en-GB" altLang="en-US" sz="1600">
                <a:latin typeface="Arial" panose="020B0604020202020204" pitchFamily="34" charset="0"/>
              </a:rPr>
              <a:t>will be neglected </a:t>
            </a:r>
            <a:r>
              <a:rPr lang="en-GB" altLang="en-US" sz="1400">
                <a:solidFill>
                  <a:srgbClr val="FF3300"/>
                </a:solidFill>
                <a:latin typeface="Arial" panose="020B0604020202020204" pitchFamily="34" charset="0"/>
              </a:rPr>
              <a:t>(crossed out)</a:t>
            </a:r>
          </a:p>
          <a:p>
            <a:pPr>
              <a:spcBef>
                <a:spcPct val="50000"/>
              </a:spcBef>
            </a:pPr>
            <a:r>
              <a:rPr lang="en-GB" altLang="en-US" sz="1600">
                <a:solidFill>
                  <a:schemeClr val="accent2"/>
                </a:solidFill>
                <a:latin typeface="Arial" panose="020B0604020202020204" pitchFamily="34" charset="0"/>
              </a:rPr>
              <a:t>maternal</a:t>
            </a:r>
            <a:r>
              <a:rPr lang="en-GB" altLang="en-US" sz="1600">
                <a:latin typeface="Arial" panose="020B0604020202020204" pitchFamily="34" charset="0"/>
              </a:rPr>
              <a:t> chromosomes </a:t>
            </a:r>
            <a:r>
              <a:rPr lang="en-GB" altLang="en-US" sz="1400">
                <a:latin typeface="Arial" panose="020B0604020202020204" pitchFamily="34" charset="0"/>
              </a:rPr>
              <a:t>(inherited from mother)</a:t>
            </a:r>
            <a:r>
              <a:rPr lang="en-GB" altLang="en-US" sz="1600">
                <a:latin typeface="Arial" panose="020B0604020202020204" pitchFamily="34" charset="0"/>
              </a:rPr>
              <a:t> are shown above, </a:t>
            </a:r>
            <a:r>
              <a:rPr lang="en-GB" altLang="en-US" sz="1600">
                <a:solidFill>
                  <a:schemeClr val="accent2"/>
                </a:solidFill>
                <a:latin typeface="Arial" panose="020B0604020202020204" pitchFamily="34" charset="0"/>
              </a:rPr>
              <a:t>paternal</a:t>
            </a:r>
            <a:r>
              <a:rPr lang="en-GB" altLang="en-US" sz="1600">
                <a:latin typeface="Arial" panose="020B0604020202020204" pitchFamily="34" charset="0"/>
              </a:rPr>
              <a:t> chromosomes </a:t>
            </a:r>
            <a:r>
              <a:rPr lang="en-GB" altLang="en-US" sz="1400">
                <a:solidFill>
                  <a:srgbClr val="0066FF"/>
                </a:solidFill>
                <a:latin typeface="Arial" panose="020B0604020202020204" pitchFamily="34" charset="0"/>
              </a:rPr>
              <a:t>(blue)</a:t>
            </a:r>
            <a:r>
              <a:rPr lang="en-GB" altLang="en-US" sz="1600">
                <a:latin typeface="Arial" panose="020B0604020202020204" pitchFamily="34" charset="0"/>
              </a:rPr>
              <a:t> below separating line</a:t>
            </a:r>
          </a:p>
          <a:p>
            <a:pPr>
              <a:spcBef>
                <a:spcPct val="50000"/>
              </a:spcBef>
            </a:pPr>
            <a:r>
              <a:rPr lang="en-GB" altLang="en-US" sz="1600">
                <a:latin typeface="Arial" panose="020B0604020202020204" pitchFamily="34" charset="0"/>
              </a:rPr>
              <a:t>the </a:t>
            </a:r>
            <a:r>
              <a:rPr lang="en-GB" altLang="en-US" sz="1600">
                <a:solidFill>
                  <a:schemeClr val="accent2"/>
                </a:solidFill>
                <a:latin typeface="Arial" panose="020B0604020202020204" pitchFamily="34" charset="0"/>
              </a:rPr>
              <a:t>first chromosome</a:t>
            </a:r>
            <a:r>
              <a:rPr lang="en-GB" altLang="en-US" sz="1600">
                <a:latin typeface="Arial" panose="020B0604020202020204" pitchFamily="34" charset="0"/>
              </a:rPr>
              <a:t> represents the sex chromosome, which is either X or Y - females are </a:t>
            </a:r>
            <a:r>
              <a:rPr lang="en-GB" altLang="en-US" sz="1600" i="1">
                <a:latin typeface="Arial" panose="020B0604020202020204" pitchFamily="34" charset="0"/>
              </a:rPr>
              <a:t>X/X</a:t>
            </a:r>
            <a:r>
              <a:rPr lang="en-GB" altLang="en-US" sz="1600">
                <a:latin typeface="Arial" panose="020B0604020202020204" pitchFamily="34" charset="0"/>
              </a:rPr>
              <a:t>, males are </a:t>
            </a:r>
            <a:r>
              <a:rPr lang="en-GB" altLang="en-US" sz="1600" i="1">
                <a:latin typeface="Arial" panose="020B0604020202020204" pitchFamily="34" charset="0"/>
              </a:rPr>
              <a:t>X/Y </a:t>
            </a:r>
            <a:r>
              <a:rPr lang="en-US" altLang="en-US" sz="1400">
                <a:latin typeface="Arial" panose="020B0604020202020204" pitchFamily="34" charset="0"/>
              </a:rPr>
              <a:t>(animals may be indicated as "X / Y or X" if both genders are being used or can be used)</a:t>
            </a:r>
            <a:endParaRPr lang="en-GB" altLang="en-US" sz="1400">
              <a:latin typeface="Arial" panose="020B0604020202020204" pitchFamily="34" charset="0"/>
            </a:endParaRPr>
          </a:p>
          <a:p>
            <a:pPr>
              <a:spcBef>
                <a:spcPct val="50000"/>
              </a:spcBef>
            </a:pPr>
            <a:r>
              <a:rPr lang="en-GB" altLang="en-US" sz="1600">
                <a:latin typeface="Arial" panose="020B0604020202020204" pitchFamily="34" charset="0"/>
              </a:rPr>
              <a:t>generations are indicated as </a:t>
            </a:r>
            <a:r>
              <a:rPr lang="en-GB" altLang="en-US" sz="1600">
                <a:solidFill>
                  <a:schemeClr val="accent2"/>
                </a:solidFill>
                <a:latin typeface="Arial" panose="020B0604020202020204" pitchFamily="34" charset="0"/>
              </a:rPr>
              <a:t>P</a:t>
            </a:r>
            <a:r>
              <a:rPr lang="en-GB" altLang="en-US" sz="1600">
                <a:latin typeface="Arial" panose="020B0604020202020204" pitchFamily="34" charset="0"/>
              </a:rPr>
              <a:t> </a:t>
            </a:r>
            <a:r>
              <a:rPr lang="en-GB" altLang="en-US" sz="1400">
                <a:latin typeface="Arial" panose="020B0604020202020204" pitchFamily="34" charset="0"/>
              </a:rPr>
              <a:t>(parental)</a:t>
            </a:r>
            <a:r>
              <a:rPr lang="en-GB" altLang="en-US" sz="1600">
                <a:latin typeface="Arial" panose="020B0604020202020204" pitchFamily="34" charset="0"/>
              </a:rPr>
              <a:t>, </a:t>
            </a:r>
            <a:r>
              <a:rPr lang="en-GB" altLang="en-US" sz="1600">
                <a:solidFill>
                  <a:schemeClr val="accent2"/>
                </a:solidFill>
                <a:latin typeface="Arial" panose="020B0604020202020204" pitchFamily="34" charset="0"/>
              </a:rPr>
              <a:t>F1, 2, 3..</a:t>
            </a:r>
            <a:r>
              <a:rPr lang="en-GB" altLang="en-US" sz="1600">
                <a:latin typeface="Arial" panose="020B0604020202020204" pitchFamily="34" charset="0"/>
              </a:rPr>
              <a:t> </a:t>
            </a:r>
            <a:r>
              <a:rPr lang="en-GB" altLang="en-US" sz="1400">
                <a:latin typeface="Arial" panose="020B0604020202020204" pitchFamily="34" charset="0"/>
              </a:rPr>
              <a:t>(1</a:t>
            </a:r>
            <a:r>
              <a:rPr lang="en-GB" altLang="en-US" sz="1400" baseline="30000">
                <a:latin typeface="Arial" panose="020B0604020202020204" pitchFamily="34" charset="0"/>
              </a:rPr>
              <a:t>st</a:t>
            </a:r>
            <a:r>
              <a:rPr lang="en-GB" altLang="en-US" sz="1400">
                <a:latin typeface="Arial" panose="020B0604020202020204" pitchFamily="34" charset="0"/>
              </a:rPr>
              <a:t>, 2</a:t>
            </a:r>
            <a:r>
              <a:rPr lang="en-GB" altLang="en-US" sz="1400" baseline="30000">
                <a:latin typeface="Arial" panose="020B0604020202020204" pitchFamily="34" charset="0"/>
              </a:rPr>
              <a:t>nd</a:t>
            </a:r>
            <a:r>
              <a:rPr lang="en-GB" altLang="en-US" sz="1400">
                <a:latin typeface="Arial" panose="020B0604020202020204" pitchFamily="34" charset="0"/>
              </a:rPr>
              <a:t>, 3</a:t>
            </a:r>
            <a:r>
              <a:rPr lang="en-GB" altLang="en-US" sz="1400" baseline="30000">
                <a:latin typeface="Arial" panose="020B0604020202020204" pitchFamily="34" charset="0"/>
              </a:rPr>
              <a:t>rd</a:t>
            </a:r>
            <a:r>
              <a:rPr lang="en-GB" altLang="en-US" sz="1400">
                <a:latin typeface="Arial" panose="020B0604020202020204" pitchFamily="34" charset="0"/>
              </a:rPr>
              <a:t>.. filial generation)</a:t>
            </a:r>
          </a:p>
          <a:p>
            <a:pPr>
              <a:spcBef>
                <a:spcPct val="50000"/>
              </a:spcBef>
            </a:pPr>
            <a:r>
              <a:rPr lang="en-GB" altLang="en-US" sz="1600">
                <a:latin typeface="Arial" panose="020B0604020202020204" pitchFamily="34" charset="0"/>
              </a:rPr>
              <a:t>to keep it simple: dominant markers start with </a:t>
            </a:r>
            <a:r>
              <a:rPr lang="en-GB" altLang="en-US" sz="1600">
                <a:solidFill>
                  <a:schemeClr val="accent2"/>
                </a:solidFill>
                <a:latin typeface="Arial" panose="020B0604020202020204" pitchFamily="34" charset="0"/>
              </a:rPr>
              <a:t>capital</a:t>
            </a:r>
            <a:r>
              <a:rPr lang="en-GB" altLang="en-US" sz="1600">
                <a:latin typeface="Arial" panose="020B0604020202020204" pitchFamily="34" charset="0"/>
              </a:rPr>
              <a:t>, recessive markers with </a:t>
            </a:r>
            <a:r>
              <a:rPr lang="en-GB" altLang="en-US" sz="1600">
                <a:solidFill>
                  <a:schemeClr val="accent2"/>
                </a:solidFill>
                <a:latin typeface="Arial" panose="020B0604020202020204" pitchFamily="34" charset="0"/>
              </a:rPr>
              <a:t>lower case</a:t>
            </a:r>
            <a:r>
              <a:rPr lang="en-GB" altLang="en-US" sz="1600">
                <a:latin typeface="Arial" panose="020B0604020202020204" pitchFamily="34" charset="0"/>
              </a:rPr>
              <a:t> letters </a:t>
            </a:r>
            <a:r>
              <a:rPr lang="en-GB" altLang="en-US" sz="1400">
                <a:latin typeface="Arial" panose="020B0604020202020204" pitchFamily="34" charset="0"/>
              </a:rPr>
              <a:t>(but not</a:t>
            </a:r>
            <a:r>
              <a:rPr lang="en-US" altLang="en-US" sz="1400">
                <a:latin typeface="Arial" panose="020B0604020202020204" pitchFamily="34" charset="0"/>
              </a:rPr>
              <a:t>e that </a:t>
            </a:r>
            <a:r>
              <a:rPr lang="en-GB" altLang="en-US" sz="1400">
                <a:latin typeface="Arial" panose="020B0604020202020204" pitchFamily="34" charset="0"/>
              </a:rPr>
              <a:t>FlyBase nomenclature is more complex)</a:t>
            </a:r>
            <a:endParaRPr lang="de-DE" altLang="en-US" sz="1400">
              <a:latin typeface="Arial" panose="020B0604020202020204" pitchFamily="34" charset="0"/>
            </a:endParaRPr>
          </a:p>
        </p:txBody>
      </p:sp>
      <p:sp>
        <p:nvSpPr>
          <p:cNvPr id="15364" name="Text Box 3">
            <a:extLst>
              <a:ext uri="{FF2B5EF4-FFF2-40B4-BE49-F238E27FC236}">
                <a16:creationId xmlns:a16="http://schemas.microsoft.com/office/drawing/2014/main" id="{EE57A045-4B9E-A857-6699-4D573BFAF48F}"/>
              </a:ext>
            </a:extLst>
          </p:cNvPr>
          <p:cNvSpPr txBox="1">
            <a:spLocks noChangeArrowheads="1"/>
          </p:cNvSpPr>
          <p:nvPr/>
        </p:nvSpPr>
        <p:spPr bwMode="auto">
          <a:xfrm>
            <a:off x="4403725" y="658813"/>
            <a:ext cx="3384550" cy="37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lnSpc>
                <a:spcPct val="110000"/>
              </a:lnSpc>
              <a:spcBef>
                <a:spcPct val="60000"/>
              </a:spcBef>
              <a:buFontTx/>
              <a:buNone/>
            </a:pPr>
            <a:r>
              <a:rPr lang="en-GB" altLang="en-US" sz="1800" b="1">
                <a:latin typeface="Arial" panose="020B0604020202020204" pitchFamily="34" charset="0"/>
              </a:rPr>
              <a:t>Rules to be used here:</a:t>
            </a:r>
            <a:endParaRPr lang="de-DE" altLang="en-US" sz="1800" b="1">
              <a:latin typeface="Arial" panose="020B0604020202020204" pitchFamily="34" charset="0"/>
            </a:endParaRPr>
          </a:p>
        </p:txBody>
      </p:sp>
      <p:pic>
        <p:nvPicPr>
          <p:cNvPr id="15366" name="Picture 6">
            <a:extLst>
              <a:ext uri="{FF2B5EF4-FFF2-40B4-BE49-F238E27FC236}">
                <a16:creationId xmlns:a16="http://schemas.microsoft.com/office/drawing/2014/main" id="{DA137F67-1270-5508-75F7-466DCE3A4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75" y="1196975"/>
            <a:ext cx="4319588" cy="10541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0179-2E9A-4DF6-AFC7-79421C87F022}"/>
              </a:ext>
            </a:extLst>
          </p:cNvPr>
          <p:cNvSpPr>
            <a:spLocks noGrp="1"/>
          </p:cNvSpPr>
          <p:nvPr>
            <p:ph type="title"/>
          </p:nvPr>
        </p:nvSpPr>
        <p:spPr/>
        <p:txBody>
          <a:bodyPr/>
          <a:lstStyle/>
          <a:p>
            <a:r>
              <a:rPr lang="en-US" dirty="0"/>
              <a:t>Some stocks from our lab</a:t>
            </a:r>
          </a:p>
        </p:txBody>
      </p:sp>
      <p:sp>
        <p:nvSpPr>
          <p:cNvPr id="3" name="Content Placeholder 2">
            <a:extLst>
              <a:ext uri="{FF2B5EF4-FFF2-40B4-BE49-F238E27FC236}">
                <a16:creationId xmlns:a16="http://schemas.microsoft.com/office/drawing/2014/main" id="{DB60751F-023E-4366-977C-019B8634373C}"/>
              </a:ext>
            </a:extLst>
          </p:cNvPr>
          <p:cNvSpPr>
            <a:spLocks noGrp="1"/>
          </p:cNvSpPr>
          <p:nvPr>
            <p:ph idx="1"/>
          </p:nvPr>
        </p:nvSpPr>
        <p:spPr/>
        <p:txBody>
          <a:bodyPr/>
          <a:lstStyle/>
          <a:p>
            <a:r>
              <a:rPr lang="en-US" i="1" dirty="0"/>
              <a:t>yellow, Adar</a:t>
            </a:r>
            <a:r>
              <a:rPr lang="en-US" i="1" baseline="30000" dirty="0"/>
              <a:t>5G1</a:t>
            </a:r>
            <a:r>
              <a:rPr lang="en-US" i="1" dirty="0"/>
              <a:t>,</a:t>
            </a:r>
            <a:r>
              <a:rPr lang="en-US" i="1" baseline="30000" dirty="0"/>
              <a:t> </a:t>
            </a:r>
            <a:r>
              <a:rPr lang="en-US" i="1" dirty="0"/>
              <a:t>white </a:t>
            </a:r>
            <a:r>
              <a:rPr lang="en-US" dirty="0"/>
              <a:t>/ FM7 </a:t>
            </a:r>
            <a:r>
              <a:rPr lang="en-US" i="1" dirty="0"/>
              <a:t>Bar</a:t>
            </a:r>
            <a:r>
              <a:rPr lang="en-US" dirty="0"/>
              <a:t>; ;</a:t>
            </a:r>
          </a:p>
          <a:p>
            <a:endParaRPr lang="en-US" dirty="0"/>
          </a:p>
          <a:p>
            <a:r>
              <a:rPr lang="en-US" i="1" dirty="0"/>
              <a:t>yellow, white; </a:t>
            </a:r>
            <a:r>
              <a:rPr lang="en-US" dirty="0"/>
              <a:t>(m</a:t>
            </a:r>
            <a:r>
              <a:rPr lang="en-US" i="1" dirty="0"/>
              <a:t>w</a:t>
            </a:r>
            <a:r>
              <a:rPr lang="en-US" i="1" baseline="30000" dirty="0"/>
              <a:t>+</a:t>
            </a:r>
            <a:r>
              <a:rPr lang="en-US" dirty="0"/>
              <a:t>)</a:t>
            </a:r>
            <a:r>
              <a:rPr lang="en-US" i="1" dirty="0"/>
              <a:t>UAS-Adar</a:t>
            </a:r>
            <a:r>
              <a:rPr lang="en-US" dirty="0"/>
              <a:t> transgene construct / SM5 </a:t>
            </a:r>
            <a:r>
              <a:rPr lang="en-US" i="1" dirty="0"/>
              <a:t>Curly;</a:t>
            </a:r>
          </a:p>
          <a:p>
            <a:endParaRPr lang="en-US" i="1" dirty="0"/>
          </a:p>
          <a:p>
            <a:r>
              <a:rPr lang="en-US" i="1" dirty="0"/>
              <a:t>white; Lobe / </a:t>
            </a:r>
            <a:r>
              <a:rPr lang="en-US" dirty="0"/>
              <a:t>SM5</a:t>
            </a:r>
            <a:r>
              <a:rPr lang="en-US" i="1" dirty="0"/>
              <a:t> Curly; rosy, ebony / </a:t>
            </a:r>
            <a:r>
              <a:rPr lang="en-US" dirty="0"/>
              <a:t>TM3</a:t>
            </a:r>
            <a:r>
              <a:rPr lang="en-US" i="1" dirty="0"/>
              <a:t> Stubble</a:t>
            </a:r>
          </a:p>
          <a:p>
            <a:endParaRPr lang="en-US" i="1" dirty="0"/>
          </a:p>
          <a:p>
            <a:r>
              <a:rPr lang="en-US" dirty="0"/>
              <a:t>Balancer chromosomes First chromosome multiple inversions FM7, Second multiple SM5, Third multiple TM3 </a:t>
            </a:r>
          </a:p>
        </p:txBody>
      </p:sp>
    </p:spTree>
    <p:extLst>
      <p:ext uri="{BB962C8B-B14F-4D97-AF65-F5344CB8AC3E}">
        <p14:creationId xmlns:p14="http://schemas.microsoft.com/office/powerpoint/2010/main" val="217494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269A-7564-491E-934D-A257762817F6}"/>
              </a:ext>
            </a:extLst>
          </p:cNvPr>
          <p:cNvSpPr>
            <a:spLocks noGrp="1"/>
          </p:cNvSpPr>
          <p:nvPr>
            <p:ph type="title"/>
          </p:nvPr>
        </p:nvSpPr>
        <p:spPr/>
        <p:txBody>
          <a:bodyPr/>
          <a:lstStyle/>
          <a:p>
            <a:r>
              <a:rPr lang="en-US" dirty="0"/>
              <a:t>Balancer chromosomes</a:t>
            </a:r>
          </a:p>
        </p:txBody>
      </p:sp>
      <p:sp>
        <p:nvSpPr>
          <p:cNvPr id="3" name="Content Placeholder 2">
            <a:extLst>
              <a:ext uri="{FF2B5EF4-FFF2-40B4-BE49-F238E27FC236}">
                <a16:creationId xmlns:a16="http://schemas.microsoft.com/office/drawing/2014/main" id="{AC370DF7-7C2E-4408-919F-823E65710782}"/>
              </a:ext>
            </a:extLst>
          </p:cNvPr>
          <p:cNvSpPr>
            <a:spLocks noGrp="1"/>
          </p:cNvSpPr>
          <p:nvPr>
            <p:ph idx="1"/>
          </p:nvPr>
        </p:nvSpPr>
        <p:spPr/>
        <p:txBody>
          <a:bodyPr/>
          <a:lstStyle/>
          <a:p>
            <a:r>
              <a:rPr lang="en-US" dirty="0"/>
              <a:t>What balancer chromosomes are.</a:t>
            </a:r>
          </a:p>
          <a:p>
            <a:r>
              <a:rPr lang="en-US" dirty="0"/>
              <a:t>How we use them to keeps stocks with mutant genes or transgenes.</a:t>
            </a:r>
          </a:p>
        </p:txBody>
      </p:sp>
    </p:spTree>
    <p:extLst>
      <p:ext uri="{BB962C8B-B14F-4D97-AF65-F5344CB8AC3E}">
        <p14:creationId xmlns:p14="http://schemas.microsoft.com/office/powerpoint/2010/main" val="42233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4AE6DABF-938B-DEFC-3A31-42A0DCFC756B}"/>
              </a:ext>
            </a:extLst>
          </p:cNvPr>
          <p:cNvSpPr>
            <a:spLocks noChangeArrowheads="1"/>
          </p:cNvSpPr>
          <p:nvPr/>
        </p:nvSpPr>
        <p:spPr bwMode="auto">
          <a:xfrm>
            <a:off x="2855913" y="1484313"/>
            <a:ext cx="6553200" cy="33845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5123" name="Text Box 2">
            <a:extLst>
              <a:ext uri="{FF2B5EF4-FFF2-40B4-BE49-F238E27FC236}">
                <a16:creationId xmlns:a16="http://schemas.microsoft.com/office/drawing/2014/main" id="{BBCE3494-3AD3-48E2-51C3-B5DEA5D38999}"/>
              </a:ext>
            </a:extLst>
          </p:cNvPr>
          <p:cNvSpPr txBox="1">
            <a:spLocks noChangeArrowheads="1"/>
          </p:cNvSpPr>
          <p:nvPr/>
        </p:nvSpPr>
        <p:spPr bwMode="auto">
          <a:xfrm>
            <a:off x="3071813" y="1700213"/>
            <a:ext cx="6119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buFontTx/>
              <a:buNone/>
            </a:pPr>
            <a:r>
              <a:rPr lang="de-DE" altLang="en-US" sz="1800" b="1">
                <a:latin typeface="Arial" panose="020B0604020202020204" pitchFamily="34" charset="0"/>
              </a:rPr>
              <a:t>STEP2: Remind yourself of the basic rules of </a:t>
            </a:r>
            <a:r>
              <a:rPr lang="de-DE" altLang="en-US" sz="1800" b="1" i="1">
                <a:latin typeface="Arial" panose="020B0604020202020204" pitchFamily="34" charset="0"/>
              </a:rPr>
              <a:t>Drosophila</a:t>
            </a:r>
            <a:r>
              <a:rPr lang="de-DE" altLang="en-US" sz="1800" b="1">
                <a:latin typeface="Arial" panose="020B0604020202020204" pitchFamily="34" charset="0"/>
              </a:rPr>
              <a:t> genetics:</a:t>
            </a:r>
            <a:endParaRPr lang="en-GB" altLang="en-US" sz="1800" b="1">
              <a:latin typeface="Arial" panose="020B0604020202020204" pitchFamily="34" charset="0"/>
            </a:endParaRPr>
          </a:p>
        </p:txBody>
      </p:sp>
      <p:sp>
        <p:nvSpPr>
          <p:cNvPr id="5124" name="Text Box 3">
            <a:extLst>
              <a:ext uri="{FF2B5EF4-FFF2-40B4-BE49-F238E27FC236}">
                <a16:creationId xmlns:a16="http://schemas.microsoft.com/office/drawing/2014/main" id="{DF61CE75-A610-D945-EA38-99C6CC900522}"/>
              </a:ext>
            </a:extLst>
          </p:cNvPr>
          <p:cNvSpPr txBox="1">
            <a:spLocks noChangeArrowheads="1"/>
          </p:cNvSpPr>
          <p:nvPr/>
        </p:nvSpPr>
        <p:spPr bwMode="auto">
          <a:xfrm>
            <a:off x="3071814" y="2830513"/>
            <a:ext cx="6264275"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pPr>
            <a:r>
              <a:rPr lang="de-DE" altLang="en-US" sz="1800">
                <a:latin typeface="Arial" panose="020B0604020202020204" pitchFamily="34" charset="0"/>
              </a:rPr>
              <a:t>law of segregation</a:t>
            </a:r>
          </a:p>
          <a:p>
            <a:pPr>
              <a:spcBef>
                <a:spcPct val="50000"/>
              </a:spcBef>
            </a:pPr>
            <a:r>
              <a:rPr lang="de-DE" altLang="en-US" sz="1800">
                <a:latin typeface="Arial" panose="020B0604020202020204" pitchFamily="34" charset="0"/>
              </a:rPr>
              <a:t>independent assortment of chromosomes</a:t>
            </a:r>
          </a:p>
          <a:p>
            <a:pPr>
              <a:spcBef>
                <a:spcPct val="50000"/>
              </a:spcBef>
            </a:pPr>
            <a:r>
              <a:rPr lang="de-DE" altLang="en-US" sz="1800">
                <a:latin typeface="Arial" panose="020B0604020202020204" pitchFamily="34" charset="0"/>
              </a:rPr>
              <a:t>linkage groups and recombination (recombination rule)</a:t>
            </a:r>
          </a:p>
          <a:p>
            <a:pPr>
              <a:spcBef>
                <a:spcPct val="50000"/>
              </a:spcBef>
            </a:pPr>
            <a:r>
              <a:rPr lang="de-DE" altLang="en-US" sz="1800">
                <a:latin typeface="Arial" panose="020B0604020202020204" pitchFamily="34" charset="0"/>
              </a:rPr>
              <a:t>balancer chromosomes and marker mutations</a:t>
            </a:r>
          </a:p>
          <a:p>
            <a:pPr>
              <a:spcBef>
                <a:spcPct val="50000"/>
              </a:spcBef>
            </a:pPr>
            <a:endParaRPr lang="en-GB" altLang="en-US" sz="18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16A6-0BD5-4B03-B1E9-F9369B604AC1}"/>
              </a:ext>
            </a:extLst>
          </p:cNvPr>
          <p:cNvSpPr>
            <a:spLocks noGrp="1"/>
          </p:cNvSpPr>
          <p:nvPr>
            <p:ph type="title"/>
          </p:nvPr>
        </p:nvSpPr>
        <p:spPr>
          <a:xfrm>
            <a:off x="838200" y="365125"/>
            <a:ext cx="10515600" cy="515407"/>
          </a:xfrm>
        </p:spPr>
        <p:txBody>
          <a:bodyPr>
            <a:normAutofit fontScale="90000"/>
          </a:bodyPr>
          <a:lstStyle/>
          <a:p>
            <a:r>
              <a:rPr lang="cs-CZ" sz="4400" dirty="0" err="1">
                <a:effectLst/>
                <a:latin typeface="Calibri" panose="020F0502020204030204" pitchFamily="34" charset="0"/>
                <a:ea typeface="Calibri" panose="020F0502020204030204" pitchFamily="34" charset="0"/>
              </a:rPr>
              <a:t>Syllabus</a:t>
            </a:r>
            <a:r>
              <a:rPr lang="cs-CZ" sz="4400" dirty="0">
                <a:effectLst/>
                <a:latin typeface="Calibri" panose="020F0502020204030204" pitchFamily="34" charset="0"/>
                <a:ea typeface="Calibri" panose="020F0502020204030204" pitchFamily="34" charset="0"/>
              </a:rPr>
              <a:t>:</a:t>
            </a:r>
            <a:br>
              <a:rPr lang="en-US" sz="44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7B36F2F3-04D4-431D-83D6-49EF9C476150}"/>
              </a:ext>
            </a:extLst>
          </p:cNvPr>
          <p:cNvSpPr>
            <a:spLocks noGrp="1"/>
          </p:cNvSpPr>
          <p:nvPr>
            <p:ph idx="1"/>
          </p:nvPr>
        </p:nvSpPr>
        <p:spPr>
          <a:xfrm>
            <a:off x="838200" y="567267"/>
            <a:ext cx="10515600" cy="5609696"/>
          </a:xfrm>
        </p:spPr>
        <p:txBody>
          <a:bodyPr>
            <a:normAutofit fontScale="92500" lnSpcReduction="10000"/>
          </a:bodyPr>
          <a:lstStyle/>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1.            </a:t>
            </a:r>
            <a:r>
              <a:rPr lang="cs-CZ" sz="1800" dirty="0" err="1">
                <a:effectLst/>
                <a:latin typeface="Calibri" panose="020F0502020204030204" pitchFamily="34" charset="0"/>
                <a:ea typeface="Calibri" panose="020F0502020204030204" pitchFamily="34" charset="0"/>
              </a:rPr>
              <a:t>History</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After</a:t>
            </a:r>
            <a:r>
              <a:rPr lang="cs-CZ" sz="1800" dirty="0">
                <a:effectLst/>
                <a:latin typeface="Calibri" panose="020F0502020204030204" pitchFamily="34" charset="0"/>
                <a:ea typeface="Calibri" panose="020F0502020204030204" pitchFamily="34" charset="0"/>
              </a:rPr>
              <a:t> Mendel </a:t>
            </a:r>
            <a:r>
              <a:rPr lang="cs-CZ" sz="1800" dirty="0" err="1">
                <a:effectLst/>
                <a:latin typeface="Calibri" panose="020F0502020204030204" pitchFamily="34" charset="0"/>
                <a:ea typeface="Calibri" panose="020F0502020204030204" pitchFamily="34" charset="0"/>
              </a:rPr>
              <a:t>rediscovery</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beginnings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of</a:t>
            </a:r>
            <a:r>
              <a:rPr lang="cs-CZ" sz="1800" dirty="0">
                <a:effectLst/>
                <a:latin typeface="Calibri" panose="020F0502020204030204" pitchFamily="34" charset="0"/>
                <a:ea typeface="Calibri" panose="020F0502020204030204" pitchFamily="34" charset="0"/>
              </a:rPr>
              <a:t> </a:t>
            </a:r>
            <a:r>
              <a:rPr lang="cs-CZ" sz="1800" i="1" dirty="0" err="1">
                <a:effectLst/>
                <a:latin typeface="Calibri" panose="020F0502020204030204" pitchFamily="34" charset="0"/>
                <a:ea typeface="Calibri" panose="020F0502020204030204" pitchFamily="34" charset="0"/>
              </a:rPr>
              <a:t>Drosophila</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rodent</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genetics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Life</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cycles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breeding</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genetic</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methods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for</a:t>
            </a:r>
            <a:r>
              <a:rPr lang="cs-CZ" sz="1800" dirty="0">
                <a:effectLst/>
                <a:latin typeface="Calibri" panose="020F0502020204030204" pitchFamily="34" charset="0"/>
                <a:ea typeface="Calibri" panose="020F0502020204030204" pitchFamily="34" charset="0"/>
              </a:rPr>
              <a:t> </a:t>
            </a:r>
            <a:r>
              <a:rPr lang="cs-CZ" sz="1800" i="1" dirty="0" err="1">
                <a:effectLst/>
                <a:latin typeface="Calibri" panose="020F0502020204030204" pitchFamily="34" charset="0"/>
                <a:ea typeface="Calibri" panose="020F0502020204030204" pitchFamily="34" charset="0"/>
              </a:rPr>
              <a:t>Drosophila</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mice</a:t>
            </a:r>
            <a:r>
              <a:rPr lang="cs-CZ" sz="1800" dirty="0">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r>
              <a:rPr lang="en-US" sz="1800" dirty="0">
                <a:solidFill>
                  <a:srgbClr val="FF0000"/>
                </a:solidFill>
                <a:effectLst/>
                <a:latin typeface="Calibri" panose="020F0502020204030204" pitchFamily="34" charset="0"/>
                <a:ea typeface="Calibri" panose="020F0502020204030204" pitchFamily="34" charset="0"/>
              </a:rPr>
              <a:t>Visible mutant markers</a:t>
            </a:r>
          </a:p>
          <a:p>
            <a:pPr marL="0" marR="0">
              <a:spcBef>
                <a:spcPts val="0"/>
              </a:spcBef>
              <a:spcAft>
                <a:spcPts val="0"/>
              </a:spcAft>
            </a:pPr>
            <a:endParaRPr lang="en-US" sz="1800" dirty="0">
              <a:solidFill>
                <a:srgbClr val="FF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2.            </a:t>
            </a:r>
            <a:r>
              <a:rPr lang="cs-CZ" sz="1800" i="1" dirty="0" err="1">
                <a:effectLst/>
                <a:latin typeface="Calibri" panose="020F0502020204030204" pitchFamily="34" charset="0"/>
                <a:ea typeface="Calibri" panose="020F0502020204030204" pitchFamily="34" charset="0"/>
              </a:rPr>
              <a:t>Drosophila</a:t>
            </a:r>
            <a:r>
              <a:rPr lang="cs-CZ" sz="1800" i="1"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Balancer</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chromosomes</a:t>
            </a:r>
            <a:r>
              <a:rPr lang="cs-CZ" sz="1800" dirty="0">
                <a:effectLst/>
                <a:latin typeface="Calibri" panose="020F0502020204030204" pitchFamily="34" charset="0"/>
                <a:ea typeface="Calibri" panose="020F0502020204030204" pitchFamily="34" charset="0"/>
              </a:rPr>
              <a:t>; Bar </a:t>
            </a:r>
            <a:r>
              <a:rPr lang="cs-CZ" sz="1800" dirty="0" err="1">
                <a:effectLst/>
                <a:latin typeface="Calibri" panose="020F0502020204030204" pitchFamily="34" charset="0"/>
                <a:ea typeface="Calibri" panose="020F0502020204030204" pitchFamily="34" charset="0"/>
              </a:rPr>
              <a:t>eye</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Curly</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wings</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Stubble</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bristle</a:t>
            </a:r>
            <a:r>
              <a:rPr lang="cs-CZ" sz="1800" dirty="0">
                <a:effectLst/>
                <a:latin typeface="Calibri" panose="020F0502020204030204" pitchFamily="34" charset="0"/>
                <a:ea typeface="Calibri" panose="020F0502020204030204" pitchFamily="34" charset="0"/>
              </a:rPr>
              <a:t> dominant </a:t>
            </a:r>
            <a:r>
              <a:rPr lang="cs-CZ" sz="1800" dirty="0" err="1">
                <a:effectLst/>
                <a:latin typeface="Calibri" panose="020F0502020204030204" pitchFamily="34" charset="0"/>
                <a:ea typeface="Calibri" panose="020F0502020204030204" pitchFamily="34" charset="0"/>
              </a:rPr>
              <a:t>balancer</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markers</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other</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markers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Genetic</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screens</a:t>
            </a:r>
            <a:r>
              <a:rPr lang="cs-CZ" sz="1800" dirty="0">
                <a:effectLst/>
                <a:latin typeface="Calibri" panose="020F0502020204030204" pitchFamily="34" charset="0"/>
                <a:ea typeface="Calibri" panose="020F0502020204030204" pitchFamily="34" charset="0"/>
              </a:rPr>
              <a:t> in </a:t>
            </a:r>
            <a:r>
              <a:rPr lang="cs-CZ" sz="1800" dirty="0" err="1">
                <a:effectLst/>
                <a:latin typeface="Calibri" panose="020F0502020204030204" pitchFamily="34" charset="0"/>
                <a:ea typeface="Calibri" panose="020F0502020204030204" pitchFamily="34" charset="0"/>
              </a:rPr>
              <a:t>flies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mice</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zebrafish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3.            </a:t>
            </a:r>
            <a:r>
              <a:rPr lang="cs-CZ" sz="1800" i="1" dirty="0" err="1">
                <a:effectLst/>
                <a:latin typeface="Calibri" panose="020F0502020204030204" pitchFamily="34" charset="0"/>
                <a:ea typeface="Calibri" panose="020F0502020204030204" pitchFamily="34" charset="0"/>
              </a:rPr>
              <a:t>Drosophila</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embryonic</a:t>
            </a:r>
            <a:r>
              <a:rPr lang="cs-CZ" sz="1800" dirty="0">
                <a:effectLst/>
                <a:latin typeface="Calibri" panose="020F0502020204030204" pitchFamily="34" charset="0"/>
                <a:ea typeface="Calibri" panose="020F0502020204030204" pitchFamily="34" charset="0"/>
              </a:rPr>
              <a:t> development and </a:t>
            </a:r>
            <a:r>
              <a:rPr lang="cs-CZ" sz="1800" dirty="0" err="1">
                <a:effectLst/>
                <a:latin typeface="Calibri" panose="020F0502020204030204" pitchFamily="34" charset="0"/>
                <a:ea typeface="Calibri" panose="020F0502020204030204" pitchFamily="34" charset="0"/>
              </a:rPr>
              <a:t>metamorphosis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The</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Wieschaus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Nusslein-Vollhard</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genetic</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screen</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for</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larval</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segmentation</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patterning</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mutants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4.            </a:t>
            </a:r>
            <a:r>
              <a:rPr lang="cs-CZ" sz="1800" dirty="0" err="1">
                <a:effectLst/>
                <a:latin typeface="Calibri" panose="020F0502020204030204" pitchFamily="34" charset="0"/>
                <a:ea typeface="Calibri" panose="020F0502020204030204" pitchFamily="34" charset="0"/>
              </a:rPr>
              <a:t>Other</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important</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genetic</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screens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for</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Drosophila</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developmental</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mutants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screens</a:t>
            </a:r>
            <a:r>
              <a:rPr lang="cs-CZ" sz="1800" dirty="0">
                <a:effectLst/>
                <a:latin typeface="Calibri" panose="020F0502020204030204" pitchFamily="34" charset="0"/>
                <a:ea typeface="Calibri" panose="020F0502020204030204" pitchFamily="34" charset="0"/>
              </a:rPr>
              <a:t> in Daniel St </a:t>
            </a:r>
            <a:r>
              <a:rPr lang="cs-CZ" sz="1800" dirty="0" err="1">
                <a:effectLst/>
                <a:latin typeface="Calibri" panose="020F0502020204030204" pitchFamily="34" charset="0"/>
                <a:ea typeface="Calibri" panose="020F0502020204030204" pitchFamily="34" charset="0"/>
              </a:rPr>
              <a:t>Johnston</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review</a:t>
            </a:r>
            <a:r>
              <a:rPr lang="cs-CZ" sz="1800"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5.            </a:t>
            </a:r>
            <a:r>
              <a:rPr lang="cs-CZ" sz="1800" dirty="0" err="1">
                <a:effectLst/>
                <a:latin typeface="Calibri" panose="020F0502020204030204" pitchFamily="34" charset="0"/>
                <a:ea typeface="Calibri" panose="020F0502020204030204" pitchFamily="34" charset="0"/>
              </a:rPr>
              <a:t>Selected</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topics</a:t>
            </a:r>
            <a:r>
              <a:rPr lang="cs-CZ" sz="1800" dirty="0">
                <a:effectLst/>
                <a:latin typeface="Calibri" panose="020F0502020204030204" pitchFamily="34" charset="0"/>
                <a:ea typeface="Calibri" panose="020F0502020204030204" pitchFamily="34" charset="0"/>
              </a:rPr>
              <a:t> in </a:t>
            </a:r>
            <a:r>
              <a:rPr lang="cs-CZ" sz="1800" dirty="0" err="1">
                <a:effectLst/>
                <a:latin typeface="Calibri" panose="020F0502020204030204" pitchFamily="34" charset="0"/>
                <a:ea typeface="Calibri" panose="020F0502020204030204" pitchFamily="34" charset="0"/>
              </a:rPr>
              <a:t>fly</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mouse</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genetics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Homeotic</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genes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planar</a:t>
            </a:r>
            <a:r>
              <a:rPr lang="cs-CZ" sz="1800" dirty="0">
                <a:effectLst/>
                <a:latin typeface="Calibri" panose="020F0502020204030204" pitchFamily="34" charset="0"/>
                <a:ea typeface="Calibri" panose="020F0502020204030204" pitchFamily="34" charset="0"/>
              </a:rPr>
              <a:t> cell polarity and organ </a:t>
            </a:r>
            <a:r>
              <a:rPr lang="cs-CZ" sz="1800" dirty="0" err="1">
                <a:effectLst/>
                <a:latin typeface="Calibri" panose="020F0502020204030204" pitchFamily="34" charset="0"/>
                <a:ea typeface="Calibri" panose="020F0502020204030204" pitchFamily="34" charset="0"/>
              </a:rPr>
              <a:t>specification</a:t>
            </a:r>
            <a:r>
              <a:rPr lang="cs-CZ" sz="1800" dirty="0">
                <a:effectLst/>
                <a:latin typeface="Calibri" panose="020F0502020204030204" pitchFamily="34" charset="0"/>
                <a:ea typeface="Calibri" panose="020F0502020204030204" pitchFamily="34" charset="0"/>
              </a:rPr>
              <a:t> in </a:t>
            </a:r>
            <a:r>
              <a:rPr lang="cs-CZ" sz="1800" dirty="0" err="1">
                <a:effectLst/>
                <a:latin typeface="Calibri" panose="020F0502020204030204" pitchFamily="34" charset="0"/>
                <a:ea typeface="Calibri" panose="020F0502020204030204" pitchFamily="34" charset="0"/>
              </a:rPr>
              <a:t>flies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mice</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zebrafish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6.            </a:t>
            </a:r>
            <a:r>
              <a:rPr lang="cs-CZ" sz="1800" dirty="0" err="1">
                <a:effectLst/>
                <a:latin typeface="Calibri" panose="020F0502020204030204" pitchFamily="34" charset="0"/>
                <a:ea typeface="Calibri" panose="020F0502020204030204" pitchFamily="34" charset="0"/>
              </a:rPr>
              <a:t>Growth</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control</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cancer</a:t>
            </a:r>
            <a:r>
              <a:rPr lang="cs-CZ" sz="1800" dirty="0">
                <a:effectLst/>
                <a:latin typeface="Calibri" panose="020F0502020204030204" pitchFamily="34" charset="0"/>
                <a:ea typeface="Calibri" panose="020F0502020204030204" pitchFamily="34" charset="0"/>
              </a:rPr>
              <a:t> and cell </a:t>
            </a:r>
            <a:r>
              <a:rPr lang="cs-CZ" sz="1800" dirty="0" err="1">
                <a:effectLst/>
                <a:latin typeface="Calibri" panose="020F0502020204030204" pitchFamily="34" charset="0"/>
                <a:ea typeface="Calibri" panose="020F0502020204030204" pitchFamily="34" charset="0"/>
              </a:rPr>
              <a:t>death</a:t>
            </a:r>
            <a:r>
              <a:rPr lang="cs-CZ" sz="1800" dirty="0">
                <a:effectLst/>
                <a:latin typeface="Calibri" panose="020F0502020204030204" pitchFamily="34" charset="0"/>
                <a:ea typeface="Calibri" panose="020F0502020204030204" pitchFamily="34" charset="0"/>
              </a:rPr>
              <a:t> in </a:t>
            </a:r>
            <a:r>
              <a:rPr lang="cs-CZ" sz="1800" dirty="0" err="1">
                <a:effectLst/>
                <a:latin typeface="Calibri" panose="020F0502020204030204" pitchFamily="34" charset="0"/>
                <a:ea typeface="Calibri" panose="020F0502020204030204" pitchFamily="34" charset="0"/>
              </a:rPr>
              <a:t>flies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mice</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fish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7.            </a:t>
            </a:r>
            <a:r>
              <a:rPr lang="cs-CZ" sz="1800" dirty="0" err="1">
                <a:effectLst/>
                <a:latin typeface="Calibri" panose="020F0502020204030204" pitchFamily="34" charset="0"/>
                <a:ea typeface="Calibri" panose="020F0502020204030204" pitchFamily="34" charset="0"/>
              </a:rPr>
              <a:t>Innate</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immunity</a:t>
            </a:r>
            <a:r>
              <a:rPr lang="cs-CZ" sz="1800" dirty="0">
                <a:effectLst/>
                <a:latin typeface="Calibri" panose="020F0502020204030204" pitchFamily="34" charset="0"/>
                <a:ea typeface="Calibri" panose="020F0502020204030204" pitchFamily="34" charset="0"/>
              </a:rPr>
              <a:t> in </a:t>
            </a:r>
            <a:r>
              <a:rPr lang="cs-CZ" sz="1800" dirty="0" err="1">
                <a:effectLst/>
                <a:latin typeface="Calibri" panose="020F0502020204030204" pitchFamily="34" charset="0"/>
                <a:ea typeface="Calibri" panose="020F0502020204030204" pitchFamily="34" charset="0"/>
              </a:rPr>
              <a:t>flies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mice</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fish</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Ageing</a:t>
            </a:r>
            <a:r>
              <a:rPr lang="cs-CZ" sz="1800"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8.            </a:t>
            </a:r>
            <a:r>
              <a:rPr lang="cs-CZ" sz="1800" dirty="0" err="1">
                <a:effectLst/>
                <a:latin typeface="Calibri" panose="020F0502020204030204" pitchFamily="34" charset="0"/>
                <a:ea typeface="Calibri" panose="020F0502020204030204" pitchFamily="34" charset="0"/>
              </a:rPr>
              <a:t>Genetic</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control</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of</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nervous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system</a:t>
            </a:r>
            <a:r>
              <a:rPr lang="cs-CZ" sz="1800" dirty="0">
                <a:effectLst/>
                <a:latin typeface="Calibri" panose="020F0502020204030204" pitchFamily="34" charset="0"/>
                <a:ea typeface="Calibri" panose="020F0502020204030204" pitchFamily="34" charset="0"/>
              </a:rPr>
              <a:t> development in </a:t>
            </a:r>
            <a:r>
              <a:rPr lang="cs-CZ" sz="1800" dirty="0" err="1">
                <a:effectLst/>
                <a:latin typeface="Calibri" panose="020F0502020204030204" pitchFamily="34" charset="0"/>
                <a:ea typeface="Calibri" panose="020F0502020204030204" pitchFamily="34" charset="0"/>
              </a:rPr>
              <a:t>Drosophila</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specification</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of</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neuronal</a:t>
            </a:r>
            <a:r>
              <a:rPr lang="cs-CZ" sz="1800" dirty="0">
                <a:effectLst/>
                <a:latin typeface="Calibri" panose="020F0502020204030204" pitchFamily="34" charset="0"/>
                <a:ea typeface="Calibri" panose="020F0502020204030204" pitchFamily="34" charset="0"/>
              </a:rPr>
              <a:t> cell </a:t>
            </a:r>
            <a:r>
              <a:rPr lang="cs-CZ" sz="1800" dirty="0" err="1">
                <a:effectLst/>
                <a:latin typeface="Calibri" panose="020F0502020204030204" pitchFamily="34" charset="0"/>
                <a:ea typeface="Calibri" panose="020F0502020204030204" pitchFamily="34" charset="0"/>
              </a:rPr>
              <a:t>types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motorneuron</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specification</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coordination</a:t>
            </a:r>
            <a:r>
              <a:rPr lang="cs-CZ" sz="1800" dirty="0">
                <a:effectLst/>
                <a:latin typeface="Calibri" panose="020F0502020204030204" pitchFamily="34" charset="0"/>
                <a:ea typeface="Calibri" panose="020F0502020204030204" pitchFamily="34" charset="0"/>
              </a:rPr>
              <a:t> in </a:t>
            </a:r>
            <a:r>
              <a:rPr lang="cs-CZ" sz="1800" dirty="0" err="1">
                <a:effectLst/>
                <a:latin typeface="Calibri" panose="020F0502020204030204" pitchFamily="34" charset="0"/>
                <a:ea typeface="Calibri" panose="020F0502020204030204" pitchFamily="34" charset="0"/>
              </a:rPr>
              <a:t>flies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mice</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fish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9.            </a:t>
            </a:r>
            <a:r>
              <a:rPr lang="cs-CZ" sz="1800" dirty="0" err="1">
                <a:effectLst/>
                <a:latin typeface="Calibri" panose="020F0502020204030204" pitchFamily="34" charset="0"/>
                <a:ea typeface="Calibri" panose="020F0502020204030204" pitchFamily="34" charset="0"/>
              </a:rPr>
              <a:t>Genetic</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control</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of</a:t>
            </a:r>
            <a:r>
              <a:rPr lang="cs-CZ" sz="1800" dirty="0">
                <a:effectLst/>
                <a:latin typeface="Calibri" panose="020F0502020204030204" pitchFamily="34" charset="0"/>
                <a:ea typeface="Calibri" panose="020F0502020204030204" pitchFamily="34" charset="0"/>
              </a:rPr>
              <a:t> development in sensory </a:t>
            </a:r>
            <a:r>
              <a:rPr lang="cs-CZ" sz="1800" dirty="0" err="1">
                <a:effectLst/>
                <a:latin typeface="Calibri" panose="020F0502020204030204" pitchFamily="34" charset="0"/>
                <a:ea typeface="Calibri" panose="020F0502020204030204" pitchFamily="34" charset="0"/>
              </a:rPr>
              <a:t>systems</a:t>
            </a:r>
            <a:r>
              <a:rPr lang="cs-CZ" sz="1800" dirty="0">
                <a:effectLst/>
                <a:latin typeface="Calibri" panose="020F0502020204030204" pitchFamily="34" charset="0"/>
                <a:ea typeface="Calibri" panose="020F0502020204030204" pitchFamily="34" charset="0"/>
              </a:rPr>
              <a:t>, vision, </a:t>
            </a:r>
            <a:r>
              <a:rPr lang="cs-CZ" sz="1800" dirty="0" err="1">
                <a:effectLst/>
                <a:latin typeface="Calibri" panose="020F0502020204030204" pitchFamily="34" charset="0"/>
                <a:ea typeface="Calibri" panose="020F0502020204030204" pitchFamily="34" charset="0"/>
              </a:rPr>
              <a:t>olfaction</a:t>
            </a:r>
            <a:r>
              <a:rPr lang="cs-CZ" sz="1800" dirty="0">
                <a:effectLst/>
                <a:latin typeface="Calibri" panose="020F0502020204030204" pitchFamily="34" charset="0"/>
                <a:ea typeface="Calibri" panose="020F0502020204030204" pitchFamily="34" charset="0"/>
              </a:rPr>
              <a:t> in </a:t>
            </a:r>
            <a:r>
              <a:rPr lang="cs-CZ" sz="1800" dirty="0" err="1">
                <a:effectLst/>
                <a:latin typeface="Calibri" panose="020F0502020204030204" pitchFamily="34" charset="0"/>
                <a:ea typeface="Calibri" panose="020F0502020204030204" pitchFamily="34" charset="0"/>
              </a:rPr>
              <a:t>flies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mice</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fish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10.          </a:t>
            </a:r>
            <a:r>
              <a:rPr lang="cs-CZ" sz="1800" dirty="0" err="1">
                <a:effectLst/>
                <a:latin typeface="Calibri" panose="020F0502020204030204" pitchFamily="34" charset="0"/>
                <a:ea typeface="Calibri" panose="020F0502020204030204" pitchFamily="34" charset="0"/>
              </a:rPr>
              <a:t>Genetic</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investigations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of</a:t>
            </a:r>
            <a:r>
              <a:rPr lang="cs-CZ" sz="1800" dirty="0">
                <a:effectLst/>
                <a:latin typeface="Calibri" panose="020F0502020204030204" pitchFamily="34" charset="0"/>
                <a:ea typeface="Calibri" panose="020F0502020204030204" pitchFamily="34" charset="0"/>
              </a:rPr>
              <a:t> learning, </a:t>
            </a:r>
            <a:r>
              <a:rPr lang="cs-CZ" sz="1800" dirty="0" err="1">
                <a:effectLst/>
                <a:latin typeface="Calibri" panose="020F0502020204030204" pitchFamily="34" charset="0"/>
                <a:ea typeface="Calibri" panose="020F0502020204030204" pitchFamily="34" charset="0"/>
              </a:rPr>
              <a:t>memory</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forgetting</a:t>
            </a:r>
            <a:r>
              <a:rPr lang="cs-CZ" sz="1800" dirty="0">
                <a:effectLst/>
                <a:latin typeface="Calibri" panose="020F0502020204030204" pitchFamily="34" charset="0"/>
                <a:ea typeface="Calibri" panose="020F0502020204030204" pitchFamily="34" charset="0"/>
              </a:rPr>
              <a:t> in </a:t>
            </a:r>
            <a:r>
              <a:rPr lang="cs-CZ" sz="1800" dirty="0" err="1">
                <a:effectLst/>
                <a:latin typeface="Calibri" panose="020F0502020204030204" pitchFamily="34" charset="0"/>
                <a:ea typeface="Calibri" panose="020F0502020204030204" pitchFamily="34" charset="0"/>
              </a:rPr>
              <a:t>flies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mice</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fish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11.          </a:t>
            </a:r>
            <a:r>
              <a:rPr lang="cs-CZ" sz="1800" dirty="0" err="1">
                <a:effectLst/>
                <a:latin typeface="Calibri" panose="020F0502020204030204" pitchFamily="34" charset="0"/>
                <a:ea typeface="Calibri" panose="020F0502020204030204" pitchFamily="34" charset="0"/>
              </a:rPr>
              <a:t>Genetic</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investigations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of</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specific</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behaviours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circadian</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rhythms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sleep</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mating</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etc</a:t>
            </a:r>
            <a:r>
              <a:rPr lang="cs-CZ" sz="1800" dirty="0">
                <a:effectLst/>
                <a:latin typeface="Calibri" panose="020F0502020204030204" pitchFamily="34" charset="0"/>
                <a:ea typeface="Calibri" panose="020F0502020204030204" pitchFamily="34" charset="0"/>
              </a:rPr>
              <a:t>. in </a:t>
            </a:r>
            <a:r>
              <a:rPr lang="cs-CZ" sz="1800" dirty="0" err="1">
                <a:effectLst/>
                <a:latin typeface="Calibri" panose="020F0502020204030204" pitchFamily="34" charset="0"/>
                <a:ea typeface="Calibri" panose="020F0502020204030204" pitchFamily="34" charset="0"/>
              </a:rPr>
              <a:t>flies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mice</a:t>
            </a:r>
            <a:r>
              <a:rPr lang="cs-CZ" sz="1800" dirty="0">
                <a:effectLst/>
                <a:latin typeface="Calibri" panose="020F0502020204030204" pitchFamily="34" charset="0"/>
                <a:ea typeface="Calibri" panose="020F0502020204030204" pitchFamily="34" charset="0"/>
              </a:rPr>
              <a:t> and </a:t>
            </a:r>
            <a:r>
              <a:rPr lang="cs-CZ" sz="1800" dirty="0" err="1">
                <a:effectLst/>
                <a:latin typeface="Calibri" panose="020F0502020204030204" pitchFamily="34" charset="0"/>
                <a:ea typeface="Calibri" panose="020F0502020204030204" pitchFamily="34" charset="0"/>
              </a:rPr>
              <a:t>fish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12.          </a:t>
            </a:r>
            <a:r>
              <a:rPr lang="cs-CZ" sz="1800" dirty="0" err="1">
                <a:effectLst/>
                <a:latin typeface="Calibri" panose="020F0502020204030204" pitchFamily="34" charset="0"/>
                <a:ea typeface="Calibri" panose="020F0502020204030204" pitchFamily="34" charset="0"/>
              </a:rPr>
              <a:t>Other</a:t>
            </a:r>
            <a:r>
              <a:rPr lang="cs-CZ" sz="1800" dirty="0">
                <a:effectLst/>
                <a:latin typeface="Calibri" panose="020F0502020204030204" pitchFamily="34" charset="0"/>
                <a:ea typeface="Calibri" panose="020F0502020204030204" pitchFamily="34" charset="0"/>
              </a:rPr>
              <a:t> model </a:t>
            </a:r>
            <a:r>
              <a:rPr lang="cs-CZ" sz="1800" dirty="0" err="1">
                <a:effectLst/>
                <a:latin typeface="Calibri" panose="020F0502020204030204" pitchFamily="34" charset="0"/>
                <a:ea typeface="Calibri" panose="020F0502020204030204" pitchFamily="34" charset="0"/>
              </a:rPr>
              <a:t>systems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with</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invited</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lecturers</a:t>
            </a:r>
            <a:r>
              <a:rPr lang="cs-CZ" sz="1800" dirty="0">
                <a:effectLst/>
                <a:latin typeface="Calibri" panose="020F0502020204030204" pitchFamily="34" charset="0"/>
                <a:ea typeface="Calibri" panose="020F0502020204030204" pitchFamily="34" charset="0"/>
              </a:rPr>
              <a:t>; C. </a:t>
            </a:r>
            <a:r>
              <a:rPr lang="cs-CZ" sz="1800" dirty="0" err="1">
                <a:effectLst/>
                <a:latin typeface="Calibri" panose="020F0502020204030204" pitchFamily="34" charset="0"/>
                <a:ea typeface="Calibri" panose="020F0502020204030204" pitchFamily="34" charset="0"/>
              </a:rPr>
              <a:t>elegans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Killifish</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other</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rodents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maybe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13.          </a:t>
            </a:r>
            <a:r>
              <a:rPr lang="cs-CZ" sz="1800" dirty="0" err="1">
                <a:effectLst/>
                <a:latin typeface="Calibri" panose="020F0502020204030204" pitchFamily="34" charset="0"/>
                <a:ea typeface="Calibri" panose="020F0502020204030204" pitchFamily="34" charset="0"/>
              </a:rPr>
              <a:t>Other</a:t>
            </a:r>
            <a:r>
              <a:rPr lang="cs-CZ" sz="1800" dirty="0">
                <a:effectLst/>
                <a:latin typeface="Calibri" panose="020F0502020204030204" pitchFamily="34" charset="0"/>
                <a:ea typeface="Calibri" panose="020F0502020204030204" pitchFamily="34" charset="0"/>
              </a:rPr>
              <a:t> model </a:t>
            </a:r>
            <a:r>
              <a:rPr lang="cs-CZ" sz="1800" dirty="0" err="1">
                <a:effectLst/>
                <a:latin typeface="Calibri" panose="020F0502020204030204" pitchFamily="34" charset="0"/>
                <a:ea typeface="Calibri" panose="020F0502020204030204" pitchFamily="34" charset="0"/>
              </a:rPr>
              <a:t>systems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with</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invited</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lecturers</a:t>
            </a:r>
            <a:r>
              <a:rPr lang="cs-CZ" sz="1800" dirty="0">
                <a:effectLst/>
                <a:latin typeface="Calibri" panose="020F0502020204030204" pitchFamily="34" charset="0"/>
                <a:ea typeface="Calibri" panose="020F0502020204030204" pitchFamily="34" charset="0"/>
              </a:rPr>
              <a:t>; C. </a:t>
            </a:r>
            <a:r>
              <a:rPr lang="cs-CZ" sz="1800" dirty="0" err="1">
                <a:effectLst/>
                <a:latin typeface="Calibri" panose="020F0502020204030204" pitchFamily="34" charset="0"/>
                <a:ea typeface="Calibri" panose="020F0502020204030204" pitchFamily="34" charset="0"/>
              </a:rPr>
              <a:t>elegans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maybe</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Killifish</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other</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rodents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a:effectLst/>
                <a:latin typeface="Calibri" panose="020F0502020204030204" pitchFamily="34" charset="0"/>
                <a:ea typeface="Calibri" panose="020F0502020204030204" pitchFamily="34" charset="0"/>
              </a:rPr>
              <a:t>14.          </a:t>
            </a:r>
            <a:r>
              <a:rPr lang="cs-CZ" sz="1800" dirty="0" err="1">
                <a:effectLst/>
                <a:latin typeface="Calibri" panose="020F0502020204030204" pitchFamily="34" charset="0"/>
                <a:ea typeface="Calibri" panose="020F0502020204030204" pitchFamily="34" charset="0"/>
              </a:rPr>
              <a:t>Other</a:t>
            </a:r>
            <a:r>
              <a:rPr lang="cs-CZ" sz="1800" dirty="0">
                <a:effectLst/>
                <a:latin typeface="Calibri" panose="020F0502020204030204" pitchFamily="34" charset="0"/>
                <a:ea typeface="Calibri" panose="020F0502020204030204" pitchFamily="34" charset="0"/>
              </a:rPr>
              <a:t> model </a:t>
            </a:r>
            <a:r>
              <a:rPr lang="cs-CZ" sz="1800" dirty="0" err="1">
                <a:effectLst/>
                <a:latin typeface="Calibri" panose="020F0502020204030204" pitchFamily="34" charset="0"/>
                <a:ea typeface="Calibri" panose="020F0502020204030204" pitchFamily="34" charset="0"/>
              </a:rPr>
              <a:t>systems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with</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invited</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lecturers</a:t>
            </a:r>
            <a:r>
              <a:rPr lang="cs-CZ" sz="1800" dirty="0">
                <a:effectLst/>
                <a:latin typeface="Calibri" panose="020F0502020204030204" pitchFamily="34" charset="0"/>
                <a:ea typeface="Calibri" panose="020F0502020204030204" pitchFamily="34" charset="0"/>
              </a:rPr>
              <a:t>; C. </a:t>
            </a:r>
            <a:r>
              <a:rPr lang="cs-CZ" sz="1800" dirty="0" err="1">
                <a:effectLst/>
                <a:latin typeface="Calibri" panose="020F0502020204030204" pitchFamily="34" charset="0"/>
                <a:ea typeface="Calibri" panose="020F0502020204030204" pitchFamily="34" charset="0"/>
              </a:rPr>
              <a:t>elegans</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maybe</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Killifish</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other</a:t>
            </a:r>
            <a:r>
              <a:rPr lang="cs-CZ" sz="1800" dirty="0">
                <a:effectLst/>
                <a:latin typeface="Calibri" panose="020F0502020204030204" pitchFamily="34" charset="0"/>
                <a:ea typeface="Calibri" panose="020F0502020204030204" pitchFamily="34" charset="0"/>
              </a:rPr>
              <a:t> </a:t>
            </a:r>
            <a:r>
              <a:rPr lang="cs-CZ" sz="1800" dirty="0" err="1">
                <a:effectLst/>
                <a:latin typeface="Calibri" panose="020F0502020204030204" pitchFamily="34" charset="0"/>
                <a:ea typeface="Calibri" panose="020F0502020204030204" pitchFamily="34" charset="0"/>
              </a:rPr>
              <a:t>rodents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cs-CZ" sz="1800" dirty="0" err="1">
                <a:effectLst/>
                <a:latin typeface="Calibri" panose="020F0502020204030204" pitchFamily="34" charset="0"/>
                <a:ea typeface="Calibri" panose="020F0502020204030204" pitchFamily="34" charset="0"/>
              </a:rPr>
              <a:t>Literature</a:t>
            </a:r>
            <a:r>
              <a:rPr lang="cs-CZ"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79010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Recombination2a">
            <a:extLst>
              <a:ext uri="{FF2B5EF4-FFF2-40B4-BE49-F238E27FC236}">
                <a16:creationId xmlns:a16="http://schemas.microsoft.com/office/drawing/2014/main" id="{6F9232AD-3A66-4A1C-E4C4-600F906F4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8618"/>
          <a:stretch>
            <a:fillRect/>
          </a:stretch>
        </p:blipFill>
        <p:spPr bwMode="auto">
          <a:xfrm>
            <a:off x="2228850" y="874714"/>
            <a:ext cx="7867650" cy="16160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 Box 8">
            <a:extLst>
              <a:ext uri="{FF2B5EF4-FFF2-40B4-BE49-F238E27FC236}">
                <a16:creationId xmlns:a16="http://schemas.microsoft.com/office/drawing/2014/main" id="{0199E12D-5FA7-8232-8D1E-263F4041C3ED}"/>
              </a:ext>
            </a:extLst>
          </p:cNvPr>
          <p:cNvSpPr txBox="1">
            <a:spLocks noChangeArrowheads="1"/>
          </p:cNvSpPr>
          <p:nvPr/>
        </p:nvSpPr>
        <p:spPr bwMode="auto">
          <a:xfrm>
            <a:off x="3670301" y="-19050"/>
            <a:ext cx="4513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GB" altLang="en-US" sz="2000" b="1">
                <a:latin typeface="Arial" panose="020B0604020202020204" pitchFamily="34" charset="0"/>
              </a:rPr>
              <a:t>Law of segregation / linkage groups</a:t>
            </a:r>
          </a:p>
        </p:txBody>
      </p:sp>
      <p:sp>
        <p:nvSpPr>
          <p:cNvPr id="6148" name="Text Box 8">
            <a:extLst>
              <a:ext uri="{FF2B5EF4-FFF2-40B4-BE49-F238E27FC236}">
                <a16:creationId xmlns:a16="http://schemas.microsoft.com/office/drawing/2014/main" id="{40C7EC29-D631-31EC-2983-3302396821AE}"/>
              </a:ext>
            </a:extLst>
          </p:cNvPr>
          <p:cNvSpPr txBox="1">
            <a:spLocks noChangeArrowheads="1"/>
          </p:cNvSpPr>
          <p:nvPr/>
        </p:nvSpPr>
        <p:spPr bwMode="auto">
          <a:xfrm>
            <a:off x="4511675" y="2994026"/>
            <a:ext cx="3384550" cy="650875"/>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50000"/>
              </a:spcBef>
              <a:buFontTx/>
              <a:buNone/>
            </a:pPr>
            <a:r>
              <a:rPr lang="de-DE" altLang="en-US" sz="1800">
                <a:latin typeface="Arial" panose="020B0604020202020204" pitchFamily="34" charset="0"/>
              </a:rPr>
              <a:t>Homologous chromosmes are separated during meiosis</a:t>
            </a:r>
            <a:endParaRPr lang="en-GB" altLang="en-US" sz="180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Recombination2a">
            <a:extLst>
              <a:ext uri="{FF2B5EF4-FFF2-40B4-BE49-F238E27FC236}">
                <a16:creationId xmlns:a16="http://schemas.microsoft.com/office/drawing/2014/main" id="{56F1D69F-2D9F-CD21-5DE5-9E312D3EF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8618"/>
          <a:stretch>
            <a:fillRect/>
          </a:stretch>
        </p:blipFill>
        <p:spPr bwMode="auto">
          <a:xfrm>
            <a:off x="2228850" y="877889"/>
            <a:ext cx="7867650" cy="16160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 Box 8">
            <a:extLst>
              <a:ext uri="{FF2B5EF4-FFF2-40B4-BE49-F238E27FC236}">
                <a16:creationId xmlns:a16="http://schemas.microsoft.com/office/drawing/2014/main" id="{7F43F21E-025F-0B60-CDA9-99C47599E9E9}"/>
              </a:ext>
            </a:extLst>
          </p:cNvPr>
          <p:cNvSpPr txBox="1">
            <a:spLocks noChangeArrowheads="1"/>
          </p:cNvSpPr>
          <p:nvPr/>
        </p:nvSpPr>
        <p:spPr bwMode="auto">
          <a:xfrm>
            <a:off x="3670301" y="-19050"/>
            <a:ext cx="4513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GB" altLang="en-US" sz="2000" b="1">
                <a:latin typeface="Arial" panose="020B0604020202020204" pitchFamily="34" charset="0"/>
              </a:rPr>
              <a:t>Law of segregation / linkage groups</a:t>
            </a:r>
          </a:p>
        </p:txBody>
      </p:sp>
      <p:sp>
        <p:nvSpPr>
          <p:cNvPr id="7172" name="Text Box 7">
            <a:extLst>
              <a:ext uri="{FF2B5EF4-FFF2-40B4-BE49-F238E27FC236}">
                <a16:creationId xmlns:a16="http://schemas.microsoft.com/office/drawing/2014/main" id="{82376374-E1A3-48FB-9B82-59BB0A928108}"/>
              </a:ext>
            </a:extLst>
          </p:cNvPr>
          <p:cNvSpPr txBox="1">
            <a:spLocks noChangeArrowheads="1"/>
          </p:cNvSpPr>
          <p:nvPr/>
        </p:nvSpPr>
        <p:spPr bwMode="auto">
          <a:xfrm>
            <a:off x="6815138" y="3284539"/>
            <a:ext cx="2952750" cy="1887537"/>
          </a:xfrm>
          <a:prstGeom prst="rect">
            <a:avLst/>
          </a:prstGeom>
          <a:solidFill>
            <a:schemeClr val="bg1"/>
          </a:solidFill>
          <a:ln w="9525">
            <a:solidFill>
              <a:srgbClr val="FF3300"/>
            </a:solidFill>
            <a:miter lim="800000"/>
            <a:headEnd/>
            <a:tailEnd/>
          </a:ln>
        </p:spPr>
        <p:txBody>
          <a:bodyPr>
            <a:spAutoFit/>
          </a:bodyPr>
          <a:lstStyle>
            <a:lvl1pPr marL="266700" indent="-2667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pPr>
            <a:r>
              <a:rPr lang="de-DE" altLang="en-US" sz="1800">
                <a:latin typeface="Arial" panose="020B0604020202020204" pitchFamily="34" charset="0"/>
              </a:rPr>
              <a:t>each offspring receives one parental and one maternal chromosome </a:t>
            </a:r>
          </a:p>
          <a:p>
            <a:pPr>
              <a:spcBef>
                <a:spcPct val="50000"/>
              </a:spcBef>
            </a:pPr>
            <a:r>
              <a:rPr lang="de-DE" altLang="en-US" sz="1800">
                <a:latin typeface="Arial" panose="020B0604020202020204" pitchFamily="34" charset="0"/>
              </a:rPr>
              <a:t>loci on the same chromsome are passed on jointly (linkage)</a:t>
            </a:r>
            <a:endParaRPr lang="en-GB" altLang="en-US" sz="1800">
              <a:latin typeface="Arial" panose="020B0604020202020204" pitchFamily="34" charset="0"/>
            </a:endParaRPr>
          </a:p>
        </p:txBody>
      </p:sp>
      <p:grpSp>
        <p:nvGrpSpPr>
          <p:cNvPr id="7183" name="Group 15">
            <a:extLst>
              <a:ext uri="{FF2B5EF4-FFF2-40B4-BE49-F238E27FC236}">
                <a16:creationId xmlns:a16="http://schemas.microsoft.com/office/drawing/2014/main" id="{1A1AF4B0-2CE5-1A3F-0EAE-91B2DCB0DFE1}"/>
              </a:ext>
            </a:extLst>
          </p:cNvPr>
          <p:cNvGrpSpPr>
            <a:grpSpLocks/>
          </p:cNvGrpSpPr>
          <p:nvPr/>
        </p:nvGrpSpPr>
        <p:grpSpPr bwMode="auto">
          <a:xfrm>
            <a:off x="2228850" y="3051175"/>
            <a:ext cx="3938588" cy="2178050"/>
            <a:chOff x="444" y="1922"/>
            <a:chExt cx="2481" cy="1372"/>
          </a:xfrm>
        </p:grpSpPr>
        <p:pic>
          <p:nvPicPr>
            <p:cNvPr id="7179" name="Picture 150" descr="Recombination2c">
              <a:extLst>
                <a:ext uri="{FF2B5EF4-FFF2-40B4-BE49-F238E27FC236}">
                  <a16:creationId xmlns:a16="http://schemas.microsoft.com/office/drawing/2014/main" id="{610E0AFA-6EE1-D585-E625-E4F49F17E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4228" r="49939"/>
            <a:stretch>
              <a:fillRect/>
            </a:stretch>
          </p:blipFill>
          <p:spPr bwMode="auto">
            <a:xfrm>
              <a:off x="444" y="1922"/>
              <a:ext cx="2481" cy="137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7176" name="Text Box 11">
              <a:extLst>
                <a:ext uri="{FF2B5EF4-FFF2-40B4-BE49-F238E27FC236}">
                  <a16:creationId xmlns:a16="http://schemas.microsoft.com/office/drawing/2014/main" id="{C4731C79-67AD-5E01-5FC9-C21CE6DF369C}"/>
                </a:ext>
              </a:extLst>
            </p:cNvPr>
            <p:cNvSpPr txBox="1">
              <a:spLocks noChangeArrowheads="1"/>
            </p:cNvSpPr>
            <p:nvPr/>
          </p:nvSpPr>
          <p:spPr bwMode="auto">
            <a:xfrm>
              <a:off x="1314" y="2066"/>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de-DE" altLang="en-US" sz="2000" b="1">
                  <a:latin typeface="Arial" panose="020B0604020202020204" pitchFamily="34" charset="0"/>
                </a:rPr>
                <a:t>1</a:t>
              </a:r>
              <a:endParaRPr lang="en-GB" altLang="en-US" sz="2000" b="1">
                <a:latin typeface="Arial" panose="020B0604020202020204" pitchFamily="34" charset="0"/>
              </a:endParaRPr>
            </a:p>
          </p:txBody>
        </p:sp>
        <p:sp>
          <p:nvSpPr>
            <p:cNvPr id="7177" name="Text Box 12">
              <a:extLst>
                <a:ext uri="{FF2B5EF4-FFF2-40B4-BE49-F238E27FC236}">
                  <a16:creationId xmlns:a16="http://schemas.microsoft.com/office/drawing/2014/main" id="{A84D3042-6C95-13A1-4157-9C884926B3EC}"/>
                </a:ext>
              </a:extLst>
            </p:cNvPr>
            <p:cNvSpPr txBox="1">
              <a:spLocks noChangeArrowheads="1"/>
            </p:cNvSpPr>
            <p:nvPr/>
          </p:nvSpPr>
          <p:spPr bwMode="auto">
            <a:xfrm>
              <a:off x="1314" y="2545"/>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de-DE" altLang="en-US" sz="2000" b="1">
                  <a:latin typeface="Arial" panose="020B0604020202020204" pitchFamily="34" charset="0"/>
                </a:rPr>
                <a:t>2</a:t>
              </a:r>
              <a:endParaRPr lang="en-GB" altLang="en-US" sz="2000" b="1">
                <a:latin typeface="Arial" panose="020B0604020202020204" pitchFamily="34" charset="0"/>
              </a:endParaRPr>
            </a:p>
          </p:txBody>
        </p:sp>
        <p:sp>
          <p:nvSpPr>
            <p:cNvPr id="7178" name="Text Box 13">
              <a:extLst>
                <a:ext uri="{FF2B5EF4-FFF2-40B4-BE49-F238E27FC236}">
                  <a16:creationId xmlns:a16="http://schemas.microsoft.com/office/drawing/2014/main" id="{EAB23B1C-C078-E816-7A06-CB0A4E814E35}"/>
                </a:ext>
              </a:extLst>
            </p:cNvPr>
            <p:cNvSpPr txBox="1">
              <a:spLocks noChangeArrowheads="1"/>
            </p:cNvSpPr>
            <p:nvPr/>
          </p:nvSpPr>
          <p:spPr bwMode="auto">
            <a:xfrm>
              <a:off x="1314" y="3024"/>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de-DE" altLang="en-US" sz="2000" b="1">
                  <a:latin typeface="Arial" panose="020B0604020202020204" pitchFamily="34" charset="0"/>
                </a:rPr>
                <a:t>1</a:t>
              </a:r>
              <a:endParaRPr lang="en-GB" altLang="en-US" sz="2000" b="1">
                <a:latin typeface="Arial" panose="020B0604020202020204" pitchFamily="34" charset="0"/>
              </a:endParaRPr>
            </a:p>
          </p:txBody>
        </p:sp>
        <p:sp>
          <p:nvSpPr>
            <p:cNvPr id="7182" name="Rectangle 14">
              <a:extLst>
                <a:ext uri="{FF2B5EF4-FFF2-40B4-BE49-F238E27FC236}">
                  <a16:creationId xmlns:a16="http://schemas.microsoft.com/office/drawing/2014/main" id="{428095D7-4E80-6CD3-8E69-544B6B4B525B}"/>
                </a:ext>
              </a:extLst>
            </p:cNvPr>
            <p:cNvSpPr>
              <a:spLocks noChangeArrowheads="1"/>
            </p:cNvSpPr>
            <p:nvPr/>
          </p:nvSpPr>
          <p:spPr bwMode="auto">
            <a:xfrm>
              <a:off x="1701" y="1923"/>
              <a:ext cx="1179" cy="1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174" name="Line 5">
            <a:extLst>
              <a:ext uri="{FF2B5EF4-FFF2-40B4-BE49-F238E27FC236}">
                <a16:creationId xmlns:a16="http://schemas.microsoft.com/office/drawing/2014/main" id="{63D1FCF6-9298-3799-E6AA-791B5666B6AE}"/>
              </a:ext>
            </a:extLst>
          </p:cNvPr>
          <p:cNvSpPr>
            <a:spLocks noChangeShapeType="1"/>
          </p:cNvSpPr>
          <p:nvPr/>
        </p:nvSpPr>
        <p:spPr bwMode="auto">
          <a:xfrm flipH="1">
            <a:off x="5087938" y="2317750"/>
            <a:ext cx="176212" cy="8953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75" name="Line 6">
            <a:extLst>
              <a:ext uri="{FF2B5EF4-FFF2-40B4-BE49-F238E27FC236}">
                <a16:creationId xmlns:a16="http://schemas.microsoft.com/office/drawing/2014/main" id="{390845FF-0B53-C68D-CF35-4F84A3C5640A}"/>
              </a:ext>
            </a:extLst>
          </p:cNvPr>
          <p:cNvSpPr>
            <a:spLocks noChangeShapeType="1"/>
          </p:cNvSpPr>
          <p:nvPr/>
        </p:nvSpPr>
        <p:spPr bwMode="auto">
          <a:xfrm flipH="1">
            <a:off x="5519739" y="2276476"/>
            <a:ext cx="1512887" cy="9366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D084-157C-4676-9F9B-DE431E9F4E66}"/>
              </a:ext>
            </a:extLst>
          </p:cNvPr>
          <p:cNvSpPr>
            <a:spLocks noGrp="1"/>
          </p:cNvSpPr>
          <p:nvPr>
            <p:ph type="title"/>
          </p:nvPr>
        </p:nvSpPr>
        <p:spPr>
          <a:xfrm>
            <a:off x="0" y="104775"/>
            <a:ext cx="4994277" cy="1585913"/>
          </a:xfrm>
        </p:spPr>
        <p:txBody>
          <a:bodyPr>
            <a:normAutofit fontScale="90000"/>
          </a:bodyPr>
          <a:lstStyle/>
          <a:p>
            <a:r>
              <a:rPr lang="en-US" dirty="0"/>
              <a:t>Genes on the same chromosome will recombine</a:t>
            </a:r>
          </a:p>
        </p:txBody>
      </p:sp>
      <p:sp>
        <p:nvSpPr>
          <p:cNvPr id="3" name="Content Placeholder 2">
            <a:extLst>
              <a:ext uri="{FF2B5EF4-FFF2-40B4-BE49-F238E27FC236}">
                <a16:creationId xmlns:a16="http://schemas.microsoft.com/office/drawing/2014/main" id="{3CFCC087-F869-4F28-92E9-2F392F0D2674}"/>
              </a:ext>
            </a:extLst>
          </p:cNvPr>
          <p:cNvSpPr>
            <a:spLocks noGrp="1"/>
          </p:cNvSpPr>
          <p:nvPr>
            <p:ph idx="1"/>
          </p:nvPr>
        </p:nvSpPr>
        <p:spPr/>
        <p:txBody>
          <a:bodyPr/>
          <a:lstStyle/>
          <a:p>
            <a:endParaRPr lang="en-US"/>
          </a:p>
        </p:txBody>
      </p:sp>
      <p:pic>
        <p:nvPicPr>
          <p:cNvPr id="2050" name="Picture 2" descr="MGA2-06-15b">
            <a:extLst>
              <a:ext uri="{FF2B5EF4-FFF2-40B4-BE49-F238E27FC236}">
                <a16:creationId xmlns:a16="http://schemas.microsoft.com/office/drawing/2014/main" id="{8C3B13FE-5D7F-484F-AF11-A4BD70568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268288"/>
            <a:ext cx="7239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PT - Crazy Chromosomes! PowerPoint Presentation, free download - ID ...">
            <a:extLst>
              <a:ext uri="{FF2B5EF4-FFF2-40B4-BE49-F238E27FC236}">
                <a16:creationId xmlns:a16="http://schemas.microsoft.com/office/drawing/2014/main" id="{65E5B7AC-F701-4422-AAF6-EDBAA5F7D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95524"/>
            <a:ext cx="4994276" cy="374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03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0" descr="Recombination2c">
            <a:extLst>
              <a:ext uri="{FF2B5EF4-FFF2-40B4-BE49-F238E27FC236}">
                <a16:creationId xmlns:a16="http://schemas.microsoft.com/office/drawing/2014/main" id="{D46B3363-A099-4FDC-4701-87F7C0E1B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8618"/>
          <a:stretch>
            <a:fillRect/>
          </a:stretch>
        </p:blipFill>
        <p:spPr bwMode="auto">
          <a:xfrm>
            <a:off x="2228850" y="877889"/>
            <a:ext cx="7867650" cy="16160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8195" name="Text Box 4">
            <a:extLst>
              <a:ext uri="{FF2B5EF4-FFF2-40B4-BE49-F238E27FC236}">
                <a16:creationId xmlns:a16="http://schemas.microsoft.com/office/drawing/2014/main" id="{A32C1107-81D5-61B0-D27C-0FD2BA578B6D}"/>
              </a:ext>
            </a:extLst>
          </p:cNvPr>
          <p:cNvSpPr txBox="1">
            <a:spLocks noChangeArrowheads="1"/>
          </p:cNvSpPr>
          <p:nvPr/>
        </p:nvSpPr>
        <p:spPr bwMode="auto">
          <a:xfrm>
            <a:off x="3000376" y="3068638"/>
            <a:ext cx="2301875" cy="1200150"/>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50000"/>
              </a:spcBef>
              <a:buFontTx/>
              <a:buNone/>
            </a:pPr>
            <a:r>
              <a:rPr lang="de-DE" altLang="en-US" sz="1800">
                <a:latin typeface="Arial" panose="020B0604020202020204" pitchFamily="34" charset="0"/>
              </a:rPr>
              <a:t>intra-chromosomal recombination takes place randomly during oogenesis </a:t>
            </a:r>
            <a:endParaRPr lang="en-GB" altLang="en-US" sz="1800">
              <a:latin typeface="Arial" panose="020B0604020202020204" pitchFamily="34" charset="0"/>
            </a:endParaRPr>
          </a:p>
        </p:txBody>
      </p:sp>
      <p:sp>
        <p:nvSpPr>
          <p:cNvPr id="8196" name="Text Box 14">
            <a:extLst>
              <a:ext uri="{FF2B5EF4-FFF2-40B4-BE49-F238E27FC236}">
                <a16:creationId xmlns:a16="http://schemas.microsoft.com/office/drawing/2014/main" id="{3AB89F6B-E15C-AC2F-74D8-CEE40088F3DB}"/>
              </a:ext>
            </a:extLst>
          </p:cNvPr>
          <p:cNvSpPr txBox="1">
            <a:spLocks noChangeArrowheads="1"/>
          </p:cNvSpPr>
          <p:nvPr/>
        </p:nvSpPr>
        <p:spPr bwMode="auto">
          <a:xfrm>
            <a:off x="5951538" y="3068639"/>
            <a:ext cx="3816350" cy="1063625"/>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50000"/>
              </a:spcBef>
              <a:buFontTx/>
              <a:buNone/>
            </a:pPr>
            <a:r>
              <a:rPr lang="de-DE" altLang="en-US" sz="1800" b="1">
                <a:latin typeface="Arial" panose="020B0604020202020204" pitchFamily="34" charset="0"/>
              </a:rPr>
              <a:t>Recombination rule:</a:t>
            </a:r>
          </a:p>
          <a:p>
            <a:pPr algn="ctr">
              <a:spcBef>
                <a:spcPct val="50000"/>
              </a:spcBef>
              <a:buFontTx/>
              <a:buNone/>
            </a:pPr>
            <a:r>
              <a:rPr lang="de-DE" altLang="en-US" sz="1800">
                <a:latin typeface="Arial" panose="020B0604020202020204" pitchFamily="34" charset="0"/>
              </a:rPr>
              <a:t>there is no recombination in males (nor of the 4</a:t>
            </a:r>
            <a:r>
              <a:rPr lang="de-DE" altLang="en-US" sz="1800" baseline="30000">
                <a:latin typeface="Arial" panose="020B0604020202020204" pitchFamily="34" charset="0"/>
              </a:rPr>
              <a:t>th</a:t>
            </a:r>
            <a:r>
              <a:rPr lang="de-DE" altLang="en-US" sz="1800">
                <a:latin typeface="Arial" panose="020B0604020202020204" pitchFamily="34" charset="0"/>
              </a:rPr>
              <a:t> chromosome) </a:t>
            </a:r>
            <a:endParaRPr lang="en-GB" altLang="en-US" sz="1800">
              <a:latin typeface="Arial" panose="020B0604020202020204" pitchFamily="34" charset="0"/>
            </a:endParaRPr>
          </a:p>
        </p:txBody>
      </p:sp>
      <p:sp>
        <p:nvSpPr>
          <p:cNvPr id="8197" name="Text Box 14">
            <a:extLst>
              <a:ext uri="{FF2B5EF4-FFF2-40B4-BE49-F238E27FC236}">
                <a16:creationId xmlns:a16="http://schemas.microsoft.com/office/drawing/2014/main" id="{CA5EA8E8-0CA5-4B01-DFE1-7358FF0AC530}"/>
              </a:ext>
            </a:extLst>
          </p:cNvPr>
          <p:cNvSpPr txBox="1">
            <a:spLocks noChangeArrowheads="1"/>
          </p:cNvSpPr>
          <p:nvPr/>
        </p:nvSpPr>
        <p:spPr bwMode="auto">
          <a:xfrm>
            <a:off x="3538539" y="-12700"/>
            <a:ext cx="5005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de-DE" altLang="en-US" sz="2000" b="1">
                <a:latin typeface="Arial" panose="020B0604020202020204" pitchFamily="34" charset="0"/>
              </a:rPr>
              <a:t>Complication: recombination in females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0" descr="Recombination2c">
            <a:extLst>
              <a:ext uri="{FF2B5EF4-FFF2-40B4-BE49-F238E27FC236}">
                <a16:creationId xmlns:a16="http://schemas.microsoft.com/office/drawing/2014/main" id="{22221A89-66E9-A523-3F4E-CB8465A6B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228" r="23386"/>
          <a:stretch>
            <a:fillRect/>
          </a:stretch>
        </p:blipFill>
        <p:spPr bwMode="auto">
          <a:xfrm>
            <a:off x="2228850" y="3051175"/>
            <a:ext cx="6027738" cy="21780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150" descr="Recombination2c">
            <a:extLst>
              <a:ext uri="{FF2B5EF4-FFF2-40B4-BE49-F238E27FC236}">
                <a16:creationId xmlns:a16="http://schemas.microsoft.com/office/drawing/2014/main" id="{D745258C-7183-4C6B-D437-C4CD649F5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8618"/>
          <a:stretch>
            <a:fillRect/>
          </a:stretch>
        </p:blipFill>
        <p:spPr bwMode="auto">
          <a:xfrm>
            <a:off x="2228850" y="877889"/>
            <a:ext cx="7867650" cy="16160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 Box 131">
            <a:extLst>
              <a:ext uri="{FF2B5EF4-FFF2-40B4-BE49-F238E27FC236}">
                <a16:creationId xmlns:a16="http://schemas.microsoft.com/office/drawing/2014/main" id="{A26F5CBD-CC70-7962-EFCB-0B9C84884C77}"/>
              </a:ext>
            </a:extLst>
          </p:cNvPr>
          <p:cNvSpPr txBox="1">
            <a:spLocks noChangeArrowheads="1"/>
          </p:cNvSpPr>
          <p:nvPr/>
        </p:nvSpPr>
        <p:spPr bwMode="auto">
          <a:xfrm>
            <a:off x="4324351" y="5645150"/>
            <a:ext cx="3744913" cy="376238"/>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50000"/>
              </a:spcBef>
              <a:buFontTx/>
              <a:buNone/>
            </a:pPr>
            <a:r>
              <a:rPr lang="de-DE" altLang="en-US" sz="1800">
                <a:latin typeface="Arial" panose="020B0604020202020204" pitchFamily="34" charset="0"/>
              </a:rPr>
              <a:t>7 instead of 3 different genotypes</a:t>
            </a:r>
            <a:endParaRPr lang="en-GB" altLang="en-US" sz="1800">
              <a:latin typeface="Arial" panose="020B0604020202020204" pitchFamily="34" charset="0"/>
            </a:endParaRPr>
          </a:p>
        </p:txBody>
      </p:sp>
      <p:grpSp>
        <p:nvGrpSpPr>
          <p:cNvPr id="2" name="Group 1">
            <a:extLst>
              <a:ext uri="{FF2B5EF4-FFF2-40B4-BE49-F238E27FC236}">
                <a16:creationId xmlns:a16="http://schemas.microsoft.com/office/drawing/2014/main" id="{B1B96167-15D5-D820-9B8A-F8C548A16C7C}"/>
              </a:ext>
            </a:extLst>
          </p:cNvPr>
          <p:cNvGrpSpPr/>
          <p:nvPr/>
        </p:nvGrpSpPr>
        <p:grpSpPr>
          <a:xfrm>
            <a:off x="4575086" y="3298826"/>
            <a:ext cx="5510302" cy="1852613"/>
            <a:chOff x="3051086" y="3298825"/>
            <a:chExt cx="5510302" cy="1852613"/>
          </a:xfrm>
        </p:grpSpPr>
        <p:sp>
          <p:nvSpPr>
            <p:cNvPr id="9223" name="Oval 48">
              <a:extLst>
                <a:ext uri="{FF2B5EF4-FFF2-40B4-BE49-F238E27FC236}">
                  <a16:creationId xmlns:a16="http://schemas.microsoft.com/office/drawing/2014/main" id="{B19044D8-5724-AC9C-36C9-C0E37CE53ED6}"/>
                </a:ext>
              </a:extLst>
            </p:cNvPr>
            <p:cNvSpPr>
              <a:spLocks noChangeArrowheads="1"/>
            </p:cNvSpPr>
            <p:nvPr/>
          </p:nvSpPr>
          <p:spPr bwMode="auto">
            <a:xfrm flipV="1">
              <a:off x="3051086" y="3298825"/>
              <a:ext cx="360363" cy="360363"/>
            </a:xfrm>
            <a:prstGeom prst="ellipse">
              <a:avLst/>
            </a:prstGeom>
            <a:noFill/>
            <a:ln w="34925">
              <a:solidFill>
                <a:schemeClr val="accent2"/>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24" name="Oval 49">
              <a:extLst>
                <a:ext uri="{FF2B5EF4-FFF2-40B4-BE49-F238E27FC236}">
                  <a16:creationId xmlns:a16="http://schemas.microsoft.com/office/drawing/2014/main" id="{7513710C-1970-E37B-7607-E94E776AB9BE}"/>
                </a:ext>
              </a:extLst>
            </p:cNvPr>
            <p:cNvSpPr>
              <a:spLocks noChangeArrowheads="1"/>
            </p:cNvSpPr>
            <p:nvPr/>
          </p:nvSpPr>
          <p:spPr bwMode="auto">
            <a:xfrm flipV="1">
              <a:off x="4010025" y="3298825"/>
              <a:ext cx="360363" cy="360363"/>
            </a:xfrm>
            <a:prstGeom prst="ellipse">
              <a:avLst/>
            </a:prstGeom>
            <a:noFill/>
            <a:ln w="34925">
              <a:solidFill>
                <a:schemeClr val="accent2"/>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25" name="Oval 50">
              <a:extLst>
                <a:ext uri="{FF2B5EF4-FFF2-40B4-BE49-F238E27FC236}">
                  <a16:creationId xmlns:a16="http://schemas.microsoft.com/office/drawing/2014/main" id="{49B97FEF-0BC9-23CA-3885-FBF44A6955F7}"/>
                </a:ext>
              </a:extLst>
            </p:cNvPr>
            <p:cNvSpPr>
              <a:spLocks noChangeArrowheads="1"/>
            </p:cNvSpPr>
            <p:nvPr/>
          </p:nvSpPr>
          <p:spPr bwMode="auto">
            <a:xfrm flipV="1">
              <a:off x="3051086" y="3792538"/>
              <a:ext cx="360363" cy="360363"/>
            </a:xfrm>
            <a:prstGeom prst="ellipse">
              <a:avLst/>
            </a:prstGeom>
            <a:noFill/>
            <a:ln w="3492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26" name="Oval 51">
              <a:extLst>
                <a:ext uri="{FF2B5EF4-FFF2-40B4-BE49-F238E27FC236}">
                  <a16:creationId xmlns:a16="http://schemas.microsoft.com/office/drawing/2014/main" id="{59EEB84E-CE69-15B6-8CE2-BDB44E3A9A9E}"/>
                </a:ext>
              </a:extLst>
            </p:cNvPr>
            <p:cNvSpPr>
              <a:spLocks noChangeArrowheads="1"/>
            </p:cNvSpPr>
            <p:nvPr/>
          </p:nvSpPr>
          <p:spPr bwMode="auto">
            <a:xfrm flipV="1">
              <a:off x="4010025" y="3792538"/>
              <a:ext cx="360363" cy="360363"/>
            </a:xfrm>
            <a:prstGeom prst="ellipse">
              <a:avLst/>
            </a:prstGeom>
            <a:noFill/>
            <a:ln w="3492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27" name="Oval 52">
              <a:extLst>
                <a:ext uri="{FF2B5EF4-FFF2-40B4-BE49-F238E27FC236}">
                  <a16:creationId xmlns:a16="http://schemas.microsoft.com/office/drawing/2014/main" id="{8520A7FD-58E0-DAB9-F915-7B217C00F415}"/>
                </a:ext>
              </a:extLst>
            </p:cNvPr>
            <p:cNvSpPr>
              <a:spLocks noChangeArrowheads="1"/>
            </p:cNvSpPr>
            <p:nvPr/>
          </p:nvSpPr>
          <p:spPr bwMode="auto">
            <a:xfrm flipV="1">
              <a:off x="3051086" y="4294188"/>
              <a:ext cx="360363" cy="360363"/>
            </a:xfrm>
            <a:prstGeom prst="ellipse">
              <a:avLst/>
            </a:prstGeom>
            <a:noFill/>
            <a:ln w="3492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28" name="Oval 53">
              <a:extLst>
                <a:ext uri="{FF2B5EF4-FFF2-40B4-BE49-F238E27FC236}">
                  <a16:creationId xmlns:a16="http://schemas.microsoft.com/office/drawing/2014/main" id="{6D4EB261-E883-B6CB-D970-797DE2BC1EAC}"/>
                </a:ext>
              </a:extLst>
            </p:cNvPr>
            <p:cNvSpPr>
              <a:spLocks noChangeArrowheads="1"/>
            </p:cNvSpPr>
            <p:nvPr/>
          </p:nvSpPr>
          <p:spPr bwMode="auto">
            <a:xfrm flipV="1">
              <a:off x="4010025" y="4294188"/>
              <a:ext cx="360363" cy="360363"/>
            </a:xfrm>
            <a:prstGeom prst="ellipse">
              <a:avLst/>
            </a:prstGeom>
            <a:noFill/>
            <a:ln w="3492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29" name="Oval 54">
              <a:extLst>
                <a:ext uri="{FF2B5EF4-FFF2-40B4-BE49-F238E27FC236}">
                  <a16:creationId xmlns:a16="http://schemas.microsoft.com/office/drawing/2014/main" id="{7851FBD1-9A24-40EA-4ED2-C4701CF85663}"/>
                </a:ext>
              </a:extLst>
            </p:cNvPr>
            <p:cNvSpPr>
              <a:spLocks noChangeArrowheads="1"/>
            </p:cNvSpPr>
            <p:nvPr/>
          </p:nvSpPr>
          <p:spPr bwMode="auto">
            <a:xfrm flipV="1">
              <a:off x="3051086" y="4791075"/>
              <a:ext cx="360363" cy="360363"/>
            </a:xfrm>
            <a:prstGeom prst="ellipse">
              <a:avLst/>
            </a:prstGeom>
            <a:noFill/>
            <a:ln w="34925">
              <a:solidFill>
                <a:srgbClr val="0099FF"/>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30" name="Oval 55">
              <a:extLst>
                <a:ext uri="{FF2B5EF4-FFF2-40B4-BE49-F238E27FC236}">
                  <a16:creationId xmlns:a16="http://schemas.microsoft.com/office/drawing/2014/main" id="{C4E1CA1A-8645-18E1-5503-FDB72F41A656}"/>
                </a:ext>
              </a:extLst>
            </p:cNvPr>
            <p:cNvSpPr>
              <a:spLocks noChangeArrowheads="1"/>
            </p:cNvSpPr>
            <p:nvPr/>
          </p:nvSpPr>
          <p:spPr bwMode="auto">
            <a:xfrm flipV="1">
              <a:off x="4010025" y="4791075"/>
              <a:ext cx="360363" cy="360363"/>
            </a:xfrm>
            <a:prstGeom prst="ellipse">
              <a:avLst/>
            </a:prstGeom>
            <a:noFill/>
            <a:ln w="34925">
              <a:solidFill>
                <a:srgbClr val="0099FF"/>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31" name="Oval 56">
              <a:extLst>
                <a:ext uri="{FF2B5EF4-FFF2-40B4-BE49-F238E27FC236}">
                  <a16:creationId xmlns:a16="http://schemas.microsoft.com/office/drawing/2014/main" id="{57FD36E5-F7AF-1535-D1B7-C194062C542C}"/>
                </a:ext>
              </a:extLst>
            </p:cNvPr>
            <p:cNvSpPr>
              <a:spLocks noChangeArrowheads="1"/>
            </p:cNvSpPr>
            <p:nvPr/>
          </p:nvSpPr>
          <p:spPr bwMode="auto">
            <a:xfrm flipV="1">
              <a:off x="6107113" y="3298825"/>
              <a:ext cx="360363" cy="360363"/>
            </a:xfrm>
            <a:prstGeom prst="ellipse">
              <a:avLst/>
            </a:prstGeom>
            <a:noFill/>
            <a:ln w="3492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32" name="Oval 57">
              <a:extLst>
                <a:ext uri="{FF2B5EF4-FFF2-40B4-BE49-F238E27FC236}">
                  <a16:creationId xmlns:a16="http://schemas.microsoft.com/office/drawing/2014/main" id="{351321F1-E49B-957D-9729-A45B492CDDFA}"/>
                </a:ext>
              </a:extLst>
            </p:cNvPr>
            <p:cNvSpPr>
              <a:spLocks noChangeArrowheads="1"/>
            </p:cNvSpPr>
            <p:nvPr/>
          </p:nvSpPr>
          <p:spPr bwMode="auto">
            <a:xfrm flipV="1">
              <a:off x="5132343" y="3298825"/>
              <a:ext cx="360363" cy="360363"/>
            </a:xfrm>
            <a:prstGeom prst="ellipse">
              <a:avLst/>
            </a:prstGeom>
            <a:noFill/>
            <a:ln w="34925">
              <a:solidFill>
                <a:schemeClr val="accent2"/>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33" name="Oval 59">
              <a:extLst>
                <a:ext uri="{FF2B5EF4-FFF2-40B4-BE49-F238E27FC236}">
                  <a16:creationId xmlns:a16="http://schemas.microsoft.com/office/drawing/2014/main" id="{CCB62FAF-10AC-453F-F0FA-0585939803C4}"/>
                </a:ext>
              </a:extLst>
            </p:cNvPr>
            <p:cNvSpPr>
              <a:spLocks noChangeArrowheads="1"/>
            </p:cNvSpPr>
            <p:nvPr/>
          </p:nvSpPr>
          <p:spPr bwMode="auto">
            <a:xfrm flipV="1">
              <a:off x="5132343" y="3792538"/>
              <a:ext cx="360363" cy="360363"/>
            </a:xfrm>
            <a:prstGeom prst="ellipse">
              <a:avLst/>
            </a:prstGeom>
            <a:noFill/>
            <a:ln w="3492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34" name="Oval 62">
              <a:extLst>
                <a:ext uri="{FF2B5EF4-FFF2-40B4-BE49-F238E27FC236}">
                  <a16:creationId xmlns:a16="http://schemas.microsoft.com/office/drawing/2014/main" id="{E087B077-7B8A-3E82-960A-AA1DDD87D835}"/>
                </a:ext>
              </a:extLst>
            </p:cNvPr>
            <p:cNvSpPr>
              <a:spLocks noChangeArrowheads="1"/>
            </p:cNvSpPr>
            <p:nvPr/>
          </p:nvSpPr>
          <p:spPr bwMode="auto">
            <a:xfrm flipV="1">
              <a:off x="6107113" y="4791075"/>
              <a:ext cx="360363" cy="360363"/>
            </a:xfrm>
            <a:prstGeom prst="ellipse">
              <a:avLst/>
            </a:prstGeom>
            <a:noFill/>
            <a:ln w="3492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35" name="Oval 63">
              <a:extLst>
                <a:ext uri="{FF2B5EF4-FFF2-40B4-BE49-F238E27FC236}">
                  <a16:creationId xmlns:a16="http://schemas.microsoft.com/office/drawing/2014/main" id="{9350C95B-79AB-2CED-8806-AC27F4E9D67B}"/>
                </a:ext>
              </a:extLst>
            </p:cNvPr>
            <p:cNvSpPr>
              <a:spLocks noChangeArrowheads="1"/>
            </p:cNvSpPr>
            <p:nvPr/>
          </p:nvSpPr>
          <p:spPr bwMode="auto">
            <a:xfrm flipV="1">
              <a:off x="5132343" y="4791075"/>
              <a:ext cx="360363" cy="360363"/>
            </a:xfrm>
            <a:prstGeom prst="ellipse">
              <a:avLst/>
            </a:prstGeom>
            <a:noFill/>
            <a:ln w="34925">
              <a:solidFill>
                <a:srgbClr val="0099FF"/>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36" name="Text Box 70">
              <a:extLst>
                <a:ext uri="{FF2B5EF4-FFF2-40B4-BE49-F238E27FC236}">
                  <a16:creationId xmlns:a16="http://schemas.microsoft.com/office/drawing/2014/main" id="{FF64CCCF-E052-F975-1943-87C0534FDDDE}"/>
                </a:ext>
              </a:extLst>
            </p:cNvPr>
            <p:cNvSpPr txBox="1">
              <a:spLocks noChangeArrowheads="1"/>
            </p:cNvSpPr>
            <p:nvPr/>
          </p:nvSpPr>
          <p:spPr bwMode="auto">
            <a:xfrm>
              <a:off x="7192963" y="3786188"/>
              <a:ext cx="1368425" cy="952500"/>
            </a:xfrm>
            <a:prstGeom prst="rect">
              <a:avLst/>
            </a:prstGeom>
            <a:solidFill>
              <a:schemeClr val="bg1"/>
            </a:solidFill>
            <a:ln w="9525">
              <a:solidFill>
                <a:srgbClr val="FF3300"/>
              </a:solidFill>
              <a:miter lim="800000"/>
              <a:headEnd/>
              <a:tailEnd/>
            </a:ln>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GB" altLang="en-US" sz="1400" b="1" dirty="0">
                  <a:solidFill>
                    <a:srgbClr val="0099FF"/>
                  </a:solidFill>
                  <a:latin typeface="Arial" panose="020B0604020202020204" pitchFamily="34" charset="0"/>
                </a:rPr>
                <a:t>wildtype</a:t>
              </a:r>
            </a:p>
            <a:p>
              <a:pPr algn="ctr">
                <a:spcBef>
                  <a:spcPct val="0"/>
                </a:spcBef>
                <a:buFontTx/>
                <a:buNone/>
              </a:pPr>
              <a:r>
                <a:rPr lang="en-GB" altLang="en-US" sz="1400" b="1" dirty="0">
                  <a:solidFill>
                    <a:srgbClr val="FF0000"/>
                  </a:solidFill>
                  <a:latin typeface="Arial" panose="020B0604020202020204" pitchFamily="34" charset="0"/>
                </a:rPr>
                <a:t>heterozygous</a:t>
              </a:r>
            </a:p>
            <a:p>
              <a:pPr algn="ctr">
                <a:spcBef>
                  <a:spcPct val="0"/>
                </a:spcBef>
                <a:buFontTx/>
                <a:buNone/>
              </a:pPr>
              <a:r>
                <a:rPr lang="en-GB" altLang="en-US" sz="1400" b="1" dirty="0">
                  <a:solidFill>
                    <a:schemeClr val="accent2"/>
                  </a:solidFill>
                  <a:latin typeface="Arial" panose="020B0604020202020204" pitchFamily="34" charset="0"/>
                </a:rPr>
                <a:t>homozygous mutant</a:t>
              </a:r>
            </a:p>
          </p:txBody>
        </p:sp>
        <p:sp>
          <p:nvSpPr>
            <p:cNvPr id="9237" name="Oval 143">
              <a:extLst>
                <a:ext uri="{FF2B5EF4-FFF2-40B4-BE49-F238E27FC236}">
                  <a16:creationId xmlns:a16="http://schemas.microsoft.com/office/drawing/2014/main" id="{2809B1D8-63B8-4A88-6551-DEE3DDD26759}"/>
                </a:ext>
              </a:extLst>
            </p:cNvPr>
            <p:cNvSpPr>
              <a:spLocks noChangeArrowheads="1"/>
            </p:cNvSpPr>
            <p:nvPr/>
          </p:nvSpPr>
          <p:spPr bwMode="auto">
            <a:xfrm flipV="1">
              <a:off x="6105525" y="4294188"/>
              <a:ext cx="360363" cy="360363"/>
            </a:xfrm>
            <a:prstGeom prst="ellipse">
              <a:avLst/>
            </a:prstGeom>
            <a:noFill/>
            <a:ln w="34925">
              <a:solidFill>
                <a:schemeClr val="accent2"/>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38" name="Oval 144">
              <a:extLst>
                <a:ext uri="{FF2B5EF4-FFF2-40B4-BE49-F238E27FC236}">
                  <a16:creationId xmlns:a16="http://schemas.microsoft.com/office/drawing/2014/main" id="{489B4B60-ACDE-A54F-7E31-327F730D8502}"/>
                </a:ext>
              </a:extLst>
            </p:cNvPr>
            <p:cNvSpPr>
              <a:spLocks noChangeArrowheads="1"/>
            </p:cNvSpPr>
            <p:nvPr/>
          </p:nvSpPr>
          <p:spPr bwMode="auto">
            <a:xfrm flipV="1">
              <a:off x="5133931" y="4294188"/>
              <a:ext cx="360363" cy="360363"/>
            </a:xfrm>
            <a:prstGeom prst="ellipse">
              <a:avLst/>
            </a:prstGeom>
            <a:noFill/>
            <a:ln w="3492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
          <p:nvSpPr>
            <p:cNvPr id="9239" name="Oval 145">
              <a:extLst>
                <a:ext uri="{FF2B5EF4-FFF2-40B4-BE49-F238E27FC236}">
                  <a16:creationId xmlns:a16="http://schemas.microsoft.com/office/drawing/2014/main" id="{5502C539-DDE8-80A5-3A20-DE809DBF984D}"/>
                </a:ext>
              </a:extLst>
            </p:cNvPr>
            <p:cNvSpPr>
              <a:spLocks noChangeArrowheads="1"/>
            </p:cNvSpPr>
            <p:nvPr/>
          </p:nvSpPr>
          <p:spPr bwMode="auto">
            <a:xfrm flipV="1">
              <a:off x="6107113" y="3794125"/>
              <a:ext cx="360363" cy="360363"/>
            </a:xfrm>
            <a:prstGeom prst="ellipse">
              <a:avLst/>
            </a:prstGeom>
            <a:noFill/>
            <a:ln w="34925">
              <a:solidFill>
                <a:srgbClr val="0099FF"/>
              </a:solidFill>
              <a:prstDash val="sysDot"/>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grpSp>
      <p:sp>
        <p:nvSpPr>
          <p:cNvPr id="9222" name="Text Box 14">
            <a:extLst>
              <a:ext uri="{FF2B5EF4-FFF2-40B4-BE49-F238E27FC236}">
                <a16:creationId xmlns:a16="http://schemas.microsoft.com/office/drawing/2014/main" id="{85D5458F-EFA0-FADC-FD64-7CCBB4B226BB}"/>
              </a:ext>
            </a:extLst>
          </p:cNvPr>
          <p:cNvSpPr txBox="1">
            <a:spLocks noChangeArrowheads="1"/>
          </p:cNvSpPr>
          <p:nvPr/>
        </p:nvSpPr>
        <p:spPr bwMode="auto">
          <a:xfrm>
            <a:off x="3538539" y="-12700"/>
            <a:ext cx="5005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de-DE" altLang="en-US" sz="2000" b="1">
                <a:latin typeface="Arial" panose="020B0604020202020204" pitchFamily="34" charset="0"/>
              </a:rPr>
              <a:t>Complication: recombination in females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1">
            <a:extLst>
              <a:ext uri="{FF2B5EF4-FFF2-40B4-BE49-F238E27FC236}">
                <a16:creationId xmlns:a16="http://schemas.microsoft.com/office/drawing/2014/main" id="{4AB22D81-7890-E42C-D1D0-C327D871A067}"/>
              </a:ext>
            </a:extLst>
          </p:cNvPr>
          <p:cNvSpPr>
            <a:spLocks noChangeArrowheads="1"/>
          </p:cNvSpPr>
          <p:nvPr/>
        </p:nvSpPr>
        <p:spPr bwMode="auto">
          <a:xfrm>
            <a:off x="2208214" y="3589338"/>
            <a:ext cx="7775575" cy="596900"/>
          </a:xfrm>
          <a:prstGeom prst="rect">
            <a:avLst/>
          </a:prstGeom>
          <a:solidFill>
            <a:schemeClr val="bg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GB" altLang="en-US"/>
              <a:t>If each of the mutant alleles (blue and orange) were lethal in homozygosis, which of these genotypes would fail to survive?”</a:t>
            </a:r>
          </a:p>
        </p:txBody>
      </p:sp>
      <p:pic>
        <p:nvPicPr>
          <p:cNvPr id="10243" name="Picture 92" descr="Recombination2c">
            <a:extLst>
              <a:ext uri="{FF2B5EF4-FFF2-40B4-BE49-F238E27FC236}">
                <a16:creationId xmlns:a16="http://schemas.microsoft.com/office/drawing/2014/main" id="{E3C00B9B-C92F-CEE9-8E8E-5BCF52AAE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211" r="1433"/>
          <a:stretch>
            <a:fillRect/>
          </a:stretch>
        </p:blipFill>
        <p:spPr bwMode="auto">
          <a:xfrm>
            <a:off x="2228850" y="1054100"/>
            <a:ext cx="7754938" cy="22177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grpSp>
        <p:nvGrpSpPr>
          <p:cNvPr id="12310" name="Group 22">
            <a:extLst>
              <a:ext uri="{FF2B5EF4-FFF2-40B4-BE49-F238E27FC236}">
                <a16:creationId xmlns:a16="http://schemas.microsoft.com/office/drawing/2014/main" id="{18B2211A-6F6B-DADA-CE01-EB5DD9216778}"/>
              </a:ext>
            </a:extLst>
          </p:cNvPr>
          <p:cNvGrpSpPr>
            <a:grpSpLocks/>
          </p:cNvGrpSpPr>
          <p:nvPr/>
        </p:nvGrpSpPr>
        <p:grpSpPr bwMode="auto">
          <a:xfrm>
            <a:off x="2208213" y="1385889"/>
            <a:ext cx="7777162" cy="2822575"/>
            <a:chOff x="431" y="873"/>
            <a:chExt cx="4899" cy="1778"/>
          </a:xfrm>
        </p:grpSpPr>
        <p:sp>
          <p:nvSpPr>
            <p:cNvPr id="10246" name="Text Box 76">
              <a:extLst>
                <a:ext uri="{FF2B5EF4-FFF2-40B4-BE49-F238E27FC236}">
                  <a16:creationId xmlns:a16="http://schemas.microsoft.com/office/drawing/2014/main" id="{F7B46F2B-8876-89A4-6CE5-7D843C394A6F}"/>
                </a:ext>
              </a:extLst>
            </p:cNvPr>
            <p:cNvSpPr txBox="1">
              <a:spLocks noChangeArrowheads="1"/>
            </p:cNvSpPr>
            <p:nvPr/>
          </p:nvSpPr>
          <p:spPr bwMode="auto">
            <a:xfrm>
              <a:off x="431" y="2239"/>
              <a:ext cx="4899" cy="412"/>
            </a:xfrm>
            <a:prstGeom prst="rect">
              <a:avLst/>
            </a:prstGeom>
            <a:solidFill>
              <a:schemeClr val="bg1"/>
            </a:solidFill>
            <a:ln w="12700">
              <a:solidFill>
                <a:srgbClr val="FF0000"/>
              </a:solidFill>
              <a:miter lim="800000"/>
              <a:headEnd/>
              <a:tailEnd/>
            </a:ln>
          </p:spPr>
          <p:txBody>
            <a:bodyPr>
              <a:spAutoFit/>
            </a:bodyPr>
            <a:lstStyle>
              <a:lvl1pPr marL="182563" indent="-182563">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pPr>
              <a:r>
                <a:rPr lang="de-DE" altLang="en-US" sz="1800" b="1">
                  <a:solidFill>
                    <a:schemeClr val="accent2"/>
                  </a:solidFill>
                  <a:latin typeface="Arial" panose="020B0604020202020204" pitchFamily="34" charset="0"/>
                </a:rPr>
                <a:t>lethal mutations are difficult to keep as a stock; </a:t>
              </a:r>
              <a:r>
                <a:rPr lang="de-DE" altLang="en-US" sz="1800" b="1">
                  <a:solidFill>
                    <a:srgbClr val="0099FF"/>
                  </a:solidFill>
                  <a:latin typeface="Arial" panose="020B0604020202020204" pitchFamily="34" charset="0"/>
                </a:rPr>
                <a:t>t</a:t>
              </a:r>
              <a:r>
                <a:rPr lang="en-US" altLang="en-US" sz="1800" b="1">
                  <a:solidFill>
                    <a:srgbClr val="0099FF"/>
                  </a:solidFill>
                  <a:latin typeface="Arial" panose="020B0604020202020204" pitchFamily="34" charset="0"/>
                </a:rPr>
                <a:t>hey</a:t>
              </a:r>
              <a:r>
                <a:rPr lang="de-DE" altLang="en-US" sz="1800" b="1">
                  <a:solidFill>
                    <a:srgbClr val="0099FF"/>
                  </a:solidFill>
                  <a:latin typeface="Arial" panose="020B0604020202020204" pitchFamily="34" charset="0"/>
                </a:rPr>
                <a:t> will gradually</a:t>
              </a:r>
              <a:r>
                <a:rPr lang="de-DE" altLang="en-US" sz="1800" b="1">
                  <a:solidFill>
                    <a:schemeClr val="accent2"/>
                  </a:solidFill>
                  <a:latin typeface="Arial" panose="020B0604020202020204" pitchFamily="34" charset="0"/>
                </a:rPr>
                <a:t> </a:t>
              </a:r>
              <a:r>
                <a:rPr lang="de-DE" altLang="en-US" sz="1800" b="1">
                  <a:solidFill>
                    <a:srgbClr val="0099FF"/>
                  </a:solidFill>
                  <a:latin typeface="Arial" panose="020B0604020202020204" pitchFamily="34" charset="0"/>
                </a:rPr>
                <a:t>be lost </a:t>
              </a:r>
              <a:r>
                <a:rPr lang="de-DE" altLang="en-US" sz="1800">
                  <a:solidFill>
                    <a:srgbClr val="0099FF"/>
                  </a:solidFill>
                  <a:latin typeface="Arial" panose="020B0604020202020204" pitchFamily="34" charset="0"/>
                </a:rPr>
                <a:t>(i.e. be replaced by wt alleles in subsequent generations)</a:t>
              </a:r>
              <a:endParaRPr lang="de-DE" altLang="en-US" sz="1800">
                <a:solidFill>
                  <a:schemeClr val="folHlink"/>
                </a:solidFill>
                <a:latin typeface="Arial" panose="020B0604020202020204" pitchFamily="34" charset="0"/>
              </a:endParaRPr>
            </a:p>
          </p:txBody>
        </p:sp>
        <p:grpSp>
          <p:nvGrpSpPr>
            <p:cNvPr id="10247" name="Group 78">
              <a:extLst>
                <a:ext uri="{FF2B5EF4-FFF2-40B4-BE49-F238E27FC236}">
                  <a16:creationId xmlns:a16="http://schemas.microsoft.com/office/drawing/2014/main" id="{0D569874-AAC5-AACE-87EE-8210EECC81D6}"/>
                </a:ext>
              </a:extLst>
            </p:cNvPr>
            <p:cNvGrpSpPr>
              <a:grpSpLocks/>
            </p:cNvGrpSpPr>
            <p:nvPr/>
          </p:nvGrpSpPr>
          <p:grpSpPr bwMode="auto">
            <a:xfrm>
              <a:off x="2021" y="873"/>
              <a:ext cx="635" cy="181"/>
              <a:chOff x="1111" y="1389"/>
              <a:chExt cx="635" cy="272"/>
            </a:xfrm>
          </p:grpSpPr>
          <p:sp>
            <p:nvSpPr>
              <p:cNvPr id="10257" name="Line 79">
                <a:extLst>
                  <a:ext uri="{FF2B5EF4-FFF2-40B4-BE49-F238E27FC236}">
                    <a16:creationId xmlns:a16="http://schemas.microsoft.com/office/drawing/2014/main" id="{7BEADD2A-8BB0-F568-F15A-025E7BCA32AE}"/>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58" name="Line 80">
                <a:extLst>
                  <a:ext uri="{FF2B5EF4-FFF2-40B4-BE49-F238E27FC236}">
                    <a16:creationId xmlns:a16="http://schemas.microsoft.com/office/drawing/2014/main" id="{C184DC5F-2F42-D902-2016-5E471499FC0E}"/>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248" name="Group 81">
              <a:extLst>
                <a:ext uri="{FF2B5EF4-FFF2-40B4-BE49-F238E27FC236}">
                  <a16:creationId xmlns:a16="http://schemas.microsoft.com/office/drawing/2014/main" id="{8956F06F-8818-399C-92C5-380AAAC24FBE}"/>
                </a:ext>
              </a:extLst>
            </p:cNvPr>
            <p:cNvGrpSpPr>
              <a:grpSpLocks/>
            </p:cNvGrpSpPr>
            <p:nvPr/>
          </p:nvGrpSpPr>
          <p:grpSpPr bwMode="auto">
            <a:xfrm>
              <a:off x="3334" y="873"/>
              <a:ext cx="635" cy="181"/>
              <a:chOff x="1111" y="1389"/>
              <a:chExt cx="635" cy="272"/>
            </a:xfrm>
          </p:grpSpPr>
          <p:sp>
            <p:nvSpPr>
              <p:cNvPr id="10255" name="Line 82">
                <a:extLst>
                  <a:ext uri="{FF2B5EF4-FFF2-40B4-BE49-F238E27FC236}">
                    <a16:creationId xmlns:a16="http://schemas.microsoft.com/office/drawing/2014/main" id="{3DB3F93C-3189-49BC-AE10-00E741A802CA}"/>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56" name="Line 83">
                <a:extLst>
                  <a:ext uri="{FF2B5EF4-FFF2-40B4-BE49-F238E27FC236}">
                    <a16:creationId xmlns:a16="http://schemas.microsoft.com/office/drawing/2014/main" id="{B63C1C95-1FE5-0C97-69A7-E844D2D8763B}"/>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249" name="Group 84">
              <a:extLst>
                <a:ext uri="{FF2B5EF4-FFF2-40B4-BE49-F238E27FC236}">
                  <a16:creationId xmlns:a16="http://schemas.microsoft.com/office/drawing/2014/main" id="{8770FAF2-40E6-BD0D-C427-5D503611B2DC}"/>
                </a:ext>
              </a:extLst>
            </p:cNvPr>
            <p:cNvGrpSpPr>
              <a:grpSpLocks/>
            </p:cNvGrpSpPr>
            <p:nvPr/>
          </p:nvGrpSpPr>
          <p:grpSpPr bwMode="auto">
            <a:xfrm>
              <a:off x="3334" y="1508"/>
              <a:ext cx="635" cy="181"/>
              <a:chOff x="1111" y="1389"/>
              <a:chExt cx="635" cy="272"/>
            </a:xfrm>
          </p:grpSpPr>
          <p:sp>
            <p:nvSpPr>
              <p:cNvPr id="10253" name="Line 85">
                <a:extLst>
                  <a:ext uri="{FF2B5EF4-FFF2-40B4-BE49-F238E27FC236}">
                    <a16:creationId xmlns:a16="http://schemas.microsoft.com/office/drawing/2014/main" id="{78104F6F-F114-C822-39C1-344370EAF3AB}"/>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54" name="Line 86">
                <a:extLst>
                  <a:ext uri="{FF2B5EF4-FFF2-40B4-BE49-F238E27FC236}">
                    <a16:creationId xmlns:a16="http://schemas.microsoft.com/office/drawing/2014/main" id="{2DA92E01-C9D0-44C6-E6DA-A3C666737A95}"/>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250" name="Line 87">
              <a:extLst>
                <a:ext uri="{FF2B5EF4-FFF2-40B4-BE49-F238E27FC236}">
                  <a16:creationId xmlns:a16="http://schemas.microsoft.com/office/drawing/2014/main" id="{BE0B89CA-6FD4-E17E-D781-07E67F51191C}"/>
                </a:ext>
              </a:extLst>
            </p:cNvPr>
            <p:cNvSpPr>
              <a:spLocks noChangeShapeType="1"/>
            </p:cNvSpPr>
            <p:nvPr/>
          </p:nvSpPr>
          <p:spPr bwMode="auto">
            <a:xfrm>
              <a:off x="1156" y="1904"/>
              <a:ext cx="272" cy="0"/>
            </a:xfrm>
            <a:prstGeom prst="line">
              <a:avLst/>
            </a:prstGeom>
            <a:noFill/>
            <a:ln w="5715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1" name="Line 87">
              <a:extLst>
                <a:ext uri="{FF2B5EF4-FFF2-40B4-BE49-F238E27FC236}">
                  <a16:creationId xmlns:a16="http://schemas.microsoft.com/office/drawing/2014/main" id="{5AD2C874-0764-2CB0-2B76-2448F13A59C4}"/>
                </a:ext>
              </a:extLst>
            </p:cNvPr>
            <p:cNvSpPr>
              <a:spLocks noChangeShapeType="1"/>
            </p:cNvSpPr>
            <p:nvPr/>
          </p:nvSpPr>
          <p:spPr bwMode="auto">
            <a:xfrm flipH="1">
              <a:off x="4468" y="1904"/>
              <a:ext cx="272" cy="0"/>
            </a:xfrm>
            <a:prstGeom prst="line">
              <a:avLst/>
            </a:prstGeom>
            <a:noFill/>
            <a:ln w="5715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52" name="Line 87">
              <a:extLst>
                <a:ext uri="{FF2B5EF4-FFF2-40B4-BE49-F238E27FC236}">
                  <a16:creationId xmlns:a16="http://schemas.microsoft.com/office/drawing/2014/main" id="{9A7F86AB-6A50-E2C2-C8A5-3B46D01A985A}"/>
                </a:ext>
              </a:extLst>
            </p:cNvPr>
            <p:cNvSpPr>
              <a:spLocks noChangeShapeType="1"/>
            </p:cNvSpPr>
            <p:nvPr/>
          </p:nvSpPr>
          <p:spPr bwMode="auto">
            <a:xfrm flipH="1">
              <a:off x="4468" y="1272"/>
              <a:ext cx="272" cy="0"/>
            </a:xfrm>
            <a:prstGeom prst="line">
              <a:avLst/>
            </a:prstGeom>
            <a:noFill/>
            <a:ln w="5715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0244" name="Text Box 5">
            <a:extLst>
              <a:ext uri="{FF2B5EF4-FFF2-40B4-BE49-F238E27FC236}">
                <a16:creationId xmlns:a16="http://schemas.microsoft.com/office/drawing/2014/main" id="{DF5B7FB8-43C5-429C-6D3B-D752CFDDD32E}"/>
              </a:ext>
            </a:extLst>
          </p:cNvPr>
          <p:cNvSpPr txBox="1">
            <a:spLocks noChangeArrowheads="1"/>
          </p:cNvSpPr>
          <p:nvPr/>
        </p:nvSpPr>
        <p:spPr bwMode="auto">
          <a:xfrm>
            <a:off x="4140200" y="-19050"/>
            <a:ext cx="368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de-DE" altLang="en-US" sz="2000" b="1">
                <a:latin typeface="Arial" panose="020B0604020202020204" pitchFamily="34" charset="0"/>
              </a:rPr>
              <a:t>Balancers and stock keeping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dissolve">
                                      <p:cBhvr>
                                        <p:cTn id="7" dur="500"/>
                                        <p:tgtEl>
                                          <p:spTgt spid="12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5" descr="Recombination2d">
            <a:extLst>
              <a:ext uri="{FF2B5EF4-FFF2-40B4-BE49-F238E27FC236}">
                <a16:creationId xmlns:a16="http://schemas.microsoft.com/office/drawing/2014/main" id="{7CC63CC0-BB59-64F3-1076-09BA5C358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211" r="1433"/>
          <a:stretch>
            <a:fillRect/>
          </a:stretch>
        </p:blipFill>
        <p:spPr bwMode="auto">
          <a:xfrm>
            <a:off x="2228850" y="1054100"/>
            <a:ext cx="7754938" cy="22177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grpSp>
        <p:nvGrpSpPr>
          <p:cNvPr id="11268" name="Group 78">
            <a:extLst>
              <a:ext uri="{FF2B5EF4-FFF2-40B4-BE49-F238E27FC236}">
                <a16:creationId xmlns:a16="http://schemas.microsoft.com/office/drawing/2014/main" id="{CC8A3145-A75F-A753-B74E-DECEEC98FDEE}"/>
              </a:ext>
            </a:extLst>
          </p:cNvPr>
          <p:cNvGrpSpPr>
            <a:grpSpLocks/>
          </p:cNvGrpSpPr>
          <p:nvPr/>
        </p:nvGrpSpPr>
        <p:grpSpPr bwMode="auto">
          <a:xfrm>
            <a:off x="4732338" y="1385889"/>
            <a:ext cx="1008062" cy="287337"/>
            <a:chOff x="1111" y="1389"/>
            <a:chExt cx="635" cy="272"/>
          </a:xfrm>
        </p:grpSpPr>
        <p:sp>
          <p:nvSpPr>
            <p:cNvPr id="11281" name="Line 79">
              <a:extLst>
                <a:ext uri="{FF2B5EF4-FFF2-40B4-BE49-F238E27FC236}">
                  <a16:creationId xmlns:a16="http://schemas.microsoft.com/office/drawing/2014/main" id="{2BC9124B-9246-D639-ADBC-F9F6038DF11D}"/>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82" name="Line 80">
              <a:extLst>
                <a:ext uri="{FF2B5EF4-FFF2-40B4-BE49-F238E27FC236}">
                  <a16:creationId xmlns:a16="http://schemas.microsoft.com/office/drawing/2014/main" id="{96CBEE4E-D8BA-9636-2263-186213B8AC2F}"/>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269" name="Group 81">
            <a:extLst>
              <a:ext uri="{FF2B5EF4-FFF2-40B4-BE49-F238E27FC236}">
                <a16:creationId xmlns:a16="http://schemas.microsoft.com/office/drawing/2014/main" id="{712AB767-04D9-9234-430D-A06857E9DC13}"/>
              </a:ext>
            </a:extLst>
          </p:cNvPr>
          <p:cNvGrpSpPr>
            <a:grpSpLocks/>
          </p:cNvGrpSpPr>
          <p:nvPr/>
        </p:nvGrpSpPr>
        <p:grpSpPr bwMode="auto">
          <a:xfrm>
            <a:off x="6816726" y="1385889"/>
            <a:ext cx="1008063" cy="287337"/>
            <a:chOff x="1111" y="1389"/>
            <a:chExt cx="635" cy="272"/>
          </a:xfrm>
        </p:grpSpPr>
        <p:sp>
          <p:nvSpPr>
            <p:cNvPr id="11279" name="Line 82">
              <a:extLst>
                <a:ext uri="{FF2B5EF4-FFF2-40B4-BE49-F238E27FC236}">
                  <a16:creationId xmlns:a16="http://schemas.microsoft.com/office/drawing/2014/main" id="{670D6258-30C3-0E74-611C-E53E1C67B467}"/>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80" name="Line 83">
              <a:extLst>
                <a:ext uri="{FF2B5EF4-FFF2-40B4-BE49-F238E27FC236}">
                  <a16:creationId xmlns:a16="http://schemas.microsoft.com/office/drawing/2014/main" id="{0F86FB31-253C-3263-2B57-C62869F6FF3F}"/>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270" name="Group 84">
            <a:extLst>
              <a:ext uri="{FF2B5EF4-FFF2-40B4-BE49-F238E27FC236}">
                <a16:creationId xmlns:a16="http://schemas.microsoft.com/office/drawing/2014/main" id="{27E036EB-9E06-A62C-1A57-3E9C59F24341}"/>
              </a:ext>
            </a:extLst>
          </p:cNvPr>
          <p:cNvGrpSpPr>
            <a:grpSpLocks/>
          </p:cNvGrpSpPr>
          <p:nvPr/>
        </p:nvGrpSpPr>
        <p:grpSpPr bwMode="auto">
          <a:xfrm>
            <a:off x="6816726" y="2393950"/>
            <a:ext cx="1008063" cy="287338"/>
            <a:chOff x="1111" y="1389"/>
            <a:chExt cx="635" cy="272"/>
          </a:xfrm>
        </p:grpSpPr>
        <p:sp>
          <p:nvSpPr>
            <p:cNvPr id="11277" name="Line 85">
              <a:extLst>
                <a:ext uri="{FF2B5EF4-FFF2-40B4-BE49-F238E27FC236}">
                  <a16:creationId xmlns:a16="http://schemas.microsoft.com/office/drawing/2014/main" id="{7DFF8C23-EF45-CC45-6A05-98351CC49258}"/>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8" name="Line 86">
              <a:extLst>
                <a:ext uri="{FF2B5EF4-FFF2-40B4-BE49-F238E27FC236}">
                  <a16:creationId xmlns:a16="http://schemas.microsoft.com/office/drawing/2014/main" id="{9972BA1F-0AAE-284F-2EAB-C01A8F6A6E76}"/>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1271" name="Text Box 47">
            <a:extLst>
              <a:ext uri="{FF2B5EF4-FFF2-40B4-BE49-F238E27FC236}">
                <a16:creationId xmlns:a16="http://schemas.microsoft.com/office/drawing/2014/main" id="{465EB7E4-1AA1-CCD2-2B82-8F3A6DCE514E}"/>
              </a:ext>
            </a:extLst>
          </p:cNvPr>
          <p:cNvSpPr txBox="1">
            <a:spLocks noChangeArrowheads="1"/>
          </p:cNvSpPr>
          <p:nvPr/>
        </p:nvSpPr>
        <p:spPr bwMode="auto">
          <a:xfrm>
            <a:off x="2208214" y="4348163"/>
            <a:ext cx="7775575" cy="379412"/>
          </a:xfrm>
          <a:prstGeom prst="rect">
            <a:avLst/>
          </a:prstGeom>
          <a:solidFill>
            <a:schemeClr val="bg1"/>
          </a:solidFill>
          <a:ln w="12700">
            <a:solidFill>
              <a:srgbClr val="FF0000"/>
            </a:solidFill>
            <a:miter lim="800000"/>
            <a:headEnd/>
            <a:tailEnd/>
          </a:ln>
        </p:spPr>
        <p:txBody>
          <a:bodyPr>
            <a:spAutoFit/>
          </a:bodyPr>
          <a:lstStyle>
            <a:lvl1pPr marL="182563" indent="-182563">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pPr>
            <a:r>
              <a:rPr lang="de-DE" altLang="en-US" sz="1600" u="sng">
                <a:latin typeface="Arial" panose="020B0604020202020204" pitchFamily="34" charset="0"/>
              </a:rPr>
              <a:t>remedy in </a:t>
            </a:r>
            <a:r>
              <a:rPr lang="de-DE" altLang="en-US" sz="1600" i="1" u="sng">
                <a:latin typeface="Arial" panose="020B0604020202020204" pitchFamily="34" charset="0"/>
              </a:rPr>
              <a:t>Drosophila</a:t>
            </a:r>
            <a:r>
              <a:rPr lang="de-DE" altLang="en-US" sz="1600" u="sng">
                <a:latin typeface="Arial" panose="020B0604020202020204" pitchFamily="34" charset="0"/>
              </a:rPr>
              <a:t>:</a:t>
            </a:r>
            <a:r>
              <a:rPr lang="de-DE" altLang="en-US" sz="1600">
                <a:latin typeface="Arial" panose="020B0604020202020204" pitchFamily="34" charset="0"/>
              </a:rPr>
              <a:t> </a:t>
            </a:r>
            <a:r>
              <a:rPr lang="de-DE" altLang="en-US" sz="1800" b="1">
                <a:solidFill>
                  <a:srgbClr val="996600"/>
                </a:solidFill>
                <a:latin typeface="Arial" panose="020B0604020202020204" pitchFamily="34" charset="0"/>
              </a:rPr>
              <a:t>balancer chromosomes</a:t>
            </a:r>
            <a:endParaRPr lang="de-DE" altLang="en-US" sz="1600">
              <a:solidFill>
                <a:srgbClr val="996600"/>
              </a:solidFill>
              <a:latin typeface="Arial" panose="020B0604020202020204" pitchFamily="34" charset="0"/>
            </a:endParaRPr>
          </a:p>
        </p:txBody>
      </p:sp>
      <p:sp>
        <p:nvSpPr>
          <p:cNvPr id="11272" name="Text Box 5">
            <a:extLst>
              <a:ext uri="{FF2B5EF4-FFF2-40B4-BE49-F238E27FC236}">
                <a16:creationId xmlns:a16="http://schemas.microsoft.com/office/drawing/2014/main" id="{E7C87CB7-2A54-2649-27FB-E243F92680DB}"/>
              </a:ext>
            </a:extLst>
          </p:cNvPr>
          <p:cNvSpPr txBox="1">
            <a:spLocks noChangeArrowheads="1"/>
          </p:cNvSpPr>
          <p:nvPr/>
        </p:nvSpPr>
        <p:spPr bwMode="auto">
          <a:xfrm>
            <a:off x="4140200" y="-19050"/>
            <a:ext cx="368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de-DE" altLang="en-US" sz="2000" b="1">
                <a:latin typeface="Arial" panose="020B0604020202020204" pitchFamily="34" charset="0"/>
              </a:rPr>
              <a:t>Balancers and stock keeping</a:t>
            </a:r>
          </a:p>
        </p:txBody>
      </p:sp>
      <p:sp>
        <p:nvSpPr>
          <p:cNvPr id="11273" name="Line 87">
            <a:extLst>
              <a:ext uri="{FF2B5EF4-FFF2-40B4-BE49-F238E27FC236}">
                <a16:creationId xmlns:a16="http://schemas.microsoft.com/office/drawing/2014/main" id="{3C004BC6-DF92-D12D-DC8B-211FF1200A20}"/>
              </a:ext>
            </a:extLst>
          </p:cNvPr>
          <p:cNvSpPr>
            <a:spLocks noChangeShapeType="1"/>
          </p:cNvSpPr>
          <p:nvPr/>
        </p:nvSpPr>
        <p:spPr bwMode="auto">
          <a:xfrm>
            <a:off x="3359150" y="3022600"/>
            <a:ext cx="431800" cy="0"/>
          </a:xfrm>
          <a:prstGeom prst="line">
            <a:avLst/>
          </a:prstGeom>
          <a:noFill/>
          <a:ln w="5715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74" name="Line 87">
            <a:extLst>
              <a:ext uri="{FF2B5EF4-FFF2-40B4-BE49-F238E27FC236}">
                <a16:creationId xmlns:a16="http://schemas.microsoft.com/office/drawing/2014/main" id="{4BE80F82-AF37-35B3-571D-5B7854970EFD}"/>
              </a:ext>
            </a:extLst>
          </p:cNvPr>
          <p:cNvSpPr>
            <a:spLocks noChangeShapeType="1"/>
          </p:cNvSpPr>
          <p:nvPr/>
        </p:nvSpPr>
        <p:spPr bwMode="auto">
          <a:xfrm flipH="1">
            <a:off x="8616950" y="3022600"/>
            <a:ext cx="431800" cy="0"/>
          </a:xfrm>
          <a:prstGeom prst="line">
            <a:avLst/>
          </a:prstGeom>
          <a:noFill/>
          <a:ln w="5715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75" name="Line 87">
            <a:extLst>
              <a:ext uri="{FF2B5EF4-FFF2-40B4-BE49-F238E27FC236}">
                <a16:creationId xmlns:a16="http://schemas.microsoft.com/office/drawing/2014/main" id="{181F0170-B468-0161-CE1B-352C0A0F9945}"/>
              </a:ext>
            </a:extLst>
          </p:cNvPr>
          <p:cNvSpPr>
            <a:spLocks noChangeShapeType="1"/>
          </p:cNvSpPr>
          <p:nvPr/>
        </p:nvSpPr>
        <p:spPr bwMode="auto">
          <a:xfrm flipH="1">
            <a:off x="8616950" y="2019300"/>
            <a:ext cx="431800" cy="0"/>
          </a:xfrm>
          <a:prstGeom prst="line">
            <a:avLst/>
          </a:prstGeom>
          <a:noFill/>
          <a:ln w="5715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1276" name="Picture 22" descr="fly">
            <a:extLst>
              <a:ext uri="{FF2B5EF4-FFF2-40B4-BE49-F238E27FC236}">
                <a16:creationId xmlns:a16="http://schemas.microsoft.com/office/drawing/2014/main" id="{1FF11DDA-2318-BEE4-8B40-75BD56CBF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83" t="13123" r="10999" b="4407"/>
          <a:stretch>
            <a:fillRect/>
          </a:stretch>
        </p:blipFill>
        <p:spPr bwMode="auto">
          <a:xfrm>
            <a:off x="5664200" y="4868863"/>
            <a:ext cx="889000" cy="12239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1284" name="Text Box 76">
            <a:extLst>
              <a:ext uri="{FF2B5EF4-FFF2-40B4-BE49-F238E27FC236}">
                <a16:creationId xmlns:a16="http://schemas.microsoft.com/office/drawing/2014/main" id="{F7F8BA5E-A984-7ACE-E3C3-4D19556E9B47}"/>
              </a:ext>
            </a:extLst>
          </p:cNvPr>
          <p:cNvSpPr txBox="1">
            <a:spLocks noChangeArrowheads="1"/>
          </p:cNvSpPr>
          <p:nvPr/>
        </p:nvSpPr>
        <p:spPr bwMode="auto">
          <a:xfrm>
            <a:off x="2208213" y="3554413"/>
            <a:ext cx="7777162" cy="654050"/>
          </a:xfrm>
          <a:prstGeom prst="rect">
            <a:avLst/>
          </a:prstGeom>
          <a:solidFill>
            <a:schemeClr val="bg1"/>
          </a:solidFill>
          <a:ln w="12700">
            <a:solidFill>
              <a:srgbClr val="FF0000"/>
            </a:solidFill>
            <a:miter lim="800000"/>
            <a:headEnd/>
            <a:tailEnd/>
          </a:ln>
        </p:spPr>
        <p:txBody>
          <a:bodyPr>
            <a:spAutoFit/>
          </a:bodyPr>
          <a:lstStyle>
            <a:lvl1pPr marL="182563" indent="-182563">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pPr>
            <a:r>
              <a:rPr lang="de-DE" altLang="en-US" sz="1800" b="1">
                <a:solidFill>
                  <a:schemeClr val="accent2"/>
                </a:solidFill>
                <a:latin typeface="Arial" panose="020B0604020202020204" pitchFamily="34" charset="0"/>
              </a:rPr>
              <a:t>lethal mutations are difficult to keep as a stock; </a:t>
            </a:r>
            <a:r>
              <a:rPr lang="de-DE" altLang="en-US" sz="1800" b="1">
                <a:solidFill>
                  <a:srgbClr val="0099FF"/>
                </a:solidFill>
                <a:latin typeface="Arial" panose="020B0604020202020204" pitchFamily="34" charset="0"/>
              </a:rPr>
              <a:t>t</a:t>
            </a:r>
            <a:r>
              <a:rPr lang="en-US" altLang="en-US" sz="1800" b="1">
                <a:solidFill>
                  <a:srgbClr val="0099FF"/>
                </a:solidFill>
                <a:latin typeface="Arial" panose="020B0604020202020204" pitchFamily="34" charset="0"/>
              </a:rPr>
              <a:t>hey</a:t>
            </a:r>
            <a:r>
              <a:rPr lang="de-DE" altLang="en-US" sz="1800" b="1">
                <a:solidFill>
                  <a:srgbClr val="0099FF"/>
                </a:solidFill>
                <a:latin typeface="Arial" panose="020B0604020202020204" pitchFamily="34" charset="0"/>
              </a:rPr>
              <a:t> will gradually</a:t>
            </a:r>
            <a:r>
              <a:rPr lang="de-DE" altLang="en-US" sz="1800" b="1">
                <a:solidFill>
                  <a:schemeClr val="accent2"/>
                </a:solidFill>
                <a:latin typeface="Arial" panose="020B0604020202020204" pitchFamily="34" charset="0"/>
              </a:rPr>
              <a:t> </a:t>
            </a:r>
            <a:r>
              <a:rPr lang="de-DE" altLang="en-US" sz="1800" b="1">
                <a:solidFill>
                  <a:srgbClr val="0099FF"/>
                </a:solidFill>
                <a:latin typeface="Arial" panose="020B0604020202020204" pitchFamily="34" charset="0"/>
              </a:rPr>
              <a:t>be lost </a:t>
            </a:r>
            <a:r>
              <a:rPr lang="de-DE" altLang="en-US" sz="1800">
                <a:solidFill>
                  <a:srgbClr val="0099FF"/>
                </a:solidFill>
                <a:latin typeface="Arial" panose="020B0604020202020204" pitchFamily="34" charset="0"/>
              </a:rPr>
              <a:t>(i.e. be replaced by wt alleles in subsequent generations)</a:t>
            </a:r>
            <a:endParaRPr lang="de-DE" altLang="en-US" sz="1800">
              <a:solidFill>
                <a:schemeClr val="folHlink"/>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5" descr="Recombination2d">
            <a:extLst>
              <a:ext uri="{FF2B5EF4-FFF2-40B4-BE49-F238E27FC236}">
                <a16:creationId xmlns:a16="http://schemas.microsoft.com/office/drawing/2014/main" id="{D2F04703-1301-D782-B28F-DB8C72126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211" r="1433"/>
          <a:stretch>
            <a:fillRect/>
          </a:stretch>
        </p:blipFill>
        <p:spPr bwMode="auto">
          <a:xfrm>
            <a:off x="2228850" y="1054100"/>
            <a:ext cx="7754938" cy="22177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grpSp>
        <p:nvGrpSpPr>
          <p:cNvPr id="12291" name="Group 78">
            <a:extLst>
              <a:ext uri="{FF2B5EF4-FFF2-40B4-BE49-F238E27FC236}">
                <a16:creationId xmlns:a16="http://schemas.microsoft.com/office/drawing/2014/main" id="{E5C106D4-8A0C-3BEA-29DE-465735061AE1}"/>
              </a:ext>
            </a:extLst>
          </p:cNvPr>
          <p:cNvGrpSpPr>
            <a:grpSpLocks/>
          </p:cNvGrpSpPr>
          <p:nvPr/>
        </p:nvGrpSpPr>
        <p:grpSpPr bwMode="auto">
          <a:xfrm>
            <a:off x="4732338" y="1385889"/>
            <a:ext cx="1008062" cy="287337"/>
            <a:chOff x="1111" y="1389"/>
            <a:chExt cx="635" cy="272"/>
          </a:xfrm>
        </p:grpSpPr>
        <p:sp>
          <p:nvSpPr>
            <p:cNvPr id="12302" name="Line 79">
              <a:extLst>
                <a:ext uri="{FF2B5EF4-FFF2-40B4-BE49-F238E27FC236}">
                  <a16:creationId xmlns:a16="http://schemas.microsoft.com/office/drawing/2014/main" id="{C17397DE-D0B9-B716-3923-C8FC100677D2}"/>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03" name="Line 80">
              <a:extLst>
                <a:ext uri="{FF2B5EF4-FFF2-40B4-BE49-F238E27FC236}">
                  <a16:creationId xmlns:a16="http://schemas.microsoft.com/office/drawing/2014/main" id="{7E6BED2C-3B3D-51A2-357D-84822FF0B543}"/>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292" name="Group 81">
            <a:extLst>
              <a:ext uri="{FF2B5EF4-FFF2-40B4-BE49-F238E27FC236}">
                <a16:creationId xmlns:a16="http://schemas.microsoft.com/office/drawing/2014/main" id="{5D010AA0-1E69-450C-9500-762DC88A5004}"/>
              </a:ext>
            </a:extLst>
          </p:cNvPr>
          <p:cNvGrpSpPr>
            <a:grpSpLocks/>
          </p:cNvGrpSpPr>
          <p:nvPr/>
        </p:nvGrpSpPr>
        <p:grpSpPr bwMode="auto">
          <a:xfrm>
            <a:off x="6816726" y="1385889"/>
            <a:ext cx="1008063" cy="287337"/>
            <a:chOff x="1111" y="1389"/>
            <a:chExt cx="635" cy="272"/>
          </a:xfrm>
        </p:grpSpPr>
        <p:sp>
          <p:nvSpPr>
            <p:cNvPr id="12300" name="Line 82">
              <a:extLst>
                <a:ext uri="{FF2B5EF4-FFF2-40B4-BE49-F238E27FC236}">
                  <a16:creationId xmlns:a16="http://schemas.microsoft.com/office/drawing/2014/main" id="{643E949A-6046-19C4-8DC5-22559002D5D6}"/>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01" name="Line 83">
              <a:extLst>
                <a:ext uri="{FF2B5EF4-FFF2-40B4-BE49-F238E27FC236}">
                  <a16:creationId xmlns:a16="http://schemas.microsoft.com/office/drawing/2014/main" id="{54493275-E22C-F67F-DF50-254F6C6BEC48}"/>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293" name="Group 84">
            <a:extLst>
              <a:ext uri="{FF2B5EF4-FFF2-40B4-BE49-F238E27FC236}">
                <a16:creationId xmlns:a16="http://schemas.microsoft.com/office/drawing/2014/main" id="{4D934417-2C07-4BBB-81DE-93B120BCA625}"/>
              </a:ext>
            </a:extLst>
          </p:cNvPr>
          <p:cNvGrpSpPr>
            <a:grpSpLocks/>
          </p:cNvGrpSpPr>
          <p:nvPr/>
        </p:nvGrpSpPr>
        <p:grpSpPr bwMode="auto">
          <a:xfrm>
            <a:off x="6816726" y="2393950"/>
            <a:ext cx="1008063" cy="287338"/>
            <a:chOff x="1111" y="1389"/>
            <a:chExt cx="635" cy="272"/>
          </a:xfrm>
        </p:grpSpPr>
        <p:sp>
          <p:nvSpPr>
            <p:cNvPr id="12298" name="Line 85">
              <a:extLst>
                <a:ext uri="{FF2B5EF4-FFF2-40B4-BE49-F238E27FC236}">
                  <a16:creationId xmlns:a16="http://schemas.microsoft.com/office/drawing/2014/main" id="{2E2A0705-BE41-499C-2D1F-89DA819DA75E}"/>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9" name="Line 86">
              <a:extLst>
                <a:ext uri="{FF2B5EF4-FFF2-40B4-BE49-F238E27FC236}">
                  <a16:creationId xmlns:a16="http://schemas.microsoft.com/office/drawing/2014/main" id="{9B25CD27-434D-FE15-B300-A20CA44144C2}"/>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294" name="Text Box 5">
            <a:extLst>
              <a:ext uri="{FF2B5EF4-FFF2-40B4-BE49-F238E27FC236}">
                <a16:creationId xmlns:a16="http://schemas.microsoft.com/office/drawing/2014/main" id="{6B5E5C1C-F664-36EF-BDF4-657C067F6DF9}"/>
              </a:ext>
            </a:extLst>
          </p:cNvPr>
          <p:cNvSpPr txBox="1">
            <a:spLocks noChangeArrowheads="1"/>
          </p:cNvSpPr>
          <p:nvPr/>
        </p:nvSpPr>
        <p:spPr bwMode="auto">
          <a:xfrm>
            <a:off x="4140200" y="-19050"/>
            <a:ext cx="368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de-DE" altLang="en-US" sz="2000" b="1">
                <a:latin typeface="Arial" panose="020B0604020202020204" pitchFamily="34" charset="0"/>
              </a:rPr>
              <a:t>Balancers and stock keeping</a:t>
            </a:r>
          </a:p>
        </p:txBody>
      </p:sp>
      <p:sp>
        <p:nvSpPr>
          <p:cNvPr id="12295" name="Text Box 3">
            <a:extLst>
              <a:ext uri="{FF2B5EF4-FFF2-40B4-BE49-F238E27FC236}">
                <a16:creationId xmlns:a16="http://schemas.microsoft.com/office/drawing/2014/main" id="{B3F07BFE-AE47-D9C4-A8D0-851C198CE95C}"/>
              </a:ext>
            </a:extLst>
          </p:cNvPr>
          <p:cNvSpPr txBox="1">
            <a:spLocks noChangeArrowheads="1"/>
          </p:cNvSpPr>
          <p:nvPr/>
        </p:nvSpPr>
        <p:spPr bwMode="auto">
          <a:xfrm>
            <a:off x="2208213" y="3554413"/>
            <a:ext cx="7777162" cy="379412"/>
          </a:xfrm>
          <a:prstGeom prst="rect">
            <a:avLst/>
          </a:prstGeom>
          <a:solidFill>
            <a:schemeClr val="bg1"/>
          </a:solidFill>
          <a:ln w="12700">
            <a:solidFill>
              <a:srgbClr val="FF0000"/>
            </a:solidFill>
            <a:miter lim="800000"/>
            <a:headEnd/>
            <a:tailEnd/>
          </a:ln>
        </p:spPr>
        <p:txBody>
          <a:bodyPr>
            <a:spAutoFit/>
          </a:bodyPr>
          <a:lstStyle>
            <a:lvl1pPr marL="182563" indent="-182563">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pPr>
            <a:r>
              <a:rPr lang="en-GB" altLang="ja-JP" sz="1800" b="1">
                <a:solidFill>
                  <a:srgbClr val="996600"/>
                </a:solidFill>
                <a:latin typeface="Arial" panose="020B0604020202020204" pitchFamily="34" charset="0"/>
                <a:ea typeface="MS PGothic" panose="020B0600070205080204" pitchFamily="34" charset="-128"/>
              </a:rPr>
              <a:t>balancers carry easily identifiable dominant and recessive markers</a:t>
            </a:r>
            <a:r>
              <a:rPr lang="en-GB" altLang="ja-JP" sz="1800">
                <a:solidFill>
                  <a:srgbClr val="996600"/>
                </a:solidFill>
                <a:latin typeface="Arial" panose="020B0604020202020204" pitchFamily="34" charset="0"/>
                <a:ea typeface="MS PGothic" panose="020B0600070205080204" pitchFamily="34" charset="-128"/>
              </a:rPr>
              <a:t> </a:t>
            </a:r>
          </a:p>
        </p:txBody>
      </p:sp>
      <p:pic>
        <p:nvPicPr>
          <p:cNvPr id="12296" name="Picture 22" descr="compo">
            <a:extLst>
              <a:ext uri="{FF2B5EF4-FFF2-40B4-BE49-F238E27FC236}">
                <a16:creationId xmlns:a16="http://schemas.microsoft.com/office/drawing/2014/main" id="{907CB88E-758A-2A24-E03C-1DCEE64F2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4005263"/>
            <a:ext cx="7766050" cy="267811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2297" name="Rectangle 23">
            <a:extLst>
              <a:ext uri="{FF2B5EF4-FFF2-40B4-BE49-F238E27FC236}">
                <a16:creationId xmlns:a16="http://schemas.microsoft.com/office/drawing/2014/main" id="{683E08C6-93A6-4D5C-702B-1B474D43291E}"/>
              </a:ext>
            </a:extLst>
          </p:cNvPr>
          <p:cNvSpPr>
            <a:spLocks noChangeArrowheads="1"/>
          </p:cNvSpPr>
          <p:nvPr/>
        </p:nvSpPr>
        <p:spPr bwMode="auto">
          <a:xfrm>
            <a:off x="8401050" y="5445126"/>
            <a:ext cx="1555750" cy="1184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GB" altLang="en-US" sz="180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5" descr="Recombination2d">
            <a:extLst>
              <a:ext uri="{FF2B5EF4-FFF2-40B4-BE49-F238E27FC236}">
                <a16:creationId xmlns:a16="http://schemas.microsoft.com/office/drawing/2014/main" id="{5A079FCA-A806-14CF-F9BC-23E9D073C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211" r="1433"/>
          <a:stretch>
            <a:fillRect/>
          </a:stretch>
        </p:blipFill>
        <p:spPr bwMode="auto">
          <a:xfrm>
            <a:off x="2228850" y="1054100"/>
            <a:ext cx="7754938" cy="22177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grpSp>
        <p:nvGrpSpPr>
          <p:cNvPr id="13315" name="Group 78">
            <a:extLst>
              <a:ext uri="{FF2B5EF4-FFF2-40B4-BE49-F238E27FC236}">
                <a16:creationId xmlns:a16="http://schemas.microsoft.com/office/drawing/2014/main" id="{CF35400A-51B3-16F5-7459-7E74C0E8F23A}"/>
              </a:ext>
            </a:extLst>
          </p:cNvPr>
          <p:cNvGrpSpPr>
            <a:grpSpLocks/>
          </p:cNvGrpSpPr>
          <p:nvPr/>
        </p:nvGrpSpPr>
        <p:grpSpPr bwMode="auto">
          <a:xfrm>
            <a:off x="4732338" y="1385889"/>
            <a:ext cx="1008062" cy="287337"/>
            <a:chOff x="1111" y="1389"/>
            <a:chExt cx="635" cy="272"/>
          </a:xfrm>
        </p:grpSpPr>
        <p:sp>
          <p:nvSpPr>
            <p:cNvPr id="13327" name="Line 79">
              <a:extLst>
                <a:ext uri="{FF2B5EF4-FFF2-40B4-BE49-F238E27FC236}">
                  <a16:creationId xmlns:a16="http://schemas.microsoft.com/office/drawing/2014/main" id="{FF627AA3-112C-50D2-EF8B-F9A8E521F704}"/>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28" name="Line 80">
              <a:extLst>
                <a:ext uri="{FF2B5EF4-FFF2-40B4-BE49-F238E27FC236}">
                  <a16:creationId xmlns:a16="http://schemas.microsoft.com/office/drawing/2014/main" id="{CBAE8D38-6122-7219-24B7-9736CAAB9A26}"/>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3316" name="Group 81">
            <a:extLst>
              <a:ext uri="{FF2B5EF4-FFF2-40B4-BE49-F238E27FC236}">
                <a16:creationId xmlns:a16="http://schemas.microsoft.com/office/drawing/2014/main" id="{41E8933D-F568-DC76-0133-32695DF01DA0}"/>
              </a:ext>
            </a:extLst>
          </p:cNvPr>
          <p:cNvGrpSpPr>
            <a:grpSpLocks/>
          </p:cNvGrpSpPr>
          <p:nvPr/>
        </p:nvGrpSpPr>
        <p:grpSpPr bwMode="auto">
          <a:xfrm>
            <a:off x="6816726" y="1385889"/>
            <a:ext cx="1008063" cy="287337"/>
            <a:chOff x="1111" y="1389"/>
            <a:chExt cx="635" cy="272"/>
          </a:xfrm>
        </p:grpSpPr>
        <p:sp>
          <p:nvSpPr>
            <p:cNvPr id="13325" name="Line 82">
              <a:extLst>
                <a:ext uri="{FF2B5EF4-FFF2-40B4-BE49-F238E27FC236}">
                  <a16:creationId xmlns:a16="http://schemas.microsoft.com/office/drawing/2014/main" id="{03577C1C-CC1E-8C74-4688-2A4DDDCD5A01}"/>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26" name="Line 83">
              <a:extLst>
                <a:ext uri="{FF2B5EF4-FFF2-40B4-BE49-F238E27FC236}">
                  <a16:creationId xmlns:a16="http://schemas.microsoft.com/office/drawing/2014/main" id="{F9D34116-F07B-6C0C-2417-21DEE5A87824}"/>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3317" name="Group 84">
            <a:extLst>
              <a:ext uri="{FF2B5EF4-FFF2-40B4-BE49-F238E27FC236}">
                <a16:creationId xmlns:a16="http://schemas.microsoft.com/office/drawing/2014/main" id="{572A2DDD-B524-CEEA-81A1-747085FB834E}"/>
              </a:ext>
            </a:extLst>
          </p:cNvPr>
          <p:cNvGrpSpPr>
            <a:grpSpLocks/>
          </p:cNvGrpSpPr>
          <p:nvPr/>
        </p:nvGrpSpPr>
        <p:grpSpPr bwMode="auto">
          <a:xfrm>
            <a:off x="6816726" y="2393950"/>
            <a:ext cx="1008063" cy="287338"/>
            <a:chOff x="1111" y="1389"/>
            <a:chExt cx="635" cy="272"/>
          </a:xfrm>
        </p:grpSpPr>
        <p:sp>
          <p:nvSpPr>
            <p:cNvPr id="13323" name="Line 85">
              <a:extLst>
                <a:ext uri="{FF2B5EF4-FFF2-40B4-BE49-F238E27FC236}">
                  <a16:creationId xmlns:a16="http://schemas.microsoft.com/office/drawing/2014/main" id="{78694446-4EB4-52CC-A61F-AF7FAB63F734}"/>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24" name="Line 86">
              <a:extLst>
                <a:ext uri="{FF2B5EF4-FFF2-40B4-BE49-F238E27FC236}">
                  <a16:creationId xmlns:a16="http://schemas.microsoft.com/office/drawing/2014/main" id="{91CE2CF2-5E3C-9440-D29B-B11DC5C02AB7}"/>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3318" name="Group 32">
            <a:extLst>
              <a:ext uri="{FF2B5EF4-FFF2-40B4-BE49-F238E27FC236}">
                <a16:creationId xmlns:a16="http://schemas.microsoft.com/office/drawing/2014/main" id="{385E0B88-D63B-56B4-18D0-F69568CEA473}"/>
              </a:ext>
            </a:extLst>
          </p:cNvPr>
          <p:cNvGrpSpPr>
            <a:grpSpLocks/>
          </p:cNvGrpSpPr>
          <p:nvPr/>
        </p:nvGrpSpPr>
        <p:grpSpPr bwMode="auto">
          <a:xfrm>
            <a:off x="4656138" y="2895600"/>
            <a:ext cx="1008062" cy="287338"/>
            <a:chOff x="1111" y="1389"/>
            <a:chExt cx="635" cy="272"/>
          </a:xfrm>
        </p:grpSpPr>
        <p:sp>
          <p:nvSpPr>
            <p:cNvPr id="13321" name="Line 33">
              <a:extLst>
                <a:ext uri="{FF2B5EF4-FFF2-40B4-BE49-F238E27FC236}">
                  <a16:creationId xmlns:a16="http://schemas.microsoft.com/office/drawing/2014/main" id="{34058E4B-FB08-494C-7ACD-6BA61C6B6458}"/>
                </a:ext>
              </a:extLst>
            </p:cNvPr>
            <p:cNvSpPr>
              <a:spLocks noChangeShapeType="1"/>
            </p:cNvSpPr>
            <p:nvPr/>
          </p:nvSpPr>
          <p:spPr bwMode="auto">
            <a:xfrm>
              <a:off x="1111" y="1389"/>
              <a:ext cx="635" cy="27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22" name="Line 34">
              <a:extLst>
                <a:ext uri="{FF2B5EF4-FFF2-40B4-BE49-F238E27FC236}">
                  <a16:creationId xmlns:a16="http://schemas.microsoft.com/office/drawing/2014/main" id="{597FB498-2622-B73C-B317-F12027886B03}"/>
                </a:ext>
              </a:extLst>
            </p:cNvPr>
            <p:cNvSpPr>
              <a:spLocks noChangeShapeType="1"/>
            </p:cNvSpPr>
            <p:nvPr/>
          </p:nvSpPr>
          <p:spPr bwMode="auto">
            <a:xfrm flipH="1">
              <a:off x="1111" y="1389"/>
              <a:ext cx="635" cy="27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319" name="Text Box 5">
            <a:extLst>
              <a:ext uri="{FF2B5EF4-FFF2-40B4-BE49-F238E27FC236}">
                <a16:creationId xmlns:a16="http://schemas.microsoft.com/office/drawing/2014/main" id="{48B18375-422D-8734-3FE2-86F111D77AF4}"/>
              </a:ext>
            </a:extLst>
          </p:cNvPr>
          <p:cNvSpPr txBox="1">
            <a:spLocks noChangeArrowheads="1"/>
          </p:cNvSpPr>
          <p:nvPr/>
        </p:nvSpPr>
        <p:spPr bwMode="auto">
          <a:xfrm>
            <a:off x="4140200" y="-19050"/>
            <a:ext cx="368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de-DE" altLang="en-US" sz="2000" b="1">
                <a:latin typeface="Arial" panose="020B0604020202020204" pitchFamily="34" charset="0"/>
              </a:rPr>
              <a:t>Balancers and stock keeping</a:t>
            </a:r>
          </a:p>
        </p:txBody>
      </p:sp>
      <p:sp>
        <p:nvSpPr>
          <p:cNvPr id="13320" name="Text Box 3">
            <a:extLst>
              <a:ext uri="{FF2B5EF4-FFF2-40B4-BE49-F238E27FC236}">
                <a16:creationId xmlns:a16="http://schemas.microsoft.com/office/drawing/2014/main" id="{155A233D-74B7-D0B9-3103-BD8B64C00C40}"/>
              </a:ext>
            </a:extLst>
          </p:cNvPr>
          <p:cNvSpPr txBox="1">
            <a:spLocks noChangeArrowheads="1"/>
          </p:cNvSpPr>
          <p:nvPr/>
        </p:nvSpPr>
        <p:spPr bwMode="auto">
          <a:xfrm>
            <a:off x="2208213" y="3554413"/>
            <a:ext cx="7777162" cy="792162"/>
          </a:xfrm>
          <a:prstGeom prst="rect">
            <a:avLst/>
          </a:prstGeom>
          <a:solidFill>
            <a:schemeClr val="bg1"/>
          </a:solidFill>
          <a:ln w="12700">
            <a:solidFill>
              <a:srgbClr val="FF0000"/>
            </a:solidFill>
            <a:miter lim="800000"/>
            <a:headEnd/>
            <a:tailEnd/>
          </a:ln>
        </p:spPr>
        <p:txBody>
          <a:bodyPr>
            <a:spAutoFit/>
          </a:bodyPr>
          <a:lstStyle>
            <a:lvl1pPr marL="182563" indent="-182563">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pPr>
            <a:r>
              <a:rPr lang="en-GB" altLang="ja-JP" sz="1800" b="1">
                <a:solidFill>
                  <a:srgbClr val="996600"/>
                </a:solidFill>
                <a:latin typeface="Arial" panose="020B0604020202020204" pitchFamily="34" charset="0"/>
                <a:ea typeface="MS PGothic" panose="020B0600070205080204" pitchFamily="34" charset="-128"/>
              </a:rPr>
              <a:t>balancers carry easily identifiable dominant and recessive markers</a:t>
            </a:r>
            <a:r>
              <a:rPr lang="en-GB" altLang="ja-JP" sz="1800">
                <a:solidFill>
                  <a:srgbClr val="996600"/>
                </a:solidFill>
                <a:latin typeface="Arial" panose="020B0604020202020204" pitchFamily="34" charset="0"/>
                <a:ea typeface="MS PGothic" panose="020B0600070205080204" pitchFamily="34" charset="-128"/>
              </a:rPr>
              <a:t> </a:t>
            </a:r>
          </a:p>
          <a:p>
            <a:pPr>
              <a:spcBef>
                <a:spcPct val="50000"/>
              </a:spcBef>
            </a:pPr>
            <a:r>
              <a:rPr lang="de-DE" altLang="en-US" sz="1800" b="1">
                <a:solidFill>
                  <a:srgbClr val="FF0000"/>
                </a:solidFill>
                <a:latin typeface="Arial" panose="020B0604020202020204" pitchFamily="34" charset="0"/>
              </a:rPr>
              <a:t>balancers are homozygous lethal or sterile </a:t>
            </a:r>
            <a:r>
              <a:rPr lang="de-DE" altLang="en-US" sz="1800">
                <a:solidFill>
                  <a:srgbClr val="FF0000"/>
                </a:solidFill>
                <a:latin typeface="Arial" panose="020B0604020202020204" pitchFamily="34" charset="0"/>
              </a:rPr>
              <a:t>(red cross)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a:extLst>
              <a:ext uri="{FF2B5EF4-FFF2-40B4-BE49-F238E27FC236}">
                <a16:creationId xmlns:a16="http://schemas.microsoft.com/office/drawing/2014/main" id="{2649EAC0-55BA-CE85-5B6E-F0AA664B981F}"/>
              </a:ext>
            </a:extLst>
          </p:cNvPr>
          <p:cNvSpPr txBox="1">
            <a:spLocks noChangeArrowheads="1"/>
          </p:cNvSpPr>
          <p:nvPr/>
        </p:nvSpPr>
        <p:spPr bwMode="auto">
          <a:xfrm>
            <a:off x="2208213" y="3554413"/>
            <a:ext cx="7777162" cy="1479550"/>
          </a:xfrm>
          <a:prstGeom prst="rect">
            <a:avLst/>
          </a:prstGeom>
          <a:solidFill>
            <a:schemeClr val="bg1"/>
          </a:solidFill>
          <a:ln w="12700">
            <a:solidFill>
              <a:srgbClr val="FF0000"/>
            </a:solidFill>
            <a:miter lim="800000"/>
            <a:headEnd/>
            <a:tailEnd/>
          </a:ln>
        </p:spPr>
        <p:txBody>
          <a:bodyPr>
            <a:spAutoFit/>
          </a:bodyPr>
          <a:lstStyle>
            <a:lvl1pPr marL="182563" indent="-182563">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pPr>
            <a:r>
              <a:rPr lang="en-GB" altLang="ja-JP" sz="1800" b="1">
                <a:solidFill>
                  <a:srgbClr val="996600"/>
                </a:solidFill>
                <a:latin typeface="Arial" panose="020B0604020202020204" pitchFamily="34" charset="0"/>
                <a:ea typeface="MS PGothic" panose="020B0600070205080204" pitchFamily="34" charset="-128"/>
              </a:rPr>
              <a:t>balancers carry easily identifiable dominant and recessive markers</a:t>
            </a:r>
            <a:r>
              <a:rPr lang="en-GB" altLang="ja-JP" sz="1800">
                <a:solidFill>
                  <a:srgbClr val="996600"/>
                </a:solidFill>
                <a:latin typeface="Arial" panose="020B0604020202020204" pitchFamily="34" charset="0"/>
                <a:ea typeface="MS PGothic" panose="020B0600070205080204" pitchFamily="34" charset="-128"/>
              </a:rPr>
              <a:t> </a:t>
            </a:r>
          </a:p>
          <a:p>
            <a:pPr>
              <a:spcBef>
                <a:spcPct val="50000"/>
              </a:spcBef>
            </a:pPr>
            <a:r>
              <a:rPr lang="de-DE" altLang="en-US" sz="1800" b="1">
                <a:solidFill>
                  <a:srgbClr val="FF0000"/>
                </a:solidFill>
                <a:latin typeface="Arial" panose="020B0604020202020204" pitchFamily="34" charset="0"/>
              </a:rPr>
              <a:t>balancers are homozygous lethal or sterile </a:t>
            </a:r>
            <a:r>
              <a:rPr lang="de-DE" altLang="en-US" sz="1800">
                <a:solidFill>
                  <a:srgbClr val="FF0000"/>
                </a:solidFill>
                <a:latin typeface="Arial" panose="020B0604020202020204" pitchFamily="34" charset="0"/>
              </a:rPr>
              <a:t>(red cross)</a:t>
            </a:r>
          </a:p>
          <a:p>
            <a:pPr>
              <a:spcBef>
                <a:spcPct val="50000"/>
              </a:spcBef>
            </a:pPr>
            <a:r>
              <a:rPr lang="en-GB" altLang="ja-JP" sz="1800" b="1">
                <a:latin typeface="Arial" panose="020B0604020202020204" pitchFamily="34" charset="0"/>
                <a:ea typeface="MS PGothic" panose="020B0600070205080204" pitchFamily="34" charset="-128"/>
              </a:rPr>
              <a:t>recombination of balancers is either suppressed or causes lethality </a:t>
            </a:r>
            <a:r>
              <a:rPr lang="en-GB" altLang="ja-JP" sz="1800">
                <a:latin typeface="Arial" panose="020B0604020202020204" pitchFamily="34" charset="0"/>
                <a:ea typeface="MS PGothic" panose="020B0600070205080204" pitchFamily="34" charset="-128"/>
              </a:rPr>
              <a:t>(black cross) </a:t>
            </a:r>
            <a:endParaRPr lang="de-DE" altLang="en-US" sz="1800">
              <a:solidFill>
                <a:srgbClr val="008000"/>
              </a:solidFill>
              <a:latin typeface="Arial" panose="020B0604020202020204" pitchFamily="34" charset="0"/>
              <a:ea typeface="MS PGothic" panose="020B0600070205080204" pitchFamily="34" charset="-128"/>
            </a:endParaRPr>
          </a:p>
        </p:txBody>
      </p:sp>
      <p:pic>
        <p:nvPicPr>
          <p:cNvPr id="14339" name="Picture 55" descr="Recombination2d">
            <a:extLst>
              <a:ext uri="{FF2B5EF4-FFF2-40B4-BE49-F238E27FC236}">
                <a16:creationId xmlns:a16="http://schemas.microsoft.com/office/drawing/2014/main" id="{BC1D6100-1CB5-4C0F-D21B-5686683C1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211" r="1433"/>
          <a:stretch>
            <a:fillRect/>
          </a:stretch>
        </p:blipFill>
        <p:spPr bwMode="auto">
          <a:xfrm>
            <a:off x="2228850" y="1054100"/>
            <a:ext cx="7754938" cy="22177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grpSp>
        <p:nvGrpSpPr>
          <p:cNvPr id="14340" name="Group 78">
            <a:extLst>
              <a:ext uri="{FF2B5EF4-FFF2-40B4-BE49-F238E27FC236}">
                <a16:creationId xmlns:a16="http://schemas.microsoft.com/office/drawing/2014/main" id="{6FE9620F-2DFC-916E-BF86-D100C186F0C4}"/>
              </a:ext>
            </a:extLst>
          </p:cNvPr>
          <p:cNvGrpSpPr>
            <a:grpSpLocks/>
          </p:cNvGrpSpPr>
          <p:nvPr/>
        </p:nvGrpSpPr>
        <p:grpSpPr bwMode="auto">
          <a:xfrm>
            <a:off x="4732338" y="1385889"/>
            <a:ext cx="1008062" cy="287337"/>
            <a:chOff x="1111" y="1389"/>
            <a:chExt cx="635" cy="272"/>
          </a:xfrm>
        </p:grpSpPr>
        <p:sp>
          <p:nvSpPr>
            <p:cNvPr id="14365" name="Line 79">
              <a:extLst>
                <a:ext uri="{FF2B5EF4-FFF2-40B4-BE49-F238E27FC236}">
                  <a16:creationId xmlns:a16="http://schemas.microsoft.com/office/drawing/2014/main" id="{39509A3C-0E24-F2F2-365F-89B8C00FBB9B}"/>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66" name="Line 80">
              <a:extLst>
                <a:ext uri="{FF2B5EF4-FFF2-40B4-BE49-F238E27FC236}">
                  <a16:creationId xmlns:a16="http://schemas.microsoft.com/office/drawing/2014/main" id="{F6317541-2234-6199-3274-4FDB20CC0980}"/>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341" name="Group 81">
            <a:extLst>
              <a:ext uri="{FF2B5EF4-FFF2-40B4-BE49-F238E27FC236}">
                <a16:creationId xmlns:a16="http://schemas.microsoft.com/office/drawing/2014/main" id="{D3812C47-E67F-9557-D3D1-19652DF55DE2}"/>
              </a:ext>
            </a:extLst>
          </p:cNvPr>
          <p:cNvGrpSpPr>
            <a:grpSpLocks/>
          </p:cNvGrpSpPr>
          <p:nvPr/>
        </p:nvGrpSpPr>
        <p:grpSpPr bwMode="auto">
          <a:xfrm>
            <a:off x="6816726" y="1385889"/>
            <a:ext cx="1008063" cy="287337"/>
            <a:chOff x="1111" y="1389"/>
            <a:chExt cx="635" cy="272"/>
          </a:xfrm>
        </p:grpSpPr>
        <p:sp>
          <p:nvSpPr>
            <p:cNvPr id="14363" name="Line 82">
              <a:extLst>
                <a:ext uri="{FF2B5EF4-FFF2-40B4-BE49-F238E27FC236}">
                  <a16:creationId xmlns:a16="http://schemas.microsoft.com/office/drawing/2014/main" id="{475CD30F-89F8-53DE-9087-33540EB65054}"/>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64" name="Line 83">
              <a:extLst>
                <a:ext uri="{FF2B5EF4-FFF2-40B4-BE49-F238E27FC236}">
                  <a16:creationId xmlns:a16="http://schemas.microsoft.com/office/drawing/2014/main" id="{6D744389-7831-05EB-34B8-744BFF8EE202}"/>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342" name="Group 84">
            <a:extLst>
              <a:ext uri="{FF2B5EF4-FFF2-40B4-BE49-F238E27FC236}">
                <a16:creationId xmlns:a16="http://schemas.microsoft.com/office/drawing/2014/main" id="{D5A120DF-C2BD-08CB-4BBC-84BDBB79B69A}"/>
              </a:ext>
            </a:extLst>
          </p:cNvPr>
          <p:cNvGrpSpPr>
            <a:grpSpLocks/>
          </p:cNvGrpSpPr>
          <p:nvPr/>
        </p:nvGrpSpPr>
        <p:grpSpPr bwMode="auto">
          <a:xfrm>
            <a:off x="6816726" y="2393950"/>
            <a:ext cx="1008063" cy="287338"/>
            <a:chOff x="1111" y="1389"/>
            <a:chExt cx="635" cy="272"/>
          </a:xfrm>
        </p:grpSpPr>
        <p:sp>
          <p:nvSpPr>
            <p:cNvPr id="14361" name="Line 85">
              <a:extLst>
                <a:ext uri="{FF2B5EF4-FFF2-40B4-BE49-F238E27FC236}">
                  <a16:creationId xmlns:a16="http://schemas.microsoft.com/office/drawing/2014/main" id="{E919734B-7FA4-1036-4B52-E71D149B72DB}"/>
                </a:ext>
              </a:extLst>
            </p:cNvPr>
            <p:cNvSpPr>
              <a:spLocks noChangeShapeType="1"/>
            </p:cNvSpPr>
            <p:nvPr/>
          </p:nvSpPr>
          <p:spPr bwMode="auto">
            <a:xfrm>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62" name="Line 86">
              <a:extLst>
                <a:ext uri="{FF2B5EF4-FFF2-40B4-BE49-F238E27FC236}">
                  <a16:creationId xmlns:a16="http://schemas.microsoft.com/office/drawing/2014/main" id="{854BAA84-DB80-BBF2-D12E-E260D73D9726}"/>
                </a:ext>
              </a:extLst>
            </p:cNvPr>
            <p:cNvSpPr>
              <a:spLocks noChangeShapeType="1"/>
            </p:cNvSpPr>
            <p:nvPr/>
          </p:nvSpPr>
          <p:spPr bwMode="auto">
            <a:xfrm flipH="1">
              <a:off x="1111" y="1389"/>
              <a:ext cx="635" cy="2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343" name="Group 32">
            <a:extLst>
              <a:ext uri="{FF2B5EF4-FFF2-40B4-BE49-F238E27FC236}">
                <a16:creationId xmlns:a16="http://schemas.microsoft.com/office/drawing/2014/main" id="{39165763-AD9B-C3DC-D75E-763DA211FC02}"/>
              </a:ext>
            </a:extLst>
          </p:cNvPr>
          <p:cNvGrpSpPr>
            <a:grpSpLocks/>
          </p:cNvGrpSpPr>
          <p:nvPr/>
        </p:nvGrpSpPr>
        <p:grpSpPr bwMode="auto">
          <a:xfrm>
            <a:off x="4656138" y="2895600"/>
            <a:ext cx="1008062" cy="287338"/>
            <a:chOff x="1111" y="1389"/>
            <a:chExt cx="635" cy="272"/>
          </a:xfrm>
        </p:grpSpPr>
        <p:sp>
          <p:nvSpPr>
            <p:cNvPr id="14359" name="Line 33">
              <a:extLst>
                <a:ext uri="{FF2B5EF4-FFF2-40B4-BE49-F238E27FC236}">
                  <a16:creationId xmlns:a16="http://schemas.microsoft.com/office/drawing/2014/main" id="{65A192B1-9511-E125-D99A-7A8DEEFB9C9B}"/>
                </a:ext>
              </a:extLst>
            </p:cNvPr>
            <p:cNvSpPr>
              <a:spLocks noChangeShapeType="1"/>
            </p:cNvSpPr>
            <p:nvPr/>
          </p:nvSpPr>
          <p:spPr bwMode="auto">
            <a:xfrm>
              <a:off x="1111" y="1389"/>
              <a:ext cx="635" cy="27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60" name="Line 34">
              <a:extLst>
                <a:ext uri="{FF2B5EF4-FFF2-40B4-BE49-F238E27FC236}">
                  <a16:creationId xmlns:a16="http://schemas.microsoft.com/office/drawing/2014/main" id="{77A3071E-BD34-3060-B9C4-008BE78CF465}"/>
                </a:ext>
              </a:extLst>
            </p:cNvPr>
            <p:cNvSpPr>
              <a:spLocks noChangeShapeType="1"/>
            </p:cNvSpPr>
            <p:nvPr/>
          </p:nvSpPr>
          <p:spPr bwMode="auto">
            <a:xfrm flipH="1">
              <a:off x="1111" y="1389"/>
              <a:ext cx="635" cy="27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344" name="Group 20">
            <a:extLst>
              <a:ext uri="{FF2B5EF4-FFF2-40B4-BE49-F238E27FC236}">
                <a16:creationId xmlns:a16="http://schemas.microsoft.com/office/drawing/2014/main" id="{DCD5CA4C-356E-EC4F-02A3-16AD38505166}"/>
              </a:ext>
            </a:extLst>
          </p:cNvPr>
          <p:cNvGrpSpPr>
            <a:grpSpLocks/>
          </p:cNvGrpSpPr>
          <p:nvPr/>
        </p:nvGrpSpPr>
        <p:grpSpPr bwMode="auto">
          <a:xfrm>
            <a:off x="6802438" y="1355725"/>
            <a:ext cx="1008062" cy="287338"/>
            <a:chOff x="1111" y="1389"/>
            <a:chExt cx="635" cy="272"/>
          </a:xfrm>
        </p:grpSpPr>
        <p:sp>
          <p:nvSpPr>
            <p:cNvPr id="14357" name="Line 21">
              <a:extLst>
                <a:ext uri="{FF2B5EF4-FFF2-40B4-BE49-F238E27FC236}">
                  <a16:creationId xmlns:a16="http://schemas.microsoft.com/office/drawing/2014/main" id="{67BD7A3B-3681-491B-49EC-C4C578A0688A}"/>
                </a:ext>
              </a:extLst>
            </p:cNvPr>
            <p:cNvSpPr>
              <a:spLocks noChangeShapeType="1"/>
            </p:cNvSpPr>
            <p:nvPr/>
          </p:nvSpPr>
          <p:spPr bwMode="auto">
            <a:xfrm>
              <a:off x="1111" y="1389"/>
              <a:ext cx="635" cy="27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58" name="Line 22">
              <a:extLst>
                <a:ext uri="{FF2B5EF4-FFF2-40B4-BE49-F238E27FC236}">
                  <a16:creationId xmlns:a16="http://schemas.microsoft.com/office/drawing/2014/main" id="{7D7FF3EA-444A-1385-1B96-E1B707C54A38}"/>
                </a:ext>
              </a:extLst>
            </p:cNvPr>
            <p:cNvSpPr>
              <a:spLocks noChangeShapeType="1"/>
            </p:cNvSpPr>
            <p:nvPr/>
          </p:nvSpPr>
          <p:spPr bwMode="auto">
            <a:xfrm flipH="1">
              <a:off x="1111" y="1389"/>
              <a:ext cx="635" cy="27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345" name="Group 97">
            <a:extLst>
              <a:ext uri="{FF2B5EF4-FFF2-40B4-BE49-F238E27FC236}">
                <a16:creationId xmlns:a16="http://schemas.microsoft.com/office/drawing/2014/main" id="{443A86E1-9255-4517-08D1-085727478280}"/>
              </a:ext>
            </a:extLst>
          </p:cNvPr>
          <p:cNvGrpSpPr>
            <a:grpSpLocks/>
          </p:cNvGrpSpPr>
          <p:nvPr/>
        </p:nvGrpSpPr>
        <p:grpSpPr bwMode="auto">
          <a:xfrm>
            <a:off x="6802438" y="1895475"/>
            <a:ext cx="1008062" cy="287338"/>
            <a:chOff x="1111" y="1389"/>
            <a:chExt cx="635" cy="272"/>
          </a:xfrm>
        </p:grpSpPr>
        <p:sp>
          <p:nvSpPr>
            <p:cNvPr id="14355" name="Line 98">
              <a:extLst>
                <a:ext uri="{FF2B5EF4-FFF2-40B4-BE49-F238E27FC236}">
                  <a16:creationId xmlns:a16="http://schemas.microsoft.com/office/drawing/2014/main" id="{AA565AEA-BECD-0282-AB12-2F7FB81F7DF2}"/>
                </a:ext>
              </a:extLst>
            </p:cNvPr>
            <p:cNvSpPr>
              <a:spLocks noChangeShapeType="1"/>
            </p:cNvSpPr>
            <p:nvPr/>
          </p:nvSpPr>
          <p:spPr bwMode="auto">
            <a:xfrm>
              <a:off x="1111" y="1389"/>
              <a:ext cx="635" cy="27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56" name="Line 99">
              <a:extLst>
                <a:ext uri="{FF2B5EF4-FFF2-40B4-BE49-F238E27FC236}">
                  <a16:creationId xmlns:a16="http://schemas.microsoft.com/office/drawing/2014/main" id="{D6631164-06F5-D344-58D4-AFD881DB5B27}"/>
                </a:ext>
              </a:extLst>
            </p:cNvPr>
            <p:cNvSpPr>
              <a:spLocks noChangeShapeType="1"/>
            </p:cNvSpPr>
            <p:nvPr/>
          </p:nvSpPr>
          <p:spPr bwMode="auto">
            <a:xfrm flipH="1">
              <a:off x="1111" y="1389"/>
              <a:ext cx="635" cy="27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346" name="Group 100">
            <a:extLst>
              <a:ext uri="{FF2B5EF4-FFF2-40B4-BE49-F238E27FC236}">
                <a16:creationId xmlns:a16="http://schemas.microsoft.com/office/drawing/2014/main" id="{5B7853FE-104F-DCCF-39C1-E63583366347}"/>
              </a:ext>
            </a:extLst>
          </p:cNvPr>
          <p:cNvGrpSpPr>
            <a:grpSpLocks/>
          </p:cNvGrpSpPr>
          <p:nvPr/>
        </p:nvGrpSpPr>
        <p:grpSpPr bwMode="auto">
          <a:xfrm>
            <a:off x="6802438" y="2370139"/>
            <a:ext cx="1008062" cy="287337"/>
            <a:chOff x="1111" y="1389"/>
            <a:chExt cx="635" cy="272"/>
          </a:xfrm>
        </p:grpSpPr>
        <p:sp>
          <p:nvSpPr>
            <p:cNvPr id="14353" name="Line 101">
              <a:extLst>
                <a:ext uri="{FF2B5EF4-FFF2-40B4-BE49-F238E27FC236}">
                  <a16:creationId xmlns:a16="http://schemas.microsoft.com/office/drawing/2014/main" id="{B1813B8F-24EB-8CE1-6F23-B11382B376FE}"/>
                </a:ext>
              </a:extLst>
            </p:cNvPr>
            <p:cNvSpPr>
              <a:spLocks noChangeShapeType="1"/>
            </p:cNvSpPr>
            <p:nvPr/>
          </p:nvSpPr>
          <p:spPr bwMode="auto">
            <a:xfrm>
              <a:off x="1111" y="1389"/>
              <a:ext cx="635" cy="27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54" name="Line 102">
              <a:extLst>
                <a:ext uri="{FF2B5EF4-FFF2-40B4-BE49-F238E27FC236}">
                  <a16:creationId xmlns:a16="http://schemas.microsoft.com/office/drawing/2014/main" id="{A9DAB540-820A-DA5D-688C-A343B61EDE48}"/>
                </a:ext>
              </a:extLst>
            </p:cNvPr>
            <p:cNvSpPr>
              <a:spLocks noChangeShapeType="1"/>
            </p:cNvSpPr>
            <p:nvPr/>
          </p:nvSpPr>
          <p:spPr bwMode="auto">
            <a:xfrm flipH="1">
              <a:off x="1111" y="1389"/>
              <a:ext cx="635" cy="27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347" name="Group 103">
            <a:extLst>
              <a:ext uri="{FF2B5EF4-FFF2-40B4-BE49-F238E27FC236}">
                <a16:creationId xmlns:a16="http://schemas.microsoft.com/office/drawing/2014/main" id="{F4CBA84C-B687-73D3-3EA9-8C7170B06EDD}"/>
              </a:ext>
            </a:extLst>
          </p:cNvPr>
          <p:cNvGrpSpPr>
            <a:grpSpLocks/>
          </p:cNvGrpSpPr>
          <p:nvPr/>
        </p:nvGrpSpPr>
        <p:grpSpPr bwMode="auto">
          <a:xfrm>
            <a:off x="6802438" y="2881314"/>
            <a:ext cx="1008062" cy="287337"/>
            <a:chOff x="1111" y="1389"/>
            <a:chExt cx="635" cy="272"/>
          </a:xfrm>
        </p:grpSpPr>
        <p:sp>
          <p:nvSpPr>
            <p:cNvPr id="14351" name="Line 104">
              <a:extLst>
                <a:ext uri="{FF2B5EF4-FFF2-40B4-BE49-F238E27FC236}">
                  <a16:creationId xmlns:a16="http://schemas.microsoft.com/office/drawing/2014/main" id="{289211E6-552E-8888-C012-840DDBD92B5C}"/>
                </a:ext>
              </a:extLst>
            </p:cNvPr>
            <p:cNvSpPr>
              <a:spLocks noChangeShapeType="1"/>
            </p:cNvSpPr>
            <p:nvPr/>
          </p:nvSpPr>
          <p:spPr bwMode="auto">
            <a:xfrm>
              <a:off x="1111" y="1389"/>
              <a:ext cx="635" cy="27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52" name="Line 105">
              <a:extLst>
                <a:ext uri="{FF2B5EF4-FFF2-40B4-BE49-F238E27FC236}">
                  <a16:creationId xmlns:a16="http://schemas.microsoft.com/office/drawing/2014/main" id="{123500D6-B762-2A4B-6019-41690DBD1F8B}"/>
                </a:ext>
              </a:extLst>
            </p:cNvPr>
            <p:cNvSpPr>
              <a:spLocks noChangeShapeType="1"/>
            </p:cNvSpPr>
            <p:nvPr/>
          </p:nvSpPr>
          <p:spPr bwMode="auto">
            <a:xfrm flipH="1">
              <a:off x="1111" y="1389"/>
              <a:ext cx="635" cy="27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348" name="Text Box 5">
            <a:extLst>
              <a:ext uri="{FF2B5EF4-FFF2-40B4-BE49-F238E27FC236}">
                <a16:creationId xmlns:a16="http://schemas.microsoft.com/office/drawing/2014/main" id="{DB0FE1C4-B8F7-FA08-2CF0-FC83AA5182F1}"/>
              </a:ext>
            </a:extLst>
          </p:cNvPr>
          <p:cNvSpPr txBox="1">
            <a:spLocks noChangeArrowheads="1"/>
          </p:cNvSpPr>
          <p:nvPr/>
        </p:nvSpPr>
        <p:spPr bwMode="auto">
          <a:xfrm>
            <a:off x="4140200" y="-19050"/>
            <a:ext cx="368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de-DE" altLang="en-US" sz="2000" b="1">
                <a:latin typeface="Arial" panose="020B0604020202020204" pitchFamily="34" charset="0"/>
              </a:rPr>
              <a:t>Balancers and stock keeping</a:t>
            </a:r>
          </a:p>
        </p:txBody>
      </p:sp>
      <p:sp>
        <p:nvSpPr>
          <p:cNvPr id="63520" name="Text Box 32">
            <a:extLst>
              <a:ext uri="{FF2B5EF4-FFF2-40B4-BE49-F238E27FC236}">
                <a16:creationId xmlns:a16="http://schemas.microsoft.com/office/drawing/2014/main" id="{DD1A6221-34E8-7084-3760-B8C5BFF829A3}"/>
              </a:ext>
            </a:extLst>
          </p:cNvPr>
          <p:cNvSpPr txBox="1">
            <a:spLocks noChangeArrowheads="1"/>
          </p:cNvSpPr>
          <p:nvPr/>
        </p:nvSpPr>
        <p:spPr bwMode="auto">
          <a:xfrm>
            <a:off x="2711451" y="1628776"/>
            <a:ext cx="1368425" cy="13239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de-DE" altLang="en-US" sz="1600">
                <a:latin typeface="Arial" panose="020B0604020202020204" pitchFamily="34" charset="0"/>
              </a:rPr>
              <a:t>only parental genotypes survive and maintain the stock</a:t>
            </a:r>
            <a:endParaRPr lang="en-GB" altLang="en-US" sz="1600">
              <a:latin typeface="Arial" panose="020B0604020202020204" pitchFamily="34" charset="0"/>
            </a:endParaRPr>
          </a:p>
        </p:txBody>
      </p:sp>
      <p:sp>
        <p:nvSpPr>
          <p:cNvPr id="63521" name="Text Box 33">
            <a:extLst>
              <a:ext uri="{FF2B5EF4-FFF2-40B4-BE49-F238E27FC236}">
                <a16:creationId xmlns:a16="http://schemas.microsoft.com/office/drawing/2014/main" id="{ACD7AE2F-E2B6-DD5B-F6BD-1AF7DA884A30}"/>
              </a:ext>
            </a:extLst>
          </p:cNvPr>
          <p:cNvSpPr txBox="1">
            <a:spLocks noChangeArrowheads="1"/>
          </p:cNvSpPr>
          <p:nvPr/>
        </p:nvSpPr>
        <p:spPr bwMode="auto">
          <a:xfrm>
            <a:off x="2208214" y="5164139"/>
            <a:ext cx="7775575" cy="1323975"/>
          </a:xfrm>
          <a:prstGeom prst="rect">
            <a:avLst/>
          </a:prstGeom>
          <a:solidFill>
            <a:schemeClr val="bg1"/>
          </a:solidFill>
          <a:ln w="9525">
            <a:solidFill>
              <a:srgbClr val="FF3300"/>
            </a:solidFill>
            <a:miter lim="800000"/>
            <a:headEnd/>
            <a:tailEnd/>
          </a:ln>
        </p:spPr>
        <p:txBody>
          <a:bodyPr>
            <a:spAutoFit/>
          </a:bodyPr>
          <a:lstStyle>
            <a:lvl1pPr marL="176213" indent="-176213">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50000"/>
              </a:spcBef>
            </a:pPr>
            <a:r>
              <a:rPr lang="de-DE" altLang="en-US" sz="1600">
                <a:latin typeface="Arial" panose="020B0604020202020204" pitchFamily="34" charset="0"/>
              </a:rPr>
              <a:t>Through using balancers, lethal mutations can be stably kept as stocks.</a:t>
            </a:r>
          </a:p>
          <a:p>
            <a:pPr>
              <a:spcBef>
                <a:spcPct val="50000"/>
              </a:spcBef>
            </a:pPr>
            <a:r>
              <a:rPr lang="de-DE" altLang="en-US" sz="1600">
                <a:latin typeface="Arial" panose="020B0604020202020204" pitchFamily="34" charset="0"/>
              </a:rPr>
              <a:t>In mating schemes, balancers can be used to prevent unwanted recombination.</a:t>
            </a:r>
          </a:p>
          <a:p>
            <a:pPr>
              <a:spcBef>
                <a:spcPct val="50000"/>
              </a:spcBef>
            </a:pPr>
            <a:r>
              <a:rPr lang="de-DE" altLang="en-US" sz="1600">
                <a:latin typeface="Arial" panose="020B0604020202020204" pitchFamily="34" charset="0"/>
              </a:rPr>
              <a:t>Balancers and their dominant markers can be used strategically to follow marker-less chromosomes through mating schemes.</a:t>
            </a:r>
            <a:endParaRPr lang="en-GB" altLang="en-US" sz="16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520"/>
                                        </p:tgtEl>
                                        <p:attrNameLst>
                                          <p:attrName>style.visibility</p:attrName>
                                        </p:attrNameLst>
                                      </p:cBhvr>
                                      <p:to>
                                        <p:strVal val="visible"/>
                                      </p:to>
                                    </p:set>
                                    <p:animEffect transition="in" filter="dissolve">
                                      <p:cBhvr>
                                        <p:cTn id="7" dur="500"/>
                                        <p:tgtEl>
                                          <p:spTgt spid="63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3521"/>
                                        </p:tgtEl>
                                        <p:attrNameLst>
                                          <p:attrName>style.visibility</p:attrName>
                                        </p:attrNameLst>
                                      </p:cBhvr>
                                      <p:to>
                                        <p:strVal val="visible"/>
                                      </p:to>
                                    </p:set>
                                    <p:animEffect transition="in" filter="dissolve">
                                      <p:cBhvr>
                                        <p:cTn id="12" dur="500"/>
                                        <p:tgtEl>
                                          <p:spTgt spid="63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0" grpId="0" animBg="1"/>
      <p:bldP spid="635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26D8-6206-4D8E-A3C0-03151142A47E}"/>
              </a:ext>
            </a:extLst>
          </p:cNvPr>
          <p:cNvSpPr>
            <a:spLocks noGrp="1"/>
          </p:cNvSpPr>
          <p:nvPr>
            <p:ph type="title"/>
          </p:nvPr>
        </p:nvSpPr>
        <p:spPr/>
        <p:txBody>
          <a:bodyPr/>
          <a:lstStyle/>
          <a:p>
            <a:r>
              <a:rPr lang="en-US" dirty="0"/>
              <a:t>Introduction to </a:t>
            </a:r>
            <a:r>
              <a:rPr lang="en-US" i="1" dirty="0"/>
              <a:t>Drosophila</a:t>
            </a:r>
          </a:p>
        </p:txBody>
      </p:sp>
      <p:sp>
        <p:nvSpPr>
          <p:cNvPr id="3" name="Content Placeholder 2">
            <a:extLst>
              <a:ext uri="{FF2B5EF4-FFF2-40B4-BE49-F238E27FC236}">
                <a16:creationId xmlns:a16="http://schemas.microsoft.com/office/drawing/2014/main" id="{5C49A503-5D5B-4883-A583-D9FE0CF93600}"/>
              </a:ext>
            </a:extLst>
          </p:cNvPr>
          <p:cNvSpPr>
            <a:spLocks noGrp="1"/>
          </p:cNvSpPr>
          <p:nvPr>
            <p:ph idx="1"/>
          </p:nvPr>
        </p:nvSpPr>
        <p:spPr/>
        <p:txBody>
          <a:bodyPr/>
          <a:lstStyle/>
          <a:p>
            <a:r>
              <a:rPr lang="en-US" dirty="0">
                <a:hlinkClick r:id="rId2"/>
              </a:rPr>
              <a:t>Bing Videos</a:t>
            </a:r>
            <a:endParaRPr lang="en-US" dirty="0"/>
          </a:p>
        </p:txBody>
      </p:sp>
    </p:spTree>
    <p:extLst>
      <p:ext uri="{BB962C8B-B14F-4D97-AF65-F5344CB8AC3E}">
        <p14:creationId xmlns:p14="http://schemas.microsoft.com/office/powerpoint/2010/main" val="2408565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6F2F3-04D4-431D-83D6-49EF9C476150}"/>
              </a:ext>
            </a:extLst>
          </p:cNvPr>
          <p:cNvSpPr>
            <a:spLocks noGrp="1"/>
          </p:cNvSpPr>
          <p:nvPr>
            <p:ph idx="1"/>
          </p:nvPr>
        </p:nvSpPr>
        <p:spPr>
          <a:xfrm>
            <a:off x="838200" y="838199"/>
            <a:ext cx="10515600" cy="5800725"/>
          </a:xfrm>
        </p:spPr>
        <p:txBody>
          <a:bodyPr>
            <a:normAutofit/>
          </a:bodyPr>
          <a:lstStyle/>
          <a:p>
            <a:r>
              <a:rPr lang="en-US" sz="1800" b="1" i="0" u="none" strike="noStrike" baseline="0" dirty="0">
                <a:solidFill>
                  <a:srgbClr val="000000"/>
                </a:solidFill>
                <a:latin typeface="Arial" panose="020B0604020202020204" pitchFamily="34" charset="0"/>
              </a:rPr>
              <a:t>Box 8. Examples of balancer chromosomes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Numerous balancer stocks are available from </a:t>
            </a:r>
            <a:r>
              <a:rPr lang="en-US" sz="1800" b="0" i="1" u="none" strike="noStrike" baseline="0" dirty="0">
                <a:solidFill>
                  <a:srgbClr val="000000"/>
                </a:solidFill>
                <a:latin typeface="Arial" panose="020B0604020202020204" pitchFamily="34" charset="0"/>
              </a:rPr>
              <a:t>Drosophila </a:t>
            </a:r>
            <a:r>
              <a:rPr lang="en-US" sz="1800" b="0" i="0" u="none" strike="noStrike" baseline="0" dirty="0">
                <a:solidFill>
                  <a:srgbClr val="000000"/>
                </a:solidFill>
                <a:latin typeface="Arial" panose="020B0604020202020204" pitchFamily="34" charset="0"/>
              </a:rPr>
              <a:t>stock </a:t>
            </a:r>
            <a:r>
              <a:rPr lang="en-US" sz="1800" b="0" i="0" u="none" strike="noStrike" baseline="0" dirty="0" err="1">
                <a:solidFill>
                  <a:srgbClr val="000000"/>
                </a:solidFill>
                <a:latin typeface="Arial" panose="020B0604020202020204" pitchFamily="34" charset="0"/>
              </a:rPr>
              <a:t>centres</a:t>
            </a:r>
            <a:r>
              <a:rPr lang="en-US" sz="1800" b="0" i="0" u="none" strike="noStrike" baseline="0" dirty="0">
                <a:solidFill>
                  <a:srgbClr val="000000"/>
                </a:solidFill>
                <a:latin typeface="Arial" panose="020B0604020202020204" pitchFamily="34" charset="0"/>
              </a:rPr>
              <a:t> (e.g. </a:t>
            </a:r>
            <a:r>
              <a:rPr lang="en-US" sz="1800" b="0" i="0" u="none" strike="noStrike" baseline="0" dirty="0">
                <a:solidFill>
                  <a:srgbClr val="0000FF"/>
                </a:solidFill>
                <a:latin typeface="Arial" panose="020B0604020202020204" pitchFamily="34" charset="0"/>
              </a:rPr>
              <a:t>Bloomington / Balancers</a:t>
            </a:r>
            <a:r>
              <a:rPr lang="en-US" sz="1800" b="0" i="0"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Typical standard balancers </a:t>
            </a:r>
            <a:r>
              <a:rPr lang="en-US" sz="1800" b="0" i="0" u="none" strike="noStrike" baseline="0" dirty="0">
                <a:solidFill>
                  <a:srgbClr val="000000"/>
                </a:solidFill>
                <a:latin typeface="Arial" panose="020B0604020202020204" pitchFamily="34" charset="0"/>
              </a:rPr>
              <a:t>(most marker mutations explained in Fig. 9): </a:t>
            </a:r>
          </a:p>
          <a:p>
            <a:r>
              <a:rPr lang="en-US" sz="1800" b="0" i="0" u="none" strike="noStrike" baseline="0" dirty="0">
                <a:solidFill>
                  <a:srgbClr val="000000"/>
                </a:solidFill>
                <a:latin typeface="Courier New" panose="02070309020205020404" pitchFamily="49" charset="0"/>
              </a:rPr>
              <a:t>o </a:t>
            </a:r>
            <a:r>
              <a:rPr lang="en-US" sz="1800" b="1" i="1" u="none" strike="noStrike" baseline="0" dirty="0">
                <a:solidFill>
                  <a:srgbClr val="000000"/>
                </a:solidFill>
                <a:latin typeface="Arial" panose="020B0604020202020204" pitchFamily="34" charset="0"/>
              </a:rPr>
              <a:t>FM7a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1st multiply-inverted 7a</a:t>
            </a:r>
            <a:r>
              <a:rPr lang="en-US" sz="1800" b="0" i="0" u="none" strike="noStrike" baseline="0" dirty="0">
                <a:solidFill>
                  <a:srgbClr val="000000"/>
                </a:solidFill>
                <a:latin typeface="Arial" panose="020B0604020202020204" pitchFamily="34" charset="0"/>
              </a:rPr>
              <a:t>) - X chromosome </a:t>
            </a:r>
            <a:r>
              <a:rPr lang="en-US" sz="1800" b="0" i="1"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typical markers: </a:t>
            </a:r>
            <a:r>
              <a:rPr lang="en-US" sz="1800" b="0" i="1" u="none" strike="noStrike" baseline="0" dirty="0">
                <a:solidFill>
                  <a:srgbClr val="000000"/>
                </a:solidFill>
                <a:latin typeface="Arial" panose="020B0604020202020204" pitchFamily="34" charset="0"/>
              </a:rPr>
              <a:t>y, </a:t>
            </a:r>
            <a:r>
              <a:rPr lang="en-US" sz="1800" b="0" i="1" u="none" strike="noStrike" baseline="0" dirty="0" err="1">
                <a:solidFill>
                  <a:srgbClr val="000000"/>
                </a:solidFill>
                <a:latin typeface="Arial" panose="020B0604020202020204" pitchFamily="34" charset="0"/>
              </a:rPr>
              <a:t>wa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sn</a:t>
            </a:r>
            <a:r>
              <a:rPr lang="en-US" sz="1800" b="0" i="1"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Bar1 (B1)</a:t>
            </a:r>
            <a:endParaRPr lang="en-US" sz="1800" b="1"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o </a:t>
            </a:r>
            <a:r>
              <a:rPr lang="en-US" sz="1800" b="1" i="1" u="none" strike="noStrike" baseline="0" dirty="0">
                <a:solidFill>
                  <a:srgbClr val="000000"/>
                </a:solidFill>
                <a:latin typeface="Arial" panose="020B0604020202020204" pitchFamily="34" charset="0"/>
              </a:rPr>
              <a:t>FM7c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1st multiply-marked 7c</a:t>
            </a:r>
            <a:r>
              <a:rPr lang="en-US" sz="1800" b="0" i="0" u="none" strike="noStrike" baseline="0" dirty="0">
                <a:solidFill>
                  <a:srgbClr val="000000"/>
                </a:solidFill>
                <a:latin typeface="Arial" panose="020B0604020202020204" pitchFamily="34" charset="0"/>
              </a:rPr>
              <a:t>) - X chromosome </a:t>
            </a:r>
            <a:r>
              <a:rPr lang="en-US" sz="1800" b="0" i="1"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typical markers: </a:t>
            </a:r>
            <a:r>
              <a:rPr lang="en-US" sz="1800" b="0" i="1" u="none" strike="noStrike" baseline="0" dirty="0">
                <a:solidFill>
                  <a:srgbClr val="000000"/>
                </a:solidFill>
                <a:latin typeface="Arial" panose="020B0604020202020204" pitchFamily="34" charset="0"/>
              </a:rPr>
              <a:t>y</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sc</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w</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oc</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ptg</a:t>
            </a:r>
            <a:r>
              <a:rPr lang="en-US" sz="1800" b="0" i="0"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B1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o </a:t>
            </a:r>
            <a:r>
              <a:rPr lang="en-US" sz="1800" b="1" i="1" u="none" strike="noStrike" baseline="0" dirty="0" err="1">
                <a:solidFill>
                  <a:srgbClr val="000000"/>
                </a:solidFill>
                <a:latin typeface="Arial" panose="020B0604020202020204" pitchFamily="34" charset="0"/>
              </a:rPr>
              <a:t>CyO</a:t>
            </a:r>
            <a:r>
              <a:rPr lang="en-US" sz="1800" b="1" i="1"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Curly derivative of Oster</a:t>
            </a:r>
            <a:r>
              <a:rPr lang="en-US" sz="1800" b="0" i="0" u="none" strike="noStrike" baseline="0" dirty="0">
                <a:solidFill>
                  <a:srgbClr val="000000"/>
                </a:solidFill>
                <a:latin typeface="Arial" panose="020B0604020202020204" pitchFamily="34" charset="0"/>
              </a:rPr>
              <a:t>) - 2nd chromosome - typical markers: </a:t>
            </a:r>
            <a:r>
              <a:rPr lang="en-US" sz="1800" b="1" i="1" u="none" strike="noStrike" baseline="0" dirty="0">
                <a:solidFill>
                  <a:srgbClr val="000000"/>
                </a:solidFill>
                <a:latin typeface="Arial" panose="020B0604020202020204" pitchFamily="34" charset="0"/>
              </a:rPr>
              <a:t>Cy </a:t>
            </a:r>
            <a:r>
              <a:rPr lang="en-US" sz="1800" b="1" i="0" u="none" strike="noStrike" baseline="0" dirty="0">
                <a:solidFill>
                  <a:srgbClr val="000000"/>
                </a:solidFill>
                <a:latin typeface="Arial" panose="020B0604020202020204" pitchFamily="34" charset="0"/>
              </a:rPr>
              <a:t>(</a:t>
            </a:r>
            <a:r>
              <a:rPr lang="en-US" sz="1800" b="1" i="1" u="none" strike="noStrike" baseline="0" dirty="0">
                <a:solidFill>
                  <a:srgbClr val="000000"/>
                </a:solidFill>
                <a:latin typeface="Arial" panose="020B0604020202020204" pitchFamily="34" charset="0"/>
              </a:rPr>
              <a:t>Curly</a:t>
            </a:r>
            <a:r>
              <a:rPr lang="en-US" sz="1800" b="1"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dp</a:t>
            </a:r>
            <a:r>
              <a:rPr lang="en-US" sz="1800" b="0" i="1"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dumpy</a:t>
            </a:r>
            <a:r>
              <a:rPr lang="en-US" sz="1800" b="0" i="0" u="none" strike="noStrike" baseline="0" dirty="0">
                <a:solidFill>
                  <a:srgbClr val="000000"/>
                </a:solidFill>
                <a:latin typeface="Arial" panose="020B0604020202020204" pitchFamily="34" charset="0"/>
              </a:rPr>
              <a:t>; bumpy notum), </a:t>
            </a:r>
            <a:r>
              <a:rPr lang="en-US" sz="1800" b="0" i="1" u="none" strike="noStrike" baseline="0" dirty="0">
                <a:solidFill>
                  <a:srgbClr val="000000"/>
                </a:solidFill>
                <a:latin typeface="Arial" panose="020B0604020202020204" pitchFamily="34" charset="0"/>
              </a:rPr>
              <a:t>pr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purple</a:t>
            </a:r>
            <a:r>
              <a:rPr lang="en-US" sz="1800" b="0" i="0" u="none" strike="noStrike" baseline="0" dirty="0">
                <a:solidFill>
                  <a:srgbClr val="000000"/>
                </a:solidFill>
                <a:latin typeface="Arial" panose="020B0604020202020204" pitchFamily="34" charset="0"/>
              </a:rPr>
              <a:t>; eye </a:t>
            </a:r>
            <a:r>
              <a:rPr lang="en-US" sz="1800" b="0" i="0" u="none" strike="noStrike" baseline="0" dirty="0" err="1">
                <a:solidFill>
                  <a:srgbClr val="000000"/>
                </a:solidFill>
                <a:latin typeface="Arial" panose="020B0604020202020204" pitchFamily="34" charset="0"/>
              </a:rPr>
              <a:t>colour</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cn2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cinnabar; </a:t>
            </a:r>
            <a:r>
              <a:rPr lang="en-US" sz="1800" b="0" i="0" u="none" strike="noStrike" baseline="0" dirty="0">
                <a:solidFill>
                  <a:srgbClr val="000000"/>
                </a:solidFill>
                <a:latin typeface="Arial" panose="020B0604020202020204" pitchFamily="34" charset="0"/>
              </a:rPr>
              <a:t>eye </a:t>
            </a:r>
            <a:r>
              <a:rPr lang="en-US" sz="1800" b="0" i="0" u="none" strike="noStrike" baseline="0" dirty="0" err="1">
                <a:solidFill>
                  <a:srgbClr val="000000"/>
                </a:solidFill>
                <a:latin typeface="Arial" panose="020B0604020202020204" pitchFamily="34" charset="0"/>
              </a:rPr>
              <a:t>colour</a:t>
            </a:r>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Courier New" panose="02070309020205020404" pitchFamily="49" charset="0"/>
              </a:rPr>
              <a:t>o </a:t>
            </a:r>
            <a:r>
              <a:rPr lang="en-US" sz="1800" b="1" i="1" u="none" strike="noStrike" baseline="0" dirty="0">
                <a:solidFill>
                  <a:srgbClr val="000000"/>
                </a:solidFill>
                <a:latin typeface="Arial" panose="020B0604020202020204" pitchFamily="34" charset="0"/>
              </a:rPr>
              <a:t>SM6a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2nd multiply-inverted 6a</a:t>
            </a:r>
            <a:r>
              <a:rPr lang="en-US" sz="1800" b="0" i="0" u="none" strike="noStrike" baseline="0" dirty="0">
                <a:solidFill>
                  <a:srgbClr val="000000"/>
                </a:solidFill>
                <a:latin typeface="Arial" panose="020B0604020202020204" pitchFamily="34" charset="0"/>
              </a:rPr>
              <a:t>) - 2nd chromosome - typical markers: </a:t>
            </a:r>
            <a:r>
              <a:rPr lang="en-US" sz="1800" b="0" i="1" u="none" strike="noStrike" baseline="0" dirty="0">
                <a:solidFill>
                  <a:srgbClr val="000000"/>
                </a:solidFill>
                <a:latin typeface="Arial" panose="020B0604020202020204" pitchFamily="34" charset="0"/>
              </a:rPr>
              <a:t>al</a:t>
            </a:r>
            <a:r>
              <a:rPr lang="en-US" sz="1800" b="0" i="0"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Cy</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dp</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cn</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sp</a:t>
            </a:r>
            <a:r>
              <a:rPr lang="en-US" sz="1800" b="0" i="1"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o </a:t>
            </a:r>
            <a:r>
              <a:rPr lang="en-US" sz="1800" b="1" i="1" u="none" strike="noStrike" baseline="0" dirty="0">
                <a:solidFill>
                  <a:srgbClr val="000000"/>
                </a:solidFill>
                <a:latin typeface="Arial" panose="020B0604020202020204" pitchFamily="34" charset="0"/>
              </a:rPr>
              <a:t>TM3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3rd multiply-inverted 3) </a:t>
            </a:r>
            <a:r>
              <a:rPr lang="en-US" sz="1800" b="0" i="0" u="none" strike="noStrike" baseline="0" dirty="0">
                <a:solidFill>
                  <a:srgbClr val="000000"/>
                </a:solidFill>
                <a:latin typeface="Arial" panose="020B0604020202020204" pitchFamily="34" charset="0"/>
              </a:rPr>
              <a:t>- 3rd chromosome </a:t>
            </a:r>
            <a:r>
              <a:rPr lang="en-US" sz="1800" b="0" i="1"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typical markers: </a:t>
            </a:r>
            <a:r>
              <a:rPr lang="en-US" sz="1800" b="1" i="1" u="none" strike="noStrike" baseline="0" dirty="0">
                <a:solidFill>
                  <a:srgbClr val="000000"/>
                </a:solidFill>
                <a:latin typeface="Arial" panose="020B0604020202020204" pitchFamily="34" charset="0"/>
              </a:rPr>
              <a:t>Sb</a:t>
            </a:r>
            <a:r>
              <a:rPr lang="en-US" sz="1800" b="0" i="1"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Ubx</a:t>
            </a:r>
            <a:r>
              <a:rPr lang="en-US" sz="1800" b="1" i="1" u="none" strike="noStrike" baseline="30000" dirty="0">
                <a:solidFill>
                  <a:srgbClr val="000000"/>
                </a:solidFill>
                <a:latin typeface="Arial" panose="020B0604020202020204" pitchFamily="34" charset="0"/>
              </a:rPr>
              <a:t>bx-34e</a:t>
            </a:r>
            <a:r>
              <a:rPr lang="en-US" sz="1800" i="1" u="none" strike="noStrike" baseline="0" dirty="0">
                <a:solidFill>
                  <a:srgbClr val="000000"/>
                </a:solidFill>
                <a:latin typeface="Arial" panose="020B0604020202020204" pitchFamily="34" charset="0"/>
              </a:rPr>
              <a:t>, </a:t>
            </a:r>
            <a:r>
              <a:rPr lang="en-US" sz="1800" i="0" u="none" strike="noStrike" baseline="0" dirty="0">
                <a:solidFill>
                  <a:srgbClr val="000000"/>
                </a:solidFill>
                <a:latin typeface="Arial" panose="020B0604020202020204" pitchFamily="34" charset="0"/>
              </a:rPr>
              <a:t>(</a:t>
            </a:r>
            <a:r>
              <a:rPr lang="en-US" sz="1800" i="1" u="none" strike="noStrike" baseline="0" dirty="0">
                <a:solidFill>
                  <a:srgbClr val="000000"/>
                </a:solidFill>
                <a:latin typeface="Arial" panose="020B0604020202020204" pitchFamily="34" charset="0"/>
              </a:rPr>
              <a:t>bithorax</a:t>
            </a:r>
            <a:r>
              <a:rPr lang="en-US" sz="1800" i="0" u="none" strike="noStrike" baseline="0" dirty="0">
                <a:solidFill>
                  <a:srgbClr val="000000"/>
                </a:solidFill>
                <a:latin typeface="Arial" panose="020B0604020202020204" pitchFamily="34" charset="0"/>
              </a:rPr>
              <a:t>; larger halteres) </a:t>
            </a:r>
            <a:r>
              <a:rPr lang="en-US" sz="1800" i="1" u="none" strike="noStrike" baseline="0" dirty="0">
                <a:solidFill>
                  <a:srgbClr val="000000"/>
                </a:solidFill>
                <a:latin typeface="Arial" panose="020B0604020202020204" pitchFamily="34" charset="0"/>
              </a:rPr>
              <a:t>e, </a:t>
            </a:r>
            <a:r>
              <a:rPr lang="en-US" sz="1800" b="1" i="1" u="none" strike="noStrike" baseline="0" dirty="0">
                <a:solidFill>
                  <a:srgbClr val="000000"/>
                </a:solidFill>
                <a:latin typeface="Arial" panose="020B0604020202020204" pitchFamily="34" charset="0"/>
              </a:rPr>
              <a:t>Ser </a:t>
            </a:r>
            <a:endParaRPr lang="en-US" sz="1800" b="1"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o </a:t>
            </a:r>
            <a:r>
              <a:rPr lang="en-US" sz="1800" b="1" i="1" u="none" strike="noStrike" baseline="0" dirty="0">
                <a:solidFill>
                  <a:srgbClr val="000000"/>
                </a:solidFill>
                <a:latin typeface="Arial" panose="020B0604020202020204" pitchFamily="34" charset="0"/>
              </a:rPr>
              <a:t>TM6B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3rd multiply-inverted 6B</a:t>
            </a:r>
            <a:r>
              <a:rPr lang="en-US" sz="1800" b="0" i="0" u="none" strike="noStrike" baseline="0" dirty="0">
                <a:solidFill>
                  <a:srgbClr val="000000"/>
                </a:solidFill>
                <a:latin typeface="Arial" panose="020B0604020202020204" pitchFamily="34" charset="0"/>
              </a:rPr>
              <a:t>) - 3rd chromosome – </a:t>
            </a:r>
            <a:r>
              <a:rPr lang="en-US" sz="1800" b="1" i="0" u="none" strike="noStrike" baseline="0" dirty="0">
                <a:solidFill>
                  <a:srgbClr val="000000"/>
                </a:solidFill>
                <a:latin typeface="Arial" panose="020B0604020202020204" pitchFamily="34" charset="0"/>
              </a:rPr>
              <a:t>Tb(Tubby)</a:t>
            </a:r>
          </a:p>
          <a:p>
            <a:endParaRPr lang="en-US" sz="1800" dirty="0"/>
          </a:p>
        </p:txBody>
      </p:sp>
    </p:spTree>
    <p:extLst>
      <p:ext uri="{BB962C8B-B14F-4D97-AF65-F5344CB8AC3E}">
        <p14:creationId xmlns:p14="http://schemas.microsoft.com/office/powerpoint/2010/main" val="1372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6789-D0F3-4CF5-BC68-C4DAFFAA52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924C185-D82F-41B1-917C-7AFD3CC5720A}"/>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DD73B9DD-C5D6-43F5-A629-06E4E1823D88}"/>
              </a:ext>
            </a:extLst>
          </p:cNvPr>
          <p:cNvPicPr>
            <a:picLocks noChangeAspect="1"/>
          </p:cNvPicPr>
          <p:nvPr/>
        </p:nvPicPr>
        <p:blipFill>
          <a:blip r:embed="rId2"/>
          <a:stretch>
            <a:fillRect/>
          </a:stretch>
        </p:blipFill>
        <p:spPr>
          <a:xfrm>
            <a:off x="2075923" y="0"/>
            <a:ext cx="8040153" cy="6858000"/>
          </a:xfrm>
          <a:prstGeom prst="rect">
            <a:avLst/>
          </a:prstGeom>
        </p:spPr>
      </p:pic>
    </p:spTree>
    <p:extLst>
      <p:ext uri="{BB962C8B-B14F-4D97-AF65-F5344CB8AC3E}">
        <p14:creationId xmlns:p14="http://schemas.microsoft.com/office/powerpoint/2010/main" val="3157460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8387-7315-4ADE-B1D9-D27A88A0B9DD}"/>
              </a:ext>
            </a:extLst>
          </p:cNvPr>
          <p:cNvSpPr>
            <a:spLocks noGrp="1"/>
          </p:cNvSpPr>
          <p:nvPr>
            <p:ph type="title"/>
          </p:nvPr>
        </p:nvSpPr>
        <p:spPr>
          <a:xfrm>
            <a:off x="295275" y="365125"/>
            <a:ext cx="11058525" cy="1325563"/>
          </a:xfrm>
        </p:spPr>
        <p:txBody>
          <a:bodyPr>
            <a:normAutofit fontScale="90000"/>
          </a:bodyPr>
          <a:lstStyle/>
          <a:p>
            <a:r>
              <a:rPr lang="en-US" dirty="0"/>
              <a:t>Recombination between two genes D and E was prevented by ‘balancing’ them over an inversion. </a:t>
            </a:r>
          </a:p>
        </p:txBody>
      </p:sp>
      <p:pic>
        <p:nvPicPr>
          <p:cNvPr id="5" name="Content Placeholder 4">
            <a:extLst>
              <a:ext uri="{FF2B5EF4-FFF2-40B4-BE49-F238E27FC236}">
                <a16:creationId xmlns:a16="http://schemas.microsoft.com/office/drawing/2014/main" id="{B18023BB-04AD-401C-BB70-E82C21E279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647" y="1916258"/>
            <a:ext cx="4945253" cy="4243246"/>
          </a:xfrm>
        </p:spPr>
      </p:pic>
    </p:spTree>
    <p:extLst>
      <p:ext uri="{BB962C8B-B14F-4D97-AF65-F5344CB8AC3E}">
        <p14:creationId xmlns:p14="http://schemas.microsoft.com/office/powerpoint/2010/main" val="790678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16A6-0BD5-4B03-B1E9-F9369B604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36F2F3-04D4-431D-83D6-49EF9C476150}"/>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08A43B25-985C-44D3-AB3D-6EAB75BF4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09" y="249382"/>
            <a:ext cx="8099281" cy="605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59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6F2F3-04D4-431D-83D6-49EF9C476150}"/>
              </a:ext>
            </a:extLst>
          </p:cNvPr>
          <p:cNvSpPr>
            <a:spLocks noGrp="1"/>
          </p:cNvSpPr>
          <p:nvPr>
            <p:ph idx="1"/>
          </p:nvPr>
        </p:nvSpPr>
        <p:spPr>
          <a:xfrm>
            <a:off x="838200" y="838199"/>
            <a:ext cx="10515600" cy="5800725"/>
          </a:xfrm>
        </p:spPr>
        <p:txBody>
          <a:bodyPr>
            <a:normAutofit/>
          </a:bodyPr>
          <a:lstStyle/>
          <a:p>
            <a:r>
              <a:rPr lang="en-US" sz="1800" b="1" i="0" u="none" strike="noStrike" baseline="0" dirty="0">
                <a:solidFill>
                  <a:srgbClr val="000000"/>
                </a:solidFill>
                <a:latin typeface="Arial" panose="020B0604020202020204" pitchFamily="34" charset="0"/>
              </a:rPr>
              <a:t>Box 8. Examples of balancer chromosomes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Numerous balancer stocks are available from </a:t>
            </a:r>
            <a:r>
              <a:rPr lang="en-US" sz="1800" b="0" i="1" u="none" strike="noStrike" baseline="0" dirty="0">
                <a:solidFill>
                  <a:srgbClr val="000000"/>
                </a:solidFill>
                <a:latin typeface="Arial" panose="020B0604020202020204" pitchFamily="34" charset="0"/>
              </a:rPr>
              <a:t>Drosophila </a:t>
            </a:r>
            <a:r>
              <a:rPr lang="en-US" sz="1800" b="0" i="0" u="none" strike="noStrike" baseline="0" dirty="0">
                <a:solidFill>
                  <a:srgbClr val="000000"/>
                </a:solidFill>
                <a:latin typeface="Arial" panose="020B0604020202020204" pitchFamily="34" charset="0"/>
              </a:rPr>
              <a:t>stock </a:t>
            </a:r>
            <a:r>
              <a:rPr lang="en-US" sz="1800" b="0" i="0" u="none" strike="noStrike" baseline="0" dirty="0" err="1">
                <a:solidFill>
                  <a:srgbClr val="000000"/>
                </a:solidFill>
                <a:latin typeface="Arial" panose="020B0604020202020204" pitchFamily="34" charset="0"/>
              </a:rPr>
              <a:t>centres</a:t>
            </a:r>
            <a:r>
              <a:rPr lang="en-US" sz="1800" b="0" i="0" u="none" strike="noStrike" baseline="0" dirty="0">
                <a:solidFill>
                  <a:srgbClr val="000000"/>
                </a:solidFill>
                <a:latin typeface="Arial" panose="020B0604020202020204" pitchFamily="34" charset="0"/>
              </a:rPr>
              <a:t> (e.g. </a:t>
            </a:r>
            <a:r>
              <a:rPr lang="en-US" sz="1800" b="0" i="0" u="none" strike="noStrike" baseline="0" dirty="0">
                <a:solidFill>
                  <a:srgbClr val="0000FF"/>
                </a:solidFill>
                <a:latin typeface="Arial" panose="020B0604020202020204" pitchFamily="34" charset="0"/>
              </a:rPr>
              <a:t>Bloomington / Balancers</a:t>
            </a:r>
            <a:r>
              <a:rPr lang="en-US" sz="1800" b="0" i="0"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Typical standard balancers </a:t>
            </a:r>
            <a:r>
              <a:rPr lang="en-US" sz="1800" b="0" i="0" u="none" strike="noStrike" baseline="0" dirty="0">
                <a:solidFill>
                  <a:srgbClr val="000000"/>
                </a:solidFill>
                <a:latin typeface="Arial" panose="020B0604020202020204" pitchFamily="34" charset="0"/>
              </a:rPr>
              <a:t>(most marker mutations explained in Fig. 9): </a:t>
            </a:r>
          </a:p>
          <a:p>
            <a:r>
              <a:rPr lang="en-US" sz="1800" b="0" i="0" u="none" strike="noStrike" baseline="0" dirty="0">
                <a:solidFill>
                  <a:srgbClr val="000000"/>
                </a:solidFill>
                <a:latin typeface="Courier New" panose="02070309020205020404" pitchFamily="49" charset="0"/>
              </a:rPr>
              <a:t>o </a:t>
            </a:r>
            <a:r>
              <a:rPr lang="en-US" sz="1800" b="1" i="1" u="none" strike="noStrike" baseline="0" dirty="0">
                <a:solidFill>
                  <a:srgbClr val="000000"/>
                </a:solidFill>
                <a:latin typeface="Arial" panose="020B0604020202020204" pitchFamily="34" charset="0"/>
              </a:rPr>
              <a:t>FM7a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1st multiply-inverted 7a</a:t>
            </a:r>
            <a:r>
              <a:rPr lang="en-US" sz="1800" b="0" i="0" u="none" strike="noStrike" baseline="0" dirty="0">
                <a:solidFill>
                  <a:srgbClr val="000000"/>
                </a:solidFill>
                <a:latin typeface="Arial" panose="020B0604020202020204" pitchFamily="34" charset="0"/>
              </a:rPr>
              <a:t>) - X chromosome </a:t>
            </a:r>
            <a:r>
              <a:rPr lang="en-US" sz="1800" b="0" i="1"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typical markers: </a:t>
            </a:r>
            <a:r>
              <a:rPr lang="en-US" sz="1800" b="0" i="1" u="none" strike="noStrike" baseline="0" dirty="0">
                <a:solidFill>
                  <a:srgbClr val="000000"/>
                </a:solidFill>
                <a:latin typeface="Arial" panose="020B0604020202020204" pitchFamily="34" charset="0"/>
              </a:rPr>
              <a:t>y, </a:t>
            </a:r>
            <a:r>
              <a:rPr lang="en-US" sz="1800" b="0" i="1" u="none" strike="noStrike" baseline="0" dirty="0" err="1">
                <a:solidFill>
                  <a:srgbClr val="000000"/>
                </a:solidFill>
                <a:latin typeface="Arial" panose="020B0604020202020204" pitchFamily="34" charset="0"/>
              </a:rPr>
              <a:t>wa</a:t>
            </a:r>
            <a:r>
              <a:rPr lang="en-US" sz="1800" b="0" i="1"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sn</a:t>
            </a:r>
            <a:r>
              <a:rPr lang="en-US" sz="1800" b="0" i="1"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Bar1 (B1)</a:t>
            </a:r>
            <a:endParaRPr lang="en-US" sz="1800" b="1"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o </a:t>
            </a:r>
            <a:r>
              <a:rPr lang="en-US" sz="1800" b="1" i="1" u="none" strike="noStrike" baseline="0" dirty="0">
                <a:solidFill>
                  <a:srgbClr val="000000"/>
                </a:solidFill>
                <a:latin typeface="Arial" panose="020B0604020202020204" pitchFamily="34" charset="0"/>
              </a:rPr>
              <a:t>FM7c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1st multiply-marked 7c</a:t>
            </a:r>
            <a:r>
              <a:rPr lang="en-US" sz="1800" b="0" i="0" u="none" strike="noStrike" baseline="0" dirty="0">
                <a:solidFill>
                  <a:srgbClr val="000000"/>
                </a:solidFill>
                <a:latin typeface="Arial" panose="020B0604020202020204" pitchFamily="34" charset="0"/>
              </a:rPr>
              <a:t>) - X chromosome </a:t>
            </a:r>
            <a:r>
              <a:rPr lang="en-US" sz="1800" b="0" i="1"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typical markers: </a:t>
            </a:r>
            <a:r>
              <a:rPr lang="en-US" sz="1800" b="0" i="1" u="none" strike="noStrike" baseline="0" dirty="0">
                <a:solidFill>
                  <a:srgbClr val="000000"/>
                </a:solidFill>
                <a:latin typeface="Arial" panose="020B0604020202020204" pitchFamily="34" charset="0"/>
              </a:rPr>
              <a:t>y</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sc</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w</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oc</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ptg</a:t>
            </a:r>
            <a:r>
              <a:rPr lang="en-US" sz="1800" b="0" i="0"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B1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o </a:t>
            </a:r>
            <a:r>
              <a:rPr lang="en-US" sz="1800" b="1" i="1" u="none" strike="noStrike" baseline="0" dirty="0" err="1">
                <a:solidFill>
                  <a:srgbClr val="000000"/>
                </a:solidFill>
                <a:latin typeface="Arial" panose="020B0604020202020204" pitchFamily="34" charset="0"/>
              </a:rPr>
              <a:t>CyO</a:t>
            </a:r>
            <a:r>
              <a:rPr lang="en-US" sz="1800" b="1" i="1"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Curly derivative of Oster</a:t>
            </a:r>
            <a:r>
              <a:rPr lang="en-US" sz="1800" b="0" i="0" u="none" strike="noStrike" baseline="0" dirty="0">
                <a:solidFill>
                  <a:srgbClr val="000000"/>
                </a:solidFill>
                <a:latin typeface="Arial" panose="020B0604020202020204" pitchFamily="34" charset="0"/>
              </a:rPr>
              <a:t>) - 2nd chromosome - typical markers: </a:t>
            </a:r>
            <a:r>
              <a:rPr lang="en-US" sz="1800" b="1" i="1" u="none" strike="noStrike" baseline="0" dirty="0">
                <a:solidFill>
                  <a:srgbClr val="000000"/>
                </a:solidFill>
                <a:latin typeface="Arial" panose="020B0604020202020204" pitchFamily="34" charset="0"/>
              </a:rPr>
              <a:t>Cy </a:t>
            </a:r>
            <a:r>
              <a:rPr lang="en-US" sz="1800" b="1" i="0" u="none" strike="noStrike" baseline="0" dirty="0">
                <a:solidFill>
                  <a:srgbClr val="000000"/>
                </a:solidFill>
                <a:latin typeface="Arial" panose="020B0604020202020204" pitchFamily="34" charset="0"/>
              </a:rPr>
              <a:t>(</a:t>
            </a:r>
            <a:r>
              <a:rPr lang="en-US" sz="1800" b="1" i="1" u="none" strike="noStrike" baseline="0" dirty="0">
                <a:solidFill>
                  <a:srgbClr val="000000"/>
                </a:solidFill>
                <a:latin typeface="Arial" panose="020B0604020202020204" pitchFamily="34" charset="0"/>
              </a:rPr>
              <a:t>Curly</a:t>
            </a:r>
            <a:r>
              <a:rPr lang="en-US" sz="1800" b="1"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dp</a:t>
            </a:r>
            <a:r>
              <a:rPr lang="en-US" sz="1800" b="0" i="1"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dumpy</a:t>
            </a:r>
            <a:r>
              <a:rPr lang="en-US" sz="1800" b="0" i="0" u="none" strike="noStrike" baseline="0" dirty="0">
                <a:solidFill>
                  <a:srgbClr val="000000"/>
                </a:solidFill>
                <a:latin typeface="Arial" panose="020B0604020202020204" pitchFamily="34" charset="0"/>
              </a:rPr>
              <a:t>; bumpy notum), </a:t>
            </a:r>
            <a:r>
              <a:rPr lang="en-US" sz="1800" b="0" i="1" u="none" strike="noStrike" baseline="0" dirty="0">
                <a:solidFill>
                  <a:srgbClr val="000000"/>
                </a:solidFill>
                <a:latin typeface="Arial" panose="020B0604020202020204" pitchFamily="34" charset="0"/>
              </a:rPr>
              <a:t>pr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purple</a:t>
            </a:r>
            <a:r>
              <a:rPr lang="en-US" sz="1800" b="0" i="0" u="none" strike="noStrike" baseline="0" dirty="0">
                <a:solidFill>
                  <a:srgbClr val="000000"/>
                </a:solidFill>
                <a:latin typeface="Arial" panose="020B0604020202020204" pitchFamily="34" charset="0"/>
              </a:rPr>
              <a:t>; eye </a:t>
            </a:r>
            <a:r>
              <a:rPr lang="en-US" sz="1800" b="0" i="0" u="none" strike="noStrike" baseline="0" dirty="0" err="1">
                <a:solidFill>
                  <a:srgbClr val="000000"/>
                </a:solidFill>
                <a:latin typeface="Arial" panose="020B0604020202020204" pitchFamily="34" charset="0"/>
              </a:rPr>
              <a:t>colour</a:t>
            </a:r>
            <a:r>
              <a:rPr lang="en-US" sz="1800" b="0" i="0" u="none" strike="noStrike" baseline="0" dirty="0">
                <a:solidFill>
                  <a:srgbClr val="000000"/>
                </a:solidFill>
                <a:latin typeface="Arial" panose="020B0604020202020204" pitchFamily="34" charset="0"/>
              </a:rPr>
              <a:t>), </a:t>
            </a:r>
            <a:r>
              <a:rPr lang="en-US" sz="1800" b="0" i="1" u="none" strike="noStrike" baseline="0" dirty="0">
                <a:solidFill>
                  <a:srgbClr val="000000"/>
                </a:solidFill>
                <a:latin typeface="Arial" panose="020B0604020202020204" pitchFamily="34" charset="0"/>
              </a:rPr>
              <a:t>cn2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cinnabar; </a:t>
            </a:r>
            <a:r>
              <a:rPr lang="en-US" sz="1800" b="0" i="0" u="none" strike="noStrike" baseline="0" dirty="0">
                <a:solidFill>
                  <a:srgbClr val="000000"/>
                </a:solidFill>
                <a:latin typeface="Arial" panose="020B0604020202020204" pitchFamily="34" charset="0"/>
              </a:rPr>
              <a:t>eye </a:t>
            </a:r>
            <a:r>
              <a:rPr lang="en-US" sz="1800" b="0" i="0" u="none" strike="noStrike" baseline="0" dirty="0" err="1">
                <a:solidFill>
                  <a:srgbClr val="000000"/>
                </a:solidFill>
                <a:latin typeface="Arial" panose="020B0604020202020204" pitchFamily="34" charset="0"/>
              </a:rPr>
              <a:t>colour</a:t>
            </a:r>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Courier New" panose="02070309020205020404" pitchFamily="49" charset="0"/>
              </a:rPr>
              <a:t>o </a:t>
            </a:r>
            <a:r>
              <a:rPr lang="en-US" sz="1800" b="1" i="1" u="none" strike="noStrike" baseline="0" dirty="0">
                <a:solidFill>
                  <a:srgbClr val="000000"/>
                </a:solidFill>
                <a:latin typeface="Arial" panose="020B0604020202020204" pitchFamily="34" charset="0"/>
              </a:rPr>
              <a:t>SM6a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2nd multiply-inverted 6a</a:t>
            </a:r>
            <a:r>
              <a:rPr lang="en-US" sz="1800" b="0" i="0" u="none" strike="noStrike" baseline="0" dirty="0">
                <a:solidFill>
                  <a:srgbClr val="000000"/>
                </a:solidFill>
                <a:latin typeface="Arial" panose="020B0604020202020204" pitchFamily="34" charset="0"/>
              </a:rPr>
              <a:t>) - 2nd chromosome - typical markers: </a:t>
            </a:r>
            <a:r>
              <a:rPr lang="en-US" sz="1800" b="0" i="1" u="none" strike="noStrike" baseline="0" dirty="0">
                <a:solidFill>
                  <a:srgbClr val="000000"/>
                </a:solidFill>
                <a:latin typeface="Arial" panose="020B0604020202020204" pitchFamily="34" charset="0"/>
              </a:rPr>
              <a:t>al</a:t>
            </a:r>
            <a:r>
              <a:rPr lang="en-US" sz="1800" b="0" i="0"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Cy</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dp</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cn</a:t>
            </a:r>
            <a:r>
              <a:rPr lang="en-US" sz="1800" b="0" i="0" u="none" strike="noStrike" baseline="0" dirty="0">
                <a:solidFill>
                  <a:srgbClr val="000000"/>
                </a:solidFill>
                <a:latin typeface="Arial" panose="020B0604020202020204" pitchFamily="34" charset="0"/>
              </a:rPr>
              <a:t>, </a:t>
            </a:r>
            <a:r>
              <a:rPr lang="en-US" sz="1800" b="0" i="1" u="none" strike="noStrike" baseline="0" dirty="0" err="1">
                <a:solidFill>
                  <a:srgbClr val="000000"/>
                </a:solidFill>
                <a:latin typeface="Arial" panose="020B0604020202020204" pitchFamily="34" charset="0"/>
              </a:rPr>
              <a:t>sp</a:t>
            </a:r>
            <a:r>
              <a:rPr lang="en-US" sz="1800" b="0" i="1"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o </a:t>
            </a:r>
            <a:r>
              <a:rPr lang="en-US" sz="1800" b="1" i="1" u="none" strike="noStrike" baseline="0" dirty="0">
                <a:solidFill>
                  <a:srgbClr val="000000"/>
                </a:solidFill>
                <a:latin typeface="Arial" panose="020B0604020202020204" pitchFamily="34" charset="0"/>
              </a:rPr>
              <a:t>TM3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3rd multiply-inverted 3) </a:t>
            </a:r>
            <a:r>
              <a:rPr lang="en-US" sz="1800" b="0" i="0" u="none" strike="noStrike" baseline="0" dirty="0">
                <a:solidFill>
                  <a:srgbClr val="000000"/>
                </a:solidFill>
                <a:latin typeface="Arial" panose="020B0604020202020204" pitchFamily="34" charset="0"/>
              </a:rPr>
              <a:t>- 3rd chromosome </a:t>
            </a:r>
            <a:r>
              <a:rPr lang="en-US" sz="1800" b="0" i="1"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typical markers: </a:t>
            </a:r>
            <a:r>
              <a:rPr lang="en-US" sz="1800" b="1" i="1" u="none" strike="noStrike" baseline="0" dirty="0">
                <a:solidFill>
                  <a:srgbClr val="000000"/>
                </a:solidFill>
                <a:latin typeface="Arial" panose="020B0604020202020204" pitchFamily="34" charset="0"/>
              </a:rPr>
              <a:t>Sb</a:t>
            </a:r>
            <a:r>
              <a:rPr lang="en-US" sz="1800" b="0" i="1" u="none" strike="noStrike" baseline="0" dirty="0">
                <a:solidFill>
                  <a:srgbClr val="000000"/>
                </a:solidFill>
                <a:latin typeface="Arial" panose="020B0604020202020204" pitchFamily="34" charset="0"/>
              </a:rPr>
              <a:t>, </a:t>
            </a:r>
            <a:r>
              <a:rPr lang="en-US" sz="1800" b="1" i="1" u="none" strike="noStrike" baseline="0" dirty="0">
                <a:solidFill>
                  <a:srgbClr val="000000"/>
                </a:solidFill>
                <a:latin typeface="Arial" panose="020B0604020202020204" pitchFamily="34" charset="0"/>
              </a:rPr>
              <a:t>Ubx</a:t>
            </a:r>
            <a:r>
              <a:rPr lang="en-US" sz="1800" b="1" i="1" u="none" strike="noStrike" baseline="30000" dirty="0">
                <a:solidFill>
                  <a:srgbClr val="000000"/>
                </a:solidFill>
                <a:latin typeface="Arial" panose="020B0604020202020204" pitchFamily="34" charset="0"/>
              </a:rPr>
              <a:t>bx-34e</a:t>
            </a:r>
            <a:r>
              <a:rPr lang="en-US" sz="1800" i="1" u="none" strike="noStrike" baseline="0" dirty="0">
                <a:solidFill>
                  <a:srgbClr val="000000"/>
                </a:solidFill>
                <a:latin typeface="Arial" panose="020B0604020202020204" pitchFamily="34" charset="0"/>
              </a:rPr>
              <a:t>, </a:t>
            </a:r>
            <a:r>
              <a:rPr lang="en-US" sz="1800" i="0" u="none" strike="noStrike" baseline="0" dirty="0">
                <a:solidFill>
                  <a:srgbClr val="000000"/>
                </a:solidFill>
                <a:latin typeface="Arial" panose="020B0604020202020204" pitchFamily="34" charset="0"/>
              </a:rPr>
              <a:t>(</a:t>
            </a:r>
            <a:r>
              <a:rPr lang="en-US" sz="1800" i="1" u="none" strike="noStrike" baseline="0" dirty="0">
                <a:solidFill>
                  <a:srgbClr val="000000"/>
                </a:solidFill>
                <a:latin typeface="Arial" panose="020B0604020202020204" pitchFamily="34" charset="0"/>
              </a:rPr>
              <a:t>bithorax</a:t>
            </a:r>
            <a:r>
              <a:rPr lang="en-US" sz="1800" i="0" u="none" strike="noStrike" baseline="0" dirty="0">
                <a:solidFill>
                  <a:srgbClr val="000000"/>
                </a:solidFill>
                <a:latin typeface="Arial" panose="020B0604020202020204" pitchFamily="34" charset="0"/>
              </a:rPr>
              <a:t>; larger halteres) </a:t>
            </a:r>
            <a:r>
              <a:rPr lang="en-US" sz="1800" i="1" u="none" strike="noStrike" baseline="0" dirty="0">
                <a:solidFill>
                  <a:srgbClr val="000000"/>
                </a:solidFill>
                <a:latin typeface="Arial" panose="020B0604020202020204" pitchFamily="34" charset="0"/>
              </a:rPr>
              <a:t>e, </a:t>
            </a:r>
            <a:r>
              <a:rPr lang="en-US" sz="1800" b="1" i="1" u="none" strike="noStrike" baseline="0" dirty="0">
                <a:solidFill>
                  <a:srgbClr val="000000"/>
                </a:solidFill>
                <a:latin typeface="Arial" panose="020B0604020202020204" pitchFamily="34" charset="0"/>
              </a:rPr>
              <a:t>Ser </a:t>
            </a:r>
            <a:endParaRPr lang="en-US" sz="1800" b="1"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o </a:t>
            </a:r>
            <a:r>
              <a:rPr lang="en-US" sz="1800" b="1" i="1" u="none" strike="noStrike" baseline="0" dirty="0">
                <a:solidFill>
                  <a:srgbClr val="000000"/>
                </a:solidFill>
                <a:latin typeface="Arial" panose="020B0604020202020204" pitchFamily="34" charset="0"/>
              </a:rPr>
              <a:t>TM6B </a:t>
            </a:r>
            <a:r>
              <a:rPr lang="en-US" sz="1800" b="0" i="0" u="none" strike="noStrike" baseline="0" dirty="0">
                <a:solidFill>
                  <a:srgbClr val="000000"/>
                </a:solidFill>
                <a:latin typeface="Arial" panose="020B0604020202020204" pitchFamily="34" charset="0"/>
              </a:rPr>
              <a:t>(</a:t>
            </a:r>
            <a:r>
              <a:rPr lang="en-US" sz="1800" b="0" i="1" u="none" strike="noStrike" baseline="0" dirty="0">
                <a:solidFill>
                  <a:srgbClr val="000000"/>
                </a:solidFill>
                <a:latin typeface="Arial" panose="020B0604020202020204" pitchFamily="34" charset="0"/>
              </a:rPr>
              <a:t>3rd multiply-inverted 6B</a:t>
            </a:r>
            <a:r>
              <a:rPr lang="en-US" sz="1800" b="0" i="0" u="none" strike="noStrike" baseline="0" dirty="0">
                <a:solidFill>
                  <a:srgbClr val="000000"/>
                </a:solidFill>
                <a:latin typeface="Arial" panose="020B0604020202020204" pitchFamily="34" charset="0"/>
              </a:rPr>
              <a:t>) - 3rd chromosome – </a:t>
            </a:r>
            <a:r>
              <a:rPr lang="en-US" sz="1800" b="1" i="0" u="none" strike="noStrike" baseline="0" dirty="0">
                <a:solidFill>
                  <a:srgbClr val="000000"/>
                </a:solidFill>
                <a:latin typeface="Arial" panose="020B0604020202020204" pitchFamily="34" charset="0"/>
              </a:rPr>
              <a:t>Tb(Tubby)</a:t>
            </a:r>
          </a:p>
          <a:p>
            <a:endParaRPr lang="en-US" sz="1800" dirty="0"/>
          </a:p>
        </p:txBody>
      </p:sp>
    </p:spTree>
    <p:extLst>
      <p:ext uri="{BB962C8B-B14F-4D97-AF65-F5344CB8AC3E}">
        <p14:creationId xmlns:p14="http://schemas.microsoft.com/office/powerpoint/2010/main" val="4089350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6ECA-311A-407F-96D3-985E75CBE217}"/>
              </a:ext>
            </a:extLst>
          </p:cNvPr>
          <p:cNvSpPr>
            <a:spLocks noGrp="1"/>
          </p:cNvSpPr>
          <p:nvPr>
            <p:ph type="title"/>
          </p:nvPr>
        </p:nvSpPr>
        <p:spPr>
          <a:xfrm>
            <a:off x="838200" y="-206375"/>
            <a:ext cx="10515600" cy="1325563"/>
          </a:xfrm>
        </p:spPr>
        <p:txBody>
          <a:bodyPr/>
          <a:lstStyle/>
          <a:p>
            <a:r>
              <a:rPr lang="en-US" dirty="0"/>
              <a:t>Primers on </a:t>
            </a:r>
            <a:r>
              <a:rPr lang="en-US" i="1" dirty="0"/>
              <a:t>Drosophila</a:t>
            </a:r>
            <a:r>
              <a:rPr lang="en-US" dirty="0"/>
              <a:t> genetics</a:t>
            </a:r>
          </a:p>
        </p:txBody>
      </p:sp>
      <p:sp>
        <p:nvSpPr>
          <p:cNvPr id="3" name="Content Placeholder 2">
            <a:extLst>
              <a:ext uri="{FF2B5EF4-FFF2-40B4-BE49-F238E27FC236}">
                <a16:creationId xmlns:a16="http://schemas.microsoft.com/office/drawing/2014/main" id="{E9ECC076-3CB9-49F0-AAA8-025896EDFBB6}"/>
              </a:ext>
            </a:extLst>
          </p:cNvPr>
          <p:cNvSpPr>
            <a:spLocks noGrp="1"/>
          </p:cNvSpPr>
          <p:nvPr>
            <p:ph idx="1"/>
          </p:nvPr>
        </p:nvSpPr>
        <p:spPr>
          <a:xfrm>
            <a:off x="838200" y="885825"/>
            <a:ext cx="10515600" cy="5291138"/>
          </a:xfrm>
        </p:spPr>
        <p:txBody>
          <a:bodyPr>
            <a:normAutofit/>
          </a:bodyPr>
          <a:lstStyle/>
          <a:p>
            <a:pPr algn="l"/>
            <a:r>
              <a:rPr lang="en-US" sz="1800" b="1" i="0" u="none" strike="noStrike" dirty="0">
                <a:solidFill>
                  <a:srgbClr val="1A0DAB"/>
                </a:solidFill>
                <a:effectLst/>
                <a:latin typeface="Arial" panose="020B0604020202020204" pitchFamily="34" charset="0"/>
                <a:hlinkClick r:id="rId2"/>
              </a:rPr>
              <a:t>Genetics </a:t>
            </a:r>
            <a:r>
              <a:rPr lang="en-US" sz="1800" b="0" i="0" u="none" strike="noStrike" dirty="0">
                <a:solidFill>
                  <a:srgbClr val="1A0DAB"/>
                </a:solidFill>
                <a:effectLst/>
                <a:latin typeface="Arial" panose="020B0604020202020204" pitchFamily="34" charset="0"/>
                <a:hlinkClick r:id="rId2"/>
              </a:rPr>
              <a:t>on the </a:t>
            </a:r>
            <a:r>
              <a:rPr lang="en-US" sz="1800" b="1" i="0" u="none" strike="noStrike" dirty="0">
                <a:solidFill>
                  <a:srgbClr val="1A0DAB"/>
                </a:solidFill>
                <a:effectLst/>
                <a:latin typeface="Arial" panose="020B0604020202020204" pitchFamily="34" charset="0"/>
                <a:hlinkClick r:id="rId2"/>
              </a:rPr>
              <a:t>Fly</a:t>
            </a:r>
            <a:r>
              <a:rPr lang="en-US" sz="1800" b="0" i="0" u="none" strike="noStrike" dirty="0">
                <a:solidFill>
                  <a:srgbClr val="1A0DAB"/>
                </a:solidFill>
                <a:effectLst/>
                <a:latin typeface="Arial" panose="020B0604020202020204" pitchFamily="34" charset="0"/>
                <a:hlinkClick r:id="rId2"/>
              </a:rPr>
              <a:t>: A Primer on the </a:t>
            </a:r>
            <a:r>
              <a:rPr lang="en-US" sz="1800" b="0" i="1" u="none" strike="noStrike" dirty="0">
                <a:solidFill>
                  <a:srgbClr val="1A0DAB"/>
                </a:solidFill>
                <a:effectLst/>
                <a:latin typeface="Arial" panose="020B0604020202020204" pitchFamily="34" charset="0"/>
                <a:hlinkClick r:id="rId2"/>
              </a:rPr>
              <a:t>Drosophila</a:t>
            </a:r>
            <a:r>
              <a:rPr lang="en-US" sz="1800" b="0" i="0" u="none" strike="noStrike" dirty="0">
                <a:solidFill>
                  <a:srgbClr val="1A0DAB"/>
                </a:solidFill>
                <a:effectLst/>
                <a:latin typeface="Arial" panose="020B0604020202020204" pitchFamily="34" charset="0"/>
                <a:hlinkClick r:id="rId2"/>
              </a:rPr>
              <a:t> Model System</a:t>
            </a:r>
            <a:endParaRPr lang="en-US" sz="1800" b="0" i="0" dirty="0">
              <a:solidFill>
                <a:srgbClr val="222222"/>
              </a:solidFill>
              <a:effectLst/>
              <a:latin typeface="Arial" panose="020B0604020202020204" pitchFamily="34" charset="0"/>
            </a:endParaRPr>
          </a:p>
          <a:p>
            <a:pPr algn="l"/>
            <a:r>
              <a:rPr lang="en-US" sz="1800" b="0" i="0" dirty="0">
                <a:solidFill>
                  <a:srgbClr val="006621"/>
                </a:solidFill>
                <a:effectLst/>
                <a:latin typeface="Arial" panose="020B0604020202020204" pitchFamily="34" charset="0"/>
              </a:rPr>
              <a:t>KG Hales, </a:t>
            </a:r>
            <a:r>
              <a:rPr lang="en-US" sz="1800" b="0" i="0" u="sng" dirty="0">
                <a:solidFill>
                  <a:srgbClr val="006621"/>
                </a:solidFill>
                <a:effectLst/>
                <a:latin typeface="Arial" panose="020B0604020202020204" pitchFamily="34" charset="0"/>
                <a:hlinkClick r:id="rId3"/>
              </a:rPr>
              <a:t>CA Korey</a:t>
            </a:r>
            <a:r>
              <a:rPr lang="en-US" sz="1800" b="0" i="0" dirty="0">
                <a:solidFill>
                  <a:srgbClr val="006621"/>
                </a:solidFill>
                <a:effectLst/>
                <a:latin typeface="Arial" panose="020B0604020202020204" pitchFamily="34" charset="0"/>
              </a:rPr>
              <a:t>, </a:t>
            </a:r>
            <a:r>
              <a:rPr lang="en-US" sz="1800" b="0" i="0" u="sng" dirty="0">
                <a:solidFill>
                  <a:srgbClr val="006621"/>
                </a:solidFill>
                <a:effectLst/>
                <a:latin typeface="Arial" panose="020B0604020202020204" pitchFamily="34" charset="0"/>
                <a:hlinkClick r:id="rId4"/>
              </a:rPr>
              <a:t>AM </a:t>
            </a:r>
            <a:r>
              <a:rPr lang="en-US" sz="1800" b="0" i="0" u="sng" dirty="0" err="1">
                <a:solidFill>
                  <a:srgbClr val="006621"/>
                </a:solidFill>
                <a:effectLst/>
                <a:latin typeface="Arial" panose="020B0604020202020204" pitchFamily="34" charset="0"/>
                <a:hlinkClick r:id="rId4"/>
              </a:rPr>
              <a:t>Larracuente</a:t>
            </a:r>
            <a:r>
              <a:rPr lang="en-US" sz="1800" b="0" i="0" dirty="0">
                <a:solidFill>
                  <a:srgbClr val="006621"/>
                </a:solidFill>
                <a:effectLst/>
                <a:latin typeface="Arial" panose="020B0604020202020204" pitchFamily="34" charset="0"/>
              </a:rPr>
              <a:t>, DM Roberts - </a:t>
            </a:r>
            <a:r>
              <a:rPr lang="en-US" sz="1800" b="1" i="0" dirty="0">
                <a:solidFill>
                  <a:srgbClr val="006621"/>
                </a:solidFill>
                <a:effectLst/>
                <a:latin typeface="Arial" panose="020B0604020202020204" pitchFamily="34" charset="0"/>
              </a:rPr>
              <a:t>Genetics</a:t>
            </a:r>
            <a:r>
              <a:rPr lang="en-US" sz="1800" b="0" i="0" dirty="0">
                <a:solidFill>
                  <a:srgbClr val="006621"/>
                </a:solidFill>
                <a:effectLst/>
                <a:latin typeface="Arial" panose="020B0604020202020204" pitchFamily="34" charset="0"/>
              </a:rPr>
              <a:t>, 2015 - academic.oup.com</a:t>
            </a:r>
          </a:p>
          <a:p>
            <a:pPr algn="l"/>
            <a:r>
              <a:rPr lang="en-US" sz="1800" dirty="0">
                <a:solidFill>
                  <a:srgbClr val="006621"/>
                </a:solidFill>
                <a:latin typeface="Arial" panose="020B0604020202020204" pitchFamily="34" charset="0"/>
              </a:rPr>
              <a:t>Read first half of this. Also history and glossary at the end</a:t>
            </a:r>
            <a:endParaRPr lang="en-US" sz="1800" b="0" i="0" dirty="0">
              <a:solidFill>
                <a:srgbClr val="006621"/>
              </a:solidFill>
              <a:effectLst/>
              <a:latin typeface="Arial" panose="020B0604020202020204" pitchFamily="34" charset="0"/>
            </a:endParaRPr>
          </a:p>
          <a:p>
            <a:pPr algn="l"/>
            <a:endParaRPr lang="en-US" sz="2000" b="0" i="0" u="none" strike="noStrike" dirty="0">
              <a:solidFill>
                <a:srgbClr val="1A0DAB"/>
              </a:solidFill>
              <a:effectLst/>
              <a:latin typeface="Arial" panose="020B0604020202020204" pitchFamily="34" charset="0"/>
              <a:hlinkClick r:id="" action="ppaction://noaction"/>
            </a:endParaRPr>
          </a:p>
          <a:p>
            <a:pPr algn="l"/>
            <a:r>
              <a:rPr lang="en-US" sz="2000" b="0" i="0" u="none" strike="noStrike" dirty="0">
                <a:solidFill>
                  <a:srgbClr val="1A0DAB"/>
                </a:solidFill>
                <a:effectLst/>
                <a:latin typeface="Arial" panose="020B0604020202020204" pitchFamily="34" charset="0"/>
                <a:hlinkClick r:id="rId5"/>
              </a:rPr>
              <a:t>The </a:t>
            </a:r>
            <a:r>
              <a:rPr lang="en-US" sz="2000" b="1" i="0" u="none" strike="noStrike" dirty="0">
                <a:solidFill>
                  <a:srgbClr val="1A0DAB"/>
                </a:solidFill>
                <a:effectLst/>
                <a:latin typeface="Arial" panose="020B0604020202020204" pitchFamily="34" charset="0"/>
                <a:hlinkClick r:id="rId5"/>
              </a:rPr>
              <a:t>joy </a:t>
            </a:r>
            <a:r>
              <a:rPr lang="en-US" sz="2000" b="0" i="0" u="none" strike="noStrike" dirty="0">
                <a:solidFill>
                  <a:srgbClr val="1A0DAB"/>
                </a:solidFill>
                <a:effectLst/>
                <a:latin typeface="Arial" panose="020B0604020202020204" pitchFamily="34" charset="0"/>
                <a:hlinkClick r:id="rId5"/>
              </a:rPr>
              <a:t>of </a:t>
            </a:r>
            <a:r>
              <a:rPr lang="en-US" sz="2000" b="1" i="0" u="none" strike="noStrike" dirty="0">
                <a:solidFill>
                  <a:srgbClr val="1A0DAB"/>
                </a:solidFill>
                <a:effectLst/>
                <a:latin typeface="Arial" panose="020B0604020202020204" pitchFamily="34" charset="0"/>
                <a:hlinkClick r:id="rId5"/>
              </a:rPr>
              <a:t>balancers</a:t>
            </a:r>
            <a:endParaRPr lang="en-US" sz="2000" b="0" i="0" dirty="0">
              <a:solidFill>
                <a:srgbClr val="222222"/>
              </a:solidFill>
              <a:effectLst/>
              <a:latin typeface="Arial" panose="020B0604020202020204" pitchFamily="34" charset="0"/>
            </a:endParaRPr>
          </a:p>
          <a:p>
            <a:pPr algn="l"/>
            <a:r>
              <a:rPr lang="en-US" sz="2000" b="0" i="0" u="sng" dirty="0">
                <a:solidFill>
                  <a:srgbClr val="006621"/>
                </a:solidFill>
                <a:effectLst/>
                <a:latin typeface="Arial" panose="020B0604020202020204" pitchFamily="34" charset="0"/>
                <a:hlinkClick r:id="rId6"/>
              </a:rPr>
              <a:t>DE Miller</a:t>
            </a:r>
            <a:r>
              <a:rPr lang="en-US" sz="2000" b="0" i="0" dirty="0">
                <a:solidFill>
                  <a:srgbClr val="006621"/>
                </a:solidFill>
                <a:effectLst/>
                <a:latin typeface="Arial" panose="020B0604020202020204" pitchFamily="34" charset="0"/>
              </a:rPr>
              <a:t>, </a:t>
            </a:r>
            <a:r>
              <a:rPr lang="en-US" sz="2000" b="0" i="0" u="sng" dirty="0">
                <a:solidFill>
                  <a:srgbClr val="006621"/>
                </a:solidFill>
                <a:effectLst/>
                <a:latin typeface="Arial" panose="020B0604020202020204" pitchFamily="34" charset="0"/>
                <a:hlinkClick r:id="rId7"/>
              </a:rPr>
              <a:t>KR Cook</a:t>
            </a:r>
            <a:r>
              <a:rPr lang="en-US" sz="2000" b="0" i="0" dirty="0">
                <a:solidFill>
                  <a:srgbClr val="006621"/>
                </a:solidFill>
                <a:effectLst/>
                <a:latin typeface="Arial" panose="020B0604020202020204" pitchFamily="34" charset="0"/>
              </a:rPr>
              <a:t>, RS Hawley - </a:t>
            </a:r>
            <a:r>
              <a:rPr lang="en-US" sz="2000" b="0" i="0" dirty="0" err="1">
                <a:solidFill>
                  <a:srgbClr val="006621"/>
                </a:solidFill>
                <a:effectLst/>
                <a:latin typeface="Arial" panose="020B0604020202020204" pitchFamily="34" charset="0"/>
              </a:rPr>
              <a:t>PLoS</a:t>
            </a:r>
            <a:r>
              <a:rPr lang="en-US" sz="2000" b="0" i="0" dirty="0">
                <a:solidFill>
                  <a:srgbClr val="006621"/>
                </a:solidFill>
                <a:effectLst/>
                <a:latin typeface="Arial" panose="020B0604020202020204" pitchFamily="34" charset="0"/>
              </a:rPr>
              <a:t> genetics, 2019 - journals.plos.org</a:t>
            </a:r>
          </a:p>
          <a:p>
            <a:pPr algn="l"/>
            <a:r>
              <a:rPr lang="en-US" sz="2000" dirty="0">
                <a:solidFill>
                  <a:srgbClr val="006621"/>
                </a:solidFill>
                <a:latin typeface="Arial" panose="020B0604020202020204" pitchFamily="34" charset="0"/>
              </a:rPr>
              <a:t>Short. Read all of it. Learn which markers are most used for chromosome 1, 2 and 3 balancers</a:t>
            </a:r>
            <a:endParaRPr lang="en-US" sz="2000" b="0" i="0" dirty="0">
              <a:solidFill>
                <a:srgbClr val="006621"/>
              </a:solidFill>
              <a:effectLst/>
              <a:latin typeface="Arial" panose="020B0604020202020204" pitchFamily="34" charset="0"/>
            </a:endParaRPr>
          </a:p>
          <a:p>
            <a:pPr marL="0" indent="0" algn="l">
              <a:buNone/>
            </a:pPr>
            <a:endParaRPr lang="en-US" sz="2000" b="0" i="0" u="none" strike="noStrike" dirty="0">
              <a:solidFill>
                <a:srgbClr val="1A0DAB"/>
              </a:solidFill>
              <a:effectLst/>
              <a:latin typeface="Arial" panose="020B0604020202020204" pitchFamily="34" charset="0"/>
              <a:hlinkClick r:id="" action="ppaction://noaction"/>
            </a:endParaRPr>
          </a:p>
          <a:p>
            <a:pPr algn="l"/>
            <a:r>
              <a:rPr lang="en-US" sz="2000" b="0" i="0" u="none" strike="noStrike" dirty="0">
                <a:solidFill>
                  <a:srgbClr val="1A0DAB"/>
                </a:solidFill>
                <a:effectLst/>
                <a:latin typeface="Arial" panose="020B0604020202020204" pitchFamily="34" charset="0"/>
                <a:hlinkClick r:id="" action="ppaction://noaction"/>
              </a:rPr>
              <a:t>How to Design a Genetic Mating Scheme: A Basic Training Package for </a:t>
            </a:r>
            <a:r>
              <a:rPr lang="en-US" sz="2000" b="0" i="1" u="none" strike="noStrike" dirty="0">
                <a:solidFill>
                  <a:srgbClr val="1A0DAB"/>
                </a:solidFill>
                <a:effectLst/>
                <a:latin typeface="Arial" panose="020B0604020202020204" pitchFamily="34" charset="0"/>
                <a:hlinkClick r:id="rId8"/>
              </a:rPr>
              <a:t>Drosophila</a:t>
            </a:r>
            <a:r>
              <a:rPr lang="en-US" sz="2000" b="0" i="0" u="none" strike="noStrike" dirty="0">
                <a:solidFill>
                  <a:srgbClr val="1A0DAB"/>
                </a:solidFill>
                <a:effectLst/>
                <a:latin typeface="Arial" panose="020B0604020202020204" pitchFamily="34" charset="0"/>
                <a:hlinkClick r:id="rId8"/>
              </a:rPr>
              <a:t> Genetics</a:t>
            </a:r>
            <a:endParaRPr lang="en-US" sz="2000" b="0" i="0" dirty="0">
              <a:solidFill>
                <a:srgbClr val="222222"/>
              </a:solidFill>
              <a:effectLst/>
              <a:latin typeface="Arial" panose="020B0604020202020204" pitchFamily="34" charset="0"/>
            </a:endParaRPr>
          </a:p>
          <a:p>
            <a:pPr algn="l"/>
            <a:r>
              <a:rPr lang="en-US" sz="2000" b="0" i="0" dirty="0">
                <a:solidFill>
                  <a:srgbClr val="006621"/>
                </a:solidFill>
                <a:effectLst/>
                <a:latin typeface="Arial" panose="020B0604020202020204" pitchFamily="34" charset="0"/>
              </a:rPr>
              <a:t>J </a:t>
            </a:r>
            <a:r>
              <a:rPr lang="en-US" sz="2000" b="1" i="0" dirty="0" err="1">
                <a:solidFill>
                  <a:srgbClr val="006621"/>
                </a:solidFill>
                <a:effectLst/>
                <a:latin typeface="Arial" panose="020B0604020202020204" pitchFamily="34" charset="0"/>
              </a:rPr>
              <a:t>Roote</a:t>
            </a:r>
            <a:r>
              <a:rPr lang="en-US" sz="2000" b="0" i="0" dirty="0">
                <a:solidFill>
                  <a:srgbClr val="006621"/>
                </a:solidFill>
                <a:effectLst/>
                <a:latin typeface="Arial" panose="020B0604020202020204" pitchFamily="34" charset="0"/>
              </a:rPr>
              <a:t>, </a:t>
            </a:r>
            <a:r>
              <a:rPr lang="en-US" sz="2000" b="0" i="0" u="sng" dirty="0">
                <a:solidFill>
                  <a:srgbClr val="006621"/>
                </a:solidFill>
                <a:effectLst/>
                <a:latin typeface="Arial" panose="020B0604020202020204" pitchFamily="34" charset="0"/>
                <a:hlinkClick r:id="rId9"/>
              </a:rPr>
              <a:t>A </a:t>
            </a:r>
            <a:r>
              <a:rPr lang="en-US" sz="2000" b="1" i="0" u="sng" dirty="0">
                <a:solidFill>
                  <a:srgbClr val="006621"/>
                </a:solidFill>
                <a:effectLst/>
                <a:latin typeface="Arial" panose="020B0604020202020204" pitchFamily="34" charset="0"/>
                <a:hlinkClick r:id="rId9"/>
              </a:rPr>
              <a:t>Prokop</a:t>
            </a:r>
            <a:r>
              <a:rPr lang="en-US" sz="2000" b="0" i="0" dirty="0">
                <a:solidFill>
                  <a:srgbClr val="006621"/>
                </a:solidFill>
                <a:effectLst/>
                <a:latin typeface="Arial" panose="020B0604020202020204" pitchFamily="34" charset="0"/>
              </a:rPr>
              <a:t> - G3: Genes| Genomes| Genetics, 2013 - academic.oup.com</a:t>
            </a:r>
          </a:p>
          <a:p>
            <a:pPr algn="l"/>
            <a:r>
              <a:rPr lang="en-US" sz="2000" b="0" i="0" dirty="0">
                <a:solidFill>
                  <a:srgbClr val="006621"/>
                </a:solidFill>
                <a:effectLst/>
                <a:latin typeface="Arial" panose="020B0604020202020204" pitchFamily="34" charset="0"/>
              </a:rPr>
              <a:t>Look at supplementary files and read early </a:t>
            </a:r>
            <a:r>
              <a:rPr lang="en-US" sz="2000" dirty="0">
                <a:solidFill>
                  <a:srgbClr val="006621"/>
                </a:solidFill>
                <a:latin typeface="Arial" panose="020B0604020202020204" pitchFamily="34" charset="0"/>
              </a:rPr>
              <a:t>parts. Gets too complicated later.</a:t>
            </a:r>
            <a:endParaRPr lang="en-US" sz="2000" b="0" i="0" dirty="0">
              <a:solidFill>
                <a:srgbClr val="006621"/>
              </a:solidFill>
              <a:effectLst/>
              <a:latin typeface="Arial" panose="020B0604020202020204" pitchFamily="34" charset="0"/>
            </a:endParaRPr>
          </a:p>
          <a:p>
            <a:pPr algn="l"/>
            <a:endParaRPr lang="en-US" sz="2000" b="0" i="0" dirty="0">
              <a:solidFill>
                <a:srgbClr val="006621"/>
              </a:solidFill>
              <a:effectLst/>
              <a:latin typeface="Arial" panose="020B0604020202020204" pitchFamily="34" charset="0"/>
            </a:endParaRPr>
          </a:p>
          <a:p>
            <a:pPr algn="l"/>
            <a:endParaRPr lang="en-US" sz="2000" dirty="0">
              <a:solidFill>
                <a:srgbClr val="006621"/>
              </a:solidFill>
              <a:latin typeface="Arial" panose="020B0604020202020204" pitchFamily="34" charset="0"/>
            </a:endParaRPr>
          </a:p>
          <a:p>
            <a:pPr algn="l"/>
            <a:endParaRPr lang="en-US" sz="2000" b="0" i="0" dirty="0">
              <a:solidFill>
                <a:srgbClr val="00662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845365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16A6-0BD5-4B03-B1E9-F9369B604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36F2F3-04D4-431D-83D6-49EF9C47615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432039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16A6-0BD5-4B03-B1E9-F9369B604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36F2F3-04D4-431D-83D6-49EF9C47615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8530C76-0E2F-4888-93D2-8A1CC1501259}"/>
              </a:ext>
            </a:extLst>
          </p:cNvPr>
          <p:cNvPicPr>
            <a:picLocks noChangeAspect="1"/>
          </p:cNvPicPr>
          <p:nvPr/>
        </p:nvPicPr>
        <p:blipFill>
          <a:blip r:embed="rId2"/>
          <a:stretch>
            <a:fillRect/>
          </a:stretch>
        </p:blipFill>
        <p:spPr>
          <a:xfrm>
            <a:off x="278619" y="0"/>
            <a:ext cx="11634762" cy="6858000"/>
          </a:xfrm>
          <a:prstGeom prst="rect">
            <a:avLst/>
          </a:prstGeom>
        </p:spPr>
      </p:pic>
    </p:spTree>
    <p:extLst>
      <p:ext uri="{BB962C8B-B14F-4D97-AF65-F5344CB8AC3E}">
        <p14:creationId xmlns:p14="http://schemas.microsoft.com/office/powerpoint/2010/main" val="2243458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AF38-4343-4CB8-BFD6-A5C45FC73C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6F6D77-06AD-4F80-8A0E-554EAAC7529B}"/>
              </a:ext>
            </a:extLst>
          </p:cNvPr>
          <p:cNvSpPr>
            <a:spLocks noGrp="1"/>
          </p:cNvSpPr>
          <p:nvPr>
            <p:ph idx="1"/>
          </p:nvPr>
        </p:nvSpPr>
        <p:spPr>
          <a:xfrm>
            <a:off x="838200" y="365125"/>
            <a:ext cx="10515600" cy="6332008"/>
          </a:xfrm>
        </p:spPr>
        <p:txBody>
          <a:bodyPr>
            <a:normAutofit fontScale="85000" lnSpcReduction="20000"/>
          </a:bodyPr>
          <a:lstStyle/>
          <a:p>
            <a:r>
              <a:rPr lang="en-US" sz="1800" b="1" i="0" u="none" strike="noStrike" baseline="0" dirty="0">
                <a:solidFill>
                  <a:srgbClr val="000000"/>
                </a:solidFill>
                <a:latin typeface="Arial" panose="020B0604020202020204" pitchFamily="34" charset="0"/>
              </a:rPr>
              <a:t>Figure 9. </a:t>
            </a:r>
            <a:r>
              <a:rPr lang="en-US" sz="1800" b="0" i="0" u="none" strike="noStrike" baseline="0" dirty="0">
                <a:solidFill>
                  <a:srgbClr val="000000"/>
                </a:solidFill>
                <a:latin typeface="Arial" panose="020B0604020202020204" pitchFamily="34" charset="0"/>
              </a:rPr>
              <a:t>Examples of typical marker mutations used during genetic crosses </a:t>
            </a:r>
          </a:p>
          <a:p>
            <a:r>
              <a:rPr lang="en-US" sz="1800" b="0" i="0" u="none" strike="noStrike" baseline="0" dirty="0">
                <a:solidFill>
                  <a:srgbClr val="000000"/>
                </a:solidFill>
                <a:latin typeface="Arial" panose="020B0604020202020204" pitchFamily="34" charset="0"/>
              </a:rPr>
              <a:t>Mutations are grouped by body </a:t>
            </a:r>
            <a:r>
              <a:rPr lang="en-US" sz="1800" b="0" i="0" u="none" strike="noStrike" baseline="0" dirty="0" err="1">
                <a:solidFill>
                  <a:srgbClr val="000000"/>
                </a:solidFill>
                <a:latin typeface="Arial" panose="020B0604020202020204" pitchFamily="34" charset="0"/>
              </a:rPr>
              <a:t>colour</a:t>
            </a:r>
            <a:r>
              <a:rPr lang="en-US" sz="1800" b="0" i="0" u="none" strike="noStrike" baseline="0" dirty="0">
                <a:solidFill>
                  <a:srgbClr val="000000"/>
                </a:solidFill>
                <a:latin typeface="Arial" panose="020B0604020202020204" pitchFamily="34" charset="0"/>
              </a:rPr>
              <a:t> (top), eye markers (2nd row), wing markers (3rd row), bristle markers (bottom row), and "other" markers (top right). Explanations in alphabetic order: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Antennapedia73b </a:t>
            </a:r>
            <a:r>
              <a:rPr lang="en-US" sz="1800" b="0" i="0" u="none" strike="noStrike" baseline="0" dirty="0">
                <a:solidFill>
                  <a:srgbClr val="000000"/>
                </a:solidFill>
                <a:latin typeface="Arial" panose="020B0604020202020204" pitchFamily="34" charset="0"/>
              </a:rPr>
              <a:t>(dominant; 3rd; antenna-to-leg transformation)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Bar1 </a:t>
            </a:r>
            <a:r>
              <a:rPr lang="en-US" sz="1800" b="0" i="0" u="none" strike="noStrike" baseline="0" dirty="0">
                <a:solidFill>
                  <a:srgbClr val="000000"/>
                </a:solidFill>
                <a:latin typeface="Arial" panose="020B0604020202020204" pitchFamily="34" charset="0"/>
              </a:rPr>
              <a:t>(dominant; 1st; kidney shaped eyes in heterozygosis, slit-shaped eyes in homo-/</a:t>
            </a:r>
            <a:r>
              <a:rPr lang="en-US" sz="1800" b="0" i="0" u="none" strike="noStrike" baseline="0" dirty="0" err="1">
                <a:solidFill>
                  <a:srgbClr val="000000"/>
                </a:solidFill>
                <a:latin typeface="Arial" panose="020B0604020202020204" pitchFamily="34" charset="0"/>
              </a:rPr>
              <a:t>hemizygosis</a:t>
            </a:r>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Curly </a:t>
            </a:r>
            <a:r>
              <a:rPr lang="en-US" sz="1800" b="0" i="0" u="none" strike="noStrike" baseline="0" dirty="0">
                <a:solidFill>
                  <a:srgbClr val="000000"/>
                </a:solidFill>
                <a:latin typeface="Arial" panose="020B0604020202020204" pitchFamily="34" charset="0"/>
              </a:rPr>
              <a:t>(dominant; 2nd; curled-up wings; phenotype can be weak at lower temperatures, such as 18ºC)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err="1">
                <a:solidFill>
                  <a:srgbClr val="000000"/>
                </a:solidFill>
                <a:latin typeface="Arial" panose="020B0604020202020204" pitchFamily="34" charset="0"/>
              </a:rPr>
              <a:t>Dichaete</a:t>
            </a:r>
            <a:r>
              <a:rPr lang="en-US" sz="1800" b="0" i="1" u="none" strike="noStrike" baseline="0" dirty="0">
                <a:solidFill>
                  <a:srgbClr val="00000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(dominant; 3rd; lack of alula, wings spread out)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Drop </a:t>
            </a:r>
            <a:r>
              <a:rPr lang="en-US" sz="1800" b="0" i="0" u="none" strike="noStrike" baseline="0" dirty="0">
                <a:solidFill>
                  <a:srgbClr val="000000"/>
                </a:solidFill>
                <a:latin typeface="Arial" panose="020B0604020202020204" pitchFamily="34" charset="0"/>
              </a:rPr>
              <a:t>(dominant; 3rd; small drop-shaped eyes)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ebony </a:t>
            </a:r>
            <a:r>
              <a:rPr lang="en-US" sz="1800" b="0" i="0" u="none" strike="noStrike" baseline="0" dirty="0">
                <a:solidFill>
                  <a:srgbClr val="000000"/>
                </a:solidFill>
                <a:latin typeface="Arial" panose="020B0604020202020204" pitchFamily="34" charset="0"/>
              </a:rPr>
              <a:t>(recessive; 3rd chromosome; dark body </a:t>
            </a:r>
            <a:r>
              <a:rPr lang="en-US" sz="1800" b="0" i="0" u="none" strike="noStrike" baseline="0" dirty="0" err="1">
                <a:solidFill>
                  <a:srgbClr val="000000"/>
                </a:solidFill>
                <a:latin typeface="Arial" panose="020B0604020202020204" pitchFamily="34" charset="0"/>
              </a:rPr>
              <a:t>colour</a:t>
            </a:r>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Humeral </a:t>
            </a:r>
            <a:r>
              <a:rPr lang="en-US" sz="1800" b="0" i="0" u="none" strike="noStrike" baseline="0" dirty="0">
                <a:solidFill>
                  <a:srgbClr val="000000"/>
                </a:solidFill>
                <a:latin typeface="Arial" panose="020B0604020202020204" pitchFamily="34" charset="0"/>
              </a:rPr>
              <a:t>(dominant; 3rd; </a:t>
            </a:r>
            <a:r>
              <a:rPr lang="en-US" sz="1800" b="0" i="1" u="none" strike="noStrike" baseline="0" dirty="0">
                <a:solidFill>
                  <a:srgbClr val="000000"/>
                </a:solidFill>
                <a:latin typeface="Arial" panose="020B0604020202020204" pitchFamily="34" charset="0"/>
              </a:rPr>
              <a:t>Antennapedia </a:t>
            </a:r>
            <a:r>
              <a:rPr lang="en-US" sz="1800" b="0" i="0" u="none" strike="noStrike" baseline="0" dirty="0">
                <a:solidFill>
                  <a:srgbClr val="000000"/>
                </a:solidFill>
                <a:latin typeface="Arial" panose="020B0604020202020204" pitchFamily="34" charset="0"/>
              </a:rPr>
              <a:t>allele, increased numbers of humeral bristles)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Irregular Facets </a:t>
            </a:r>
            <a:r>
              <a:rPr lang="en-US" sz="1800" b="0" i="0" u="none" strike="noStrike" baseline="0" dirty="0">
                <a:solidFill>
                  <a:srgbClr val="000000"/>
                </a:solidFill>
                <a:latin typeface="Arial" panose="020B0604020202020204" pitchFamily="34" charset="0"/>
              </a:rPr>
              <a:t>(dominant; 2nd; slit-shaped eyes)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mini-white </a:t>
            </a:r>
            <a:r>
              <a:rPr lang="en-US" sz="1800" b="0" i="0" u="none" strike="noStrike" baseline="0" dirty="0">
                <a:solidFill>
                  <a:srgbClr val="000000"/>
                </a:solidFill>
                <a:latin typeface="Arial" panose="020B0604020202020204" pitchFamily="34" charset="0"/>
              </a:rPr>
              <a:t>(dominant in </a:t>
            </a:r>
            <a:r>
              <a:rPr lang="en-US" sz="1800" b="0" i="1" u="none" strike="noStrike" baseline="0" dirty="0">
                <a:solidFill>
                  <a:srgbClr val="000000"/>
                </a:solidFill>
                <a:latin typeface="Arial" panose="020B0604020202020204" pitchFamily="34" charset="0"/>
              </a:rPr>
              <a:t>white </a:t>
            </a:r>
            <a:r>
              <a:rPr lang="en-US" sz="1800" b="0" i="0" u="none" strike="noStrike" baseline="0" dirty="0">
                <a:solidFill>
                  <a:srgbClr val="000000"/>
                </a:solidFill>
                <a:latin typeface="Arial" panose="020B0604020202020204" pitchFamily="34" charset="0"/>
              </a:rPr>
              <a:t>mutant background, recessive in wildtype background; any chromosome; </a:t>
            </a:r>
            <a:r>
              <a:rPr lang="en-US" sz="1800" b="0" i="0" u="none" strike="noStrike" baseline="0" dirty="0" err="1">
                <a:solidFill>
                  <a:srgbClr val="000000"/>
                </a:solidFill>
                <a:latin typeface="Arial" panose="020B0604020202020204" pitchFamily="34" charset="0"/>
              </a:rPr>
              <a:t>hypomorphic</a:t>
            </a:r>
            <a:r>
              <a:rPr lang="en-US" sz="1800" b="0" i="0" u="none" strike="noStrike" baseline="0" dirty="0">
                <a:solidFill>
                  <a:srgbClr val="000000"/>
                </a:solidFill>
                <a:latin typeface="Arial" panose="020B0604020202020204" pitchFamily="34" charset="0"/>
              </a:rPr>
              <a:t> allele commonly used as marker on transposable elements)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Pin </a:t>
            </a:r>
            <a:r>
              <a:rPr lang="en-US" sz="1800" b="0" i="0" u="none" strike="noStrike" baseline="0" dirty="0">
                <a:solidFill>
                  <a:srgbClr val="000000"/>
                </a:solidFill>
                <a:latin typeface="Arial" panose="020B0604020202020204" pitchFamily="34" charset="0"/>
              </a:rPr>
              <a:t>(dominant; 2nd; short pointed bristles)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Serrate </a:t>
            </a:r>
            <a:r>
              <a:rPr lang="en-US" sz="1800" b="0" i="0" u="none" strike="noStrike" baseline="0" dirty="0">
                <a:solidFill>
                  <a:srgbClr val="000000"/>
                </a:solidFill>
                <a:latin typeface="Arial" panose="020B0604020202020204" pitchFamily="34" charset="0"/>
              </a:rPr>
              <a:t>(dominant; 3rd; serrated wing tips)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singed </a:t>
            </a:r>
            <a:r>
              <a:rPr lang="en-US" sz="1800" b="0" i="0" u="none" strike="noStrike" baseline="0" dirty="0">
                <a:solidFill>
                  <a:srgbClr val="000000"/>
                </a:solidFill>
                <a:latin typeface="Arial" panose="020B0604020202020204" pitchFamily="34" charset="0"/>
              </a:rPr>
              <a:t>(recessive; 1st; curled bristles)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Stubble </a:t>
            </a:r>
            <a:r>
              <a:rPr lang="en-US" sz="1800" b="0" i="0" u="none" strike="noStrike" baseline="0" dirty="0">
                <a:solidFill>
                  <a:srgbClr val="000000"/>
                </a:solidFill>
                <a:latin typeface="Arial" panose="020B0604020202020204" pitchFamily="34" charset="0"/>
              </a:rPr>
              <a:t>(dominant; 3rd; short, blunt bristles)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vestigial </a:t>
            </a:r>
            <a:r>
              <a:rPr lang="en-US" sz="1800" b="0" i="0" u="none" strike="noStrike" baseline="0" dirty="0">
                <a:solidFill>
                  <a:srgbClr val="000000"/>
                </a:solidFill>
                <a:latin typeface="Arial" panose="020B0604020202020204" pitchFamily="34" charset="0"/>
              </a:rPr>
              <a:t>(recessive; 2nd; reduced wings)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white </a:t>
            </a:r>
            <a:r>
              <a:rPr lang="en-US" sz="1800" b="0" i="0" u="none" strike="noStrike" baseline="0" dirty="0">
                <a:solidFill>
                  <a:srgbClr val="000000"/>
                </a:solidFill>
                <a:latin typeface="Arial" panose="020B0604020202020204" pitchFamily="34" charset="0"/>
              </a:rPr>
              <a:t>(recessive: 1st; white eye </a:t>
            </a:r>
            <a:r>
              <a:rPr lang="en-US" sz="1800" b="0" i="0" u="none" strike="noStrike" baseline="0" dirty="0" err="1">
                <a:solidFill>
                  <a:srgbClr val="000000"/>
                </a:solidFill>
                <a:latin typeface="Arial" panose="020B0604020202020204" pitchFamily="34" charset="0"/>
              </a:rPr>
              <a:t>colour</a:t>
            </a:r>
            <a:r>
              <a:rPr lang="en-US" sz="1800" b="0" i="0" u="none" strike="noStrike" baseline="0" dirty="0">
                <a:solidFill>
                  <a:srgbClr val="000000"/>
                </a:solidFill>
                <a:latin typeface="Arial" panose="020B0604020202020204" pitchFamily="34" charset="0"/>
              </a:rPr>
              <a:t>) </a:t>
            </a:r>
          </a:p>
          <a:p>
            <a:r>
              <a:rPr lang="en-US" sz="1800" b="0" i="0" u="none" strike="noStrike" baseline="0" dirty="0">
                <a:solidFill>
                  <a:srgbClr val="000000"/>
                </a:solidFill>
                <a:latin typeface="Courier New" panose="02070309020205020404" pitchFamily="49" charset="0"/>
              </a:rPr>
              <a:t>o </a:t>
            </a:r>
            <a:r>
              <a:rPr lang="en-US" sz="1800" b="0" i="1" u="none" strike="noStrike" baseline="0" dirty="0">
                <a:solidFill>
                  <a:srgbClr val="000000"/>
                </a:solidFill>
                <a:latin typeface="Arial" panose="020B0604020202020204" pitchFamily="34" charset="0"/>
              </a:rPr>
              <a:t>yellow </a:t>
            </a:r>
            <a:r>
              <a:rPr lang="en-US" sz="1800" b="0" i="0" u="none" strike="noStrike" baseline="0" dirty="0">
                <a:solidFill>
                  <a:srgbClr val="000000"/>
                </a:solidFill>
                <a:latin typeface="Arial" panose="020B0604020202020204" pitchFamily="34" charset="0"/>
              </a:rPr>
              <a:t>(recessive; 1st; yellowish body </a:t>
            </a:r>
            <a:r>
              <a:rPr lang="en-US" sz="1800" b="0" i="0" u="none" strike="noStrike" baseline="0" dirty="0" err="1">
                <a:solidFill>
                  <a:srgbClr val="000000"/>
                </a:solidFill>
                <a:latin typeface="Arial" panose="020B0604020202020204" pitchFamily="34" charset="0"/>
              </a:rPr>
              <a:t>colour</a:t>
            </a:r>
            <a:r>
              <a:rPr lang="en-US" sz="1800" b="0" i="0" u="none" strike="noStrike" baseline="0" dirty="0">
                <a:solidFill>
                  <a:srgbClr val="000000"/>
                </a:solidFill>
                <a:latin typeface="Arial" panose="020B0604020202020204" pitchFamily="34" charset="0"/>
              </a:rPr>
              <a:t>)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Photos of flies carrying marker mutations have been published elsewhere [29,31] 1. </a:t>
            </a:r>
            <a:endParaRPr lang="en-US" sz="1800" dirty="0"/>
          </a:p>
        </p:txBody>
      </p:sp>
    </p:spTree>
    <p:extLst>
      <p:ext uri="{BB962C8B-B14F-4D97-AF65-F5344CB8AC3E}">
        <p14:creationId xmlns:p14="http://schemas.microsoft.com/office/powerpoint/2010/main" val="2702849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1235-BCF6-429E-A44A-44B622335CD1}"/>
              </a:ext>
            </a:extLst>
          </p:cNvPr>
          <p:cNvSpPr>
            <a:spLocks noGrp="1"/>
          </p:cNvSpPr>
          <p:nvPr>
            <p:ph type="title"/>
          </p:nvPr>
        </p:nvSpPr>
        <p:spPr>
          <a:xfrm>
            <a:off x="127000" y="160867"/>
            <a:ext cx="12065000" cy="601133"/>
          </a:xfrm>
        </p:spPr>
        <p:txBody>
          <a:bodyPr>
            <a:normAutofit fontScale="90000"/>
          </a:bodyPr>
          <a:lstStyle/>
          <a:p>
            <a:r>
              <a:rPr lang="en-US" i="1" dirty="0"/>
              <a:t>Drosophila</a:t>
            </a:r>
            <a:r>
              <a:rPr lang="en-US" dirty="0"/>
              <a:t> larval salivary gland polytene chromosomes</a:t>
            </a:r>
          </a:p>
        </p:txBody>
      </p:sp>
      <p:sp>
        <p:nvSpPr>
          <p:cNvPr id="3" name="Content Placeholder 2">
            <a:extLst>
              <a:ext uri="{FF2B5EF4-FFF2-40B4-BE49-F238E27FC236}">
                <a16:creationId xmlns:a16="http://schemas.microsoft.com/office/drawing/2014/main" id="{9AB0D23C-58F0-43B7-A92F-32CD0DBCAF5E}"/>
              </a:ext>
            </a:extLst>
          </p:cNvPr>
          <p:cNvSpPr>
            <a:spLocks noGrp="1"/>
          </p:cNvSpPr>
          <p:nvPr>
            <p:ph idx="1"/>
          </p:nvPr>
        </p:nvSpPr>
        <p:spPr/>
        <p:txBody>
          <a:bodyPr/>
          <a:lstStyle/>
          <a:p>
            <a:endParaRPr lang="en-US"/>
          </a:p>
        </p:txBody>
      </p:sp>
      <p:pic>
        <p:nvPicPr>
          <p:cNvPr id="1028" name="Picture 4" descr="The first drawing of a polytene chromosome set from Drosophila ...">
            <a:extLst>
              <a:ext uri="{FF2B5EF4-FFF2-40B4-BE49-F238E27FC236}">
                <a16:creationId xmlns:a16="http://schemas.microsoft.com/office/drawing/2014/main" id="{2B7C5106-4B52-4238-9FF8-D35B19207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49" y="787329"/>
            <a:ext cx="4545541" cy="32139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GA2-06-found6-2a">
            <a:extLst>
              <a:ext uri="{FF2B5EF4-FFF2-40B4-BE49-F238E27FC236}">
                <a16:creationId xmlns:a16="http://schemas.microsoft.com/office/drawing/2014/main" id="{890914B1-1FBF-4644-8A86-5A9404A15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4577098"/>
            <a:ext cx="8572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5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482F-9F53-4592-AAEF-FFC19F0AB14A}"/>
              </a:ext>
            </a:extLst>
          </p:cNvPr>
          <p:cNvSpPr>
            <a:spLocks noGrp="1"/>
          </p:cNvSpPr>
          <p:nvPr>
            <p:ph type="title"/>
          </p:nvPr>
        </p:nvSpPr>
        <p:spPr/>
        <p:txBody>
          <a:bodyPr>
            <a:normAutofit fontScale="90000"/>
          </a:bodyPr>
          <a:lstStyle/>
          <a:p>
            <a:r>
              <a:rPr lang="en-US" dirty="0"/>
              <a:t>Go to FlyBase.org</a:t>
            </a:r>
            <a:br>
              <a:rPr lang="en-US" dirty="0"/>
            </a:br>
            <a:r>
              <a:rPr lang="en-US" dirty="0" err="1">
                <a:hlinkClick r:id="rId2"/>
              </a:rPr>
              <a:t>FlyBase</a:t>
            </a:r>
            <a:r>
              <a:rPr lang="en-US" dirty="0">
                <a:hlinkClick r:id="rId2"/>
              </a:rPr>
              <a:t> Homepage</a:t>
            </a:r>
            <a:r>
              <a:rPr lang="en-US" dirty="0"/>
              <a:t> for introductory information</a:t>
            </a:r>
          </a:p>
        </p:txBody>
      </p:sp>
      <p:sp>
        <p:nvSpPr>
          <p:cNvPr id="3" name="Content Placeholder 2">
            <a:extLst>
              <a:ext uri="{FF2B5EF4-FFF2-40B4-BE49-F238E27FC236}">
                <a16:creationId xmlns:a16="http://schemas.microsoft.com/office/drawing/2014/main" id="{BA5967C3-BB7A-40F0-9DBF-51003E5C2B34}"/>
              </a:ext>
            </a:extLst>
          </p:cNvPr>
          <p:cNvSpPr>
            <a:spLocks noGrp="1"/>
          </p:cNvSpPr>
          <p:nvPr>
            <p:ph idx="1"/>
          </p:nvPr>
        </p:nvSpPr>
        <p:spPr>
          <a:xfrm>
            <a:off x="838200" y="2210463"/>
            <a:ext cx="10515600" cy="3966500"/>
          </a:xfrm>
        </p:spPr>
        <p:txBody>
          <a:bodyPr>
            <a:normAutofit/>
          </a:bodyPr>
          <a:lstStyle/>
          <a:p>
            <a:r>
              <a:rPr lang="en-US" dirty="0" err="1"/>
              <a:t>FlyBase</a:t>
            </a:r>
            <a:r>
              <a:rPr lang="en-US" dirty="0"/>
              <a:t> is maintained at Cambridge, UK and Berkeley, California</a:t>
            </a:r>
          </a:p>
          <a:p>
            <a:r>
              <a:rPr lang="en-US" dirty="0"/>
              <a:t>Curators read new fly papers and update information on fly genes</a:t>
            </a:r>
          </a:p>
          <a:p>
            <a:r>
              <a:rPr lang="en-US" dirty="0"/>
              <a:t>Collect information on new fly strains</a:t>
            </a:r>
          </a:p>
          <a:p>
            <a:endParaRPr lang="en-US" dirty="0"/>
          </a:p>
          <a:p>
            <a:r>
              <a:rPr lang="en-US" dirty="0"/>
              <a:t>Go to New to flies? page</a:t>
            </a:r>
          </a:p>
          <a:p>
            <a:r>
              <a:rPr lang="en-US" dirty="0"/>
              <a:t>Go to Fly Basics page and find links to papers on the next slide</a:t>
            </a:r>
          </a:p>
          <a:p>
            <a:endParaRPr lang="en-US" dirty="0"/>
          </a:p>
          <a:p>
            <a:endParaRPr lang="en-US" dirty="0"/>
          </a:p>
        </p:txBody>
      </p:sp>
    </p:spTree>
    <p:extLst>
      <p:ext uri="{BB962C8B-B14F-4D97-AF65-F5344CB8AC3E}">
        <p14:creationId xmlns:p14="http://schemas.microsoft.com/office/powerpoint/2010/main" val="2657192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5A74-D61D-46F2-B4E1-F0175C98CB64}"/>
              </a:ext>
            </a:extLst>
          </p:cNvPr>
          <p:cNvSpPr>
            <a:spLocks noGrp="1"/>
          </p:cNvSpPr>
          <p:nvPr>
            <p:ph type="title"/>
          </p:nvPr>
        </p:nvSpPr>
        <p:spPr>
          <a:xfrm>
            <a:off x="285750" y="792161"/>
            <a:ext cx="5524499" cy="4789489"/>
          </a:xfrm>
        </p:spPr>
        <p:txBody>
          <a:bodyPr>
            <a:normAutofit/>
          </a:bodyPr>
          <a:lstStyle/>
          <a:p>
            <a:r>
              <a:rPr lang="en-US" dirty="0"/>
              <a:t>Polytene chromosome squash stained with Hoechst dye and anti-JIL1 histone kinase antibody</a:t>
            </a:r>
          </a:p>
        </p:txBody>
      </p:sp>
      <p:pic>
        <p:nvPicPr>
          <p:cNvPr id="3074" name="Picture 2" descr="Figure 1 from Preparation of Drosophila Polytene Chromosome Squashes ...">
            <a:extLst>
              <a:ext uri="{FF2B5EF4-FFF2-40B4-BE49-F238E27FC236}">
                <a16:creationId xmlns:a16="http://schemas.microsoft.com/office/drawing/2014/main" id="{BF96166E-E759-429B-9A27-52718DD4C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92161"/>
            <a:ext cx="5386647" cy="570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61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a:solidFill>
                  <a:srgbClr val="333333"/>
                </a:solidFill>
              </a:rPr>
              <a:t>Genetics</a:t>
            </a:r>
            <a:r>
              <a:rPr lang="en-US" altLang="en-US" sz="1000">
                <a:solidFill>
                  <a:srgbClr val="333333"/>
                </a:solidFill>
              </a:rPr>
              <a:t>, Volume 201, Issue 3, 1 November 2015, Pages 815–842, </a:t>
            </a:r>
            <a:r>
              <a:rPr lang="en-US" altLang="en-US" sz="1000">
                <a:solidFill>
                  <a:srgbClr val="333333"/>
                </a:solidFill>
                <a:hlinkClick r:id="rId3"/>
              </a:rPr>
              <a:t>https://doi.org/10.1534/genetics.115.183392</a:t>
            </a:r>
            <a:endParaRPr lang="en-US" altLang="en-US" sz="1000">
              <a:solidFill>
                <a:srgbClr val="333333"/>
              </a:solidFill>
            </a:endParaRPr>
          </a:p>
          <a:p>
            <a:pPr mar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1981200" y="425451"/>
            <a:ext cx="6108700"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Generalized scheme for a forward genetic screen using chemical mutagenesis. (A) Male flies eat food laced ...</a:t>
            </a: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a:blip r:embed="rId5"/>
          <a:stretch>
            <a:fillRect/>
          </a:stretch>
        </p:blipFill>
        <p:spPr>
          <a:xfrm>
            <a:off x="3771901" y="1371600"/>
            <a:ext cx="4638907" cy="44577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a:solidFill>
                  <a:srgbClr val="333333"/>
                </a:solidFill>
              </a:rPr>
              <a:t>Genetics</a:t>
            </a:r>
            <a:r>
              <a:rPr lang="en-US" altLang="en-US" sz="1000">
                <a:solidFill>
                  <a:srgbClr val="333333"/>
                </a:solidFill>
              </a:rPr>
              <a:t>, Volume 201, Issue 3, 1 November 2015, Pages 815–842, </a:t>
            </a:r>
            <a:r>
              <a:rPr lang="en-US" altLang="en-US" sz="1000">
                <a:solidFill>
                  <a:srgbClr val="333333"/>
                </a:solidFill>
                <a:hlinkClick r:id="rId3"/>
              </a:rPr>
              <a:t>https://doi.org/10.1534/genetics.115.183392</a:t>
            </a:r>
            <a:endParaRPr lang="en-US" altLang="en-US" sz="1000">
              <a:solidFill>
                <a:srgbClr val="333333"/>
              </a:solidFill>
            </a:endParaRPr>
          </a:p>
          <a:p>
            <a:pPr mar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1981200" y="425451"/>
            <a:ext cx="6108700"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GAL4/UAS system for modular expression of transgenes in specific tissues. To express a transgene or RNAi ...</a:t>
            </a: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a:blip r:embed="rId5"/>
          <a:stretch>
            <a:fillRect/>
          </a:stretch>
        </p:blipFill>
        <p:spPr>
          <a:xfrm>
            <a:off x="3124201" y="1371600"/>
            <a:ext cx="5943599" cy="377975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a:solidFill>
                  <a:srgbClr val="333333"/>
                </a:solidFill>
              </a:rPr>
              <a:t>Genetics</a:t>
            </a:r>
            <a:r>
              <a:rPr lang="en-US" altLang="en-US" sz="1000">
                <a:solidFill>
                  <a:srgbClr val="333333"/>
                </a:solidFill>
              </a:rPr>
              <a:t>, Volume 201, Issue 3, 1 November 2015, Pages 815–842, </a:t>
            </a:r>
            <a:r>
              <a:rPr lang="en-US" altLang="en-US" sz="1000">
                <a:solidFill>
                  <a:srgbClr val="333333"/>
                </a:solidFill>
                <a:hlinkClick r:id="rId3"/>
              </a:rPr>
              <a:t>https://doi.org/10.1534/genetics.115.183392</a:t>
            </a:r>
            <a:endParaRPr lang="en-US" altLang="en-US" sz="1000">
              <a:solidFill>
                <a:srgbClr val="333333"/>
              </a:solidFill>
            </a:endParaRPr>
          </a:p>
          <a:p>
            <a:pPr mar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1981200" y="425451"/>
            <a:ext cx="6108700"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Sex determination. The number of X chromosomes in D. melanogaster is determined by an X chromosome counting ...</a:t>
            </a: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a:blip r:embed="rId5"/>
          <a:stretch>
            <a:fillRect/>
          </a:stretch>
        </p:blipFill>
        <p:spPr>
          <a:xfrm>
            <a:off x="3124201" y="1371601"/>
            <a:ext cx="5943599" cy="263282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16A6-0BD5-4B03-B1E9-F9369B604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36F2F3-04D4-431D-83D6-49EF9C47615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7329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6ECA-311A-407F-96D3-985E75CBE217}"/>
              </a:ext>
            </a:extLst>
          </p:cNvPr>
          <p:cNvSpPr>
            <a:spLocks noGrp="1"/>
          </p:cNvSpPr>
          <p:nvPr>
            <p:ph type="title"/>
          </p:nvPr>
        </p:nvSpPr>
        <p:spPr>
          <a:xfrm>
            <a:off x="838200" y="-206375"/>
            <a:ext cx="10515600" cy="1325563"/>
          </a:xfrm>
        </p:spPr>
        <p:txBody>
          <a:bodyPr/>
          <a:lstStyle/>
          <a:p>
            <a:r>
              <a:rPr lang="en-US" dirty="0"/>
              <a:t>Primers on </a:t>
            </a:r>
            <a:r>
              <a:rPr lang="en-US" i="1" dirty="0"/>
              <a:t>Drosophila</a:t>
            </a:r>
            <a:r>
              <a:rPr lang="en-US" dirty="0"/>
              <a:t> genetics</a:t>
            </a:r>
          </a:p>
        </p:txBody>
      </p:sp>
      <p:sp>
        <p:nvSpPr>
          <p:cNvPr id="3" name="Content Placeholder 2">
            <a:extLst>
              <a:ext uri="{FF2B5EF4-FFF2-40B4-BE49-F238E27FC236}">
                <a16:creationId xmlns:a16="http://schemas.microsoft.com/office/drawing/2014/main" id="{E9ECC076-3CB9-49F0-AAA8-025896EDFBB6}"/>
              </a:ext>
            </a:extLst>
          </p:cNvPr>
          <p:cNvSpPr>
            <a:spLocks noGrp="1"/>
          </p:cNvSpPr>
          <p:nvPr>
            <p:ph idx="1"/>
          </p:nvPr>
        </p:nvSpPr>
        <p:spPr>
          <a:xfrm>
            <a:off x="838200" y="885825"/>
            <a:ext cx="10515600" cy="5291138"/>
          </a:xfrm>
        </p:spPr>
        <p:txBody>
          <a:bodyPr>
            <a:normAutofit/>
          </a:bodyPr>
          <a:lstStyle/>
          <a:p>
            <a:pPr algn="l"/>
            <a:r>
              <a:rPr lang="en-US" sz="1800" b="1" i="0" u="none" strike="noStrike" dirty="0">
                <a:solidFill>
                  <a:srgbClr val="1A0DAB"/>
                </a:solidFill>
                <a:effectLst/>
                <a:latin typeface="Arial" panose="020B0604020202020204" pitchFamily="34" charset="0"/>
                <a:hlinkClick r:id="rId2"/>
              </a:rPr>
              <a:t>Genetics </a:t>
            </a:r>
            <a:r>
              <a:rPr lang="en-US" sz="1800" b="0" i="0" u="none" strike="noStrike" dirty="0">
                <a:solidFill>
                  <a:srgbClr val="1A0DAB"/>
                </a:solidFill>
                <a:effectLst/>
                <a:latin typeface="Arial" panose="020B0604020202020204" pitchFamily="34" charset="0"/>
                <a:hlinkClick r:id="rId2"/>
              </a:rPr>
              <a:t>on the </a:t>
            </a:r>
            <a:r>
              <a:rPr lang="en-US" sz="1800" b="1" i="0" u="none" strike="noStrike" dirty="0">
                <a:solidFill>
                  <a:srgbClr val="1A0DAB"/>
                </a:solidFill>
                <a:effectLst/>
                <a:latin typeface="Arial" panose="020B0604020202020204" pitchFamily="34" charset="0"/>
                <a:hlinkClick r:id="rId2"/>
              </a:rPr>
              <a:t>Fly</a:t>
            </a:r>
            <a:r>
              <a:rPr lang="en-US" sz="1800" b="0" i="0" u="none" strike="noStrike" dirty="0">
                <a:solidFill>
                  <a:srgbClr val="1A0DAB"/>
                </a:solidFill>
                <a:effectLst/>
                <a:latin typeface="Arial" panose="020B0604020202020204" pitchFamily="34" charset="0"/>
                <a:hlinkClick r:id="rId2"/>
              </a:rPr>
              <a:t>: A Primer on the </a:t>
            </a:r>
            <a:r>
              <a:rPr lang="en-US" sz="1800" b="0" i="1" u="none" strike="noStrike" dirty="0">
                <a:solidFill>
                  <a:srgbClr val="1A0DAB"/>
                </a:solidFill>
                <a:effectLst/>
                <a:latin typeface="Arial" panose="020B0604020202020204" pitchFamily="34" charset="0"/>
                <a:hlinkClick r:id="rId2"/>
              </a:rPr>
              <a:t>Drosophila</a:t>
            </a:r>
            <a:r>
              <a:rPr lang="en-US" sz="1800" b="0" i="0" u="none" strike="noStrike" dirty="0">
                <a:solidFill>
                  <a:srgbClr val="1A0DAB"/>
                </a:solidFill>
                <a:effectLst/>
                <a:latin typeface="Arial" panose="020B0604020202020204" pitchFamily="34" charset="0"/>
                <a:hlinkClick r:id="rId2"/>
              </a:rPr>
              <a:t> Model System</a:t>
            </a:r>
            <a:endParaRPr lang="en-US" sz="1800" b="0" i="0" dirty="0">
              <a:solidFill>
                <a:srgbClr val="222222"/>
              </a:solidFill>
              <a:effectLst/>
              <a:latin typeface="Arial" panose="020B0604020202020204" pitchFamily="34" charset="0"/>
            </a:endParaRPr>
          </a:p>
          <a:p>
            <a:pPr algn="l"/>
            <a:r>
              <a:rPr lang="en-US" sz="1800" b="0" i="0" dirty="0">
                <a:solidFill>
                  <a:srgbClr val="006621"/>
                </a:solidFill>
                <a:effectLst/>
                <a:latin typeface="Arial" panose="020B0604020202020204" pitchFamily="34" charset="0"/>
              </a:rPr>
              <a:t>KG Hales, </a:t>
            </a:r>
            <a:r>
              <a:rPr lang="en-US" sz="1800" b="0" i="0" u="sng" dirty="0">
                <a:solidFill>
                  <a:srgbClr val="006621"/>
                </a:solidFill>
                <a:effectLst/>
                <a:latin typeface="Arial" panose="020B0604020202020204" pitchFamily="34" charset="0"/>
                <a:hlinkClick r:id="rId3"/>
              </a:rPr>
              <a:t>CA Korey</a:t>
            </a:r>
            <a:r>
              <a:rPr lang="en-US" sz="1800" b="0" i="0" dirty="0">
                <a:solidFill>
                  <a:srgbClr val="006621"/>
                </a:solidFill>
                <a:effectLst/>
                <a:latin typeface="Arial" panose="020B0604020202020204" pitchFamily="34" charset="0"/>
              </a:rPr>
              <a:t>, </a:t>
            </a:r>
            <a:r>
              <a:rPr lang="en-US" sz="1800" b="0" i="0" u="sng" dirty="0">
                <a:solidFill>
                  <a:srgbClr val="006621"/>
                </a:solidFill>
                <a:effectLst/>
                <a:latin typeface="Arial" panose="020B0604020202020204" pitchFamily="34" charset="0"/>
                <a:hlinkClick r:id="rId4"/>
              </a:rPr>
              <a:t>AM </a:t>
            </a:r>
            <a:r>
              <a:rPr lang="en-US" sz="1800" b="0" i="0" u="sng" dirty="0" err="1">
                <a:solidFill>
                  <a:srgbClr val="006621"/>
                </a:solidFill>
                <a:effectLst/>
                <a:latin typeface="Arial" panose="020B0604020202020204" pitchFamily="34" charset="0"/>
                <a:hlinkClick r:id="rId4"/>
              </a:rPr>
              <a:t>Larracuente</a:t>
            </a:r>
            <a:r>
              <a:rPr lang="en-US" sz="1800" b="0" i="0" dirty="0">
                <a:solidFill>
                  <a:srgbClr val="006621"/>
                </a:solidFill>
                <a:effectLst/>
                <a:latin typeface="Arial" panose="020B0604020202020204" pitchFamily="34" charset="0"/>
              </a:rPr>
              <a:t>, DM Roberts - </a:t>
            </a:r>
            <a:r>
              <a:rPr lang="en-US" sz="1800" b="1" i="0" dirty="0">
                <a:solidFill>
                  <a:srgbClr val="006621"/>
                </a:solidFill>
                <a:effectLst/>
                <a:latin typeface="Arial" panose="020B0604020202020204" pitchFamily="34" charset="0"/>
              </a:rPr>
              <a:t>Genetics</a:t>
            </a:r>
            <a:r>
              <a:rPr lang="en-US" sz="1800" b="0" i="0" dirty="0">
                <a:solidFill>
                  <a:srgbClr val="006621"/>
                </a:solidFill>
                <a:effectLst/>
                <a:latin typeface="Arial" panose="020B0604020202020204" pitchFamily="34" charset="0"/>
              </a:rPr>
              <a:t>, 2015 - academic.oup.com</a:t>
            </a:r>
          </a:p>
          <a:p>
            <a:pPr algn="l"/>
            <a:r>
              <a:rPr lang="en-US" sz="1800" dirty="0">
                <a:solidFill>
                  <a:srgbClr val="006621"/>
                </a:solidFill>
                <a:latin typeface="Arial" panose="020B0604020202020204" pitchFamily="34" charset="0"/>
              </a:rPr>
              <a:t>Read first half of this. Also history and glossary at the end</a:t>
            </a:r>
            <a:endParaRPr lang="en-US" sz="1800" b="0" i="0" dirty="0">
              <a:solidFill>
                <a:srgbClr val="006621"/>
              </a:solidFill>
              <a:effectLst/>
              <a:latin typeface="Arial" panose="020B0604020202020204" pitchFamily="34" charset="0"/>
            </a:endParaRPr>
          </a:p>
          <a:p>
            <a:pPr algn="l"/>
            <a:endParaRPr lang="en-US" sz="2000" b="0" i="0" u="none" strike="noStrike" dirty="0">
              <a:solidFill>
                <a:srgbClr val="1A0DAB"/>
              </a:solidFill>
              <a:effectLst/>
              <a:latin typeface="Arial" panose="020B0604020202020204" pitchFamily="34" charset="0"/>
              <a:hlinkClick r:id="" action="ppaction://noaction"/>
            </a:endParaRPr>
          </a:p>
          <a:p>
            <a:pPr algn="l"/>
            <a:r>
              <a:rPr lang="en-US" sz="2000" b="0" i="0" u="none" strike="noStrike" dirty="0">
                <a:solidFill>
                  <a:srgbClr val="1A0DAB"/>
                </a:solidFill>
                <a:effectLst/>
                <a:latin typeface="Arial" panose="020B0604020202020204" pitchFamily="34" charset="0"/>
                <a:hlinkClick r:id="rId5"/>
              </a:rPr>
              <a:t>The </a:t>
            </a:r>
            <a:r>
              <a:rPr lang="en-US" sz="2000" b="1" i="0" u="none" strike="noStrike" dirty="0">
                <a:solidFill>
                  <a:srgbClr val="1A0DAB"/>
                </a:solidFill>
                <a:effectLst/>
                <a:latin typeface="Arial" panose="020B0604020202020204" pitchFamily="34" charset="0"/>
                <a:hlinkClick r:id="rId5"/>
              </a:rPr>
              <a:t>joy </a:t>
            </a:r>
            <a:r>
              <a:rPr lang="en-US" sz="2000" b="0" i="0" u="none" strike="noStrike" dirty="0">
                <a:solidFill>
                  <a:srgbClr val="1A0DAB"/>
                </a:solidFill>
                <a:effectLst/>
                <a:latin typeface="Arial" panose="020B0604020202020204" pitchFamily="34" charset="0"/>
                <a:hlinkClick r:id="rId5"/>
              </a:rPr>
              <a:t>of </a:t>
            </a:r>
            <a:r>
              <a:rPr lang="en-US" sz="2000" b="1" i="0" u="none" strike="noStrike" dirty="0">
                <a:solidFill>
                  <a:srgbClr val="1A0DAB"/>
                </a:solidFill>
                <a:effectLst/>
                <a:latin typeface="Arial" panose="020B0604020202020204" pitchFamily="34" charset="0"/>
                <a:hlinkClick r:id="rId5"/>
              </a:rPr>
              <a:t>balancers</a:t>
            </a:r>
            <a:endParaRPr lang="en-US" sz="2000" b="0" i="0" dirty="0">
              <a:solidFill>
                <a:srgbClr val="222222"/>
              </a:solidFill>
              <a:effectLst/>
              <a:latin typeface="Arial" panose="020B0604020202020204" pitchFamily="34" charset="0"/>
            </a:endParaRPr>
          </a:p>
          <a:p>
            <a:pPr algn="l"/>
            <a:r>
              <a:rPr lang="en-US" sz="2000" b="0" i="0" u="sng" dirty="0">
                <a:solidFill>
                  <a:srgbClr val="006621"/>
                </a:solidFill>
                <a:effectLst/>
                <a:latin typeface="Arial" panose="020B0604020202020204" pitchFamily="34" charset="0"/>
                <a:hlinkClick r:id="rId6"/>
              </a:rPr>
              <a:t>DE Miller</a:t>
            </a:r>
            <a:r>
              <a:rPr lang="en-US" sz="2000" b="0" i="0" dirty="0">
                <a:solidFill>
                  <a:srgbClr val="006621"/>
                </a:solidFill>
                <a:effectLst/>
                <a:latin typeface="Arial" panose="020B0604020202020204" pitchFamily="34" charset="0"/>
              </a:rPr>
              <a:t>, </a:t>
            </a:r>
            <a:r>
              <a:rPr lang="en-US" sz="2000" b="0" i="0" u="sng" dirty="0">
                <a:solidFill>
                  <a:srgbClr val="006621"/>
                </a:solidFill>
                <a:effectLst/>
                <a:latin typeface="Arial" panose="020B0604020202020204" pitchFamily="34" charset="0"/>
                <a:hlinkClick r:id="rId7"/>
              </a:rPr>
              <a:t>KR Cook</a:t>
            </a:r>
            <a:r>
              <a:rPr lang="en-US" sz="2000" b="0" i="0" dirty="0">
                <a:solidFill>
                  <a:srgbClr val="006621"/>
                </a:solidFill>
                <a:effectLst/>
                <a:latin typeface="Arial" panose="020B0604020202020204" pitchFamily="34" charset="0"/>
              </a:rPr>
              <a:t>, RS Hawley - </a:t>
            </a:r>
            <a:r>
              <a:rPr lang="en-US" sz="2000" b="0" i="0" dirty="0" err="1">
                <a:solidFill>
                  <a:srgbClr val="006621"/>
                </a:solidFill>
                <a:effectLst/>
                <a:latin typeface="Arial" panose="020B0604020202020204" pitchFamily="34" charset="0"/>
              </a:rPr>
              <a:t>PLoS</a:t>
            </a:r>
            <a:r>
              <a:rPr lang="en-US" sz="2000" b="0" i="0" dirty="0">
                <a:solidFill>
                  <a:srgbClr val="006621"/>
                </a:solidFill>
                <a:effectLst/>
                <a:latin typeface="Arial" panose="020B0604020202020204" pitchFamily="34" charset="0"/>
              </a:rPr>
              <a:t> genetics, 2019 - journals.plos.org</a:t>
            </a:r>
          </a:p>
          <a:p>
            <a:pPr algn="l"/>
            <a:r>
              <a:rPr lang="en-US" sz="2000" dirty="0">
                <a:solidFill>
                  <a:srgbClr val="006621"/>
                </a:solidFill>
                <a:latin typeface="Arial" panose="020B0604020202020204" pitchFamily="34" charset="0"/>
              </a:rPr>
              <a:t>Short. Read all of it</a:t>
            </a:r>
            <a:endParaRPr lang="en-US" sz="2000" b="0" i="0" dirty="0">
              <a:solidFill>
                <a:srgbClr val="006621"/>
              </a:solidFill>
              <a:effectLst/>
              <a:latin typeface="Arial" panose="020B0604020202020204" pitchFamily="34" charset="0"/>
            </a:endParaRPr>
          </a:p>
          <a:p>
            <a:pPr marL="0" indent="0" algn="l">
              <a:buNone/>
            </a:pPr>
            <a:endParaRPr lang="en-US" sz="2000" b="0" i="0" u="none" strike="noStrike" dirty="0">
              <a:solidFill>
                <a:srgbClr val="1A0DAB"/>
              </a:solidFill>
              <a:effectLst/>
              <a:latin typeface="Arial" panose="020B0604020202020204" pitchFamily="34" charset="0"/>
              <a:hlinkClick r:id="" action="ppaction://noaction"/>
            </a:endParaRPr>
          </a:p>
          <a:p>
            <a:pPr algn="l"/>
            <a:r>
              <a:rPr lang="en-US" sz="2000" b="0" i="0" u="none" strike="noStrike" dirty="0">
                <a:solidFill>
                  <a:srgbClr val="1A0DAB"/>
                </a:solidFill>
                <a:effectLst/>
                <a:latin typeface="Arial" panose="020B0604020202020204" pitchFamily="34" charset="0"/>
                <a:hlinkClick r:id="" action="ppaction://noaction"/>
              </a:rPr>
              <a:t>How to Design a Genetic Mating Scheme: A Basic Training Package for </a:t>
            </a:r>
            <a:r>
              <a:rPr lang="en-US" sz="2000" b="0" i="1" u="none" strike="noStrike" dirty="0">
                <a:solidFill>
                  <a:srgbClr val="1A0DAB"/>
                </a:solidFill>
                <a:effectLst/>
                <a:latin typeface="Arial" panose="020B0604020202020204" pitchFamily="34" charset="0"/>
                <a:hlinkClick r:id="rId8"/>
              </a:rPr>
              <a:t>Drosophila</a:t>
            </a:r>
            <a:r>
              <a:rPr lang="en-US" sz="2000" b="0" i="0" u="none" strike="noStrike" dirty="0">
                <a:solidFill>
                  <a:srgbClr val="1A0DAB"/>
                </a:solidFill>
                <a:effectLst/>
                <a:latin typeface="Arial" panose="020B0604020202020204" pitchFamily="34" charset="0"/>
                <a:hlinkClick r:id="rId8"/>
              </a:rPr>
              <a:t> Genetics</a:t>
            </a:r>
            <a:endParaRPr lang="en-US" sz="2000" b="0" i="0" dirty="0">
              <a:solidFill>
                <a:srgbClr val="222222"/>
              </a:solidFill>
              <a:effectLst/>
              <a:latin typeface="Arial" panose="020B0604020202020204" pitchFamily="34" charset="0"/>
            </a:endParaRPr>
          </a:p>
          <a:p>
            <a:pPr algn="l"/>
            <a:r>
              <a:rPr lang="en-US" sz="2000" b="0" i="0" dirty="0">
                <a:solidFill>
                  <a:srgbClr val="006621"/>
                </a:solidFill>
                <a:effectLst/>
                <a:latin typeface="Arial" panose="020B0604020202020204" pitchFamily="34" charset="0"/>
              </a:rPr>
              <a:t>J </a:t>
            </a:r>
            <a:r>
              <a:rPr lang="en-US" sz="2000" b="1" i="0" dirty="0" err="1">
                <a:solidFill>
                  <a:srgbClr val="006621"/>
                </a:solidFill>
                <a:effectLst/>
                <a:latin typeface="Arial" panose="020B0604020202020204" pitchFamily="34" charset="0"/>
              </a:rPr>
              <a:t>Roote</a:t>
            </a:r>
            <a:r>
              <a:rPr lang="en-US" sz="2000" b="0" i="0" dirty="0">
                <a:solidFill>
                  <a:srgbClr val="006621"/>
                </a:solidFill>
                <a:effectLst/>
                <a:latin typeface="Arial" panose="020B0604020202020204" pitchFamily="34" charset="0"/>
              </a:rPr>
              <a:t>, </a:t>
            </a:r>
            <a:r>
              <a:rPr lang="en-US" sz="2000" b="0" i="0" u="sng" dirty="0">
                <a:solidFill>
                  <a:srgbClr val="006621"/>
                </a:solidFill>
                <a:effectLst/>
                <a:latin typeface="Arial" panose="020B0604020202020204" pitchFamily="34" charset="0"/>
                <a:hlinkClick r:id="rId9"/>
              </a:rPr>
              <a:t>A </a:t>
            </a:r>
            <a:r>
              <a:rPr lang="en-US" sz="2000" b="1" i="0" u="sng" dirty="0">
                <a:solidFill>
                  <a:srgbClr val="006621"/>
                </a:solidFill>
                <a:effectLst/>
                <a:latin typeface="Arial" panose="020B0604020202020204" pitchFamily="34" charset="0"/>
                <a:hlinkClick r:id="rId9"/>
              </a:rPr>
              <a:t>Prokop</a:t>
            </a:r>
            <a:r>
              <a:rPr lang="en-US" sz="2000" b="0" i="0" dirty="0">
                <a:solidFill>
                  <a:srgbClr val="006621"/>
                </a:solidFill>
                <a:effectLst/>
                <a:latin typeface="Arial" panose="020B0604020202020204" pitchFamily="34" charset="0"/>
              </a:rPr>
              <a:t> - G3: Genes| Genomes| Genetics, 2013 - academic.oup.com</a:t>
            </a:r>
          </a:p>
          <a:p>
            <a:pPr algn="l"/>
            <a:r>
              <a:rPr lang="en-US" sz="2000" b="0" i="0" dirty="0">
                <a:solidFill>
                  <a:srgbClr val="006621"/>
                </a:solidFill>
                <a:effectLst/>
                <a:latin typeface="Arial" panose="020B0604020202020204" pitchFamily="34" charset="0"/>
              </a:rPr>
              <a:t>Look at supplementary files and read early </a:t>
            </a:r>
            <a:r>
              <a:rPr lang="en-US" sz="2000" dirty="0">
                <a:solidFill>
                  <a:srgbClr val="006621"/>
                </a:solidFill>
                <a:latin typeface="Arial" panose="020B0604020202020204" pitchFamily="34" charset="0"/>
              </a:rPr>
              <a:t>parts. Gets too complicated later.</a:t>
            </a:r>
            <a:endParaRPr lang="en-US" sz="2000" b="0" i="0" dirty="0">
              <a:solidFill>
                <a:srgbClr val="006621"/>
              </a:solidFill>
              <a:effectLst/>
              <a:latin typeface="Arial" panose="020B0604020202020204" pitchFamily="34" charset="0"/>
            </a:endParaRPr>
          </a:p>
          <a:p>
            <a:pPr algn="l"/>
            <a:endParaRPr lang="en-US" sz="2000" b="0" i="0" dirty="0">
              <a:solidFill>
                <a:srgbClr val="006621"/>
              </a:solidFill>
              <a:effectLst/>
              <a:latin typeface="Arial" panose="020B0604020202020204" pitchFamily="34" charset="0"/>
            </a:endParaRPr>
          </a:p>
          <a:p>
            <a:pPr algn="l"/>
            <a:endParaRPr lang="en-US" sz="2000" dirty="0">
              <a:solidFill>
                <a:srgbClr val="006621"/>
              </a:solidFill>
              <a:latin typeface="Arial" panose="020B0604020202020204" pitchFamily="34" charset="0"/>
            </a:endParaRPr>
          </a:p>
          <a:p>
            <a:pPr algn="l"/>
            <a:endParaRPr lang="en-US" sz="2000" b="0" i="0" dirty="0">
              <a:solidFill>
                <a:srgbClr val="00662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5402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3EF8-ABFA-41E0-B45F-68D7B9B1E0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1BD398-919B-4C68-89D7-C5908F42F54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3A5F94E-8E28-4BCB-8E76-C11506A77AC9}"/>
              </a:ext>
            </a:extLst>
          </p:cNvPr>
          <p:cNvPicPr>
            <a:picLocks noChangeAspect="1"/>
          </p:cNvPicPr>
          <p:nvPr/>
        </p:nvPicPr>
        <p:blipFill>
          <a:blip r:embed="rId2"/>
          <a:stretch>
            <a:fillRect/>
          </a:stretch>
        </p:blipFill>
        <p:spPr>
          <a:xfrm>
            <a:off x="3001536" y="0"/>
            <a:ext cx="6188927" cy="6858000"/>
          </a:xfrm>
          <a:prstGeom prst="rect">
            <a:avLst/>
          </a:prstGeom>
        </p:spPr>
      </p:pic>
    </p:spTree>
    <p:extLst>
      <p:ext uri="{BB962C8B-B14F-4D97-AF65-F5344CB8AC3E}">
        <p14:creationId xmlns:p14="http://schemas.microsoft.com/office/powerpoint/2010/main" val="135685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a:solidFill>
                  <a:srgbClr val="333333"/>
                </a:solidFill>
              </a:rPr>
              <a:t>Genetics</a:t>
            </a:r>
            <a:r>
              <a:rPr lang="en-US" altLang="en-US" sz="1000">
                <a:solidFill>
                  <a:srgbClr val="333333"/>
                </a:solidFill>
              </a:rPr>
              <a:t>, Volume 201, Issue 3, 1 November 2015, Pages 815–842, </a:t>
            </a:r>
            <a:r>
              <a:rPr lang="en-US" altLang="en-US" sz="1000">
                <a:solidFill>
                  <a:srgbClr val="333333"/>
                </a:solidFill>
                <a:hlinkClick r:id="rId3"/>
              </a:rPr>
              <a:t>https://doi.org/10.1534/genetics.115.183392</a:t>
            </a:r>
            <a:endParaRPr lang="en-US" altLang="en-US" sz="1000">
              <a:solidFill>
                <a:srgbClr val="333333"/>
              </a:solidFill>
            </a:endParaRPr>
          </a:p>
          <a:p>
            <a:pPr mar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1981200" y="425451"/>
            <a:ext cx="6108700" cy="603249"/>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dirty="0"/>
              <a:t>Figure 1 </a:t>
            </a:r>
            <a:r>
              <a:rPr lang="en-US" altLang="en-US" b="0" dirty="0"/>
              <a:t>Life cycle of </a:t>
            </a:r>
            <a:r>
              <a:rPr lang="en-US" altLang="en-US" b="0" i="1" dirty="0"/>
              <a:t>D. melanogaster</a:t>
            </a:r>
            <a:r>
              <a:rPr lang="en-US" altLang="en-US" b="0" dirty="0"/>
              <a:t>. </a:t>
            </a:r>
            <a:r>
              <a:rPr lang="en-US" altLang="en-US" b="0" i="1" dirty="0"/>
              <a:t>D. melanogaster </a:t>
            </a:r>
            <a:r>
              <a:rPr lang="en-US" altLang="en-US" b="0" dirty="0"/>
              <a:t>are cultured in vials with food in the bottom and a cotton, ...</a:t>
            </a: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a:blip r:embed="rId5"/>
          <a:stretch>
            <a:fillRect/>
          </a:stretch>
        </p:blipFill>
        <p:spPr>
          <a:xfrm>
            <a:off x="3987800" y="1371600"/>
            <a:ext cx="4213920" cy="4457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a:solidFill>
                  <a:srgbClr val="333333"/>
                </a:solidFill>
              </a:rPr>
              <a:t>Genetics</a:t>
            </a:r>
            <a:r>
              <a:rPr lang="en-US" altLang="en-US" sz="1000">
                <a:solidFill>
                  <a:srgbClr val="333333"/>
                </a:solidFill>
              </a:rPr>
              <a:t>, Volume 201, Issue 3, 1 November 2015, Pages 815–842, </a:t>
            </a:r>
            <a:r>
              <a:rPr lang="en-US" altLang="en-US" sz="1000">
                <a:solidFill>
                  <a:srgbClr val="333333"/>
                </a:solidFill>
                <a:hlinkClick r:id="rId3"/>
              </a:rPr>
              <a:t>https://doi.org/10.1534/genetics.115.183392</a:t>
            </a:r>
            <a:endParaRPr lang="en-US" altLang="en-US" sz="1000">
              <a:solidFill>
                <a:srgbClr val="333333"/>
              </a:solidFill>
            </a:endParaRPr>
          </a:p>
          <a:p>
            <a:pPr mar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1981200" y="83715"/>
            <a:ext cx="6108700"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dirty="0"/>
              <a:t>Figure 3 </a:t>
            </a:r>
            <a:r>
              <a:rPr lang="en-US" altLang="en-US" b="0" dirty="0"/>
              <a:t>Genome organization and phylogeny. (A) Organization of the Drosophila melanogaster genome. D. melanogaster ...</a:t>
            </a:r>
          </a:p>
        </p:txBody>
      </p:sp>
      <p:pic>
        <p:nvPicPr>
          <p:cNvPr id="5124" name="Picture 4" descr="Oxford University Press"/>
          <p:cNvPicPr>
            <a:picLocks noChangeAspect="1"/>
          </p:cNvPicPr>
          <p:nvPr/>
        </p:nvPicPr>
        <p:blipFill>
          <a:blip r:embed="rId4"/>
          <a:stretch>
            <a:fillRect/>
          </a:stretch>
        </p:blipFill>
        <p:spPr>
          <a:xfrm>
            <a:off x="9428162" y="6294439"/>
            <a:ext cx="1058862" cy="244475"/>
          </a:xfrm>
          <a:prstGeom prst="rect">
            <a:avLst/>
          </a:prstGeom>
          <a:noFill/>
          <a:ln>
            <a:noFill/>
            <a:miter lim="800000"/>
          </a:ln>
        </p:spPr>
      </p:pic>
      <p:pic>
        <p:nvPicPr>
          <p:cNvPr id="5125" name="New picture"/>
          <p:cNvPicPr/>
          <p:nvPr/>
        </p:nvPicPr>
        <p:blipFill rotWithShape="1">
          <a:blip r:embed="rId5"/>
          <a:srcRect b="81975"/>
          <a:stretch/>
        </p:blipFill>
        <p:spPr>
          <a:xfrm>
            <a:off x="812800" y="1038225"/>
            <a:ext cx="8388350" cy="30627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16A6-0BD5-4B03-B1E9-F9369B604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36F2F3-04D4-431D-83D6-49EF9C476150}"/>
              </a:ext>
            </a:extLst>
          </p:cNvPr>
          <p:cNvSpPr>
            <a:spLocks noGrp="1"/>
          </p:cNvSpPr>
          <p:nvPr>
            <p:ph idx="1"/>
          </p:nvPr>
        </p:nvSpPr>
        <p:spPr>
          <a:xfrm>
            <a:off x="838200" y="3281363"/>
            <a:ext cx="10515600" cy="2895600"/>
          </a:xfrm>
        </p:spPr>
        <p:txBody>
          <a:bodyPr>
            <a:normAutofit/>
          </a:bodyPr>
          <a:lstStyle/>
          <a:p>
            <a:r>
              <a:rPr lang="en-US" sz="1800" b="1" i="0" u="none" strike="noStrike" baseline="0" dirty="0">
                <a:solidFill>
                  <a:srgbClr val="000000"/>
                </a:solidFill>
                <a:latin typeface="Arial" panose="020B0604020202020204" pitchFamily="34" charset="0"/>
              </a:rPr>
              <a:t>Figure 5. </a:t>
            </a:r>
            <a:r>
              <a:rPr lang="en-US" sz="1800" b="0" i="1" u="none" strike="noStrike" baseline="0" dirty="0">
                <a:solidFill>
                  <a:srgbClr val="000000"/>
                </a:solidFill>
                <a:latin typeface="Arial" panose="020B0604020202020204" pitchFamily="34" charset="0"/>
              </a:rPr>
              <a:t>Drosophila </a:t>
            </a:r>
            <a:r>
              <a:rPr lang="en-US" sz="1800" b="0" i="0" u="none" strike="noStrike" baseline="0" dirty="0">
                <a:solidFill>
                  <a:srgbClr val="000000"/>
                </a:solidFill>
                <a:latin typeface="Arial" panose="020B0604020202020204" pitchFamily="34" charset="0"/>
              </a:rPr>
              <a:t>chromosomes </a:t>
            </a:r>
          </a:p>
          <a:p>
            <a:r>
              <a:rPr lang="en-US" sz="1800" b="0" i="0" u="none" strike="noStrike" baseline="0" dirty="0">
                <a:solidFill>
                  <a:srgbClr val="000000"/>
                </a:solidFill>
                <a:latin typeface="Arial" panose="020B0604020202020204" pitchFamily="34" charset="0"/>
              </a:rPr>
              <a:t>Cytological images of mitotic </a:t>
            </a:r>
            <a:r>
              <a:rPr lang="en-US" sz="1800" b="0" i="1" u="none" strike="noStrike" baseline="0" dirty="0">
                <a:solidFill>
                  <a:srgbClr val="000000"/>
                </a:solidFill>
                <a:latin typeface="Arial" panose="020B0604020202020204" pitchFamily="34" charset="0"/>
              </a:rPr>
              <a:t>Drosophila </a:t>
            </a:r>
            <a:r>
              <a:rPr lang="en-US" sz="1800" b="0" i="0" u="none" strike="noStrike" baseline="0" dirty="0">
                <a:solidFill>
                  <a:srgbClr val="000000"/>
                </a:solidFill>
                <a:latin typeface="Arial" panose="020B0604020202020204" pitchFamily="34" charset="0"/>
              </a:rPr>
              <a:t>chromosomes. </a:t>
            </a:r>
          </a:p>
          <a:p>
            <a:r>
              <a:rPr lang="en-US" sz="1800" b="1" i="0" u="none" strike="noStrike" baseline="0" dirty="0">
                <a:solidFill>
                  <a:srgbClr val="000000"/>
                </a:solidFill>
                <a:latin typeface="Arial" panose="020B0604020202020204" pitchFamily="34" charset="0"/>
              </a:rPr>
              <a:t>Left</a:t>
            </a:r>
            <a:r>
              <a:rPr lang="en-US" sz="1800" b="0" i="0" u="none" strike="noStrike" baseline="0" dirty="0">
                <a:solidFill>
                  <a:srgbClr val="000000"/>
                </a:solidFill>
                <a:latin typeface="Arial" panose="020B0604020202020204" pitchFamily="34" charset="0"/>
              </a:rPr>
              <a:t>: Female and male cells contain pairs of </a:t>
            </a:r>
            <a:r>
              <a:rPr lang="en-US" sz="1800" b="0" i="0" u="none" strike="noStrike" baseline="0" dirty="0" err="1">
                <a:solidFill>
                  <a:srgbClr val="000000"/>
                </a:solidFill>
                <a:latin typeface="Arial" panose="020B0604020202020204" pitchFamily="34" charset="0"/>
              </a:rPr>
              <a:t>heterosomes</a:t>
            </a:r>
            <a:r>
              <a:rPr lang="en-US" sz="1800" b="0" i="0" u="none" strike="noStrike" baseline="0" dirty="0">
                <a:solidFill>
                  <a:srgbClr val="000000"/>
                </a:solidFill>
                <a:latin typeface="Arial" panose="020B0604020202020204" pitchFamily="34" charset="0"/>
              </a:rPr>
              <a:t> (X, Y) and three autosomal chromosomes. </a:t>
            </a:r>
          </a:p>
          <a:p>
            <a:r>
              <a:rPr lang="en-US" sz="1800" b="1" i="0" u="none" strike="noStrike" baseline="0" dirty="0">
                <a:solidFill>
                  <a:srgbClr val="000000"/>
                </a:solidFill>
                <a:latin typeface="Arial" panose="020B0604020202020204" pitchFamily="34" charset="0"/>
              </a:rPr>
              <a:t>Right</a:t>
            </a:r>
            <a:r>
              <a:rPr lang="en-US" sz="1800" b="0" i="0" u="none" strike="noStrike" baseline="0" dirty="0">
                <a:solidFill>
                  <a:srgbClr val="000000"/>
                </a:solidFill>
                <a:latin typeface="Arial" panose="020B0604020202020204" pitchFamily="34" charset="0"/>
              </a:rPr>
              <a:t>: Schematic illustration of </a:t>
            </a:r>
            <a:r>
              <a:rPr lang="en-US" sz="1800" b="0" i="1" u="none" strike="noStrike" baseline="0" dirty="0">
                <a:solidFill>
                  <a:srgbClr val="000000"/>
                </a:solidFill>
                <a:latin typeface="Arial" panose="020B0604020202020204" pitchFamily="34" charset="0"/>
              </a:rPr>
              <a:t>Drosophila </a:t>
            </a:r>
            <a:r>
              <a:rPr lang="en-US" sz="1800" b="0" i="0" u="none" strike="noStrike" baseline="0" dirty="0">
                <a:solidFill>
                  <a:srgbClr val="000000"/>
                </a:solidFill>
                <a:latin typeface="Arial" panose="020B0604020202020204" pitchFamily="34" charset="0"/>
              </a:rPr>
              <a:t>salivary gland polytene chromosomes which display a reproducible banding pattern which can be used for the cytogenetic mapping of gene loci (black numbers); 2nd and 3rd chromosomes are subdivided into a left (L) and right (R) arm, divided by the centrosome (red dot). Detailed descriptions of </a:t>
            </a:r>
            <a:r>
              <a:rPr lang="en-US" sz="1800" b="0" i="1" u="none" strike="noStrike" baseline="0" dirty="0">
                <a:solidFill>
                  <a:srgbClr val="000000"/>
                </a:solidFill>
                <a:latin typeface="Arial" panose="020B0604020202020204" pitchFamily="34" charset="0"/>
              </a:rPr>
              <a:t>Drosophila </a:t>
            </a:r>
            <a:r>
              <a:rPr lang="en-US" sz="1800" b="0" i="0" u="none" strike="noStrike" baseline="0" dirty="0">
                <a:solidFill>
                  <a:srgbClr val="000000"/>
                </a:solidFill>
                <a:latin typeface="Arial" panose="020B0604020202020204" pitchFamily="34" charset="0"/>
              </a:rPr>
              <a:t>chromosomes can be found elsewhere [52]. </a:t>
            </a:r>
            <a:endParaRPr lang="en-US" sz="1800" dirty="0"/>
          </a:p>
        </p:txBody>
      </p:sp>
      <p:pic>
        <p:nvPicPr>
          <p:cNvPr id="5" name="Picture 4">
            <a:extLst>
              <a:ext uri="{FF2B5EF4-FFF2-40B4-BE49-F238E27FC236}">
                <a16:creationId xmlns:a16="http://schemas.microsoft.com/office/drawing/2014/main" id="{FEC0C641-350A-4191-8AF2-8FDEFBCBA663}"/>
              </a:ext>
            </a:extLst>
          </p:cNvPr>
          <p:cNvPicPr>
            <a:picLocks noChangeAspect="1"/>
          </p:cNvPicPr>
          <p:nvPr/>
        </p:nvPicPr>
        <p:blipFill>
          <a:blip r:embed="rId2"/>
          <a:stretch>
            <a:fillRect/>
          </a:stretch>
        </p:blipFill>
        <p:spPr>
          <a:xfrm>
            <a:off x="838200" y="93134"/>
            <a:ext cx="9448800" cy="2895600"/>
          </a:xfrm>
          <a:prstGeom prst="rect">
            <a:avLst/>
          </a:prstGeom>
        </p:spPr>
      </p:pic>
    </p:spTree>
    <p:extLst>
      <p:ext uri="{BB962C8B-B14F-4D97-AF65-F5344CB8AC3E}">
        <p14:creationId xmlns:p14="http://schemas.microsoft.com/office/powerpoint/2010/main" val="599795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4195</Words>
  <Application>Microsoft Office PowerPoint</Application>
  <PresentationFormat>Widescreen</PresentationFormat>
  <Paragraphs>220</Paragraphs>
  <Slides>44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Courier New</vt:lpstr>
      <vt:lpstr>Office Theme</vt:lpstr>
      <vt:lpstr>Genetics in animal models; Drosophila melanogaster, mice ..</vt:lpstr>
      <vt:lpstr>Syllabus: </vt:lpstr>
      <vt:lpstr>Introduction to Drosophila</vt:lpstr>
      <vt:lpstr>Go to FlyBase.org FlyBase Homepage for introductory information</vt:lpstr>
      <vt:lpstr>Primers on Drosophila genetics</vt:lpstr>
      <vt:lpstr>PowerPoint Presentation</vt:lpstr>
      <vt:lpstr>Figure 1 Life cycle of D. melanogaster. D. melanogaster are cultured in vials with food in the bottom and a cotton, ...</vt:lpstr>
      <vt:lpstr>Figure 3 Genome organization and phylogeny. (A) Organization of the Drosophila melanogaster genome. D. melanogaster ...</vt:lpstr>
      <vt:lpstr>PowerPoint Presentation</vt:lpstr>
      <vt:lpstr>PowerPoint Presentation</vt:lpstr>
      <vt:lpstr>PowerPoint Presentation</vt:lpstr>
      <vt:lpstr>PowerPoint Presentation</vt:lpstr>
      <vt:lpstr>Commonly –used visible markers to follow chromosomes through crosses;  Dominant mutant (Capital letter) and  recessive mutant (lower case letter.)   Mouse mutants have to be genotyped by PCR.</vt:lpstr>
      <vt:lpstr>PowerPoint Presentation</vt:lpstr>
      <vt:lpstr>“Learning to fly” poster  Drosophila mutant phenotypes</vt:lpstr>
      <vt:lpstr>PowerPoint Presentation</vt:lpstr>
      <vt:lpstr>Some stocks from our lab</vt:lpstr>
      <vt:lpstr>Balancer chromosomes</vt:lpstr>
      <vt:lpstr>PowerPoint Presentation</vt:lpstr>
      <vt:lpstr>PowerPoint Presentation</vt:lpstr>
      <vt:lpstr>PowerPoint Presentation</vt:lpstr>
      <vt:lpstr>Genes on the same chromosome will recombine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Recombination between two genes D and E was prevented by ‘balancing’ them over an inversion. </vt:lpstr>
      <vt:lpstr>PowerPoint Presentation</vt:lpstr>
      <vt:lpstr>PowerPoint Presentation</vt:lpstr>
      <vt:lpstr>Primers on Drosophila genetics</vt:lpstr>
      <vt:lpstr>PowerPoint Presentation</vt:lpstr>
      <vt:lpstr>PowerPoint Presentation</vt:lpstr>
      <vt:lpstr>PowerPoint Presentation</vt:lpstr>
      <vt:lpstr>Drosophila larval salivary gland polytene chromosomes</vt:lpstr>
      <vt:lpstr>Polytene chromosome squash stained with Hoechst dye and anti-JIL1 histone kinase antibody</vt:lpstr>
      <vt:lpstr>Figure 4 Generalized scheme for a forward genetic screen using chemical mutagenesis. (A) Male flies eat food laced ...</vt:lpstr>
      <vt:lpstr>Figure 5 GAL4/UAS system for modular expression of transgenes in specific tissues. To express a transgene or RNAi ...</vt:lpstr>
      <vt:lpstr>Figure 2 Sex determination. The number of X chromosomes in D. melanogaster is determined by an X chromosome counting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in animal models; Drosophila melanogaster, mice ..</dc:title>
  <dc:creator>Matthew Keegan</dc:creator>
  <cp:lastModifiedBy>Liam Keegan</cp:lastModifiedBy>
  <cp:revision>28</cp:revision>
  <dcterms:created xsi:type="dcterms:W3CDTF">2024-09-26T09:53:18Z</dcterms:created>
  <dcterms:modified xsi:type="dcterms:W3CDTF">2024-09-27T13:26:24Z</dcterms:modified>
</cp:coreProperties>
</file>