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4"/>
  </p:notesMasterIdLst>
  <p:sldIdLst>
    <p:sldId id="256" r:id="rId2"/>
    <p:sldId id="285" r:id="rId3"/>
    <p:sldId id="293" r:id="rId4"/>
    <p:sldId id="286" r:id="rId5"/>
    <p:sldId id="287" r:id="rId6"/>
    <p:sldId id="295" r:id="rId7"/>
    <p:sldId id="288" r:id="rId8"/>
    <p:sldId id="327" r:id="rId9"/>
    <p:sldId id="323" r:id="rId10"/>
    <p:sldId id="320" r:id="rId11"/>
    <p:sldId id="317" r:id="rId12"/>
    <p:sldId id="319" r:id="rId13"/>
    <p:sldId id="318" r:id="rId14"/>
    <p:sldId id="333" r:id="rId15"/>
    <p:sldId id="328" r:id="rId16"/>
    <p:sldId id="329" r:id="rId17"/>
    <p:sldId id="314" r:id="rId18"/>
    <p:sldId id="330" r:id="rId19"/>
    <p:sldId id="296" r:id="rId20"/>
    <p:sldId id="297" r:id="rId21"/>
    <p:sldId id="303" r:id="rId22"/>
    <p:sldId id="304" r:id="rId23"/>
    <p:sldId id="325" r:id="rId24"/>
    <p:sldId id="279" r:id="rId25"/>
    <p:sldId id="332" r:id="rId26"/>
    <p:sldId id="271" r:id="rId27"/>
    <p:sldId id="269" r:id="rId28"/>
    <p:sldId id="276" r:id="rId29"/>
    <p:sldId id="334" r:id="rId30"/>
    <p:sldId id="335" r:id="rId31"/>
    <p:sldId id="267" r:id="rId32"/>
    <p:sldId id="278" r:id="rId33"/>
    <p:sldId id="324" r:id="rId34"/>
    <p:sldId id="258" r:id="rId35"/>
    <p:sldId id="261" r:id="rId36"/>
    <p:sldId id="262" r:id="rId37"/>
    <p:sldId id="264" r:id="rId38"/>
    <p:sldId id="294" r:id="rId39"/>
    <p:sldId id="290" r:id="rId40"/>
    <p:sldId id="260" r:id="rId41"/>
    <p:sldId id="259" r:id="rId42"/>
    <p:sldId id="257" r:id="rId43"/>
    <p:sldId id="291" r:id="rId44"/>
    <p:sldId id="292" r:id="rId45"/>
    <p:sldId id="337" r:id="rId46"/>
    <p:sldId id="411" r:id="rId47"/>
    <p:sldId id="265" r:id="rId48"/>
    <p:sldId id="310" r:id="rId49"/>
    <p:sldId id="311" r:id="rId50"/>
    <p:sldId id="266" r:id="rId51"/>
    <p:sldId id="339" r:id="rId52"/>
    <p:sldId id="341" r:id="rId53"/>
    <p:sldId id="342" r:id="rId54"/>
    <p:sldId id="343" r:id="rId55"/>
    <p:sldId id="358" r:id="rId56"/>
    <p:sldId id="404" r:id="rId57"/>
    <p:sldId id="405" r:id="rId58"/>
    <p:sldId id="340" r:id="rId59"/>
    <p:sldId id="406" r:id="rId60"/>
    <p:sldId id="326" r:id="rId61"/>
    <p:sldId id="407" r:id="rId62"/>
    <p:sldId id="408" r:id="rId6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5987" autoAdjust="0"/>
    <p:restoredTop sz="94660"/>
  </p:normalViewPr>
  <p:slideViewPr>
    <p:cSldViewPr snapToGrid="0">
      <p:cViewPr varScale="1">
        <p:scale>
          <a:sx n="68" d="100"/>
          <a:sy n="68" d="100"/>
        </p:scale>
        <p:origin x="580" y="48"/>
      </p:cViewPr>
      <p:guideLst/>
    </p:cSldViewPr>
  </p:slideViewPr>
  <p:notesTextViewPr>
    <p:cViewPr>
      <p:scale>
        <a:sx n="1" d="1"/>
        <a:sy n="1" d="1"/>
      </p:scale>
      <p:origin x="0" y="0"/>
    </p:cViewPr>
  </p:notesTextViewPr>
  <p:sorterViewPr>
    <p:cViewPr varScale="1">
      <p:scale>
        <a:sx n="100" d="100"/>
        <a:sy n="100" d="100"/>
      </p:scale>
      <p:origin x="0" y="-26408"/>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09AE79E-9A86-41DC-88EC-2F71C8E7C69C}" type="datetimeFigureOut">
              <a:rPr lang="en-US" smtClean="0"/>
              <a:t>12/5/2024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7E968E3-28F3-480D-A919-9728719F2BAE}" type="slidenum">
              <a:rPr lang="en-US" smtClean="0"/>
              <a:t>‹#›</a:t>
            </a:fld>
            <a:endParaRPr lang="en-US"/>
          </a:p>
        </p:txBody>
      </p:sp>
    </p:spTree>
    <p:extLst>
      <p:ext uri="{BB962C8B-B14F-4D97-AF65-F5344CB8AC3E}">
        <p14:creationId xmlns:p14="http://schemas.microsoft.com/office/powerpoint/2010/main" val="22203709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6150226B-396D-4F2F-B10E-1075C96716DE}" type="slidenum">
              <a:rPr lang="en-GB" smtClean="0"/>
              <a:pPr/>
              <a:t>53</a:t>
            </a:fld>
            <a:endParaRPr lang="en-GB"/>
          </a:p>
        </p:txBody>
      </p:sp>
      <p:sp>
        <p:nvSpPr>
          <p:cNvPr id="19459" name="Rectangle 2"/>
          <p:cNvSpPr>
            <a:spLocks noGrp="1" noRot="1" noChangeAspect="1" noChangeArrowheads="1" noTextEdit="1"/>
          </p:cNvSpPr>
          <p:nvPr>
            <p:ph type="sldImg"/>
          </p:nvPr>
        </p:nvSpPr>
        <p:spPr>
          <a:xfrm>
            <a:off x="588963" y="800100"/>
            <a:ext cx="5681662" cy="3197225"/>
          </a:xfrm>
          <a:ln/>
        </p:spPr>
      </p:sp>
      <p:sp>
        <p:nvSpPr>
          <p:cNvPr id="19460" name="Rectangle 3"/>
          <p:cNvSpPr>
            <a:spLocks noGrp="1" noChangeArrowheads="1"/>
          </p:cNvSpPr>
          <p:nvPr>
            <p:ph type="body" idx="1"/>
          </p:nvPr>
        </p:nvSpPr>
        <p:spPr>
          <a:xfrm>
            <a:off x="912813" y="4346575"/>
            <a:ext cx="5032375" cy="3852863"/>
          </a:xfrm>
          <a:noFill/>
        </p:spPr>
        <p:txBody>
          <a:bodyPr/>
          <a:lstStyle/>
          <a:p>
            <a:pPr eaLnBrk="1" hangingPunct="1"/>
            <a:endParaRPr lang="en-US"/>
          </a:p>
        </p:txBody>
      </p:sp>
    </p:spTree>
    <p:extLst>
      <p:ext uri="{BB962C8B-B14F-4D97-AF65-F5344CB8AC3E}">
        <p14:creationId xmlns:p14="http://schemas.microsoft.com/office/powerpoint/2010/main" val="22591075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75D570C-46C1-4880-9A17-D70A40AD6D13}" type="slidenum">
              <a:rPr lang="en-GB" smtClean="0"/>
              <a:pPr/>
              <a:t>54</a:t>
            </a:fld>
            <a:endParaRPr lang="en-GB"/>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eaLnBrk="1" hangingPunct="1">
              <a:buFontTx/>
              <a:buChar char="•"/>
            </a:pPr>
            <a:r>
              <a:rPr lang="en-GB"/>
              <a:t>ADARs bind dsRNA</a:t>
            </a:r>
          </a:p>
          <a:p>
            <a:pPr marL="171450" indent="-171450" eaLnBrk="1" hangingPunct="1">
              <a:buFontTx/>
              <a:buChar char="•"/>
            </a:pPr>
            <a:r>
              <a:rPr lang="en-GB"/>
              <a:t>Deaminate specific adenosines to inosine</a:t>
            </a:r>
          </a:p>
          <a:p>
            <a:pPr marL="171450" indent="-171450" eaLnBrk="1" hangingPunct="1">
              <a:buFontTx/>
              <a:buChar char="•"/>
            </a:pPr>
            <a:r>
              <a:rPr lang="en-GB"/>
              <a:t>Can occur in exons (red) when duplexed with introns (black) containing an Editing Complementary Sequence (ECS)</a:t>
            </a:r>
          </a:p>
          <a:p>
            <a:pPr marL="171450" indent="-171450" eaLnBrk="1" hangingPunct="1">
              <a:buFontTx/>
              <a:buChar char="•"/>
            </a:pPr>
            <a:r>
              <a:rPr lang="en-GB"/>
              <a:t>Can also occur in Alu repeat regions (green) in introns or UTRs</a:t>
            </a:r>
          </a:p>
          <a:p>
            <a:pPr marL="171450" indent="-171450" eaLnBrk="1" hangingPunct="1">
              <a:buFontTx/>
              <a:buChar char="•"/>
            </a:pPr>
            <a:r>
              <a:rPr lang="en-GB"/>
              <a:t>Editing can also occur in micro-RNA precursors and can lead to mature micro-RNAs with altered target specificity</a:t>
            </a:r>
          </a:p>
          <a:p>
            <a:pPr marL="171450" indent="-171450" eaLnBrk="1" hangingPunct="1">
              <a:buFontTx/>
              <a:buChar char="•"/>
            </a:pPr>
            <a:r>
              <a:rPr lang="en-GB"/>
              <a:t>Editing at flanking sites can affect processing of micro-RNA transcripts by Drosha &amp; Dicer</a:t>
            </a:r>
          </a:p>
          <a:p>
            <a:pPr marL="171450" indent="-171450" eaLnBrk="1" hangingPunct="1">
              <a:buFontTx/>
              <a:buChar char="•"/>
            </a:pPr>
            <a:r>
              <a:rPr lang="en-GB"/>
              <a:t>Editing within coding sequences is site specific and highly efficient</a:t>
            </a:r>
          </a:p>
          <a:p>
            <a:pPr marL="171450" indent="-171450" eaLnBrk="1" hangingPunct="1">
              <a:buFontTx/>
              <a:buChar char="•"/>
            </a:pPr>
            <a:r>
              <a:rPr lang="en-GB"/>
              <a:t>Editing in noncoding regions is promiscuous</a:t>
            </a:r>
            <a:endParaRPr lang="en-US"/>
          </a:p>
        </p:txBody>
      </p:sp>
    </p:spTree>
    <p:extLst>
      <p:ext uri="{BB962C8B-B14F-4D97-AF65-F5344CB8AC3E}">
        <p14:creationId xmlns:p14="http://schemas.microsoft.com/office/powerpoint/2010/main" val="26053072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2" name="Rectangle 5"/>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600">
                <a:solidFill>
                  <a:srgbClr val="3C3C3C"/>
                </a:solidFill>
                <a:latin typeface="Tahoma" panose="020B0604030504040204" pitchFamily="34" charset="0"/>
              </a:defRPr>
            </a:lvl1pPr>
            <a:lvl2pPr marL="742950" indent="-285750">
              <a:defRPr sz="2600">
                <a:solidFill>
                  <a:srgbClr val="3C3C3C"/>
                </a:solidFill>
                <a:latin typeface="Tahoma" panose="020B0604030504040204" pitchFamily="34" charset="0"/>
              </a:defRPr>
            </a:lvl2pPr>
            <a:lvl3pPr marL="1143000" indent="-228600">
              <a:defRPr sz="2600">
                <a:solidFill>
                  <a:srgbClr val="3C3C3C"/>
                </a:solidFill>
                <a:latin typeface="Tahoma" panose="020B0604030504040204" pitchFamily="34" charset="0"/>
              </a:defRPr>
            </a:lvl3pPr>
            <a:lvl4pPr marL="1600200" indent="-228600">
              <a:defRPr sz="2600">
                <a:solidFill>
                  <a:srgbClr val="3C3C3C"/>
                </a:solidFill>
                <a:latin typeface="Tahoma" panose="020B0604030504040204" pitchFamily="34" charset="0"/>
              </a:defRPr>
            </a:lvl4pPr>
            <a:lvl5pPr marL="2057400" indent="-228600">
              <a:defRPr sz="2600">
                <a:solidFill>
                  <a:srgbClr val="3C3C3C"/>
                </a:solidFill>
                <a:latin typeface="Tahoma" panose="020B0604030504040204" pitchFamily="34" charset="0"/>
              </a:defRPr>
            </a:lvl5pPr>
            <a:lvl6pPr marL="2514600" indent="-228600" eaLnBrk="0" fontAlgn="base" hangingPunct="0">
              <a:spcBef>
                <a:spcPct val="0"/>
              </a:spcBef>
              <a:spcAft>
                <a:spcPct val="0"/>
              </a:spcAft>
              <a:defRPr sz="2600">
                <a:solidFill>
                  <a:srgbClr val="3C3C3C"/>
                </a:solidFill>
                <a:latin typeface="Tahoma" panose="020B0604030504040204" pitchFamily="34" charset="0"/>
              </a:defRPr>
            </a:lvl6pPr>
            <a:lvl7pPr marL="2971800" indent="-228600" eaLnBrk="0" fontAlgn="base" hangingPunct="0">
              <a:spcBef>
                <a:spcPct val="0"/>
              </a:spcBef>
              <a:spcAft>
                <a:spcPct val="0"/>
              </a:spcAft>
              <a:defRPr sz="2600">
                <a:solidFill>
                  <a:srgbClr val="3C3C3C"/>
                </a:solidFill>
                <a:latin typeface="Tahoma" panose="020B0604030504040204" pitchFamily="34" charset="0"/>
              </a:defRPr>
            </a:lvl7pPr>
            <a:lvl8pPr marL="3429000" indent="-228600" eaLnBrk="0" fontAlgn="base" hangingPunct="0">
              <a:spcBef>
                <a:spcPct val="0"/>
              </a:spcBef>
              <a:spcAft>
                <a:spcPct val="0"/>
              </a:spcAft>
              <a:defRPr sz="2600">
                <a:solidFill>
                  <a:srgbClr val="3C3C3C"/>
                </a:solidFill>
                <a:latin typeface="Tahoma" panose="020B0604030504040204" pitchFamily="34" charset="0"/>
              </a:defRPr>
            </a:lvl8pPr>
            <a:lvl9pPr marL="3886200" indent="-228600" eaLnBrk="0" fontAlgn="base" hangingPunct="0">
              <a:spcBef>
                <a:spcPct val="0"/>
              </a:spcBef>
              <a:spcAft>
                <a:spcPct val="0"/>
              </a:spcAft>
              <a:defRPr sz="2600">
                <a:solidFill>
                  <a:srgbClr val="3C3C3C"/>
                </a:solidFill>
                <a:latin typeface="Tahoma" panose="020B0604030504040204" pitchFamily="34" charset="0"/>
              </a:defRPr>
            </a:lvl9pPr>
          </a:lstStyle>
          <a:p>
            <a:pPr algn="r"/>
            <a:fld id="{FEF4A703-B083-4BC5-A2F7-7311448DD91C}" type="slidenum">
              <a:rPr lang="en-GB" sz="1200">
                <a:solidFill>
                  <a:schemeClr val="tx1"/>
                </a:solidFill>
                <a:latin typeface="Times New Roman" panose="02020603050405020304" pitchFamily="18" charset="0"/>
              </a:rPr>
              <a:pPr algn="r"/>
              <a:t>56</a:t>
            </a:fld>
            <a:endParaRPr lang="en-GB" sz="1200">
              <a:solidFill>
                <a:schemeClr val="tx1"/>
              </a:solidFill>
              <a:latin typeface="Times New Roman" panose="02020603050405020304" pitchFamily="18" charset="0"/>
            </a:endParaRPr>
          </a:p>
        </p:txBody>
      </p:sp>
      <p:sp>
        <p:nvSpPr>
          <p:cNvPr id="337923" name="Rectangle 2"/>
          <p:cNvSpPr>
            <a:spLocks noGrp="1" noRot="1" noChangeAspect="1" noChangeArrowheads="1" noTextEdit="1"/>
          </p:cNvSpPr>
          <p:nvPr>
            <p:ph type="sldImg"/>
          </p:nvPr>
        </p:nvSpPr>
        <p:spPr>
          <a:ln/>
        </p:spPr>
      </p:sp>
      <p:sp>
        <p:nvSpPr>
          <p:cNvPr id="3379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34074594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6" name="Rectangle 5"/>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600">
                <a:solidFill>
                  <a:srgbClr val="3C3C3C"/>
                </a:solidFill>
                <a:latin typeface="Tahoma" panose="020B0604030504040204" pitchFamily="34" charset="0"/>
              </a:defRPr>
            </a:lvl1pPr>
            <a:lvl2pPr marL="742950" indent="-285750">
              <a:defRPr sz="2600">
                <a:solidFill>
                  <a:srgbClr val="3C3C3C"/>
                </a:solidFill>
                <a:latin typeface="Tahoma" panose="020B0604030504040204" pitchFamily="34" charset="0"/>
              </a:defRPr>
            </a:lvl2pPr>
            <a:lvl3pPr marL="1143000" indent="-228600">
              <a:defRPr sz="2600">
                <a:solidFill>
                  <a:srgbClr val="3C3C3C"/>
                </a:solidFill>
                <a:latin typeface="Tahoma" panose="020B0604030504040204" pitchFamily="34" charset="0"/>
              </a:defRPr>
            </a:lvl3pPr>
            <a:lvl4pPr marL="1600200" indent="-228600">
              <a:defRPr sz="2600">
                <a:solidFill>
                  <a:srgbClr val="3C3C3C"/>
                </a:solidFill>
                <a:latin typeface="Tahoma" panose="020B0604030504040204" pitchFamily="34" charset="0"/>
              </a:defRPr>
            </a:lvl4pPr>
            <a:lvl5pPr marL="2057400" indent="-228600">
              <a:defRPr sz="2600">
                <a:solidFill>
                  <a:srgbClr val="3C3C3C"/>
                </a:solidFill>
                <a:latin typeface="Tahoma" panose="020B0604030504040204" pitchFamily="34" charset="0"/>
              </a:defRPr>
            </a:lvl5pPr>
            <a:lvl6pPr marL="2514600" indent="-228600" eaLnBrk="0" fontAlgn="base" hangingPunct="0">
              <a:spcBef>
                <a:spcPct val="0"/>
              </a:spcBef>
              <a:spcAft>
                <a:spcPct val="0"/>
              </a:spcAft>
              <a:defRPr sz="2600">
                <a:solidFill>
                  <a:srgbClr val="3C3C3C"/>
                </a:solidFill>
                <a:latin typeface="Tahoma" panose="020B0604030504040204" pitchFamily="34" charset="0"/>
              </a:defRPr>
            </a:lvl6pPr>
            <a:lvl7pPr marL="2971800" indent="-228600" eaLnBrk="0" fontAlgn="base" hangingPunct="0">
              <a:spcBef>
                <a:spcPct val="0"/>
              </a:spcBef>
              <a:spcAft>
                <a:spcPct val="0"/>
              </a:spcAft>
              <a:defRPr sz="2600">
                <a:solidFill>
                  <a:srgbClr val="3C3C3C"/>
                </a:solidFill>
                <a:latin typeface="Tahoma" panose="020B0604030504040204" pitchFamily="34" charset="0"/>
              </a:defRPr>
            </a:lvl7pPr>
            <a:lvl8pPr marL="3429000" indent="-228600" eaLnBrk="0" fontAlgn="base" hangingPunct="0">
              <a:spcBef>
                <a:spcPct val="0"/>
              </a:spcBef>
              <a:spcAft>
                <a:spcPct val="0"/>
              </a:spcAft>
              <a:defRPr sz="2600">
                <a:solidFill>
                  <a:srgbClr val="3C3C3C"/>
                </a:solidFill>
                <a:latin typeface="Tahoma" panose="020B0604030504040204" pitchFamily="34" charset="0"/>
              </a:defRPr>
            </a:lvl8pPr>
            <a:lvl9pPr marL="3886200" indent="-228600" eaLnBrk="0" fontAlgn="base" hangingPunct="0">
              <a:spcBef>
                <a:spcPct val="0"/>
              </a:spcBef>
              <a:spcAft>
                <a:spcPct val="0"/>
              </a:spcAft>
              <a:defRPr sz="2600">
                <a:solidFill>
                  <a:srgbClr val="3C3C3C"/>
                </a:solidFill>
                <a:latin typeface="Tahoma" panose="020B0604030504040204" pitchFamily="34" charset="0"/>
              </a:defRPr>
            </a:lvl9pPr>
          </a:lstStyle>
          <a:p>
            <a:pPr algn="r"/>
            <a:fld id="{978CBFC5-6C76-41A5-9CE9-CC5C6022CAFD}" type="slidenum">
              <a:rPr lang="en-GB" sz="1200">
                <a:solidFill>
                  <a:schemeClr val="tx1"/>
                </a:solidFill>
                <a:latin typeface="Times New Roman" panose="02020603050405020304" pitchFamily="18" charset="0"/>
              </a:rPr>
              <a:pPr algn="r"/>
              <a:t>57</a:t>
            </a:fld>
            <a:endParaRPr lang="en-GB" sz="1200">
              <a:solidFill>
                <a:schemeClr val="tx1"/>
              </a:solidFill>
              <a:latin typeface="Times New Roman" panose="02020603050405020304" pitchFamily="18" charset="0"/>
            </a:endParaRPr>
          </a:p>
        </p:txBody>
      </p:sp>
      <p:sp>
        <p:nvSpPr>
          <p:cNvPr id="338947" name="Rectangle 2"/>
          <p:cNvSpPr>
            <a:spLocks noGrp="1" noRot="1" noChangeAspect="1" noChangeArrowheads="1" noTextEdit="1"/>
          </p:cNvSpPr>
          <p:nvPr>
            <p:ph type="sldImg"/>
          </p:nvPr>
        </p:nvSpPr>
        <p:spPr>
          <a:ln/>
        </p:spPr>
      </p:sp>
      <p:sp>
        <p:nvSpPr>
          <p:cNvPr id="3389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42395946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214E7E-13E6-44A2-9EE4-085D043A5B2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012CE16-B356-4A0A-8BD4-BB6BF421BAE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E7511AE-E051-458E-B76F-317DED89EF30}"/>
              </a:ext>
            </a:extLst>
          </p:cNvPr>
          <p:cNvSpPr>
            <a:spLocks noGrp="1"/>
          </p:cNvSpPr>
          <p:nvPr>
            <p:ph type="dt" sz="half" idx="10"/>
          </p:nvPr>
        </p:nvSpPr>
        <p:spPr/>
        <p:txBody>
          <a:bodyPr/>
          <a:lstStyle/>
          <a:p>
            <a:fld id="{67D85B04-20E5-4BE4-B50B-768B6F27EEB0}" type="datetimeFigureOut">
              <a:rPr lang="en-US" smtClean="0"/>
              <a:t>12/5/2024</a:t>
            </a:fld>
            <a:endParaRPr lang="en-US"/>
          </a:p>
        </p:txBody>
      </p:sp>
      <p:sp>
        <p:nvSpPr>
          <p:cNvPr id="5" name="Footer Placeholder 4">
            <a:extLst>
              <a:ext uri="{FF2B5EF4-FFF2-40B4-BE49-F238E27FC236}">
                <a16:creationId xmlns:a16="http://schemas.microsoft.com/office/drawing/2014/main" id="{CCF2DD94-F541-4ECD-868E-4F0F65C513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A001B5-D6E1-4BD9-B266-53840DCD7E75}"/>
              </a:ext>
            </a:extLst>
          </p:cNvPr>
          <p:cNvSpPr>
            <a:spLocks noGrp="1"/>
          </p:cNvSpPr>
          <p:nvPr>
            <p:ph type="sldNum" sz="quarter" idx="12"/>
          </p:nvPr>
        </p:nvSpPr>
        <p:spPr/>
        <p:txBody>
          <a:bodyPr/>
          <a:lstStyle/>
          <a:p>
            <a:fld id="{C86212D4-9D99-4C36-87CD-62FF22559C52}" type="slidenum">
              <a:rPr lang="en-US" smtClean="0"/>
              <a:t>‹#›</a:t>
            </a:fld>
            <a:endParaRPr lang="en-US"/>
          </a:p>
        </p:txBody>
      </p:sp>
    </p:spTree>
    <p:extLst>
      <p:ext uri="{BB962C8B-B14F-4D97-AF65-F5344CB8AC3E}">
        <p14:creationId xmlns:p14="http://schemas.microsoft.com/office/powerpoint/2010/main" val="14019648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75021B-D301-46B7-AE9B-2C983C79220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9B56D3E-E0EE-485D-8584-CC8019FF246E}"/>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B1B465-661B-4FB8-B29B-8399BD0FD518}"/>
              </a:ext>
            </a:extLst>
          </p:cNvPr>
          <p:cNvSpPr>
            <a:spLocks noGrp="1"/>
          </p:cNvSpPr>
          <p:nvPr>
            <p:ph type="dt" sz="half" idx="10"/>
          </p:nvPr>
        </p:nvSpPr>
        <p:spPr/>
        <p:txBody>
          <a:bodyPr/>
          <a:lstStyle/>
          <a:p>
            <a:fld id="{67D85B04-20E5-4BE4-B50B-768B6F27EEB0}" type="datetimeFigureOut">
              <a:rPr lang="en-US" smtClean="0"/>
              <a:t>12/5/2024</a:t>
            </a:fld>
            <a:endParaRPr lang="en-US"/>
          </a:p>
        </p:txBody>
      </p:sp>
      <p:sp>
        <p:nvSpPr>
          <p:cNvPr id="5" name="Footer Placeholder 4">
            <a:extLst>
              <a:ext uri="{FF2B5EF4-FFF2-40B4-BE49-F238E27FC236}">
                <a16:creationId xmlns:a16="http://schemas.microsoft.com/office/drawing/2014/main" id="{082A8C36-F1E4-4BE5-9670-5C89DAA8B4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2D76AC-7B3C-412C-A9B2-685269908724}"/>
              </a:ext>
            </a:extLst>
          </p:cNvPr>
          <p:cNvSpPr>
            <a:spLocks noGrp="1"/>
          </p:cNvSpPr>
          <p:nvPr>
            <p:ph type="sldNum" sz="quarter" idx="12"/>
          </p:nvPr>
        </p:nvSpPr>
        <p:spPr/>
        <p:txBody>
          <a:bodyPr/>
          <a:lstStyle/>
          <a:p>
            <a:fld id="{C86212D4-9D99-4C36-87CD-62FF22559C52}" type="slidenum">
              <a:rPr lang="en-US" smtClean="0"/>
              <a:t>‹#›</a:t>
            </a:fld>
            <a:endParaRPr lang="en-US"/>
          </a:p>
        </p:txBody>
      </p:sp>
    </p:spTree>
    <p:extLst>
      <p:ext uri="{BB962C8B-B14F-4D97-AF65-F5344CB8AC3E}">
        <p14:creationId xmlns:p14="http://schemas.microsoft.com/office/powerpoint/2010/main" val="40530745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115242A-D3C4-41DE-8541-7F98D1C3D00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F6ECFBC-E8A7-4755-AB7D-F9B343B9813E}"/>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43C2E7-0E00-4DD4-B008-425461AE3077}"/>
              </a:ext>
            </a:extLst>
          </p:cNvPr>
          <p:cNvSpPr>
            <a:spLocks noGrp="1"/>
          </p:cNvSpPr>
          <p:nvPr>
            <p:ph type="dt" sz="half" idx="10"/>
          </p:nvPr>
        </p:nvSpPr>
        <p:spPr/>
        <p:txBody>
          <a:bodyPr/>
          <a:lstStyle/>
          <a:p>
            <a:fld id="{67D85B04-20E5-4BE4-B50B-768B6F27EEB0}" type="datetimeFigureOut">
              <a:rPr lang="en-US" smtClean="0"/>
              <a:t>12/5/2024</a:t>
            </a:fld>
            <a:endParaRPr lang="en-US"/>
          </a:p>
        </p:txBody>
      </p:sp>
      <p:sp>
        <p:nvSpPr>
          <p:cNvPr id="5" name="Footer Placeholder 4">
            <a:extLst>
              <a:ext uri="{FF2B5EF4-FFF2-40B4-BE49-F238E27FC236}">
                <a16:creationId xmlns:a16="http://schemas.microsoft.com/office/drawing/2014/main" id="{54DF873F-140F-4E9C-9CC1-0E5A63DF30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478189-B075-4E47-B433-313F0C8D8C08}"/>
              </a:ext>
            </a:extLst>
          </p:cNvPr>
          <p:cNvSpPr>
            <a:spLocks noGrp="1"/>
          </p:cNvSpPr>
          <p:nvPr>
            <p:ph type="sldNum" sz="quarter" idx="12"/>
          </p:nvPr>
        </p:nvSpPr>
        <p:spPr/>
        <p:txBody>
          <a:bodyPr/>
          <a:lstStyle/>
          <a:p>
            <a:fld id="{C86212D4-9D99-4C36-87CD-62FF22559C52}" type="slidenum">
              <a:rPr lang="en-US" smtClean="0"/>
              <a:t>‹#›</a:t>
            </a:fld>
            <a:endParaRPr lang="en-US"/>
          </a:p>
        </p:txBody>
      </p:sp>
    </p:spTree>
    <p:extLst>
      <p:ext uri="{BB962C8B-B14F-4D97-AF65-F5344CB8AC3E}">
        <p14:creationId xmlns:p14="http://schemas.microsoft.com/office/powerpoint/2010/main" val="913559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E418C2-9190-4C0D-AB97-4B898A01C04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8918D87-F902-4BF2-BA57-13D26423913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8EEF81-A96D-4037-831E-0E9561DE4AB3}"/>
              </a:ext>
            </a:extLst>
          </p:cNvPr>
          <p:cNvSpPr>
            <a:spLocks noGrp="1"/>
          </p:cNvSpPr>
          <p:nvPr>
            <p:ph type="dt" sz="half" idx="10"/>
          </p:nvPr>
        </p:nvSpPr>
        <p:spPr/>
        <p:txBody>
          <a:bodyPr/>
          <a:lstStyle/>
          <a:p>
            <a:fld id="{67D85B04-20E5-4BE4-B50B-768B6F27EEB0}" type="datetimeFigureOut">
              <a:rPr lang="en-US" smtClean="0"/>
              <a:t>12/5/2024</a:t>
            </a:fld>
            <a:endParaRPr lang="en-US"/>
          </a:p>
        </p:txBody>
      </p:sp>
      <p:sp>
        <p:nvSpPr>
          <p:cNvPr id="5" name="Footer Placeholder 4">
            <a:extLst>
              <a:ext uri="{FF2B5EF4-FFF2-40B4-BE49-F238E27FC236}">
                <a16:creationId xmlns:a16="http://schemas.microsoft.com/office/drawing/2014/main" id="{AB3CFFC5-62BA-4095-9E2C-51B9BA6479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EC774E-8C34-4DC3-87B0-69923DAA37A1}"/>
              </a:ext>
            </a:extLst>
          </p:cNvPr>
          <p:cNvSpPr>
            <a:spLocks noGrp="1"/>
          </p:cNvSpPr>
          <p:nvPr>
            <p:ph type="sldNum" sz="quarter" idx="12"/>
          </p:nvPr>
        </p:nvSpPr>
        <p:spPr/>
        <p:txBody>
          <a:bodyPr/>
          <a:lstStyle/>
          <a:p>
            <a:fld id="{C86212D4-9D99-4C36-87CD-62FF22559C52}" type="slidenum">
              <a:rPr lang="en-US" smtClean="0"/>
              <a:t>‹#›</a:t>
            </a:fld>
            <a:endParaRPr lang="en-US"/>
          </a:p>
        </p:txBody>
      </p:sp>
    </p:spTree>
    <p:extLst>
      <p:ext uri="{BB962C8B-B14F-4D97-AF65-F5344CB8AC3E}">
        <p14:creationId xmlns:p14="http://schemas.microsoft.com/office/powerpoint/2010/main" val="29526452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66715B-DB93-462C-BC23-7A0776F348C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1E16AC7-320E-4501-B8C0-BE7E9DEB505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1E986C8F-1307-4B89-9889-2E23919C8E89}"/>
              </a:ext>
            </a:extLst>
          </p:cNvPr>
          <p:cNvSpPr>
            <a:spLocks noGrp="1"/>
          </p:cNvSpPr>
          <p:nvPr>
            <p:ph type="dt" sz="half" idx="10"/>
          </p:nvPr>
        </p:nvSpPr>
        <p:spPr/>
        <p:txBody>
          <a:bodyPr/>
          <a:lstStyle/>
          <a:p>
            <a:fld id="{67D85B04-20E5-4BE4-B50B-768B6F27EEB0}" type="datetimeFigureOut">
              <a:rPr lang="en-US" smtClean="0"/>
              <a:t>12/5/2024</a:t>
            </a:fld>
            <a:endParaRPr lang="en-US"/>
          </a:p>
        </p:txBody>
      </p:sp>
      <p:sp>
        <p:nvSpPr>
          <p:cNvPr id="5" name="Footer Placeholder 4">
            <a:extLst>
              <a:ext uri="{FF2B5EF4-FFF2-40B4-BE49-F238E27FC236}">
                <a16:creationId xmlns:a16="http://schemas.microsoft.com/office/drawing/2014/main" id="{DC76CA1E-238C-451C-9AD3-FD8765CBE9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1E55C7-921E-4BF6-9348-E91FAA2DCD10}"/>
              </a:ext>
            </a:extLst>
          </p:cNvPr>
          <p:cNvSpPr>
            <a:spLocks noGrp="1"/>
          </p:cNvSpPr>
          <p:nvPr>
            <p:ph type="sldNum" sz="quarter" idx="12"/>
          </p:nvPr>
        </p:nvSpPr>
        <p:spPr/>
        <p:txBody>
          <a:bodyPr/>
          <a:lstStyle/>
          <a:p>
            <a:fld id="{C86212D4-9D99-4C36-87CD-62FF22559C52}" type="slidenum">
              <a:rPr lang="en-US" smtClean="0"/>
              <a:t>‹#›</a:t>
            </a:fld>
            <a:endParaRPr lang="en-US"/>
          </a:p>
        </p:txBody>
      </p:sp>
    </p:spTree>
    <p:extLst>
      <p:ext uri="{BB962C8B-B14F-4D97-AF65-F5344CB8AC3E}">
        <p14:creationId xmlns:p14="http://schemas.microsoft.com/office/powerpoint/2010/main" val="4414794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27617A-BA6B-4069-8DB8-DD2E192E902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9D9D521-0B66-49C2-AF78-1EA01144CBB1}"/>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96A8170-A86F-4945-AF02-AD3BB401696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F598609-850D-40D7-928C-5FA74BB12212}"/>
              </a:ext>
            </a:extLst>
          </p:cNvPr>
          <p:cNvSpPr>
            <a:spLocks noGrp="1"/>
          </p:cNvSpPr>
          <p:nvPr>
            <p:ph type="dt" sz="half" idx="10"/>
          </p:nvPr>
        </p:nvSpPr>
        <p:spPr/>
        <p:txBody>
          <a:bodyPr/>
          <a:lstStyle/>
          <a:p>
            <a:fld id="{67D85B04-20E5-4BE4-B50B-768B6F27EEB0}" type="datetimeFigureOut">
              <a:rPr lang="en-US" smtClean="0"/>
              <a:t>12/5/2024</a:t>
            </a:fld>
            <a:endParaRPr lang="en-US"/>
          </a:p>
        </p:txBody>
      </p:sp>
      <p:sp>
        <p:nvSpPr>
          <p:cNvPr id="6" name="Footer Placeholder 5">
            <a:extLst>
              <a:ext uri="{FF2B5EF4-FFF2-40B4-BE49-F238E27FC236}">
                <a16:creationId xmlns:a16="http://schemas.microsoft.com/office/drawing/2014/main" id="{6E2B8CFE-F456-44C4-AEC5-19DB2403D27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21D8C96-56C1-40A9-8017-413FB373DF13}"/>
              </a:ext>
            </a:extLst>
          </p:cNvPr>
          <p:cNvSpPr>
            <a:spLocks noGrp="1"/>
          </p:cNvSpPr>
          <p:nvPr>
            <p:ph type="sldNum" sz="quarter" idx="12"/>
          </p:nvPr>
        </p:nvSpPr>
        <p:spPr/>
        <p:txBody>
          <a:bodyPr/>
          <a:lstStyle/>
          <a:p>
            <a:fld id="{C86212D4-9D99-4C36-87CD-62FF22559C52}" type="slidenum">
              <a:rPr lang="en-US" smtClean="0"/>
              <a:t>‹#›</a:t>
            </a:fld>
            <a:endParaRPr lang="en-US"/>
          </a:p>
        </p:txBody>
      </p:sp>
    </p:spTree>
    <p:extLst>
      <p:ext uri="{BB962C8B-B14F-4D97-AF65-F5344CB8AC3E}">
        <p14:creationId xmlns:p14="http://schemas.microsoft.com/office/powerpoint/2010/main" val="17807657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2D3AB-421F-4704-A2F3-049EFA80781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FEB962C-1D4C-4DC2-91B3-67AE9EBA9CE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1B9916DB-3E22-409B-B0B1-8CA89B7961D8}"/>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7A6571F-27C8-4540-9EE9-D7C10583603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BC9C1AE-6A8D-480E-A3B3-AECBC8D7102C}"/>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F1DD1E6-A378-48A9-9F38-84A2583645B0}"/>
              </a:ext>
            </a:extLst>
          </p:cNvPr>
          <p:cNvSpPr>
            <a:spLocks noGrp="1"/>
          </p:cNvSpPr>
          <p:nvPr>
            <p:ph type="dt" sz="half" idx="10"/>
          </p:nvPr>
        </p:nvSpPr>
        <p:spPr/>
        <p:txBody>
          <a:bodyPr/>
          <a:lstStyle/>
          <a:p>
            <a:fld id="{67D85B04-20E5-4BE4-B50B-768B6F27EEB0}" type="datetimeFigureOut">
              <a:rPr lang="en-US" smtClean="0"/>
              <a:t>12/5/2024</a:t>
            </a:fld>
            <a:endParaRPr lang="en-US"/>
          </a:p>
        </p:txBody>
      </p:sp>
      <p:sp>
        <p:nvSpPr>
          <p:cNvPr id="8" name="Footer Placeholder 7">
            <a:extLst>
              <a:ext uri="{FF2B5EF4-FFF2-40B4-BE49-F238E27FC236}">
                <a16:creationId xmlns:a16="http://schemas.microsoft.com/office/drawing/2014/main" id="{02B4AFC4-1C26-4DA6-A15A-18237666697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724CE1A-CA03-44CF-BFFE-4E7794E9FC3F}"/>
              </a:ext>
            </a:extLst>
          </p:cNvPr>
          <p:cNvSpPr>
            <a:spLocks noGrp="1"/>
          </p:cNvSpPr>
          <p:nvPr>
            <p:ph type="sldNum" sz="quarter" idx="12"/>
          </p:nvPr>
        </p:nvSpPr>
        <p:spPr/>
        <p:txBody>
          <a:bodyPr/>
          <a:lstStyle/>
          <a:p>
            <a:fld id="{C86212D4-9D99-4C36-87CD-62FF22559C52}" type="slidenum">
              <a:rPr lang="en-US" smtClean="0"/>
              <a:t>‹#›</a:t>
            </a:fld>
            <a:endParaRPr lang="en-US"/>
          </a:p>
        </p:txBody>
      </p:sp>
    </p:spTree>
    <p:extLst>
      <p:ext uri="{BB962C8B-B14F-4D97-AF65-F5344CB8AC3E}">
        <p14:creationId xmlns:p14="http://schemas.microsoft.com/office/powerpoint/2010/main" val="11963925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2FE406-BB22-47E3-B5AA-3016BD64EAD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286DE28-1EA2-4853-8C72-3D22571FEBCE}"/>
              </a:ext>
            </a:extLst>
          </p:cNvPr>
          <p:cNvSpPr>
            <a:spLocks noGrp="1"/>
          </p:cNvSpPr>
          <p:nvPr>
            <p:ph type="dt" sz="half" idx="10"/>
          </p:nvPr>
        </p:nvSpPr>
        <p:spPr/>
        <p:txBody>
          <a:bodyPr/>
          <a:lstStyle/>
          <a:p>
            <a:fld id="{67D85B04-20E5-4BE4-B50B-768B6F27EEB0}" type="datetimeFigureOut">
              <a:rPr lang="en-US" smtClean="0"/>
              <a:t>12/5/2024</a:t>
            </a:fld>
            <a:endParaRPr lang="en-US"/>
          </a:p>
        </p:txBody>
      </p:sp>
      <p:sp>
        <p:nvSpPr>
          <p:cNvPr id="4" name="Footer Placeholder 3">
            <a:extLst>
              <a:ext uri="{FF2B5EF4-FFF2-40B4-BE49-F238E27FC236}">
                <a16:creationId xmlns:a16="http://schemas.microsoft.com/office/drawing/2014/main" id="{60C2F0BE-8B84-4D53-93BB-88D7102D2B4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D278766-EBE8-4501-BDF9-74E96E655D0A}"/>
              </a:ext>
            </a:extLst>
          </p:cNvPr>
          <p:cNvSpPr>
            <a:spLocks noGrp="1"/>
          </p:cNvSpPr>
          <p:nvPr>
            <p:ph type="sldNum" sz="quarter" idx="12"/>
          </p:nvPr>
        </p:nvSpPr>
        <p:spPr/>
        <p:txBody>
          <a:bodyPr/>
          <a:lstStyle/>
          <a:p>
            <a:fld id="{C86212D4-9D99-4C36-87CD-62FF22559C52}" type="slidenum">
              <a:rPr lang="en-US" smtClean="0"/>
              <a:t>‹#›</a:t>
            </a:fld>
            <a:endParaRPr lang="en-US"/>
          </a:p>
        </p:txBody>
      </p:sp>
    </p:spTree>
    <p:extLst>
      <p:ext uri="{BB962C8B-B14F-4D97-AF65-F5344CB8AC3E}">
        <p14:creationId xmlns:p14="http://schemas.microsoft.com/office/powerpoint/2010/main" val="31188344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F8E460C-EA0D-41CB-93D1-2E9523BF6FF0}"/>
              </a:ext>
            </a:extLst>
          </p:cNvPr>
          <p:cNvSpPr>
            <a:spLocks noGrp="1"/>
          </p:cNvSpPr>
          <p:nvPr>
            <p:ph type="dt" sz="half" idx="10"/>
          </p:nvPr>
        </p:nvSpPr>
        <p:spPr/>
        <p:txBody>
          <a:bodyPr/>
          <a:lstStyle/>
          <a:p>
            <a:fld id="{67D85B04-20E5-4BE4-B50B-768B6F27EEB0}" type="datetimeFigureOut">
              <a:rPr lang="en-US" smtClean="0"/>
              <a:t>12/5/2024</a:t>
            </a:fld>
            <a:endParaRPr lang="en-US"/>
          </a:p>
        </p:txBody>
      </p:sp>
      <p:sp>
        <p:nvSpPr>
          <p:cNvPr id="3" name="Footer Placeholder 2">
            <a:extLst>
              <a:ext uri="{FF2B5EF4-FFF2-40B4-BE49-F238E27FC236}">
                <a16:creationId xmlns:a16="http://schemas.microsoft.com/office/drawing/2014/main" id="{0AB1F6DD-92F5-4069-B385-80D935FC203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99C7734-37E5-48CC-AAF5-AC6B9D5BD5A2}"/>
              </a:ext>
            </a:extLst>
          </p:cNvPr>
          <p:cNvSpPr>
            <a:spLocks noGrp="1"/>
          </p:cNvSpPr>
          <p:nvPr>
            <p:ph type="sldNum" sz="quarter" idx="12"/>
          </p:nvPr>
        </p:nvSpPr>
        <p:spPr/>
        <p:txBody>
          <a:bodyPr/>
          <a:lstStyle/>
          <a:p>
            <a:fld id="{C86212D4-9D99-4C36-87CD-62FF22559C52}" type="slidenum">
              <a:rPr lang="en-US" smtClean="0"/>
              <a:t>‹#›</a:t>
            </a:fld>
            <a:endParaRPr lang="en-US"/>
          </a:p>
        </p:txBody>
      </p:sp>
    </p:spTree>
    <p:extLst>
      <p:ext uri="{BB962C8B-B14F-4D97-AF65-F5344CB8AC3E}">
        <p14:creationId xmlns:p14="http://schemas.microsoft.com/office/powerpoint/2010/main" val="14934306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03A5D5-162E-48D9-8F86-9A8BC0EB6D6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27ECC03-E8E7-407C-BC1C-A7A5B74B6FC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48E7232-ACF2-4AAF-A706-E6B4D00052E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C9AC508-B9F0-44EA-87DB-4DE644F122A0}"/>
              </a:ext>
            </a:extLst>
          </p:cNvPr>
          <p:cNvSpPr>
            <a:spLocks noGrp="1"/>
          </p:cNvSpPr>
          <p:nvPr>
            <p:ph type="dt" sz="half" idx="10"/>
          </p:nvPr>
        </p:nvSpPr>
        <p:spPr/>
        <p:txBody>
          <a:bodyPr/>
          <a:lstStyle/>
          <a:p>
            <a:fld id="{67D85B04-20E5-4BE4-B50B-768B6F27EEB0}" type="datetimeFigureOut">
              <a:rPr lang="en-US" smtClean="0"/>
              <a:t>12/5/2024</a:t>
            </a:fld>
            <a:endParaRPr lang="en-US"/>
          </a:p>
        </p:txBody>
      </p:sp>
      <p:sp>
        <p:nvSpPr>
          <p:cNvPr id="6" name="Footer Placeholder 5">
            <a:extLst>
              <a:ext uri="{FF2B5EF4-FFF2-40B4-BE49-F238E27FC236}">
                <a16:creationId xmlns:a16="http://schemas.microsoft.com/office/drawing/2014/main" id="{1254F547-683A-451C-9A91-D6645CA5C6E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AFDA32-7E27-47EB-8005-9313A4CE89D3}"/>
              </a:ext>
            </a:extLst>
          </p:cNvPr>
          <p:cNvSpPr>
            <a:spLocks noGrp="1"/>
          </p:cNvSpPr>
          <p:nvPr>
            <p:ph type="sldNum" sz="quarter" idx="12"/>
          </p:nvPr>
        </p:nvSpPr>
        <p:spPr/>
        <p:txBody>
          <a:bodyPr/>
          <a:lstStyle/>
          <a:p>
            <a:fld id="{C86212D4-9D99-4C36-87CD-62FF22559C52}" type="slidenum">
              <a:rPr lang="en-US" smtClean="0"/>
              <a:t>‹#›</a:t>
            </a:fld>
            <a:endParaRPr lang="en-US"/>
          </a:p>
        </p:txBody>
      </p:sp>
    </p:spTree>
    <p:extLst>
      <p:ext uri="{BB962C8B-B14F-4D97-AF65-F5344CB8AC3E}">
        <p14:creationId xmlns:p14="http://schemas.microsoft.com/office/powerpoint/2010/main" val="4288938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F6C90D-391D-4213-8CC1-04C72DB8C3D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BE2C0D2-AD49-4A58-AC27-5CD3EEE3307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842B20E-CC1F-40FC-8AE7-34F75EC752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6A2BDD5-103F-440E-8D66-D728FE5970F2}"/>
              </a:ext>
            </a:extLst>
          </p:cNvPr>
          <p:cNvSpPr>
            <a:spLocks noGrp="1"/>
          </p:cNvSpPr>
          <p:nvPr>
            <p:ph type="dt" sz="half" idx="10"/>
          </p:nvPr>
        </p:nvSpPr>
        <p:spPr/>
        <p:txBody>
          <a:bodyPr/>
          <a:lstStyle/>
          <a:p>
            <a:fld id="{67D85B04-20E5-4BE4-B50B-768B6F27EEB0}" type="datetimeFigureOut">
              <a:rPr lang="en-US" smtClean="0"/>
              <a:t>12/5/2024</a:t>
            </a:fld>
            <a:endParaRPr lang="en-US"/>
          </a:p>
        </p:txBody>
      </p:sp>
      <p:sp>
        <p:nvSpPr>
          <p:cNvPr id="6" name="Footer Placeholder 5">
            <a:extLst>
              <a:ext uri="{FF2B5EF4-FFF2-40B4-BE49-F238E27FC236}">
                <a16:creationId xmlns:a16="http://schemas.microsoft.com/office/drawing/2014/main" id="{88C4F186-6CC3-47A9-8AE0-6165CA53DCF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000DF21-F064-4767-A36E-484844EA1A13}"/>
              </a:ext>
            </a:extLst>
          </p:cNvPr>
          <p:cNvSpPr>
            <a:spLocks noGrp="1"/>
          </p:cNvSpPr>
          <p:nvPr>
            <p:ph type="sldNum" sz="quarter" idx="12"/>
          </p:nvPr>
        </p:nvSpPr>
        <p:spPr/>
        <p:txBody>
          <a:bodyPr/>
          <a:lstStyle/>
          <a:p>
            <a:fld id="{C86212D4-9D99-4C36-87CD-62FF22559C52}" type="slidenum">
              <a:rPr lang="en-US" smtClean="0"/>
              <a:t>‹#›</a:t>
            </a:fld>
            <a:endParaRPr lang="en-US"/>
          </a:p>
        </p:txBody>
      </p:sp>
    </p:spTree>
    <p:extLst>
      <p:ext uri="{BB962C8B-B14F-4D97-AF65-F5344CB8AC3E}">
        <p14:creationId xmlns:p14="http://schemas.microsoft.com/office/powerpoint/2010/main" val="4305974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8A64B07-A554-4FF3-988F-005CA7048D0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1F41A4D-7726-4C15-B08F-A36C2DA9D3B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2819D3-26E1-4EB5-8690-EC2FD3936C9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D85B04-20E5-4BE4-B50B-768B6F27EEB0}" type="datetimeFigureOut">
              <a:rPr lang="en-US" smtClean="0"/>
              <a:t>12/5/2024</a:t>
            </a:fld>
            <a:endParaRPr lang="en-US"/>
          </a:p>
        </p:txBody>
      </p:sp>
      <p:sp>
        <p:nvSpPr>
          <p:cNvPr id="5" name="Footer Placeholder 4">
            <a:extLst>
              <a:ext uri="{FF2B5EF4-FFF2-40B4-BE49-F238E27FC236}">
                <a16:creationId xmlns:a16="http://schemas.microsoft.com/office/drawing/2014/main" id="{D50C3893-0F8E-47B0-B5AE-703F1BFEC29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AF9C7ED-1FD5-4CB1-AE84-B447B496BA1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86212D4-9D99-4C36-87CD-62FF22559C52}" type="slidenum">
              <a:rPr lang="en-US" smtClean="0"/>
              <a:t>‹#›</a:t>
            </a:fld>
            <a:endParaRPr lang="en-US"/>
          </a:p>
        </p:txBody>
      </p:sp>
    </p:spTree>
    <p:extLst>
      <p:ext uri="{BB962C8B-B14F-4D97-AF65-F5344CB8AC3E}">
        <p14:creationId xmlns:p14="http://schemas.microsoft.com/office/powerpoint/2010/main" val="26208591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7.pn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microsoft.com/office/2007/relationships/media" Target="../media/media3.mp4"/><Relationship Id="rId7" Type="http://schemas.openxmlformats.org/officeDocument/2006/relationships/image" Target="../media/image19.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8.png"/><Relationship Id="rId5" Type="http://schemas.openxmlformats.org/officeDocument/2006/relationships/slideLayout" Target="../slideLayouts/slideLayout2.xml"/><Relationship Id="rId4" Type="http://schemas.openxmlformats.org/officeDocument/2006/relationships/video" Target="../media/media3.mp4"/></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3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4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63.jpeg"/></Relationships>
</file>

<file path=ppt/slides/_rels/slide5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63.jpeg"/></Relationships>
</file>

<file path=ppt/slides/_rels/slide55.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67.emf"/><Relationship Id="rId4" Type="http://schemas.openxmlformats.org/officeDocument/2006/relationships/oleObject" Target="../embeddings/oleObject1.bin"/></Relationships>
</file>

<file path=ppt/slides/_rels/slide5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AE449A-1C43-4419-BA7A-AC0874AEBA86}"/>
              </a:ext>
            </a:extLst>
          </p:cNvPr>
          <p:cNvSpPr>
            <a:spLocks noGrp="1"/>
          </p:cNvSpPr>
          <p:nvPr>
            <p:ph type="ctrTitle"/>
          </p:nvPr>
        </p:nvSpPr>
        <p:spPr>
          <a:xfrm>
            <a:off x="141401" y="282805"/>
            <a:ext cx="11821212" cy="1027521"/>
          </a:xfrm>
        </p:spPr>
        <p:txBody>
          <a:bodyPr>
            <a:normAutofit fontScale="90000"/>
          </a:bodyPr>
          <a:lstStyle/>
          <a:p>
            <a:r>
              <a:rPr lang="en-US" sz="3600" b="1" dirty="0">
                <a:latin typeface="Times New Roman" panose="02020603050405020304" pitchFamily="18" charset="0"/>
                <a:cs typeface="Times New Roman" panose="02020603050405020304" pitchFamily="18" charset="0"/>
              </a:rPr>
              <a:t>Lecture 10 Internal states, memory and choices, circadian rhythms and sleep. 29.11.24</a:t>
            </a:r>
          </a:p>
        </p:txBody>
      </p:sp>
      <p:sp>
        <p:nvSpPr>
          <p:cNvPr id="3" name="Subtitle 2">
            <a:extLst>
              <a:ext uri="{FF2B5EF4-FFF2-40B4-BE49-F238E27FC236}">
                <a16:creationId xmlns:a16="http://schemas.microsoft.com/office/drawing/2014/main" id="{FA01E448-30FD-48BB-BC1B-D6BB33610FBB}"/>
              </a:ext>
            </a:extLst>
          </p:cNvPr>
          <p:cNvSpPr>
            <a:spLocks noGrp="1"/>
          </p:cNvSpPr>
          <p:nvPr>
            <p:ph type="subTitle" idx="1"/>
          </p:nvPr>
        </p:nvSpPr>
        <p:spPr/>
        <p:txBody>
          <a:bodyPr/>
          <a:lstStyle/>
          <a:p>
            <a:endParaRPr lang="en-US"/>
          </a:p>
        </p:txBody>
      </p:sp>
      <p:pic>
        <p:nvPicPr>
          <p:cNvPr id="4" name="Picture 3">
            <a:extLst>
              <a:ext uri="{FF2B5EF4-FFF2-40B4-BE49-F238E27FC236}">
                <a16:creationId xmlns:a16="http://schemas.microsoft.com/office/drawing/2014/main" id="{DB50CEA2-DB18-4D2A-BE3F-7974FE2F22F2}"/>
              </a:ext>
            </a:extLst>
          </p:cNvPr>
          <p:cNvPicPr>
            <a:picLocks noChangeAspect="1"/>
          </p:cNvPicPr>
          <p:nvPr/>
        </p:nvPicPr>
        <p:blipFill>
          <a:blip r:embed="rId2"/>
          <a:stretch>
            <a:fillRect/>
          </a:stretch>
        </p:blipFill>
        <p:spPr>
          <a:xfrm>
            <a:off x="2355780" y="2226118"/>
            <a:ext cx="7485805" cy="3941701"/>
          </a:xfrm>
          <a:prstGeom prst="rect">
            <a:avLst/>
          </a:prstGeom>
        </p:spPr>
      </p:pic>
    </p:spTree>
    <p:extLst>
      <p:ext uri="{BB962C8B-B14F-4D97-AF65-F5344CB8AC3E}">
        <p14:creationId xmlns:p14="http://schemas.microsoft.com/office/powerpoint/2010/main" val="203006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F7BB70-E06B-45BD-9071-9DAD39C8B2DE}"/>
              </a:ext>
            </a:extLst>
          </p:cNvPr>
          <p:cNvSpPr>
            <a:spLocks noGrp="1"/>
          </p:cNvSpPr>
          <p:nvPr>
            <p:ph type="title"/>
          </p:nvPr>
        </p:nvSpPr>
        <p:spPr>
          <a:xfrm>
            <a:off x="838200" y="1"/>
            <a:ext cx="10515600" cy="1225484"/>
          </a:xfrm>
        </p:spPr>
        <p:txBody>
          <a:bodyPr>
            <a:normAutofit/>
          </a:bodyPr>
          <a:lstStyle/>
          <a:p>
            <a:r>
              <a:rPr lang="en-US" sz="3200" b="1" dirty="0">
                <a:latin typeface="Times New Roman" panose="02020603050405020304" pitchFamily="18" charset="0"/>
                <a:cs typeface="Times New Roman" panose="02020603050405020304" pitchFamily="18" charset="0"/>
              </a:rPr>
              <a:t>Sort term memory (STM) and long term memory (STM)</a:t>
            </a:r>
          </a:p>
        </p:txBody>
      </p:sp>
      <p:sp>
        <p:nvSpPr>
          <p:cNvPr id="3" name="Content Placeholder 2">
            <a:extLst>
              <a:ext uri="{FF2B5EF4-FFF2-40B4-BE49-F238E27FC236}">
                <a16:creationId xmlns:a16="http://schemas.microsoft.com/office/drawing/2014/main" id="{7913E23A-46BC-4FDC-BF10-DE892AF20378}"/>
              </a:ext>
            </a:extLst>
          </p:cNvPr>
          <p:cNvSpPr>
            <a:spLocks noGrp="1"/>
          </p:cNvSpPr>
          <p:nvPr>
            <p:ph idx="1"/>
          </p:nvPr>
        </p:nvSpPr>
        <p:spPr/>
        <p:txBody>
          <a:bodyPr>
            <a:normAutofit fontScale="92500" lnSpcReduction="20000"/>
          </a:bodyPr>
          <a:lstStyle/>
          <a:p>
            <a:r>
              <a:rPr lang="en-US" dirty="0"/>
              <a:t>Aversive odor training with 12 electric shocks in 1 minute gives only STM which last for one day. </a:t>
            </a:r>
          </a:p>
          <a:p>
            <a:r>
              <a:rPr lang="en-US" dirty="0"/>
              <a:t>This is Block Training. Learning is not blocked by protein synthesis inhibitors.</a:t>
            </a:r>
          </a:p>
          <a:p>
            <a:endParaRPr lang="en-US" dirty="0"/>
          </a:p>
          <a:p>
            <a:r>
              <a:rPr lang="en-US" dirty="0"/>
              <a:t>Aversive odor training with spaced electric shocks every 15 seconds or more apart gives LTM which lasts up to 14 days.</a:t>
            </a:r>
          </a:p>
          <a:p>
            <a:r>
              <a:rPr lang="en-US" dirty="0"/>
              <a:t>This is Spaced Training. LTM is blocked by protein synthesis inhibitors or by </a:t>
            </a:r>
            <a:r>
              <a:rPr lang="en-US" dirty="0" err="1"/>
              <a:t>anaesthesis</a:t>
            </a:r>
            <a:r>
              <a:rPr lang="en-US" dirty="0"/>
              <a:t>, on ice, that stops neuronal signaling. Requires translation regulation of localized transcripts at synapses. Sleep improves LTM.</a:t>
            </a:r>
          </a:p>
          <a:p>
            <a:endParaRPr lang="en-US" dirty="0"/>
          </a:p>
          <a:p>
            <a:r>
              <a:rPr lang="en-US" dirty="0"/>
              <a:t>Why does LTM need the Rest Period between trainings?</a:t>
            </a:r>
          </a:p>
        </p:txBody>
      </p:sp>
    </p:spTree>
    <p:extLst>
      <p:ext uri="{BB962C8B-B14F-4D97-AF65-F5344CB8AC3E}">
        <p14:creationId xmlns:p14="http://schemas.microsoft.com/office/powerpoint/2010/main" val="25292568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EA869A6-1CF9-4710-AC32-712E2354D65F}"/>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CE0CFE9F-583A-4274-B442-1F46A56F4566}"/>
              </a:ext>
            </a:extLst>
          </p:cNvPr>
          <p:cNvPicPr>
            <a:picLocks noChangeAspect="1"/>
          </p:cNvPicPr>
          <p:nvPr/>
        </p:nvPicPr>
        <p:blipFill>
          <a:blip r:embed="rId2"/>
          <a:stretch>
            <a:fillRect/>
          </a:stretch>
        </p:blipFill>
        <p:spPr>
          <a:xfrm>
            <a:off x="0" y="0"/>
            <a:ext cx="3914606" cy="3110847"/>
          </a:xfrm>
          <a:prstGeom prst="rect">
            <a:avLst/>
          </a:prstGeom>
        </p:spPr>
      </p:pic>
      <p:pic>
        <p:nvPicPr>
          <p:cNvPr id="6" name="Picture 5">
            <a:extLst>
              <a:ext uri="{FF2B5EF4-FFF2-40B4-BE49-F238E27FC236}">
                <a16:creationId xmlns:a16="http://schemas.microsoft.com/office/drawing/2014/main" id="{732CDB1B-9381-42A6-8890-3BC5BB513687}"/>
              </a:ext>
            </a:extLst>
          </p:cNvPr>
          <p:cNvPicPr>
            <a:picLocks noChangeAspect="1"/>
          </p:cNvPicPr>
          <p:nvPr/>
        </p:nvPicPr>
        <p:blipFill rotWithShape="1">
          <a:blip r:embed="rId3"/>
          <a:srcRect t="10776"/>
          <a:stretch/>
        </p:blipFill>
        <p:spPr>
          <a:xfrm>
            <a:off x="-85431" y="3391735"/>
            <a:ext cx="7771089" cy="3110848"/>
          </a:xfrm>
          <a:prstGeom prst="rect">
            <a:avLst/>
          </a:prstGeom>
        </p:spPr>
      </p:pic>
      <p:pic>
        <p:nvPicPr>
          <p:cNvPr id="7" name="Picture 6">
            <a:extLst>
              <a:ext uri="{FF2B5EF4-FFF2-40B4-BE49-F238E27FC236}">
                <a16:creationId xmlns:a16="http://schemas.microsoft.com/office/drawing/2014/main" id="{DB5142B2-8C5B-4006-8DE3-38D9E9E389D9}"/>
              </a:ext>
            </a:extLst>
          </p:cNvPr>
          <p:cNvPicPr>
            <a:picLocks noChangeAspect="1"/>
          </p:cNvPicPr>
          <p:nvPr/>
        </p:nvPicPr>
        <p:blipFill>
          <a:blip r:embed="rId4"/>
          <a:stretch>
            <a:fillRect/>
          </a:stretch>
        </p:blipFill>
        <p:spPr>
          <a:xfrm>
            <a:off x="7852144" y="99409"/>
            <a:ext cx="4048007" cy="3110847"/>
          </a:xfrm>
          <a:prstGeom prst="rect">
            <a:avLst/>
          </a:prstGeom>
        </p:spPr>
      </p:pic>
      <p:pic>
        <p:nvPicPr>
          <p:cNvPr id="9" name="Picture 8">
            <a:extLst>
              <a:ext uri="{FF2B5EF4-FFF2-40B4-BE49-F238E27FC236}">
                <a16:creationId xmlns:a16="http://schemas.microsoft.com/office/drawing/2014/main" id="{31DF9EDD-6110-46F3-92B6-061A3C7D686C}"/>
              </a:ext>
            </a:extLst>
          </p:cNvPr>
          <p:cNvPicPr>
            <a:picLocks noChangeAspect="1"/>
          </p:cNvPicPr>
          <p:nvPr/>
        </p:nvPicPr>
        <p:blipFill>
          <a:blip r:embed="rId5"/>
          <a:stretch>
            <a:fillRect/>
          </a:stretch>
        </p:blipFill>
        <p:spPr>
          <a:xfrm>
            <a:off x="7560297" y="3277725"/>
            <a:ext cx="4631703" cy="3649837"/>
          </a:xfrm>
          <a:prstGeom prst="rect">
            <a:avLst/>
          </a:prstGeom>
        </p:spPr>
      </p:pic>
      <p:sp>
        <p:nvSpPr>
          <p:cNvPr id="5" name="Title 4">
            <a:extLst>
              <a:ext uri="{FF2B5EF4-FFF2-40B4-BE49-F238E27FC236}">
                <a16:creationId xmlns:a16="http://schemas.microsoft.com/office/drawing/2014/main" id="{91160B80-8483-4BA0-9F26-8CE398A68A36}"/>
              </a:ext>
            </a:extLst>
          </p:cNvPr>
          <p:cNvSpPr>
            <a:spLocks noGrp="1"/>
          </p:cNvSpPr>
          <p:nvPr>
            <p:ph type="title"/>
          </p:nvPr>
        </p:nvSpPr>
        <p:spPr/>
        <p:txBody>
          <a:bodyPr/>
          <a:lstStyle/>
          <a:p>
            <a:endParaRPr lang="en-US" dirty="0"/>
          </a:p>
        </p:txBody>
      </p:sp>
      <p:sp>
        <p:nvSpPr>
          <p:cNvPr id="10" name="Title 1">
            <a:extLst>
              <a:ext uri="{FF2B5EF4-FFF2-40B4-BE49-F238E27FC236}">
                <a16:creationId xmlns:a16="http://schemas.microsoft.com/office/drawing/2014/main" id="{B33A74B1-4302-458C-BE5C-B8BC39E62EFA}"/>
              </a:ext>
            </a:extLst>
          </p:cNvPr>
          <p:cNvSpPr txBox="1">
            <a:spLocks/>
          </p:cNvSpPr>
          <p:nvPr/>
        </p:nvSpPr>
        <p:spPr>
          <a:xfrm>
            <a:off x="4308051" y="-275898"/>
            <a:ext cx="443341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a:latin typeface="Times New Roman" panose="02020603050405020304" pitchFamily="18" charset="0"/>
                <a:cs typeface="Times New Roman" panose="02020603050405020304" pitchFamily="18" charset="0"/>
              </a:rPr>
              <a:t>Memory extinction by testing without shock.</a:t>
            </a:r>
            <a:endParaRPr lang="en-US" sz="2800" dirty="0"/>
          </a:p>
        </p:txBody>
      </p:sp>
    </p:spTree>
    <p:extLst>
      <p:ext uri="{BB962C8B-B14F-4D97-AF65-F5344CB8AC3E}">
        <p14:creationId xmlns:p14="http://schemas.microsoft.com/office/powerpoint/2010/main" val="13664700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2EFB32-8DE5-4D90-882A-ECC8BC4912DE}"/>
              </a:ext>
            </a:extLst>
          </p:cNvPr>
          <p:cNvSpPr>
            <a:spLocks noGrp="1"/>
          </p:cNvSpPr>
          <p:nvPr>
            <p:ph type="title"/>
          </p:nvPr>
        </p:nvSpPr>
        <p:spPr>
          <a:xfrm>
            <a:off x="0" y="138880"/>
            <a:ext cx="11934334" cy="1325563"/>
          </a:xfrm>
        </p:spPr>
        <p:txBody>
          <a:bodyPr>
            <a:normAutofit/>
          </a:bodyPr>
          <a:lstStyle/>
          <a:p>
            <a:pPr algn="ctr"/>
            <a:r>
              <a:rPr lang="en-US" sz="2800" b="1" dirty="0">
                <a:latin typeface="Times New Roman" panose="02020603050405020304" pitchFamily="18" charset="0"/>
                <a:cs typeface="Times New Roman" panose="02020603050405020304" pitchFamily="18" charset="0"/>
              </a:rPr>
              <a:t>LTM consolidation. Recurrent connections from MBONS to DANS may alter the synaptic microcircuit at the odor cue Kc cell to hold the learned information until protein synthesis consolidates the memory.</a:t>
            </a:r>
          </a:p>
        </p:txBody>
      </p:sp>
      <p:sp>
        <p:nvSpPr>
          <p:cNvPr id="3" name="Content Placeholder 2">
            <a:extLst>
              <a:ext uri="{FF2B5EF4-FFF2-40B4-BE49-F238E27FC236}">
                <a16:creationId xmlns:a16="http://schemas.microsoft.com/office/drawing/2014/main" id="{03A39D47-7304-4103-B26D-D18A45E53A69}"/>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DC3356B2-8326-4525-8847-F22DD1C268EF}"/>
              </a:ext>
            </a:extLst>
          </p:cNvPr>
          <p:cNvPicPr>
            <a:picLocks noChangeAspect="1"/>
          </p:cNvPicPr>
          <p:nvPr/>
        </p:nvPicPr>
        <p:blipFill>
          <a:blip r:embed="rId2"/>
          <a:stretch>
            <a:fillRect/>
          </a:stretch>
        </p:blipFill>
        <p:spPr>
          <a:xfrm>
            <a:off x="6334812" y="1677728"/>
            <a:ext cx="5727671" cy="5489018"/>
          </a:xfrm>
          <a:prstGeom prst="rect">
            <a:avLst/>
          </a:prstGeom>
        </p:spPr>
      </p:pic>
      <p:pic>
        <p:nvPicPr>
          <p:cNvPr id="5" name="Picture 4">
            <a:extLst>
              <a:ext uri="{FF2B5EF4-FFF2-40B4-BE49-F238E27FC236}">
                <a16:creationId xmlns:a16="http://schemas.microsoft.com/office/drawing/2014/main" id="{B81DA7F2-8C2B-4D36-B80E-FAB3DF52C3D0}"/>
              </a:ext>
            </a:extLst>
          </p:cNvPr>
          <p:cNvPicPr>
            <a:picLocks noChangeAspect="1"/>
          </p:cNvPicPr>
          <p:nvPr/>
        </p:nvPicPr>
        <p:blipFill>
          <a:blip r:embed="rId3"/>
          <a:stretch>
            <a:fillRect/>
          </a:stretch>
        </p:blipFill>
        <p:spPr>
          <a:xfrm>
            <a:off x="190484" y="2729238"/>
            <a:ext cx="6144328" cy="3124905"/>
          </a:xfrm>
          <a:prstGeom prst="rect">
            <a:avLst/>
          </a:prstGeom>
        </p:spPr>
      </p:pic>
    </p:spTree>
    <p:extLst>
      <p:ext uri="{BB962C8B-B14F-4D97-AF65-F5344CB8AC3E}">
        <p14:creationId xmlns:p14="http://schemas.microsoft.com/office/powerpoint/2010/main" val="20884859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0BA097-AD9E-4797-9E96-A210F72947E9}"/>
              </a:ext>
            </a:extLst>
          </p:cNvPr>
          <p:cNvSpPr>
            <a:spLocks noGrp="1"/>
          </p:cNvSpPr>
          <p:nvPr>
            <p:ph type="title"/>
          </p:nvPr>
        </p:nvSpPr>
        <p:spPr>
          <a:xfrm>
            <a:off x="160256" y="261428"/>
            <a:ext cx="11193544" cy="1325563"/>
          </a:xfrm>
        </p:spPr>
        <p:txBody>
          <a:bodyPr>
            <a:normAutofit/>
          </a:bodyPr>
          <a:lstStyle/>
          <a:p>
            <a:r>
              <a:rPr lang="en-US" b="1" dirty="0">
                <a:latin typeface="Times New Roman" panose="02020603050405020304" pitchFamily="18" charset="0"/>
                <a:cs typeface="Times New Roman" panose="02020603050405020304" pitchFamily="18" charset="0"/>
              </a:rPr>
              <a:t>Memory reconsolidation or extinction involve interactions between MB compartments</a:t>
            </a:r>
            <a:endParaRPr lang="en-US" dirty="0"/>
          </a:p>
        </p:txBody>
      </p:sp>
      <p:sp>
        <p:nvSpPr>
          <p:cNvPr id="3" name="Content Placeholder 2">
            <a:extLst>
              <a:ext uri="{FF2B5EF4-FFF2-40B4-BE49-F238E27FC236}">
                <a16:creationId xmlns:a16="http://schemas.microsoft.com/office/drawing/2014/main" id="{B81E7F6F-9F96-4E60-8D93-FC78911E83F5}"/>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E0B5113E-ABDB-4F97-B19C-5FFD7A8B0CE5}"/>
              </a:ext>
            </a:extLst>
          </p:cNvPr>
          <p:cNvPicPr>
            <a:picLocks noChangeAspect="1"/>
          </p:cNvPicPr>
          <p:nvPr/>
        </p:nvPicPr>
        <p:blipFill>
          <a:blip r:embed="rId2"/>
          <a:stretch>
            <a:fillRect/>
          </a:stretch>
        </p:blipFill>
        <p:spPr>
          <a:xfrm>
            <a:off x="1470581" y="2180063"/>
            <a:ext cx="8644379" cy="4677937"/>
          </a:xfrm>
          <a:prstGeom prst="rect">
            <a:avLst/>
          </a:prstGeom>
        </p:spPr>
      </p:pic>
    </p:spTree>
    <p:extLst>
      <p:ext uri="{BB962C8B-B14F-4D97-AF65-F5344CB8AC3E}">
        <p14:creationId xmlns:p14="http://schemas.microsoft.com/office/powerpoint/2010/main" val="699851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7548CE-7181-4352-A824-13F6C86FBB7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7C0E56B-D5D3-4328-BA7C-A0DD7DB078BB}"/>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3631434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86B7A1-3D90-4CBD-A9A8-63519D35C8E5}"/>
              </a:ext>
            </a:extLst>
          </p:cNvPr>
          <p:cNvSpPr>
            <a:spLocks noGrp="1"/>
          </p:cNvSpPr>
          <p:nvPr>
            <p:ph type="title"/>
          </p:nvPr>
        </p:nvSpPr>
        <p:spPr/>
        <p:txBody>
          <a:bodyPr/>
          <a:lstStyle/>
          <a:p>
            <a:endParaRPr lang="en-US"/>
          </a:p>
        </p:txBody>
      </p:sp>
      <p:pic>
        <p:nvPicPr>
          <p:cNvPr id="4" name="elife-04577-media2">
            <a:hlinkClick r:id="" action="ppaction://media"/>
            <a:extLst>
              <a:ext uri="{FF2B5EF4-FFF2-40B4-BE49-F238E27FC236}">
                <a16:creationId xmlns:a16="http://schemas.microsoft.com/office/drawing/2014/main" id="{5D8C00D3-54E5-49A5-BE9C-EAA401318362}"/>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6080730" y="289055"/>
            <a:ext cx="5740482" cy="4979324"/>
          </a:xfrm>
        </p:spPr>
      </p:pic>
      <p:pic>
        <p:nvPicPr>
          <p:cNvPr id="5" name="Picture 4">
            <a:extLst>
              <a:ext uri="{FF2B5EF4-FFF2-40B4-BE49-F238E27FC236}">
                <a16:creationId xmlns:a16="http://schemas.microsoft.com/office/drawing/2014/main" id="{7D4E95B3-E080-4BB1-B797-0D0125925EE4}"/>
              </a:ext>
            </a:extLst>
          </p:cNvPr>
          <p:cNvPicPr>
            <a:picLocks noChangeAspect="1"/>
          </p:cNvPicPr>
          <p:nvPr/>
        </p:nvPicPr>
        <p:blipFill>
          <a:blip r:embed="rId5"/>
          <a:stretch>
            <a:fillRect/>
          </a:stretch>
        </p:blipFill>
        <p:spPr>
          <a:xfrm>
            <a:off x="160255" y="1272618"/>
            <a:ext cx="5740481" cy="2290537"/>
          </a:xfrm>
          <a:prstGeom prst="rect">
            <a:avLst/>
          </a:prstGeom>
        </p:spPr>
      </p:pic>
    </p:spTree>
    <p:extLst>
      <p:ext uri="{BB962C8B-B14F-4D97-AF65-F5344CB8AC3E}">
        <p14:creationId xmlns:p14="http://schemas.microsoft.com/office/powerpoint/2010/main" val="1117803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8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826EB0-435A-4D5B-AA7A-C898E8B975FD}"/>
              </a:ext>
            </a:extLst>
          </p:cNvPr>
          <p:cNvSpPr>
            <a:spLocks noGrp="1"/>
          </p:cNvSpPr>
          <p:nvPr>
            <p:ph type="title"/>
          </p:nvPr>
        </p:nvSpPr>
        <p:spPr/>
        <p:txBody>
          <a:bodyPr/>
          <a:lstStyle/>
          <a:p>
            <a:endParaRPr lang="en-US"/>
          </a:p>
        </p:txBody>
      </p:sp>
      <p:pic>
        <p:nvPicPr>
          <p:cNvPr id="4" name="elife-04577-media4">
            <a:hlinkClick r:id="" action="ppaction://media"/>
            <a:extLst>
              <a:ext uri="{FF2B5EF4-FFF2-40B4-BE49-F238E27FC236}">
                <a16:creationId xmlns:a16="http://schemas.microsoft.com/office/drawing/2014/main" id="{EC0EED20-695C-42B2-AA12-FC5E6447269A}"/>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6"/>
          <a:stretch>
            <a:fillRect/>
          </a:stretch>
        </p:blipFill>
        <p:spPr>
          <a:xfrm>
            <a:off x="-530060" y="751623"/>
            <a:ext cx="6468948" cy="5316757"/>
          </a:xfrm>
        </p:spPr>
      </p:pic>
      <p:pic>
        <p:nvPicPr>
          <p:cNvPr id="5" name="elife-04577-media3">
            <a:hlinkClick r:id="" action="ppaction://media"/>
            <a:extLst>
              <a:ext uri="{FF2B5EF4-FFF2-40B4-BE49-F238E27FC236}">
                <a16:creationId xmlns:a16="http://schemas.microsoft.com/office/drawing/2014/main" id="{5425BAB2-052B-4F82-99D3-4AA96B20EEDB}"/>
              </a:ext>
            </a:extLst>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6218550" y="751623"/>
            <a:ext cx="5942030" cy="5321221"/>
          </a:xfrm>
          <a:prstGeom prst="rect">
            <a:avLst/>
          </a:prstGeom>
        </p:spPr>
      </p:pic>
    </p:spTree>
    <p:extLst>
      <p:ext uri="{BB962C8B-B14F-4D97-AF65-F5344CB8AC3E}">
        <p14:creationId xmlns:p14="http://schemas.microsoft.com/office/powerpoint/2010/main" val="831617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0200"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611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4"/>
                </p:tgtEl>
              </p:cMediaNode>
            </p:video>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4"/>
                                        </p:tgtEl>
                                      </p:cBhvr>
                                    </p:cmd>
                                  </p:childTnLst>
                                </p:cTn>
                              </p:par>
                            </p:childTnLst>
                          </p:cTn>
                        </p:par>
                      </p:childTnLst>
                    </p:cTn>
                  </p:par>
                </p:childTnLst>
              </p:cTn>
              <p:nextCondLst>
                <p:cond evt="onClick" delay="0">
                  <p:tgtEl>
                    <p:spTgt spid="4"/>
                  </p:tgtEl>
                </p:cond>
              </p:nextCondLst>
            </p:seq>
            <p:video>
              <p:cMediaNode vol="80000">
                <p:cTn id="17" fill="hold" display="0">
                  <p:stCondLst>
                    <p:cond delay="indefinite"/>
                  </p:stCondLst>
                </p:cTn>
                <p:tgtEl>
                  <p:spTgt spid="5"/>
                </p:tgtEl>
              </p:cMediaNode>
            </p:video>
            <p:seq concurrent="1" nextAc="seek">
              <p:cTn id="18" restart="whenNotActive" fill="hold" evtFilter="cancelBubble" nodeType="interactiveSeq">
                <p:stCondLst>
                  <p:cond evt="onClick" delay="0">
                    <p:tgtEl>
                      <p:spTgt spid="5"/>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1BABB9-76C8-4689-B45E-5AA4E18F3565}"/>
              </a:ext>
            </a:extLst>
          </p:cNvPr>
          <p:cNvSpPr>
            <a:spLocks noGrp="1"/>
          </p:cNvSpPr>
          <p:nvPr>
            <p:ph type="title"/>
          </p:nvPr>
        </p:nvSpPr>
        <p:spPr/>
        <p:txBody>
          <a:bodyPr/>
          <a:lstStyle/>
          <a:p>
            <a:endParaRPr lang="en-US"/>
          </a:p>
        </p:txBody>
      </p:sp>
      <p:pic>
        <p:nvPicPr>
          <p:cNvPr id="4" name="elife-04577-media5">
            <a:hlinkClick r:id="" action="ppaction://media"/>
            <a:extLst>
              <a:ext uri="{FF2B5EF4-FFF2-40B4-BE49-F238E27FC236}">
                <a16:creationId xmlns:a16="http://schemas.microsoft.com/office/drawing/2014/main" id="{E23F144B-F4AE-4174-AA66-92DB36CC1863}"/>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473450" y="1825625"/>
            <a:ext cx="5245100" cy="4351338"/>
          </a:xfrm>
        </p:spPr>
      </p:pic>
    </p:spTree>
    <p:extLst>
      <p:ext uri="{BB962C8B-B14F-4D97-AF65-F5344CB8AC3E}">
        <p14:creationId xmlns:p14="http://schemas.microsoft.com/office/powerpoint/2010/main" val="448631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1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366CE0-DE59-4A2C-9CF2-C5BF37CB0B4E}"/>
              </a:ext>
            </a:extLst>
          </p:cNvPr>
          <p:cNvSpPr>
            <a:spLocks noGrp="1"/>
          </p:cNvSpPr>
          <p:nvPr>
            <p:ph type="title"/>
          </p:nvPr>
        </p:nvSpPr>
        <p:spPr/>
        <p:txBody>
          <a:bodyPr/>
          <a:lstStyle/>
          <a:p>
            <a:endParaRPr lang="en-US"/>
          </a:p>
        </p:txBody>
      </p:sp>
      <p:pic>
        <p:nvPicPr>
          <p:cNvPr id="4" name="elife-26975-media4">
            <a:hlinkClick r:id="" action="ppaction://media"/>
            <a:extLst>
              <a:ext uri="{FF2B5EF4-FFF2-40B4-BE49-F238E27FC236}">
                <a16:creationId xmlns:a16="http://schemas.microsoft.com/office/drawing/2014/main" id="{273A6347-4D25-4027-8DA8-63C18996760E}"/>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262379" y="122547"/>
            <a:ext cx="8010437" cy="6007281"/>
          </a:xfrm>
        </p:spPr>
      </p:pic>
    </p:spTree>
    <p:extLst>
      <p:ext uri="{BB962C8B-B14F-4D97-AF65-F5344CB8AC3E}">
        <p14:creationId xmlns:p14="http://schemas.microsoft.com/office/powerpoint/2010/main" val="3919364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20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60719-E196-4406-BD46-61B69503DD9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F75EF25-10E4-4443-BDAA-0FFD898E5A2E}"/>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864D93CA-02D9-4527-A065-9F0FBFBF7B84}"/>
              </a:ext>
            </a:extLst>
          </p:cNvPr>
          <p:cNvPicPr>
            <a:picLocks noChangeAspect="1"/>
          </p:cNvPicPr>
          <p:nvPr/>
        </p:nvPicPr>
        <p:blipFill>
          <a:blip r:embed="rId2"/>
          <a:stretch>
            <a:fillRect/>
          </a:stretch>
        </p:blipFill>
        <p:spPr>
          <a:xfrm>
            <a:off x="99574" y="-141405"/>
            <a:ext cx="12143678" cy="6858000"/>
          </a:xfrm>
          <a:prstGeom prst="rect">
            <a:avLst/>
          </a:prstGeom>
        </p:spPr>
      </p:pic>
      <p:pic>
        <p:nvPicPr>
          <p:cNvPr id="6" name="Picture 5">
            <a:extLst>
              <a:ext uri="{FF2B5EF4-FFF2-40B4-BE49-F238E27FC236}">
                <a16:creationId xmlns:a16="http://schemas.microsoft.com/office/drawing/2014/main" id="{F2ABD2E4-15AB-4EAF-A50B-AF81F5041751}"/>
              </a:ext>
            </a:extLst>
          </p:cNvPr>
          <p:cNvPicPr>
            <a:picLocks noChangeAspect="1"/>
          </p:cNvPicPr>
          <p:nvPr/>
        </p:nvPicPr>
        <p:blipFill>
          <a:blip r:embed="rId3"/>
          <a:stretch>
            <a:fillRect/>
          </a:stretch>
        </p:blipFill>
        <p:spPr>
          <a:xfrm>
            <a:off x="1468308" y="5019447"/>
            <a:ext cx="3490191" cy="1676128"/>
          </a:xfrm>
          <a:prstGeom prst="rect">
            <a:avLst/>
          </a:prstGeom>
        </p:spPr>
      </p:pic>
    </p:spTree>
    <p:extLst>
      <p:ext uri="{BB962C8B-B14F-4D97-AF65-F5344CB8AC3E}">
        <p14:creationId xmlns:p14="http://schemas.microsoft.com/office/powerpoint/2010/main" val="38620650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74D99E-8D80-4683-986B-56240D91EC8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1806361-B837-4C4C-A11B-78CDE71B1E37}"/>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5F2DDA8A-1834-4358-9A34-E1DBDD6BDF0A}"/>
              </a:ext>
            </a:extLst>
          </p:cNvPr>
          <p:cNvPicPr>
            <a:picLocks noChangeAspect="1"/>
          </p:cNvPicPr>
          <p:nvPr/>
        </p:nvPicPr>
        <p:blipFill rotWithShape="1">
          <a:blip r:embed="rId2"/>
          <a:srcRect t="7698"/>
          <a:stretch/>
        </p:blipFill>
        <p:spPr>
          <a:xfrm>
            <a:off x="1658344" y="191057"/>
            <a:ext cx="8403972" cy="6330099"/>
          </a:xfrm>
          <a:prstGeom prst="rect">
            <a:avLst/>
          </a:prstGeom>
        </p:spPr>
      </p:pic>
    </p:spTree>
    <p:extLst>
      <p:ext uri="{BB962C8B-B14F-4D97-AF65-F5344CB8AC3E}">
        <p14:creationId xmlns:p14="http://schemas.microsoft.com/office/powerpoint/2010/main" val="42757231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FB5CF-D59F-4768-AA23-503DD122EF1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65558A1-89F0-485B-A8E0-247F39021DD2}"/>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42D8F252-B699-4272-A091-8D8FACE878AA}"/>
              </a:ext>
            </a:extLst>
          </p:cNvPr>
          <p:cNvPicPr>
            <a:picLocks noChangeAspect="1"/>
          </p:cNvPicPr>
          <p:nvPr/>
        </p:nvPicPr>
        <p:blipFill>
          <a:blip r:embed="rId2"/>
          <a:stretch>
            <a:fillRect/>
          </a:stretch>
        </p:blipFill>
        <p:spPr>
          <a:xfrm>
            <a:off x="0" y="657753"/>
            <a:ext cx="12192000" cy="5542494"/>
          </a:xfrm>
          <a:prstGeom prst="rect">
            <a:avLst/>
          </a:prstGeom>
        </p:spPr>
      </p:pic>
    </p:spTree>
    <p:extLst>
      <p:ext uri="{BB962C8B-B14F-4D97-AF65-F5344CB8AC3E}">
        <p14:creationId xmlns:p14="http://schemas.microsoft.com/office/powerpoint/2010/main" val="18905947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BF3D92-73E2-409D-BC01-EEA9594797D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2D180F7-074C-44E9-8E8F-42C529685061}"/>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597C6A30-FA8A-4A9A-BBC3-755D0495FECF}"/>
              </a:ext>
            </a:extLst>
          </p:cNvPr>
          <p:cNvPicPr>
            <a:picLocks noChangeAspect="1"/>
          </p:cNvPicPr>
          <p:nvPr/>
        </p:nvPicPr>
        <p:blipFill>
          <a:blip r:embed="rId2"/>
          <a:stretch>
            <a:fillRect/>
          </a:stretch>
        </p:blipFill>
        <p:spPr>
          <a:xfrm>
            <a:off x="1369923" y="0"/>
            <a:ext cx="9452153" cy="6858000"/>
          </a:xfrm>
          <a:prstGeom prst="rect">
            <a:avLst/>
          </a:prstGeom>
        </p:spPr>
      </p:pic>
    </p:spTree>
    <p:extLst>
      <p:ext uri="{BB962C8B-B14F-4D97-AF65-F5344CB8AC3E}">
        <p14:creationId xmlns:p14="http://schemas.microsoft.com/office/powerpoint/2010/main" val="6938025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BF3D92-73E2-409D-BC01-EEA9594797D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2D180F7-074C-44E9-8E8F-42C529685061}"/>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F1B7E81A-9E4D-44AB-90A8-9F602241674F}"/>
              </a:ext>
            </a:extLst>
          </p:cNvPr>
          <p:cNvPicPr>
            <a:picLocks noChangeAspect="1"/>
          </p:cNvPicPr>
          <p:nvPr/>
        </p:nvPicPr>
        <p:blipFill>
          <a:blip r:embed="rId2"/>
          <a:stretch>
            <a:fillRect/>
          </a:stretch>
        </p:blipFill>
        <p:spPr>
          <a:xfrm>
            <a:off x="0" y="1579818"/>
            <a:ext cx="12192000" cy="3698363"/>
          </a:xfrm>
          <a:prstGeom prst="rect">
            <a:avLst/>
          </a:prstGeom>
        </p:spPr>
      </p:pic>
    </p:spTree>
    <p:extLst>
      <p:ext uri="{BB962C8B-B14F-4D97-AF65-F5344CB8AC3E}">
        <p14:creationId xmlns:p14="http://schemas.microsoft.com/office/powerpoint/2010/main" val="35477481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BF3D92-73E2-409D-BC01-EEA9594797D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2D180F7-074C-44E9-8E8F-42C529685061}"/>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65F30F46-D57C-4B2D-AE70-2A53162FE25F}"/>
              </a:ext>
            </a:extLst>
          </p:cNvPr>
          <p:cNvPicPr>
            <a:picLocks noChangeAspect="1"/>
          </p:cNvPicPr>
          <p:nvPr/>
        </p:nvPicPr>
        <p:blipFill>
          <a:blip r:embed="rId2"/>
          <a:stretch>
            <a:fillRect/>
          </a:stretch>
        </p:blipFill>
        <p:spPr>
          <a:xfrm>
            <a:off x="0" y="-135281"/>
            <a:ext cx="6833644" cy="7128562"/>
          </a:xfrm>
          <a:prstGeom prst="rect">
            <a:avLst/>
          </a:prstGeom>
        </p:spPr>
      </p:pic>
      <p:pic>
        <p:nvPicPr>
          <p:cNvPr id="5" name="Picture 4">
            <a:extLst>
              <a:ext uri="{FF2B5EF4-FFF2-40B4-BE49-F238E27FC236}">
                <a16:creationId xmlns:a16="http://schemas.microsoft.com/office/drawing/2014/main" id="{2C34AA8C-BC7F-4F74-B123-59C6C0CEF296}"/>
              </a:ext>
            </a:extLst>
          </p:cNvPr>
          <p:cNvPicPr>
            <a:picLocks noChangeAspect="1"/>
          </p:cNvPicPr>
          <p:nvPr/>
        </p:nvPicPr>
        <p:blipFill>
          <a:blip r:embed="rId3"/>
          <a:stretch>
            <a:fillRect/>
          </a:stretch>
        </p:blipFill>
        <p:spPr>
          <a:xfrm>
            <a:off x="7013893" y="2191094"/>
            <a:ext cx="12036765" cy="2713957"/>
          </a:xfrm>
          <a:prstGeom prst="rect">
            <a:avLst/>
          </a:prstGeom>
        </p:spPr>
      </p:pic>
    </p:spTree>
    <p:extLst>
      <p:ext uri="{BB962C8B-B14F-4D97-AF65-F5344CB8AC3E}">
        <p14:creationId xmlns:p14="http://schemas.microsoft.com/office/powerpoint/2010/main" val="42116179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6B163B-D94D-48DE-ACFA-6F6188A75DA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7F7055E-647D-4AD1-BEDB-DD7827E600F5}"/>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E825C56A-440B-43D1-B4DF-B130FD9E72BF}"/>
              </a:ext>
            </a:extLst>
          </p:cNvPr>
          <p:cNvPicPr>
            <a:picLocks noChangeAspect="1"/>
          </p:cNvPicPr>
          <p:nvPr/>
        </p:nvPicPr>
        <p:blipFill>
          <a:blip r:embed="rId2"/>
          <a:stretch>
            <a:fillRect/>
          </a:stretch>
        </p:blipFill>
        <p:spPr>
          <a:xfrm>
            <a:off x="3074137" y="0"/>
            <a:ext cx="6043725" cy="6858000"/>
          </a:xfrm>
          <a:prstGeom prst="rect">
            <a:avLst/>
          </a:prstGeom>
        </p:spPr>
      </p:pic>
      <p:pic>
        <p:nvPicPr>
          <p:cNvPr id="5" name="Picture 4">
            <a:extLst>
              <a:ext uri="{FF2B5EF4-FFF2-40B4-BE49-F238E27FC236}">
                <a16:creationId xmlns:a16="http://schemas.microsoft.com/office/drawing/2014/main" id="{879F03AE-0025-4C55-A905-32851DECACF5}"/>
              </a:ext>
            </a:extLst>
          </p:cNvPr>
          <p:cNvPicPr>
            <a:picLocks noChangeAspect="1"/>
          </p:cNvPicPr>
          <p:nvPr/>
        </p:nvPicPr>
        <p:blipFill>
          <a:blip r:embed="rId3"/>
          <a:stretch>
            <a:fillRect/>
          </a:stretch>
        </p:blipFill>
        <p:spPr>
          <a:xfrm>
            <a:off x="141402" y="175989"/>
            <a:ext cx="11972041" cy="2203689"/>
          </a:xfrm>
          <a:prstGeom prst="rect">
            <a:avLst/>
          </a:prstGeom>
        </p:spPr>
      </p:pic>
    </p:spTree>
    <p:extLst>
      <p:ext uri="{BB962C8B-B14F-4D97-AF65-F5344CB8AC3E}">
        <p14:creationId xmlns:p14="http://schemas.microsoft.com/office/powerpoint/2010/main" val="961003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EBCD7B-D6CF-4AAF-9A39-E5AD32DAF82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0C24856-9F3E-4206-B931-44CE378E3756}"/>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677145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1CAFC-BAEF-4846-AECF-5EFCD03FB5F3}"/>
              </a:ext>
            </a:extLst>
          </p:cNvPr>
          <p:cNvSpPr>
            <a:spLocks noGrp="1"/>
          </p:cNvSpPr>
          <p:nvPr>
            <p:ph type="title"/>
          </p:nvPr>
        </p:nvSpPr>
        <p:spPr>
          <a:xfrm>
            <a:off x="838200" y="103695"/>
            <a:ext cx="10515600" cy="1112363"/>
          </a:xfrm>
        </p:spPr>
        <p:txBody>
          <a:bodyPr/>
          <a:lstStyle/>
          <a:p>
            <a:r>
              <a:rPr lang="en-US" b="1" dirty="0">
                <a:latin typeface="Times New Roman" panose="02020603050405020304" pitchFamily="18" charset="0"/>
                <a:cs typeface="Times New Roman" panose="02020603050405020304" pitchFamily="18" charset="0"/>
              </a:rPr>
              <a:t>Internal states affect types of learning</a:t>
            </a:r>
          </a:p>
        </p:txBody>
      </p:sp>
      <p:sp>
        <p:nvSpPr>
          <p:cNvPr id="3" name="Content Placeholder 2">
            <a:extLst>
              <a:ext uri="{FF2B5EF4-FFF2-40B4-BE49-F238E27FC236}">
                <a16:creationId xmlns:a16="http://schemas.microsoft.com/office/drawing/2014/main" id="{C1E41760-DFE0-4873-9441-2407D0B21FA3}"/>
              </a:ext>
            </a:extLst>
          </p:cNvPr>
          <p:cNvSpPr>
            <a:spLocks noGrp="1"/>
          </p:cNvSpPr>
          <p:nvPr>
            <p:ph idx="1"/>
          </p:nvPr>
        </p:nvSpPr>
        <p:spPr/>
        <p:txBody>
          <a:bodyPr>
            <a:normAutofit lnSpcReduction="10000"/>
          </a:bodyPr>
          <a:lstStyle/>
          <a:p>
            <a:r>
              <a:rPr lang="en-US" sz="2000" dirty="0">
                <a:latin typeface="Times New Roman" panose="02020603050405020304" pitchFamily="18" charset="0"/>
                <a:cs typeface="Times New Roman" panose="02020603050405020304" pitchFamily="18" charset="0"/>
              </a:rPr>
              <a:t>Hungry. Thirst. Well fed.</a:t>
            </a:r>
          </a:p>
          <a:p>
            <a:endParaRPr lang="en-US"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Courting. Mated. Frustrated.</a:t>
            </a:r>
          </a:p>
          <a:p>
            <a:endParaRPr lang="en-US"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Defeated. Depressed.</a:t>
            </a:r>
          </a:p>
          <a:p>
            <a:endParaRPr lang="en-US"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Alcoholic. Drug-addicted.</a:t>
            </a:r>
          </a:p>
          <a:p>
            <a:endParaRPr lang="en-US"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Innate immunity and sleep.</a:t>
            </a:r>
          </a:p>
          <a:p>
            <a:endParaRPr lang="en-US"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Sociable. Imitating others.</a:t>
            </a:r>
          </a:p>
        </p:txBody>
      </p:sp>
      <p:pic>
        <p:nvPicPr>
          <p:cNvPr id="4" name="Picture 3">
            <a:extLst>
              <a:ext uri="{FF2B5EF4-FFF2-40B4-BE49-F238E27FC236}">
                <a16:creationId xmlns:a16="http://schemas.microsoft.com/office/drawing/2014/main" id="{39FF7997-5468-4BAA-A931-0BFD5ED65A80}"/>
              </a:ext>
            </a:extLst>
          </p:cNvPr>
          <p:cNvPicPr>
            <a:picLocks noChangeAspect="1"/>
          </p:cNvPicPr>
          <p:nvPr/>
        </p:nvPicPr>
        <p:blipFill>
          <a:blip r:embed="rId2"/>
          <a:stretch>
            <a:fillRect/>
          </a:stretch>
        </p:blipFill>
        <p:spPr>
          <a:xfrm>
            <a:off x="5450695" y="1690688"/>
            <a:ext cx="6329163" cy="3827282"/>
          </a:xfrm>
          <a:prstGeom prst="rect">
            <a:avLst/>
          </a:prstGeom>
        </p:spPr>
      </p:pic>
    </p:spTree>
    <p:extLst>
      <p:ext uri="{BB962C8B-B14F-4D97-AF65-F5344CB8AC3E}">
        <p14:creationId xmlns:p14="http://schemas.microsoft.com/office/powerpoint/2010/main" val="11225345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20412-A5D4-465A-B0A5-ED3DFC0F6DD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53B0167-9F53-4128-9340-FD557FFD070E}"/>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42730156-9F35-4870-80E7-02C88896DCE6}"/>
              </a:ext>
            </a:extLst>
          </p:cNvPr>
          <p:cNvPicPr>
            <a:picLocks noChangeAspect="1"/>
          </p:cNvPicPr>
          <p:nvPr/>
        </p:nvPicPr>
        <p:blipFill>
          <a:blip r:embed="rId2"/>
          <a:stretch>
            <a:fillRect/>
          </a:stretch>
        </p:blipFill>
        <p:spPr>
          <a:xfrm>
            <a:off x="3542936" y="1480008"/>
            <a:ext cx="8649063" cy="5250730"/>
          </a:xfrm>
          <a:prstGeom prst="rect">
            <a:avLst/>
          </a:prstGeom>
        </p:spPr>
      </p:pic>
      <p:pic>
        <p:nvPicPr>
          <p:cNvPr id="5" name="Picture 4">
            <a:extLst>
              <a:ext uri="{FF2B5EF4-FFF2-40B4-BE49-F238E27FC236}">
                <a16:creationId xmlns:a16="http://schemas.microsoft.com/office/drawing/2014/main" id="{FC4543D5-A117-42EB-A691-72571D3F6704}"/>
              </a:ext>
            </a:extLst>
          </p:cNvPr>
          <p:cNvPicPr>
            <a:picLocks noChangeAspect="1"/>
          </p:cNvPicPr>
          <p:nvPr/>
        </p:nvPicPr>
        <p:blipFill rotWithShape="1">
          <a:blip r:embed="rId3"/>
          <a:srcRect t="13244" r="6865"/>
          <a:stretch/>
        </p:blipFill>
        <p:spPr>
          <a:xfrm>
            <a:off x="113104" y="83973"/>
            <a:ext cx="4798261" cy="3042418"/>
          </a:xfrm>
          <a:prstGeom prst="rect">
            <a:avLst/>
          </a:prstGeom>
        </p:spPr>
      </p:pic>
    </p:spTree>
    <p:extLst>
      <p:ext uri="{BB962C8B-B14F-4D97-AF65-F5344CB8AC3E}">
        <p14:creationId xmlns:p14="http://schemas.microsoft.com/office/powerpoint/2010/main" val="21887221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1CAFC-BAEF-4846-AECF-5EFCD03FB5F3}"/>
              </a:ext>
            </a:extLst>
          </p:cNvPr>
          <p:cNvSpPr>
            <a:spLocks noGrp="1"/>
          </p:cNvSpPr>
          <p:nvPr>
            <p:ph type="title"/>
          </p:nvPr>
        </p:nvSpPr>
        <p:spPr/>
        <p:txBody>
          <a:bodyPr/>
          <a:lstStyle/>
          <a:p>
            <a:r>
              <a:rPr lang="en-US" dirty="0"/>
              <a:t>Internal states and types of learning</a:t>
            </a:r>
          </a:p>
        </p:txBody>
      </p:sp>
      <p:sp>
        <p:nvSpPr>
          <p:cNvPr id="3" name="Content Placeholder 2">
            <a:extLst>
              <a:ext uri="{FF2B5EF4-FFF2-40B4-BE49-F238E27FC236}">
                <a16:creationId xmlns:a16="http://schemas.microsoft.com/office/drawing/2014/main" id="{C1E41760-DFE0-4873-9441-2407D0B21FA3}"/>
              </a:ext>
            </a:extLst>
          </p:cNvPr>
          <p:cNvSpPr>
            <a:spLocks noGrp="1"/>
          </p:cNvSpPr>
          <p:nvPr>
            <p:ph idx="1"/>
          </p:nvPr>
        </p:nvSpPr>
        <p:spPr/>
        <p:txBody>
          <a:bodyPr>
            <a:normAutofit/>
          </a:bodyPr>
          <a:lstStyle/>
          <a:p>
            <a:r>
              <a:rPr lang="en-US" sz="2000" dirty="0">
                <a:latin typeface="Times New Roman" panose="02020603050405020304" pitchFamily="18" charset="0"/>
                <a:cs typeface="Times New Roman" panose="02020603050405020304" pitchFamily="18" charset="0"/>
              </a:rPr>
              <a:t>Hungry.  - Approach food odors. Overcome aversion to some odors or to bitter tastes. Flies should be hungry for Appetitive Taste or Odor training.</a:t>
            </a:r>
          </a:p>
          <a:p>
            <a:endParaRPr lang="en-US"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Thirsty. - Approach food and water.</a:t>
            </a:r>
          </a:p>
          <a:p>
            <a:endParaRPr lang="en-US"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Well fed. - Think about something other than food, probably mating.</a:t>
            </a:r>
          </a:p>
          <a:p>
            <a:endParaRPr lang="en-US"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Courting. - Approach conspecifics. Try to mate.</a:t>
            </a:r>
          </a:p>
          <a:p>
            <a:endParaRPr lang="en-US"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Mated. - Mated females become much more interested in food and reject further courtship. Males learn not to court mated females. Courtship conditioning training.</a:t>
            </a:r>
          </a:p>
          <a:p>
            <a:endParaRPr lang="en-US" sz="2000"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6CAD65C1-74AB-4E39-8FE7-894CD519F75E}"/>
              </a:ext>
            </a:extLst>
          </p:cNvPr>
          <p:cNvPicPr>
            <a:picLocks noChangeAspect="1"/>
          </p:cNvPicPr>
          <p:nvPr/>
        </p:nvPicPr>
        <p:blipFill>
          <a:blip r:embed="rId2"/>
          <a:stretch>
            <a:fillRect/>
          </a:stretch>
        </p:blipFill>
        <p:spPr>
          <a:xfrm>
            <a:off x="0" y="3436777"/>
            <a:ext cx="12192000" cy="3528928"/>
          </a:xfrm>
          <a:prstGeom prst="rect">
            <a:avLst/>
          </a:prstGeom>
        </p:spPr>
      </p:pic>
    </p:spTree>
    <p:extLst>
      <p:ext uri="{BB962C8B-B14F-4D97-AF65-F5344CB8AC3E}">
        <p14:creationId xmlns:p14="http://schemas.microsoft.com/office/powerpoint/2010/main" val="42360349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5B9989-4CB0-4612-9849-351734BF0D1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31AAD4B-73D1-47EB-AB24-828C4F567A4D}"/>
              </a:ext>
            </a:extLst>
          </p:cNvPr>
          <p:cNvSpPr>
            <a:spLocks noGrp="1"/>
          </p:cNvSpPr>
          <p:nvPr>
            <p:ph idx="1"/>
          </p:nvPr>
        </p:nvSpPr>
        <p:spPr/>
        <p:txBody>
          <a:bodyPr/>
          <a:lstStyle/>
          <a:p>
            <a:endParaRPr lang="en-US"/>
          </a:p>
        </p:txBody>
      </p:sp>
      <p:pic>
        <p:nvPicPr>
          <p:cNvPr id="6" name="Picture 5">
            <a:extLst>
              <a:ext uri="{FF2B5EF4-FFF2-40B4-BE49-F238E27FC236}">
                <a16:creationId xmlns:a16="http://schemas.microsoft.com/office/drawing/2014/main" id="{461F9F46-D730-4C1B-A452-8160929E3C4F}"/>
              </a:ext>
            </a:extLst>
          </p:cNvPr>
          <p:cNvPicPr>
            <a:picLocks noChangeAspect="1"/>
          </p:cNvPicPr>
          <p:nvPr/>
        </p:nvPicPr>
        <p:blipFill>
          <a:blip r:embed="rId2"/>
          <a:stretch>
            <a:fillRect/>
          </a:stretch>
        </p:blipFill>
        <p:spPr>
          <a:xfrm>
            <a:off x="1866018" y="1785852"/>
            <a:ext cx="9069074" cy="4907762"/>
          </a:xfrm>
          <a:prstGeom prst="rect">
            <a:avLst/>
          </a:prstGeom>
        </p:spPr>
      </p:pic>
      <p:pic>
        <p:nvPicPr>
          <p:cNvPr id="7" name="Picture 6">
            <a:extLst>
              <a:ext uri="{FF2B5EF4-FFF2-40B4-BE49-F238E27FC236}">
                <a16:creationId xmlns:a16="http://schemas.microsoft.com/office/drawing/2014/main" id="{4E8625D7-35F9-4E17-843B-AF6C5953D7EF}"/>
              </a:ext>
            </a:extLst>
          </p:cNvPr>
          <p:cNvPicPr>
            <a:picLocks noChangeAspect="1"/>
          </p:cNvPicPr>
          <p:nvPr/>
        </p:nvPicPr>
        <p:blipFill>
          <a:blip r:embed="rId3"/>
          <a:stretch>
            <a:fillRect/>
          </a:stretch>
        </p:blipFill>
        <p:spPr>
          <a:xfrm>
            <a:off x="1987124" y="39068"/>
            <a:ext cx="4291130" cy="5893463"/>
          </a:xfrm>
          <a:prstGeom prst="rect">
            <a:avLst/>
          </a:prstGeom>
        </p:spPr>
      </p:pic>
    </p:spTree>
    <p:extLst>
      <p:ext uri="{BB962C8B-B14F-4D97-AF65-F5344CB8AC3E}">
        <p14:creationId xmlns:p14="http://schemas.microsoft.com/office/powerpoint/2010/main" val="20461538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74D99E-8D80-4683-986B-56240D91EC8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1806361-B837-4C4C-A11B-78CDE71B1E37}"/>
              </a:ext>
            </a:extLst>
          </p:cNvPr>
          <p:cNvSpPr>
            <a:spLocks noGrp="1"/>
          </p:cNvSpPr>
          <p:nvPr>
            <p:ph idx="1"/>
          </p:nvPr>
        </p:nvSpPr>
        <p:spPr>
          <a:xfrm>
            <a:off x="216816" y="6268825"/>
            <a:ext cx="11136984" cy="471340"/>
          </a:xfrm>
        </p:spPr>
        <p:txBody>
          <a:bodyPr>
            <a:normAutofit fontScale="70000" lnSpcReduction="20000"/>
          </a:bodyPr>
          <a:lstStyle/>
          <a:p>
            <a:r>
              <a:rPr lang="en-US" b="1" dirty="0"/>
              <a:t>Purkinje was in Prague. Masaryk University was Purkinje University during the Communist period.</a:t>
            </a:r>
          </a:p>
        </p:txBody>
      </p:sp>
      <p:pic>
        <p:nvPicPr>
          <p:cNvPr id="4" name="Picture 3">
            <a:extLst>
              <a:ext uri="{FF2B5EF4-FFF2-40B4-BE49-F238E27FC236}">
                <a16:creationId xmlns:a16="http://schemas.microsoft.com/office/drawing/2014/main" id="{7968951A-D9D7-4893-BE6D-DB27A02DAB3A}"/>
              </a:ext>
            </a:extLst>
          </p:cNvPr>
          <p:cNvPicPr>
            <a:picLocks noChangeAspect="1"/>
          </p:cNvPicPr>
          <p:nvPr/>
        </p:nvPicPr>
        <p:blipFill>
          <a:blip r:embed="rId2"/>
          <a:stretch>
            <a:fillRect/>
          </a:stretch>
        </p:blipFill>
        <p:spPr>
          <a:xfrm>
            <a:off x="398003" y="214475"/>
            <a:ext cx="8926171" cy="5410955"/>
          </a:xfrm>
          <a:prstGeom prst="rect">
            <a:avLst/>
          </a:prstGeom>
        </p:spPr>
      </p:pic>
      <p:pic>
        <p:nvPicPr>
          <p:cNvPr id="5" name="Picture 4">
            <a:extLst>
              <a:ext uri="{FF2B5EF4-FFF2-40B4-BE49-F238E27FC236}">
                <a16:creationId xmlns:a16="http://schemas.microsoft.com/office/drawing/2014/main" id="{17DA05FC-2826-476D-8AAE-BCEA7729210C}"/>
              </a:ext>
            </a:extLst>
          </p:cNvPr>
          <p:cNvPicPr>
            <a:picLocks noChangeAspect="1"/>
          </p:cNvPicPr>
          <p:nvPr/>
        </p:nvPicPr>
        <p:blipFill>
          <a:blip r:embed="rId3"/>
          <a:stretch>
            <a:fillRect/>
          </a:stretch>
        </p:blipFill>
        <p:spPr>
          <a:xfrm>
            <a:off x="498833" y="2668821"/>
            <a:ext cx="10596516" cy="3517174"/>
          </a:xfrm>
          <a:prstGeom prst="rect">
            <a:avLst/>
          </a:prstGeom>
        </p:spPr>
      </p:pic>
    </p:spTree>
    <p:extLst>
      <p:ext uri="{BB962C8B-B14F-4D97-AF65-F5344CB8AC3E}">
        <p14:creationId xmlns:p14="http://schemas.microsoft.com/office/powerpoint/2010/main" val="5165452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1CAFC-BAEF-4846-AECF-5EFCD03FB5F3}"/>
              </a:ext>
            </a:extLst>
          </p:cNvPr>
          <p:cNvSpPr>
            <a:spLocks noGrp="1"/>
          </p:cNvSpPr>
          <p:nvPr>
            <p:ph type="title"/>
          </p:nvPr>
        </p:nvSpPr>
        <p:spPr/>
        <p:txBody>
          <a:bodyPr/>
          <a:lstStyle/>
          <a:p>
            <a:r>
              <a:rPr lang="en-US" dirty="0"/>
              <a:t>Internal states and types of learning</a:t>
            </a:r>
          </a:p>
        </p:txBody>
      </p:sp>
      <p:sp>
        <p:nvSpPr>
          <p:cNvPr id="3" name="Content Placeholder 2">
            <a:extLst>
              <a:ext uri="{FF2B5EF4-FFF2-40B4-BE49-F238E27FC236}">
                <a16:creationId xmlns:a16="http://schemas.microsoft.com/office/drawing/2014/main" id="{C1E41760-DFE0-4873-9441-2407D0B21FA3}"/>
              </a:ext>
            </a:extLst>
          </p:cNvPr>
          <p:cNvSpPr>
            <a:spLocks noGrp="1"/>
          </p:cNvSpPr>
          <p:nvPr>
            <p:ph idx="1"/>
          </p:nvPr>
        </p:nvSpPr>
        <p:spPr/>
        <p:txBody>
          <a:bodyPr>
            <a:normAutofit/>
          </a:bodyPr>
          <a:lstStyle/>
          <a:p>
            <a:pPr marL="0" indent="0">
              <a:buNone/>
            </a:pPr>
            <a:endParaRPr lang="en-US"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Well fed. - Think about something other than food, probably mating.</a:t>
            </a:r>
          </a:p>
          <a:p>
            <a:endParaRPr lang="en-US"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Courting. - Approach conspecifics. Try to mate.</a:t>
            </a:r>
          </a:p>
          <a:p>
            <a:endParaRPr lang="en-US"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Mated. - Mated females become much more interested in food and reject further courtship. Males learn not to court mated females. This is Courtship conditioning training.</a:t>
            </a:r>
          </a:p>
          <a:p>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383323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F85352-57D5-4A12-A481-16F386030E1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61E145F-A1EB-485E-94AB-47521F408A33}"/>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E641E834-A3ED-46F7-B008-9313B4E6B714}"/>
              </a:ext>
            </a:extLst>
          </p:cNvPr>
          <p:cNvPicPr>
            <a:picLocks noChangeAspect="1"/>
          </p:cNvPicPr>
          <p:nvPr/>
        </p:nvPicPr>
        <p:blipFill>
          <a:blip r:embed="rId2"/>
          <a:stretch>
            <a:fillRect/>
          </a:stretch>
        </p:blipFill>
        <p:spPr>
          <a:xfrm>
            <a:off x="233980" y="0"/>
            <a:ext cx="4220308" cy="6858000"/>
          </a:xfrm>
          <a:prstGeom prst="rect">
            <a:avLst/>
          </a:prstGeom>
        </p:spPr>
      </p:pic>
      <p:pic>
        <p:nvPicPr>
          <p:cNvPr id="5" name="Picture 4">
            <a:extLst>
              <a:ext uri="{FF2B5EF4-FFF2-40B4-BE49-F238E27FC236}">
                <a16:creationId xmlns:a16="http://schemas.microsoft.com/office/drawing/2014/main" id="{3E5583E1-620F-44B4-A1A3-54207BDFB84E}"/>
              </a:ext>
            </a:extLst>
          </p:cNvPr>
          <p:cNvPicPr>
            <a:picLocks noChangeAspect="1"/>
          </p:cNvPicPr>
          <p:nvPr/>
        </p:nvPicPr>
        <p:blipFill>
          <a:blip r:embed="rId3"/>
          <a:stretch>
            <a:fillRect/>
          </a:stretch>
        </p:blipFill>
        <p:spPr>
          <a:xfrm>
            <a:off x="4644656" y="4040968"/>
            <a:ext cx="6805137" cy="2703908"/>
          </a:xfrm>
          <a:prstGeom prst="rect">
            <a:avLst/>
          </a:prstGeom>
        </p:spPr>
      </p:pic>
      <p:pic>
        <p:nvPicPr>
          <p:cNvPr id="6" name="Picture 5">
            <a:extLst>
              <a:ext uri="{FF2B5EF4-FFF2-40B4-BE49-F238E27FC236}">
                <a16:creationId xmlns:a16="http://schemas.microsoft.com/office/drawing/2014/main" id="{5821D7ED-F514-4E2B-90F6-EF6C4F4B2BCF}"/>
              </a:ext>
            </a:extLst>
          </p:cNvPr>
          <p:cNvPicPr>
            <a:picLocks noChangeAspect="1"/>
          </p:cNvPicPr>
          <p:nvPr/>
        </p:nvPicPr>
        <p:blipFill>
          <a:blip r:embed="rId4"/>
          <a:stretch>
            <a:fillRect/>
          </a:stretch>
        </p:blipFill>
        <p:spPr>
          <a:xfrm>
            <a:off x="5497217" y="70969"/>
            <a:ext cx="5419105" cy="3775167"/>
          </a:xfrm>
          <a:prstGeom prst="rect">
            <a:avLst/>
          </a:prstGeom>
        </p:spPr>
      </p:pic>
    </p:spTree>
    <p:extLst>
      <p:ext uri="{BB962C8B-B14F-4D97-AF65-F5344CB8AC3E}">
        <p14:creationId xmlns:p14="http://schemas.microsoft.com/office/powerpoint/2010/main" val="42537886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1CAFC-BAEF-4846-AECF-5EFCD03FB5F3}"/>
              </a:ext>
            </a:extLst>
          </p:cNvPr>
          <p:cNvSpPr>
            <a:spLocks noGrp="1"/>
          </p:cNvSpPr>
          <p:nvPr>
            <p:ph type="title"/>
          </p:nvPr>
        </p:nvSpPr>
        <p:spPr>
          <a:xfrm>
            <a:off x="838200" y="-294754"/>
            <a:ext cx="10515600" cy="1325563"/>
          </a:xfrm>
        </p:spPr>
        <p:txBody>
          <a:bodyPr/>
          <a:lstStyle/>
          <a:p>
            <a:r>
              <a:rPr lang="en-US" dirty="0"/>
              <a:t>Internal states and types of learning</a:t>
            </a:r>
          </a:p>
        </p:txBody>
      </p:sp>
      <p:sp>
        <p:nvSpPr>
          <p:cNvPr id="3" name="Content Placeholder 2">
            <a:extLst>
              <a:ext uri="{FF2B5EF4-FFF2-40B4-BE49-F238E27FC236}">
                <a16:creationId xmlns:a16="http://schemas.microsoft.com/office/drawing/2014/main" id="{C1E41760-DFE0-4873-9441-2407D0B21FA3}"/>
              </a:ext>
            </a:extLst>
          </p:cNvPr>
          <p:cNvSpPr>
            <a:spLocks noGrp="1"/>
          </p:cNvSpPr>
          <p:nvPr>
            <p:ph idx="1"/>
          </p:nvPr>
        </p:nvSpPr>
        <p:spPr>
          <a:xfrm>
            <a:off x="838200" y="933254"/>
            <a:ext cx="10515600" cy="5243709"/>
          </a:xfrm>
        </p:spPr>
        <p:txBody>
          <a:bodyPr>
            <a:normAutofit/>
          </a:bodyPr>
          <a:lstStyle/>
          <a:p>
            <a:pPr marL="0" indent="0">
              <a:buNone/>
            </a:pPr>
            <a:endParaRPr lang="en-US"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Sociable. - Flies congregate at food sources. </a:t>
            </a:r>
          </a:p>
          <a:p>
            <a:r>
              <a:rPr lang="en-US" sz="2000" dirty="0">
                <a:latin typeface="Times New Roman" panose="02020603050405020304" pitchFamily="18" charset="0"/>
                <a:cs typeface="Times New Roman" panose="02020603050405020304" pitchFamily="18" charset="0"/>
              </a:rPr>
              <a:t>Females release a pheromone that attracts both males and females. Also, they place this pheromone at egg-laying sites to get more females to lay eggs there. Larvae help each other to soften food.</a:t>
            </a:r>
          </a:p>
          <a:p>
            <a:endParaRPr lang="en-US"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Imitating others. Surprisingly, flies also learn by watching others. </a:t>
            </a:r>
          </a:p>
          <a:p>
            <a:endParaRPr lang="en-US"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A demonstrator female mates with a male fly dusted with one color and then rejects a male dusted with another color. The Observer female is likely to copy her.</a:t>
            </a:r>
          </a:p>
          <a:p>
            <a:r>
              <a:rPr lang="en-US" sz="2000" dirty="0">
                <a:latin typeface="Times New Roman" panose="02020603050405020304" pitchFamily="18" charset="0"/>
                <a:cs typeface="Times New Roman" panose="02020603050405020304" pitchFamily="18" charset="0"/>
              </a:rPr>
              <a:t>A demonstrator female lays eggs in one spot and rejects another spot. Observer will likely copy.</a:t>
            </a:r>
          </a:p>
          <a:p>
            <a:r>
              <a:rPr lang="en-US" sz="2000" dirty="0">
                <a:latin typeface="Times New Roman" panose="02020603050405020304" pitchFamily="18" charset="0"/>
                <a:cs typeface="Times New Roman" panose="02020603050405020304" pitchFamily="18" charset="0"/>
              </a:rPr>
              <a:t>A demonstrator female reduces egg laying in the presence of parasitic wasps that lay eggs in larvae. Observer female does the same. May involve some visual communication from the demonstrator female to the observer using the wings.</a:t>
            </a:r>
          </a:p>
        </p:txBody>
      </p:sp>
    </p:spTree>
    <p:extLst>
      <p:ext uri="{BB962C8B-B14F-4D97-AF65-F5344CB8AC3E}">
        <p14:creationId xmlns:p14="http://schemas.microsoft.com/office/powerpoint/2010/main" val="37616897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258369-1AB2-46E0-A3DC-5F4B7FF0DD3E}"/>
              </a:ext>
            </a:extLst>
          </p:cNvPr>
          <p:cNvSpPr>
            <a:spLocks noGrp="1"/>
          </p:cNvSpPr>
          <p:nvPr>
            <p:ph type="title"/>
          </p:nvPr>
        </p:nvSpPr>
        <p:spPr/>
        <p:txBody>
          <a:bodyPr/>
          <a:lstStyle/>
          <a:p>
            <a:r>
              <a:rPr lang="en-US" dirty="0"/>
              <a:t>Innate immunity and sleep.</a:t>
            </a:r>
          </a:p>
        </p:txBody>
      </p:sp>
      <p:sp>
        <p:nvSpPr>
          <p:cNvPr id="3" name="Content Placeholder 2">
            <a:extLst>
              <a:ext uri="{FF2B5EF4-FFF2-40B4-BE49-F238E27FC236}">
                <a16:creationId xmlns:a16="http://schemas.microsoft.com/office/drawing/2014/main" id="{E6E3BBF6-BD67-45EA-955A-C4199641440C}"/>
              </a:ext>
            </a:extLst>
          </p:cNvPr>
          <p:cNvSpPr>
            <a:spLocks noGrp="1"/>
          </p:cNvSpPr>
          <p:nvPr>
            <p:ph idx="1"/>
          </p:nvPr>
        </p:nvSpPr>
        <p:spPr/>
        <p:txBody>
          <a:bodyPr/>
          <a:lstStyle/>
          <a:p>
            <a:r>
              <a:rPr lang="en-US" dirty="0"/>
              <a:t>Flies learn to avoid food that gives them infections.</a:t>
            </a:r>
          </a:p>
          <a:p>
            <a:endParaRPr lang="en-US" dirty="0"/>
          </a:p>
          <a:p>
            <a:r>
              <a:rPr lang="en-US" dirty="0"/>
              <a:t>Sleep is another of the many possible behavioral choices dictated by internal states; sleep need in this case. </a:t>
            </a:r>
          </a:p>
          <a:p>
            <a:r>
              <a:rPr lang="en-US" dirty="0"/>
              <a:t>Severe hunger suppresses the need for sleep without the buildup of sleep deprivation. </a:t>
            </a:r>
          </a:p>
          <a:p>
            <a:r>
              <a:rPr lang="en-US" dirty="0"/>
              <a:t>Sleeping flies have reduced responsiveness but wake for food odors if hungry.</a:t>
            </a:r>
          </a:p>
        </p:txBody>
      </p:sp>
    </p:spTree>
    <p:extLst>
      <p:ext uri="{BB962C8B-B14F-4D97-AF65-F5344CB8AC3E}">
        <p14:creationId xmlns:p14="http://schemas.microsoft.com/office/powerpoint/2010/main" val="17647199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A66ECE-6C9A-4C89-B5F6-C5E85070AEF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45E4A25-9263-4C01-90E1-FF7A74695A59}"/>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0779857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1F85BB-CFC0-4FC3-98DA-999D3A995231}"/>
              </a:ext>
            </a:extLst>
          </p:cNvPr>
          <p:cNvSpPr>
            <a:spLocks noGrp="1"/>
          </p:cNvSpPr>
          <p:nvPr>
            <p:ph type="title"/>
          </p:nvPr>
        </p:nvSpPr>
        <p:spPr>
          <a:xfrm>
            <a:off x="226243" y="365125"/>
            <a:ext cx="11127557" cy="1325563"/>
          </a:xfrm>
        </p:spPr>
        <p:txBody>
          <a:bodyPr>
            <a:normAutofit fontScale="90000"/>
          </a:bodyPr>
          <a:lstStyle/>
          <a:p>
            <a:pPr algn="ctr"/>
            <a:r>
              <a:rPr lang="en-US" sz="3600" b="1" dirty="0">
                <a:latin typeface="Times New Roman" panose="02020603050405020304" pitchFamily="18" charset="0"/>
                <a:cs typeface="Times New Roman" panose="02020603050405020304" pitchFamily="18" charset="0"/>
              </a:rPr>
              <a:t>Circadian rhythms</a:t>
            </a:r>
            <a:br>
              <a:rPr lang="en-US" dirty="0"/>
            </a:br>
            <a:br>
              <a:rPr lang="en-US" sz="3100" dirty="0"/>
            </a:br>
            <a:r>
              <a:rPr lang="en-US" sz="3100" b="1" i="1" dirty="0"/>
              <a:t>Drosophila</a:t>
            </a:r>
            <a:r>
              <a:rPr lang="en-US" sz="3100" b="1" dirty="0"/>
              <a:t> Activity Monitor  (DAM). </a:t>
            </a:r>
            <a:br>
              <a:rPr lang="en-US" sz="3100" b="1" dirty="0"/>
            </a:br>
            <a:r>
              <a:rPr lang="en-US" sz="3100" b="1" dirty="0"/>
              <a:t>One fly per tube. 32 tubes. </a:t>
            </a:r>
            <a:r>
              <a:rPr lang="en-US" sz="3100" dirty="0"/>
              <a:t>Tubes have food, for days to weeks.</a:t>
            </a:r>
          </a:p>
        </p:txBody>
      </p:sp>
      <p:sp>
        <p:nvSpPr>
          <p:cNvPr id="3" name="Content Placeholder 2">
            <a:extLst>
              <a:ext uri="{FF2B5EF4-FFF2-40B4-BE49-F238E27FC236}">
                <a16:creationId xmlns:a16="http://schemas.microsoft.com/office/drawing/2014/main" id="{1151D210-71B4-49BE-847C-13159D50AB49}"/>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85FEF456-D781-441C-95C8-FF5A1DD945ED}"/>
              </a:ext>
            </a:extLst>
          </p:cNvPr>
          <p:cNvPicPr>
            <a:picLocks noChangeAspect="1"/>
          </p:cNvPicPr>
          <p:nvPr/>
        </p:nvPicPr>
        <p:blipFill>
          <a:blip r:embed="rId2"/>
          <a:stretch>
            <a:fillRect/>
          </a:stretch>
        </p:blipFill>
        <p:spPr>
          <a:xfrm>
            <a:off x="51668" y="2353315"/>
            <a:ext cx="5457090" cy="4351338"/>
          </a:xfrm>
          <a:prstGeom prst="rect">
            <a:avLst/>
          </a:prstGeom>
        </p:spPr>
      </p:pic>
      <p:pic>
        <p:nvPicPr>
          <p:cNvPr id="5" name="Picture 4">
            <a:extLst>
              <a:ext uri="{FF2B5EF4-FFF2-40B4-BE49-F238E27FC236}">
                <a16:creationId xmlns:a16="http://schemas.microsoft.com/office/drawing/2014/main" id="{CB407192-E0A4-4B01-92BC-843C11F343AA}"/>
              </a:ext>
            </a:extLst>
          </p:cNvPr>
          <p:cNvPicPr>
            <a:picLocks noChangeAspect="1"/>
          </p:cNvPicPr>
          <p:nvPr/>
        </p:nvPicPr>
        <p:blipFill>
          <a:blip r:embed="rId3"/>
          <a:stretch>
            <a:fillRect/>
          </a:stretch>
        </p:blipFill>
        <p:spPr>
          <a:xfrm>
            <a:off x="5439266" y="3143879"/>
            <a:ext cx="6752734" cy="2931696"/>
          </a:xfrm>
          <a:prstGeom prst="rect">
            <a:avLst/>
          </a:prstGeom>
        </p:spPr>
      </p:pic>
    </p:spTree>
    <p:extLst>
      <p:ext uri="{BB962C8B-B14F-4D97-AF65-F5344CB8AC3E}">
        <p14:creationId xmlns:p14="http://schemas.microsoft.com/office/powerpoint/2010/main" val="14647910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F76B0-061B-427F-B453-1F95D4F8BBA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3194202-0B10-4D66-B6B7-1CBD311F3EFA}"/>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5E4AF077-45B2-4185-8D0B-5A4D21EA3D83}"/>
              </a:ext>
            </a:extLst>
          </p:cNvPr>
          <p:cNvPicPr>
            <a:picLocks noChangeAspect="1"/>
          </p:cNvPicPr>
          <p:nvPr/>
        </p:nvPicPr>
        <p:blipFill rotWithShape="1">
          <a:blip r:embed="rId2"/>
          <a:srcRect r="47809"/>
          <a:stretch/>
        </p:blipFill>
        <p:spPr>
          <a:xfrm>
            <a:off x="1395166" y="98889"/>
            <a:ext cx="4656842" cy="3884647"/>
          </a:xfrm>
          <a:prstGeom prst="rect">
            <a:avLst/>
          </a:prstGeom>
        </p:spPr>
      </p:pic>
      <p:pic>
        <p:nvPicPr>
          <p:cNvPr id="5" name="Picture 4">
            <a:extLst>
              <a:ext uri="{FF2B5EF4-FFF2-40B4-BE49-F238E27FC236}">
                <a16:creationId xmlns:a16="http://schemas.microsoft.com/office/drawing/2014/main" id="{6D32AB1C-6211-4EB1-86AD-C5E43E03E59F}"/>
              </a:ext>
            </a:extLst>
          </p:cNvPr>
          <p:cNvPicPr>
            <a:picLocks noChangeAspect="1"/>
          </p:cNvPicPr>
          <p:nvPr/>
        </p:nvPicPr>
        <p:blipFill>
          <a:blip r:embed="rId3"/>
          <a:stretch>
            <a:fillRect/>
          </a:stretch>
        </p:blipFill>
        <p:spPr>
          <a:xfrm>
            <a:off x="6953187" y="-61994"/>
            <a:ext cx="4311844" cy="6929750"/>
          </a:xfrm>
          <a:prstGeom prst="rect">
            <a:avLst/>
          </a:prstGeom>
        </p:spPr>
      </p:pic>
      <p:pic>
        <p:nvPicPr>
          <p:cNvPr id="6" name="Picture 5">
            <a:extLst>
              <a:ext uri="{FF2B5EF4-FFF2-40B4-BE49-F238E27FC236}">
                <a16:creationId xmlns:a16="http://schemas.microsoft.com/office/drawing/2014/main" id="{7854CC3E-5072-4FC3-A48B-5744D718A123}"/>
              </a:ext>
            </a:extLst>
          </p:cNvPr>
          <p:cNvPicPr>
            <a:picLocks noChangeAspect="1"/>
          </p:cNvPicPr>
          <p:nvPr/>
        </p:nvPicPr>
        <p:blipFill>
          <a:blip r:embed="rId4"/>
          <a:stretch>
            <a:fillRect/>
          </a:stretch>
        </p:blipFill>
        <p:spPr>
          <a:xfrm>
            <a:off x="1754760" y="4204355"/>
            <a:ext cx="4089859" cy="2456011"/>
          </a:xfrm>
          <a:prstGeom prst="rect">
            <a:avLst/>
          </a:prstGeom>
        </p:spPr>
      </p:pic>
    </p:spTree>
    <p:extLst>
      <p:ext uri="{BB962C8B-B14F-4D97-AF65-F5344CB8AC3E}">
        <p14:creationId xmlns:p14="http://schemas.microsoft.com/office/powerpoint/2010/main" val="33319616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2EF89F-817B-4817-8542-AB8E79F5D29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9239B2D-A634-4EC9-BF19-3F22A61DB7F1}"/>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9584DCB7-4BBA-41C2-BA26-ABAB19B1F8C7}"/>
              </a:ext>
            </a:extLst>
          </p:cNvPr>
          <p:cNvPicPr>
            <a:picLocks noChangeAspect="1"/>
          </p:cNvPicPr>
          <p:nvPr/>
        </p:nvPicPr>
        <p:blipFill>
          <a:blip r:embed="rId2"/>
          <a:stretch>
            <a:fillRect/>
          </a:stretch>
        </p:blipFill>
        <p:spPr>
          <a:xfrm>
            <a:off x="4085896" y="0"/>
            <a:ext cx="4020207" cy="6858000"/>
          </a:xfrm>
          <a:prstGeom prst="rect">
            <a:avLst/>
          </a:prstGeom>
        </p:spPr>
      </p:pic>
    </p:spTree>
    <p:extLst>
      <p:ext uri="{BB962C8B-B14F-4D97-AF65-F5344CB8AC3E}">
        <p14:creationId xmlns:p14="http://schemas.microsoft.com/office/powerpoint/2010/main" val="34451028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ECA90-C98F-458C-A52F-6752841FB0F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9226325-757E-4CA2-9687-FDED830C01F8}"/>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5CB766BF-6E6F-4064-9F98-4B20E25B5952}"/>
              </a:ext>
            </a:extLst>
          </p:cNvPr>
          <p:cNvPicPr>
            <a:picLocks noChangeAspect="1"/>
          </p:cNvPicPr>
          <p:nvPr/>
        </p:nvPicPr>
        <p:blipFill>
          <a:blip r:embed="rId2"/>
          <a:stretch>
            <a:fillRect/>
          </a:stretch>
        </p:blipFill>
        <p:spPr>
          <a:xfrm>
            <a:off x="1907534" y="1758156"/>
            <a:ext cx="8198000" cy="5068755"/>
          </a:xfrm>
          <a:prstGeom prst="rect">
            <a:avLst/>
          </a:prstGeom>
        </p:spPr>
      </p:pic>
      <p:pic>
        <p:nvPicPr>
          <p:cNvPr id="5" name="Picture 4">
            <a:extLst>
              <a:ext uri="{FF2B5EF4-FFF2-40B4-BE49-F238E27FC236}">
                <a16:creationId xmlns:a16="http://schemas.microsoft.com/office/drawing/2014/main" id="{4D4F7D50-D17B-489C-8DAB-6D4CDBB47FDA}"/>
              </a:ext>
            </a:extLst>
          </p:cNvPr>
          <p:cNvPicPr>
            <a:picLocks noChangeAspect="1"/>
          </p:cNvPicPr>
          <p:nvPr/>
        </p:nvPicPr>
        <p:blipFill rotWithShape="1">
          <a:blip r:embed="rId3"/>
          <a:srcRect t="50000"/>
          <a:stretch/>
        </p:blipFill>
        <p:spPr>
          <a:xfrm>
            <a:off x="838200" y="-80425"/>
            <a:ext cx="9535856" cy="1838581"/>
          </a:xfrm>
          <a:prstGeom prst="rect">
            <a:avLst/>
          </a:prstGeom>
        </p:spPr>
      </p:pic>
    </p:spTree>
    <p:extLst>
      <p:ext uri="{BB962C8B-B14F-4D97-AF65-F5344CB8AC3E}">
        <p14:creationId xmlns:p14="http://schemas.microsoft.com/office/powerpoint/2010/main" val="1909218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74D99E-8D80-4683-986B-56240D91EC8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1806361-B837-4C4C-A11B-78CDE71B1E37}"/>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8D341004-F746-4086-9230-481A416A044F}"/>
              </a:ext>
            </a:extLst>
          </p:cNvPr>
          <p:cNvPicPr>
            <a:picLocks noChangeAspect="1"/>
          </p:cNvPicPr>
          <p:nvPr/>
        </p:nvPicPr>
        <p:blipFill>
          <a:blip r:embed="rId2"/>
          <a:stretch>
            <a:fillRect/>
          </a:stretch>
        </p:blipFill>
        <p:spPr>
          <a:xfrm>
            <a:off x="3192447" y="0"/>
            <a:ext cx="5807105" cy="6858000"/>
          </a:xfrm>
          <a:prstGeom prst="rect">
            <a:avLst/>
          </a:prstGeom>
        </p:spPr>
      </p:pic>
    </p:spTree>
    <p:extLst>
      <p:ext uri="{BB962C8B-B14F-4D97-AF65-F5344CB8AC3E}">
        <p14:creationId xmlns:p14="http://schemas.microsoft.com/office/powerpoint/2010/main" val="33789216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74D99E-8D80-4683-986B-56240D91EC87}"/>
              </a:ext>
            </a:extLst>
          </p:cNvPr>
          <p:cNvSpPr>
            <a:spLocks noGrp="1"/>
          </p:cNvSpPr>
          <p:nvPr>
            <p:ph type="title"/>
          </p:nvPr>
        </p:nvSpPr>
        <p:spPr/>
        <p:txBody>
          <a:bodyPr/>
          <a:lstStyle/>
          <a:p>
            <a:endParaRPr lang="en-US"/>
          </a:p>
        </p:txBody>
      </p:sp>
      <p:pic>
        <p:nvPicPr>
          <p:cNvPr id="5" name="Picture 4">
            <a:extLst>
              <a:ext uri="{FF2B5EF4-FFF2-40B4-BE49-F238E27FC236}">
                <a16:creationId xmlns:a16="http://schemas.microsoft.com/office/drawing/2014/main" id="{240340A7-91D0-4823-8D59-19CB0C053DFD}"/>
              </a:ext>
            </a:extLst>
          </p:cNvPr>
          <p:cNvPicPr>
            <a:picLocks noChangeAspect="1"/>
          </p:cNvPicPr>
          <p:nvPr/>
        </p:nvPicPr>
        <p:blipFill>
          <a:blip r:embed="rId2"/>
          <a:stretch>
            <a:fillRect/>
          </a:stretch>
        </p:blipFill>
        <p:spPr>
          <a:xfrm>
            <a:off x="344076" y="420338"/>
            <a:ext cx="10515601" cy="6374451"/>
          </a:xfrm>
          <a:prstGeom prst="rect">
            <a:avLst/>
          </a:prstGeom>
        </p:spPr>
      </p:pic>
      <p:pic>
        <p:nvPicPr>
          <p:cNvPr id="6" name="Content Placeholder 5">
            <a:extLst>
              <a:ext uri="{FF2B5EF4-FFF2-40B4-BE49-F238E27FC236}">
                <a16:creationId xmlns:a16="http://schemas.microsoft.com/office/drawing/2014/main" id="{49802B9C-9415-48E2-A5AB-0FBBD8A775CF}"/>
              </a:ext>
            </a:extLst>
          </p:cNvPr>
          <p:cNvPicPr>
            <a:picLocks noGrp="1" noChangeAspect="1"/>
          </p:cNvPicPr>
          <p:nvPr>
            <p:ph idx="1"/>
          </p:nvPr>
        </p:nvPicPr>
        <p:blipFill>
          <a:blip r:embed="rId3"/>
          <a:stretch>
            <a:fillRect/>
          </a:stretch>
        </p:blipFill>
        <p:spPr>
          <a:xfrm>
            <a:off x="329153" y="-49655"/>
            <a:ext cx="10515600" cy="3490316"/>
          </a:xfrm>
          <a:prstGeom prst="rect">
            <a:avLst/>
          </a:prstGeom>
        </p:spPr>
      </p:pic>
    </p:spTree>
    <p:extLst>
      <p:ext uri="{BB962C8B-B14F-4D97-AF65-F5344CB8AC3E}">
        <p14:creationId xmlns:p14="http://schemas.microsoft.com/office/powerpoint/2010/main" val="264804049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81C175-E276-4CBB-84C6-E7407B0195FA}"/>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65E01D98-FE99-41DB-BD6F-F08C70B9C19C}"/>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9BEAF3FA-2A02-41BE-AC36-0CBC0160205E}"/>
              </a:ext>
            </a:extLst>
          </p:cNvPr>
          <p:cNvPicPr>
            <a:picLocks noChangeAspect="1"/>
          </p:cNvPicPr>
          <p:nvPr/>
        </p:nvPicPr>
        <p:blipFill rotWithShape="1">
          <a:blip r:embed="rId2"/>
          <a:srcRect t="20312" b="25846"/>
          <a:stretch/>
        </p:blipFill>
        <p:spPr>
          <a:xfrm>
            <a:off x="2318994" y="161096"/>
            <a:ext cx="7195793" cy="1664530"/>
          </a:xfrm>
          <a:prstGeom prst="rect">
            <a:avLst/>
          </a:prstGeom>
        </p:spPr>
      </p:pic>
      <p:pic>
        <p:nvPicPr>
          <p:cNvPr id="5" name="Picture 4">
            <a:extLst>
              <a:ext uri="{FF2B5EF4-FFF2-40B4-BE49-F238E27FC236}">
                <a16:creationId xmlns:a16="http://schemas.microsoft.com/office/drawing/2014/main" id="{9D1C6725-3361-4780-9893-F3E19AEBEA2A}"/>
              </a:ext>
            </a:extLst>
          </p:cNvPr>
          <p:cNvPicPr>
            <a:picLocks noChangeAspect="1"/>
          </p:cNvPicPr>
          <p:nvPr/>
        </p:nvPicPr>
        <p:blipFill>
          <a:blip r:embed="rId3"/>
          <a:stretch>
            <a:fillRect/>
          </a:stretch>
        </p:blipFill>
        <p:spPr>
          <a:xfrm>
            <a:off x="1941923" y="2022567"/>
            <a:ext cx="8572106" cy="4611740"/>
          </a:xfrm>
          <a:prstGeom prst="rect">
            <a:avLst/>
          </a:prstGeom>
        </p:spPr>
      </p:pic>
    </p:spTree>
    <p:extLst>
      <p:ext uri="{BB962C8B-B14F-4D97-AF65-F5344CB8AC3E}">
        <p14:creationId xmlns:p14="http://schemas.microsoft.com/office/powerpoint/2010/main" val="387358637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5B74DF-8D52-413E-AE5F-3BA8A6BB1FEB}"/>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6DC6CAA7-811A-4425-B286-B4314BC7E92C}"/>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7A677E0C-62E8-4984-B39E-710904F9A38A}"/>
              </a:ext>
            </a:extLst>
          </p:cNvPr>
          <p:cNvPicPr>
            <a:picLocks noChangeAspect="1"/>
          </p:cNvPicPr>
          <p:nvPr/>
        </p:nvPicPr>
        <p:blipFill>
          <a:blip r:embed="rId2"/>
          <a:stretch>
            <a:fillRect/>
          </a:stretch>
        </p:blipFill>
        <p:spPr>
          <a:xfrm>
            <a:off x="3562574" y="0"/>
            <a:ext cx="5066852" cy="6858000"/>
          </a:xfrm>
          <a:prstGeom prst="rect">
            <a:avLst/>
          </a:prstGeom>
        </p:spPr>
      </p:pic>
    </p:spTree>
    <p:extLst>
      <p:ext uri="{BB962C8B-B14F-4D97-AF65-F5344CB8AC3E}">
        <p14:creationId xmlns:p14="http://schemas.microsoft.com/office/powerpoint/2010/main" val="137852971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442DDA-64BD-4B0F-8528-F4FB03776D5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48FE90E-BF93-42E9-8A5D-DB4529B1F12F}"/>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51960347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74D99E-8D80-4683-986B-56240D91EC87}"/>
              </a:ext>
            </a:extLst>
          </p:cNvPr>
          <p:cNvSpPr>
            <a:spLocks noGrp="1"/>
          </p:cNvSpPr>
          <p:nvPr>
            <p:ph type="title"/>
          </p:nvPr>
        </p:nvSpPr>
        <p:spPr>
          <a:xfrm>
            <a:off x="94268" y="2693546"/>
            <a:ext cx="5316718" cy="1325563"/>
          </a:xfrm>
        </p:spPr>
        <p:txBody>
          <a:bodyPr>
            <a:normAutofit fontScale="90000"/>
          </a:bodyPr>
          <a:lstStyle/>
          <a:p>
            <a:r>
              <a:rPr lang="en-US" b="1" dirty="0">
                <a:latin typeface="Times New Roman" panose="02020603050405020304" pitchFamily="18" charset="0"/>
                <a:cs typeface="Times New Roman" panose="02020603050405020304" pitchFamily="18" charset="0"/>
              </a:rPr>
              <a:t>What is sleep for?</a:t>
            </a:r>
            <a:br>
              <a:rPr lang="en-US" dirty="0"/>
            </a:br>
            <a:br>
              <a:rPr lang="en-US" dirty="0"/>
            </a:br>
            <a:r>
              <a:rPr lang="en-US" sz="2700"/>
              <a:t>Sleep is </a:t>
            </a:r>
            <a:r>
              <a:rPr lang="en-US" sz="2700" dirty="0"/>
              <a:t>n</a:t>
            </a:r>
            <a:r>
              <a:rPr lang="en-US" sz="2700"/>
              <a:t>eeded </a:t>
            </a:r>
            <a:r>
              <a:rPr lang="en-US" sz="2700" dirty="0"/>
              <a:t>for learning and memory. </a:t>
            </a:r>
            <a:r>
              <a:rPr lang="en-US" sz="2700" i="1" dirty="0"/>
              <a:t>Rutabaga</a:t>
            </a:r>
            <a:r>
              <a:rPr lang="en-US" sz="2700" dirty="0"/>
              <a:t> and </a:t>
            </a:r>
            <a:r>
              <a:rPr lang="en-US" sz="2700" i="1" dirty="0"/>
              <a:t>dunce</a:t>
            </a:r>
            <a:r>
              <a:rPr lang="en-US" sz="2700" dirty="0"/>
              <a:t> learning defects are suppressed by enforced sleep,</a:t>
            </a:r>
            <a:br>
              <a:rPr lang="en-US" sz="2700" dirty="0"/>
            </a:br>
            <a:br>
              <a:rPr lang="en-US" sz="2700" dirty="0"/>
            </a:br>
            <a:r>
              <a:rPr lang="en-US" sz="2700" dirty="0"/>
              <a:t>A related idea is that sleep is needed for synaptic homeostasis to maintain neuronal plasticity for learning.</a:t>
            </a:r>
            <a:br>
              <a:rPr lang="en-US" sz="2700" dirty="0"/>
            </a:br>
            <a:br>
              <a:rPr lang="en-US" sz="2700" dirty="0"/>
            </a:br>
            <a:r>
              <a:rPr lang="en-US" sz="2700" dirty="0"/>
              <a:t>CNS proteins may be made during sleep that enable </a:t>
            </a:r>
            <a:r>
              <a:rPr lang="en-US" sz="2700" dirty="0" err="1"/>
              <a:t>memrory</a:t>
            </a:r>
            <a:r>
              <a:rPr lang="en-US" sz="2700" dirty="0"/>
              <a:t> consolidation.</a:t>
            </a:r>
          </a:p>
        </p:txBody>
      </p:sp>
      <p:pic>
        <p:nvPicPr>
          <p:cNvPr id="4" name="Picture 3">
            <a:extLst>
              <a:ext uri="{FF2B5EF4-FFF2-40B4-BE49-F238E27FC236}">
                <a16:creationId xmlns:a16="http://schemas.microsoft.com/office/drawing/2014/main" id="{ECBF7CBD-A553-48E0-9A0C-9BD8982AC4F0}"/>
              </a:ext>
            </a:extLst>
          </p:cNvPr>
          <p:cNvPicPr>
            <a:picLocks noChangeAspect="1"/>
          </p:cNvPicPr>
          <p:nvPr/>
        </p:nvPicPr>
        <p:blipFill>
          <a:blip r:embed="rId2"/>
          <a:stretch>
            <a:fillRect/>
          </a:stretch>
        </p:blipFill>
        <p:spPr>
          <a:xfrm>
            <a:off x="5645726" y="35426"/>
            <a:ext cx="4667200" cy="6770726"/>
          </a:xfrm>
          <a:prstGeom prst="rect">
            <a:avLst/>
          </a:prstGeom>
        </p:spPr>
      </p:pic>
    </p:spTree>
    <p:extLst>
      <p:ext uri="{BB962C8B-B14F-4D97-AF65-F5344CB8AC3E}">
        <p14:creationId xmlns:p14="http://schemas.microsoft.com/office/powerpoint/2010/main" val="265233253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74D99E-8D80-4683-986B-56240D91EC87}"/>
              </a:ext>
            </a:extLst>
          </p:cNvPr>
          <p:cNvSpPr>
            <a:spLocks noGrp="1"/>
          </p:cNvSpPr>
          <p:nvPr>
            <p:ph type="title"/>
          </p:nvPr>
        </p:nvSpPr>
        <p:spPr/>
        <p:txBody>
          <a:bodyPr/>
          <a:lstStyle/>
          <a:p>
            <a:r>
              <a:rPr lang="en-US" b="1" dirty="0"/>
              <a:t>Sleep</a:t>
            </a:r>
          </a:p>
        </p:txBody>
      </p:sp>
      <p:sp>
        <p:nvSpPr>
          <p:cNvPr id="3" name="Content Placeholder 2">
            <a:extLst>
              <a:ext uri="{FF2B5EF4-FFF2-40B4-BE49-F238E27FC236}">
                <a16:creationId xmlns:a16="http://schemas.microsoft.com/office/drawing/2014/main" id="{11806361-B837-4C4C-A11B-78CDE71B1E37}"/>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00CB4094-E49F-4D92-A513-E748E4410C13}"/>
              </a:ext>
            </a:extLst>
          </p:cNvPr>
          <p:cNvPicPr>
            <a:picLocks noChangeAspect="1"/>
          </p:cNvPicPr>
          <p:nvPr/>
        </p:nvPicPr>
        <p:blipFill>
          <a:blip r:embed="rId2"/>
          <a:stretch>
            <a:fillRect/>
          </a:stretch>
        </p:blipFill>
        <p:spPr>
          <a:xfrm>
            <a:off x="3181350" y="0"/>
            <a:ext cx="5829300" cy="6858000"/>
          </a:xfrm>
          <a:prstGeom prst="rect">
            <a:avLst/>
          </a:prstGeom>
        </p:spPr>
      </p:pic>
    </p:spTree>
    <p:extLst>
      <p:ext uri="{BB962C8B-B14F-4D97-AF65-F5344CB8AC3E}">
        <p14:creationId xmlns:p14="http://schemas.microsoft.com/office/powerpoint/2010/main" val="217663905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DE6718-9FDC-4994-8C54-67D85972E89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B0366B2-71F2-4E88-8962-7BCC8A76C6AF}"/>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C6027798-247B-4D7D-A406-DD90966252E4}"/>
              </a:ext>
            </a:extLst>
          </p:cNvPr>
          <p:cNvPicPr>
            <a:picLocks noChangeAspect="1"/>
          </p:cNvPicPr>
          <p:nvPr/>
        </p:nvPicPr>
        <p:blipFill>
          <a:blip r:embed="rId2"/>
          <a:stretch>
            <a:fillRect/>
          </a:stretch>
        </p:blipFill>
        <p:spPr>
          <a:xfrm>
            <a:off x="1034220" y="4061274"/>
            <a:ext cx="4668998" cy="2601299"/>
          </a:xfrm>
          <a:prstGeom prst="rect">
            <a:avLst/>
          </a:prstGeom>
        </p:spPr>
      </p:pic>
      <p:pic>
        <p:nvPicPr>
          <p:cNvPr id="5" name="Picture 4">
            <a:extLst>
              <a:ext uri="{FF2B5EF4-FFF2-40B4-BE49-F238E27FC236}">
                <a16:creationId xmlns:a16="http://schemas.microsoft.com/office/drawing/2014/main" id="{0BFCC2CF-FE21-401F-BFFE-C2FC95B76DB0}"/>
              </a:ext>
            </a:extLst>
          </p:cNvPr>
          <p:cNvPicPr>
            <a:picLocks noChangeAspect="1"/>
          </p:cNvPicPr>
          <p:nvPr/>
        </p:nvPicPr>
        <p:blipFill>
          <a:blip r:embed="rId3"/>
          <a:stretch>
            <a:fillRect/>
          </a:stretch>
        </p:blipFill>
        <p:spPr>
          <a:xfrm>
            <a:off x="6202836" y="-47135"/>
            <a:ext cx="5810054" cy="6823310"/>
          </a:xfrm>
          <a:prstGeom prst="rect">
            <a:avLst/>
          </a:prstGeom>
        </p:spPr>
      </p:pic>
      <p:pic>
        <p:nvPicPr>
          <p:cNvPr id="6" name="Picture 5">
            <a:extLst>
              <a:ext uri="{FF2B5EF4-FFF2-40B4-BE49-F238E27FC236}">
                <a16:creationId xmlns:a16="http://schemas.microsoft.com/office/drawing/2014/main" id="{A3A01D2C-6145-46E6-A689-E2307A6A5640}"/>
              </a:ext>
            </a:extLst>
          </p:cNvPr>
          <p:cNvPicPr>
            <a:picLocks noChangeAspect="1"/>
          </p:cNvPicPr>
          <p:nvPr/>
        </p:nvPicPr>
        <p:blipFill>
          <a:blip r:embed="rId4"/>
          <a:stretch>
            <a:fillRect/>
          </a:stretch>
        </p:blipFill>
        <p:spPr>
          <a:xfrm>
            <a:off x="141402" y="264110"/>
            <a:ext cx="6261165" cy="3638587"/>
          </a:xfrm>
          <a:prstGeom prst="rect">
            <a:avLst/>
          </a:prstGeom>
        </p:spPr>
      </p:pic>
    </p:spTree>
    <p:extLst>
      <p:ext uri="{BB962C8B-B14F-4D97-AF65-F5344CB8AC3E}">
        <p14:creationId xmlns:p14="http://schemas.microsoft.com/office/powerpoint/2010/main" val="253269885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56E0E2-9B3C-4D4C-AA87-7193C8D574BB}"/>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2B2CCCA7-5578-4141-88D4-FECCAC061703}"/>
              </a:ext>
            </a:extLst>
          </p:cNvPr>
          <p:cNvSpPr>
            <a:spLocks noGrp="1"/>
          </p:cNvSpPr>
          <p:nvPr>
            <p:ph type="subTitle" idx="1"/>
          </p:nvPr>
        </p:nvSpPr>
        <p:spPr/>
        <p:txBody>
          <a:bodyPr/>
          <a:lstStyle/>
          <a:p>
            <a:endParaRPr lang="en-US"/>
          </a:p>
        </p:txBody>
      </p:sp>
      <p:pic>
        <p:nvPicPr>
          <p:cNvPr id="4" name="Picture 3">
            <a:extLst>
              <a:ext uri="{FF2B5EF4-FFF2-40B4-BE49-F238E27FC236}">
                <a16:creationId xmlns:a16="http://schemas.microsoft.com/office/drawing/2014/main" id="{E77D6CA8-19C5-46DF-A70C-9A464085983D}"/>
              </a:ext>
            </a:extLst>
          </p:cNvPr>
          <p:cNvPicPr>
            <a:picLocks noChangeAspect="1"/>
          </p:cNvPicPr>
          <p:nvPr/>
        </p:nvPicPr>
        <p:blipFill>
          <a:blip r:embed="rId2"/>
          <a:stretch>
            <a:fillRect/>
          </a:stretch>
        </p:blipFill>
        <p:spPr>
          <a:xfrm>
            <a:off x="168859" y="0"/>
            <a:ext cx="10383699" cy="6839905"/>
          </a:xfrm>
          <a:prstGeom prst="rect">
            <a:avLst/>
          </a:prstGeom>
        </p:spPr>
      </p:pic>
      <p:pic>
        <p:nvPicPr>
          <p:cNvPr id="5" name="Picture 4">
            <a:extLst>
              <a:ext uri="{FF2B5EF4-FFF2-40B4-BE49-F238E27FC236}">
                <a16:creationId xmlns:a16="http://schemas.microsoft.com/office/drawing/2014/main" id="{7AA12E29-48B7-4E04-BCF9-992E5BD11BC2}"/>
              </a:ext>
            </a:extLst>
          </p:cNvPr>
          <p:cNvPicPr>
            <a:picLocks noChangeAspect="1"/>
          </p:cNvPicPr>
          <p:nvPr/>
        </p:nvPicPr>
        <p:blipFill>
          <a:blip r:embed="rId3"/>
          <a:stretch>
            <a:fillRect/>
          </a:stretch>
        </p:blipFill>
        <p:spPr>
          <a:xfrm>
            <a:off x="3676454" y="2611225"/>
            <a:ext cx="8352214" cy="4586745"/>
          </a:xfrm>
          <a:prstGeom prst="rect">
            <a:avLst/>
          </a:prstGeom>
        </p:spPr>
      </p:pic>
    </p:spTree>
    <p:extLst>
      <p:ext uri="{BB962C8B-B14F-4D97-AF65-F5344CB8AC3E}">
        <p14:creationId xmlns:p14="http://schemas.microsoft.com/office/powerpoint/2010/main" val="32260336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FBBAC4-1880-421E-9336-BE31830FBFE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201CDD4-A4D9-44AB-84F8-9766FA2A52EA}"/>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2E558B22-B603-457C-A0D5-F4E891A28750}"/>
              </a:ext>
            </a:extLst>
          </p:cNvPr>
          <p:cNvPicPr>
            <a:picLocks noChangeAspect="1"/>
          </p:cNvPicPr>
          <p:nvPr/>
        </p:nvPicPr>
        <p:blipFill>
          <a:blip r:embed="rId2"/>
          <a:stretch>
            <a:fillRect/>
          </a:stretch>
        </p:blipFill>
        <p:spPr>
          <a:xfrm>
            <a:off x="4306143" y="0"/>
            <a:ext cx="7885857" cy="6858000"/>
          </a:xfrm>
          <a:prstGeom prst="rect">
            <a:avLst/>
          </a:prstGeom>
        </p:spPr>
      </p:pic>
      <p:pic>
        <p:nvPicPr>
          <p:cNvPr id="6" name="Picture 5">
            <a:extLst>
              <a:ext uri="{FF2B5EF4-FFF2-40B4-BE49-F238E27FC236}">
                <a16:creationId xmlns:a16="http://schemas.microsoft.com/office/drawing/2014/main" id="{DE5D7DFE-7859-4FCD-8523-7271865186E7}"/>
              </a:ext>
            </a:extLst>
          </p:cNvPr>
          <p:cNvPicPr>
            <a:picLocks noChangeAspect="1"/>
          </p:cNvPicPr>
          <p:nvPr/>
        </p:nvPicPr>
        <p:blipFill>
          <a:blip r:embed="rId3"/>
          <a:stretch>
            <a:fillRect/>
          </a:stretch>
        </p:blipFill>
        <p:spPr>
          <a:xfrm>
            <a:off x="0" y="1367617"/>
            <a:ext cx="4306143" cy="4073827"/>
          </a:xfrm>
          <a:prstGeom prst="rect">
            <a:avLst/>
          </a:prstGeom>
        </p:spPr>
      </p:pic>
    </p:spTree>
    <p:extLst>
      <p:ext uri="{BB962C8B-B14F-4D97-AF65-F5344CB8AC3E}">
        <p14:creationId xmlns:p14="http://schemas.microsoft.com/office/powerpoint/2010/main" val="234583567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7774D4-108C-4E85-9929-578188E1827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7F6F7BE-7D76-4E93-8E22-EEF0884B6514}"/>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756864A3-1E7B-4B01-B426-A3176E1B65C8}"/>
              </a:ext>
            </a:extLst>
          </p:cNvPr>
          <p:cNvPicPr>
            <a:picLocks noChangeAspect="1"/>
          </p:cNvPicPr>
          <p:nvPr/>
        </p:nvPicPr>
        <p:blipFill>
          <a:blip r:embed="rId2"/>
          <a:stretch>
            <a:fillRect/>
          </a:stretch>
        </p:blipFill>
        <p:spPr>
          <a:xfrm>
            <a:off x="2688566" y="0"/>
            <a:ext cx="6814868" cy="6858000"/>
          </a:xfrm>
          <a:prstGeom prst="rect">
            <a:avLst/>
          </a:prstGeom>
        </p:spPr>
      </p:pic>
    </p:spTree>
    <p:extLst>
      <p:ext uri="{BB962C8B-B14F-4D97-AF65-F5344CB8AC3E}">
        <p14:creationId xmlns:p14="http://schemas.microsoft.com/office/powerpoint/2010/main" val="306848439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9713F5-D36F-4494-98DB-104A7EECBD0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E27AB2B-3165-4B51-B0F8-FB6963F32F7A}"/>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262A0782-6313-499B-907C-C3C0393DF9EE}"/>
              </a:ext>
            </a:extLst>
          </p:cNvPr>
          <p:cNvPicPr>
            <a:picLocks noChangeAspect="1"/>
          </p:cNvPicPr>
          <p:nvPr/>
        </p:nvPicPr>
        <p:blipFill>
          <a:blip r:embed="rId2"/>
          <a:stretch>
            <a:fillRect/>
          </a:stretch>
        </p:blipFill>
        <p:spPr>
          <a:xfrm>
            <a:off x="0" y="365125"/>
            <a:ext cx="12192000" cy="3684923"/>
          </a:xfrm>
          <a:prstGeom prst="rect">
            <a:avLst/>
          </a:prstGeom>
        </p:spPr>
      </p:pic>
      <p:pic>
        <p:nvPicPr>
          <p:cNvPr id="5" name="Picture 4">
            <a:extLst>
              <a:ext uri="{FF2B5EF4-FFF2-40B4-BE49-F238E27FC236}">
                <a16:creationId xmlns:a16="http://schemas.microsoft.com/office/drawing/2014/main" id="{69186AD4-278E-4F47-94AC-23D50DFDC730}"/>
              </a:ext>
            </a:extLst>
          </p:cNvPr>
          <p:cNvPicPr>
            <a:picLocks noChangeAspect="1"/>
          </p:cNvPicPr>
          <p:nvPr/>
        </p:nvPicPr>
        <p:blipFill>
          <a:blip r:embed="rId3"/>
          <a:stretch>
            <a:fillRect/>
          </a:stretch>
        </p:blipFill>
        <p:spPr>
          <a:xfrm>
            <a:off x="0" y="3601189"/>
            <a:ext cx="12192000" cy="1738517"/>
          </a:xfrm>
          <a:prstGeom prst="rect">
            <a:avLst/>
          </a:prstGeom>
        </p:spPr>
      </p:pic>
    </p:spTree>
    <p:extLst>
      <p:ext uri="{BB962C8B-B14F-4D97-AF65-F5344CB8AC3E}">
        <p14:creationId xmlns:p14="http://schemas.microsoft.com/office/powerpoint/2010/main" val="31048902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74D99E-8D80-4683-986B-56240D91EC8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1806361-B837-4C4C-A11B-78CDE71B1E37}"/>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5DE0206A-6CD9-464B-8D94-C7782CE34208}"/>
              </a:ext>
            </a:extLst>
          </p:cNvPr>
          <p:cNvPicPr>
            <a:picLocks noChangeAspect="1"/>
          </p:cNvPicPr>
          <p:nvPr/>
        </p:nvPicPr>
        <p:blipFill>
          <a:blip r:embed="rId2"/>
          <a:stretch>
            <a:fillRect/>
          </a:stretch>
        </p:blipFill>
        <p:spPr>
          <a:xfrm>
            <a:off x="1272619" y="380433"/>
            <a:ext cx="9385346" cy="9994125"/>
          </a:xfrm>
          <a:prstGeom prst="rect">
            <a:avLst/>
          </a:prstGeom>
        </p:spPr>
      </p:pic>
      <p:pic>
        <p:nvPicPr>
          <p:cNvPr id="5" name="Picture 4">
            <a:extLst>
              <a:ext uri="{FF2B5EF4-FFF2-40B4-BE49-F238E27FC236}">
                <a16:creationId xmlns:a16="http://schemas.microsoft.com/office/drawing/2014/main" id="{D73A0204-10C0-408B-937F-7FED7C6B7B2D}"/>
              </a:ext>
            </a:extLst>
          </p:cNvPr>
          <p:cNvPicPr>
            <a:picLocks noChangeAspect="1"/>
          </p:cNvPicPr>
          <p:nvPr/>
        </p:nvPicPr>
        <p:blipFill>
          <a:blip r:embed="rId3"/>
          <a:stretch>
            <a:fillRect/>
          </a:stretch>
        </p:blipFill>
        <p:spPr>
          <a:xfrm>
            <a:off x="746966" y="4832967"/>
            <a:ext cx="10698068" cy="3353268"/>
          </a:xfrm>
          <a:prstGeom prst="rect">
            <a:avLst/>
          </a:prstGeom>
        </p:spPr>
      </p:pic>
    </p:spTree>
    <p:extLst>
      <p:ext uri="{BB962C8B-B14F-4D97-AF65-F5344CB8AC3E}">
        <p14:creationId xmlns:p14="http://schemas.microsoft.com/office/powerpoint/2010/main" val="285146423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06F7DF-CBDC-451F-9C0D-61B94E72F5F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0F07095-0B0B-4F4A-9361-5D73C6A26B6F}"/>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F509F454-0CAE-444B-AA16-2C5423C4EB59}"/>
              </a:ext>
            </a:extLst>
          </p:cNvPr>
          <p:cNvPicPr>
            <a:picLocks noChangeAspect="1"/>
          </p:cNvPicPr>
          <p:nvPr/>
        </p:nvPicPr>
        <p:blipFill rotWithShape="1">
          <a:blip r:embed="rId2"/>
          <a:srcRect l="48110" t="42337"/>
          <a:stretch/>
        </p:blipFill>
        <p:spPr>
          <a:xfrm>
            <a:off x="3207782" y="-27271"/>
            <a:ext cx="6220235" cy="6955977"/>
          </a:xfrm>
          <a:prstGeom prst="rect">
            <a:avLst/>
          </a:prstGeom>
        </p:spPr>
      </p:pic>
    </p:spTree>
    <p:extLst>
      <p:ext uri="{BB962C8B-B14F-4D97-AF65-F5344CB8AC3E}">
        <p14:creationId xmlns:p14="http://schemas.microsoft.com/office/powerpoint/2010/main" val="15210730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715301-3E7F-4806-AB10-269F5F25CE2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8CA9B00-31F6-43BC-A80D-0EDF87C33F4A}"/>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48142991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2209800" y="1700809"/>
            <a:ext cx="7772400" cy="1470025"/>
          </a:xfrm>
        </p:spPr>
        <p:txBody>
          <a:bodyPr anchor="ctr"/>
          <a:lstStyle/>
          <a:p>
            <a:pPr eaLnBrk="1" hangingPunct="1"/>
            <a:r>
              <a:rPr lang="en-GB" sz="4400" b="1" dirty="0">
                <a:solidFill>
                  <a:schemeClr val="accent2"/>
                </a:solidFill>
                <a:latin typeface="Times New Roman" panose="02020603050405020304" pitchFamily="18" charset="0"/>
                <a:cs typeface="Times New Roman" panose="02020603050405020304" pitchFamily="18" charset="0"/>
              </a:rPr>
              <a:t>ADAR RNA editing enzymes in innate immunity</a:t>
            </a:r>
          </a:p>
        </p:txBody>
      </p:sp>
      <p:sp>
        <p:nvSpPr>
          <p:cNvPr id="3075" name="Rectangle 3"/>
          <p:cNvSpPr>
            <a:spLocks noGrp="1" noChangeArrowheads="1"/>
          </p:cNvSpPr>
          <p:nvPr>
            <p:ph type="subTitle" idx="1"/>
          </p:nvPr>
        </p:nvSpPr>
        <p:spPr>
          <a:xfrm>
            <a:off x="2895600" y="3886200"/>
            <a:ext cx="6400800" cy="1752600"/>
          </a:xfrm>
        </p:spPr>
        <p:txBody>
          <a:bodyPr/>
          <a:lstStyle/>
          <a:p>
            <a:pPr eaLnBrk="1" hangingPunct="1"/>
            <a:r>
              <a:rPr lang="en-GB" sz="3200" dirty="0">
                <a:solidFill>
                  <a:schemeClr val="accent2"/>
                </a:solidFill>
              </a:rPr>
              <a:t>Liam Keegan</a:t>
            </a:r>
          </a:p>
        </p:txBody>
      </p:sp>
      <p:pic>
        <p:nvPicPr>
          <p:cNvPr id="3076" name="Picture 5" descr="ceite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24750" y="5991226"/>
            <a:ext cx="3143250" cy="86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554720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2184401" y="331788"/>
            <a:ext cx="6391275" cy="857250"/>
          </a:xfrm>
        </p:spPr>
        <p:txBody>
          <a:bodyPr>
            <a:normAutofit fontScale="90000"/>
          </a:bodyPr>
          <a:lstStyle/>
          <a:p>
            <a:pPr eaLnBrk="1" hangingPunct="1"/>
            <a:r>
              <a:rPr lang="en-GB" b="1">
                <a:solidFill>
                  <a:srgbClr val="006699"/>
                </a:solidFill>
                <a:latin typeface="Times" panose="02020603050405020304" pitchFamily="18" charset="0"/>
              </a:rPr>
              <a:t>Conversion of adenosine to inosine</a:t>
            </a:r>
          </a:p>
        </p:txBody>
      </p:sp>
      <p:pic>
        <p:nvPicPr>
          <p:cNvPr id="18435" name="Picture 3" descr="Keegan_Fig2 cop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37051" y="1517650"/>
            <a:ext cx="4284663" cy="465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6" name="Picture 4" descr="ceite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24750" y="5991226"/>
            <a:ext cx="3143250" cy="86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4"/>
          <p:cNvPicPr>
            <a:picLocks noChangeAspect="1" noChangeArrowheads="1"/>
          </p:cNvPicPr>
          <p:nvPr/>
        </p:nvPicPr>
        <p:blipFill>
          <a:blip r:embed="rId3">
            <a:extLst>
              <a:ext uri="{28A0092B-C50C-407E-A947-70E740481C1C}">
                <a14:useLocalDpi xmlns:a14="http://schemas.microsoft.com/office/drawing/2010/main" val="0"/>
              </a:ext>
            </a:extLst>
          </a:blip>
          <a:srcRect l="29388" t="34050" r="18124" b="15984"/>
          <a:stretch>
            <a:fillRect/>
          </a:stretch>
        </p:blipFill>
        <p:spPr bwMode="auto">
          <a:xfrm>
            <a:off x="3355975" y="1847851"/>
            <a:ext cx="4883150" cy="3719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483" name="Text Box 5"/>
          <p:cNvSpPr txBox="1">
            <a:spLocks noChangeArrowheads="1"/>
          </p:cNvSpPr>
          <p:nvPr/>
        </p:nvSpPr>
        <p:spPr bwMode="auto">
          <a:xfrm>
            <a:off x="4113213" y="3297239"/>
            <a:ext cx="692150" cy="377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tIns="36000" rIns="36000" bIns="36000">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GB" sz="2000">
                <a:solidFill>
                  <a:schemeClr val="hlink"/>
                </a:solidFill>
                <a:latin typeface="Tahoma" panose="020B0604030504040204" pitchFamily="34" charset="0"/>
              </a:rPr>
              <a:t>exon</a:t>
            </a:r>
            <a:endParaRPr lang="en-US" sz="2000">
              <a:solidFill>
                <a:schemeClr val="hlink"/>
              </a:solidFill>
              <a:latin typeface="Tahoma" panose="020B0604030504040204" pitchFamily="34" charset="0"/>
            </a:endParaRPr>
          </a:p>
        </p:txBody>
      </p:sp>
      <p:sp>
        <p:nvSpPr>
          <p:cNvPr id="20484" name="Line 6"/>
          <p:cNvSpPr>
            <a:spLocks noChangeShapeType="1"/>
          </p:cNvSpPr>
          <p:nvPr/>
        </p:nvSpPr>
        <p:spPr bwMode="auto">
          <a:xfrm flipH="1" flipV="1">
            <a:off x="4746625" y="3609976"/>
            <a:ext cx="558800" cy="284163"/>
          </a:xfrm>
          <a:prstGeom prst="line">
            <a:avLst/>
          </a:prstGeom>
          <a:noFill/>
          <a:ln w="9525">
            <a:solidFill>
              <a:schemeClr val="hlink"/>
            </a:solidFill>
            <a:round/>
            <a:headEnd type="stealth"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0485" name="Text Box 7"/>
          <p:cNvSpPr txBox="1">
            <a:spLocks noChangeArrowheads="1"/>
          </p:cNvSpPr>
          <p:nvPr/>
        </p:nvSpPr>
        <p:spPr bwMode="auto">
          <a:xfrm>
            <a:off x="5122864" y="2065339"/>
            <a:ext cx="828675" cy="377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tIns="36000" rIns="36000" bIns="36000">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50000"/>
              </a:spcBef>
              <a:buFontTx/>
              <a:buNone/>
            </a:pPr>
            <a:r>
              <a:rPr lang="en-GB" sz="2000">
                <a:solidFill>
                  <a:schemeClr val="bg2"/>
                </a:solidFill>
                <a:latin typeface="Tahoma" panose="020B0604030504040204" pitchFamily="34" charset="0"/>
              </a:rPr>
              <a:t>intron</a:t>
            </a:r>
            <a:endParaRPr lang="en-US" sz="2000">
              <a:solidFill>
                <a:schemeClr val="bg2"/>
              </a:solidFill>
              <a:latin typeface="Tahoma" panose="020B0604030504040204" pitchFamily="34" charset="0"/>
            </a:endParaRPr>
          </a:p>
        </p:txBody>
      </p:sp>
      <p:sp>
        <p:nvSpPr>
          <p:cNvPr id="20486" name="Line 8"/>
          <p:cNvSpPr>
            <a:spLocks noChangeShapeType="1"/>
          </p:cNvSpPr>
          <p:nvPr/>
        </p:nvSpPr>
        <p:spPr bwMode="auto">
          <a:xfrm flipH="1" flipV="1">
            <a:off x="5537200" y="2452689"/>
            <a:ext cx="0" cy="490537"/>
          </a:xfrm>
          <a:prstGeom prst="line">
            <a:avLst/>
          </a:prstGeom>
          <a:noFill/>
          <a:ln w="9525">
            <a:solidFill>
              <a:schemeClr val="bg2"/>
            </a:solidFill>
            <a:round/>
            <a:headEnd type="stealth"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0487" name="Text Box 9"/>
          <p:cNvSpPr txBox="1">
            <a:spLocks noChangeArrowheads="1"/>
          </p:cNvSpPr>
          <p:nvPr/>
        </p:nvSpPr>
        <p:spPr bwMode="auto">
          <a:xfrm>
            <a:off x="5951538" y="4171951"/>
            <a:ext cx="692150" cy="377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tIns="36000" rIns="36000" bIns="36000">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GB" sz="2000">
                <a:solidFill>
                  <a:schemeClr val="bg1"/>
                </a:solidFill>
                <a:latin typeface="Tahoma" panose="020B0604030504040204" pitchFamily="34" charset="0"/>
              </a:rPr>
              <a:t>ECS</a:t>
            </a:r>
            <a:endParaRPr lang="en-US" sz="2000">
              <a:solidFill>
                <a:schemeClr val="bg1"/>
              </a:solidFill>
              <a:latin typeface="Tahoma" panose="020B0604030504040204" pitchFamily="34" charset="0"/>
            </a:endParaRPr>
          </a:p>
        </p:txBody>
      </p:sp>
      <p:sp>
        <p:nvSpPr>
          <p:cNvPr id="20488" name="Line 10"/>
          <p:cNvSpPr>
            <a:spLocks noChangeShapeType="1"/>
          </p:cNvSpPr>
          <p:nvPr/>
        </p:nvSpPr>
        <p:spPr bwMode="auto">
          <a:xfrm flipH="1" flipV="1">
            <a:off x="5703888" y="4171950"/>
            <a:ext cx="247650" cy="122238"/>
          </a:xfrm>
          <a:prstGeom prst="line">
            <a:avLst/>
          </a:prstGeom>
          <a:noFill/>
          <a:ln w="9525">
            <a:solidFill>
              <a:schemeClr val="bg1"/>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0489" name="Text Box 11"/>
          <p:cNvSpPr txBox="1">
            <a:spLocks noChangeArrowheads="1"/>
          </p:cNvSpPr>
          <p:nvPr/>
        </p:nvSpPr>
        <p:spPr bwMode="auto">
          <a:xfrm>
            <a:off x="7475538" y="5226051"/>
            <a:ext cx="1377950" cy="377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tIns="36000" rIns="36000" bIns="36000">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50000"/>
              </a:spcBef>
              <a:buFontTx/>
              <a:buNone/>
            </a:pPr>
            <a:r>
              <a:rPr lang="en-GB" sz="2000">
                <a:solidFill>
                  <a:srgbClr val="0C6C2C"/>
                </a:solidFill>
                <a:latin typeface="Tahoma" panose="020B0604030504040204" pitchFamily="34" charset="0"/>
              </a:rPr>
              <a:t>Alu repeat</a:t>
            </a:r>
            <a:endParaRPr lang="en-US" sz="2000">
              <a:solidFill>
                <a:srgbClr val="0C6C2C"/>
              </a:solidFill>
              <a:latin typeface="Tahoma" panose="020B0604030504040204" pitchFamily="34" charset="0"/>
            </a:endParaRPr>
          </a:p>
        </p:txBody>
      </p:sp>
      <p:sp>
        <p:nvSpPr>
          <p:cNvPr id="20490" name="Line 12"/>
          <p:cNvSpPr>
            <a:spLocks noChangeShapeType="1"/>
          </p:cNvSpPr>
          <p:nvPr/>
        </p:nvSpPr>
        <p:spPr bwMode="auto">
          <a:xfrm flipH="1" flipV="1">
            <a:off x="7275513" y="5210175"/>
            <a:ext cx="247650" cy="122238"/>
          </a:xfrm>
          <a:prstGeom prst="line">
            <a:avLst/>
          </a:prstGeom>
          <a:noFill/>
          <a:ln w="9525">
            <a:solidFill>
              <a:srgbClr val="0C6C2C"/>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0491" name="Text Box 13"/>
          <p:cNvSpPr txBox="1">
            <a:spLocks noChangeArrowheads="1"/>
          </p:cNvSpPr>
          <p:nvPr/>
        </p:nvSpPr>
        <p:spPr bwMode="auto">
          <a:xfrm>
            <a:off x="5951539" y="2452689"/>
            <a:ext cx="828675" cy="377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tIns="36000" rIns="36000" bIns="36000">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50000"/>
              </a:spcBef>
              <a:buFontTx/>
              <a:buNone/>
            </a:pPr>
            <a:r>
              <a:rPr lang="en-GB" sz="2000">
                <a:solidFill>
                  <a:schemeClr val="accent1"/>
                </a:solidFill>
                <a:latin typeface="Tahoma" panose="020B0604030504040204" pitchFamily="34" charset="0"/>
              </a:rPr>
              <a:t>miRNA</a:t>
            </a:r>
            <a:endParaRPr lang="en-US" sz="2000">
              <a:solidFill>
                <a:schemeClr val="accent1"/>
              </a:solidFill>
              <a:latin typeface="Tahoma" panose="020B0604030504040204" pitchFamily="34" charset="0"/>
            </a:endParaRPr>
          </a:p>
        </p:txBody>
      </p:sp>
      <p:sp>
        <p:nvSpPr>
          <p:cNvPr id="20492" name="Line 14"/>
          <p:cNvSpPr>
            <a:spLocks noChangeShapeType="1"/>
          </p:cNvSpPr>
          <p:nvPr/>
        </p:nvSpPr>
        <p:spPr bwMode="auto">
          <a:xfrm flipH="1" flipV="1">
            <a:off x="6643688" y="2830514"/>
            <a:ext cx="279400" cy="141287"/>
          </a:xfrm>
          <a:prstGeom prst="line">
            <a:avLst/>
          </a:prstGeom>
          <a:noFill/>
          <a:ln w="9525">
            <a:solidFill>
              <a:schemeClr val="accent1"/>
            </a:solidFill>
            <a:round/>
            <a:headEnd type="stealth"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0493" name="Rectangle 2"/>
          <p:cNvSpPr>
            <a:spLocks noChangeArrowheads="1"/>
          </p:cNvSpPr>
          <p:nvPr/>
        </p:nvSpPr>
        <p:spPr bwMode="auto">
          <a:xfrm>
            <a:off x="2209800" y="228600"/>
            <a:ext cx="616585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nSpc>
                <a:spcPct val="85000"/>
              </a:lnSpc>
              <a:spcBef>
                <a:spcPct val="0"/>
              </a:spcBef>
              <a:buFontTx/>
              <a:buNone/>
            </a:pPr>
            <a:r>
              <a:rPr lang="en-GB" b="1" u="sng">
                <a:solidFill>
                  <a:schemeClr val="accent2"/>
                </a:solidFill>
                <a:latin typeface="Times New Roman" panose="02020603050405020304" pitchFamily="18" charset="0"/>
              </a:rPr>
              <a:t>A</a:t>
            </a:r>
            <a:r>
              <a:rPr lang="en-GB">
                <a:solidFill>
                  <a:schemeClr val="accent2"/>
                </a:solidFill>
                <a:latin typeface="Times New Roman" panose="02020603050405020304" pitchFamily="18" charset="0"/>
              </a:rPr>
              <a:t>denosine </a:t>
            </a:r>
            <a:r>
              <a:rPr lang="en-GB" b="1" u="sng">
                <a:solidFill>
                  <a:schemeClr val="accent2"/>
                </a:solidFill>
                <a:latin typeface="Times New Roman" panose="02020603050405020304" pitchFamily="18" charset="0"/>
              </a:rPr>
              <a:t>D</a:t>
            </a:r>
            <a:r>
              <a:rPr lang="en-GB">
                <a:solidFill>
                  <a:schemeClr val="accent2"/>
                </a:solidFill>
                <a:latin typeface="Times New Roman" panose="02020603050405020304" pitchFamily="18" charset="0"/>
              </a:rPr>
              <a:t>e</a:t>
            </a:r>
            <a:r>
              <a:rPr lang="en-GB" b="1" u="sng">
                <a:solidFill>
                  <a:schemeClr val="accent2"/>
                </a:solidFill>
                <a:latin typeface="Times New Roman" panose="02020603050405020304" pitchFamily="18" charset="0"/>
              </a:rPr>
              <a:t>a</a:t>
            </a:r>
            <a:r>
              <a:rPr lang="en-GB">
                <a:solidFill>
                  <a:schemeClr val="accent2"/>
                </a:solidFill>
                <a:latin typeface="Times New Roman" panose="02020603050405020304" pitchFamily="18" charset="0"/>
              </a:rPr>
              <a:t>minases acting on </a:t>
            </a:r>
            <a:r>
              <a:rPr lang="en-GB" b="1" u="sng">
                <a:solidFill>
                  <a:schemeClr val="accent2"/>
                </a:solidFill>
                <a:latin typeface="Times New Roman" panose="02020603050405020304" pitchFamily="18" charset="0"/>
              </a:rPr>
              <a:t>R</a:t>
            </a:r>
            <a:r>
              <a:rPr lang="en-GB">
                <a:solidFill>
                  <a:schemeClr val="accent2"/>
                </a:solidFill>
                <a:latin typeface="Times New Roman" panose="02020603050405020304" pitchFamily="18" charset="0"/>
              </a:rPr>
              <a:t>NA (ADARs) edit A → I in RNA</a:t>
            </a:r>
          </a:p>
        </p:txBody>
      </p:sp>
      <p:grpSp>
        <p:nvGrpSpPr>
          <p:cNvPr id="2" name="Group 1"/>
          <p:cNvGrpSpPr>
            <a:grpSpLocks/>
          </p:cNvGrpSpPr>
          <p:nvPr/>
        </p:nvGrpSpPr>
        <p:grpSpPr bwMode="auto">
          <a:xfrm>
            <a:off x="2438401" y="3983039"/>
            <a:ext cx="2511425" cy="377825"/>
            <a:chOff x="914400" y="3983038"/>
            <a:chExt cx="2511425" cy="377825"/>
          </a:xfrm>
        </p:grpSpPr>
        <p:sp>
          <p:nvSpPr>
            <p:cNvPr id="20499" name="Text Box 5"/>
            <p:cNvSpPr txBox="1">
              <a:spLocks noChangeArrowheads="1"/>
            </p:cNvSpPr>
            <p:nvPr/>
          </p:nvSpPr>
          <p:spPr bwMode="auto">
            <a:xfrm>
              <a:off x="914400" y="3983038"/>
              <a:ext cx="1603375" cy="377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tIns="36000" rIns="36000" bIns="36000">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50000"/>
                </a:spcBef>
                <a:buFontTx/>
                <a:buNone/>
              </a:pPr>
              <a:r>
                <a:rPr lang="en-GB" sz="2000">
                  <a:solidFill>
                    <a:srgbClr val="800080"/>
                  </a:solidFill>
                  <a:latin typeface="Tahoma" panose="020B0604030504040204" pitchFamily="34" charset="0"/>
                </a:rPr>
                <a:t>‘site-specific’</a:t>
              </a:r>
              <a:endParaRPr lang="en-US" sz="2000">
                <a:solidFill>
                  <a:srgbClr val="800080"/>
                </a:solidFill>
                <a:latin typeface="Tahoma" panose="020B0604030504040204" pitchFamily="34" charset="0"/>
              </a:endParaRPr>
            </a:p>
          </p:txBody>
        </p:sp>
        <p:sp>
          <p:nvSpPr>
            <p:cNvPr id="20500" name="Line 6"/>
            <p:cNvSpPr>
              <a:spLocks noChangeShapeType="1"/>
            </p:cNvSpPr>
            <p:nvPr/>
          </p:nvSpPr>
          <p:spPr bwMode="auto">
            <a:xfrm flipH="1" flipV="1">
              <a:off x="2517775" y="4171950"/>
              <a:ext cx="908050" cy="0"/>
            </a:xfrm>
            <a:prstGeom prst="line">
              <a:avLst/>
            </a:prstGeom>
            <a:noFill/>
            <a:ln w="9525">
              <a:solidFill>
                <a:srgbClr val="800080"/>
              </a:solidFill>
              <a:round/>
              <a:headEnd type="stealth"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grpSp>
        <p:nvGrpSpPr>
          <p:cNvPr id="3" name="Group 2"/>
          <p:cNvGrpSpPr>
            <a:grpSpLocks/>
          </p:cNvGrpSpPr>
          <p:nvPr/>
        </p:nvGrpSpPr>
        <p:grpSpPr bwMode="auto">
          <a:xfrm>
            <a:off x="7475539" y="3916363"/>
            <a:ext cx="2833687" cy="596900"/>
            <a:chOff x="5951538" y="3916363"/>
            <a:chExt cx="2833687" cy="596900"/>
          </a:xfrm>
        </p:grpSpPr>
        <p:sp>
          <p:nvSpPr>
            <p:cNvPr id="20497" name="Text Box 5"/>
            <p:cNvSpPr txBox="1">
              <a:spLocks noChangeArrowheads="1"/>
            </p:cNvSpPr>
            <p:nvPr/>
          </p:nvSpPr>
          <p:spPr bwMode="auto">
            <a:xfrm>
              <a:off x="7094538" y="3916363"/>
              <a:ext cx="1690687" cy="377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tIns="36000" rIns="36000" bIns="36000">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50000"/>
                </a:spcBef>
                <a:buFontTx/>
                <a:buNone/>
              </a:pPr>
              <a:r>
                <a:rPr lang="en-GB" sz="2000">
                  <a:solidFill>
                    <a:srgbClr val="800080"/>
                  </a:solidFill>
                  <a:latin typeface="Tahoma" panose="020B0604030504040204" pitchFamily="34" charset="0"/>
                </a:rPr>
                <a:t>‘promiscuous’</a:t>
              </a:r>
              <a:endParaRPr lang="en-US" sz="2000">
                <a:solidFill>
                  <a:srgbClr val="800080"/>
                </a:solidFill>
                <a:latin typeface="Tahoma" panose="020B0604030504040204" pitchFamily="34" charset="0"/>
              </a:endParaRPr>
            </a:p>
          </p:txBody>
        </p:sp>
        <p:sp>
          <p:nvSpPr>
            <p:cNvPr id="20498" name="Line 6"/>
            <p:cNvSpPr>
              <a:spLocks noChangeShapeType="1"/>
            </p:cNvSpPr>
            <p:nvPr/>
          </p:nvSpPr>
          <p:spPr bwMode="auto">
            <a:xfrm flipV="1">
              <a:off x="5951538" y="4171950"/>
              <a:ext cx="1143000" cy="341313"/>
            </a:xfrm>
            <a:prstGeom prst="line">
              <a:avLst/>
            </a:prstGeom>
            <a:noFill/>
            <a:ln w="9525">
              <a:solidFill>
                <a:srgbClr val="800080"/>
              </a:solidFill>
              <a:round/>
              <a:headEnd type="stealth"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pic>
        <p:nvPicPr>
          <p:cNvPr id="20496" name="Picture 21" descr="ceite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24750" y="5991226"/>
            <a:ext cx="3143250" cy="86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274" name="Rectangle 2"/>
          <p:cNvSpPr>
            <a:spLocks noGrp="1" noChangeArrowheads="1"/>
          </p:cNvSpPr>
          <p:nvPr>
            <p:ph type="title" idx="4294967295"/>
          </p:nvPr>
        </p:nvSpPr>
        <p:spPr>
          <a:xfrm>
            <a:off x="1524000" y="438150"/>
            <a:ext cx="7158038" cy="712788"/>
          </a:xfrm>
        </p:spPr>
        <p:txBody>
          <a:bodyPr>
            <a:normAutofit fontScale="90000"/>
          </a:bodyPr>
          <a:lstStyle/>
          <a:p>
            <a:r>
              <a:rPr lang="en-GB" sz="2400" b="1" i="1">
                <a:cs typeface="Times New Roman" panose="02020603050405020304" pitchFamily="18" charset="0"/>
              </a:rPr>
              <a:t>Drosophila Adar </a:t>
            </a:r>
            <a:r>
              <a:rPr lang="en-GB" sz="2400" b="1">
                <a:cs typeface="Times New Roman" panose="02020603050405020304" pitchFamily="18" charset="0"/>
              </a:rPr>
              <a:t>mutations on Chr X</a:t>
            </a:r>
            <a:r>
              <a:rPr lang="en-GB" sz="2400" b="1" i="1">
                <a:cs typeface="Times New Roman" panose="02020603050405020304" pitchFamily="18" charset="0"/>
              </a:rPr>
              <a:t>:</a:t>
            </a:r>
            <a:br>
              <a:rPr lang="en-GB" sz="2400" b="1" i="1">
                <a:cs typeface="Times New Roman" panose="02020603050405020304" pitchFamily="18" charset="0"/>
              </a:rPr>
            </a:br>
            <a:r>
              <a:rPr lang="en-GB" sz="2400" b="1" i="1">
                <a:cs typeface="Times New Roman" panose="02020603050405020304" pitchFamily="18" charset="0"/>
              </a:rPr>
              <a:t>Adar </a:t>
            </a:r>
            <a:r>
              <a:rPr lang="en-GB" sz="2400" b="1" i="1" baseline="30000">
                <a:cs typeface="Times New Roman" panose="02020603050405020304" pitchFamily="18" charset="0"/>
              </a:rPr>
              <a:t>1F4</a:t>
            </a:r>
            <a:r>
              <a:rPr lang="en-GB" sz="2400" b="1" baseline="30000">
                <a:cs typeface="Times New Roman" panose="02020603050405020304" pitchFamily="18" charset="0"/>
              </a:rPr>
              <a:t> </a:t>
            </a:r>
            <a:r>
              <a:rPr lang="en-GB" sz="2400" b="1">
                <a:cs typeface="Times New Roman" panose="02020603050405020304" pitchFamily="18" charset="0"/>
              </a:rPr>
              <a:t>is a hypomorph and </a:t>
            </a:r>
            <a:r>
              <a:rPr lang="en-GB" sz="2400" b="1" i="1">
                <a:cs typeface="Times New Roman" panose="02020603050405020304" pitchFamily="18" charset="0"/>
              </a:rPr>
              <a:t>Adar </a:t>
            </a:r>
            <a:r>
              <a:rPr lang="en-GB" sz="2400" b="1" i="1" baseline="30000">
                <a:cs typeface="Times New Roman" panose="02020603050405020304" pitchFamily="18" charset="0"/>
              </a:rPr>
              <a:t>5G1</a:t>
            </a:r>
            <a:r>
              <a:rPr lang="en-GB" sz="2400" b="1">
                <a:cs typeface="Times New Roman" panose="02020603050405020304" pitchFamily="18" charset="0"/>
              </a:rPr>
              <a:t> is a null</a:t>
            </a:r>
            <a:r>
              <a:rPr lang="en-GB" sz="2400" b="1"/>
              <a:t>.</a:t>
            </a:r>
          </a:p>
        </p:txBody>
      </p:sp>
      <p:pic>
        <p:nvPicPr>
          <p:cNvPr id="438275" name="Picture 3" descr="Fig2 copy"/>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54201" y="1468438"/>
            <a:ext cx="8558213" cy="439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8276" name="Rectangle 4"/>
          <p:cNvSpPr>
            <a:spLocks noChangeArrowheads="1"/>
          </p:cNvSpPr>
          <p:nvPr/>
        </p:nvSpPr>
        <p:spPr bwMode="auto">
          <a:xfrm>
            <a:off x="7762875" y="6042026"/>
            <a:ext cx="24765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solidFill>
                  <a:srgbClr val="000000"/>
                </a:solidFill>
                <a:latin typeface="Times New Roman" panose="02020603050405020304" pitchFamily="18" charset="0"/>
              </a:rPr>
              <a:t>Pallidino </a:t>
            </a:r>
            <a:r>
              <a:rPr lang="en-GB" i="1">
                <a:solidFill>
                  <a:srgbClr val="000000"/>
                </a:solidFill>
                <a:latin typeface="Times New Roman" panose="02020603050405020304" pitchFamily="18" charset="0"/>
              </a:rPr>
              <a:t>et al.</a:t>
            </a:r>
            <a:r>
              <a:rPr lang="en-GB">
                <a:solidFill>
                  <a:srgbClr val="000000"/>
                </a:solidFill>
                <a:latin typeface="Times New Roman" panose="02020603050405020304" pitchFamily="18" charset="0"/>
              </a:rPr>
              <a:t> Cell 2000</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idx="4294967295"/>
          </p:nvPr>
        </p:nvSpPr>
        <p:spPr>
          <a:xfrm>
            <a:off x="2209800" y="609600"/>
            <a:ext cx="7772400" cy="1143000"/>
          </a:xfrm>
        </p:spPr>
        <p:txBody>
          <a:bodyPr/>
          <a:lstStyle/>
          <a:p>
            <a:endParaRPr lang="en-US"/>
          </a:p>
        </p:txBody>
      </p:sp>
      <p:sp>
        <p:nvSpPr>
          <p:cNvPr id="19459" name="Rectangle 3"/>
          <p:cNvSpPr>
            <a:spLocks noGrp="1" noChangeArrowheads="1"/>
          </p:cNvSpPr>
          <p:nvPr>
            <p:ph type="body" sz="half" idx="4294967295"/>
          </p:nvPr>
        </p:nvSpPr>
        <p:spPr>
          <a:xfrm>
            <a:off x="6172200" y="1981200"/>
            <a:ext cx="3810000" cy="4114800"/>
          </a:xfrm>
        </p:spPr>
        <p:txBody>
          <a:bodyPr/>
          <a:lstStyle/>
          <a:p>
            <a:endParaRPr lang="en-US"/>
          </a:p>
        </p:txBody>
      </p:sp>
      <p:sp>
        <p:nvSpPr>
          <p:cNvPr id="19460" name="Rectangle 4"/>
          <p:cNvSpPr>
            <a:spLocks noGrp="1" noChangeArrowheads="1" noTextEdit="1"/>
          </p:cNvSpPr>
          <p:nvPr>
            <p:ph type="clipArt" sz="half" idx="4294967295"/>
          </p:nvPr>
        </p:nvSpPr>
        <p:spPr>
          <a:xfrm>
            <a:off x="2209800" y="1981200"/>
            <a:ext cx="3810000" cy="4114800"/>
          </a:xfrm>
        </p:spPr>
      </p:sp>
      <p:graphicFrame>
        <p:nvGraphicFramePr>
          <p:cNvPr id="19461" name="Object 2"/>
          <p:cNvGraphicFramePr>
            <a:graphicFrameLocks noChangeAspect="1"/>
          </p:cNvGraphicFramePr>
          <p:nvPr/>
        </p:nvGraphicFramePr>
        <p:xfrm>
          <a:off x="1752601" y="196850"/>
          <a:ext cx="8704263" cy="6527800"/>
        </p:xfrm>
        <a:graphic>
          <a:graphicData uri="http://schemas.openxmlformats.org/presentationml/2006/ole">
            <mc:AlternateContent xmlns:mc="http://schemas.openxmlformats.org/markup-compatibility/2006">
              <mc:Choice xmlns:v="urn:schemas-microsoft-com:vml" Requires="v">
                <p:oleObj spid="_x0000_s1032" name="Slide" r:id="rId4" imgW="4108764" imgH="3081612" progId="PowerPoint.Slide.8">
                  <p:embed/>
                </p:oleObj>
              </mc:Choice>
              <mc:Fallback>
                <p:oleObj name="Slide" r:id="rId4" imgW="4108764" imgH="3081612" progId="PowerPoint.Slide.8">
                  <p:embed/>
                  <p:pic>
                    <p:nvPicPr>
                      <p:cNvPr id="19461"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52601" y="196850"/>
                        <a:ext cx="8704263" cy="652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412418015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idx="4294967295"/>
          </p:nvPr>
        </p:nvSpPr>
        <p:spPr>
          <a:xfrm>
            <a:off x="8562975" y="2044700"/>
            <a:ext cx="1824038" cy="1143000"/>
          </a:xfrm>
        </p:spPr>
        <p:txBody>
          <a:bodyPr/>
          <a:lstStyle/>
          <a:p>
            <a:r>
              <a:rPr lang="en-GB" sz="2400" i="1"/>
              <a:t>Drosophila</a:t>
            </a:r>
            <a:r>
              <a:rPr lang="en-GB" sz="2400"/>
              <a:t>  edited transcripts</a:t>
            </a:r>
          </a:p>
        </p:txBody>
      </p:sp>
      <p:pic>
        <p:nvPicPr>
          <p:cNvPr id="20483" name="Picture 3"/>
          <p:cNvPicPr>
            <a:picLocks noGrp="1" noChangeAspect="1" noChangeArrowheads="1"/>
          </p:cNvPicPr>
          <p:nvPr>
            <p:ph type="clipArt" sz="half" idx="4294967295"/>
          </p:nvPr>
        </p:nvPicPr>
        <p:blipFill>
          <a:blip r:embed="rId3">
            <a:extLst>
              <a:ext uri="{28A0092B-C50C-407E-A947-70E740481C1C}">
                <a14:useLocalDpi xmlns:a14="http://schemas.microsoft.com/office/drawing/2010/main" val="0"/>
              </a:ext>
            </a:extLst>
          </a:blip>
          <a:srcRect l="24855" t="2150" r="8595" b="6882"/>
          <a:stretch>
            <a:fillRect/>
          </a:stretch>
        </p:blipFill>
        <p:spPr>
          <a:xfrm>
            <a:off x="1625601" y="30163"/>
            <a:ext cx="6850063" cy="7415212"/>
          </a:xfrm>
        </p:spPr>
      </p:pic>
      <p:sp>
        <p:nvSpPr>
          <p:cNvPr id="20484" name="Rectangle 4"/>
          <p:cNvSpPr>
            <a:spLocks noGrp="1" noChangeArrowheads="1"/>
          </p:cNvSpPr>
          <p:nvPr>
            <p:ph type="body" sz="half" idx="4294967295"/>
          </p:nvPr>
        </p:nvSpPr>
        <p:spPr>
          <a:xfrm>
            <a:off x="6172200" y="5456238"/>
            <a:ext cx="3810000" cy="639762"/>
          </a:xfrm>
        </p:spPr>
        <p:txBody>
          <a:bodyPr/>
          <a:lstStyle/>
          <a:p>
            <a:endParaRPr lang="en-US"/>
          </a:p>
        </p:txBody>
      </p:sp>
    </p:spTree>
    <p:extLst>
      <p:ext uri="{BB962C8B-B14F-4D97-AF65-F5344CB8AC3E}">
        <p14:creationId xmlns:p14="http://schemas.microsoft.com/office/powerpoint/2010/main" val="38743098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65657-0CD4-4287-90F1-65FAC79765E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9FE0BDD-B8B5-4CBC-8D77-BE35D3BFF7B8}"/>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8F01DBCC-FF2A-434C-B9F9-6AC9D3D6C4EF}"/>
              </a:ext>
            </a:extLst>
          </p:cNvPr>
          <p:cNvPicPr>
            <a:picLocks noChangeAspect="1"/>
          </p:cNvPicPr>
          <p:nvPr/>
        </p:nvPicPr>
        <p:blipFill>
          <a:blip r:embed="rId2"/>
          <a:stretch>
            <a:fillRect/>
          </a:stretch>
        </p:blipFill>
        <p:spPr>
          <a:xfrm>
            <a:off x="2684789" y="0"/>
            <a:ext cx="6822421" cy="6858000"/>
          </a:xfrm>
          <a:prstGeom prst="rect">
            <a:avLst/>
          </a:prstGeom>
        </p:spPr>
      </p:pic>
    </p:spTree>
    <p:extLst>
      <p:ext uri="{BB962C8B-B14F-4D97-AF65-F5344CB8AC3E}">
        <p14:creationId xmlns:p14="http://schemas.microsoft.com/office/powerpoint/2010/main" val="163994338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29C116-1E71-4D60-8D56-0A5F55B9458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915147E-4026-4B9A-BD38-83B6DA8C4A5C}"/>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39D519DA-8902-4C10-AE3B-B1DB40B4356C}"/>
              </a:ext>
            </a:extLst>
          </p:cNvPr>
          <p:cNvPicPr>
            <a:picLocks noChangeAspect="1"/>
          </p:cNvPicPr>
          <p:nvPr/>
        </p:nvPicPr>
        <p:blipFill>
          <a:blip r:embed="rId2"/>
          <a:stretch>
            <a:fillRect/>
          </a:stretch>
        </p:blipFill>
        <p:spPr>
          <a:xfrm>
            <a:off x="174433" y="-46750"/>
            <a:ext cx="5320455" cy="1931249"/>
          </a:xfrm>
          <a:prstGeom prst="rect">
            <a:avLst/>
          </a:prstGeom>
        </p:spPr>
      </p:pic>
      <p:pic>
        <p:nvPicPr>
          <p:cNvPr id="5" name="Picture 4">
            <a:extLst>
              <a:ext uri="{FF2B5EF4-FFF2-40B4-BE49-F238E27FC236}">
                <a16:creationId xmlns:a16="http://schemas.microsoft.com/office/drawing/2014/main" id="{36BCEAF8-AE1C-492B-A770-7D6F3F794CF7}"/>
              </a:ext>
            </a:extLst>
          </p:cNvPr>
          <p:cNvPicPr>
            <a:picLocks noChangeAspect="1"/>
          </p:cNvPicPr>
          <p:nvPr/>
        </p:nvPicPr>
        <p:blipFill>
          <a:blip r:embed="rId3"/>
          <a:stretch>
            <a:fillRect/>
          </a:stretch>
        </p:blipFill>
        <p:spPr>
          <a:xfrm>
            <a:off x="1553704" y="1690688"/>
            <a:ext cx="9935962" cy="5153744"/>
          </a:xfrm>
          <a:prstGeom prst="rect">
            <a:avLst/>
          </a:prstGeom>
        </p:spPr>
      </p:pic>
    </p:spTree>
    <p:extLst>
      <p:ext uri="{BB962C8B-B14F-4D97-AF65-F5344CB8AC3E}">
        <p14:creationId xmlns:p14="http://schemas.microsoft.com/office/powerpoint/2010/main" val="27343308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74D99E-8D80-4683-986B-56240D91EC8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1806361-B837-4C4C-A11B-78CDE71B1E37}"/>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5DE0206A-6CD9-464B-8D94-C7782CE34208}"/>
              </a:ext>
            </a:extLst>
          </p:cNvPr>
          <p:cNvPicPr>
            <a:picLocks noChangeAspect="1"/>
          </p:cNvPicPr>
          <p:nvPr/>
        </p:nvPicPr>
        <p:blipFill>
          <a:blip r:embed="rId2"/>
          <a:stretch>
            <a:fillRect/>
          </a:stretch>
        </p:blipFill>
        <p:spPr>
          <a:xfrm>
            <a:off x="1522174" y="-3017787"/>
            <a:ext cx="8920471" cy="9499096"/>
          </a:xfrm>
          <a:prstGeom prst="rect">
            <a:avLst/>
          </a:prstGeom>
        </p:spPr>
      </p:pic>
      <p:pic>
        <p:nvPicPr>
          <p:cNvPr id="5" name="Picture 4">
            <a:extLst>
              <a:ext uri="{FF2B5EF4-FFF2-40B4-BE49-F238E27FC236}">
                <a16:creationId xmlns:a16="http://schemas.microsoft.com/office/drawing/2014/main" id="{D73A0204-10C0-408B-937F-7FED7C6B7B2D}"/>
              </a:ext>
            </a:extLst>
          </p:cNvPr>
          <p:cNvPicPr>
            <a:picLocks noChangeAspect="1"/>
          </p:cNvPicPr>
          <p:nvPr/>
        </p:nvPicPr>
        <p:blipFill>
          <a:blip r:embed="rId3"/>
          <a:stretch>
            <a:fillRect/>
          </a:stretch>
        </p:blipFill>
        <p:spPr>
          <a:xfrm>
            <a:off x="1036949" y="-1761105"/>
            <a:ext cx="9820476" cy="3078190"/>
          </a:xfrm>
          <a:prstGeom prst="rect">
            <a:avLst/>
          </a:prstGeom>
        </p:spPr>
      </p:pic>
    </p:spTree>
    <p:extLst>
      <p:ext uri="{BB962C8B-B14F-4D97-AF65-F5344CB8AC3E}">
        <p14:creationId xmlns:p14="http://schemas.microsoft.com/office/powerpoint/2010/main" val="211500361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4D923-71ED-46DE-AF8E-5B6392FDDB5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DDDC0ED-4C89-4DBA-9991-6A481B8195A7}"/>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9DD589A7-39B5-4562-AC53-DBC14C552FAD}"/>
              </a:ext>
            </a:extLst>
          </p:cNvPr>
          <p:cNvPicPr>
            <a:picLocks noChangeAspect="1"/>
          </p:cNvPicPr>
          <p:nvPr/>
        </p:nvPicPr>
        <p:blipFill>
          <a:blip r:embed="rId2"/>
          <a:stretch>
            <a:fillRect/>
          </a:stretch>
        </p:blipFill>
        <p:spPr>
          <a:xfrm>
            <a:off x="1185177" y="633022"/>
            <a:ext cx="9821646" cy="5591955"/>
          </a:xfrm>
          <a:prstGeom prst="rect">
            <a:avLst/>
          </a:prstGeom>
        </p:spPr>
      </p:pic>
    </p:spTree>
    <p:extLst>
      <p:ext uri="{BB962C8B-B14F-4D97-AF65-F5344CB8AC3E}">
        <p14:creationId xmlns:p14="http://schemas.microsoft.com/office/powerpoint/2010/main" val="318698248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176043-9199-408B-BE54-4A84E475BA71}"/>
              </a:ext>
            </a:extLst>
          </p:cNvPr>
          <p:cNvSpPr>
            <a:spLocks noGrp="1"/>
          </p:cNvSpPr>
          <p:nvPr>
            <p:ph type="title"/>
          </p:nvPr>
        </p:nvSpPr>
        <p:spPr>
          <a:xfrm>
            <a:off x="838200" y="1"/>
            <a:ext cx="10515600" cy="820131"/>
          </a:xfrm>
        </p:spPr>
        <p:txBody>
          <a:bodyPr/>
          <a:lstStyle/>
          <a:p>
            <a:r>
              <a:rPr lang="en-US" dirty="0"/>
              <a:t>Reading</a:t>
            </a:r>
          </a:p>
        </p:txBody>
      </p:sp>
      <p:sp>
        <p:nvSpPr>
          <p:cNvPr id="3" name="Content Placeholder 2">
            <a:extLst>
              <a:ext uri="{FF2B5EF4-FFF2-40B4-BE49-F238E27FC236}">
                <a16:creationId xmlns:a16="http://schemas.microsoft.com/office/drawing/2014/main" id="{08108CE8-BA84-43EB-917A-0D55138C5721}"/>
              </a:ext>
            </a:extLst>
          </p:cNvPr>
          <p:cNvSpPr>
            <a:spLocks noGrp="1"/>
          </p:cNvSpPr>
          <p:nvPr>
            <p:ph idx="1"/>
          </p:nvPr>
        </p:nvSpPr>
        <p:spPr>
          <a:xfrm>
            <a:off x="838200" y="820132"/>
            <a:ext cx="10515600" cy="5356831"/>
          </a:xfrm>
        </p:spPr>
        <p:txBody>
          <a:bodyPr/>
          <a:lstStyle/>
          <a:p>
            <a:r>
              <a:rPr lang="en-US" dirty="0"/>
              <a:t>Mainly the </a:t>
            </a:r>
            <a:r>
              <a:rPr lang="en-US" dirty="0" err="1"/>
              <a:t>Flybook</a:t>
            </a:r>
            <a:r>
              <a:rPr lang="en-US" dirty="0"/>
              <a:t> review on sleep from Genetics.</a:t>
            </a:r>
          </a:p>
          <a:p>
            <a:r>
              <a:rPr lang="en-US" dirty="0"/>
              <a:t>The mushroom body review is also good. </a:t>
            </a:r>
          </a:p>
          <a:p>
            <a:endParaRPr lang="en-US" dirty="0"/>
          </a:p>
        </p:txBody>
      </p:sp>
      <p:pic>
        <p:nvPicPr>
          <p:cNvPr id="5" name="Picture 4">
            <a:extLst>
              <a:ext uri="{FF2B5EF4-FFF2-40B4-BE49-F238E27FC236}">
                <a16:creationId xmlns:a16="http://schemas.microsoft.com/office/drawing/2014/main" id="{CA06DC8C-A3CB-4F34-93EE-66FD5E26E34D}"/>
              </a:ext>
            </a:extLst>
          </p:cNvPr>
          <p:cNvPicPr>
            <a:picLocks noChangeAspect="1"/>
          </p:cNvPicPr>
          <p:nvPr/>
        </p:nvPicPr>
        <p:blipFill rotWithShape="1">
          <a:blip r:embed="rId2"/>
          <a:srcRect t="7698"/>
          <a:stretch/>
        </p:blipFill>
        <p:spPr>
          <a:xfrm>
            <a:off x="7182451" y="2157952"/>
            <a:ext cx="4742456" cy="3572146"/>
          </a:xfrm>
          <a:prstGeom prst="rect">
            <a:avLst/>
          </a:prstGeom>
        </p:spPr>
      </p:pic>
      <p:pic>
        <p:nvPicPr>
          <p:cNvPr id="6" name="Picture 5">
            <a:extLst>
              <a:ext uri="{FF2B5EF4-FFF2-40B4-BE49-F238E27FC236}">
                <a16:creationId xmlns:a16="http://schemas.microsoft.com/office/drawing/2014/main" id="{7CECA9A7-EC07-49FF-B151-FA137002F74C}"/>
              </a:ext>
            </a:extLst>
          </p:cNvPr>
          <p:cNvPicPr>
            <a:picLocks noChangeAspect="1"/>
          </p:cNvPicPr>
          <p:nvPr/>
        </p:nvPicPr>
        <p:blipFill rotWithShape="1">
          <a:blip r:embed="rId3"/>
          <a:srcRect t="50000"/>
          <a:stretch/>
        </p:blipFill>
        <p:spPr>
          <a:xfrm>
            <a:off x="348007" y="3092840"/>
            <a:ext cx="8111739" cy="1564001"/>
          </a:xfrm>
          <a:prstGeom prst="rect">
            <a:avLst/>
          </a:prstGeom>
        </p:spPr>
      </p:pic>
    </p:spTree>
    <p:extLst>
      <p:ext uri="{BB962C8B-B14F-4D97-AF65-F5344CB8AC3E}">
        <p14:creationId xmlns:p14="http://schemas.microsoft.com/office/powerpoint/2010/main" val="381799128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E89F06-0057-4407-A528-283435EEED9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71E917A-DBED-496B-B0A8-538D33ADF916}"/>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5829341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1806361-B837-4C4C-A11B-78CDE71B1E37}"/>
              </a:ext>
            </a:extLst>
          </p:cNvPr>
          <p:cNvSpPr>
            <a:spLocks noGrp="1"/>
          </p:cNvSpPr>
          <p:nvPr>
            <p:ph idx="1"/>
          </p:nvPr>
        </p:nvSpPr>
        <p:spPr>
          <a:xfrm>
            <a:off x="762784" y="1825625"/>
            <a:ext cx="10515600" cy="4351338"/>
          </a:xfrm>
        </p:spPr>
        <p:txBody>
          <a:bodyPr/>
          <a:lstStyle/>
          <a:p>
            <a:endParaRPr lang="en-US"/>
          </a:p>
        </p:txBody>
      </p:sp>
      <p:pic>
        <p:nvPicPr>
          <p:cNvPr id="4" name="Picture 3">
            <a:extLst>
              <a:ext uri="{FF2B5EF4-FFF2-40B4-BE49-F238E27FC236}">
                <a16:creationId xmlns:a16="http://schemas.microsoft.com/office/drawing/2014/main" id="{3C22E004-3488-429E-AC89-7D8FD1E57494}"/>
              </a:ext>
            </a:extLst>
          </p:cNvPr>
          <p:cNvPicPr>
            <a:picLocks noChangeAspect="1"/>
          </p:cNvPicPr>
          <p:nvPr/>
        </p:nvPicPr>
        <p:blipFill>
          <a:blip r:embed="rId2"/>
          <a:stretch>
            <a:fillRect/>
          </a:stretch>
        </p:blipFill>
        <p:spPr>
          <a:xfrm>
            <a:off x="464281" y="-1463675"/>
            <a:ext cx="11263437" cy="5811838"/>
          </a:xfrm>
          <a:prstGeom prst="rect">
            <a:avLst/>
          </a:prstGeom>
        </p:spPr>
      </p:pic>
      <p:pic>
        <p:nvPicPr>
          <p:cNvPr id="5" name="Picture 4">
            <a:extLst>
              <a:ext uri="{FF2B5EF4-FFF2-40B4-BE49-F238E27FC236}">
                <a16:creationId xmlns:a16="http://schemas.microsoft.com/office/drawing/2014/main" id="{11A1469C-E782-419C-AFB3-B52118CFC32E}"/>
              </a:ext>
            </a:extLst>
          </p:cNvPr>
          <p:cNvPicPr>
            <a:picLocks noChangeAspect="1"/>
          </p:cNvPicPr>
          <p:nvPr/>
        </p:nvPicPr>
        <p:blipFill>
          <a:blip r:embed="rId3"/>
          <a:stretch>
            <a:fillRect/>
          </a:stretch>
        </p:blipFill>
        <p:spPr>
          <a:xfrm>
            <a:off x="179109" y="-1192935"/>
            <a:ext cx="12192000" cy="2846246"/>
          </a:xfrm>
          <a:prstGeom prst="rect">
            <a:avLst/>
          </a:prstGeom>
        </p:spPr>
      </p:pic>
      <p:sp>
        <p:nvSpPr>
          <p:cNvPr id="8" name="Title 7">
            <a:extLst>
              <a:ext uri="{FF2B5EF4-FFF2-40B4-BE49-F238E27FC236}">
                <a16:creationId xmlns:a16="http://schemas.microsoft.com/office/drawing/2014/main" id="{9106E9E7-7A24-4E49-AD0A-4FBA95AD5878}"/>
              </a:ext>
            </a:extLst>
          </p:cNvPr>
          <p:cNvSpPr>
            <a:spLocks noGrp="1"/>
          </p:cNvSpPr>
          <p:nvPr>
            <p:ph type="title"/>
          </p:nvPr>
        </p:nvSpPr>
        <p:spPr/>
        <p:txBody>
          <a:bodyPr/>
          <a:lstStyle/>
          <a:p>
            <a:endParaRPr lang="en-US" dirty="0"/>
          </a:p>
        </p:txBody>
      </p:sp>
    </p:spTree>
    <p:extLst>
      <p:ext uri="{BB962C8B-B14F-4D97-AF65-F5344CB8AC3E}">
        <p14:creationId xmlns:p14="http://schemas.microsoft.com/office/powerpoint/2010/main" val="25200344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DD2361-AAC8-4594-A134-62C54DA1963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45BA3A2-7ED2-41CE-A40A-5BF69CC5BE58}"/>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1786524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F7BB70-E06B-45BD-9071-9DAD39C8B2DE}"/>
              </a:ext>
            </a:extLst>
          </p:cNvPr>
          <p:cNvSpPr>
            <a:spLocks noGrp="1"/>
          </p:cNvSpPr>
          <p:nvPr>
            <p:ph type="title"/>
          </p:nvPr>
        </p:nvSpPr>
        <p:spPr>
          <a:xfrm>
            <a:off x="838200" y="1"/>
            <a:ext cx="10515600" cy="1225484"/>
          </a:xfrm>
        </p:spPr>
        <p:txBody>
          <a:bodyPr>
            <a:normAutofit/>
          </a:bodyPr>
          <a:lstStyle/>
          <a:p>
            <a:r>
              <a:rPr lang="en-US" sz="3200" b="1" dirty="0">
                <a:latin typeface="Times New Roman" panose="02020603050405020304" pitchFamily="18" charset="0"/>
                <a:cs typeface="Times New Roman" panose="02020603050405020304" pitchFamily="18" charset="0"/>
              </a:rPr>
              <a:t>Short term memory (STM) and long term memory (STM), consolidation, reconsolidation or extinction </a:t>
            </a:r>
          </a:p>
        </p:txBody>
      </p:sp>
      <p:sp>
        <p:nvSpPr>
          <p:cNvPr id="5" name="Content Placeholder 4">
            <a:extLst>
              <a:ext uri="{FF2B5EF4-FFF2-40B4-BE49-F238E27FC236}">
                <a16:creationId xmlns:a16="http://schemas.microsoft.com/office/drawing/2014/main" id="{4631BFE0-9868-47C9-A43D-D43F8B1C06B6}"/>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9508347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717</TotalTime>
  <Words>888</Words>
  <Application>Microsoft Office PowerPoint</Application>
  <PresentationFormat>Widescreen</PresentationFormat>
  <Paragraphs>91</Paragraphs>
  <Slides>62</Slides>
  <Notes>4</Notes>
  <HiddenSlides>0</HiddenSlides>
  <MMClips>5</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62</vt:i4>
      </vt:variant>
    </vt:vector>
  </HeadingPairs>
  <TitlesOfParts>
    <vt:vector size="70" baseType="lpstr">
      <vt:lpstr>Arial</vt:lpstr>
      <vt:lpstr>Calibri</vt:lpstr>
      <vt:lpstr>Calibri Light</vt:lpstr>
      <vt:lpstr>Tahoma</vt:lpstr>
      <vt:lpstr>Times</vt:lpstr>
      <vt:lpstr>Times New Roman</vt:lpstr>
      <vt:lpstr>Office Theme</vt:lpstr>
      <vt:lpstr>Slide</vt:lpstr>
      <vt:lpstr>Lecture 10 Internal states, memory and choices, circadian rhythms and sleep. 29.11.24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Short term memory (STM) and long term memory (STM), consolidation, reconsolidation or extinction </vt:lpstr>
      <vt:lpstr>Sort term memory (STM) and long term memory (STM)</vt:lpstr>
      <vt:lpstr>PowerPoint Presentation</vt:lpstr>
      <vt:lpstr>LTM consolidation. Recurrent connections from MBONS to DANS may alter the synaptic microcircuit at the odor cue Kc cell to hold the learned information until protein synthesis consolidates the memory.</vt:lpstr>
      <vt:lpstr>Memory reconsolidation or extinction involve interactions between MB compartments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Internal states affect types of learning</vt:lpstr>
      <vt:lpstr>PowerPoint Presentation</vt:lpstr>
      <vt:lpstr>Internal states and types of learning</vt:lpstr>
      <vt:lpstr>PowerPoint Presentation</vt:lpstr>
      <vt:lpstr>Internal states and types of learning</vt:lpstr>
      <vt:lpstr>PowerPoint Presentation</vt:lpstr>
      <vt:lpstr>Internal states and types of learning</vt:lpstr>
      <vt:lpstr>Innate immunity and sleep.</vt:lpstr>
      <vt:lpstr>PowerPoint Presentation</vt:lpstr>
      <vt:lpstr>Circadian rhythms  Drosophila Activity Monitor  (DAM).  One fly per tube. 32 tubes. Tubes have food, for days to weeks.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is sleep for?  Sleep is needed for learning and memory. Rutabaga and dunce learning defects are suppressed by enforced sleep,  A related idea is that sleep is needed for synaptic homeostasis to maintain neuronal plasticity for learning.  CNS proteins may be made during sleep that enable memrory consolidation.</vt:lpstr>
      <vt:lpstr>Sleep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ADAR RNA editing enzymes in innate immunity</vt:lpstr>
      <vt:lpstr>Conversion of adenosine to inosine</vt:lpstr>
      <vt:lpstr>PowerPoint Presentation</vt:lpstr>
      <vt:lpstr>Drosophila Adar mutations on Chr X: Adar 1F4 is a hypomorph and Adar 5G1 is a null.</vt:lpstr>
      <vt:lpstr>PowerPoint Presentation</vt:lpstr>
      <vt:lpstr>Drosophila  edited transcripts</vt:lpstr>
      <vt:lpstr>PowerPoint Presentation</vt:lpstr>
      <vt:lpstr>PowerPoint Presentation</vt:lpstr>
      <vt:lpstr>PowerPoint Presentation</vt:lpstr>
      <vt:lpstr>Reading</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Lecture 10 Learning and memory, circadian rhythms and sleep. 29.11.14</dc:title>
  <dc:creator>Matthew Keegan</dc:creator>
  <cp:lastModifiedBy>Matthew Keegan</cp:lastModifiedBy>
  <cp:revision>51</cp:revision>
  <dcterms:created xsi:type="dcterms:W3CDTF">2024-11-26T12:10:48Z</dcterms:created>
  <dcterms:modified xsi:type="dcterms:W3CDTF">2024-12-05T13:31:11Z</dcterms:modified>
</cp:coreProperties>
</file>