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732" r:id="rId2"/>
    <p:sldId id="270" r:id="rId3"/>
    <p:sldId id="733" r:id="rId4"/>
    <p:sldId id="734" r:id="rId5"/>
    <p:sldId id="273" r:id="rId6"/>
    <p:sldId id="272" r:id="rId7"/>
    <p:sldId id="274" r:id="rId8"/>
    <p:sldId id="281" r:id="rId9"/>
    <p:sldId id="708" r:id="rId10"/>
    <p:sldId id="710" r:id="rId11"/>
    <p:sldId id="704" r:id="rId12"/>
    <p:sldId id="709" r:id="rId13"/>
    <p:sldId id="711" r:id="rId14"/>
    <p:sldId id="712" r:id="rId15"/>
    <p:sldId id="714" r:id="rId16"/>
    <p:sldId id="715" r:id="rId17"/>
    <p:sldId id="713" r:id="rId18"/>
    <p:sldId id="720" r:id="rId19"/>
    <p:sldId id="275" r:id="rId20"/>
    <p:sldId id="276" r:id="rId21"/>
    <p:sldId id="277" r:id="rId22"/>
    <p:sldId id="278" r:id="rId23"/>
    <p:sldId id="279" r:id="rId24"/>
    <p:sldId id="280" r:id="rId25"/>
    <p:sldId id="722" r:id="rId26"/>
    <p:sldId id="717" r:id="rId27"/>
    <p:sldId id="718" r:id="rId28"/>
    <p:sldId id="719" r:id="rId29"/>
    <p:sldId id="723" r:id="rId30"/>
    <p:sldId id="724" r:id="rId31"/>
    <p:sldId id="725" r:id="rId32"/>
    <p:sldId id="437" r:id="rId33"/>
    <p:sldId id="454" r:id="rId34"/>
    <p:sldId id="456" r:id="rId35"/>
    <p:sldId id="731" r:id="rId36"/>
    <p:sldId id="726" r:id="rId37"/>
    <p:sldId id="721" r:id="rId38"/>
    <p:sldId id="727" r:id="rId39"/>
    <p:sldId id="728" r:id="rId40"/>
    <p:sldId id="729" r:id="rId41"/>
    <p:sldId id="730" r:id="rId42"/>
    <p:sldId id="705" r:id="rId43"/>
    <p:sldId id="702" r:id="rId44"/>
    <p:sldId id="703" r:id="rId45"/>
    <p:sldId id="706" r:id="rId46"/>
    <p:sldId id="707" r:id="rId47"/>
    <p:sldId id="257" r:id="rId48"/>
    <p:sldId id="262" r:id="rId49"/>
    <p:sldId id="261" r:id="rId50"/>
    <p:sldId id="701" r:id="rId51"/>
    <p:sldId id="263" r:id="rId52"/>
    <p:sldId id="256" r:id="rId53"/>
    <p:sldId id="258" r:id="rId54"/>
    <p:sldId id="259" r:id="rId55"/>
    <p:sldId id="260" r:id="rId56"/>
    <p:sldId id="264" r:id="rId57"/>
    <p:sldId id="268" r:id="rId58"/>
    <p:sldId id="282" r:id="rId59"/>
    <p:sldId id="283" r:id="rId60"/>
    <p:sldId id="269" r:id="rId61"/>
    <p:sldId id="265" r:id="rId62"/>
    <p:sldId id="266" r:id="rId63"/>
    <p:sldId id="267" r:id="rId64"/>
    <p:sldId id="340" r:id="rId65"/>
    <p:sldId id="690" r:id="rId66"/>
    <p:sldId id="435" r:id="rId67"/>
    <p:sldId id="699" r:id="rId68"/>
    <p:sldId id="700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975" autoAdjust="0"/>
    <p:restoredTop sz="94660"/>
  </p:normalViewPr>
  <p:slideViewPr>
    <p:cSldViewPr snapToGrid="0">
      <p:cViewPr varScale="1">
        <p:scale>
          <a:sx n="63" d="100"/>
          <a:sy n="63" d="100"/>
        </p:scale>
        <p:origin x="6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207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3635A-ABE2-4C44-BB6B-1DC0FC5769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35404B-5F85-4CA4-9938-4442E224AF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1B3747-86FD-43A2-BB10-7AC29836A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B674D-BAA3-4419-B32A-609B1D05F29B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38743-C5A4-4C02-9E72-D2D7EC18B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F19C5C-92B8-4D8E-AE90-47554E2F9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363F-5A54-448A-A355-A2BD7389A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179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61992-2EAE-4ECC-B495-E79A083A8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AFBA87-3B29-4B10-AE24-7C92111FA5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20210-6EE8-481E-89C9-1F37F591B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B674D-BAA3-4419-B32A-609B1D05F29B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B967A4-D131-40D3-B13C-5302C5DF0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5C0A2-900B-4264-B5A2-ADEFE206E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363F-5A54-448A-A355-A2BD7389A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731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8F1EC2-3FDA-42F3-9E44-0340D824B8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BF8C33-27DA-4431-95D5-F54DD2567A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EE56CD-C720-4B94-8A1D-793CD712C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B674D-BAA3-4419-B32A-609B1D05F29B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DBC5CB-7D57-4727-BCBC-DC1F95715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AF1428-345C-4BAB-9618-B01B5B95C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363F-5A54-448A-A355-A2BD7389A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728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7816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6189784" y="1981200"/>
            <a:ext cx="5087816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3796EF-CB35-41AB-8B43-FE05C5910E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827E89-7B20-4EA8-8949-E4372B091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52124-F821-408C-A97B-042559B03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6355D6-4D44-4228-BB8A-7B9E6CC5FC28}" type="slidenum">
              <a:rPr lang="en-GB" altLang="cs-CZ"/>
              <a:pPr>
                <a:defRPr/>
              </a:pPr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483272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A59B1-9FA6-40AC-819F-6985E4FD0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03011-97AB-4D0D-8D93-6A229AF222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FE7BD-705B-47B1-B99B-25EE4013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B674D-BAA3-4419-B32A-609B1D05F29B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D617C-3656-42EC-BD6B-2B738220A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09517-DB9C-48DA-9FA4-3070C6C33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363F-5A54-448A-A355-A2BD7389A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007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CC7B2-51D5-4433-8209-97E53DEFD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6AE233-CAC0-46EB-AAAB-AA525E955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3F8CB7-E7A3-42E0-9811-E401137E0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B674D-BAA3-4419-B32A-609B1D05F29B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3652F8-52D7-4015-B10D-E349B1060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720664-6581-4277-AA33-2784FCAC9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363F-5A54-448A-A355-A2BD7389A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635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2842B-B27D-4164-A547-9DC0B666A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5E036-D024-4BB1-B9D7-0A1DCD3B5B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168CA2-8161-4FCD-B4EB-60D2E5E39F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B99DD6-4533-4B58-B4D6-46C87CE48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B674D-BAA3-4419-B32A-609B1D05F29B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08D3D0-A793-4FD5-B9A1-E939C7985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C169D6-F325-44C2-971E-4F1908F78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363F-5A54-448A-A355-A2BD7389A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895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74AF9-FDE5-457F-A263-AD4E51CCF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0A8276-11B6-406A-9A90-E52E93B3ED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0B2AAD-E46C-426F-92CC-9EE455649F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B8524F-9DEC-4AF2-9884-7F084D027A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40F095-E9AE-49E0-85E7-9637991590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EF2864-DF3D-4A90-8403-296F7680E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B674D-BAA3-4419-B32A-609B1D05F29B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DCD157-C8D4-45F8-98D9-9A0286CE6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543A1A-F7E5-4D52-8CE4-7D887E7F3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363F-5A54-448A-A355-A2BD7389A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220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4D96E-119F-42AD-B462-3502F9BF8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E0EF9A-DBC2-4626-AE34-5D14FF37B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B674D-BAA3-4419-B32A-609B1D05F29B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DFA9BB-022F-4B76-87F5-02285D98A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032051-61BB-4860-B09C-BA5481DCC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363F-5A54-448A-A355-A2BD7389A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194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934354-5A84-4926-82D6-1F158B4F1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B674D-BAA3-4419-B32A-609B1D05F29B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B07BB4-7511-4C20-B270-D4CBFCD26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CA198D-AA49-4B9B-B63A-F1E23B4A3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363F-5A54-448A-A355-A2BD7389A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238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4B09B-FD3E-468D-AA41-FD09ED35E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DE176-4E14-4965-9A38-647B484A9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453824-7D12-4EF0-9775-2C451C9C50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663250-6F95-43DF-A896-DC76BDE7D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B674D-BAA3-4419-B32A-609B1D05F29B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2A7F82-727F-4558-B174-D37C85415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A7905A-90F8-4E62-916B-397D622C6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363F-5A54-448A-A355-A2BD7389A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36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859C9-7BFC-4FDC-9CD1-9A91371F7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5A4FB0-7AA9-4D7D-8761-D8FDA3A768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F5F80F-79FB-4CA7-8D2B-AA09B93EC5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116F92-121B-4FD1-9666-D37947A33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B674D-BAA3-4419-B32A-609B1D05F29B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2D671-734C-48F2-BB3F-27FC225E7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A118EC-64AC-47E3-B9E7-91F2E2073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363F-5A54-448A-A355-A2BD7389A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174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5C4158-EBAD-4D16-B7D7-20F11B13C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86A854-51F0-4769-86EB-7D8F8DD5C5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E8181E-E507-44DB-8CC4-CC0AAE6DEB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B674D-BAA3-4419-B32A-609B1D05F29B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7CDA2-62DB-488E-8DED-8B4B8D4D4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C88F9-7FDE-4665-AEAC-A893FBB9A4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E363F-5A54-448A-A355-A2BD7389A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152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F93A0-18C9-40CB-A699-6D09D9D76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-497839"/>
            <a:ext cx="10515600" cy="1828799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Lecture 12. Vertebrate genetic models and screens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27216-C8A4-478C-8F1D-62494D6E18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4C863E-64A5-496E-A78C-5E8D07A68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2480" y="0"/>
            <a:ext cx="3779520" cy="67850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DC5A30-4506-4E9E-A225-3A12F5D2E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148" y="1076960"/>
            <a:ext cx="5847292" cy="544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009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F362A-60E1-4A10-A08C-3689DC329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D5F33-1D74-4CDA-B14C-CA4E038CFC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4D1007-2024-4D91-B88D-B8017B19B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601" y="51916"/>
            <a:ext cx="5172797" cy="675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691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AFAC2-1DB7-4A53-97DB-97137F49C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50F80-EB1F-437F-8D54-8E579A7072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208097-2FC4-4D28-BACB-1A844BCFD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3891" y="180521"/>
            <a:ext cx="5144218" cy="649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223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1593A-9604-4D3E-A16F-A73120434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A82D1-9876-4484-AA26-12ADA46559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981ACC-1BF8-4BED-B27B-7C0C6F430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2943" y="70969"/>
            <a:ext cx="5106113" cy="671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352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D0607-E490-49C1-B884-BF963C437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D822A-0946-4285-BFC2-DD904526CE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6AEF0C-3286-4760-9C9B-E88C603CF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85" y="186445"/>
            <a:ext cx="4258269" cy="63064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67CC29-1EAC-427C-991C-B0666D659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628" y="261495"/>
            <a:ext cx="4248743" cy="633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353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6B522-5C40-4DFA-B095-27AD91690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63928-87A7-4FF5-8450-F7A173D059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A87C4B-FAE2-47B2-98B5-539E00DF6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7233" y="204337"/>
            <a:ext cx="5077534" cy="644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161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4F57E-E668-4071-98CD-F358B42BF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499894-1042-4EA1-B9F8-FE8A806D4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ABF68C-4189-4301-8126-A3FCF1798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6759" y="151942"/>
            <a:ext cx="5058481" cy="655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58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C501A-1DB4-4C3D-A211-71735DC8C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1B899-5C14-4ECE-BFE0-B44CA1F35A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F589C1-5DD2-4A3F-9D4C-73C61F9FF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180" y="204337"/>
            <a:ext cx="5115639" cy="644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1481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CDD45-9479-4AE9-AAF5-1E8F2AE6B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C39B7-DA14-4340-9F86-2AE26474EB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F610BA-15D8-470E-926F-D98B89746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13" y="156706"/>
            <a:ext cx="5115639" cy="65445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B1169E-9239-4184-9702-3D346E0D2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2353" y="104311"/>
            <a:ext cx="5077534" cy="664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6040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DE332-E1B8-4021-B1F1-C49C78CE8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A2734-430E-41B4-9360-3098A6D5BB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36859B-91B9-4F93-8615-091228AB1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7233" y="85258"/>
            <a:ext cx="5077534" cy="668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9862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F93A0-18C9-40CB-A699-6D09D9D7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27216-C8A4-478C-8F1D-62494D6E18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47CEAB-0A67-4217-8871-29D627F09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301" y="0"/>
            <a:ext cx="10559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933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F93A0-18C9-40CB-A699-6D09D9D7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27216-C8A4-478C-8F1D-62494D6E18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4F6960-1AE5-469D-A5D1-86D314038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5425"/>
            <a:ext cx="12192000" cy="54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501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F93A0-18C9-40CB-A699-6D09D9D7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27216-C8A4-478C-8F1D-62494D6E18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4E68BB-69E0-41EA-8E3D-AFCF62368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20" y="0"/>
            <a:ext cx="9939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747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F93A0-18C9-40CB-A699-6D09D9D7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27216-C8A4-478C-8F1D-62494D6E18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F18C3E-E897-4DEA-83B0-C6647978C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87" y="890233"/>
            <a:ext cx="10936226" cy="507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3475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F93A0-18C9-40CB-A699-6D09D9D7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27216-C8A4-478C-8F1D-62494D6E18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FA3AE7-10F6-4227-9E86-B97C73ED8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38" y="0"/>
            <a:ext cx="305656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4D7781-1E7A-45ED-8536-1BC23693C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7076" y="681037"/>
            <a:ext cx="6563641" cy="523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7338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F93A0-18C9-40CB-A699-6D09D9D7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27216-C8A4-478C-8F1D-62494D6E18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78DD7B-A3F1-44BB-B220-C45022933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719" y="0"/>
            <a:ext cx="78685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7803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F93A0-18C9-40CB-A699-6D09D9D7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27216-C8A4-478C-8F1D-62494D6E18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26C36F-8343-40D3-871E-2F3B7611B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8207" y="0"/>
            <a:ext cx="31355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5310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DE332-E1B8-4021-B1F1-C49C78CE8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A2734-430E-41B4-9360-3098A6D5BB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9859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2063C-D027-40BC-99C3-350429184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BE9F8-C504-4760-8C7E-3E0BAAF8C9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576C6B-052F-41AF-8C3C-F0A60AE1D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707" y="80495"/>
            <a:ext cx="5096586" cy="669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120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BE623-C51A-43DD-BE32-3B209976C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FDF31-595A-449A-AED2-1FA6AD80A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9DD319-E362-4663-959B-D69C76440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80" y="121920"/>
            <a:ext cx="616275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8BAB53-4552-4766-A171-3D96B8051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959" y="404390"/>
            <a:ext cx="5039428" cy="604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813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B552B-C941-4C00-AF16-7DE205862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FB66A-D163-4C6F-B7D5-77789E7B2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096F40-53C0-4B1B-9352-67E12B318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847" y="0"/>
            <a:ext cx="482910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EA7B9A-2BAA-4FF2-96F6-DDA760163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798" y="97264"/>
            <a:ext cx="5829356" cy="673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2372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DE332-E1B8-4021-B1F1-C49C78CE8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A2734-430E-41B4-9360-3098A6D5BB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641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2CC5E-7EB8-434C-B3C5-F76D3409E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02548-585E-4D05-8DB5-2BACA71BEE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7C99B4-FB48-4837-A6E4-82F3F9CC8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249" y="0"/>
            <a:ext cx="94495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0795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DE332-E1B8-4021-B1F1-C49C78CE8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A2734-430E-41B4-9360-3098A6D5BB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7C9AC5-7D0F-451B-B403-18CF2C84B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63" y="0"/>
            <a:ext cx="622495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A5D356-601A-45E3-BE8D-5852362DE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8999" y="-5080"/>
            <a:ext cx="50735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761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DE332-E1B8-4021-B1F1-C49C78CE8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A2734-430E-41B4-9360-3098A6D5BB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5A7A81-0D0D-4D76-8921-9957A139B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595" y="365125"/>
            <a:ext cx="4829849" cy="25435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9FD595-62F7-440A-A22B-3319E7C0F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601" y="-218627"/>
            <a:ext cx="5163462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3BFEFB-F97B-4848-8B22-8F00D807F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043" y="3429000"/>
            <a:ext cx="3962953" cy="321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731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6B96F-9DBE-4DAB-80F6-A27C3C8ED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59083"/>
            <a:ext cx="10515600" cy="1325563"/>
          </a:xfrm>
        </p:spPr>
        <p:txBody>
          <a:bodyPr/>
          <a:lstStyle/>
          <a:p>
            <a:r>
              <a:rPr lang="en-US" dirty="0"/>
              <a:t>Eddy De </a:t>
            </a:r>
            <a:r>
              <a:rPr lang="en-US" dirty="0" err="1"/>
              <a:t>Robertis</a:t>
            </a:r>
            <a:r>
              <a:rPr lang="en-US" dirty="0"/>
              <a:t> proposed an Urbilaterian shared ancestor. Ur = original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F8AAA-B1A3-45CC-8129-104BB88419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slide25">
            <a:extLst>
              <a:ext uri="{FF2B5EF4-FFF2-40B4-BE49-F238E27FC236}">
                <a16:creationId xmlns:a16="http://schemas.microsoft.com/office/drawing/2014/main" id="{57D94E65-97A5-496C-A257-4A54B2B69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534" y="1253768"/>
            <a:ext cx="7918514" cy="593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Image result for pilsner urquell">
            <a:extLst>
              <a:ext uri="{FF2B5EF4-FFF2-40B4-BE49-F238E27FC236}">
                <a16:creationId xmlns:a16="http://schemas.microsoft.com/office/drawing/2014/main" id="{8D818582-0E22-4DD5-B086-A3B48A06C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878" y="2543969"/>
            <a:ext cx="268605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8361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8DEF0-9769-4344-940F-7307063A9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501CD-1371-4FA5-826A-955217244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CD1655-311D-4711-9501-D6524B8A0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074" y="271022"/>
            <a:ext cx="6639852" cy="63159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6D184D-66BD-42F2-87AC-D016CFAED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679" y="18059"/>
            <a:ext cx="7171575" cy="683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355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3A558-B21D-4906-9829-BCE8B1A6F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D761E-0459-4491-A234-0B0188C0E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141246-E68E-4C3F-B691-D18B86746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176" y="180521"/>
            <a:ext cx="10545647" cy="64969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D3BA65-1A48-47B2-A900-FB7E93502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642" y="180521"/>
            <a:ext cx="8095512" cy="475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7827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3A558-B21D-4906-9829-BCE8B1A6F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D761E-0459-4491-A234-0B0188C0E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141246-E68E-4C3F-B691-D18B86746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176" y="180521"/>
            <a:ext cx="10545647" cy="649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1380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DE332-E1B8-4021-B1F1-C49C78CE8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A2734-430E-41B4-9360-3098A6D5BB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210E30-BDF6-4E0E-8539-15CCECB56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074" y="0"/>
            <a:ext cx="501913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85D273-E51E-46FD-B6A2-FCC46A8BC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8871" y="0"/>
            <a:ext cx="48949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5434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7409D-4BB3-4456-90ED-118961D60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7689F-E115-498E-B0CA-A6894D2A68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F76EE9-1E51-469A-89D1-3D92F30EE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1970" y="1742839"/>
            <a:ext cx="5268060" cy="337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8976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FBDB9-D3A7-436C-A399-61D5DEE8C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ED4DC-04A7-4951-A3FB-D574B2B84F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13DAB4-46C5-497F-9BB6-E84007F0D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5739" y="0"/>
            <a:ext cx="3180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2554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3DC59-D57B-4E2B-BB50-D5F15030A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B2323-74E6-4F37-9822-5890C57CA8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0CEB86-879B-4174-83E9-B48F192E5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6759" y="29285"/>
            <a:ext cx="6257961" cy="680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52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71816-38D2-4AB5-B8E1-3373A1F7F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14B9D4-66FA-400D-BC64-E4657F6EA9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2173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F5AEC-86EF-42DD-9521-73CD15272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4B067-8E18-4EFB-B0B8-8F5C3DF47D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7790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2032D-D469-4CFB-A92C-269912FB4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8BCE0-BCF1-4C98-9E30-459E096B1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261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EC620-1429-49B0-A58F-45030D8F9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111BE-349B-43FB-8633-4E836B9F79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B4D132-86B3-413A-9677-4D232DA7E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416" y="0"/>
            <a:ext cx="91771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2678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D5E12-96F3-401A-9B39-13CB2F4A7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0FB06-E195-45DE-B1C5-C25076F1A5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D48F03-52E4-4A9C-BCE5-E9D364DA0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306" y="0"/>
            <a:ext cx="9199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58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AAD77-32CB-4D46-A4D9-5721C7E51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73765-CC97-488A-B90B-696479A9A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EA04AE-2ABF-417D-B6C7-B686FC451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1645" y="0"/>
            <a:ext cx="40087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406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5D04F-4152-47CC-8FFC-D57E60931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6570D-C48E-4B5E-90A2-B117D118EF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0BDECA-738A-4E60-82F0-700CA7D11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529" y="0"/>
            <a:ext cx="6524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7010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0FB85-4E05-441F-8110-8F192B9B9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017F2-3903-4CAA-B79E-6CF109CEF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056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F93A0-18C9-40CB-A699-6D09D9D76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97839"/>
            <a:ext cx="10515600" cy="1828799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Lecture 12. Early genetic screens and vertebrate genetic screens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27216-C8A4-478C-8F1D-62494D6E18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E1F218-A7D2-4C92-8EA8-A477D1A8D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708" y="777482"/>
            <a:ext cx="7753663" cy="58061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F644C6-264C-4400-B83C-B67CD0C95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65" y="681037"/>
            <a:ext cx="4289097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0147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F93A0-18C9-40CB-A699-6D09D9D7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27216-C8A4-478C-8F1D-62494D6E18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CA960E-C544-44DC-B070-BCCE11362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233" y="0"/>
            <a:ext cx="8799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1741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F93A0-18C9-40CB-A699-6D09D9D7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27216-C8A4-478C-8F1D-62494D6E18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5BEA5D-4215-4D84-81B4-6B454CEF5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414" y="242443"/>
            <a:ext cx="9107171" cy="637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283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F93A0-18C9-40CB-A699-6D09D9D7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Zebrafish genetic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27216-C8A4-478C-8F1D-62494D6E18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80B018-98E2-4539-A01E-DBEAFC5CF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1137" y="1928046"/>
            <a:ext cx="5039023" cy="492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130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0D458-2B1D-4001-AB50-C68BC0D8A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F860C-4071-4D55-BFED-F1C31F530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3432E7-FE24-486D-B754-FF9A84F71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837" y="23337"/>
            <a:ext cx="7354326" cy="681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450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F93A0-18C9-40CB-A699-6D09D9D7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27216-C8A4-478C-8F1D-62494D6E18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DA500C-79D9-4382-B35F-75A2F6762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1654" y="0"/>
            <a:ext cx="63286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1812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62A68-129A-4B45-A573-495CF63F33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52D564-C07E-4396-AFDA-AAD7D0A3E0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B4675F-11F5-490E-B5A2-DD8D85D48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494" y="70969"/>
            <a:ext cx="8507012" cy="671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889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F93A0-18C9-40CB-A699-6D09D9D7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27216-C8A4-478C-8F1D-62494D6E18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60DB44-8934-4F71-B384-67D8FAB4E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668"/>
            <a:ext cx="12192000" cy="637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1132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F93A0-18C9-40CB-A699-6D09D9D7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27216-C8A4-478C-8F1D-62494D6E18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2D0498-8953-48B7-B76E-2556886DB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020" y="213864"/>
            <a:ext cx="8487960" cy="643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3281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F93A0-18C9-40CB-A699-6D09D9D7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27216-C8A4-478C-8F1D-62494D6E18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E08AF2-B203-4513-8743-13C455E63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829" y="0"/>
            <a:ext cx="98123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5146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F93A0-18C9-40CB-A699-6D09D9D7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27216-C8A4-478C-8F1D-62494D6E18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3572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F93A0-18C9-40CB-A699-6D09D9D7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27216-C8A4-478C-8F1D-62494D6E18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83BA22-2C49-414C-A032-48EB4CEDB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421" y="0"/>
            <a:ext cx="90571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4246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971D1-FE36-41F1-9A3F-43C89AC92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59E382-C51F-4E90-AF3F-96E928C95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2ECECC-A3DE-4845-9B6E-E4D478CCE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781" y="1960774"/>
            <a:ext cx="6619921" cy="48972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BF2BA4-EC61-4F0D-9DFB-EDD551508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4062" y="218058"/>
            <a:ext cx="3352319" cy="264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771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2659A-0DFB-4109-A335-1A42AA6ED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6FCAE-04E2-40ED-8FD6-0431658039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4A17F9-ABD3-40BF-9653-7441893F4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915" y="118600"/>
            <a:ext cx="8564170" cy="662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46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F93A0-18C9-40CB-A699-6D09D9D7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27216-C8A4-478C-8F1D-62494D6E18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33BFF4-7AB2-4334-BEED-2901F62FB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321" y="0"/>
            <a:ext cx="89953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557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F93A0-18C9-40CB-A699-6D09D9D7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27216-C8A4-478C-8F1D-62494D6E18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D1FA2A-E4D8-48FE-BE53-684415E13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282" y="1080760"/>
            <a:ext cx="10107436" cy="469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8583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F93A0-18C9-40CB-A699-6D09D9D7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27216-C8A4-478C-8F1D-62494D6E18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6C2C1F-3625-4568-B891-5DBFEAD75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941" y="113837"/>
            <a:ext cx="9088118" cy="663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728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F93A0-18C9-40CB-A699-6D09D9D7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27216-C8A4-478C-8F1D-62494D6E18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F28352-0CE3-4EE1-80D0-4B0282EE1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154" y="0"/>
            <a:ext cx="96256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0071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F93A0-18C9-40CB-A699-6D09D9D7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27216-C8A4-478C-8F1D-62494D6E18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1A7690-1055-42A8-8A8C-F752E85C7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295" y="0"/>
            <a:ext cx="94694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4488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9E503DEB-08D5-407E-9957-23CE063F17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6414" y="438150"/>
            <a:ext cx="8772525" cy="105568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altLang="en-US" sz="3692" b="1">
                <a:ea typeface="ＭＳ Ｐゴシック" panose="020B0600070205080204" pitchFamily="34" charset="-128"/>
              </a:rPr>
              <a:t>A classical model of inducible gene expression in a eukaryote.</a:t>
            </a:r>
          </a:p>
        </p:txBody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07E494B0-A10D-4BC0-8CC3-9BDFB6CF77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9988" y="1766889"/>
            <a:ext cx="7772400" cy="3798887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GB" altLang="en-US" b="1" i="1"/>
              <a:t>GAL1</a:t>
            </a:r>
            <a:r>
              <a:rPr lang="en-GB" altLang="en-US"/>
              <a:t>       galactokinase  (mutant allele is </a:t>
            </a:r>
            <a:r>
              <a:rPr lang="en-GB" altLang="en-US" i="1"/>
              <a:t>gal1</a:t>
            </a:r>
            <a:r>
              <a:rPr lang="en-GB" altLang="en-US"/>
              <a:t>)</a:t>
            </a:r>
          </a:p>
          <a:p>
            <a:pPr eaLnBrk="1" hangingPunct="1"/>
            <a:r>
              <a:rPr lang="en-GB" altLang="en-US" b="1" i="1"/>
              <a:t>GAL2</a:t>
            </a:r>
            <a:r>
              <a:rPr lang="en-GB" altLang="en-US" b="1"/>
              <a:t> </a:t>
            </a:r>
            <a:r>
              <a:rPr lang="en-GB" altLang="en-US"/>
              <a:t>      galactose permease</a:t>
            </a:r>
          </a:p>
          <a:p>
            <a:pPr eaLnBrk="1" hangingPunct="1"/>
            <a:r>
              <a:rPr lang="en-GB" altLang="en-US" b="1" i="1"/>
              <a:t>GAL7</a:t>
            </a:r>
            <a:r>
              <a:rPr lang="en-GB" altLang="en-US"/>
              <a:t>       galactose uridyl transferase</a:t>
            </a:r>
          </a:p>
          <a:p>
            <a:pPr eaLnBrk="1" hangingPunct="1"/>
            <a:r>
              <a:rPr lang="en-GB" altLang="en-US" b="1" i="1"/>
              <a:t>GAL10</a:t>
            </a:r>
            <a:r>
              <a:rPr lang="en-GB" altLang="en-US"/>
              <a:t>     galactose-glucose epimerase</a:t>
            </a:r>
          </a:p>
          <a:p>
            <a:pPr eaLnBrk="1" hangingPunct="1"/>
            <a:endParaRPr lang="en-GB" altLang="en-US"/>
          </a:p>
          <a:p>
            <a:pPr eaLnBrk="1" hangingPunct="1"/>
            <a:r>
              <a:rPr lang="en-GB" altLang="en-US" b="1" i="1">
                <a:solidFill>
                  <a:srgbClr val="00FF00"/>
                </a:solidFill>
              </a:rPr>
              <a:t>GAL4</a:t>
            </a:r>
            <a:r>
              <a:rPr lang="en-GB" altLang="en-US">
                <a:solidFill>
                  <a:srgbClr val="00FF00"/>
                </a:solidFill>
              </a:rPr>
              <a:t>       </a:t>
            </a:r>
            <a:r>
              <a:rPr lang="en-GB" altLang="en-US"/>
              <a:t>positive regulator (mutant is</a:t>
            </a:r>
            <a:r>
              <a:rPr lang="en-GB" altLang="en-US">
                <a:solidFill>
                  <a:srgbClr val="00FF00"/>
                </a:solidFill>
              </a:rPr>
              <a:t> </a:t>
            </a:r>
            <a:r>
              <a:rPr lang="en-GB" altLang="en-US" i="1">
                <a:solidFill>
                  <a:srgbClr val="00FF00"/>
                </a:solidFill>
              </a:rPr>
              <a:t>gal4</a:t>
            </a:r>
            <a:r>
              <a:rPr lang="en-GB" altLang="en-US"/>
              <a:t>)</a:t>
            </a:r>
          </a:p>
          <a:p>
            <a:pPr eaLnBrk="1" hangingPunct="1"/>
            <a:r>
              <a:rPr lang="en-GB" altLang="en-US" b="1" i="1">
                <a:solidFill>
                  <a:srgbClr val="FF0000"/>
                </a:solidFill>
              </a:rPr>
              <a:t>GAL80</a:t>
            </a:r>
            <a:r>
              <a:rPr lang="en-GB" altLang="en-US">
                <a:solidFill>
                  <a:srgbClr val="FF0000"/>
                </a:solidFill>
              </a:rPr>
              <a:t>     </a:t>
            </a:r>
            <a:r>
              <a:rPr lang="en-GB" altLang="en-US"/>
              <a:t>negative regulator (mutant is</a:t>
            </a:r>
            <a:r>
              <a:rPr lang="en-GB" altLang="en-US">
                <a:solidFill>
                  <a:srgbClr val="FF0000"/>
                </a:solidFill>
              </a:rPr>
              <a:t> </a:t>
            </a:r>
            <a:r>
              <a:rPr lang="en-GB" altLang="en-US" i="1">
                <a:solidFill>
                  <a:srgbClr val="FF0000"/>
                </a:solidFill>
              </a:rPr>
              <a:t>gal80</a:t>
            </a:r>
            <a:r>
              <a:rPr lang="en-GB" alt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833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621A95DA-428D-4512-A9BA-9A77A6B387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571500"/>
            <a:ext cx="9144000" cy="105568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altLang="en-US" sz="3692" b="1">
                <a:ea typeface="ＭＳ Ｐゴシック" panose="020B0600070205080204" pitchFamily="34" charset="-128"/>
              </a:rPr>
              <a:t>Yeast </a:t>
            </a:r>
            <a:r>
              <a:rPr lang="en-GB" altLang="en-US" sz="3692" b="1" i="1">
                <a:ea typeface="ＭＳ Ｐゴシック" panose="020B0600070205080204" pitchFamily="34" charset="-128"/>
              </a:rPr>
              <a:t>GAL</a:t>
            </a:r>
            <a:r>
              <a:rPr lang="en-GB" altLang="en-US" sz="3692" b="1">
                <a:ea typeface="ＭＳ Ｐゴシック" panose="020B0600070205080204" pitchFamily="34" charset="-128"/>
              </a:rPr>
              <a:t> genes are positively regulated at the level of transcription activation.</a:t>
            </a:r>
          </a:p>
        </p:txBody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764A4352-4655-4FF5-B7E2-E371E61B2F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1200" y="1951038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en-US"/>
              <a:t>A </a:t>
            </a:r>
            <a:r>
              <a:rPr lang="en-GB" altLang="en-US" i="1">
                <a:solidFill>
                  <a:srgbClr val="00FF00"/>
                </a:solidFill>
              </a:rPr>
              <a:t>gal4</a:t>
            </a:r>
            <a:r>
              <a:rPr lang="en-GB" altLang="en-US"/>
              <a:t>, </a:t>
            </a:r>
            <a:r>
              <a:rPr lang="en-GB" altLang="en-US" i="1">
                <a:solidFill>
                  <a:srgbClr val="FF0000"/>
                </a:solidFill>
              </a:rPr>
              <a:t>gal80</a:t>
            </a:r>
            <a:r>
              <a:rPr lang="en-GB" altLang="en-US"/>
              <a:t> double mutant fails to induce expression of galactose enzymes. (gal4 mutation is epistatic to gal80)</a:t>
            </a:r>
          </a:p>
          <a:p>
            <a:pPr eaLnBrk="1" hangingPunct="1">
              <a:lnSpc>
                <a:spcPct val="90000"/>
              </a:lnSpc>
            </a:pPr>
            <a:endParaRPr lang="en-GB" altLang="en-US"/>
          </a:p>
          <a:p>
            <a:pPr eaLnBrk="1" hangingPunct="1">
              <a:lnSpc>
                <a:spcPct val="90000"/>
              </a:lnSpc>
            </a:pPr>
            <a:r>
              <a:rPr lang="en-GB" altLang="en-US"/>
              <a:t>Interpretation is that </a:t>
            </a:r>
            <a:r>
              <a:rPr lang="en-GB" altLang="en-US">
                <a:solidFill>
                  <a:srgbClr val="00FF00"/>
                </a:solidFill>
              </a:rPr>
              <a:t>GAL4</a:t>
            </a:r>
            <a:r>
              <a:rPr lang="en-GB" altLang="en-US"/>
              <a:t> targets the structural genes to activate transcription.</a:t>
            </a:r>
          </a:p>
          <a:p>
            <a:pPr eaLnBrk="1" hangingPunct="1">
              <a:lnSpc>
                <a:spcPct val="90000"/>
              </a:lnSpc>
            </a:pPr>
            <a:endParaRPr lang="en-GB" altLang="en-US"/>
          </a:p>
          <a:p>
            <a:pPr eaLnBrk="1" hangingPunct="1">
              <a:lnSpc>
                <a:spcPct val="90000"/>
              </a:lnSpc>
            </a:pPr>
            <a:r>
              <a:rPr lang="en-GB" altLang="en-US">
                <a:solidFill>
                  <a:srgbClr val="FF0000"/>
                </a:solidFill>
              </a:rPr>
              <a:t>GAL80</a:t>
            </a:r>
            <a:r>
              <a:rPr lang="en-GB" altLang="en-US"/>
              <a:t> interacts with </a:t>
            </a:r>
            <a:r>
              <a:rPr lang="en-GB" altLang="en-US">
                <a:solidFill>
                  <a:srgbClr val="00FF00"/>
                </a:solidFill>
              </a:rPr>
              <a:t>GAL4</a:t>
            </a:r>
            <a:r>
              <a:rPr lang="en-GB" altLang="en-US"/>
              <a:t> to control its activity.</a:t>
            </a:r>
          </a:p>
        </p:txBody>
      </p:sp>
    </p:spTree>
    <p:extLst>
      <p:ext uri="{BB962C8B-B14F-4D97-AF65-F5344CB8AC3E}">
        <p14:creationId xmlns:p14="http://schemas.microsoft.com/office/powerpoint/2010/main" val="305107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F183ED9D-CB84-4C6D-BF05-E90AD4FDBF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43064" y="238125"/>
            <a:ext cx="9024937" cy="1055688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2954" b="1" dirty="0">
                <a:ea typeface="ＭＳ Ｐゴシック" panose="020B0600070205080204" pitchFamily="34" charset="-128"/>
              </a:rPr>
              <a:t>Mechanism of transcription activation of the yeast </a:t>
            </a:r>
            <a:r>
              <a:rPr lang="en-GB" altLang="en-US" sz="2954" b="1" i="1" dirty="0">
                <a:ea typeface="ＭＳ Ｐゴシック" panose="020B0600070205080204" pitchFamily="34" charset="-128"/>
              </a:rPr>
              <a:t>GAL</a:t>
            </a:r>
            <a:r>
              <a:rPr lang="en-GB" altLang="en-US" sz="2954" b="1" dirty="0">
                <a:ea typeface="ＭＳ Ｐゴシック" panose="020B0600070205080204" pitchFamily="34" charset="-128"/>
              </a:rPr>
              <a:t> genes.</a:t>
            </a:r>
            <a:endParaRPr lang="en-US" altLang="en-US" sz="2954" b="1" dirty="0">
              <a:ea typeface="ＭＳ Ｐゴシック" panose="020B0600070205080204" pitchFamily="34" charset="-128"/>
            </a:endParaRPr>
          </a:p>
        </p:txBody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4C92E099-CD99-48E7-B19F-663ABCE708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03428" name="Picture 4">
            <a:extLst>
              <a:ext uri="{FF2B5EF4-FFF2-40B4-BE49-F238E27FC236}">
                <a16:creationId xmlns:a16="http://schemas.microsoft.com/office/drawing/2014/main" id="{FD2E7E0D-3744-47D1-A7BF-7D130BD78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6" t="13237" r="14122" b="7764"/>
          <a:stretch>
            <a:fillRect/>
          </a:stretch>
        </p:blipFill>
        <p:spPr bwMode="auto">
          <a:xfrm>
            <a:off x="3171826" y="1311275"/>
            <a:ext cx="5781675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125012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See the source image">
            <a:extLst>
              <a:ext uri="{FF2B5EF4-FFF2-40B4-BE49-F238E27FC236}">
                <a16:creationId xmlns:a16="http://schemas.microsoft.com/office/drawing/2014/main" id="{9793370F-763E-4CF6-9F4A-05471B969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714" y="1741488"/>
            <a:ext cx="4789487" cy="359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1" name="Picture 4" descr="See the source image">
            <a:extLst>
              <a:ext uri="{FF2B5EF4-FFF2-40B4-BE49-F238E27FC236}">
                <a16:creationId xmlns:a16="http://schemas.microsoft.com/office/drawing/2014/main" id="{38272A7F-4DA2-4D5C-B5F8-FFA102A86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738" y="3686176"/>
            <a:ext cx="4056062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2" name="TextBox 1">
            <a:extLst>
              <a:ext uri="{FF2B5EF4-FFF2-40B4-BE49-F238E27FC236}">
                <a16:creationId xmlns:a16="http://schemas.microsoft.com/office/drawing/2014/main" id="{31F5D673-420C-4D59-8EC0-E9BCD58E47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410201"/>
            <a:ext cx="151955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ONPG hydrolysis by cells gives a soluble blue product for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spectrophotometric measurement of </a:t>
            </a:r>
            <a:r>
              <a:rPr lang="en-US" altLang="en-US" sz="1800" i="1">
                <a:latin typeface="Arial" panose="020B0604020202020204" pitchFamily="34" charset="0"/>
              </a:rPr>
              <a:t>lacZ</a:t>
            </a:r>
            <a:r>
              <a:rPr lang="en-US" altLang="en-US" sz="1800">
                <a:latin typeface="Arial" panose="020B0604020202020204" pitchFamily="34" charset="0"/>
              </a:rPr>
              <a:t> (</a:t>
            </a:r>
            <a:r>
              <a:rPr lang="el-GR" altLang="en-US" sz="1800">
                <a:latin typeface="Arial" panose="020B0604020202020204" pitchFamily="34" charset="0"/>
              </a:rPr>
              <a:t>β</a:t>
            </a:r>
            <a:r>
              <a:rPr lang="en-US" altLang="en-US" sz="1800">
                <a:latin typeface="Arial" panose="020B0604020202020204" pitchFamily="34" charset="0"/>
              </a:rPr>
              <a:t>-galactosidase ) activity units</a:t>
            </a:r>
          </a:p>
        </p:txBody>
      </p:sp>
      <p:sp>
        <p:nvSpPr>
          <p:cNvPr id="104453" name="TextBox 3">
            <a:extLst>
              <a:ext uri="{FF2B5EF4-FFF2-40B4-BE49-F238E27FC236}">
                <a16:creationId xmlns:a16="http://schemas.microsoft.com/office/drawing/2014/main" id="{1F2C2E05-A4EC-4744-8AE7-AFEFD80A4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8389" y="339726"/>
            <a:ext cx="7881937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2400" b="1"/>
              <a:t>GAL1-lacZ and GAL10-lacZ fusions used for deletion analysis.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800" b="1" i="1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 i="1">
                <a:latin typeface="Arial" panose="020B0604020202020204" pitchFamily="34" charset="0"/>
              </a:rPr>
              <a:t>lacZ</a:t>
            </a:r>
            <a:r>
              <a:rPr lang="en-US" altLang="en-US" sz="1800" b="1">
                <a:latin typeface="Arial" panose="020B0604020202020204" pitchFamily="34" charset="0"/>
              </a:rPr>
              <a:t> (</a:t>
            </a:r>
            <a:r>
              <a:rPr lang="el-GR" altLang="en-US" sz="1800" b="1">
                <a:latin typeface="Arial" panose="020B0604020202020204" pitchFamily="34" charset="0"/>
              </a:rPr>
              <a:t>β</a:t>
            </a:r>
            <a:r>
              <a:rPr lang="en-US" altLang="en-US" sz="1800" b="1">
                <a:latin typeface="Arial" panose="020B0604020202020204" pitchFamily="34" charset="0"/>
              </a:rPr>
              <a:t>-galactosidase)) plate tests and liquid culture assays for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panose="020B0604020202020204" pitchFamily="34" charset="0"/>
              </a:rPr>
              <a:t>beta-gal activity units.</a:t>
            </a:r>
          </a:p>
        </p:txBody>
      </p:sp>
      <p:pic>
        <p:nvPicPr>
          <p:cNvPr id="104454" name="Picture 6" descr="See the source image">
            <a:extLst>
              <a:ext uri="{FF2B5EF4-FFF2-40B4-BE49-F238E27FC236}">
                <a16:creationId xmlns:a16="http://schemas.microsoft.com/office/drawing/2014/main" id="{52FF265E-29E3-48B3-9771-06D823F83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1" y="1752600"/>
            <a:ext cx="4056063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212872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CCA273C0-708E-4A22-A99E-213659D3FE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474664"/>
            <a:ext cx="9144000" cy="1055687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2954" b="1">
                <a:ea typeface="ＭＳ Ｐゴシック" panose="020B0600070205080204" pitchFamily="34" charset="-128"/>
              </a:rPr>
              <a:t>Deletion analysis of yeast </a:t>
            </a:r>
            <a:r>
              <a:rPr lang="en-GB" altLang="en-US" sz="2954" b="1" i="1">
                <a:ea typeface="ＭＳ Ｐゴシック" panose="020B0600070205080204" pitchFamily="34" charset="-128"/>
              </a:rPr>
              <a:t>GAL1</a:t>
            </a:r>
            <a:r>
              <a:rPr lang="en-GB" altLang="en-US" sz="2954" b="1">
                <a:ea typeface="ＭＳ Ｐゴシック" panose="020B0600070205080204" pitchFamily="34" charset="-128"/>
              </a:rPr>
              <a:t> upstream region defined an Upstream Activating Site (UAS</a:t>
            </a:r>
            <a:r>
              <a:rPr lang="en-GB" altLang="en-US" sz="2954" b="1" baseline="-25000">
                <a:ea typeface="ＭＳ Ｐゴシック" panose="020B0600070205080204" pitchFamily="34" charset="-128"/>
              </a:rPr>
              <a:t>G</a:t>
            </a:r>
            <a:r>
              <a:rPr lang="en-GB" altLang="en-US" sz="2954" b="1">
                <a:ea typeface="ＭＳ Ｐゴシック" panose="020B0600070205080204" pitchFamily="34" charset="-128"/>
              </a:rPr>
              <a:t>).</a:t>
            </a:r>
            <a:r>
              <a:rPr lang="en-GB" altLang="en-US" sz="2954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0DF3A72D-BD56-474F-9E0E-B0441906084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209800" y="2092325"/>
            <a:ext cx="3810000" cy="3798888"/>
          </a:xfrm>
        </p:spPr>
        <p:txBody>
          <a:bodyPr/>
          <a:lstStyle/>
          <a:p>
            <a:pPr eaLnBrk="1" hangingPunct="1">
              <a:defRPr/>
            </a:pPr>
            <a:endParaRPr lang="en-US" altLang="en-US" sz="2585">
              <a:ea typeface="ＭＳ Ｐゴシック" panose="020B0600070205080204" pitchFamily="34" charset="-128"/>
            </a:endParaRPr>
          </a:p>
        </p:txBody>
      </p:sp>
      <p:pic>
        <p:nvPicPr>
          <p:cNvPr id="105476" name="Picture 6">
            <a:extLst>
              <a:ext uri="{FF2B5EF4-FFF2-40B4-BE49-F238E27FC236}">
                <a16:creationId xmlns:a16="http://schemas.microsoft.com/office/drawing/2014/main" id="{A5C91B0B-E292-4A48-8117-0C31DCD6F119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10751" r="37029" b="64473"/>
          <a:stretch>
            <a:fillRect/>
          </a:stretch>
        </p:blipFill>
        <p:spPr>
          <a:xfrm>
            <a:off x="1524001" y="1811338"/>
            <a:ext cx="8759825" cy="2813050"/>
          </a:xfrm>
          <a:noFill/>
        </p:spPr>
      </p:pic>
      <p:sp>
        <p:nvSpPr>
          <p:cNvPr id="25605" name="Text Box 7">
            <a:extLst>
              <a:ext uri="{FF2B5EF4-FFF2-40B4-BE49-F238E27FC236}">
                <a16:creationId xmlns:a16="http://schemas.microsoft.com/office/drawing/2014/main" id="{C2AE6730-7799-49F3-B59C-579ACAF00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525" y="5156201"/>
            <a:ext cx="7829550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GB" altLang="en-US" sz="2215" b="1" dirty="0">
                <a:ea typeface="ＭＳ Ｐゴシック" panose="020B0600070205080204" pitchFamily="34" charset="-128"/>
              </a:rPr>
              <a:t>GAL1-lacZ and GAL10-lacZ fusions used for deletion analysis.</a:t>
            </a:r>
          </a:p>
          <a:p>
            <a:pPr eaLnBrk="1" hangingPunct="1">
              <a:defRPr/>
            </a:pPr>
            <a:endParaRPr lang="en-GB" altLang="en-US" sz="2215" b="1" dirty="0"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r>
              <a:rPr lang="en-GB" altLang="en-US" sz="2215" b="1" dirty="0">
                <a:ea typeface="ＭＳ Ｐゴシック" panose="020B0600070205080204" pitchFamily="34" charset="-128"/>
              </a:rPr>
              <a:t>UAS</a:t>
            </a:r>
            <a:r>
              <a:rPr lang="en-GB" altLang="en-US" sz="2215" b="1" baseline="-25000" dirty="0">
                <a:ea typeface="ＭＳ Ｐゴシック" panose="020B0600070205080204" pitchFamily="34" charset="-128"/>
              </a:rPr>
              <a:t>G</a:t>
            </a:r>
            <a:r>
              <a:rPr lang="en-GB" altLang="en-US" sz="2215" b="1" dirty="0">
                <a:ea typeface="ＭＳ Ｐゴシック" panose="020B0600070205080204" pitchFamily="34" charset="-128"/>
              </a:rPr>
              <a:t> had many properties of the Enhancer defined in SV40.</a:t>
            </a:r>
          </a:p>
        </p:txBody>
      </p:sp>
      <p:sp>
        <p:nvSpPr>
          <p:cNvPr id="25606" name="Text Box 8">
            <a:extLst>
              <a:ext uri="{FF2B5EF4-FFF2-40B4-BE49-F238E27FC236}">
                <a16:creationId xmlns:a16="http://schemas.microsoft.com/office/drawing/2014/main" id="{FFD10D39-9BF4-411A-98FD-E0099F6F2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5925" y="3570288"/>
            <a:ext cx="3589338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GB" altLang="en-US" sz="2215" b="1">
                <a:ea typeface="ＭＳ Ｐゴシック" panose="020B0600070205080204" pitchFamily="34" charset="-128"/>
              </a:rPr>
              <a:t>Four copies of a nearly </a:t>
            </a:r>
          </a:p>
          <a:p>
            <a:pPr eaLnBrk="1" hangingPunct="1">
              <a:defRPr/>
            </a:pPr>
            <a:r>
              <a:rPr lang="en-GB" altLang="en-US" sz="2215" b="1">
                <a:ea typeface="ＭＳ Ｐゴシック" panose="020B0600070205080204" pitchFamily="34" charset="-128"/>
              </a:rPr>
              <a:t>symmetric 17 bp GAL4 site.</a:t>
            </a:r>
          </a:p>
        </p:txBody>
      </p:sp>
    </p:spTree>
    <p:extLst>
      <p:ext uri="{BB962C8B-B14F-4D97-AF65-F5344CB8AC3E}">
        <p14:creationId xmlns:p14="http://schemas.microsoft.com/office/powerpoint/2010/main" val="2873728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F93A0-18C9-40CB-A699-6D09D9D7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27216-C8A4-478C-8F1D-62494D6E18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8F710C-C219-4516-BCAE-4F20D7807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79" y="56201"/>
            <a:ext cx="4829849" cy="68017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3B14ED-7FFD-422A-802D-019406898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0136" y="1551305"/>
            <a:ext cx="5713512" cy="447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474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F93A0-18C9-40CB-A699-6D09D9D7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27216-C8A4-478C-8F1D-62494D6E18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D0C39C-E6CE-4AF3-9A5F-EC5C11058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640"/>
            <a:ext cx="562684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640CB5-9EDF-48C1-A10D-5293BE8D7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290" y="0"/>
            <a:ext cx="40548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28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E0001-6486-44DF-BA02-F9EEDECDD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12276-FE32-43EF-8E54-7029259048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124BBB-FA3B-441A-8992-187F7CFE5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8570" y="0"/>
            <a:ext cx="40548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928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236</Words>
  <Application>Microsoft Office PowerPoint</Application>
  <PresentationFormat>Widescreen</PresentationFormat>
  <Paragraphs>32</Paragraphs>
  <Slides>68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5" baseType="lpstr">
      <vt:lpstr>ＭＳ Ｐゴシック</vt:lpstr>
      <vt:lpstr>ＭＳ Ｐゴシック</vt:lpstr>
      <vt:lpstr>Arial</vt:lpstr>
      <vt:lpstr>Calibri</vt:lpstr>
      <vt:lpstr>Calibri Light</vt:lpstr>
      <vt:lpstr>Times New Roman</vt:lpstr>
      <vt:lpstr>Office Theme</vt:lpstr>
      <vt:lpstr>Lecture 12. Vertebrate genetic models and screens</vt:lpstr>
      <vt:lpstr>PowerPoint Presentation</vt:lpstr>
      <vt:lpstr>PowerPoint Presentation</vt:lpstr>
      <vt:lpstr>PowerPoint Presentation</vt:lpstr>
      <vt:lpstr>Zebrafish genetic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Eddy De Robertis proposed an Urbilaterian shared ancestor. Ur = original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Reading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Lecture 12. Early genetic screens and vertebrate genetic screens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classical model of inducible gene expression in a eukaryote.</vt:lpstr>
      <vt:lpstr>Yeast GAL genes are positively regulated at the level of transcription activation.</vt:lpstr>
      <vt:lpstr>Mechanism of transcription activation of the yeast GAL genes.</vt:lpstr>
      <vt:lpstr>PowerPoint Presentation</vt:lpstr>
      <vt:lpstr>Deletion analysis of yeast GAL1 upstream region defined an Upstream Activating Site (UASG).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12. Early genetic screens and vertebrate genetic screens</dc:title>
  <dc:creator>Matthew Keegan</dc:creator>
  <cp:lastModifiedBy>Matthew Keegan</cp:lastModifiedBy>
  <cp:revision>28</cp:revision>
  <dcterms:created xsi:type="dcterms:W3CDTF">2024-12-11T10:54:29Z</dcterms:created>
  <dcterms:modified xsi:type="dcterms:W3CDTF">2024-12-13T14:13:14Z</dcterms:modified>
</cp:coreProperties>
</file>