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9" r:id="rId2"/>
    <p:sldId id="256" r:id="rId3"/>
    <p:sldId id="267" r:id="rId4"/>
    <p:sldId id="268" r:id="rId5"/>
    <p:sldId id="271" r:id="rId6"/>
    <p:sldId id="269" r:id="rId7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ta" initials="f" lastIdx="1" clrIdx="0">
    <p:extLst>
      <p:ext uri="{19B8F6BF-5375-455C-9EA6-DF929625EA0E}">
        <p15:presenceInfo xmlns:p15="http://schemas.microsoft.com/office/powerpoint/2012/main" userId="fran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3" autoAdjust="0"/>
    <p:restoredTop sz="94660"/>
  </p:normalViewPr>
  <p:slideViewPr>
    <p:cSldViewPr snapToGrid="0">
      <p:cViewPr varScale="1">
        <p:scale>
          <a:sx n="85" d="100"/>
          <a:sy n="85" d="100"/>
        </p:scale>
        <p:origin x="3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23031-88D6-49A7-A9CD-0CAAEE85EFEF}" type="datetimeFigureOut">
              <a:rPr lang="cs-CZ" smtClean="0"/>
              <a:t>2.11.2022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F14B8-7016-428E-849D-66D0248D64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930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32BB-602F-4511-AB57-8B0A325CE1C8}" type="datetimeFigureOut">
              <a:rPr lang="cs-CZ" smtClean="0"/>
              <a:t>2.11.2022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7D9C-CE62-4959-B678-101892EDCD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4977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32BB-602F-4511-AB57-8B0A325CE1C8}" type="datetimeFigureOut">
              <a:rPr lang="cs-CZ" smtClean="0"/>
              <a:t>2.11.2022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7D9C-CE62-4959-B678-101892EDCD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840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32BB-602F-4511-AB57-8B0A325CE1C8}" type="datetimeFigureOut">
              <a:rPr lang="cs-CZ" smtClean="0"/>
              <a:t>2.11.2022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7D9C-CE62-4959-B678-101892EDCD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594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32BB-602F-4511-AB57-8B0A325CE1C8}" type="datetimeFigureOut">
              <a:rPr lang="cs-CZ" smtClean="0"/>
              <a:t>2.11.2022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7D9C-CE62-4959-B678-101892EDCD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612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32BB-602F-4511-AB57-8B0A325CE1C8}" type="datetimeFigureOut">
              <a:rPr lang="cs-CZ" smtClean="0"/>
              <a:t>2.11.2022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7D9C-CE62-4959-B678-101892EDCD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474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32BB-602F-4511-AB57-8B0A325CE1C8}" type="datetimeFigureOut">
              <a:rPr lang="cs-CZ" smtClean="0"/>
              <a:t>2.11.2022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7D9C-CE62-4959-B678-101892EDCD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0377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32BB-602F-4511-AB57-8B0A325CE1C8}" type="datetimeFigureOut">
              <a:rPr lang="cs-CZ" smtClean="0"/>
              <a:t>2.11.2022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7D9C-CE62-4959-B678-101892EDCD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1254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32BB-602F-4511-AB57-8B0A325CE1C8}" type="datetimeFigureOut">
              <a:rPr lang="cs-CZ" smtClean="0"/>
              <a:t>2.11.2022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7D9C-CE62-4959-B678-101892EDCD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6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32BB-602F-4511-AB57-8B0A325CE1C8}" type="datetimeFigureOut">
              <a:rPr lang="cs-CZ" smtClean="0"/>
              <a:t>2.11.2022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7D9C-CE62-4959-B678-101892EDCD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2714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32BB-602F-4511-AB57-8B0A325CE1C8}" type="datetimeFigureOut">
              <a:rPr lang="cs-CZ" smtClean="0"/>
              <a:t>2.11.2022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7D9C-CE62-4959-B678-101892EDCD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815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32BB-602F-4511-AB57-8B0A325CE1C8}" type="datetimeFigureOut">
              <a:rPr lang="cs-CZ" smtClean="0"/>
              <a:t>2.11.2022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7D9C-CE62-4959-B678-101892EDCD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1333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632BB-602F-4511-AB57-8B0A325CE1C8}" type="datetimeFigureOut">
              <a:rPr lang="cs-CZ" smtClean="0"/>
              <a:t>2.11.2022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57D9C-CE62-4959-B678-101892EDCD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01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14.emf"/><Relationship Id="rId7" Type="http://schemas.openxmlformats.org/officeDocument/2006/relationships/image" Target="../media/image26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/>
              <a:t>Hybrid speciation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mtClean="0">
                <a:solidFill>
                  <a:schemeClr val="bg1">
                    <a:lumMod val="85000"/>
                  </a:schemeClr>
                </a:solidFill>
              </a:rPr>
              <a:t>Homoploid and</a:t>
            </a:r>
            <a:r>
              <a:rPr lang="cs-CZ" smtClean="0"/>
              <a:t> Polyploid</a:t>
            </a:r>
            <a:endParaRPr lang="cs-CZ"/>
          </a:p>
        </p:txBody>
      </p:sp>
      <p:pic>
        <p:nvPicPr>
          <p:cNvPr id="6150" name="Picture 6" descr="Image result for coffea arab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29" y="1134720"/>
            <a:ext cx="2449172" cy="183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Image result for Gossypium hirsut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154" name="Picture 10" descr="Image result for Gossypium hirsut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305" y="493174"/>
            <a:ext cx="3132107" cy="208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Image result for nicotiana tabacum pla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668" y="1462170"/>
            <a:ext cx="2592804" cy="211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Image result for Tragopogon castellan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949" y="298390"/>
            <a:ext cx="3005363" cy="210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helianthus anomalu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686" y="4144072"/>
            <a:ext cx="3172138" cy="208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triticum aestivu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983" y="3535363"/>
            <a:ext cx="3354339" cy="222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Image result for Hepatica transsilvanic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2" y="4546397"/>
            <a:ext cx="2569003" cy="192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Image result for Polypodium hesperiu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54" y="2913484"/>
            <a:ext cx="2600528" cy="173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30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569"/>
    </mc:Choice>
    <mc:Fallback xmlns="">
      <p:transition spd="slow" advTm="11156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Obrázek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947" y="658652"/>
            <a:ext cx="3300351" cy="2696413"/>
          </a:xfrm>
          <a:prstGeom prst="rect">
            <a:avLst/>
          </a:prstGeom>
        </p:spPr>
      </p:pic>
      <p:sp>
        <p:nvSpPr>
          <p:cNvPr id="17" name="Obdélník 16"/>
          <p:cNvSpPr/>
          <p:nvPr/>
        </p:nvSpPr>
        <p:spPr>
          <a:xfrm>
            <a:off x="136218" y="131885"/>
            <a:ext cx="36179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smtClean="0"/>
              <a:t>Polyploid </a:t>
            </a:r>
            <a:r>
              <a:rPr lang="cs-CZ" sz="2400"/>
              <a:t>hybrid </a:t>
            </a:r>
            <a:r>
              <a:rPr lang="cs-CZ" sz="2400" smtClean="0"/>
              <a:t>speciation</a:t>
            </a:r>
            <a:endParaRPr lang="cs-CZ" sz="2400"/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40" y="537088"/>
            <a:ext cx="2873047" cy="3866236"/>
          </a:xfrm>
          <a:prstGeom prst="rect">
            <a:avLst/>
          </a:prstGeom>
        </p:spPr>
      </p:pic>
      <p:grpSp>
        <p:nvGrpSpPr>
          <p:cNvPr id="20" name="Skupina 19"/>
          <p:cNvGrpSpPr>
            <a:grpSpLocks noChangeAspect="1"/>
          </p:cNvGrpSpPr>
          <p:nvPr/>
        </p:nvGrpSpPr>
        <p:grpSpPr>
          <a:xfrm>
            <a:off x="8004252" y="974501"/>
            <a:ext cx="3430700" cy="2380564"/>
            <a:chOff x="7297479" y="1241832"/>
            <a:chExt cx="4551285" cy="3248888"/>
          </a:xfrm>
        </p:grpSpPr>
        <p:grpSp>
          <p:nvGrpSpPr>
            <p:cNvPr id="21" name="Skupina 20"/>
            <p:cNvGrpSpPr/>
            <p:nvPr/>
          </p:nvGrpSpPr>
          <p:grpSpPr>
            <a:xfrm>
              <a:off x="7297479" y="1618939"/>
              <a:ext cx="4193481" cy="2871781"/>
              <a:chOff x="7297479" y="1618939"/>
              <a:chExt cx="4193481" cy="2871781"/>
            </a:xfrm>
          </p:grpSpPr>
          <p:pic>
            <p:nvPicPr>
              <p:cNvPr id="26" name="Obrázek 2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97479" y="1618939"/>
                <a:ext cx="4193481" cy="2871781"/>
              </a:xfrm>
              <a:prstGeom prst="rect">
                <a:avLst/>
              </a:prstGeom>
            </p:spPr>
          </p:pic>
          <p:sp>
            <p:nvSpPr>
              <p:cNvPr id="27" name="Obdélník 26"/>
              <p:cNvSpPr/>
              <p:nvPr/>
            </p:nvSpPr>
            <p:spPr>
              <a:xfrm>
                <a:off x="10967720" y="1845790"/>
                <a:ext cx="228600" cy="2370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b="1" smtClean="0"/>
              </a:p>
              <a:p>
                <a:pPr algn="ctr"/>
                <a:endParaRPr lang="cs-CZ" b="1"/>
              </a:p>
            </p:txBody>
          </p:sp>
        </p:grpSp>
        <p:sp>
          <p:nvSpPr>
            <p:cNvPr id="22" name="Obdélník 21"/>
            <p:cNvSpPr/>
            <p:nvPr/>
          </p:nvSpPr>
          <p:spPr>
            <a:xfrm>
              <a:off x="9823633" y="1373678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b="1" smtClean="0"/>
            </a:p>
            <a:p>
              <a:pPr algn="ctr"/>
              <a:endParaRPr lang="cs-CZ" b="1"/>
            </a:p>
          </p:txBody>
        </p:sp>
        <p:sp>
          <p:nvSpPr>
            <p:cNvPr id="23" name="Obdélník 22"/>
            <p:cNvSpPr/>
            <p:nvPr/>
          </p:nvSpPr>
          <p:spPr>
            <a:xfrm>
              <a:off x="7772400" y="1367559"/>
              <a:ext cx="182880" cy="1828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b="1"/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7909709" y="1241832"/>
              <a:ext cx="1723396" cy="420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/>
                <a:t>h</a:t>
              </a:r>
              <a:r>
                <a:rPr lang="cs-CZ" sz="1200" smtClean="0"/>
                <a:t>omoploid</a:t>
              </a:r>
              <a:r>
                <a:rPr lang="cs-CZ" sz="1400" smtClean="0"/>
                <a:t> </a:t>
              </a:r>
              <a:r>
                <a:rPr lang="cs-CZ" sz="1200" smtClean="0"/>
                <a:t>hybrid</a:t>
              </a:r>
              <a:endParaRPr lang="cs-CZ" sz="1200"/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9965873" y="1273672"/>
              <a:ext cx="1882891" cy="3780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smtClean="0"/>
                <a:t>allopolyploid hybrid</a:t>
              </a:r>
              <a:endParaRPr lang="cs-CZ" sz="1200"/>
            </a:p>
          </p:txBody>
        </p:sp>
      </p:grpSp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7347" y="3941372"/>
            <a:ext cx="3399549" cy="2055778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0250" y="4265308"/>
            <a:ext cx="2757097" cy="1743068"/>
          </a:xfrm>
          <a:prstGeom prst="rect">
            <a:avLst/>
          </a:prstGeom>
        </p:spPr>
      </p:pic>
      <p:sp>
        <p:nvSpPr>
          <p:cNvPr id="31" name="TextovéPole 30"/>
          <p:cNvSpPr txBox="1"/>
          <p:nvPr/>
        </p:nvSpPr>
        <p:spPr>
          <a:xfrm>
            <a:off x="39495" y="6090079"/>
            <a:ext cx="7351693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smtClean="0"/>
              <a:t>Soltis </a:t>
            </a:r>
            <a:r>
              <a:rPr lang="en-US" sz="1100" smtClean="0"/>
              <a:t>&amp;</a:t>
            </a:r>
            <a:r>
              <a:rPr lang="cs-CZ" sz="1100" smtClean="0"/>
              <a:t> Soltis (2009) The Role of Hybridization in Plant Speciation. </a:t>
            </a:r>
            <a:r>
              <a:rPr lang="cs-CZ" sz="1100" i="1" smtClean="0"/>
              <a:t>Ann Rev </a:t>
            </a:r>
            <a:r>
              <a:rPr lang="cs-CZ" sz="1100" b="1" smtClean="0"/>
              <a:t>60</a:t>
            </a:r>
            <a:r>
              <a:rPr lang="cs-CZ" sz="1100" smtClean="0"/>
              <a:t>: 561-588.</a:t>
            </a:r>
            <a:endParaRPr lang="cs-CZ" sz="1100" i="1" smtClean="0"/>
          </a:p>
          <a:p>
            <a:r>
              <a:rPr lang="cs-CZ" sz="1100" smtClean="0"/>
              <a:t>Paun et al. (2009) </a:t>
            </a:r>
            <a:r>
              <a:rPr lang="en-US" sz="1100"/>
              <a:t>Hybrid speciation </a:t>
            </a:r>
            <a:r>
              <a:rPr lang="cs-CZ" sz="1100" smtClean="0"/>
              <a:t>in angiosperms: Parental divergence </a:t>
            </a:r>
            <a:r>
              <a:rPr lang="en-US" sz="1100" smtClean="0"/>
              <a:t>drives</a:t>
            </a:r>
            <a:r>
              <a:rPr lang="cs-CZ" sz="1100" smtClean="0"/>
              <a:t> ploidy. </a:t>
            </a:r>
            <a:r>
              <a:rPr lang="cs-CZ" sz="1100" i="1" smtClean="0"/>
              <a:t>New Phytol </a:t>
            </a:r>
            <a:r>
              <a:rPr lang="cs-CZ" sz="1100" b="1" smtClean="0"/>
              <a:t>182</a:t>
            </a:r>
            <a:r>
              <a:rPr lang="cs-CZ" sz="1100" smtClean="0"/>
              <a:t>: 507-518.</a:t>
            </a:r>
          </a:p>
          <a:p>
            <a:r>
              <a:rPr lang="cs-CZ" sz="1100"/>
              <a:t>Otto (2007) </a:t>
            </a:r>
            <a:r>
              <a:rPr lang="en-US" sz="1100"/>
              <a:t>The Evolutionary Consequences of</a:t>
            </a:r>
            <a:r>
              <a:rPr lang="cs-CZ" sz="1100"/>
              <a:t> </a:t>
            </a:r>
            <a:r>
              <a:rPr lang="en-US" sz="1100"/>
              <a:t>Polyploidy</a:t>
            </a:r>
            <a:r>
              <a:rPr lang="cs-CZ" sz="1100"/>
              <a:t>. </a:t>
            </a:r>
            <a:r>
              <a:rPr lang="cs-CZ" sz="1100" i="1"/>
              <a:t>Cell</a:t>
            </a:r>
            <a:r>
              <a:rPr lang="cs-CZ" sz="1100"/>
              <a:t> </a:t>
            </a:r>
            <a:r>
              <a:rPr lang="cs-CZ" sz="1100" b="1"/>
              <a:t>131</a:t>
            </a:r>
            <a:r>
              <a:rPr lang="cs-CZ" sz="1100"/>
              <a:t>: 452-462</a:t>
            </a:r>
            <a:r>
              <a:rPr lang="cs-CZ" sz="1100" smtClean="0"/>
              <a:t>.</a:t>
            </a:r>
          </a:p>
          <a:p>
            <a:r>
              <a:rPr lang="cs-CZ" sz="1100"/>
              <a:t>Ramsey </a:t>
            </a:r>
            <a:r>
              <a:rPr lang="en-US" sz="1100"/>
              <a:t>&amp;</a:t>
            </a:r>
            <a:r>
              <a:rPr lang="cs-CZ" sz="1100"/>
              <a:t> Schemske (1998) Pathways, mechanisms and rates of polyploid formation in flowering plants. </a:t>
            </a:r>
            <a:r>
              <a:rPr lang="cs-CZ" sz="1100" i="1"/>
              <a:t>Ann Rev</a:t>
            </a:r>
            <a:r>
              <a:rPr lang="cs-CZ" sz="1100"/>
              <a:t> </a:t>
            </a:r>
            <a:r>
              <a:rPr lang="cs-CZ" sz="1100" b="1"/>
              <a:t>29</a:t>
            </a:r>
            <a:r>
              <a:rPr lang="cs-CZ" sz="1100"/>
              <a:t>: 467-501</a:t>
            </a:r>
          </a:p>
          <a:p>
            <a:endParaRPr lang="cs-CZ" sz="1100" smtClean="0"/>
          </a:p>
        </p:txBody>
      </p:sp>
      <p:grpSp>
        <p:nvGrpSpPr>
          <p:cNvPr id="32" name="Skupina 31"/>
          <p:cNvGrpSpPr>
            <a:grpSpLocks noChangeAspect="1"/>
          </p:cNvGrpSpPr>
          <p:nvPr/>
        </p:nvGrpSpPr>
        <p:grpSpPr>
          <a:xfrm>
            <a:off x="2222219" y="636147"/>
            <a:ext cx="2230807" cy="3453823"/>
            <a:chOff x="8040363" y="391189"/>
            <a:chExt cx="3328202" cy="5152852"/>
          </a:xfrm>
        </p:grpSpPr>
        <p:pic>
          <p:nvPicPr>
            <p:cNvPr id="33" name="Obrázek 32"/>
            <p:cNvPicPr>
              <a:picLocks noChangeAspect="1"/>
            </p:cNvPicPr>
            <p:nvPr/>
          </p:nvPicPr>
          <p:blipFill rotWithShape="1">
            <a:blip r:embed="rId7"/>
            <a:srcRect t="25969" b="46694"/>
            <a:stretch/>
          </p:blipFill>
          <p:spPr>
            <a:xfrm>
              <a:off x="8040363" y="4131801"/>
              <a:ext cx="3328200" cy="1412240"/>
            </a:xfrm>
            <a:prstGeom prst="rect">
              <a:avLst/>
            </a:prstGeom>
          </p:spPr>
        </p:pic>
        <p:pic>
          <p:nvPicPr>
            <p:cNvPr id="34" name="Obrázek 33"/>
            <p:cNvPicPr>
              <a:picLocks noChangeAspect="1"/>
            </p:cNvPicPr>
            <p:nvPr/>
          </p:nvPicPr>
          <p:blipFill rotWithShape="1">
            <a:blip r:embed="rId7"/>
            <a:srcRect t="53612"/>
            <a:stretch/>
          </p:blipFill>
          <p:spPr>
            <a:xfrm>
              <a:off x="8040363" y="1735393"/>
              <a:ext cx="3328200" cy="2396408"/>
            </a:xfrm>
            <a:prstGeom prst="rect">
              <a:avLst/>
            </a:prstGeom>
          </p:spPr>
        </p:pic>
        <p:pic>
          <p:nvPicPr>
            <p:cNvPr id="35" name="Obrázek 34"/>
            <p:cNvPicPr>
              <a:picLocks noChangeAspect="1"/>
            </p:cNvPicPr>
            <p:nvPr/>
          </p:nvPicPr>
          <p:blipFill rotWithShape="1">
            <a:blip r:embed="rId7"/>
            <a:srcRect b="73945"/>
            <a:stretch/>
          </p:blipFill>
          <p:spPr>
            <a:xfrm>
              <a:off x="8040365" y="391189"/>
              <a:ext cx="3328200" cy="1345991"/>
            </a:xfrm>
            <a:prstGeom prst="rect">
              <a:avLst/>
            </a:prstGeom>
          </p:spPr>
        </p:pic>
      </p:grpSp>
      <p:sp>
        <p:nvSpPr>
          <p:cNvPr id="28" name="TextovéPole 27"/>
          <p:cNvSpPr txBox="1"/>
          <p:nvPr/>
        </p:nvSpPr>
        <p:spPr>
          <a:xfrm>
            <a:off x="4636946" y="3355066"/>
            <a:ext cx="3167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i="1"/>
              <a:t>Tolmiea </a:t>
            </a:r>
            <a:r>
              <a:rPr lang="cs-CZ" sz="1100" i="1" smtClean="0"/>
              <a:t>diplomenziesii </a:t>
            </a:r>
            <a:r>
              <a:rPr lang="cs-CZ" sz="1100" smtClean="0"/>
              <a:t>(2n=14)</a:t>
            </a:r>
            <a:r>
              <a:rPr lang="cs-CZ" sz="1100" i="1" smtClean="0"/>
              <a:t>, T. menziesii </a:t>
            </a:r>
            <a:r>
              <a:rPr lang="cs-CZ" sz="1100" smtClean="0"/>
              <a:t>(2n=28)</a:t>
            </a:r>
            <a:endParaRPr lang="cs-CZ" sz="1100"/>
          </a:p>
        </p:txBody>
      </p:sp>
      <p:pic>
        <p:nvPicPr>
          <p:cNvPr id="29" name="Obrázek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3918" y="3608053"/>
            <a:ext cx="3242576" cy="265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8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1448"/>
    </mc:Choice>
    <mc:Fallback xmlns="">
      <p:transition spd="slow" advTm="119144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229" y="646620"/>
            <a:ext cx="5223721" cy="2729961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36218" y="131885"/>
            <a:ext cx="73781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smtClean="0"/>
              <a:t>Polyploid </a:t>
            </a:r>
            <a:r>
              <a:rPr lang="cs-CZ" sz="2400"/>
              <a:t>hybrid </a:t>
            </a:r>
            <a:r>
              <a:rPr lang="cs-CZ" sz="2400" smtClean="0"/>
              <a:t>speciation - origin, reproductive isolation</a:t>
            </a:r>
            <a:endParaRPr lang="cs-CZ" sz="240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953" y="733918"/>
            <a:ext cx="3315248" cy="2452801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39495" y="6213856"/>
            <a:ext cx="73597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smtClean="0"/>
              <a:t>Soltis </a:t>
            </a:r>
            <a:r>
              <a:rPr lang="en-US" sz="1100" smtClean="0"/>
              <a:t>&amp;</a:t>
            </a:r>
            <a:r>
              <a:rPr lang="cs-CZ" sz="1100" smtClean="0"/>
              <a:t> Soltis (2009) The Role of Hybridization in Plant Speciation. </a:t>
            </a:r>
            <a:r>
              <a:rPr lang="cs-CZ" sz="1100" i="1" smtClean="0"/>
              <a:t>Ann Rev </a:t>
            </a:r>
            <a:r>
              <a:rPr lang="cs-CZ" sz="1100" b="1" smtClean="0"/>
              <a:t>60</a:t>
            </a:r>
            <a:r>
              <a:rPr lang="cs-CZ" sz="1100" smtClean="0"/>
              <a:t>: 561-588.</a:t>
            </a:r>
            <a:endParaRPr lang="cs-CZ" sz="1100" i="1" smtClean="0"/>
          </a:p>
          <a:p>
            <a:r>
              <a:rPr lang="cs-CZ" sz="1100" smtClean="0"/>
              <a:t>Riesberg </a:t>
            </a:r>
            <a:r>
              <a:rPr lang="en-US" sz="1100" smtClean="0"/>
              <a:t>&amp; Willis </a:t>
            </a:r>
            <a:r>
              <a:rPr lang="cs-CZ" sz="1100" smtClean="0"/>
              <a:t>(2007) </a:t>
            </a:r>
            <a:r>
              <a:rPr lang="cs-CZ" sz="1100"/>
              <a:t>Plant </a:t>
            </a:r>
            <a:r>
              <a:rPr lang="cs-CZ" sz="1100" smtClean="0"/>
              <a:t>Speciation. </a:t>
            </a:r>
            <a:r>
              <a:rPr lang="cs-CZ" sz="1100" i="1" smtClean="0"/>
              <a:t>Science</a:t>
            </a:r>
            <a:r>
              <a:rPr lang="cs-CZ" sz="1100" smtClean="0"/>
              <a:t> </a:t>
            </a:r>
            <a:r>
              <a:rPr lang="cs-CZ" sz="1100" b="1" smtClean="0"/>
              <a:t>317</a:t>
            </a:r>
            <a:r>
              <a:rPr lang="cs-CZ" sz="1100" smtClean="0"/>
              <a:t>: 910-914.</a:t>
            </a:r>
          </a:p>
          <a:p>
            <a:r>
              <a:rPr lang="cs-CZ" sz="1100" smtClean="0"/>
              <a:t>Ramsey </a:t>
            </a:r>
            <a:r>
              <a:rPr lang="en-US" sz="1100" smtClean="0"/>
              <a:t>&amp;</a:t>
            </a:r>
            <a:r>
              <a:rPr lang="cs-CZ" sz="1100" smtClean="0"/>
              <a:t> Schemske (1998) Pathways, mechanisms and rates of polyploid formation in flowering plants. </a:t>
            </a:r>
            <a:r>
              <a:rPr lang="cs-CZ" sz="1100" i="1" smtClean="0"/>
              <a:t>Ann Rev</a:t>
            </a:r>
            <a:r>
              <a:rPr lang="cs-CZ" sz="1100" smtClean="0"/>
              <a:t> </a:t>
            </a:r>
            <a:r>
              <a:rPr lang="cs-CZ" sz="1100" b="1" smtClean="0"/>
              <a:t>29</a:t>
            </a:r>
            <a:r>
              <a:rPr lang="cs-CZ" sz="1100" smtClean="0"/>
              <a:t>: 467-501.</a:t>
            </a:r>
            <a:endParaRPr lang="cs-CZ" sz="1100" b="1"/>
          </a:p>
          <a:p>
            <a:endParaRPr lang="cs-CZ" sz="1100" smtClean="0"/>
          </a:p>
        </p:txBody>
      </p:sp>
      <p:grpSp>
        <p:nvGrpSpPr>
          <p:cNvPr id="5" name="Skupina 4"/>
          <p:cNvGrpSpPr/>
          <p:nvPr/>
        </p:nvGrpSpPr>
        <p:grpSpPr>
          <a:xfrm>
            <a:off x="211921" y="3446765"/>
            <a:ext cx="3805954" cy="2626723"/>
            <a:chOff x="4631748" y="699237"/>
            <a:chExt cx="3728447" cy="2567266"/>
          </a:xfrm>
        </p:grpSpPr>
        <p:pic>
          <p:nvPicPr>
            <p:cNvPr id="6146" name="Picture 2" descr="Related imag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4342" y="699237"/>
              <a:ext cx="3395853" cy="2567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Obrázek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31748" y="708289"/>
              <a:ext cx="1527423" cy="880143"/>
            </a:xfrm>
            <a:prstGeom prst="rect">
              <a:avLst/>
            </a:prstGeom>
          </p:spPr>
        </p:pic>
      </p:grpSp>
      <p:pic>
        <p:nvPicPr>
          <p:cNvPr id="2" name="Obráze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0015" y="3537529"/>
            <a:ext cx="3188172" cy="262672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7172" y="3456027"/>
            <a:ext cx="2997313" cy="278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5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4390"/>
    </mc:Choice>
    <mc:Fallback xmlns="">
      <p:transition spd="slow" advTm="106439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595" y="212567"/>
            <a:ext cx="4990007" cy="496006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5795" y="6097608"/>
            <a:ext cx="100383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smtClean="0"/>
              <a:t>Soltis </a:t>
            </a:r>
            <a:r>
              <a:rPr lang="en-US" sz="1100" smtClean="0"/>
              <a:t>&amp;</a:t>
            </a:r>
            <a:r>
              <a:rPr lang="cs-CZ" sz="1100" smtClean="0"/>
              <a:t> Soltis (2009) The Role of Hybridization in Plant Speciation. </a:t>
            </a:r>
            <a:r>
              <a:rPr lang="cs-CZ" sz="1100" i="1" smtClean="0"/>
              <a:t>Ann Rev </a:t>
            </a:r>
            <a:r>
              <a:rPr lang="cs-CZ" sz="1100" b="1" smtClean="0"/>
              <a:t>60</a:t>
            </a:r>
            <a:r>
              <a:rPr lang="cs-CZ" sz="1100" smtClean="0"/>
              <a:t>: 561-588.</a:t>
            </a:r>
            <a:endParaRPr lang="cs-CZ" sz="1100" i="1" smtClean="0"/>
          </a:p>
          <a:p>
            <a:r>
              <a:rPr lang="cs-CZ" sz="1100" smtClean="0"/>
              <a:t>Barringer (2007) Polyploidy and self-fertilization in flowering plants</a:t>
            </a:r>
            <a:r>
              <a:rPr lang="cs-CZ" sz="1100"/>
              <a:t>. </a:t>
            </a:r>
            <a:r>
              <a:rPr lang="cs-CZ" sz="1100" i="1" smtClean="0"/>
              <a:t>Am J Bot </a:t>
            </a:r>
            <a:r>
              <a:rPr lang="cs-CZ" sz="1100" b="1" smtClean="0"/>
              <a:t>94</a:t>
            </a:r>
            <a:r>
              <a:rPr lang="cs-CZ" sz="1100" smtClean="0"/>
              <a:t>: </a:t>
            </a:r>
            <a:r>
              <a:rPr lang="cs-CZ" sz="1100"/>
              <a:t>1527-1533</a:t>
            </a:r>
            <a:r>
              <a:rPr lang="cs-CZ" sz="1100" smtClean="0"/>
              <a:t>.</a:t>
            </a:r>
          </a:p>
          <a:p>
            <a:r>
              <a:rPr lang="cs-CZ" sz="1100" smtClean="0"/>
              <a:t>Comai (2005) The advantages and disadvantages of being polyploid. </a:t>
            </a:r>
            <a:r>
              <a:rPr lang="cs-CZ" sz="1100" i="1" smtClean="0"/>
              <a:t>Nature Reviews </a:t>
            </a:r>
            <a:r>
              <a:rPr lang="cs-CZ" sz="1100" b="1" smtClean="0"/>
              <a:t>6</a:t>
            </a:r>
            <a:r>
              <a:rPr lang="cs-CZ" sz="1100" smtClean="0"/>
              <a:t>: 837-846</a:t>
            </a:r>
            <a:r>
              <a:rPr lang="cs-CZ" sz="1100" smtClean="0"/>
              <a:t>.</a:t>
            </a:r>
          </a:p>
          <a:p>
            <a:r>
              <a:rPr lang="cs-CZ" sz="1100"/>
              <a:t>Barke </a:t>
            </a:r>
            <a:r>
              <a:rPr lang="cs-CZ" sz="1100" smtClean="0"/>
              <a:t>et al. (2020) </a:t>
            </a:r>
            <a:r>
              <a:rPr lang="cs-CZ" sz="1100"/>
              <a:t>The relation of meiotic behaviour to hybridity, polyploidy and apomixis in the Ranunculus auricomus complex (Ranunculaceae). </a:t>
            </a:r>
            <a:r>
              <a:rPr lang="cs-CZ" sz="1100" i="1"/>
              <a:t>BMC </a:t>
            </a:r>
            <a:r>
              <a:rPr lang="cs-CZ" sz="1100" i="1"/>
              <a:t>Plant </a:t>
            </a:r>
            <a:r>
              <a:rPr lang="cs-CZ" sz="1100" i="1" smtClean="0"/>
              <a:t>Biol </a:t>
            </a:r>
            <a:r>
              <a:rPr lang="cs-CZ" sz="1100" b="1" smtClean="0"/>
              <a:t>20</a:t>
            </a:r>
            <a:r>
              <a:rPr lang="cs-CZ" sz="1100" smtClean="0"/>
              <a:t>: 523</a:t>
            </a:r>
            <a:r>
              <a:rPr lang="cs-CZ" sz="1100"/>
              <a:t>.</a:t>
            </a:r>
            <a:endParaRPr lang="cs-CZ" sz="110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t="53612"/>
          <a:stretch/>
        </p:blipFill>
        <p:spPr>
          <a:xfrm>
            <a:off x="307226" y="3708719"/>
            <a:ext cx="2972147" cy="2233324"/>
          </a:xfrm>
          <a:prstGeom prst="rect">
            <a:avLst/>
          </a:prstGeom>
        </p:spPr>
      </p:pic>
      <p:pic>
        <p:nvPicPr>
          <p:cNvPr id="7170" name="Picture 2" descr="alternativní popis obrázku chyb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514" y="4055128"/>
            <a:ext cx="1890437" cy="186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136218" y="131885"/>
            <a:ext cx="7790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smtClean="0"/>
              <a:t>Polyploid </a:t>
            </a:r>
            <a:r>
              <a:rPr lang="cs-CZ" sz="2400"/>
              <a:t>hybrid </a:t>
            </a:r>
            <a:r>
              <a:rPr lang="cs-CZ" sz="2400" smtClean="0"/>
              <a:t>speciation – disadvantages and advantages</a:t>
            </a:r>
            <a:endParaRPr lang="cs-CZ" sz="240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00783"/>
            <a:ext cx="3393260" cy="2802044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4603" y="646802"/>
            <a:ext cx="3425116" cy="2830862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4126" y="2126598"/>
            <a:ext cx="1829405" cy="1815734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8"/>
          <a:srcRect t="71878"/>
          <a:stretch/>
        </p:blipFill>
        <p:spPr>
          <a:xfrm>
            <a:off x="7282276" y="5210472"/>
            <a:ext cx="4416586" cy="1271856"/>
          </a:xfrm>
          <a:prstGeom prst="rect">
            <a:avLst/>
          </a:prstGeom>
        </p:spPr>
      </p:pic>
      <p:pic>
        <p:nvPicPr>
          <p:cNvPr id="1026" name="Picture 2" descr="https://upload.wikimedia.org/wikipedia/commons/thumb/f/f9/20130424Hahnenfuss_Hockenheim2.jpg/220px-20130424Hahnenfuss_Hockenheim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965" y="646802"/>
            <a:ext cx="591361" cy="78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93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8764"/>
    </mc:Choice>
    <mc:Fallback xmlns="">
      <p:transition spd="slow" advTm="135876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72" y="151245"/>
            <a:ext cx="7877642" cy="620023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26595" y="6427113"/>
            <a:ext cx="103637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smtClean="0"/>
              <a:t>Husband et al. (2013) </a:t>
            </a:r>
            <a:r>
              <a:rPr lang="en-US" sz="1100"/>
              <a:t>The Incidence of Polyploidy in Natural </a:t>
            </a:r>
            <a:r>
              <a:rPr lang="en-US" sz="1100" smtClean="0"/>
              <a:t>Plant</a:t>
            </a:r>
            <a:r>
              <a:rPr lang="cs-CZ" sz="1100" smtClean="0"/>
              <a:t> </a:t>
            </a:r>
            <a:r>
              <a:rPr lang="en-US" sz="1100" smtClean="0"/>
              <a:t>Populations</a:t>
            </a:r>
            <a:r>
              <a:rPr lang="en-US" sz="1100"/>
              <a:t>: Major Patterns and </a:t>
            </a:r>
            <a:r>
              <a:rPr lang="en-US" sz="1100" smtClean="0"/>
              <a:t>Evolutionary</a:t>
            </a:r>
            <a:r>
              <a:rPr lang="cs-CZ" sz="1100" smtClean="0"/>
              <a:t> </a:t>
            </a:r>
            <a:r>
              <a:rPr lang="en-US" sz="1100" smtClean="0"/>
              <a:t>Processes</a:t>
            </a:r>
            <a:r>
              <a:rPr lang="cs-CZ" sz="1100" smtClean="0"/>
              <a:t>. In: </a:t>
            </a:r>
            <a:r>
              <a:rPr lang="cs-CZ" sz="1100" i="1" smtClean="0"/>
              <a:t>Plant Genome Diversity Vol. 2, </a:t>
            </a:r>
            <a:r>
              <a:rPr lang="cs-CZ" sz="1100" smtClean="0"/>
              <a:t>Springer, pp 255-276.</a:t>
            </a:r>
            <a:endParaRPr lang="cs-CZ" sz="1100" i="1" smtClean="0"/>
          </a:p>
          <a:p>
            <a:endParaRPr lang="cs-CZ" sz="1100" smtClean="0"/>
          </a:p>
        </p:txBody>
      </p:sp>
      <p:pic>
        <p:nvPicPr>
          <p:cNvPr id="6" name="Picture 4" descr="Image result for Sedum suaveole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483" y="4826848"/>
            <a:ext cx="1868205" cy="140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8299644" y="6165503"/>
            <a:ext cx="12634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100" i="1"/>
              <a:t>Sedum </a:t>
            </a:r>
            <a:r>
              <a:rPr lang="pt-BR" sz="1100" i="1" smtClean="0"/>
              <a:t>suaveolens </a:t>
            </a:r>
            <a:endParaRPr lang="cs-CZ" sz="1100" i="1" smtClean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8228" y="177879"/>
            <a:ext cx="1579961" cy="1366837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8416519" y="1502397"/>
            <a:ext cx="11400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i="1" smtClean="0"/>
              <a:t>Netrium digitans</a:t>
            </a:r>
          </a:p>
        </p:txBody>
      </p:sp>
      <p:pic>
        <p:nvPicPr>
          <p:cNvPr id="1032" name="Picture 8" descr="Image result for leptodictyum ripari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489" y="1138703"/>
            <a:ext cx="2000775" cy="150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10457847" y="2586016"/>
            <a:ext cx="15343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i="1" smtClean="0"/>
              <a:t>Leptodictyum riparium</a:t>
            </a:r>
          </a:p>
        </p:txBody>
      </p:sp>
      <p:pic>
        <p:nvPicPr>
          <p:cNvPr id="1026" name="Picture 2" descr="Image result for &quot;ophioglossum reticulatum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519" y="1918320"/>
            <a:ext cx="1633232" cy="244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8348804" y="4330094"/>
            <a:ext cx="10278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i="1" smtClean="0"/>
              <a:t>Ophioglossum</a:t>
            </a:r>
            <a:r>
              <a:rPr lang="pt-BR" sz="1100" i="1" smtClean="0"/>
              <a:t> </a:t>
            </a:r>
            <a:endParaRPr lang="cs-CZ" sz="1100" i="1" smtClean="0"/>
          </a:p>
          <a:p>
            <a:r>
              <a:rPr lang="cs-CZ" sz="1100" i="1" smtClean="0"/>
              <a:t>reticulatum</a:t>
            </a:r>
          </a:p>
        </p:txBody>
      </p:sp>
      <p:pic>
        <p:nvPicPr>
          <p:cNvPr id="1034" name="Picture 10" descr="Image result for sequoia semperviren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65"/>
          <a:stretch/>
        </p:blipFill>
        <p:spPr bwMode="auto">
          <a:xfrm>
            <a:off x="9908463" y="3129369"/>
            <a:ext cx="1628782" cy="249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10660943" y="5570850"/>
            <a:ext cx="9428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100" i="1" smtClean="0"/>
              <a:t>Sequia</a:t>
            </a:r>
          </a:p>
          <a:p>
            <a:pPr algn="r"/>
            <a:r>
              <a:rPr lang="cs-CZ" sz="1100" i="1" smtClean="0"/>
              <a:t>sempervirens</a:t>
            </a:r>
          </a:p>
        </p:txBody>
      </p:sp>
    </p:spTree>
    <p:extLst>
      <p:ext uri="{BB962C8B-B14F-4D97-AF65-F5344CB8AC3E}">
        <p14:creationId xmlns:p14="http://schemas.microsoft.com/office/powerpoint/2010/main" val="233076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870"/>
    </mc:Choice>
    <mc:Fallback xmlns="">
      <p:transition spd="slow" advTm="19187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594" y="3113693"/>
            <a:ext cx="6289417" cy="3526280"/>
          </a:xfrm>
          <a:prstGeom prst="rect">
            <a:avLst/>
          </a:prstGeom>
        </p:spPr>
      </p:pic>
      <p:grpSp>
        <p:nvGrpSpPr>
          <p:cNvPr id="5" name="Skupina 4"/>
          <p:cNvGrpSpPr/>
          <p:nvPr/>
        </p:nvGrpSpPr>
        <p:grpSpPr>
          <a:xfrm>
            <a:off x="6581317" y="650233"/>
            <a:ext cx="4428905" cy="2643383"/>
            <a:chOff x="683895" y="781287"/>
            <a:chExt cx="4428905" cy="2795034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 rotWithShape="1">
            <a:blip r:embed="rId3"/>
            <a:srcRect l="-240" t="-328" r="240" b="10191"/>
            <a:stretch/>
          </p:blipFill>
          <p:spPr>
            <a:xfrm>
              <a:off x="881600" y="781287"/>
              <a:ext cx="4231200" cy="2795034"/>
            </a:xfrm>
            <a:prstGeom prst="rect">
              <a:avLst/>
            </a:prstGeom>
          </p:spPr>
        </p:pic>
        <p:pic>
          <p:nvPicPr>
            <p:cNvPr id="9218" name="Picture 2" descr="Spartina anglica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895" y="781287"/>
              <a:ext cx="1881747" cy="1252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Obdélník 6"/>
          <p:cNvSpPr/>
          <p:nvPr/>
        </p:nvSpPr>
        <p:spPr>
          <a:xfrm>
            <a:off x="136218" y="131885"/>
            <a:ext cx="8754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smtClean="0"/>
              <a:t>Polyploid </a:t>
            </a:r>
            <a:r>
              <a:rPr lang="cs-CZ" sz="2400"/>
              <a:t>hybrid </a:t>
            </a:r>
            <a:r>
              <a:rPr lang="cs-CZ" sz="2400" smtClean="0"/>
              <a:t>speciation – recent and ancient polyploid speciation</a:t>
            </a:r>
            <a:endParaRPr lang="cs-CZ" sz="240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899" y="593550"/>
            <a:ext cx="5715449" cy="182054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135" y="2613125"/>
            <a:ext cx="4586607" cy="3246159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143750" y="6209086"/>
            <a:ext cx="59490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smtClean="0"/>
              <a:t>Soltis </a:t>
            </a:r>
            <a:r>
              <a:rPr lang="en-US" sz="1100" smtClean="0"/>
              <a:t>&amp;</a:t>
            </a:r>
            <a:r>
              <a:rPr lang="cs-CZ" sz="1100" smtClean="0"/>
              <a:t> Soltis (2009) The Role of Hybridization in Plant Speciation. </a:t>
            </a:r>
            <a:r>
              <a:rPr lang="cs-CZ" sz="1100" i="1" smtClean="0"/>
              <a:t>Ann Rev </a:t>
            </a:r>
            <a:r>
              <a:rPr lang="cs-CZ" sz="1100" b="1" smtClean="0"/>
              <a:t>60</a:t>
            </a:r>
            <a:r>
              <a:rPr lang="cs-CZ" sz="1100" smtClean="0"/>
              <a:t>: 561-588.</a:t>
            </a:r>
            <a:endParaRPr lang="cs-CZ" sz="1100" i="1" smtClean="0"/>
          </a:p>
          <a:p>
            <a:r>
              <a:rPr lang="cs-CZ" sz="1100" smtClean="0"/>
              <a:t>Wood et al. (2009) The frequency of polyploid speciation in vascular plants. </a:t>
            </a:r>
            <a:r>
              <a:rPr lang="cs-CZ" sz="1100" i="1" smtClean="0"/>
              <a:t>PNAS </a:t>
            </a:r>
            <a:r>
              <a:rPr lang="cs-CZ" sz="1100" b="1" smtClean="0"/>
              <a:t>106</a:t>
            </a:r>
            <a:r>
              <a:rPr lang="cs-CZ" sz="1100" smtClean="0"/>
              <a:t>: 13875-13879.</a:t>
            </a:r>
          </a:p>
        </p:txBody>
      </p:sp>
    </p:spTree>
    <p:extLst>
      <p:ext uri="{BB962C8B-B14F-4D97-AF65-F5344CB8AC3E}">
        <p14:creationId xmlns:p14="http://schemas.microsoft.com/office/powerpoint/2010/main" val="178747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0249"/>
    </mc:Choice>
    <mc:Fallback xmlns="">
      <p:transition spd="slow" advTm="490249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9461</TotalTime>
  <Words>362</Words>
  <Application>Microsoft Office PowerPoint</Application>
  <PresentationFormat>Širokoúhlá obrazovka</PresentationFormat>
  <Paragraphs>30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Hybrid speciation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franta</dc:creator>
  <cp:lastModifiedBy>Frantisek Zedek</cp:lastModifiedBy>
  <cp:revision>132</cp:revision>
  <cp:lastPrinted>2019-04-09T13:50:35Z</cp:lastPrinted>
  <dcterms:created xsi:type="dcterms:W3CDTF">2017-03-20T10:26:57Z</dcterms:created>
  <dcterms:modified xsi:type="dcterms:W3CDTF">2022-11-02T12:25:04Z</dcterms:modified>
</cp:coreProperties>
</file>