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329" r:id="rId2"/>
    <p:sldId id="328" r:id="rId3"/>
    <p:sldId id="258" r:id="rId4"/>
    <p:sldId id="259" r:id="rId5"/>
    <p:sldId id="270" r:id="rId6"/>
    <p:sldId id="266" r:id="rId7"/>
    <p:sldId id="264" r:id="rId8"/>
    <p:sldId id="327" r:id="rId9"/>
    <p:sldId id="267" r:id="rId10"/>
    <p:sldId id="272" r:id="rId11"/>
    <p:sldId id="33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18E678-F8EB-D4CD-C2A0-FE01ACE7A6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35D377-4115-5525-142C-09C4B12BAF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712FF93-02B6-0A98-CC4E-6D3DB580DF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EFBEC3B-916D-C117-49FC-054431E71F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F1EA23E-2782-C0CD-039B-E48891482B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A229B2E-6876-15FA-4BF3-024345A9C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565FB-79C7-4A40-9940-DD98C5D61C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2C99-28F2-4916-A8CE-1224A88C77E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051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5E9A-1DD6-4F16-9221-61F8AC006D3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50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74C5-6E76-48D4-ABE3-FEE0A99046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79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53042-48A2-4972-6E14-C9BBEBC0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F50F8EA7-4397-6730-4064-60C32BDC7CC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949AA-44FF-FD78-FB22-2752F6C6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0E0E7A-9D24-1127-CE90-13166C1E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FEBEB-C75E-614E-F9AC-92E8DE49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4BA7FA-B22B-4120-B156-391E8C7E09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24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E9DB-2409-4131-AA76-99ED03EE118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5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E853-1E81-4089-A4AC-86C0EDA7AA2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1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7D34-7054-4E1A-A439-C7DA6DB4C6D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2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A61B-675D-4D3F-A4D6-7A62FB28629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5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140-F1D0-408E-95E6-3B748F47AC9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55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8772-DEFC-4BBF-83AD-5B1DC7E57DA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10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EFAF-6989-4E70-BA3C-5E3D9D93A8D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87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E9CD-0836-4182-9398-5F141AB9D4F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22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E9DB-2409-4131-AA76-99ED03EE118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93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8BBA-15C2-49DE-A012-D203A516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2443162"/>
            <a:ext cx="11077575" cy="344011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Bi6589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Laboratorní a </a:t>
            </a:r>
            <a:r>
              <a:rPr lang="cs-CZ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bioinformatické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metody rostlinné biosystematiky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77399-C98A-41C7-BE93-1FA6631C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" y="448817"/>
            <a:ext cx="2785074" cy="1584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D0BD56-C05E-48CC-A6C6-EA71BA16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9" y="420962"/>
            <a:ext cx="1610995" cy="1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>
            <a:extLst>
              <a:ext uri="{FF2B5EF4-FFF2-40B4-BE49-F238E27FC236}">
                <a16:creationId xmlns:a16="http://schemas.microsoft.com/office/drawing/2014/main" id="{8A046E45-0BAF-E2BA-0C6F-979947D6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1275738"/>
            <a:ext cx="2952750" cy="25638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54225" indent="7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4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29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6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/>
              <a:t>Princip:</a:t>
            </a:r>
          </a:p>
          <a:p>
            <a:pPr>
              <a:buFontTx/>
              <a:buChar char="-"/>
            </a:pPr>
            <a:r>
              <a:rPr lang="cs-CZ" altLang="cs-CZ" dirty="0"/>
              <a:t>překonání buněčné stěny </a:t>
            </a:r>
          </a:p>
          <a:p>
            <a:pPr>
              <a:buFontTx/>
              <a:buChar char="-"/>
            </a:pPr>
            <a:r>
              <a:rPr lang="cs-CZ" altLang="cs-CZ" dirty="0"/>
              <a:t> inhibice nukleáz </a:t>
            </a:r>
          </a:p>
          <a:p>
            <a:pPr>
              <a:buFontTx/>
              <a:buChar char="-"/>
            </a:pPr>
            <a:r>
              <a:rPr lang="cs-CZ" altLang="cs-CZ" dirty="0"/>
              <a:t> odstranění sekundárních     metabolitů </a:t>
            </a:r>
          </a:p>
          <a:p>
            <a:pPr>
              <a:buFontTx/>
              <a:buChar char="-"/>
            </a:pPr>
            <a:r>
              <a:rPr lang="cs-CZ" altLang="cs-CZ" dirty="0"/>
              <a:t> odstranění proteinů </a:t>
            </a:r>
          </a:p>
          <a:p>
            <a:pPr>
              <a:buFontTx/>
              <a:buChar char="-"/>
            </a:pPr>
            <a:r>
              <a:rPr lang="cs-CZ" altLang="cs-CZ" dirty="0"/>
              <a:t> odstranění RNA </a:t>
            </a:r>
          </a:p>
          <a:p>
            <a:pPr>
              <a:buFontTx/>
              <a:buChar char="-"/>
            </a:pPr>
            <a:r>
              <a:rPr lang="cs-CZ" altLang="cs-CZ" dirty="0"/>
              <a:t> odstranění volných       nukleotidů a nečistot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AFC61-CF63-58A9-186D-8B534A77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75738"/>
            <a:ext cx="8034709" cy="55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6104FBC9-C222-FC12-8F18-5E2A7105A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189379"/>
            <a:ext cx="10515600" cy="1325563"/>
          </a:xfrm>
          <a:noFill/>
          <a:ln/>
        </p:spPr>
        <p:txBody>
          <a:bodyPr/>
          <a:lstStyle/>
          <a:p>
            <a:r>
              <a:rPr lang="cs-CZ" altLang="cs-CZ" dirty="0"/>
              <a:t>Izolace DNA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15E0B1A-3520-C9D2-3934-4D0F82897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189379"/>
            <a:ext cx="10515600" cy="1325563"/>
          </a:xfrm>
          <a:noFill/>
          <a:ln/>
        </p:spPr>
        <p:txBody>
          <a:bodyPr/>
          <a:lstStyle/>
          <a:p>
            <a:r>
              <a:rPr lang="cs-CZ" altLang="cs-CZ" dirty="0"/>
              <a:t>Izolace DNA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94A139-8E74-3136-5652-C746367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537928"/>
            <a:ext cx="5482344" cy="12831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F1AC1A-6E91-A978-9AC1-D0039517D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" t="10805" r="16420" b="7034"/>
          <a:stretch/>
        </p:blipFill>
        <p:spPr>
          <a:xfrm>
            <a:off x="297988" y="1696832"/>
            <a:ext cx="5234400" cy="2592288"/>
          </a:xfrm>
          <a:prstGeom prst="rect">
            <a:avLst/>
          </a:prstGeom>
        </p:spPr>
      </p:pic>
      <p:pic>
        <p:nvPicPr>
          <p:cNvPr id="61442" name="Picture 2" descr="Laboratorní skleněná láhev 250ml víčko GL45 za 128 Kč - Allegro">
            <a:extLst>
              <a:ext uri="{FF2B5EF4-FFF2-40B4-BE49-F238E27FC236}">
                <a16:creationId xmlns:a16="http://schemas.microsoft.com/office/drawing/2014/main" id="{BB8DB1D5-20CD-370B-9C85-BBFB65AD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08" y="3656180"/>
            <a:ext cx="1107487" cy="21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boratorní skleněná láhev 250ml víčko GL45 za 128 Kč - Allegro">
            <a:extLst>
              <a:ext uri="{FF2B5EF4-FFF2-40B4-BE49-F238E27FC236}">
                <a16:creationId xmlns:a16="http://schemas.microsoft.com/office/drawing/2014/main" id="{D264C715-4A7D-F39D-1972-05C54597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32" y="3697428"/>
            <a:ext cx="1107487" cy="21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boratorní skleněná láhev 250ml víčko GL45 za 128 Kč - Allegro">
            <a:extLst>
              <a:ext uri="{FF2B5EF4-FFF2-40B4-BE49-F238E27FC236}">
                <a16:creationId xmlns:a16="http://schemas.microsoft.com/office/drawing/2014/main" id="{EDE9FC97-5EF8-8E99-6E45-E8110634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157" y="3656179"/>
            <a:ext cx="1107487" cy="21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2DC2B2D-A280-43FA-3C79-7B25C69E51F9}"/>
              </a:ext>
            </a:extLst>
          </p:cNvPr>
          <p:cNvSpPr txBox="1"/>
          <p:nvPr/>
        </p:nvSpPr>
        <p:spPr>
          <a:xfrm>
            <a:off x="1429645" y="5967626"/>
            <a:ext cx="3888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/>
              <a:t>Komerční </a:t>
            </a:r>
            <a:r>
              <a:rPr lang="cs-CZ" sz="4400" dirty="0" err="1"/>
              <a:t>kit</a:t>
            </a:r>
            <a:endParaRPr lang="cs-CZ" sz="4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934CFA-E3C7-276D-F380-66943DB37F49}"/>
              </a:ext>
            </a:extLst>
          </p:cNvPr>
          <p:cNvSpPr txBox="1"/>
          <p:nvPr/>
        </p:nvSpPr>
        <p:spPr>
          <a:xfrm>
            <a:off x="8262532" y="5899180"/>
            <a:ext cx="3976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/>
              <a:t>„ruční“ izolace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FF3350-4056-7DA7-7F35-7100B296C5CF}"/>
              </a:ext>
            </a:extLst>
          </p:cNvPr>
          <p:cNvSpPr txBox="1"/>
          <p:nvPr/>
        </p:nvSpPr>
        <p:spPr>
          <a:xfrm>
            <a:off x="6464598" y="3419685"/>
            <a:ext cx="8536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75815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6E9E56C-7C72-CC40-E167-CF0916A9A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274638"/>
            <a:ext cx="11881320" cy="1143000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Izolace DNA - upravená </a:t>
            </a:r>
            <a:r>
              <a:rPr lang="cs-CZ" altLang="cs-CZ" sz="3600" dirty="0" err="1"/>
              <a:t>CTABová</a:t>
            </a:r>
            <a:r>
              <a:rPr lang="cs-CZ" altLang="cs-CZ" sz="3600" dirty="0"/>
              <a:t> metoda (Doyle a Doyle 1987)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541C958-5C2E-A5A4-C224-40182876E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158" y="1556792"/>
            <a:ext cx="8576796" cy="5184576"/>
          </a:xfrm>
        </p:spPr>
        <p:txBody>
          <a:bodyPr>
            <a:noAutofit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homogenizace 100 mg rostlinného materiálu v tekutém dusíku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přidat 0,2 ml extrakční pufr CTAB (suspenze by měla být právě tekutá)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inkubace 10 minut při 65°C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cs-CZ" altLang="cs-CZ" sz="1800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přidat </a:t>
            </a:r>
            <a:r>
              <a:rPr lang="cs-CZ" altLang="cs-CZ" sz="1800" dirty="0" err="1"/>
              <a:t>fenol:chloroform</a:t>
            </a:r>
            <a:r>
              <a:rPr lang="cs-CZ" altLang="cs-CZ" sz="1800" dirty="0"/>
              <a:t> (1:9) v poměru 1:1 k roztoku, dobře protřepat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centrifugace –  max. otáčky, 5 min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odebrat supernatant (horní vrstva) do nové zkumavky; nenasát nečistoty nebo F:CH!!!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cs-CZ" altLang="cs-CZ" sz="1800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přidat vymražený etanol v poměru 2:1 (</a:t>
            </a:r>
            <a:r>
              <a:rPr lang="cs-CZ" altLang="cs-CZ" sz="1800" dirty="0" err="1"/>
              <a:t>etanol:supernatant</a:t>
            </a:r>
            <a:r>
              <a:rPr lang="cs-CZ" altLang="cs-CZ" sz="1800" dirty="0"/>
              <a:t>), vymrazit 5-10 min.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centrifugace – 4 000-10 000 RPM (dle množství DNA), 3 min;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odstranit roztok (dále pracuji s </a:t>
            </a:r>
            <a:r>
              <a:rPr lang="cs-CZ" altLang="cs-CZ" sz="1800" dirty="0" err="1"/>
              <a:t>peletem</a:t>
            </a:r>
            <a:r>
              <a:rPr lang="cs-CZ" altLang="cs-CZ" sz="1800" dirty="0"/>
              <a:t>!) a nechat pelet 10 minut oschnout při RT</a:t>
            </a:r>
            <a:endParaRPr lang="cs-CZ" altLang="cs-CZ" sz="1800" i="1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cs-CZ" altLang="cs-CZ" sz="1800" i="1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i="1" dirty="0"/>
              <a:t> rozpustit pelet ve 100 </a:t>
            </a:r>
            <a:r>
              <a:rPr lang="cs-CZ" altLang="cs-CZ" sz="1800" i="1" dirty="0" err="1"/>
              <a:t>μl</a:t>
            </a:r>
            <a:r>
              <a:rPr lang="cs-CZ" altLang="cs-CZ" sz="1800" i="1" dirty="0"/>
              <a:t> octanu draselném (300 </a:t>
            </a:r>
            <a:r>
              <a:rPr lang="cs-CZ" altLang="cs-CZ" sz="1800" i="1" dirty="0" err="1"/>
              <a:t>mM</a:t>
            </a:r>
            <a:r>
              <a:rPr lang="cs-CZ" altLang="cs-CZ" sz="1800" i="1" dirty="0"/>
              <a:t> výsledná koncentrace)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i="1" dirty="0"/>
              <a:t> přidat </a:t>
            </a:r>
            <a:r>
              <a:rPr lang="cs-CZ" altLang="cs-CZ" sz="1800" i="1" dirty="0" err="1"/>
              <a:t>RNAsu</a:t>
            </a:r>
            <a:r>
              <a:rPr lang="cs-CZ" altLang="cs-CZ" sz="1800" i="1" dirty="0"/>
              <a:t> (výsledná koncentrace 40ng/</a:t>
            </a:r>
            <a:r>
              <a:rPr lang="cs-CZ" altLang="cs-CZ" sz="1800" i="1" dirty="0">
                <a:sym typeface="Symbol" panose="05050102010706020507" pitchFamily="18" charset="2"/>
              </a:rPr>
              <a:t></a:t>
            </a:r>
            <a:r>
              <a:rPr lang="cs-CZ" altLang="cs-CZ" sz="1800" i="1" dirty="0"/>
              <a:t>l)</a:t>
            </a:r>
            <a:r>
              <a:rPr lang="en-US" altLang="cs-CZ" sz="1800" i="1" dirty="0"/>
              <a:t>;</a:t>
            </a:r>
            <a:r>
              <a:rPr lang="cs-CZ" altLang="cs-CZ" sz="1800" i="1" dirty="0"/>
              <a:t> inkubace 10 minut při RT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cs-CZ" altLang="cs-CZ" sz="1800" i="1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i="1" dirty="0"/>
              <a:t> přidat vymražený etanol v poměru 2:1 (</a:t>
            </a:r>
            <a:r>
              <a:rPr lang="cs-CZ" altLang="cs-CZ" sz="1800" i="1" dirty="0" err="1"/>
              <a:t>etanol:roztok</a:t>
            </a:r>
            <a:r>
              <a:rPr lang="cs-CZ" altLang="cs-CZ" sz="1800" i="1" dirty="0"/>
              <a:t> DNA), vymrazit 5-10 min.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i="1" dirty="0"/>
              <a:t> centrifugace – 4 000-10 000 RPM (dle množství DNA), 3 min;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i="1" dirty="0"/>
              <a:t> odstranit roztok (dále pracuji s </a:t>
            </a:r>
            <a:r>
              <a:rPr lang="cs-CZ" altLang="cs-CZ" sz="1800" i="1" dirty="0" err="1"/>
              <a:t>peletem</a:t>
            </a:r>
            <a:r>
              <a:rPr lang="cs-CZ" altLang="cs-CZ" sz="1800" i="1" dirty="0"/>
              <a:t>!) a nechat pelet 10 minut oschnout při RT</a:t>
            </a:r>
            <a:endParaRPr lang="cs-CZ" altLang="cs-CZ" sz="1800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cs-CZ" altLang="cs-CZ" sz="1800" dirty="0"/>
          </a:p>
          <a:p>
            <a:pPr marL="0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cs-CZ" altLang="cs-CZ" sz="1800" dirty="0"/>
              <a:t> rozpustit pelet v 50-100 </a:t>
            </a:r>
            <a:r>
              <a:rPr lang="cs-CZ" altLang="cs-CZ" sz="1800" dirty="0" err="1"/>
              <a:t>μl</a:t>
            </a:r>
            <a:r>
              <a:rPr lang="cs-CZ" altLang="cs-CZ" sz="1800" dirty="0"/>
              <a:t> destilované vodě (dle velikosti peletu)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8CC390-B8B4-7754-2B6C-DA2A1C0D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725" y="4306884"/>
            <a:ext cx="3456384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CTAB pufr		</a:t>
            </a:r>
            <a:r>
              <a:rPr kumimoji="0" lang="cs-CZ" altLang="cs-CZ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40ml</a:t>
            </a:r>
            <a:endParaRPr kumimoji="0" lang="cs-CZ" altLang="cs-CZ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2% CTAB			0,8g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2% PVP			0,8g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1M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Tris-HCl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(pH 8,0)	4ml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25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0,5 M EDTA (pH 8,0)	2ml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2,0 M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4,67g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(0,5g/l</a:t>
            </a:r>
            <a:r>
              <a:rPr lang="cs-CZ" altLang="cs-CZ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altLang="cs-CZ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spermidin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cs-CZ" altLang="cs-CZ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0,02g)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VODA		               33,2ml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72488"/>
            <a:ext cx="11305256" cy="1793945"/>
          </a:xfrm>
        </p:spPr>
        <p:txBody>
          <a:bodyPr anchor="ctr">
            <a:noAutofit/>
          </a:bodyPr>
          <a:lstStyle/>
          <a:p>
            <a:r>
              <a:rPr lang="cs-CZ" sz="6600" dirty="0">
                <a:latin typeface="+mn-lt"/>
              </a:rPr>
              <a:t>Metody molekulární biologie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E1F0C-BF16-8BF9-2115-54DB7172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2" t="-9" r="2449" b="9"/>
          <a:stretch/>
        </p:blipFill>
        <p:spPr>
          <a:xfrm>
            <a:off x="1968426" y="2066434"/>
            <a:ext cx="82551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3E3CDD-93F6-ED05-3159-287EDF07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2513"/>
          <a:stretch>
            <a:fillRect/>
          </a:stretch>
        </p:blipFill>
        <p:spPr bwMode="auto">
          <a:xfrm>
            <a:off x="4008439" y="1052514"/>
            <a:ext cx="4029075" cy="5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1FC66CA3-6BB6-B5A9-62FA-4F9ECB99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523557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/>
              <a:t>nasedání listu</a:t>
            </a:r>
          </a:p>
          <a:p>
            <a:pPr algn="r"/>
            <a:r>
              <a:rPr lang="cs-CZ" altLang="cs-CZ"/>
              <a:t>na stonek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998055E3-2E5F-0FE1-4A89-6FF53DC0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35671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typ listové žilnatiny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8535FC52-2761-6311-30C6-7136EA1A5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40052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tvar listu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8B311EC-CBDF-EF89-EA52-9059EBE2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61579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/>
              <a:t> typ listu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B0F5A1ED-206B-59F4-981F-BEDD5AEA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4724401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tvar listové báze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507AE81-525C-A192-B273-4B1ABB2B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349501"/>
            <a:ext cx="12969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typ květu,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květenství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97A7583B-F11E-22F9-6CAD-C34B28E2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6375401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typ plodů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07DC94DA-D23F-F6D9-E5DB-B18ACE871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10525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květní znaky</a:t>
            </a:r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id="{AC1553C2-C29A-C547-8FF4-2A192B39F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4725988"/>
            <a:ext cx="1584325" cy="14398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Oval 12">
            <a:extLst>
              <a:ext uri="{FF2B5EF4-FFF2-40B4-BE49-F238E27FC236}">
                <a16:creationId xmlns:a16="http://schemas.microsoft.com/office/drawing/2014/main" id="{B479B2A5-D9EA-0DBB-595B-738AF482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5084763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977C35DD-37A7-21F9-747A-813BC528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076701"/>
            <a:ext cx="720725" cy="5762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id="{19FF8769-3EF3-66EF-1FFB-40724C52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3789363"/>
            <a:ext cx="360363" cy="215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5442F310-F26B-282A-524A-9D6ED01E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292601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9AA378B5-F324-CE72-2272-8585E17E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1484314"/>
            <a:ext cx="1152525" cy="1152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BF927034-2480-00FA-05EC-7C5AC4EB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1484313"/>
            <a:ext cx="863600" cy="792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4" name="Oval 18">
            <a:extLst>
              <a:ext uri="{FF2B5EF4-FFF2-40B4-BE49-F238E27FC236}">
                <a16:creationId xmlns:a16="http://schemas.microsoft.com/office/drawing/2014/main" id="{140DB092-1BAE-DCEE-8FD0-BE8ECC2E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5805488"/>
            <a:ext cx="936625" cy="9080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EAEB4F15-843A-680F-5545-211193A5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429001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/>
              <a:t>typ ostnů</a:t>
            </a:r>
          </a:p>
        </p:txBody>
      </p:sp>
      <p:sp>
        <p:nvSpPr>
          <p:cNvPr id="4117" name="Oval 21">
            <a:extLst>
              <a:ext uri="{FF2B5EF4-FFF2-40B4-BE49-F238E27FC236}">
                <a16:creationId xmlns:a16="http://schemas.microsoft.com/office/drawing/2014/main" id="{D3846A95-513E-D622-9E32-C3708E1A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573464"/>
            <a:ext cx="360362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6FB0B443-8C30-7AC9-7800-6AD5E164D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01" y="4724401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průduchy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4ADC1B49-BC94-D9C1-F7C1-793FCABB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075" y="4149726"/>
            <a:ext cx="1125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trichomy</a:t>
            </a:r>
          </a:p>
        </p:txBody>
      </p:sp>
      <p:pic>
        <p:nvPicPr>
          <p:cNvPr id="4120" name="Picture 24">
            <a:extLst>
              <a:ext uri="{FF2B5EF4-FFF2-40B4-BE49-F238E27FC236}">
                <a16:creationId xmlns:a16="http://schemas.microsoft.com/office/drawing/2014/main" id="{91FA7362-8631-0E58-08BA-0AD69C7B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6566" r="15750" b="4074"/>
          <a:stretch>
            <a:fillRect/>
          </a:stretch>
        </p:blipFill>
        <p:spPr bwMode="auto">
          <a:xfrm>
            <a:off x="9761461" y="4516439"/>
            <a:ext cx="173513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>
            <a:extLst>
              <a:ext uri="{FF2B5EF4-FFF2-40B4-BE49-F238E27FC236}">
                <a16:creationId xmlns:a16="http://schemas.microsoft.com/office/drawing/2014/main" id="{EB2EFFB2-47AD-F627-B645-14C0EF44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6609" b="27682"/>
          <a:stretch>
            <a:fillRect/>
          </a:stretch>
        </p:blipFill>
        <p:spPr bwMode="auto">
          <a:xfrm>
            <a:off x="947814" y="5145089"/>
            <a:ext cx="190658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6">
            <a:extLst>
              <a:ext uri="{FF2B5EF4-FFF2-40B4-BE49-F238E27FC236}">
                <a16:creationId xmlns:a16="http://schemas.microsoft.com/office/drawing/2014/main" id="{B8A6E4C5-D49D-19F4-88C8-06CC638C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37" y="12684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dirty="0"/>
              <a:t>pylová zrna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5C45713F-2D34-35C3-9C96-AB13221A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72727"/>
              </a:clrFrom>
              <a:clrTo>
                <a:srgbClr val="27272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00" y="1701801"/>
            <a:ext cx="1633537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>
            <a:extLst>
              <a:ext uri="{FF2B5EF4-FFF2-40B4-BE49-F238E27FC236}">
                <a16:creationId xmlns:a16="http://schemas.microsoft.com/office/drawing/2014/main" id="{2DE2F489-0A6A-1EEE-09CC-98AAE056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r="4752"/>
          <a:stretch>
            <a:fillRect/>
          </a:stretch>
        </p:blipFill>
        <p:spPr bwMode="auto">
          <a:xfrm>
            <a:off x="839863" y="3328989"/>
            <a:ext cx="2195512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Text Box 29">
            <a:extLst>
              <a:ext uri="{FF2B5EF4-FFF2-40B4-BE49-F238E27FC236}">
                <a16:creationId xmlns:a16="http://schemas.microsoft.com/office/drawing/2014/main" id="{47FD41DF-F536-EA56-5A2D-2A869058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37" y="2968626"/>
            <a:ext cx="244792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histologické preparáty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EED10192-5460-B5AE-52EC-2C3B7BDF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8302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/>
              <a:t>karyologické preparáty</a:t>
            </a:r>
          </a:p>
        </p:txBody>
      </p:sp>
      <p:pic>
        <p:nvPicPr>
          <p:cNvPr id="4127" name="Picture 31">
            <a:extLst>
              <a:ext uri="{FF2B5EF4-FFF2-40B4-BE49-F238E27FC236}">
                <a16:creationId xmlns:a16="http://schemas.microsoft.com/office/drawing/2014/main" id="{55D5FF1D-85EA-C3A9-3CA6-C8254CE3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/>
          <a:stretch>
            <a:fillRect/>
          </a:stretch>
        </p:blipFill>
        <p:spPr bwMode="auto">
          <a:xfrm>
            <a:off x="1200226" y="1260475"/>
            <a:ext cx="16557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9" name="Rectangle 33">
            <a:extLst>
              <a:ext uri="{FF2B5EF4-FFF2-40B4-BE49-F238E27FC236}">
                <a16:creationId xmlns:a16="http://schemas.microsoft.com/office/drawing/2014/main" id="{84F9E568-3425-F8BF-2086-0D7C5A89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tx1"/>
                </a:solidFill>
              </a:rPr>
              <a:t>Standardní botanické přístupy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A04A2668-D329-B688-2EF4-BF8B9390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>
            <a:fillRect/>
          </a:stretch>
        </p:blipFill>
        <p:spPr bwMode="auto">
          <a:xfrm>
            <a:off x="983432" y="1403350"/>
            <a:ext cx="3671887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B1FC927-AAC0-33C3-41E2-8F684732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365626"/>
            <a:ext cx="3673475" cy="232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CB47CA4B-E5B4-8BCC-9F91-75879126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9" t="21762"/>
          <a:stretch>
            <a:fillRect/>
          </a:stretch>
        </p:blipFill>
        <p:spPr bwMode="auto">
          <a:xfrm>
            <a:off x="7005910" y="1363662"/>
            <a:ext cx="3960812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0AD8950-7E60-0853-A56C-1BE8F9B9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/>
          <a:stretch>
            <a:fillRect/>
          </a:stretch>
        </p:blipFill>
        <p:spPr bwMode="auto">
          <a:xfrm>
            <a:off x="7005910" y="4384676"/>
            <a:ext cx="3889375" cy="2303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267B749F-5B6E-DE91-3F22-90BCC2FE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700213"/>
            <a:ext cx="347662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A6453592-0530-B869-5034-342C5E0C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tx1"/>
                </a:solidFill>
              </a:rPr>
              <a:t>Botanika pro odvážné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E7D5E5C5-2D10-A4F2-6D09-6918CF462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4005064"/>
            <a:ext cx="11593287" cy="2763885"/>
          </a:xfrm>
        </p:spPr>
        <p:txBody>
          <a:bodyPr/>
          <a:lstStyle/>
          <a:p>
            <a:r>
              <a:rPr lang="cs-CZ" altLang="cs-CZ" dirty="0"/>
              <a:t>stabilní a detekovatelné ve všech pletivech bez ohledu na stadium růstu, diferenciaci, vývoj (a obranný status buňky)</a:t>
            </a:r>
          </a:p>
          <a:p>
            <a:endParaRPr lang="cs-CZ" altLang="cs-CZ" dirty="0"/>
          </a:p>
          <a:p>
            <a:r>
              <a:rPr lang="cs-CZ" altLang="cs-CZ" dirty="0"/>
              <a:t>oproštěné pleiotropického (gen kóduje více znaků) a </a:t>
            </a:r>
            <a:r>
              <a:rPr lang="cs-CZ" altLang="cs-CZ" dirty="0" err="1"/>
              <a:t>epistatického</a:t>
            </a:r>
            <a:r>
              <a:rPr lang="cs-CZ" altLang="cs-CZ" dirty="0"/>
              <a:t> (překrytí jiného znaku) efektu </a:t>
            </a:r>
            <a:endParaRPr lang="cs-CZ" altLang="cs-CZ" b="1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F5166D31-B29E-5E39-40EE-6F729AAC7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079253"/>
            <a:ext cx="8640762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/>
              <a:t>fenotyp = genotyp x ekotyp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60AEBF-E669-202B-3C66-AE197D0E3C39}"/>
              </a:ext>
            </a:extLst>
          </p:cNvPr>
          <p:cNvSpPr txBox="1">
            <a:spLocks noChangeArrowheads="1"/>
          </p:cNvSpPr>
          <p:nvPr/>
        </p:nvSpPr>
        <p:spPr>
          <a:xfrm>
            <a:off x="371364" y="97931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5400" dirty="0"/>
              <a:t>Proč metody molekulární biologie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09FA0471-B25C-228E-E809-3746212A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313162"/>
            <a:ext cx="113772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700" dirty="0"/>
              <a:t>Metodami molekulární biologie odvozujeme, studujeme a porovnáváme znaky (markery) kódované v biomolekulách.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81BA6158-0548-FAE7-7EA7-9998B329BD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997200"/>
            <a:ext cx="151130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70F8967-D893-2D40-EB81-44C2241AA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437063"/>
            <a:ext cx="1728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5F10D7A6-16AD-62D0-63BD-E21BF673B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724400"/>
            <a:ext cx="1657350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4D168363-2906-D2FD-F4A5-414B206F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711" y="5660083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DNA, RNA, proteiny</a:t>
            </a:r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09B61904-2747-9989-70E2-69778EE6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033964"/>
            <a:ext cx="2089150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Line 10">
            <a:extLst>
              <a:ext uri="{FF2B5EF4-FFF2-40B4-BE49-F238E27FC236}">
                <a16:creationId xmlns:a16="http://schemas.microsoft.com/office/drawing/2014/main" id="{C77F34C5-20A1-1B20-FC79-C4A79D708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450" y="3068638"/>
            <a:ext cx="10795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DEE8A6E1-B40F-0D1F-E204-70757FADB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9989" y="4437063"/>
            <a:ext cx="1239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24210E5A-E9EA-410D-2374-36B508BF2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6" y="4868864"/>
            <a:ext cx="1223963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729DB4E8-2C42-FE92-CD89-C7FCEFF7F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7674" y="5083175"/>
            <a:ext cx="287338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255A0923-1195-4CCD-B552-10D913E63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5012" y="4867276"/>
            <a:ext cx="0" cy="5175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DA0F91D-D58A-CC68-A2EC-2275510B0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5013" y="4881563"/>
            <a:ext cx="9366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FD77585D-6D63-7985-241B-92FC3000CD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85374" y="4651375"/>
            <a:ext cx="0" cy="2159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D0C1F9B3-C6CC-9955-0854-E311C53A8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5375" y="4665663"/>
            <a:ext cx="2889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041CB018-7553-67B9-C6B3-180DDB8BE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72712" y="4506913"/>
            <a:ext cx="0" cy="2159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FE83A35F-E0A7-CC47-0AE7-4995A6309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72713" y="4708525"/>
            <a:ext cx="2889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9DD8DA9B-A999-2369-2B93-075B0F2A0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72713" y="4506914"/>
            <a:ext cx="288925" cy="1428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BA0ADB33-B81C-0F44-072D-E9312B823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5013" y="5370513"/>
            <a:ext cx="9366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92A990A6-FA3D-7589-E50A-1871EECEA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5199" y="5372100"/>
            <a:ext cx="0" cy="28733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493EB6F8-833B-3C4E-00A8-4BDC5F9B1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0913" y="5659438"/>
            <a:ext cx="217487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724B909E-F2B1-C7DF-4BBB-0DAE6655C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6812" y="5514975"/>
            <a:ext cx="0" cy="4318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A5816A3C-6743-FE2D-C5F9-20520FAA2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6813" y="5529263"/>
            <a:ext cx="5048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B118B711-A64E-F735-4C55-8B2D0865F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6813" y="5932488"/>
            <a:ext cx="28892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EAD5094B-16D4-3B17-50AE-5A228A4A7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5737" y="5803900"/>
            <a:ext cx="0" cy="28733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D8FE045A-E797-DBE6-F4CF-EEFFE3FDFC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45738" y="5816600"/>
            <a:ext cx="142875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11A40AFA-DF90-FE33-FDF6-3D2064730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45737" y="6076950"/>
            <a:ext cx="2159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BEDA2AF9-0186-762B-E25B-939B7CF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950" y="5949951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dendrogram</a:t>
            </a:r>
          </a:p>
          <a:p>
            <a:r>
              <a:rPr lang="cs-CZ" altLang="cs-CZ" sz="2000"/>
              <a:t>  (kladogram)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E2C13368-2E4B-57E1-7FE0-DDBD817D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407035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/>
              <a:t>molekulární metoda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93B2115C-7976-9594-7625-922B7ED4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9" y="4060826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analýza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D6967D87-991C-7971-A1D0-AE031D55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416676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/>
              <a:t>molekulární znaky</a:t>
            </a:r>
          </a:p>
        </p:txBody>
      </p:sp>
      <p:pic>
        <p:nvPicPr>
          <p:cNvPr id="14370" name="Picture 34">
            <a:extLst>
              <a:ext uri="{FF2B5EF4-FFF2-40B4-BE49-F238E27FC236}">
                <a16:creationId xmlns:a16="http://schemas.microsoft.com/office/drawing/2014/main" id="{F548E82E-E458-9073-DF54-EB0AD9B4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716338"/>
            <a:ext cx="2071688" cy="1257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>
            <a:extLst>
              <a:ext uri="{FF2B5EF4-FFF2-40B4-BE49-F238E27FC236}">
                <a16:creationId xmlns:a16="http://schemas.microsoft.com/office/drawing/2014/main" id="{FC128EA2-80EB-213C-3C01-FECAF1FD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5051" r="33266"/>
          <a:stretch>
            <a:fillRect/>
          </a:stretch>
        </p:blipFill>
        <p:spPr bwMode="auto">
          <a:xfrm>
            <a:off x="5232401" y="2278064"/>
            <a:ext cx="2087563" cy="1366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3" name="Picture 37">
            <a:extLst>
              <a:ext uri="{FF2B5EF4-FFF2-40B4-BE49-F238E27FC236}">
                <a16:creationId xmlns:a16="http://schemas.microsoft.com/office/drawing/2014/main" id="{EF498089-929A-A3FD-2D9F-148C1E9A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13" y="2924175"/>
            <a:ext cx="170338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4" name="Text Box 38">
            <a:extLst>
              <a:ext uri="{FF2B5EF4-FFF2-40B4-BE49-F238E27FC236}">
                <a16:creationId xmlns:a16="http://schemas.microsoft.com/office/drawing/2014/main" id="{4D89E957-62D2-48EB-0C50-5425CB28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4650" y="2205039"/>
            <a:ext cx="1547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dirty="0"/>
              <a:t>Ordinační diagram</a:t>
            </a:r>
          </a:p>
        </p:txBody>
      </p:sp>
      <p:pic>
        <p:nvPicPr>
          <p:cNvPr id="14376" name="Picture 40">
            <a:extLst>
              <a:ext uri="{FF2B5EF4-FFF2-40B4-BE49-F238E27FC236}">
                <a16:creationId xmlns:a16="http://schemas.microsoft.com/office/drawing/2014/main" id="{CBC042DC-89B7-8591-99BB-226B52E6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708920"/>
            <a:ext cx="14351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8" name="Picture 42">
            <a:extLst>
              <a:ext uri="{FF2B5EF4-FFF2-40B4-BE49-F238E27FC236}">
                <a16:creationId xmlns:a16="http://schemas.microsoft.com/office/drawing/2014/main" id="{18814A49-193D-3693-CB3E-1B538939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1" y="4507558"/>
            <a:ext cx="12969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DBE1687-3B71-B8D5-D4D4-CBEC8517C7A2}"/>
              </a:ext>
            </a:extLst>
          </p:cNvPr>
          <p:cNvSpPr txBox="1">
            <a:spLocks noChangeArrowheads="1"/>
          </p:cNvSpPr>
          <p:nvPr/>
        </p:nvSpPr>
        <p:spPr>
          <a:xfrm>
            <a:off x="371364" y="97931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5400" dirty="0"/>
              <a:t>Proč metody molekulární biologie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9FD8652-463A-70C8-DD19-182283A8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00" y="1268760"/>
            <a:ext cx="11881319" cy="519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cs-CZ" altLang="cs-CZ" sz="2400" b="1" dirty="0" err="1"/>
              <a:t>Genotypizace</a:t>
            </a:r>
            <a:r>
              <a:rPr lang="cs-CZ" altLang="cs-CZ" sz="2400" dirty="0"/>
              <a:t>: identifikace jedinců, druhů, hybridů</a:t>
            </a:r>
            <a:r>
              <a:rPr lang="en-US" altLang="cs-CZ" sz="2400" dirty="0"/>
              <a:t>;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/>
              <a:t>Fylogeneze</a:t>
            </a:r>
            <a:r>
              <a:rPr lang="cs-CZ" altLang="cs-CZ" sz="2400" dirty="0"/>
              <a:t>: příbuzenská vztah, vzájemná podobnost;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 err="1"/>
              <a:t>Fylogeografie</a:t>
            </a:r>
            <a:r>
              <a:rPr lang="cs-CZ" altLang="cs-CZ" sz="2400" dirty="0"/>
              <a:t>: genetická historie šíření druhu v závislosti na klimatických a geografických podmínkách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identifik</a:t>
            </a:r>
            <a:r>
              <a:rPr lang="cs-CZ" altLang="cs-CZ" sz="2400" dirty="0"/>
              <a:t>a</a:t>
            </a:r>
            <a:r>
              <a:rPr lang="en-US" altLang="cs-CZ" sz="2400" dirty="0"/>
              <a:t>c</a:t>
            </a:r>
            <a:r>
              <a:rPr lang="cs-CZ" altLang="cs-CZ" sz="2400" dirty="0"/>
              <a:t>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glaciáln</a:t>
            </a:r>
            <a:r>
              <a:rPr lang="cs-CZ" altLang="cs-CZ" sz="2400" dirty="0" err="1"/>
              <a:t>ích</a:t>
            </a:r>
            <a:r>
              <a:rPr lang="en-US" altLang="cs-CZ" sz="2400" dirty="0"/>
              <a:t> ref</a:t>
            </a:r>
            <a:r>
              <a:rPr lang="cs-CZ" altLang="cs-CZ" sz="2400" dirty="0"/>
              <a:t>u</a:t>
            </a:r>
            <a:r>
              <a:rPr lang="en-US" altLang="cs-CZ" sz="2400" dirty="0" err="1"/>
              <a:t>gií</a:t>
            </a:r>
            <a:r>
              <a:rPr lang="en-US" altLang="cs-CZ" sz="2400" dirty="0"/>
              <a:t>;</a:t>
            </a:r>
            <a:r>
              <a:rPr lang="cs-CZ" altLang="cs-CZ" sz="2400" dirty="0"/>
              <a:t> šíření druhů: tok genů, migrační směr, hybridní zóny;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/>
              <a:t>Populační genetika</a:t>
            </a:r>
            <a:r>
              <a:rPr lang="cs-CZ" altLang="cs-CZ" sz="2400" dirty="0"/>
              <a:t>: genetická struktura</a:t>
            </a:r>
            <a:r>
              <a:rPr lang="en-US" altLang="cs-CZ" sz="2400" dirty="0"/>
              <a:t>;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/>
              <a:t>Ochranářská genetika</a:t>
            </a:r>
            <a:r>
              <a:rPr lang="cs-CZ" altLang="cs-CZ" sz="2400" dirty="0"/>
              <a:t>: </a:t>
            </a:r>
            <a:r>
              <a:rPr lang="en-US" altLang="cs-CZ" sz="2400" dirty="0" err="1"/>
              <a:t>biodiverzit</a:t>
            </a:r>
            <a:r>
              <a:rPr lang="cs-CZ" altLang="cs-CZ" sz="2400" dirty="0"/>
              <a:t>a x izolované populace</a:t>
            </a:r>
            <a:r>
              <a:rPr lang="en-US" altLang="cs-CZ" sz="2400" dirty="0"/>
              <a:t>;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en-US" altLang="cs-CZ" sz="2400" b="1" dirty="0"/>
              <a:t>P</a:t>
            </a:r>
            <a:r>
              <a:rPr lang="cs-CZ" altLang="cs-CZ" sz="2400" b="1" dirty="0" err="1"/>
              <a:t>árovací</a:t>
            </a:r>
            <a:r>
              <a:rPr lang="cs-CZ" altLang="cs-CZ" sz="2400" b="1" dirty="0"/>
              <a:t> systémy</a:t>
            </a:r>
            <a:r>
              <a:rPr lang="cs-CZ" altLang="cs-CZ" sz="2400" dirty="0"/>
              <a:t>: sexuální x asexuální, zastoupení jedinců v potomstvu</a:t>
            </a:r>
            <a:r>
              <a:rPr lang="en-US" altLang="cs-CZ" sz="2400" dirty="0"/>
              <a:t>;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 err="1"/>
              <a:t>Polyploidizace</a:t>
            </a:r>
            <a:r>
              <a:rPr lang="cs-CZ" altLang="cs-CZ" sz="2400" dirty="0"/>
              <a:t>: </a:t>
            </a:r>
            <a:r>
              <a:rPr lang="en-US" altLang="cs-CZ" sz="2400" dirty="0" err="1"/>
              <a:t>vznik</a:t>
            </a:r>
            <a:r>
              <a:rPr lang="en-US" altLang="cs-CZ" sz="2400" dirty="0"/>
              <a:t> a </a:t>
            </a:r>
            <a:r>
              <a:rPr lang="en-US" altLang="cs-CZ" sz="2400" dirty="0" err="1"/>
              <a:t>rozší</a:t>
            </a:r>
            <a:r>
              <a:rPr lang="cs-CZ" altLang="cs-CZ" sz="2400" dirty="0"/>
              <a:t>ř</a:t>
            </a:r>
            <a:r>
              <a:rPr lang="en-US" altLang="cs-CZ" sz="2400" dirty="0" err="1"/>
              <a:t>ení</a:t>
            </a:r>
            <a:r>
              <a:rPr lang="cs-CZ" altLang="cs-CZ" sz="2400" dirty="0"/>
              <a:t> polyploidů</a:t>
            </a:r>
            <a:r>
              <a:rPr lang="en-US" altLang="cs-CZ" sz="2400" dirty="0"/>
              <a:t>;</a:t>
            </a:r>
            <a:endParaRPr lang="cs-CZ" altLang="cs-CZ" sz="2400" dirty="0"/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/>
              <a:t>Evoluce:</a:t>
            </a:r>
            <a:r>
              <a:rPr lang="cs-CZ" altLang="cs-CZ" sz="2400" dirty="0"/>
              <a:t> rodu, druhu, genomu; atd.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Tx/>
              <a:buChar char="•"/>
            </a:pPr>
            <a:r>
              <a:rPr lang="cs-CZ" altLang="cs-CZ" sz="2400" b="1" dirty="0"/>
              <a:t>Diagnostika</a:t>
            </a:r>
            <a:r>
              <a:rPr lang="cs-CZ" altLang="cs-CZ" sz="2400" dirty="0"/>
              <a:t>: vztah DNA znaku a specifické vlastnosti</a:t>
            </a:r>
            <a:r>
              <a:rPr lang="en-US" altLang="cs-CZ" sz="2400" dirty="0"/>
              <a:t>;</a:t>
            </a:r>
            <a:endParaRPr lang="cs-CZ" altLang="cs-CZ" sz="24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CEB204-E537-73F1-4E41-D5EDABE6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chemeClr val="tx1"/>
                </a:solidFill>
              </a:rPr>
              <a:t>Jaké otázky mohou být řešeny?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60649"/>
            <a:ext cx="7848872" cy="2796471"/>
          </a:xfrm>
        </p:spPr>
        <p:txBody>
          <a:bodyPr anchor="ctr"/>
          <a:lstStyle/>
          <a:p>
            <a:r>
              <a:rPr lang="cs-CZ" sz="4800" dirty="0">
                <a:latin typeface="+mn-lt"/>
              </a:rPr>
              <a:t>Metody molekulární biologie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3D64F8D-0B63-85AF-ADF3-8A885206DB20}"/>
              </a:ext>
            </a:extLst>
          </p:cNvPr>
          <p:cNvSpPr txBox="1">
            <a:spLocks/>
          </p:cNvSpPr>
          <p:nvPr/>
        </p:nvSpPr>
        <p:spPr>
          <a:xfrm>
            <a:off x="1497694" y="4776226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500" dirty="0">
                <a:latin typeface="+mn-lt"/>
              </a:rPr>
              <a:t>Izolace DNA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B77789-ACA1-266D-1770-E87ECCA1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2293" y="1517826"/>
            <a:ext cx="6847625" cy="38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334B1B68-6362-FF14-4808-FD4F1FCE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75738"/>
            <a:ext cx="8034709" cy="55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B1D92B58-1442-0D27-D6AC-C1B7A6D2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72" y="1514942"/>
            <a:ext cx="2663825" cy="18510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/>
              <a:t>Organely s DNA</a:t>
            </a:r>
          </a:p>
          <a:p>
            <a:pPr>
              <a:lnSpc>
                <a:spcPct val="120000"/>
              </a:lnSpc>
            </a:pPr>
            <a:endParaRPr lang="cs-CZ" altLang="cs-CZ" b="1" dirty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rgbClr val="006600"/>
                </a:solidFill>
              </a:rPr>
              <a:t>Chloroplasty (</a:t>
            </a:r>
            <a:r>
              <a:rPr lang="cs-CZ" altLang="cs-CZ" b="1" dirty="0" err="1">
                <a:solidFill>
                  <a:srgbClr val="006600"/>
                </a:solidFill>
              </a:rPr>
              <a:t>ctDNA</a:t>
            </a:r>
            <a:r>
              <a:rPr lang="cs-CZ" altLang="cs-CZ" b="1" dirty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Mitochondrie (</a:t>
            </a:r>
            <a:r>
              <a:rPr lang="cs-CZ" altLang="cs-CZ" b="1" dirty="0" err="1">
                <a:solidFill>
                  <a:srgbClr val="FF0000"/>
                </a:solidFill>
              </a:rPr>
              <a:t>mtDNA</a:t>
            </a:r>
            <a:r>
              <a:rPr lang="cs-CZ" altLang="cs-CZ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rgbClr val="990099"/>
                </a:solidFill>
              </a:rPr>
              <a:t>Jádro (</a:t>
            </a:r>
            <a:r>
              <a:rPr lang="cs-CZ" altLang="cs-CZ" b="1" dirty="0" err="1">
                <a:solidFill>
                  <a:srgbClr val="990099"/>
                </a:solidFill>
              </a:rPr>
              <a:t>nDNA</a:t>
            </a:r>
            <a:r>
              <a:rPr lang="cs-CZ" altLang="cs-CZ" b="1" dirty="0">
                <a:solidFill>
                  <a:srgbClr val="990099"/>
                </a:solidFill>
              </a:rPr>
              <a:t>)</a:t>
            </a:r>
            <a:endParaRPr lang="cs-CZ" altLang="cs-CZ" sz="800" b="1" dirty="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8D5DCB0-CE0A-8072-9058-89D6ABEC2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189379"/>
            <a:ext cx="10515600" cy="1325563"/>
          </a:xfrm>
          <a:noFill/>
          <a:ln/>
        </p:spPr>
        <p:txBody>
          <a:bodyPr/>
          <a:lstStyle/>
          <a:p>
            <a:r>
              <a:rPr lang="cs-CZ" altLang="cs-CZ" dirty="0"/>
              <a:t>Izolace DNA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1436</TotalTime>
  <Words>589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Bi6589   Laboratorní a bioinformatické metody rostlinné biosystematiky</vt:lpstr>
      <vt:lpstr>Metody molekulární biologie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Metody molekulární biologie</vt:lpstr>
      <vt:lpstr>Izolace DNA</vt:lpstr>
      <vt:lpstr>Izolace DNA</vt:lpstr>
      <vt:lpstr>Izolace DNA </vt:lpstr>
      <vt:lpstr>Izolace DNA - upravená CTABová metoda (Doyle a Doyle 1987)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Jakub Šmerda</cp:lastModifiedBy>
  <cp:revision>37</cp:revision>
  <dcterms:created xsi:type="dcterms:W3CDTF">2009-03-23T14:13:41Z</dcterms:created>
  <dcterms:modified xsi:type="dcterms:W3CDTF">2023-10-31T14:28:02Z</dcterms:modified>
</cp:coreProperties>
</file>