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41" r:id="rId3"/>
    <p:sldId id="327" r:id="rId4"/>
    <p:sldId id="377" r:id="rId5"/>
    <p:sldId id="382" r:id="rId6"/>
    <p:sldId id="383" r:id="rId7"/>
    <p:sldId id="387" r:id="rId8"/>
    <p:sldId id="389" r:id="rId9"/>
    <p:sldId id="392" r:id="rId10"/>
    <p:sldId id="391" r:id="rId11"/>
    <p:sldId id="384" r:id="rId12"/>
    <p:sldId id="385" r:id="rId13"/>
    <p:sldId id="388" r:id="rId14"/>
    <p:sldId id="393" r:id="rId15"/>
    <p:sldId id="378" r:id="rId16"/>
    <p:sldId id="394" r:id="rId17"/>
    <p:sldId id="395" r:id="rId18"/>
    <p:sldId id="390" r:id="rId19"/>
    <p:sldId id="269" r:id="rId20"/>
    <p:sldId id="396" r:id="rId21"/>
    <p:sldId id="397" r:id="rId22"/>
    <p:sldId id="275" r:id="rId23"/>
    <p:sldId id="276" r:id="rId24"/>
    <p:sldId id="261" r:id="rId25"/>
    <p:sldId id="262" r:id="rId26"/>
    <p:sldId id="256" r:id="rId27"/>
    <p:sldId id="258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AFFA6-72FC-06F0-A238-999B372C2C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D2EF74-BFE2-DAF1-779B-830AE323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31909C-9B76-A4AA-9400-F9FD0BE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BD2A5-D0D6-AF64-97A4-A0FC16A0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CFFC07-46B6-C383-3A92-97544697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65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2D1762-4049-52C4-CD8B-A2AA8DC5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41E58BE-08DC-9CF5-8946-5F65DEFA1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DE6B75-6CED-5B97-A472-D5AB23D9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B4864-CA38-3808-42B0-52A2D0758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2DDE5C-91D3-03DA-F4BD-0ED9F8CA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2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18E026-BAF9-3D88-7743-8EBA9F344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0CB254-A190-8653-101D-F3AA6F136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0D959A-C27A-0FE4-0485-507070EA1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6A0F60-01AE-6B20-B8F0-72CC73C3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CFCB7D-9BD4-0EDD-0525-C376BC835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289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94435-B607-7B8E-72B9-E8DB1EC4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DF070-3D15-06CE-7DEB-AC9500E5F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A27E27-60B1-1362-A340-0D2661E9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81C92C-9EA2-D342-25F2-9C9CEDF6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00F755-2833-9C8C-E635-4CE756F7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3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6B8DF-254C-34FA-F4CB-39CC359E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E3F210-D227-1FF8-59CE-9F341DFD6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264EA6-3838-6626-C4AC-4BF649335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90B278-97B4-D040-9B1D-717CFCB1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FC34BE-E6A0-8365-D741-537AE0DE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DD0A0-DD59-B3CF-A9AF-C9A9C001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190369-34A1-2709-7A48-6E20FB36E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F6E3FA-3178-45F5-B298-BFC3AC2A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008F73-832D-FFCD-ED26-C63628A7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86E0A3-F33F-6D1A-F1F0-D4319298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4AA6B5-E325-6921-A644-BE6A2F0F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66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8C30F4-9557-811A-85B0-EBBC2A7E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D20F1D-DDC1-BAD7-B481-7872F34D1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A021263-5195-9837-919C-39984178D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2255F1-427F-1061-0E06-A1CC8426D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674C17E-667F-2800-4623-42B584DA44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1CB2CF-C35D-50D7-B4F5-BC9FB158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F9E52F8-5C66-4E91-6CF5-A1E2F35D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986C0C-D8FD-97C2-1CDA-42AD1077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01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FEE7A-AF06-D61A-F71D-7800DF2E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D81F61-4689-8F0F-6FC3-AE024359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B4D1983-4925-784B-61E2-B33AA3C3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45518F-8615-000B-C102-B4AB581B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76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3C6F705-B068-404D-1F04-75229EBA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4491C7-4AEA-2979-F465-E160FDE0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4D930E-88C0-F815-7C99-F41AE5BE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0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987768-5F37-7779-8F94-19DF6772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1B1BAE-36EC-C71A-46E2-07121CF99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696ACF-C5E7-E14E-105A-61D7CBFA8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9D03B3E-4273-6AE9-B1C8-06D55235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D894D4-2B94-092E-72F3-844EB1CB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570EFA-57BF-3774-BA7D-AD79301D6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62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98E1C-D377-B154-C7F0-9E10DC736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48174C-B6CD-A61A-6ED5-8E46DC3C4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2CBF254-A196-CE39-BDF6-E70D75E48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AD950D-62F7-A53E-AD6E-8CBDB468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470CE20-D56A-9CF3-8F83-F7B6C1AC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F771CA-A705-A83A-4FF6-5E9CD89E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0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8D4BC01-9A26-6B58-4E53-BECF3209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698451-F6C5-7E1C-529D-BDE42B45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BA686F-8CB5-057C-BA08-60D70474E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8E279-E4E0-4AD2-8D6C-4E6868CBE96D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E7B95F-0089-2DCA-DC33-633A953BD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DEBB02-4D17-A3BE-79A2-620A9A10C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E1ED-4008-465F-B4B6-CF1DAEFC0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33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58BBA-15C2-49DE-A012-D203A516D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213" y="2443162"/>
            <a:ext cx="11077575" cy="3440113"/>
          </a:xfrm>
        </p:spPr>
        <p:txBody>
          <a:bodyPr>
            <a:normAutofit/>
          </a:bodyPr>
          <a:lstStyle/>
          <a:p>
            <a:r>
              <a:rPr lang="cs-CZ" b="1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Bi6589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Laboratorní a </a:t>
            </a:r>
            <a:r>
              <a:rPr lang="cs-CZ" b="0" i="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bioinformatické</a:t>
            </a:r>
            <a:r>
              <a:rPr lang="cs-CZ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metody rostlinné biosystematiky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977399-C98A-41C7-BE93-1FA6631CB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32" y="448817"/>
            <a:ext cx="2785074" cy="15849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1D0BD56-C05E-48CC-A6C6-EA71BA166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79" y="420962"/>
            <a:ext cx="1610995" cy="161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7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9939E66-600F-5240-A5D3-71D8D0E4254C}"/>
              </a:ext>
            </a:extLst>
          </p:cNvPr>
          <p:cNvSpPr txBox="1">
            <a:spLocks/>
          </p:cNvSpPr>
          <p:nvPr/>
        </p:nvSpPr>
        <p:spPr>
          <a:xfrm>
            <a:off x="378017" y="0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0" i="0" dirty="0">
                <a:solidFill>
                  <a:srgbClr val="000000"/>
                </a:solidFill>
                <a:effectLst/>
                <a:latin typeface="Noto Sans SC"/>
              </a:rPr>
              <a:t>Analýza dat - software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15D5BF9-7881-363A-3B6C-7B495AE50ACD}"/>
              </a:ext>
            </a:extLst>
          </p:cNvPr>
          <p:cNvSpPr txBox="1"/>
          <p:nvPr/>
        </p:nvSpPr>
        <p:spPr>
          <a:xfrm>
            <a:off x="594803" y="1251751"/>
            <a:ext cx="10244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ipyrad</a:t>
            </a:r>
            <a:r>
              <a:rPr lang="cs-CZ" sz="2400" dirty="0"/>
              <a:t> (s výhodou využívaný na fylogenetické analýzy; dokáže pracovat s různými </a:t>
            </a:r>
            <a:r>
              <a:rPr lang="cs-CZ" sz="2400" dirty="0" err="1"/>
              <a:t>ploidními</a:t>
            </a:r>
            <a:r>
              <a:rPr lang="cs-CZ" sz="2400" dirty="0"/>
              <a:t> úrovněmi)</a:t>
            </a:r>
          </a:p>
          <a:p>
            <a:r>
              <a:rPr lang="cs-CZ" sz="2400" b="1" dirty="0"/>
              <a:t>STACKS</a:t>
            </a:r>
            <a:r>
              <a:rPr lang="cs-CZ" sz="2400" dirty="0"/>
              <a:t> (vhodný na populační analýzy)</a:t>
            </a:r>
          </a:p>
          <a:p>
            <a:endParaRPr lang="cs-CZ" sz="2400" dirty="0"/>
          </a:p>
          <a:p>
            <a:r>
              <a:rPr lang="cs-CZ" sz="2400" dirty="0"/>
              <a:t>Liší se v algoritmu shlukování, uživatelským komfortem/podporou, časovou náročností, atd.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Způsoby shlukování sekvencí</a:t>
            </a:r>
          </a:p>
          <a:p>
            <a:r>
              <a:rPr lang="cs-CZ" sz="2400" dirty="0"/>
              <a:t>Mapování na referenční genom</a:t>
            </a:r>
          </a:p>
          <a:p>
            <a:r>
              <a:rPr lang="cs-CZ" sz="2400" i="1" dirty="0"/>
              <a:t>De novo </a:t>
            </a:r>
            <a:r>
              <a:rPr lang="cs-CZ" sz="2400" dirty="0"/>
              <a:t>analýza dat (bez referenčního genomu)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5791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AE26055-B25C-7B2B-3A27-F7A858C3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36" y="1195833"/>
            <a:ext cx="10437786" cy="347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ABD980E-15D8-4E3B-9690-A4C6AEDB2AFA}"/>
              </a:ext>
            </a:extLst>
          </p:cNvPr>
          <p:cNvSpPr txBox="1"/>
          <p:nvPr/>
        </p:nvSpPr>
        <p:spPr>
          <a:xfrm rot="16200000">
            <a:off x="1195156" y="5587076"/>
            <a:ext cx="18443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 err="1">
                <a:solidFill>
                  <a:srgbClr val="000000"/>
                </a:solidFill>
              </a:rPr>
              <a:t>Demultiplexing</a:t>
            </a:r>
            <a:r>
              <a:rPr lang="cs-CZ" sz="2000" dirty="0">
                <a:solidFill>
                  <a:srgbClr val="000000"/>
                </a:solidFill>
              </a:rPr>
              <a:t> </a:t>
            </a:r>
            <a:endParaRPr lang="cs-CZ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16C15D-3F24-BA26-51E7-55DCBF6EF408}"/>
              </a:ext>
            </a:extLst>
          </p:cNvPr>
          <p:cNvSpPr txBox="1"/>
          <p:nvPr/>
        </p:nvSpPr>
        <p:spPr>
          <a:xfrm rot="16200000">
            <a:off x="1584995" y="4856851"/>
            <a:ext cx="3446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Odstranění vadných sekvencí</a:t>
            </a:r>
            <a:endParaRPr lang="cs-CZ" sz="2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5AAF487-2A50-BADF-DE37-EF12F5860B16}"/>
              </a:ext>
            </a:extLst>
          </p:cNvPr>
          <p:cNvSpPr txBox="1"/>
          <p:nvPr/>
        </p:nvSpPr>
        <p:spPr>
          <a:xfrm rot="16200000">
            <a:off x="2848786" y="4675852"/>
            <a:ext cx="34468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Shlukování sekvencí dle podobnosti uvnitř jedince</a:t>
            </a: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D078BF-0395-9E1C-1FD7-267F7A03133C}"/>
              </a:ext>
            </a:extLst>
          </p:cNvPr>
          <p:cNvSpPr txBox="1"/>
          <p:nvPr/>
        </p:nvSpPr>
        <p:spPr>
          <a:xfrm rot="16200000">
            <a:off x="4298222" y="4829740"/>
            <a:ext cx="34468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Odstranění </a:t>
            </a:r>
            <a:r>
              <a:rPr lang="cs-CZ" sz="2000" dirty="0" err="1">
                <a:solidFill>
                  <a:srgbClr val="000000"/>
                </a:solidFill>
              </a:rPr>
              <a:t>paralogů</a:t>
            </a:r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9F5A462-BA2E-57B4-816A-00FFCBCA4CA8}"/>
              </a:ext>
            </a:extLst>
          </p:cNvPr>
          <p:cNvSpPr txBox="1"/>
          <p:nvPr/>
        </p:nvSpPr>
        <p:spPr>
          <a:xfrm rot="16200000">
            <a:off x="7426994" y="4964618"/>
            <a:ext cx="26157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Filtrování </a:t>
            </a:r>
            <a:r>
              <a:rPr lang="cs-CZ" sz="2000" dirty="0" err="1">
                <a:solidFill>
                  <a:srgbClr val="000000"/>
                </a:solidFill>
              </a:rPr>
              <a:t>datasetu</a:t>
            </a:r>
            <a:r>
              <a:rPr lang="cs-CZ" sz="2000" dirty="0">
                <a:solidFill>
                  <a:srgbClr val="000000"/>
                </a:solidFill>
              </a:rPr>
              <a:t> (např. min. počet jedinců v </a:t>
            </a:r>
            <a:r>
              <a:rPr lang="cs-CZ" sz="2000" dirty="0" err="1">
                <a:solidFill>
                  <a:srgbClr val="000000"/>
                </a:solidFill>
              </a:rPr>
              <a:t>lokuse</a:t>
            </a:r>
            <a:r>
              <a:rPr lang="cs-CZ" sz="2000" dirty="0">
                <a:solidFill>
                  <a:srgbClr val="000000"/>
                </a:solidFill>
              </a:rPr>
              <a:t>)</a:t>
            </a:r>
            <a:endParaRPr lang="cs-CZ" sz="20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FD83F26-8F9C-08FB-5E8A-E78B13593940}"/>
              </a:ext>
            </a:extLst>
          </p:cNvPr>
          <p:cNvSpPr txBox="1"/>
          <p:nvPr/>
        </p:nvSpPr>
        <p:spPr>
          <a:xfrm rot="16200000">
            <a:off x="6277295" y="5188728"/>
            <a:ext cx="2113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Shlukování sekvencí mezi jedinci</a:t>
            </a:r>
            <a:endParaRPr lang="cs-CZ" sz="2000" dirty="0"/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65C581E8-CF65-25C5-A661-243B515416AF}"/>
              </a:ext>
            </a:extLst>
          </p:cNvPr>
          <p:cNvSpPr txBox="1">
            <a:spLocks/>
          </p:cNvSpPr>
          <p:nvPr/>
        </p:nvSpPr>
        <p:spPr>
          <a:xfrm>
            <a:off x="378017" y="0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0" i="0" dirty="0">
                <a:solidFill>
                  <a:srgbClr val="000000"/>
                </a:solidFill>
                <a:effectLst/>
                <a:latin typeface="Noto Sans SC"/>
              </a:rPr>
              <a:t>Analýza dat - </a:t>
            </a:r>
            <a:r>
              <a:rPr lang="cs-CZ" sz="4400" b="0" i="0" dirty="0" err="1">
                <a:solidFill>
                  <a:srgbClr val="000000"/>
                </a:solidFill>
                <a:effectLst/>
                <a:latin typeface="Noto Sans SC"/>
              </a:rPr>
              <a:t>ipyrad</a:t>
            </a:r>
            <a:endParaRPr lang="cs-CZ" sz="4400" b="0" i="0" dirty="0">
              <a:solidFill>
                <a:srgbClr val="000000"/>
              </a:solidFill>
              <a:effectLst/>
              <a:latin typeface="Noto Sans SC"/>
            </a:endParaRPr>
          </a:p>
        </p:txBody>
      </p:sp>
    </p:spTree>
    <p:extLst>
      <p:ext uri="{BB962C8B-B14F-4D97-AF65-F5344CB8AC3E}">
        <p14:creationId xmlns:p14="http://schemas.microsoft.com/office/powerpoint/2010/main" val="362277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329804F-4560-F55C-5FB4-26625EEF7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82" r="31990" b="6279"/>
          <a:stretch/>
        </p:blipFill>
        <p:spPr>
          <a:xfrm>
            <a:off x="1216241" y="856569"/>
            <a:ext cx="9759518" cy="5903777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69939E66-600F-5240-A5D3-71D8D0E4254C}"/>
              </a:ext>
            </a:extLst>
          </p:cNvPr>
          <p:cNvSpPr txBox="1">
            <a:spLocks/>
          </p:cNvSpPr>
          <p:nvPr/>
        </p:nvSpPr>
        <p:spPr>
          <a:xfrm>
            <a:off x="378017" y="0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0" i="0" dirty="0">
                <a:solidFill>
                  <a:srgbClr val="000000"/>
                </a:solidFill>
                <a:effectLst/>
                <a:latin typeface="Noto Sans SC"/>
              </a:rPr>
              <a:t>Analýza dat - </a:t>
            </a:r>
            <a:r>
              <a:rPr lang="cs-CZ" sz="4400" b="0" i="0" dirty="0" err="1">
                <a:solidFill>
                  <a:srgbClr val="000000"/>
                </a:solidFill>
                <a:effectLst/>
                <a:latin typeface="Noto Sans SC"/>
              </a:rPr>
              <a:t>ipyrad</a:t>
            </a:r>
            <a:endParaRPr lang="cs-CZ" sz="4400" b="0" i="0" dirty="0">
              <a:solidFill>
                <a:srgbClr val="000000"/>
              </a:solidFill>
              <a:effectLst/>
              <a:latin typeface="Noto Sans SC"/>
            </a:endParaRPr>
          </a:p>
        </p:txBody>
      </p:sp>
    </p:spTree>
    <p:extLst>
      <p:ext uri="{BB962C8B-B14F-4D97-AF65-F5344CB8AC3E}">
        <p14:creationId xmlns:p14="http://schemas.microsoft.com/office/powerpoint/2010/main" val="390828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9939E66-600F-5240-A5D3-71D8D0E4254C}"/>
              </a:ext>
            </a:extLst>
          </p:cNvPr>
          <p:cNvSpPr txBox="1">
            <a:spLocks/>
          </p:cNvSpPr>
          <p:nvPr/>
        </p:nvSpPr>
        <p:spPr>
          <a:xfrm>
            <a:off x="378017" y="0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0" i="0" dirty="0">
                <a:solidFill>
                  <a:srgbClr val="000000"/>
                </a:solidFill>
                <a:effectLst/>
                <a:latin typeface="Noto Sans SC"/>
              </a:rPr>
              <a:t>Analýza dat - </a:t>
            </a:r>
            <a:r>
              <a:rPr lang="cs-CZ" sz="4400" b="0" i="0" dirty="0" err="1">
                <a:solidFill>
                  <a:srgbClr val="000000"/>
                </a:solidFill>
                <a:effectLst/>
                <a:latin typeface="Noto Sans SC"/>
              </a:rPr>
              <a:t>ipyrad</a:t>
            </a:r>
            <a:endParaRPr lang="cs-CZ" sz="4400" b="0" i="0" dirty="0">
              <a:solidFill>
                <a:srgbClr val="000000"/>
              </a:solidFill>
              <a:effectLst/>
              <a:latin typeface="Noto Sans SC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581292-0A1A-A1F8-F257-DB5CB398F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54" t="28479" r="40000" b="29579"/>
          <a:stretch/>
        </p:blipFill>
        <p:spPr>
          <a:xfrm>
            <a:off x="692459" y="1473693"/>
            <a:ext cx="4350058" cy="4377078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E9855A5-AF2B-513C-080D-CB2CBE75358A}"/>
              </a:ext>
            </a:extLst>
          </p:cNvPr>
          <p:cNvCxnSpPr/>
          <p:nvPr/>
        </p:nvCxnSpPr>
        <p:spPr>
          <a:xfrm>
            <a:off x="5539666" y="3429000"/>
            <a:ext cx="194421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5084B598-F0A3-5546-4F0F-A42B418C2A2E}"/>
              </a:ext>
            </a:extLst>
          </p:cNvPr>
          <p:cNvSpPr txBox="1"/>
          <p:nvPr/>
        </p:nvSpPr>
        <p:spPr>
          <a:xfrm>
            <a:off x="7803471" y="2951946"/>
            <a:ext cx="3036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Následné analýzy a vizualizace</a:t>
            </a:r>
          </a:p>
        </p:txBody>
      </p:sp>
    </p:spTree>
    <p:extLst>
      <p:ext uri="{BB962C8B-B14F-4D97-AF65-F5344CB8AC3E}">
        <p14:creationId xmlns:p14="http://schemas.microsoft.com/office/powerpoint/2010/main" val="169440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9939E66-600F-5240-A5D3-71D8D0E4254C}"/>
              </a:ext>
            </a:extLst>
          </p:cNvPr>
          <p:cNvSpPr txBox="1">
            <a:spLocks/>
          </p:cNvSpPr>
          <p:nvPr/>
        </p:nvSpPr>
        <p:spPr>
          <a:xfrm>
            <a:off x="378017" y="0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0" i="0" dirty="0">
                <a:solidFill>
                  <a:srgbClr val="000000"/>
                </a:solidFill>
                <a:effectLst/>
                <a:latin typeface="Noto Sans SC"/>
              </a:rPr>
              <a:t>Analýza dat - </a:t>
            </a:r>
            <a:r>
              <a:rPr lang="cs-CZ" sz="4400" b="0" i="0" dirty="0" err="1">
                <a:solidFill>
                  <a:srgbClr val="000000"/>
                </a:solidFill>
                <a:effectLst/>
                <a:latin typeface="Noto Sans SC"/>
              </a:rPr>
              <a:t>ipyrad</a:t>
            </a:r>
            <a:endParaRPr lang="cs-CZ" sz="4400" b="0" i="0" dirty="0">
              <a:solidFill>
                <a:srgbClr val="000000"/>
              </a:solidFill>
              <a:effectLst/>
              <a:latin typeface="Noto Sans SC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581292-0A1A-A1F8-F257-DB5CB398F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54" t="28479" r="40000" b="29579"/>
          <a:stretch/>
        </p:blipFill>
        <p:spPr>
          <a:xfrm>
            <a:off x="692459" y="1473693"/>
            <a:ext cx="4350058" cy="4377078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E9855A5-AF2B-513C-080D-CB2CBE75358A}"/>
              </a:ext>
            </a:extLst>
          </p:cNvPr>
          <p:cNvCxnSpPr/>
          <p:nvPr/>
        </p:nvCxnSpPr>
        <p:spPr>
          <a:xfrm>
            <a:off x="5539666" y="3429000"/>
            <a:ext cx="194421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5084B598-F0A3-5546-4F0F-A42B418C2A2E}"/>
              </a:ext>
            </a:extLst>
          </p:cNvPr>
          <p:cNvSpPr txBox="1"/>
          <p:nvPr/>
        </p:nvSpPr>
        <p:spPr>
          <a:xfrm>
            <a:off x="7803471" y="2736502"/>
            <a:ext cx="3036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err="1"/>
              <a:t>Heatmapa</a:t>
            </a:r>
            <a:endParaRPr lang="cs-CZ" sz="2800" dirty="0"/>
          </a:p>
          <a:p>
            <a:pPr algn="ctr"/>
            <a:r>
              <a:rPr lang="cs-CZ" sz="2800" dirty="0" err="1"/>
              <a:t>NeigborNet</a:t>
            </a:r>
            <a:endParaRPr lang="cs-CZ" sz="2800" dirty="0"/>
          </a:p>
          <a:p>
            <a:pPr algn="ctr"/>
            <a:r>
              <a:rPr lang="cs-CZ" sz="2800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1098595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520059" y="1351855"/>
            <a:ext cx="115624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Degenerované báze (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ambiguous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character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/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bases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) představují problém při výpočtu distanční matice</a:t>
            </a:r>
          </a:p>
          <a:p>
            <a:endParaRPr lang="cs-CZ" sz="2400" dirty="0">
              <a:solidFill>
                <a:srgbClr val="000000"/>
              </a:solidFill>
              <a:latin typeface="Noto Sans SC"/>
            </a:endParaRP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Několik možností, jak s nimi naložit:</a:t>
            </a:r>
          </a:p>
          <a:p>
            <a:pPr marL="457200" indent="-457200">
              <a:buAutoNum type="arabicParenR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berou se jako </a:t>
            </a:r>
            <a:r>
              <a:rPr lang="cs-CZ" sz="2400" dirty="0">
                <a:solidFill>
                  <a:srgbClr val="000000"/>
                </a:solidFill>
                <a:latin typeface="Noto Sans SC"/>
              </a:rPr>
              <a:t>ú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plně jiný znak (tzn.: Y není ani C, ani T, ale samostatný znak). Např. </a:t>
            </a:r>
            <a:r>
              <a:rPr lang="cs-CZ" sz="2400" dirty="0">
                <a:solidFill>
                  <a:srgbClr val="000000"/>
                </a:solidFill>
                <a:latin typeface="Noto Sans SC"/>
              </a:rPr>
              <a:t>P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distance </a:t>
            </a:r>
          </a:p>
          <a:p>
            <a:pPr marL="457200" indent="-457200">
              <a:buAutoNum type="arabicParenR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mohou být jedna i druha báze (tzn.: Y může být jak C, tak T). Tento přístup snižuje diskriminaci a stahuje hybridy k rodičům (= hybrid je jak rodič-1, tak současně rodič-2). Toto dělá v R např.: dist.ml</a:t>
            </a:r>
          </a:p>
          <a:p>
            <a:pPr marL="457200" indent="-457200">
              <a:buAutoNum type="arabicParenR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jsou důsledkem sekvenčního polymorfizmu=konsenzu mezi dvěma sekvenčně odlišnými alelami. Degenerovaná báze znamená, </a:t>
            </a:r>
            <a:r>
              <a:rPr lang="cs-CZ" sz="2400" dirty="0">
                <a:solidFill>
                  <a:srgbClr val="000000"/>
                </a:solidFill>
                <a:latin typeface="Noto Sans SC"/>
              </a:rPr>
              <a:t>ž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e nese příslušný podíl informace (v Y je 1/2 C a 1/2 T). Hybridi jsou z poloviny rodic-1 a z druhé poloviny rodic-2. Toto dělá v R např.: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dist.p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 </a:t>
            </a:r>
          </a:p>
          <a:p>
            <a:pPr marL="457200" indent="-457200">
              <a:buAutoNum type="arabicParenR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degenerovaný kód může být i ignorován, ale pak vznikají fatální chyby (ztráta variability).</a:t>
            </a:r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Distanční matice a degenerované báze</a:t>
            </a:r>
          </a:p>
        </p:txBody>
      </p:sp>
    </p:spTree>
    <p:extLst>
      <p:ext uri="{BB962C8B-B14F-4D97-AF65-F5344CB8AC3E}">
        <p14:creationId xmlns:p14="http://schemas.microsoft.com/office/powerpoint/2010/main" val="2050399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466793" y="1443247"/>
            <a:ext cx="911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0" dirty="0">
                <a:effectLst/>
              </a:rPr>
              <a:t>Vizualizace distanční matice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latin typeface="+mn-lt"/>
              </a:rPr>
              <a:t>Heatmapa</a:t>
            </a:r>
            <a:endParaRPr lang="cs-CZ" dirty="0"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8EC55D-AE2C-7589-D4C6-18CEEBFF2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306" y="639191"/>
            <a:ext cx="7524774" cy="602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6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466793" y="1443247"/>
            <a:ext cx="911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0" dirty="0">
                <a:effectLst/>
              </a:rPr>
              <a:t>Vizualizace distanční matice</a:t>
            </a:r>
            <a:endParaRPr lang="cs-CZ" sz="2400" dirty="0"/>
          </a:p>
          <a:p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latin typeface="+mn-lt"/>
              </a:rPr>
              <a:t>Heatmapa</a:t>
            </a:r>
            <a:endParaRPr lang="cs-CZ"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D50C67B-B8FC-93EB-1D8B-6CAB0CDEB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93" b="21706"/>
          <a:stretch/>
        </p:blipFill>
        <p:spPr>
          <a:xfrm>
            <a:off x="4144475" y="1615736"/>
            <a:ext cx="7841199" cy="51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466793" y="1443247"/>
            <a:ext cx="113493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0" dirty="0">
                <a:effectLst/>
              </a:rPr>
              <a:t>Algoritmus založený na spojování sousedů do fylogenetické sítě.</a:t>
            </a:r>
          </a:p>
          <a:p>
            <a:endParaRPr lang="cs-CZ" sz="2400" dirty="0"/>
          </a:p>
          <a:p>
            <a:r>
              <a:rPr lang="cs-CZ" sz="2400" dirty="0"/>
              <a:t>Umožňuje vizualizaci konfliktních nebo alternativních  evolučních scénářů, které zahrnují např. genové rekombinace, hybridizace a horizontální přenos genů.</a:t>
            </a:r>
          </a:p>
          <a:p>
            <a:endParaRPr lang="cs-CZ" sz="2400" dirty="0"/>
          </a:p>
          <a:p>
            <a:r>
              <a:rPr lang="cs-CZ" sz="2400" dirty="0"/>
              <a:t>Vstupní soubor: matice vzdáleností </a:t>
            </a:r>
          </a:p>
          <a:p>
            <a:endParaRPr lang="cs-CZ" sz="2400" dirty="0"/>
          </a:p>
          <a:p>
            <a:r>
              <a:rPr lang="cs-CZ" sz="2400" i="0" dirty="0">
                <a:solidFill>
                  <a:srgbClr val="000000"/>
                </a:solidFill>
                <a:effectLst/>
              </a:rPr>
              <a:t>Software: </a:t>
            </a:r>
            <a:r>
              <a:rPr lang="cs-CZ" sz="2400" b="1" i="0" dirty="0" err="1">
                <a:solidFill>
                  <a:srgbClr val="000000"/>
                </a:solidFill>
                <a:effectLst/>
              </a:rPr>
              <a:t>SplitsTree</a:t>
            </a:r>
            <a:r>
              <a:rPr lang="cs-CZ" sz="2400" i="0" dirty="0">
                <a:solidFill>
                  <a:srgbClr val="000000"/>
                </a:solidFill>
                <a:effectLst/>
              </a:rPr>
              <a:t> 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latin typeface="+mn-lt"/>
              </a:rPr>
              <a:t>NeigborNet</a:t>
            </a:r>
            <a:endParaRPr lang="cs-CZ" dirty="0"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773EE15-C87A-60C4-A9B4-BF8B37D45E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3" t="23755" r="26966" b="28543"/>
          <a:stretch/>
        </p:blipFill>
        <p:spPr>
          <a:xfrm>
            <a:off x="5788241" y="3336073"/>
            <a:ext cx="5646198" cy="327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08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C51469F-0A7B-44B2-AEB7-7122062D1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05" r="23765"/>
          <a:stretch/>
        </p:blipFill>
        <p:spPr>
          <a:xfrm>
            <a:off x="3123976" y="792664"/>
            <a:ext cx="7181636" cy="5411655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AA51B0AB-0792-4509-B74B-313A7E5337CF}"/>
              </a:ext>
            </a:extLst>
          </p:cNvPr>
          <p:cNvSpPr txBox="1"/>
          <p:nvPr/>
        </p:nvSpPr>
        <p:spPr>
          <a:xfrm>
            <a:off x="290100" y="217294"/>
            <a:ext cx="6315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Jak číst </a:t>
            </a:r>
            <a:r>
              <a:rPr lang="cs-CZ" sz="3600" dirty="0" err="1"/>
              <a:t>NeigborNet</a:t>
            </a:r>
            <a:r>
              <a:rPr lang="cs-CZ" sz="3600" dirty="0"/>
              <a:t> zobrazení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6AEBE6-2ADF-4F9F-ADBA-3C6B02B73022}"/>
              </a:ext>
            </a:extLst>
          </p:cNvPr>
          <p:cNvSpPr txBox="1"/>
          <p:nvPr/>
        </p:nvSpPr>
        <p:spPr>
          <a:xfrm>
            <a:off x="9509831" y="3592327"/>
            <a:ext cx="2561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ln w="0"/>
                <a:solidFill>
                  <a:schemeClr val="accent1"/>
                </a:solidFill>
              </a:rPr>
              <a:t>Čím delší společná větev, tím více shodných znaků; </a:t>
            </a:r>
          </a:p>
          <a:p>
            <a:pPr algn="r"/>
            <a:r>
              <a:rPr lang="cs-CZ" b="1" dirty="0">
                <a:ln w="0"/>
                <a:solidFill>
                  <a:schemeClr val="accent1"/>
                </a:solidFill>
              </a:rPr>
              <a:t>může to být důsledek</a:t>
            </a:r>
          </a:p>
          <a:p>
            <a:pPr algn="r"/>
            <a:r>
              <a:rPr lang="cs-CZ" b="1" dirty="0">
                <a:ln w="0"/>
                <a:solidFill>
                  <a:schemeClr val="accent1"/>
                </a:solidFill>
              </a:rPr>
              <a:t>      evolučního stáří skupiny nebo, že se nekříží s jinými taxony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5CE62E8F-4A19-4E86-B317-6B588DB1515F}"/>
              </a:ext>
            </a:extLst>
          </p:cNvPr>
          <p:cNvSpPr/>
          <p:nvPr/>
        </p:nvSpPr>
        <p:spPr>
          <a:xfrm rot="3240638">
            <a:off x="5653842" y="3304910"/>
            <a:ext cx="567444" cy="5297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89BE2A9E-20F0-4714-AFC9-E24572DBC9BB}"/>
              </a:ext>
            </a:extLst>
          </p:cNvPr>
          <p:cNvCxnSpPr>
            <a:cxnSpLocks/>
          </p:cNvCxnSpPr>
          <p:nvPr/>
        </p:nvCxnSpPr>
        <p:spPr>
          <a:xfrm flipV="1">
            <a:off x="2536890" y="3611839"/>
            <a:ext cx="3019633" cy="56357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2F42B43-523A-40B4-807D-FD3114A1468B}"/>
              </a:ext>
            </a:extLst>
          </p:cNvPr>
          <p:cNvSpPr txBox="1"/>
          <p:nvPr/>
        </p:nvSpPr>
        <p:spPr>
          <a:xfrm>
            <a:off x="815518" y="3184567"/>
            <a:ext cx="2238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n w="0"/>
                <a:solidFill>
                  <a:schemeClr val="accent1"/>
                </a:solidFill>
              </a:rPr>
              <a:t>Čím více čar, tím více alternativních scénářů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A5EAD2CA-6E87-44F9-B302-BC2A453CF319}"/>
              </a:ext>
            </a:extLst>
          </p:cNvPr>
          <p:cNvSpPr/>
          <p:nvPr/>
        </p:nvSpPr>
        <p:spPr>
          <a:xfrm rot="3240638">
            <a:off x="5865995" y="2493232"/>
            <a:ext cx="781408" cy="8185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4FCA3A1-AFCC-46E5-8E8F-0FDA06DA3EF7}"/>
              </a:ext>
            </a:extLst>
          </p:cNvPr>
          <p:cNvCxnSpPr>
            <a:cxnSpLocks/>
          </p:cNvCxnSpPr>
          <p:nvPr/>
        </p:nvCxnSpPr>
        <p:spPr>
          <a:xfrm>
            <a:off x="2809873" y="2384869"/>
            <a:ext cx="2886076" cy="420887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6F03995-B41D-48C4-9BBA-278A9EF46B08}"/>
              </a:ext>
            </a:extLst>
          </p:cNvPr>
          <p:cNvSpPr txBox="1"/>
          <p:nvPr/>
        </p:nvSpPr>
        <p:spPr>
          <a:xfrm>
            <a:off x="827300" y="1520868"/>
            <a:ext cx="2072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n w="0"/>
                <a:solidFill>
                  <a:schemeClr val="accent1"/>
                </a:solidFill>
              </a:rPr>
              <a:t>Čím víc se čáry od sebe vzdalují, tím více si alternativní scénáře odporují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B97F60F-A1CB-4552-95B5-C356A52E74DC}"/>
              </a:ext>
            </a:extLst>
          </p:cNvPr>
          <p:cNvSpPr txBox="1"/>
          <p:nvPr/>
        </p:nvSpPr>
        <p:spPr>
          <a:xfrm>
            <a:off x="989547" y="5319983"/>
            <a:ext cx="2811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ln w="0"/>
                <a:solidFill>
                  <a:schemeClr val="accent1"/>
                </a:solidFill>
              </a:rPr>
              <a:t>Minimum rozdílů mezi jedinci téže populace = pravděpodobně klony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15F9E231-3D8D-4B5D-9DAD-B9A7CBED5C7E}"/>
              </a:ext>
            </a:extLst>
          </p:cNvPr>
          <p:cNvSpPr/>
          <p:nvPr/>
        </p:nvSpPr>
        <p:spPr>
          <a:xfrm rot="19445542">
            <a:off x="3752662" y="4487005"/>
            <a:ext cx="1343025" cy="819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B86F82FB-6656-448F-8516-CDF15CA55BF5}"/>
              </a:ext>
            </a:extLst>
          </p:cNvPr>
          <p:cNvSpPr/>
          <p:nvPr/>
        </p:nvSpPr>
        <p:spPr>
          <a:xfrm rot="1765360">
            <a:off x="7664474" y="1441096"/>
            <a:ext cx="749250" cy="8191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8FC9EAF-A0E9-4F47-850E-EB2DDA095498}"/>
              </a:ext>
            </a:extLst>
          </p:cNvPr>
          <p:cNvSpPr txBox="1"/>
          <p:nvPr/>
        </p:nvSpPr>
        <p:spPr>
          <a:xfrm>
            <a:off x="7955357" y="435975"/>
            <a:ext cx="3108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ln w="0"/>
                <a:solidFill>
                  <a:schemeClr val="accent1"/>
                </a:solidFill>
              </a:rPr>
              <a:t>Velmi odlišní jedinci téže populace = intenzivní genový tok mezi populacemi nebo důsledky hybridizace</a:t>
            </a:r>
          </a:p>
        </p:txBody>
      </p:sp>
      <p:sp>
        <p:nvSpPr>
          <p:cNvPr id="20" name="Volný tvar: obrazec 19">
            <a:extLst>
              <a:ext uri="{FF2B5EF4-FFF2-40B4-BE49-F238E27FC236}">
                <a16:creationId xmlns:a16="http://schemas.microsoft.com/office/drawing/2014/main" id="{23358DB1-B0CB-4151-A62B-CBA56D2BE077}"/>
              </a:ext>
            </a:extLst>
          </p:cNvPr>
          <p:cNvSpPr/>
          <p:nvPr/>
        </p:nvSpPr>
        <p:spPr>
          <a:xfrm>
            <a:off x="6886575" y="3438525"/>
            <a:ext cx="2623740" cy="866775"/>
          </a:xfrm>
          <a:custGeom>
            <a:avLst/>
            <a:gdLst>
              <a:gd name="connsiteX0" fmla="*/ 0 w 2623740"/>
              <a:gd name="connsiteY0" fmla="*/ 0 h 866775"/>
              <a:gd name="connsiteX1" fmla="*/ 2581275 w 2623740"/>
              <a:gd name="connsiteY1" fmla="*/ 523875 h 866775"/>
              <a:gd name="connsiteX2" fmla="*/ 1362075 w 2623740"/>
              <a:gd name="connsiteY2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3740" h="866775">
                <a:moveTo>
                  <a:pt x="0" y="0"/>
                </a:moveTo>
                <a:cubicBezTo>
                  <a:pt x="1177131" y="189706"/>
                  <a:pt x="2354263" y="379413"/>
                  <a:pt x="2581275" y="523875"/>
                </a:cubicBezTo>
                <a:cubicBezTo>
                  <a:pt x="2808288" y="668338"/>
                  <a:pt x="2085181" y="767556"/>
                  <a:pt x="1362075" y="86677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230862B4-357D-467E-BC09-D27525C56495}"/>
              </a:ext>
            </a:extLst>
          </p:cNvPr>
          <p:cNvSpPr txBox="1"/>
          <p:nvPr/>
        </p:nvSpPr>
        <p:spPr>
          <a:xfrm>
            <a:off x="6760040" y="6129079"/>
            <a:ext cx="294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n w="0"/>
                <a:solidFill>
                  <a:schemeClr val="accent1"/>
                </a:solidFill>
              </a:rPr>
              <a:t>Čím delší individuální větev, tím více jedinečných znaků</a:t>
            </a:r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B9383B71-BCDC-4E68-8C35-23493737A88B}"/>
              </a:ext>
            </a:extLst>
          </p:cNvPr>
          <p:cNvSpPr/>
          <p:nvPr/>
        </p:nvSpPr>
        <p:spPr>
          <a:xfrm>
            <a:off x="7615905" y="4629150"/>
            <a:ext cx="785145" cy="1287464"/>
          </a:xfrm>
          <a:custGeom>
            <a:avLst/>
            <a:gdLst>
              <a:gd name="connsiteX0" fmla="*/ 366045 w 785145"/>
              <a:gd name="connsiteY0" fmla="*/ 0 h 1287464"/>
              <a:gd name="connsiteX1" fmla="*/ 13620 w 785145"/>
              <a:gd name="connsiteY1" fmla="*/ 1171575 h 1287464"/>
              <a:gd name="connsiteX2" fmla="*/ 785145 w 785145"/>
              <a:gd name="connsiteY2" fmla="*/ 1181100 h 128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5145" h="1287464">
                <a:moveTo>
                  <a:pt x="366045" y="0"/>
                </a:moveTo>
                <a:cubicBezTo>
                  <a:pt x="154907" y="487362"/>
                  <a:pt x="-56230" y="974725"/>
                  <a:pt x="13620" y="1171575"/>
                </a:cubicBezTo>
                <a:cubicBezTo>
                  <a:pt x="83470" y="1368425"/>
                  <a:pt x="434307" y="1274762"/>
                  <a:pt x="785145" y="11811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12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518130" y="1905506"/>
            <a:ext cx="532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Jednotlivé sekvence – obvykle známe historii a původ</a:t>
            </a:r>
          </a:p>
          <a:p>
            <a:endParaRPr lang="cs-CZ" sz="2400" dirty="0"/>
          </a:p>
          <a:p>
            <a:r>
              <a:rPr lang="cs-CZ" sz="2400" dirty="0" err="1"/>
              <a:t>Mikrosatelity</a:t>
            </a:r>
            <a:r>
              <a:rPr lang="cs-CZ" sz="2400" dirty="0"/>
              <a:t> – délkový vs. sekvenční polymorfismus</a:t>
            </a:r>
          </a:p>
          <a:p>
            <a:endParaRPr lang="cs-CZ" sz="2400" dirty="0"/>
          </a:p>
          <a:p>
            <a:r>
              <a:rPr lang="cs-CZ" sz="2400" dirty="0"/>
              <a:t>NGS – </a:t>
            </a:r>
            <a:r>
              <a:rPr lang="en-US" sz="2400" dirty="0" err="1"/>
              <a:t>mnoho</a:t>
            </a:r>
            <a:r>
              <a:rPr lang="en-US" sz="2400" dirty="0"/>
              <a:t> </a:t>
            </a:r>
            <a:r>
              <a:rPr lang="en-US" sz="2400" dirty="0" err="1"/>
              <a:t>sekvenc</a:t>
            </a:r>
            <a:r>
              <a:rPr lang="cs-CZ" sz="2400" dirty="0"/>
              <a:t>í náhodně vybraných z celého genomu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latin typeface="+mn-lt"/>
              </a:rPr>
              <a:t>Sekvenační</a:t>
            </a:r>
            <a:r>
              <a:rPr lang="cs-CZ" dirty="0">
                <a:latin typeface="+mn-lt"/>
              </a:rPr>
              <a:t> data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AE2D461-1409-EC2E-C884-AF7B4E1A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13" y="1518125"/>
            <a:ext cx="5229826" cy="41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584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484547" y="1421678"/>
            <a:ext cx="114115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solidFill>
                  <a:srgbClr val="000000"/>
                </a:solidFill>
                <a:effectLst/>
              </a:rPr>
              <a:t>Software umožňující studovat genetickou strukturu populace/populací: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zda jsou populace odlišné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kde se nacházejí hybridní zóny (které populace jsou smíšené)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00"/>
                </a:solidFill>
              </a:rPr>
              <a:t>k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teří jedinci patří do které populace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000000"/>
                </a:solidFill>
                <a:effectLst/>
              </a:rPr>
              <a:t>kteří jedinci jsou migranti/hybridi </a:t>
            </a:r>
            <a:r>
              <a:rPr lang="cs-CZ" sz="2400" dirty="0">
                <a:solidFill>
                  <a:srgbClr val="000000"/>
                </a:solidFill>
              </a:rPr>
              <a:t>a</a:t>
            </a:r>
            <a:r>
              <a:rPr lang="cs-CZ" sz="2400" b="0" i="0" dirty="0">
                <a:solidFill>
                  <a:srgbClr val="000000"/>
                </a:solidFill>
                <a:effectLst/>
              </a:rPr>
              <a:t>pod.</a:t>
            </a:r>
          </a:p>
          <a:p>
            <a:endParaRPr lang="cs-CZ" sz="2400" b="0" i="0" dirty="0">
              <a:solidFill>
                <a:srgbClr val="000000"/>
              </a:solidFill>
              <a:effectLst/>
            </a:endParaRPr>
          </a:p>
          <a:p>
            <a:r>
              <a:rPr lang="cs-CZ" sz="2400" dirty="0">
                <a:solidFill>
                  <a:srgbClr val="282828"/>
                </a:solidFill>
                <a:latin typeface="MuseoSans"/>
              </a:rPr>
              <a:t>Na základě </a:t>
            </a:r>
            <a:r>
              <a:rPr lang="cs-CZ" sz="2400" b="0" i="0" dirty="0">
                <a:solidFill>
                  <a:srgbClr val="282828"/>
                </a:solidFill>
                <a:effectLst/>
                <a:latin typeface="MuseoSans"/>
              </a:rPr>
              <a:t>detekce rozdílů ve frekvenci alel v datech, je jedinec s určitou pravděpodobností přiřazen k nějaké skupině (clusteru).</a:t>
            </a:r>
            <a:endParaRPr lang="cs-CZ" sz="2400" b="0" i="0" dirty="0">
              <a:solidFill>
                <a:srgbClr val="000000"/>
              </a:solidFill>
              <a:effectLst/>
            </a:endParaRPr>
          </a:p>
          <a:p>
            <a:endParaRPr lang="cs-CZ" sz="2400" b="0" i="0" dirty="0">
              <a:solidFill>
                <a:srgbClr val="000000"/>
              </a:solidFill>
              <a:effectLst/>
            </a:endParaRPr>
          </a:p>
          <a:p>
            <a:r>
              <a:rPr lang="cs-CZ" sz="2400" b="0" i="0" dirty="0">
                <a:solidFill>
                  <a:srgbClr val="000000"/>
                </a:solidFill>
                <a:effectLst/>
              </a:rPr>
              <a:t>STRUCTURE neukazuje, který výsledek je správný, ale které rozdělení jedinců do clusterů  je nejpravděpodobnější.</a:t>
            </a:r>
          </a:p>
          <a:p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/>
              <a:t>Vstupní soubor: </a:t>
            </a:r>
            <a:r>
              <a:rPr lang="cs-CZ" sz="2400" dirty="0" err="1"/>
              <a:t>lokusy</a:t>
            </a:r>
            <a:r>
              <a:rPr lang="cs-CZ" sz="2400" dirty="0"/>
              <a:t> s alelami</a:t>
            </a:r>
          </a:p>
          <a:p>
            <a:r>
              <a:rPr lang="cs-CZ" sz="2400" dirty="0" err="1"/>
              <a:t>Burnin</a:t>
            </a:r>
            <a:r>
              <a:rPr lang="cs-CZ" sz="2400" dirty="0"/>
              <a:t>/Iterace (rozrůznění počátečního </a:t>
            </a:r>
            <a:r>
              <a:rPr lang="cs-CZ" sz="2400" dirty="0" err="1"/>
              <a:t>datasetu</a:t>
            </a:r>
            <a:r>
              <a:rPr lang="cs-CZ" sz="2400" dirty="0"/>
              <a:t>/vlastní MCMC výpočet): 100 000/100 000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3914671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369138" y="1232205"/>
            <a:ext cx="1134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0000"/>
                </a:solidFill>
              </a:rPr>
              <a:t>Bayesovský</a:t>
            </a:r>
            <a:r>
              <a:rPr lang="cs-CZ" sz="2400" dirty="0">
                <a:solidFill>
                  <a:srgbClr val="000000"/>
                </a:solidFill>
              </a:rPr>
              <a:t> přístup (MCMC: </a:t>
            </a:r>
            <a:r>
              <a:rPr lang="cs-CZ" sz="2400" dirty="0" err="1">
                <a:solidFill>
                  <a:srgbClr val="000000"/>
                </a:solidFill>
              </a:rPr>
              <a:t>Markov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Chain</a:t>
            </a:r>
            <a:r>
              <a:rPr lang="cs-CZ" sz="2400" dirty="0">
                <a:solidFill>
                  <a:srgbClr val="000000"/>
                </a:solidFill>
              </a:rPr>
              <a:t> Monte Carlo)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STRUCTURE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E429FC-71A5-09C4-2D80-C8FBA4D1D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8" t="18900" r="25075" b="31780"/>
          <a:stretch/>
        </p:blipFill>
        <p:spPr>
          <a:xfrm>
            <a:off x="466792" y="1780447"/>
            <a:ext cx="8925783" cy="342131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E1FD782-45C1-22B5-C5A2-4DE0582D335B}"/>
              </a:ext>
            </a:extLst>
          </p:cNvPr>
          <p:cNvSpPr txBox="1"/>
          <p:nvPr/>
        </p:nvSpPr>
        <p:spPr>
          <a:xfrm>
            <a:off x="321788" y="5288340"/>
            <a:ext cx="11725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Příklad: 3 teplé řetězce prohledávají krajinu (skáčou z místa na místo) a zavolají 1 studený řetězec v případě, že je výsledek lepší (vyšší místo) než je aktuální poloha studeného řetězce. </a:t>
            </a:r>
          </a:p>
          <a:p>
            <a:r>
              <a:rPr lang="cs-CZ" sz="2400" dirty="0"/>
              <a:t>= náhodné rozřazení jedinců do clusterů; odhadnuty dílčí genetické frekvence pro každou skupinu; přerozdělení jedinců do clusterů atd.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9C3D9D-6508-376E-734F-BF74E2122881}"/>
              </a:ext>
            </a:extLst>
          </p:cNvPr>
          <p:cNvSpPr txBox="1"/>
          <p:nvPr/>
        </p:nvSpPr>
        <p:spPr>
          <a:xfrm>
            <a:off x="9561249" y="1794238"/>
            <a:ext cx="2485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Prohledávání adaptivní krajiny:</a:t>
            </a:r>
          </a:p>
          <a:p>
            <a:endParaRPr lang="cs-CZ" sz="2400" dirty="0"/>
          </a:p>
          <a:p>
            <a:r>
              <a:rPr lang="cs-CZ" sz="2400" dirty="0"/>
              <a:t>čím výše se algoritmus dostane, tím lépe výsledek odpovídá datům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49877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45D0AE-4D55-4A6B-863E-012C45795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78" t="9861" r="1328" b="11112"/>
          <a:stretch/>
        </p:blipFill>
        <p:spPr>
          <a:xfrm>
            <a:off x="1019175" y="1095375"/>
            <a:ext cx="6124576" cy="485359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18ED6F-A4A4-4299-9C3A-4EFAA1D11E0C}"/>
              </a:ext>
            </a:extLst>
          </p:cNvPr>
          <p:cNvSpPr txBox="1"/>
          <p:nvPr/>
        </p:nvSpPr>
        <p:spPr>
          <a:xfrm>
            <a:off x="417512" y="1228635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52FD69A-A9C5-47EB-B0C4-AD27C5D33CA1}"/>
              </a:ext>
            </a:extLst>
          </p:cNvPr>
          <p:cNvSpPr txBox="1"/>
          <p:nvPr/>
        </p:nvSpPr>
        <p:spPr>
          <a:xfrm>
            <a:off x="428625" y="2387084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F1A3D7B-56C5-4199-9B14-EE8970DEFF98}"/>
              </a:ext>
            </a:extLst>
          </p:cNvPr>
          <p:cNvSpPr txBox="1"/>
          <p:nvPr/>
        </p:nvSpPr>
        <p:spPr>
          <a:xfrm>
            <a:off x="428625" y="3623786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K3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65F597-FFE9-4F7F-9104-71D456E36F29}"/>
              </a:ext>
            </a:extLst>
          </p:cNvPr>
          <p:cNvSpPr txBox="1"/>
          <p:nvPr/>
        </p:nvSpPr>
        <p:spPr>
          <a:xfrm>
            <a:off x="428624" y="486048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223E8D1-C5AB-4945-B08A-DCEBF8A7EB63}"/>
              </a:ext>
            </a:extLst>
          </p:cNvPr>
          <p:cNvSpPr txBox="1"/>
          <p:nvPr/>
        </p:nvSpPr>
        <p:spPr>
          <a:xfrm>
            <a:off x="333375" y="123966"/>
            <a:ext cx="6657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Jak číst STRUCTURE analýzu</a:t>
            </a:r>
          </a:p>
        </p:txBody>
      </p:sp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631F7C5F-4F1C-4DBB-B848-9C1346A98E0A}"/>
              </a:ext>
            </a:extLst>
          </p:cNvPr>
          <p:cNvGraphicFramePr>
            <a:graphicFrameLocks noGrp="1"/>
          </p:cNvGraphicFramePr>
          <p:nvPr/>
        </p:nvGraphicFramePr>
        <p:xfrm>
          <a:off x="1212821" y="1257299"/>
          <a:ext cx="5873800" cy="87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76">
                  <a:extLst>
                    <a:ext uri="{9D8B030D-6E8A-4147-A177-3AD203B41FA5}">
                      <a16:colId xmlns:a16="http://schemas.microsoft.com/office/drawing/2014/main" val="242775951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6661712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32293001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77275911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4346969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59047481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24373813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10712089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3675723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08883530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50106798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4862358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69543537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5733174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9447606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6641125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34707799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802939697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188601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91591525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00049301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09636545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16301952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11401825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84649662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771415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584911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28920252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7473866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1424439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51387376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0809871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540573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54520104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52137242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0167790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9793609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0943061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98475486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29320391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25616395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30321277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28350943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8945792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13617483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81517198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988704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758289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97834050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880566026"/>
                    </a:ext>
                  </a:extLst>
                </a:gridCol>
              </a:tblGrid>
              <a:tr h="876389"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07191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53B96CB-B863-49A9-9CD5-B468C906685D}"/>
              </a:ext>
            </a:extLst>
          </p:cNvPr>
          <p:cNvGraphicFramePr>
            <a:graphicFrameLocks noGrp="1"/>
          </p:cNvGraphicFramePr>
          <p:nvPr/>
        </p:nvGraphicFramePr>
        <p:xfrm>
          <a:off x="1212847" y="2466974"/>
          <a:ext cx="5873800" cy="87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76">
                  <a:extLst>
                    <a:ext uri="{9D8B030D-6E8A-4147-A177-3AD203B41FA5}">
                      <a16:colId xmlns:a16="http://schemas.microsoft.com/office/drawing/2014/main" val="242775951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6661712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32293001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77275911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4346969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59047481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24373813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10712089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3675723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08883530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50106798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4862358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69543537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5733174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9447606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6641125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34707799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802939697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188601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91591525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00049301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09636545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16301952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11401825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84649662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771415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584911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28920252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7473866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1424439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51387376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0809871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540573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54520104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52137242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0167790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9793609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0943061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98475486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29320391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25616395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30321277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28350943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8945792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13617483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81517198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988704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758289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97834050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880566026"/>
                    </a:ext>
                  </a:extLst>
                </a:gridCol>
              </a:tblGrid>
              <a:tr h="876389"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07191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6995BDD7-C327-4E42-999A-4561EC6931A1}"/>
              </a:ext>
            </a:extLst>
          </p:cNvPr>
          <p:cNvGraphicFramePr>
            <a:graphicFrameLocks noGrp="1"/>
          </p:cNvGraphicFramePr>
          <p:nvPr/>
        </p:nvGraphicFramePr>
        <p:xfrm>
          <a:off x="1193796" y="3686174"/>
          <a:ext cx="5892850" cy="87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7">
                  <a:extLst>
                    <a:ext uri="{9D8B030D-6E8A-4147-A177-3AD203B41FA5}">
                      <a16:colId xmlns:a16="http://schemas.microsoft.com/office/drawing/2014/main" val="242775951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6661712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32293001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77275911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4346969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59047481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24373813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10712089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3675723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08883530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50106798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4862358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69543537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5733174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9447606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6641125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34707799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802939697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188601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91591525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00049301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09636545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16301952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11401825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84649662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771415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584911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28920252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7473866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1424439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51387376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0809871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540573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54520104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52137242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0167790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9793609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0943061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98475486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29320391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25616395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30321277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28350943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8945792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13617483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81517198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988704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758289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97834050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880566026"/>
                    </a:ext>
                  </a:extLst>
                </a:gridCol>
              </a:tblGrid>
              <a:tr h="876389"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07191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ECB2A451-F281-42B7-9381-C56DF2499E0A}"/>
              </a:ext>
            </a:extLst>
          </p:cNvPr>
          <p:cNvGraphicFramePr>
            <a:graphicFrameLocks noGrp="1"/>
          </p:cNvGraphicFramePr>
          <p:nvPr/>
        </p:nvGraphicFramePr>
        <p:xfrm>
          <a:off x="1193797" y="4905374"/>
          <a:ext cx="5892850" cy="87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7">
                  <a:extLst>
                    <a:ext uri="{9D8B030D-6E8A-4147-A177-3AD203B41FA5}">
                      <a16:colId xmlns:a16="http://schemas.microsoft.com/office/drawing/2014/main" val="242775951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6661712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32293001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77275911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4346969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59047481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24373813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10712089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3675723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08883530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50106798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4862358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69543537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5733174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9447606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6641125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34707799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802939697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188601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91591525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00049301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09636545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16301952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11401825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84649662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771415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584911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28920252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7473866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1424439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51387376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0809871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540573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54520104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52137242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0167790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9793609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0943061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98475486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29320391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25616395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30321277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28350943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8945792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13617483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81517198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988704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758289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97834050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880566026"/>
                    </a:ext>
                  </a:extLst>
                </a:gridCol>
              </a:tblGrid>
              <a:tr h="876389"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07191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7D7CE293-72A5-4E05-8BEE-08510ABF5E0B}"/>
              </a:ext>
            </a:extLst>
          </p:cNvPr>
          <p:cNvSpPr txBox="1"/>
          <p:nvPr/>
        </p:nvSpPr>
        <p:spPr>
          <a:xfrm>
            <a:off x="8113683" y="374674"/>
            <a:ext cx="3876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Počítač se snaží rozdělit vzorky do tolika skupin (K), kolik po něm chceme. Poté spočítá k jednotlivým rozdělením (K) i jejich pravděpodobnosti s jakou mohou nastat.   </a:t>
            </a:r>
          </a:p>
        </p:txBody>
      </p:sp>
      <p:pic>
        <p:nvPicPr>
          <p:cNvPr id="2050" name="Picture 2" descr="kPlot">
            <a:extLst>
              <a:ext uri="{FF2B5EF4-FFF2-40B4-BE49-F238E27FC236}">
                <a16:creationId xmlns:a16="http://schemas.microsoft.com/office/drawing/2014/main" id="{E2491E1D-CDE2-4FC3-8997-C818589E1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62199"/>
            <a:ext cx="3429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E208217-DF3E-4685-936F-7E792BB6E9C5}"/>
              </a:ext>
            </a:extLst>
          </p:cNvPr>
          <p:cNvSpPr txBox="1"/>
          <p:nvPr/>
        </p:nvSpPr>
        <p:spPr>
          <a:xfrm>
            <a:off x="8458200" y="5844198"/>
            <a:ext cx="3648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Pravděpodobnost s jakou mohou jednotlivé rozdělení (K) nastat; zde je nejpravděpodobnější K3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B1FA514-1998-48DE-A2AC-29A6E08E7B6E}"/>
              </a:ext>
            </a:extLst>
          </p:cNvPr>
          <p:cNvSpPr txBox="1"/>
          <p:nvPr/>
        </p:nvSpPr>
        <p:spPr>
          <a:xfrm>
            <a:off x="246061" y="5911468"/>
            <a:ext cx="7867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 sloupec, to jeden vzorek. Barva znázorňuje </a:t>
            </a:r>
            <a:r>
              <a:rPr lang="cs-CZ" dirty="0" err="1"/>
              <a:t>procentické</a:t>
            </a:r>
            <a:r>
              <a:rPr lang="cs-CZ" dirty="0"/>
              <a:t> přiřazení (0-100%) do některé ze skupin (clusteru); hybridi, pak mají barvy kombinované. Malé barevné podíly jsou dost často artefakty metody. Změny barev u různých K nic neznamenají.</a:t>
            </a:r>
          </a:p>
        </p:txBody>
      </p:sp>
    </p:spTree>
    <p:extLst>
      <p:ext uri="{BB962C8B-B14F-4D97-AF65-F5344CB8AC3E}">
        <p14:creationId xmlns:p14="http://schemas.microsoft.com/office/powerpoint/2010/main" val="1126597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45D0AE-4D55-4A6B-863E-012C45795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78" t="9861" r="1328" b="11112"/>
          <a:stretch/>
        </p:blipFill>
        <p:spPr>
          <a:xfrm>
            <a:off x="1019175" y="1095375"/>
            <a:ext cx="6124576" cy="485359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18ED6F-A4A4-4299-9C3A-4EFAA1D11E0C}"/>
              </a:ext>
            </a:extLst>
          </p:cNvPr>
          <p:cNvSpPr txBox="1"/>
          <p:nvPr/>
        </p:nvSpPr>
        <p:spPr>
          <a:xfrm>
            <a:off x="417512" y="1228635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K1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52FD69A-A9C5-47EB-B0C4-AD27C5D33CA1}"/>
              </a:ext>
            </a:extLst>
          </p:cNvPr>
          <p:cNvSpPr txBox="1"/>
          <p:nvPr/>
        </p:nvSpPr>
        <p:spPr>
          <a:xfrm>
            <a:off x="428625" y="2387084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F1A3D7B-56C5-4199-9B14-EE8970DEFF98}"/>
              </a:ext>
            </a:extLst>
          </p:cNvPr>
          <p:cNvSpPr txBox="1"/>
          <p:nvPr/>
        </p:nvSpPr>
        <p:spPr>
          <a:xfrm>
            <a:off x="428625" y="3623786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K3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465F597-FFE9-4F7F-9104-71D456E36F29}"/>
              </a:ext>
            </a:extLst>
          </p:cNvPr>
          <p:cNvSpPr txBox="1"/>
          <p:nvPr/>
        </p:nvSpPr>
        <p:spPr>
          <a:xfrm>
            <a:off x="428624" y="4860488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K4</a:t>
            </a:r>
          </a:p>
        </p:txBody>
      </p:sp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631F7C5F-4F1C-4DBB-B848-9C1346A98E0A}"/>
              </a:ext>
            </a:extLst>
          </p:cNvPr>
          <p:cNvGraphicFramePr>
            <a:graphicFrameLocks noGrp="1"/>
          </p:cNvGraphicFramePr>
          <p:nvPr/>
        </p:nvGraphicFramePr>
        <p:xfrm>
          <a:off x="1212821" y="1257299"/>
          <a:ext cx="5873800" cy="87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76">
                  <a:extLst>
                    <a:ext uri="{9D8B030D-6E8A-4147-A177-3AD203B41FA5}">
                      <a16:colId xmlns:a16="http://schemas.microsoft.com/office/drawing/2014/main" val="242775951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6661712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32293001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77275911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4346969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59047481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24373813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10712089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3675723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08883530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50106798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4862358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69543537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5733174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9447606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6641125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34707799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802939697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188601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91591525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00049301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09636545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16301952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11401825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84649662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771415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584911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28920252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7473866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1424439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51387376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0809871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540573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54520104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52137242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0167790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9793609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0943061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98475486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29320391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25616395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30321277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28350943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8945792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13617483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81517198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988704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758289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97834050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880566026"/>
                    </a:ext>
                  </a:extLst>
                </a:gridCol>
              </a:tblGrid>
              <a:tr h="876389"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07191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53B96CB-B863-49A9-9CD5-B468C906685D}"/>
              </a:ext>
            </a:extLst>
          </p:cNvPr>
          <p:cNvGraphicFramePr>
            <a:graphicFrameLocks noGrp="1"/>
          </p:cNvGraphicFramePr>
          <p:nvPr/>
        </p:nvGraphicFramePr>
        <p:xfrm>
          <a:off x="1212847" y="2466974"/>
          <a:ext cx="5873800" cy="87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76">
                  <a:extLst>
                    <a:ext uri="{9D8B030D-6E8A-4147-A177-3AD203B41FA5}">
                      <a16:colId xmlns:a16="http://schemas.microsoft.com/office/drawing/2014/main" val="242775951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6661712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32293001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77275911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4346969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59047481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24373813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10712089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3675723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08883530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50106798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4862358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69543537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5733174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9447606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6641125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34707799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802939697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188601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91591525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00049301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09636545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16301952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11401825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84649662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771415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8584911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28920252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7473866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1424439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51387376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0809871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540573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54520104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521372423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01677905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19793609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40943061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98475486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293203912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425616395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30321277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283509439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689457920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1136174831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815171988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698870465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27582894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3978340506"/>
                    </a:ext>
                  </a:extLst>
                </a:gridCol>
                <a:gridCol w="117476">
                  <a:extLst>
                    <a:ext uri="{9D8B030D-6E8A-4147-A177-3AD203B41FA5}">
                      <a16:colId xmlns:a16="http://schemas.microsoft.com/office/drawing/2014/main" val="880566026"/>
                    </a:ext>
                  </a:extLst>
                </a:gridCol>
              </a:tblGrid>
              <a:tr h="876389"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07191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6995BDD7-C327-4E42-999A-4561EC6931A1}"/>
              </a:ext>
            </a:extLst>
          </p:cNvPr>
          <p:cNvGraphicFramePr>
            <a:graphicFrameLocks noGrp="1"/>
          </p:cNvGraphicFramePr>
          <p:nvPr/>
        </p:nvGraphicFramePr>
        <p:xfrm>
          <a:off x="1193796" y="3686174"/>
          <a:ext cx="5892850" cy="87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7">
                  <a:extLst>
                    <a:ext uri="{9D8B030D-6E8A-4147-A177-3AD203B41FA5}">
                      <a16:colId xmlns:a16="http://schemas.microsoft.com/office/drawing/2014/main" val="242775951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6661712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32293001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77275911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4346969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59047481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24373813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10712089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3675723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08883530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50106798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4862358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69543537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5733174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9447606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6641125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34707799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802939697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188601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91591525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00049301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09636545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16301952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11401825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84649662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771415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584911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28920252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7473866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1424439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51387376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0809871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540573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54520104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52137242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0167790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9793609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0943061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98475486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29320391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25616395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30321277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28350943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8945792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13617483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81517198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988704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758289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97834050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880566026"/>
                    </a:ext>
                  </a:extLst>
                </a:gridCol>
              </a:tblGrid>
              <a:tr h="876389"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07191"/>
                  </a:ext>
                </a:extLst>
              </a:tr>
            </a:tbl>
          </a:graphicData>
        </a:graphic>
      </p:graphicFrame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ECB2A451-F281-42B7-9381-C56DF2499E0A}"/>
              </a:ext>
            </a:extLst>
          </p:cNvPr>
          <p:cNvGraphicFramePr>
            <a:graphicFrameLocks noGrp="1"/>
          </p:cNvGraphicFramePr>
          <p:nvPr/>
        </p:nvGraphicFramePr>
        <p:xfrm>
          <a:off x="1193797" y="4905374"/>
          <a:ext cx="5892850" cy="876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57">
                  <a:extLst>
                    <a:ext uri="{9D8B030D-6E8A-4147-A177-3AD203B41FA5}">
                      <a16:colId xmlns:a16="http://schemas.microsoft.com/office/drawing/2014/main" val="242775951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6661712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32293001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77275911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4346969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59047481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24373813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10712089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3675723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08883530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50106798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4862358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69543537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5733174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9447606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6641125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34707799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802939697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188601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91591525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00049301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09636545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16301952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11401825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84649662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771415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8584911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28920252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7473866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1424439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51387376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0809871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540573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54520104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521372423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01677905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19793609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40943061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98475486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293203912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425616395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30321277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283509439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689457920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1136174831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815171988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698870465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27582894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3978340506"/>
                    </a:ext>
                  </a:extLst>
                </a:gridCol>
                <a:gridCol w="117857">
                  <a:extLst>
                    <a:ext uri="{9D8B030D-6E8A-4147-A177-3AD203B41FA5}">
                      <a16:colId xmlns:a16="http://schemas.microsoft.com/office/drawing/2014/main" val="880566026"/>
                    </a:ext>
                  </a:extLst>
                </a:gridCol>
              </a:tblGrid>
              <a:tr h="876389"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/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cs-CZ" baseline="0" dirty="0"/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07191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9BDC0D82-A3D4-4680-86E7-FFEFB437CA0F}"/>
              </a:ext>
            </a:extLst>
          </p:cNvPr>
          <p:cNvSpPr txBox="1"/>
          <p:nvPr/>
        </p:nvSpPr>
        <p:spPr>
          <a:xfrm>
            <a:off x="7831187" y="429019"/>
            <a:ext cx="39338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 STRUCTURE analýze se „odlupují“ nejdříve skupiny, které jsou nejlépe definované (s charakteristickými znaky)</a:t>
            </a:r>
          </a:p>
          <a:p>
            <a:endParaRPr lang="cs-CZ" dirty="0"/>
          </a:p>
          <a:p>
            <a:r>
              <a:rPr lang="cs-CZ" dirty="0"/>
              <a:t>Analýza pak naznačuje i fylogenetické dělení.</a:t>
            </a:r>
          </a:p>
          <a:p>
            <a:endParaRPr lang="cs-CZ" dirty="0"/>
          </a:p>
          <a:p>
            <a:r>
              <a:rPr lang="cs-CZ" dirty="0"/>
              <a:t>Nicméně! Analýza nedává jednoznačné odpovědi – někdy mohou být stejně pravděpodobné různá K, tedy např. pravděpodobnost K2=K3. Někdy v rámci jednoho K vyjde více alternativních rozdělení. Je to </a:t>
            </a:r>
            <a:r>
              <a:rPr lang="cs-CZ" dirty="0" err="1"/>
              <a:t>Bayesovská</a:t>
            </a:r>
            <a:r>
              <a:rPr lang="cs-CZ" dirty="0"/>
              <a:t> analýza a je potřeba být při interpretaci opatrný. Vždy je potřeba přihlížet k tomu, zda výsledek není biologický/genetický nesmysl.</a:t>
            </a:r>
          </a:p>
          <a:p>
            <a:endParaRPr lang="cs-CZ" dirty="0"/>
          </a:p>
          <a:p>
            <a:r>
              <a:rPr lang="cs-CZ" dirty="0"/>
              <a:t>Analýzu mohou ovlivnit nestejně početné skupiny taxonů, málo početné skupiny taxonů, přítomnost hybridů, absence rodiče/ů hybrida.  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8E4C1379-9718-442D-8CAD-FAD0831278F8}"/>
              </a:ext>
            </a:extLst>
          </p:cNvPr>
          <p:cNvCxnSpPr/>
          <p:nvPr/>
        </p:nvCxnSpPr>
        <p:spPr>
          <a:xfrm>
            <a:off x="3924300" y="998041"/>
            <a:ext cx="0" cy="1287959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73BD19CA-2A50-47C7-83B9-BD578961FB2A}"/>
              </a:ext>
            </a:extLst>
          </p:cNvPr>
          <p:cNvCxnSpPr>
            <a:cxnSpLocks/>
          </p:cNvCxnSpPr>
          <p:nvPr/>
        </p:nvCxnSpPr>
        <p:spPr>
          <a:xfrm flipH="1">
            <a:off x="1981200" y="2286000"/>
            <a:ext cx="3000375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2725ADDD-DC44-42BC-9DEF-A564B41A0A9C}"/>
              </a:ext>
            </a:extLst>
          </p:cNvPr>
          <p:cNvCxnSpPr>
            <a:cxnSpLocks/>
          </p:cNvCxnSpPr>
          <p:nvPr/>
        </p:nvCxnSpPr>
        <p:spPr>
          <a:xfrm>
            <a:off x="2009775" y="2286000"/>
            <a:ext cx="19050" cy="3743325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CDC5ABFB-F6DE-4C12-8323-B2219E7A806C}"/>
              </a:ext>
            </a:extLst>
          </p:cNvPr>
          <p:cNvCxnSpPr/>
          <p:nvPr/>
        </p:nvCxnSpPr>
        <p:spPr>
          <a:xfrm>
            <a:off x="4953000" y="2266950"/>
            <a:ext cx="0" cy="1287959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E23491C9-3C61-4296-9D68-90FAF10EE223}"/>
              </a:ext>
            </a:extLst>
          </p:cNvPr>
          <p:cNvCxnSpPr>
            <a:cxnSpLocks/>
          </p:cNvCxnSpPr>
          <p:nvPr/>
        </p:nvCxnSpPr>
        <p:spPr>
          <a:xfrm flipH="1">
            <a:off x="3638550" y="3533775"/>
            <a:ext cx="2438401" cy="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339CA5C7-71DE-498D-B685-F12F1352396A}"/>
              </a:ext>
            </a:extLst>
          </p:cNvPr>
          <p:cNvCxnSpPr>
            <a:cxnSpLocks/>
          </p:cNvCxnSpPr>
          <p:nvPr/>
        </p:nvCxnSpPr>
        <p:spPr>
          <a:xfrm>
            <a:off x="3667125" y="3524250"/>
            <a:ext cx="0" cy="2505075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F75C9D24-AD59-43E5-B57E-4EDA11CDC8F6}"/>
              </a:ext>
            </a:extLst>
          </p:cNvPr>
          <p:cNvCxnSpPr>
            <a:cxnSpLocks/>
          </p:cNvCxnSpPr>
          <p:nvPr/>
        </p:nvCxnSpPr>
        <p:spPr>
          <a:xfrm>
            <a:off x="6057901" y="3514725"/>
            <a:ext cx="0" cy="2505075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437E215-9C92-46C3-9D2D-EEFE2AE502E0}"/>
              </a:ext>
            </a:extLst>
          </p:cNvPr>
          <p:cNvSpPr txBox="1"/>
          <p:nvPr/>
        </p:nvSpPr>
        <p:spPr>
          <a:xfrm>
            <a:off x="990600" y="616853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L.genistifolia</a:t>
            </a:r>
            <a:endParaRPr lang="cs-CZ" i="1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A5B3303C-72EA-41C0-8C0D-3932AB3C173E}"/>
              </a:ext>
            </a:extLst>
          </p:cNvPr>
          <p:cNvSpPr txBox="1"/>
          <p:nvPr/>
        </p:nvSpPr>
        <p:spPr>
          <a:xfrm>
            <a:off x="2676525" y="616853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L.angustissima</a:t>
            </a:r>
            <a:endParaRPr lang="cs-CZ" i="1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7ED8D7E3-F263-45D3-A670-FF8AF0CDAC64}"/>
              </a:ext>
            </a:extLst>
          </p:cNvPr>
          <p:cNvSpPr txBox="1"/>
          <p:nvPr/>
        </p:nvSpPr>
        <p:spPr>
          <a:xfrm>
            <a:off x="5067301" y="61203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 err="1"/>
              <a:t>L.vulgaris</a:t>
            </a:r>
            <a:endParaRPr lang="cs-CZ" i="1" dirty="0"/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F9423DD-D0B7-41D3-A46E-18E97CE28B8B}"/>
              </a:ext>
            </a:extLst>
          </p:cNvPr>
          <p:cNvSpPr txBox="1"/>
          <p:nvPr/>
        </p:nvSpPr>
        <p:spPr>
          <a:xfrm>
            <a:off x="333375" y="123966"/>
            <a:ext cx="6657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Jak číst STRUCTURE analýzu</a:t>
            </a:r>
          </a:p>
        </p:txBody>
      </p:sp>
    </p:spTree>
    <p:extLst>
      <p:ext uri="{BB962C8B-B14F-4D97-AF65-F5344CB8AC3E}">
        <p14:creationId xmlns:p14="http://schemas.microsoft.com/office/powerpoint/2010/main" val="2479523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84B72024-7D92-5544-1298-063084D33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513"/>
            <a:ext cx="12192000" cy="300418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0D89CD5-E92D-7F47-FD2B-88E96E8551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21"/>
          <a:stretch/>
        </p:blipFill>
        <p:spPr>
          <a:xfrm>
            <a:off x="0" y="1489392"/>
            <a:ext cx="12192000" cy="2354639"/>
          </a:xfrm>
          <a:prstGeom prst="rect">
            <a:avLst/>
          </a:prstGeom>
        </p:spPr>
      </p:pic>
      <p:graphicFrame>
        <p:nvGraphicFramePr>
          <p:cNvPr id="10" name="Tabulka 10">
            <a:extLst>
              <a:ext uri="{FF2B5EF4-FFF2-40B4-BE49-F238E27FC236}">
                <a16:creationId xmlns:a16="http://schemas.microsoft.com/office/drawing/2014/main" id="{D5A5A327-3524-5A4C-95D2-AE6F2F5ACDA0}"/>
              </a:ext>
            </a:extLst>
          </p:cNvPr>
          <p:cNvGraphicFramePr>
            <a:graphicFrameLocks noGrp="1"/>
          </p:cNvGraphicFramePr>
          <p:nvPr/>
        </p:nvGraphicFramePr>
        <p:xfrm>
          <a:off x="754601" y="2121762"/>
          <a:ext cx="11302755" cy="1651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05">
                  <a:extLst>
                    <a:ext uri="{9D8B030D-6E8A-4147-A177-3AD203B41FA5}">
                      <a16:colId xmlns:a16="http://schemas.microsoft.com/office/drawing/2014/main" val="2722135466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878911232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633554918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771192873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376738127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275768109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866163957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41986732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308639189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731493234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714403065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278353555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016167297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270634947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805825705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614582729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16650568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832268445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494555250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58387395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72937806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738773256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994335182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744173842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919329726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911235970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188255908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894227034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75633437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415349098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501474238"/>
                    </a:ext>
                  </a:extLst>
                </a:gridCol>
              </a:tblGrid>
              <a:tr h="1651247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804733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7859BED6-4037-E43A-C19C-B0A64C2A24A4}"/>
              </a:ext>
            </a:extLst>
          </p:cNvPr>
          <p:cNvGraphicFramePr>
            <a:graphicFrameLocks noGrp="1"/>
          </p:cNvGraphicFramePr>
          <p:nvPr/>
        </p:nvGraphicFramePr>
        <p:xfrm>
          <a:off x="754601" y="4503035"/>
          <a:ext cx="11302755" cy="165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05">
                  <a:extLst>
                    <a:ext uri="{9D8B030D-6E8A-4147-A177-3AD203B41FA5}">
                      <a16:colId xmlns:a16="http://schemas.microsoft.com/office/drawing/2014/main" val="2722135466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878911232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633554918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771192873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376738127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275768109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866163957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41986732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308639189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731493234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714403065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278353555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016167297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270634947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805825705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614582729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16650568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832268445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494555250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58387395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72937806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738773256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994335182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744173842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919329726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911235970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188255908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3894227034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756334371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2415349098"/>
                    </a:ext>
                  </a:extLst>
                </a:gridCol>
                <a:gridCol w="364605">
                  <a:extLst>
                    <a:ext uri="{9D8B030D-6E8A-4147-A177-3AD203B41FA5}">
                      <a16:colId xmlns:a16="http://schemas.microsoft.com/office/drawing/2014/main" val="1501474238"/>
                    </a:ext>
                  </a:extLst>
                </a:gridCol>
              </a:tblGrid>
              <a:tr h="1658068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804733"/>
                  </a:ext>
                </a:extLst>
              </a:tr>
            </a:tbl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57A60F6C-DB9D-FE48-F4AC-78FC1F776B9C}"/>
              </a:ext>
            </a:extLst>
          </p:cNvPr>
          <p:cNvSpPr txBox="1"/>
          <p:nvPr/>
        </p:nvSpPr>
        <p:spPr>
          <a:xfrm>
            <a:off x="125581" y="147037"/>
            <a:ext cx="58047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Alignment</a:t>
            </a:r>
            <a:r>
              <a:rPr lang="cs-CZ" dirty="0"/>
              <a:t>: ISCT95 (2n+4n); BSCT93; sample </a:t>
            </a:r>
            <a:r>
              <a:rPr lang="cs-CZ" dirty="0" err="1"/>
              <a:t>filter</a:t>
            </a:r>
            <a:r>
              <a:rPr lang="cs-CZ" dirty="0"/>
              <a:t>: 25</a:t>
            </a:r>
          </a:p>
          <a:p>
            <a:r>
              <a:rPr lang="en-US" dirty="0"/>
              <a:t>Model</a:t>
            </a:r>
            <a:r>
              <a:rPr lang="cs-CZ" dirty="0"/>
              <a:t>:</a:t>
            </a:r>
            <a:r>
              <a:rPr lang="en-US" dirty="0"/>
              <a:t> admixture</a:t>
            </a:r>
            <a:r>
              <a:rPr lang="cs-CZ" dirty="0"/>
              <a:t>;</a:t>
            </a:r>
            <a:r>
              <a:rPr lang="en-US" dirty="0"/>
              <a:t> allele</a:t>
            </a:r>
            <a:r>
              <a:rPr lang="cs-CZ" dirty="0"/>
              <a:t>:</a:t>
            </a:r>
            <a:r>
              <a:rPr lang="en-US" dirty="0"/>
              <a:t> corelated</a:t>
            </a:r>
            <a:r>
              <a:rPr lang="cs-CZ" dirty="0"/>
              <a:t>;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info</a:t>
            </a:r>
            <a:endParaRPr lang="cs-CZ" dirty="0"/>
          </a:p>
          <a:p>
            <a:r>
              <a:rPr lang="cs-CZ" dirty="0"/>
              <a:t>K: 1-4, 10 opakování</a:t>
            </a:r>
          </a:p>
          <a:p>
            <a:r>
              <a:rPr lang="cs-CZ" dirty="0" err="1"/>
              <a:t>Burn</a:t>
            </a:r>
            <a:r>
              <a:rPr lang="cs-CZ" dirty="0"/>
              <a:t>-in: 100 00; MCMC </a:t>
            </a:r>
            <a:r>
              <a:rPr lang="cs-CZ" dirty="0" err="1"/>
              <a:t>iterations</a:t>
            </a:r>
            <a:r>
              <a:rPr lang="cs-CZ" dirty="0"/>
              <a:t>: 100 000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FD9AB7F-E9EF-EB8F-4D1C-71D235729314}"/>
              </a:ext>
            </a:extLst>
          </p:cNvPr>
          <p:cNvSpPr txBox="1"/>
          <p:nvPr/>
        </p:nvSpPr>
        <p:spPr>
          <a:xfrm>
            <a:off x="7688063" y="275208"/>
            <a:ext cx="403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/>
              <a:t>Za určitých okolností mohou dávat smysl (být biologicky pochopitelné) více K</a:t>
            </a:r>
          </a:p>
        </p:txBody>
      </p:sp>
    </p:spTree>
    <p:extLst>
      <p:ext uri="{BB962C8B-B14F-4D97-AF65-F5344CB8AC3E}">
        <p14:creationId xmlns:p14="http://schemas.microsoft.com/office/powerpoint/2010/main" val="1946854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29FB60C0-E067-356A-E188-6B27DDD00EF3}"/>
              </a:ext>
            </a:extLst>
          </p:cNvPr>
          <p:cNvSpPr txBox="1"/>
          <p:nvPr/>
        </p:nvSpPr>
        <p:spPr>
          <a:xfrm>
            <a:off x="125581" y="147037"/>
            <a:ext cx="580470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Alignment</a:t>
            </a:r>
            <a:r>
              <a:rPr lang="cs-CZ" dirty="0"/>
              <a:t>: ISCT95 (2n+4n); BSCT93; sample </a:t>
            </a:r>
            <a:r>
              <a:rPr lang="cs-CZ" dirty="0" err="1"/>
              <a:t>filter</a:t>
            </a:r>
            <a:r>
              <a:rPr lang="cs-CZ" dirty="0"/>
              <a:t>: 25</a:t>
            </a:r>
          </a:p>
          <a:p>
            <a:r>
              <a:rPr lang="en-US" dirty="0"/>
              <a:t>Model</a:t>
            </a:r>
            <a:r>
              <a:rPr lang="cs-CZ" dirty="0"/>
              <a:t>:</a:t>
            </a:r>
            <a:r>
              <a:rPr lang="en-US" dirty="0"/>
              <a:t> admixture</a:t>
            </a:r>
            <a:r>
              <a:rPr lang="cs-CZ" dirty="0"/>
              <a:t>;</a:t>
            </a:r>
            <a:r>
              <a:rPr lang="en-US" dirty="0"/>
              <a:t> allele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cs-CZ" dirty="0"/>
              <a:t>independent;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info</a:t>
            </a:r>
            <a:endParaRPr lang="cs-CZ" dirty="0"/>
          </a:p>
          <a:p>
            <a:r>
              <a:rPr lang="cs-CZ" dirty="0"/>
              <a:t>K: 1-4, 10 opakování</a:t>
            </a:r>
          </a:p>
          <a:p>
            <a:r>
              <a:rPr lang="cs-CZ" dirty="0" err="1"/>
              <a:t>Burn</a:t>
            </a:r>
            <a:r>
              <a:rPr lang="cs-CZ" dirty="0"/>
              <a:t>-in: 100 000; </a:t>
            </a:r>
          </a:p>
          <a:p>
            <a:r>
              <a:rPr lang="cs-CZ" dirty="0"/>
              <a:t>MCMC </a:t>
            </a:r>
            <a:r>
              <a:rPr lang="cs-CZ" dirty="0" err="1"/>
              <a:t>iterations</a:t>
            </a:r>
            <a:r>
              <a:rPr lang="cs-CZ" dirty="0"/>
              <a:t>: 100 000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157405D-DE29-CBD6-7A6E-BF836EDE1708}"/>
              </a:ext>
            </a:extLst>
          </p:cNvPr>
          <p:cNvSpPr txBox="1"/>
          <p:nvPr/>
        </p:nvSpPr>
        <p:spPr>
          <a:xfrm>
            <a:off x="7892250" y="230820"/>
            <a:ext cx="417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Evanno</a:t>
            </a:r>
            <a:r>
              <a:rPr lang="cs-CZ" dirty="0"/>
              <a:t> analýzy STRUCTURE výstupů VUL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B60E492-E7EE-F6D5-6CE5-512A55FF4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28" y="1265069"/>
            <a:ext cx="5362111" cy="536211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E329690-C742-18EC-B622-8C1316792FF4}"/>
              </a:ext>
            </a:extLst>
          </p:cNvPr>
          <p:cNvSpPr txBox="1"/>
          <p:nvPr/>
        </p:nvSpPr>
        <p:spPr>
          <a:xfrm>
            <a:off x="8060924" y="3429000"/>
            <a:ext cx="426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highlight>
                  <a:srgbClr val="FFFF00"/>
                </a:highlight>
              </a:rPr>
              <a:t>Může být K2, ale i K3</a:t>
            </a:r>
          </a:p>
          <a:p>
            <a:pPr algn="ctr"/>
            <a:r>
              <a:rPr lang="cs-CZ" dirty="0">
                <a:highlight>
                  <a:srgbClr val="FFFF00"/>
                </a:highlight>
              </a:rPr>
              <a:t>K2 je o trochu pravděpodobnější </a:t>
            </a:r>
          </a:p>
        </p:txBody>
      </p:sp>
    </p:spTree>
    <p:extLst>
      <p:ext uri="{BB962C8B-B14F-4D97-AF65-F5344CB8AC3E}">
        <p14:creationId xmlns:p14="http://schemas.microsoft.com/office/powerpoint/2010/main" val="4003620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E60C3FA-4978-1A10-988E-D5F1FBE16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529980"/>
            <a:ext cx="12084174" cy="632802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52DE558-EEBF-C16B-8ECE-3055E5894E21}"/>
              </a:ext>
            </a:extLst>
          </p:cNvPr>
          <p:cNvSpPr txBox="1"/>
          <p:nvPr/>
        </p:nvSpPr>
        <p:spPr>
          <a:xfrm>
            <a:off x="19049" y="111526"/>
            <a:ext cx="531467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NeighborNet</a:t>
            </a:r>
            <a:r>
              <a:rPr lang="cs-CZ" dirty="0"/>
              <a:t> </a:t>
            </a:r>
            <a:r>
              <a:rPr lang="cs-CZ" dirty="0" err="1"/>
              <a:t>zorbazení</a:t>
            </a:r>
            <a:r>
              <a:rPr lang="cs-CZ" dirty="0"/>
              <a:t> (software </a:t>
            </a:r>
            <a:r>
              <a:rPr lang="cs-CZ" dirty="0" err="1"/>
              <a:t>Splitstree</a:t>
            </a:r>
            <a:r>
              <a:rPr lang="cs-CZ" dirty="0"/>
              <a:t>)</a:t>
            </a:r>
          </a:p>
          <a:p>
            <a:r>
              <a:rPr lang="cs-CZ" dirty="0" err="1"/>
              <a:t>Alignment</a:t>
            </a:r>
            <a:r>
              <a:rPr lang="cs-CZ" dirty="0"/>
              <a:t>: ISCT95 (2n+4n); BSCT93; sample </a:t>
            </a:r>
            <a:r>
              <a:rPr lang="cs-CZ" dirty="0" err="1"/>
              <a:t>filter</a:t>
            </a:r>
            <a:r>
              <a:rPr lang="cs-CZ" dirty="0"/>
              <a:t>: 25</a:t>
            </a:r>
          </a:p>
          <a:p>
            <a:r>
              <a:rPr lang="cs-CZ" dirty="0"/>
              <a:t>Matrix </a:t>
            </a:r>
            <a:r>
              <a:rPr lang="cs-CZ" dirty="0" err="1"/>
              <a:t>calculation</a:t>
            </a:r>
            <a:r>
              <a:rPr lang="cs-CZ" dirty="0"/>
              <a:t>: </a:t>
            </a:r>
            <a:r>
              <a:rPr lang="cs-CZ" dirty="0" err="1"/>
              <a:t>dist.p</a:t>
            </a:r>
            <a:r>
              <a:rPr lang="cs-CZ" dirty="0"/>
              <a:t> (R </a:t>
            </a:r>
            <a:r>
              <a:rPr lang="cs-CZ" dirty="0" err="1"/>
              <a:t>package</a:t>
            </a:r>
            <a:r>
              <a:rPr lang="cs-CZ" dirty="0"/>
              <a:t> </a:t>
            </a:r>
            <a:r>
              <a:rPr lang="cs-CZ" dirty="0" err="1"/>
              <a:t>phangorn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063F03C-A726-9712-00CE-EA0EF3EA6F1E}"/>
              </a:ext>
            </a:extLst>
          </p:cNvPr>
          <p:cNvSpPr txBox="1"/>
          <p:nvPr/>
        </p:nvSpPr>
        <p:spPr>
          <a:xfrm>
            <a:off x="6631619" y="275208"/>
            <a:ext cx="50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/>
              <a:t>Jaderné sekvence</a:t>
            </a:r>
          </a:p>
        </p:txBody>
      </p:sp>
    </p:spTree>
    <p:extLst>
      <p:ext uri="{BB962C8B-B14F-4D97-AF65-F5344CB8AC3E}">
        <p14:creationId xmlns:p14="http://schemas.microsoft.com/office/powerpoint/2010/main" val="3872662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63ECD085-5360-C59D-D0FA-E5C5381E5541}"/>
              </a:ext>
            </a:extLst>
          </p:cNvPr>
          <p:cNvSpPr txBox="1"/>
          <p:nvPr/>
        </p:nvSpPr>
        <p:spPr>
          <a:xfrm>
            <a:off x="19049" y="111526"/>
            <a:ext cx="531467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Alignment</a:t>
            </a:r>
            <a:r>
              <a:rPr lang="cs-CZ" dirty="0"/>
              <a:t>: ISCT95 (2n+4n); BSCT93; sample </a:t>
            </a:r>
            <a:r>
              <a:rPr lang="cs-CZ" dirty="0" err="1"/>
              <a:t>filter</a:t>
            </a:r>
            <a:r>
              <a:rPr lang="cs-CZ" dirty="0"/>
              <a:t>: 25</a:t>
            </a:r>
          </a:p>
          <a:p>
            <a:r>
              <a:rPr lang="cs-CZ" dirty="0"/>
              <a:t>Matrix </a:t>
            </a:r>
            <a:r>
              <a:rPr lang="cs-CZ" dirty="0" err="1"/>
              <a:t>calculation</a:t>
            </a:r>
            <a:r>
              <a:rPr lang="cs-CZ" dirty="0"/>
              <a:t>: </a:t>
            </a:r>
            <a:r>
              <a:rPr lang="cs-CZ" dirty="0" err="1"/>
              <a:t>dist.p</a:t>
            </a:r>
            <a:r>
              <a:rPr lang="cs-CZ" dirty="0"/>
              <a:t> (R </a:t>
            </a:r>
            <a:r>
              <a:rPr lang="cs-CZ" dirty="0" err="1"/>
              <a:t>package</a:t>
            </a:r>
            <a:r>
              <a:rPr lang="cs-CZ" dirty="0"/>
              <a:t> </a:t>
            </a:r>
            <a:r>
              <a:rPr lang="cs-CZ" dirty="0" err="1"/>
              <a:t>phangorn</a:t>
            </a:r>
            <a:r>
              <a:rPr lang="cs-CZ" dirty="0"/>
              <a:t>)</a:t>
            </a:r>
          </a:p>
          <a:p>
            <a:r>
              <a:rPr lang="cs-CZ" dirty="0" err="1"/>
              <a:t>Heatmapa</a:t>
            </a:r>
            <a:r>
              <a:rPr lang="cs-CZ" dirty="0"/>
              <a:t>: </a:t>
            </a:r>
            <a:r>
              <a:rPr lang="cs-CZ" dirty="0" err="1"/>
              <a:t>phylo.heatmap</a:t>
            </a:r>
            <a:r>
              <a:rPr lang="cs-CZ" dirty="0"/>
              <a:t> (R </a:t>
            </a:r>
            <a:r>
              <a:rPr lang="cs-CZ" dirty="0" err="1"/>
              <a:t>package</a:t>
            </a:r>
            <a:r>
              <a:rPr lang="cs-CZ" dirty="0"/>
              <a:t> </a:t>
            </a:r>
            <a:r>
              <a:rPr lang="cs-CZ" dirty="0" err="1"/>
              <a:t>phytools</a:t>
            </a:r>
            <a:r>
              <a:rPr lang="cs-CZ" dirty="0"/>
              <a:t>)</a:t>
            </a:r>
          </a:p>
          <a:p>
            <a:r>
              <a:rPr lang="cs-CZ" dirty="0"/>
              <a:t>Paleta: inferno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A9FDFDD-E922-2534-BC66-B70B2465D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84" b="24015"/>
          <a:stretch/>
        </p:blipFill>
        <p:spPr>
          <a:xfrm>
            <a:off x="3205117" y="1012057"/>
            <a:ext cx="8735351" cy="565507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211697E-CE48-F4F9-B992-346D145CE5BB}"/>
              </a:ext>
            </a:extLst>
          </p:cNvPr>
          <p:cNvSpPr txBox="1"/>
          <p:nvPr/>
        </p:nvSpPr>
        <p:spPr>
          <a:xfrm>
            <a:off x="6631619" y="275208"/>
            <a:ext cx="50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/>
              <a:t>Jaderné sekvence</a:t>
            </a:r>
          </a:p>
        </p:txBody>
      </p:sp>
    </p:spTree>
    <p:extLst>
      <p:ext uri="{BB962C8B-B14F-4D97-AF65-F5344CB8AC3E}">
        <p14:creationId xmlns:p14="http://schemas.microsoft.com/office/powerpoint/2010/main" val="77700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A88955-21A0-8039-9BE2-DC7F64365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48" y="181315"/>
            <a:ext cx="11879849" cy="1709629"/>
          </a:xfrm>
        </p:spPr>
        <p:txBody>
          <a:bodyPr anchor="ctr"/>
          <a:lstStyle/>
          <a:p>
            <a:r>
              <a:rPr lang="cs-CZ" dirty="0" err="1">
                <a:latin typeface="+mn-lt"/>
              </a:rPr>
              <a:t>Next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Generation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Sequencing</a:t>
            </a:r>
            <a:r>
              <a:rPr lang="cs-CZ" dirty="0">
                <a:latin typeface="+mn-lt"/>
              </a:rPr>
              <a:t> (NGS)</a:t>
            </a:r>
          </a:p>
        </p:txBody>
      </p:sp>
      <p:pic>
        <p:nvPicPr>
          <p:cNvPr id="1026" name="Picture 2" descr="Masivně paralelní sekvenování">
            <a:extLst>
              <a:ext uri="{FF2B5EF4-FFF2-40B4-BE49-F238E27FC236}">
                <a16:creationId xmlns:a16="http://schemas.microsoft.com/office/drawing/2014/main" id="{63EBE4CE-07D8-283A-5F13-5577BDBE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37" y="1686758"/>
            <a:ext cx="7734670" cy="47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72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608835" y="1378488"/>
            <a:ext cx="11402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Souhrnný termín zahrnující principiálně odlišné technologie, které však umožňují masivní paralelní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sekvenování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celého genomu nebo jeho částí.</a:t>
            </a:r>
          </a:p>
          <a:p>
            <a:endParaRPr lang="cs-CZ" sz="2400" dirty="0">
              <a:solidFill>
                <a:srgbClr val="000000"/>
              </a:solidFill>
              <a:latin typeface="Noto Sans SC"/>
            </a:endParaRPr>
          </a:p>
          <a:p>
            <a:r>
              <a:rPr lang="cs-CZ" sz="2400" dirty="0">
                <a:solidFill>
                  <a:srgbClr val="000000"/>
                </a:solidFill>
                <a:latin typeface="Noto Sans SC"/>
              </a:rPr>
              <a:t>K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ritické kroky NGS</a:t>
            </a:r>
          </a:p>
          <a:p>
            <a:pPr marL="457200" indent="-457200">
              <a:buAutoNum type="arabicParenR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příprava vzorků/knihoven (amplifikace DNA; přidání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sekvenačních</a:t>
            </a:r>
            <a:r>
              <a:rPr lang="cs-CZ" sz="2400" b="0" i="0">
                <a:solidFill>
                  <a:srgbClr val="000000"/>
                </a:solidFill>
                <a:effectLst/>
                <a:latin typeface="Noto Sans SC"/>
              </a:rPr>
              <a:t> adaptorů/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linkerů/bar kódů)</a:t>
            </a:r>
          </a:p>
          <a:p>
            <a:pPr marL="457200" indent="-457200">
              <a:buAutoNum type="arabicParenR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generování clusterů (typicky zmnožení DNA fragmentu poté, co linker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hybridizuje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s pevnou složkou pro můstkovou PCR; mostová amplifikace) </a:t>
            </a:r>
          </a:p>
          <a:p>
            <a:pPr marL="457200" indent="-457200">
              <a:buAutoNum type="arabicParenR"/>
            </a:pP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sekvenování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(různé přístupy, které generují sekvence s různou délkou čtení, chybovostí a finální cenou</a:t>
            </a:r>
          </a:p>
          <a:p>
            <a:pPr marL="457200" indent="-457200">
              <a:buAutoNum type="arabicParenR"/>
            </a:pP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analýza dat (generováno obrovské množství informací</a:t>
            </a:r>
            <a:r>
              <a:rPr lang="cs-CZ" sz="2400" dirty="0">
                <a:solidFill>
                  <a:srgbClr val="000000"/>
                </a:solidFill>
                <a:latin typeface="Noto Sans SC"/>
              </a:rPr>
              <a:t>;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1 vzorek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Noto Sans SC"/>
              </a:rPr>
              <a:t>&gt;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milion sekvencí)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latin typeface="+mn-lt"/>
              </a:rPr>
              <a:t>Next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Generation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Sequencing</a:t>
            </a:r>
            <a:r>
              <a:rPr lang="cs-CZ" dirty="0">
                <a:latin typeface="+mn-lt"/>
              </a:rPr>
              <a:t> (NGS)</a:t>
            </a:r>
          </a:p>
        </p:txBody>
      </p:sp>
    </p:spTree>
    <p:extLst>
      <p:ext uri="{BB962C8B-B14F-4D97-AF65-F5344CB8AC3E}">
        <p14:creationId xmlns:p14="http://schemas.microsoft.com/office/powerpoint/2010/main" val="374031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608836" y="2497074"/>
            <a:ext cx="97780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Illumina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(mostová amplifikace klastrů,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dNTP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 s reverzibilními blokátory)</a:t>
            </a:r>
          </a:p>
          <a:p>
            <a:r>
              <a:rPr lang="cs-CZ" sz="2400" dirty="0" err="1">
                <a:solidFill>
                  <a:srgbClr val="000000"/>
                </a:solidFill>
                <a:latin typeface="Noto Sans SC"/>
              </a:rPr>
              <a:t>Roche</a:t>
            </a:r>
            <a:r>
              <a:rPr lang="cs-CZ" sz="2400" dirty="0">
                <a:solidFill>
                  <a:srgbClr val="000000"/>
                </a:solidFill>
                <a:latin typeface="Noto Sans SC"/>
              </a:rPr>
              <a:t>/454 (emulzní PCR, </a:t>
            </a:r>
            <a:r>
              <a:rPr lang="cs-CZ" sz="2400" dirty="0" err="1">
                <a:solidFill>
                  <a:srgbClr val="000000"/>
                </a:solidFill>
                <a:latin typeface="Noto Sans SC"/>
              </a:rPr>
              <a:t>pyrosekvenování</a:t>
            </a:r>
            <a:r>
              <a:rPr lang="cs-CZ" sz="2400" dirty="0">
                <a:solidFill>
                  <a:srgbClr val="000000"/>
                </a:solidFill>
                <a:latin typeface="Noto Sans SC"/>
              </a:rPr>
              <a:t>)</a:t>
            </a:r>
            <a:endParaRPr lang="cs-CZ" sz="2400" b="0" i="0" dirty="0">
              <a:solidFill>
                <a:srgbClr val="000000"/>
              </a:solidFill>
              <a:effectLst/>
              <a:latin typeface="Noto Sans SC"/>
            </a:endParaRPr>
          </a:p>
          <a:p>
            <a:r>
              <a:rPr lang="cs-CZ" sz="2400" dirty="0">
                <a:solidFill>
                  <a:srgbClr val="000000"/>
                </a:solidFill>
                <a:latin typeface="Noto Sans SC"/>
              </a:rPr>
              <a:t>SMRT (</a:t>
            </a:r>
            <a:r>
              <a:rPr lang="cs-CZ" sz="2400" dirty="0" err="1">
                <a:solidFill>
                  <a:srgbClr val="000000"/>
                </a:solidFill>
                <a:latin typeface="Noto Sans SC"/>
              </a:rPr>
              <a:t>Singel</a:t>
            </a:r>
            <a:r>
              <a:rPr lang="cs-CZ" sz="2400" dirty="0">
                <a:solidFill>
                  <a:srgbClr val="000000"/>
                </a:solidFill>
                <a:latin typeface="Noto Sans SC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Noto Sans SC"/>
              </a:rPr>
              <a:t>Molecule</a:t>
            </a:r>
            <a:r>
              <a:rPr lang="cs-CZ" sz="2400" dirty="0">
                <a:solidFill>
                  <a:srgbClr val="000000"/>
                </a:solidFill>
                <a:latin typeface="Noto Sans SC"/>
              </a:rPr>
              <a:t> Real Time)</a:t>
            </a: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Ion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Torrent</a:t>
            </a:r>
            <a:endParaRPr lang="cs-CZ" sz="2400" b="0" i="0" dirty="0">
              <a:solidFill>
                <a:srgbClr val="000000"/>
              </a:solidFill>
              <a:effectLst/>
              <a:latin typeface="Noto Sans SC"/>
            </a:endParaRPr>
          </a:p>
          <a:p>
            <a:r>
              <a:rPr lang="cs-CZ" sz="2400" dirty="0" err="1">
                <a:solidFill>
                  <a:srgbClr val="000000"/>
                </a:solidFill>
                <a:latin typeface="Noto Sans SC"/>
              </a:rPr>
              <a:t>SOLiD</a:t>
            </a:r>
            <a:endParaRPr lang="cs-CZ" sz="2400" dirty="0">
              <a:solidFill>
                <a:srgbClr val="000000"/>
              </a:solidFill>
              <a:latin typeface="Noto Sans SC"/>
            </a:endParaRPr>
          </a:p>
          <a:p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cPAL</a:t>
            </a:r>
            <a:endParaRPr lang="cs-CZ" sz="2400" b="0" i="0" dirty="0">
              <a:solidFill>
                <a:srgbClr val="000000"/>
              </a:solidFill>
              <a:effectLst/>
              <a:latin typeface="Noto Sans SC"/>
            </a:endParaRPr>
          </a:p>
          <a:p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Oxford </a:t>
            </a:r>
            <a:r>
              <a:rPr lang="cs-CZ" sz="2400" b="0" i="0" dirty="0" err="1">
                <a:solidFill>
                  <a:srgbClr val="000000"/>
                </a:solidFill>
                <a:effectLst/>
                <a:latin typeface="Noto Sans SC"/>
              </a:rPr>
              <a:t>Nanopore</a:t>
            </a:r>
            <a:endParaRPr lang="cs-CZ" sz="2400" b="0" i="0" dirty="0">
              <a:solidFill>
                <a:srgbClr val="000000"/>
              </a:solidFill>
              <a:effectLst/>
              <a:latin typeface="Noto Sans SC"/>
            </a:endParaRPr>
          </a:p>
          <a:p>
            <a:endParaRPr lang="cs-CZ" sz="2400" b="0" i="0" dirty="0">
              <a:solidFill>
                <a:srgbClr val="000000"/>
              </a:solidFill>
              <a:effectLst/>
              <a:latin typeface="Noto Sans SC"/>
            </a:endParaRPr>
          </a:p>
          <a:p>
            <a:r>
              <a:rPr lang="cs-CZ" sz="2400" dirty="0">
                <a:solidFill>
                  <a:srgbClr val="000000"/>
                </a:solidFill>
                <a:latin typeface="Noto Sans SC"/>
              </a:rPr>
              <a:t>a další</a:t>
            </a:r>
            <a:endParaRPr lang="cs-CZ" sz="2400" b="0" i="0" dirty="0">
              <a:solidFill>
                <a:srgbClr val="000000"/>
              </a:solidFill>
              <a:effectLst/>
              <a:latin typeface="Noto Sans SC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latin typeface="+mn-lt"/>
              </a:rPr>
              <a:t>Next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Generation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Sequencing</a:t>
            </a:r>
            <a:r>
              <a:rPr lang="cs-CZ" dirty="0">
                <a:latin typeface="+mn-lt"/>
              </a:rPr>
              <a:t> (NGS)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D3B6A30-B5D0-6CEA-2F32-BE3CA4CCE6B2}"/>
              </a:ext>
            </a:extLst>
          </p:cNvPr>
          <p:cNvSpPr txBox="1"/>
          <p:nvPr/>
        </p:nvSpPr>
        <p:spPr>
          <a:xfrm>
            <a:off x="608836" y="1233386"/>
            <a:ext cx="1140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0" i="0" dirty="0">
                <a:solidFill>
                  <a:srgbClr val="000000"/>
                </a:solidFill>
                <a:effectLst/>
                <a:latin typeface="Noto Sans SC"/>
              </a:rPr>
              <a:t>Přehled </a:t>
            </a:r>
            <a:r>
              <a:rPr lang="cs-CZ" sz="3600" b="0" i="0" dirty="0" err="1">
                <a:solidFill>
                  <a:srgbClr val="000000"/>
                </a:solidFill>
                <a:effectLst/>
                <a:latin typeface="Noto Sans SC"/>
              </a:rPr>
              <a:t>sekvenačních</a:t>
            </a:r>
            <a:r>
              <a:rPr lang="cs-CZ" sz="3600" b="0" i="0" dirty="0">
                <a:solidFill>
                  <a:srgbClr val="000000"/>
                </a:solidFill>
                <a:effectLst/>
                <a:latin typeface="Noto Sans SC"/>
              </a:rPr>
              <a:t> přístupů (technologií)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FA5916-C0D7-56FE-1C61-C630644E5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5" t="63294" r="15895"/>
          <a:stretch/>
        </p:blipFill>
        <p:spPr>
          <a:xfrm>
            <a:off x="4030463" y="3839044"/>
            <a:ext cx="8078680" cy="2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61100F3-A3E6-E843-7FB0-48A2DC89AE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2" b="7174"/>
          <a:stretch/>
        </p:blipFill>
        <p:spPr bwMode="auto">
          <a:xfrm>
            <a:off x="6021637" y="1340528"/>
            <a:ext cx="6096764" cy="529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761617" y="6067913"/>
            <a:ext cx="414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solidFill>
                  <a:srgbClr val="000000"/>
                </a:solidFill>
                <a:effectLst/>
                <a:latin typeface="Noto Sans SC"/>
              </a:rPr>
              <a:t>https://youtu.be/fCd6B5HRaZ8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>
                <a:latin typeface="+mn-lt"/>
              </a:rPr>
              <a:t>Next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Generation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Sequencing</a:t>
            </a:r>
            <a:r>
              <a:rPr lang="cs-CZ" dirty="0">
                <a:latin typeface="+mn-lt"/>
              </a:rPr>
              <a:t> (NGS)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D8A7CBC-C2D7-98C6-B595-D32E88491E4E}"/>
              </a:ext>
            </a:extLst>
          </p:cNvPr>
          <p:cNvSpPr txBox="1"/>
          <p:nvPr/>
        </p:nvSpPr>
        <p:spPr>
          <a:xfrm>
            <a:off x="608836" y="1233386"/>
            <a:ext cx="11402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0" i="0" dirty="0">
                <a:solidFill>
                  <a:srgbClr val="000000"/>
                </a:solidFill>
                <a:effectLst/>
                <a:latin typeface="Noto Sans SC"/>
              </a:rPr>
              <a:t>Princip </a:t>
            </a:r>
            <a:r>
              <a:rPr lang="cs-CZ" sz="3600" b="0" i="0" dirty="0" err="1">
                <a:solidFill>
                  <a:srgbClr val="000000"/>
                </a:solidFill>
                <a:effectLst/>
                <a:latin typeface="Noto Sans SC"/>
              </a:rPr>
              <a:t>illuminy</a:t>
            </a:r>
            <a:r>
              <a:rPr lang="cs-CZ" sz="3600" b="0" i="0" dirty="0">
                <a:solidFill>
                  <a:srgbClr val="000000"/>
                </a:solidFill>
                <a:effectLst/>
                <a:latin typeface="Noto Sans SC"/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24F1FF-3BFB-1F1B-0C6D-A68BD36C1785}"/>
              </a:ext>
            </a:extLst>
          </p:cNvPr>
          <p:cNvSpPr txBox="1"/>
          <p:nvPr/>
        </p:nvSpPr>
        <p:spPr>
          <a:xfrm>
            <a:off x="608835" y="2610035"/>
            <a:ext cx="52149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400" dirty="0"/>
              <a:t>Příprava vzorků</a:t>
            </a:r>
          </a:p>
          <a:p>
            <a:pPr marL="342900" indent="-342900">
              <a:buAutoNum type="arabicParenR"/>
            </a:pPr>
            <a:r>
              <a:rPr lang="cs-CZ" sz="2400" dirty="0"/>
              <a:t>Generování clusterů</a:t>
            </a:r>
          </a:p>
          <a:p>
            <a:pPr marL="342900" indent="-342900">
              <a:buAutoNum type="arabicParenR"/>
            </a:pPr>
            <a:r>
              <a:rPr lang="cs-CZ" sz="2400" dirty="0" err="1"/>
              <a:t>Sekvenování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cs-CZ" sz="2000" dirty="0"/>
              <a:t>a)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doplnění </a:t>
            </a:r>
            <a:r>
              <a:rPr lang="cs-CZ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dNTP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 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reverzibilním fluorescenčním blokátorem;</a:t>
            </a:r>
          </a:p>
          <a:p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    b) odečtení fluorescenčního signálu;</a:t>
            </a:r>
          </a:p>
          <a:p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    c)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odštěpení blokátoru; </a:t>
            </a:r>
          </a:p>
          <a:p>
            <a:r>
              <a:rPr lang="cs-CZ" sz="2000" dirty="0">
                <a:solidFill>
                  <a:srgbClr val="333333"/>
                </a:solidFill>
                <a:latin typeface="Arial" panose="020B0604020202020204" pitchFamily="34" charset="0"/>
              </a:rPr>
              <a:t>    d) pokračování syntézy řetězce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7832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466793" y="1443247"/>
            <a:ext cx="9112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0" dirty="0">
                <a:effectLst/>
              </a:rPr>
              <a:t>Gridové výpočetní a úložné centrum</a:t>
            </a:r>
            <a:r>
              <a:rPr lang="cs-CZ" sz="2400" b="0" i="0" dirty="0">
                <a:effectLst/>
              </a:rPr>
              <a:t> v</a:t>
            </a:r>
            <a:r>
              <a:rPr lang="cs-CZ" sz="2400" dirty="0"/>
              <a:t>zniklo propojením individuální výpočetních </a:t>
            </a:r>
            <a:r>
              <a:rPr lang="cs-CZ" sz="2400" dirty="0" err="1"/>
              <a:t>clustrů</a:t>
            </a:r>
            <a:r>
              <a:rPr lang="cs-CZ" sz="2400" dirty="0"/>
              <a:t> jednotlivých institucí.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Virtuální organizace Metacentrum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26360AC-185E-C5AE-9D97-3550E3F978BA}"/>
              </a:ext>
            </a:extLst>
          </p:cNvPr>
          <p:cNvSpPr txBox="1"/>
          <p:nvPr/>
        </p:nvSpPr>
        <p:spPr>
          <a:xfrm>
            <a:off x="8060926" y="6173540"/>
            <a:ext cx="398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/>
              <a:t>https://wiki.metacentrum.cz/</a:t>
            </a:r>
            <a:endParaRPr lang="cs-CZ" sz="24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2D5F39A-F34A-1EC0-77B0-34401A89F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2" y="2482305"/>
            <a:ext cx="7610475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3902B3C-7844-453D-9455-FB683C02C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54" t="27703" r="23690" b="17929"/>
          <a:stretch/>
        </p:blipFill>
        <p:spPr>
          <a:xfrm>
            <a:off x="9692219" y="222795"/>
            <a:ext cx="2032988" cy="19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06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1C4B8BA-B9EF-BACE-E829-10B9FF9A436F}"/>
              </a:ext>
            </a:extLst>
          </p:cNvPr>
          <p:cNvSpPr txBox="1"/>
          <p:nvPr/>
        </p:nvSpPr>
        <p:spPr>
          <a:xfrm>
            <a:off x="466793" y="1443247"/>
            <a:ext cx="11402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0" i="0" dirty="0">
                <a:effectLst/>
              </a:rPr>
              <a:t>Je otevřené všem akademickým pracovníků, zaměstnancům a studentům vědeckovýzkumných institucí v České republice.</a:t>
            </a:r>
          </a:p>
          <a:p>
            <a:endParaRPr lang="cs-CZ" sz="2400" b="0" i="0" dirty="0">
              <a:effectLst/>
            </a:endParaRPr>
          </a:p>
          <a:p>
            <a:r>
              <a:rPr lang="cs-CZ" sz="2400" b="0" i="0" dirty="0">
                <a:effectLst/>
              </a:rPr>
              <a:t>Hlavní cíl: využití dostupných výpočetních zdrojů pro řešení velmi náročných výpočetních úloh, jejichž zvládnutí je nad možností samostatného pracoviště v ČR.</a:t>
            </a:r>
          </a:p>
          <a:p>
            <a:endParaRPr lang="cs-CZ" sz="2400" dirty="0"/>
          </a:p>
          <a:p>
            <a:r>
              <a:rPr lang="cs-CZ" sz="2400" dirty="0"/>
              <a:t>Výhody</a:t>
            </a:r>
          </a:p>
          <a:p>
            <a:r>
              <a:rPr lang="cs-CZ" sz="2400" b="0" i="0" dirty="0">
                <a:effectLst/>
              </a:rPr>
              <a:t>Disponuje špičkovou výpočetní kapacitou</a:t>
            </a:r>
          </a:p>
          <a:p>
            <a:r>
              <a:rPr lang="cs-CZ" sz="2400" dirty="0"/>
              <a:t>Počítače se samovolně nevypínají/restartují!!!</a:t>
            </a:r>
          </a:p>
          <a:p>
            <a:r>
              <a:rPr lang="cs-CZ" sz="2400" dirty="0"/>
              <a:t>Spolehlivější uložení a sdílení dat</a:t>
            </a:r>
          </a:p>
          <a:p>
            <a:r>
              <a:rPr lang="cs-CZ" sz="2400" dirty="0"/>
              <a:t>Umožňuje mezinárodní spolupráci vědeckých týmů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4479B56-8BB4-E1C7-B809-68579289B2B6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Virtuální organizace Metacentrum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26360AC-185E-C5AE-9D97-3550E3F978BA}"/>
              </a:ext>
            </a:extLst>
          </p:cNvPr>
          <p:cNvSpPr txBox="1"/>
          <p:nvPr/>
        </p:nvSpPr>
        <p:spPr>
          <a:xfrm>
            <a:off x="8060926" y="6173540"/>
            <a:ext cx="3986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https://wiki.metacentrum.cz/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833203-D122-110B-6B0A-54DEA08A8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54" t="27703" r="23690" b="17929"/>
          <a:stretch/>
        </p:blipFill>
        <p:spPr>
          <a:xfrm>
            <a:off x="9692219" y="222795"/>
            <a:ext cx="2032988" cy="19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6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2A9DA5D-0CC5-ED1B-4AB7-0803BF98E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80" b="4854"/>
          <a:stretch/>
        </p:blipFill>
        <p:spPr>
          <a:xfrm>
            <a:off x="0" y="1291701"/>
            <a:ext cx="12192000" cy="556629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038BF1D-31DD-7D6B-F35D-17946B7D138A}"/>
              </a:ext>
            </a:extLst>
          </p:cNvPr>
          <p:cNvSpPr txBox="1">
            <a:spLocks/>
          </p:cNvSpPr>
          <p:nvPr/>
        </p:nvSpPr>
        <p:spPr>
          <a:xfrm>
            <a:off x="608836" y="328422"/>
            <a:ext cx="10825603" cy="11148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>
                <a:latin typeface="+mn-lt"/>
              </a:rPr>
              <a:t>Virtuální organizace Metacentrum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D3A827-EA03-CA58-AAF6-9413B6E07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54" t="27703" r="23690" b="17929"/>
          <a:stretch/>
        </p:blipFill>
        <p:spPr>
          <a:xfrm>
            <a:off x="9692219" y="222795"/>
            <a:ext cx="2032988" cy="19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90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47150</TotalTime>
  <Words>1335</Words>
  <Application>Microsoft Office PowerPoint</Application>
  <PresentationFormat>Širokoúhlá obrazovka</PresentationFormat>
  <Paragraphs>170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MuseoSans</vt:lpstr>
      <vt:lpstr>Noto Sans SC</vt:lpstr>
      <vt:lpstr>Motiv Office</vt:lpstr>
      <vt:lpstr>Bi6589   Laboratorní a bioinformatické metody rostlinné biosystematiky</vt:lpstr>
      <vt:lpstr>Prezentace aplikace PowerPoint</vt:lpstr>
      <vt:lpstr>Next Generation Sequencing (NGS)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Šmerda</dc:creator>
  <cp:lastModifiedBy>Jakub Šmerda</cp:lastModifiedBy>
  <cp:revision>37</cp:revision>
  <dcterms:created xsi:type="dcterms:W3CDTF">2023-09-04T10:10:59Z</dcterms:created>
  <dcterms:modified xsi:type="dcterms:W3CDTF">2023-12-06T14:30:15Z</dcterms:modified>
</cp:coreProperties>
</file>