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8" r:id="rId3"/>
    <p:sldId id="450" r:id="rId4"/>
    <p:sldId id="451" r:id="rId5"/>
    <p:sldId id="259" r:id="rId6"/>
    <p:sldId id="547" r:id="rId7"/>
    <p:sldId id="434" r:id="rId8"/>
    <p:sldId id="548" r:id="rId9"/>
    <p:sldId id="333" r:id="rId10"/>
    <p:sldId id="338" r:id="rId11"/>
    <p:sldId id="329" r:id="rId12"/>
    <p:sldId id="452" r:id="rId13"/>
    <p:sldId id="331" r:id="rId14"/>
    <p:sldId id="440" r:id="rId15"/>
    <p:sldId id="442" r:id="rId16"/>
    <p:sldId id="441" r:id="rId17"/>
    <p:sldId id="445" r:id="rId18"/>
    <p:sldId id="447" r:id="rId19"/>
    <p:sldId id="549" r:id="rId20"/>
    <p:sldId id="260" r:id="rId21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0" d="100"/>
          <a:sy n="110" d="100"/>
        </p:scale>
        <p:origin x="6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Bendová" userId="31e89488-bd38-45bf-bf5d-06f814d73997" providerId="ADAL" clId="{E8CC6B27-3B99-4C43-BCDE-8E859DD9EBCA}"/>
    <pc:docChg chg="modSld">
      <pc:chgData name="Barbora Bendová" userId="31e89488-bd38-45bf-bf5d-06f814d73997" providerId="ADAL" clId="{E8CC6B27-3B99-4C43-BCDE-8E859DD9EBCA}" dt="2024-01-15T18:59:35.964" v="9" actId="20577"/>
      <pc:docMkLst>
        <pc:docMk/>
      </pc:docMkLst>
      <pc:sldChg chg="modSp mod">
        <pc:chgData name="Barbora Bendová" userId="31e89488-bd38-45bf-bf5d-06f814d73997" providerId="ADAL" clId="{E8CC6B27-3B99-4C43-BCDE-8E859DD9EBCA}" dt="2024-01-15T18:59:35.964" v="9" actId="20577"/>
        <pc:sldMkLst>
          <pc:docMk/>
          <pc:sldMk cId="0" sldId="452"/>
        </pc:sldMkLst>
        <pc:spChg chg="mod">
          <ac:chgData name="Barbora Bendová" userId="31e89488-bd38-45bf-bf5d-06f814d73997" providerId="ADAL" clId="{E8CC6B27-3B99-4C43-BCDE-8E859DD9EBCA}" dt="2024-01-15T18:59:35.964" v="9" actId="20577"/>
          <ac:spMkLst>
            <pc:docMk/>
            <pc:sldMk cId="0" sldId="452"/>
            <ac:spMk id="63491" creationId="{00000000-0000-0000-0000-000000000000}"/>
          </ac:spMkLst>
        </pc:spChg>
        <pc:picChg chg="mod">
          <ac:chgData name="Barbora Bendová" userId="31e89488-bd38-45bf-bf5d-06f814d73997" providerId="ADAL" clId="{E8CC6B27-3B99-4C43-BCDE-8E859DD9EBCA}" dt="2024-01-15T18:59:12.821" v="0" actId="1076"/>
          <ac:picMkLst>
            <pc:docMk/>
            <pc:sldMk cId="0" sldId="452"/>
            <ac:picMk id="6349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322FBF-68A1-CB6D-6861-DDAD67996F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309F28-2909-60DE-F2C7-7765AF167A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333DDF3-41FC-489F-7223-7CE8A48C04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2326EC6-043D-A257-2FE9-FC21C43DF0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B9FA1-6252-D240-B3E3-462A21421C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CD13D15-25B5-01D3-880E-A25A89EA6E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ADF29-2B59-A01D-CB84-0BDF01D806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62737DD-8810-BC4C-501B-DE0EA598015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B4560D8-99FE-890B-CEDA-505FBE4DC76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08B1D98-4690-0497-E8BB-338E8960265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E2928EB-29BB-3B19-828D-7B5AF82FB2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6E45A7A1-FAF0-B44A-86D3-E56354E8A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7026D9A-8E46-C2F3-DFE2-62382740D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AE46A96-66FE-5477-98F5-6023E1B0A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8F06D-584C-FC40-87A6-6D67310301F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3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A935-981D-4A56-84DC-4053DE4D6AA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55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B3163-EC23-4C5D-9C93-DF821EB9F461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35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EB421-2405-CFB3-DF72-917B8F37E1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88C0F-7651-D854-EB07-4B76C4052E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87B2A-B444-ABC5-172A-19BC5BE58C1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E503-ECAF-694B-9ED2-B6C3398F4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7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99E41-FC39-AA82-48DE-567905C02B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EFCD9-5A5F-F64E-2B40-EFFA4B3E33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3BACD-562A-3C60-0683-9BFD25DD58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DB5B-2F2F-964D-8278-73FB05FED0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69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201EBE-8E62-37F5-CFE2-9D736306D8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A620C-0D95-BC52-A55A-2E6F419540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0C7F6-CE45-A6E2-E488-3686865D36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6936-4F2D-8C47-823E-759C52DC2F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91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047" y="671971"/>
            <a:ext cx="8568531" cy="125994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56047" y="6887704"/>
            <a:ext cx="2100130" cy="503978"/>
          </a:xfrm>
        </p:spPr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100130" cy="503978"/>
          </a:xfrm>
        </p:spPr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D37B14CE-BC07-4930-B664-1A2E601FF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7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047" y="671971"/>
            <a:ext cx="8568531" cy="12599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3A96B-2F0B-4353-AB76-697D26A131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E6730-CD2C-5589-6AE0-79BD05522A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EE0AB9-07C1-E7A4-0399-824E54F4EB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BE565-A649-61AA-71A0-DC16C79C1C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0993-396C-0C48-A0AC-C9CDA1C94F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2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44C76-8721-C96E-9FE2-A1BAF9A749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CB74A-7EDE-F6E8-0C68-63E6BF32F6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CAECD-61A0-F4EF-2CAA-C72B7AC63C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52DD-C843-F34F-A0F5-86FFEBA6D9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6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53D88E-BACE-228C-400A-C25A8746B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45B203-CD2F-BA1D-1599-3774A1785A7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4F824-316E-D3AC-AE5E-D5547DC80A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082C-FDDA-A54F-977E-8C110BFAC5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73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153347-02F4-43C8-1CC5-2A89A038B0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78BBC61-ADD6-7E47-799D-EBEAEFE8BD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1B80578-F671-CB51-E5D5-586A7DEACD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BB99-5F83-674B-8422-CD66535FFA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3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E315D7-F40A-E0F5-F718-46F972CF18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ADB2B9-C200-A641-8DD3-B077CC4AC6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D0E1E-213B-EBD8-3A5D-BCF8985CC1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CCD4-0029-5E43-977F-C4A6981BE3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79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10E6B1-8C78-DD11-910B-762B9433D2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E816EA-A146-8244-2354-0C5C003803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48A609-1BD9-B96D-199C-56338FD9F5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20286-1B59-A141-8D18-F67CD02E0F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1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9487F6-11A9-C961-7E30-0705C77890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4ED889-BF56-1236-8425-D99008A94C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830C57-C060-6DFF-E674-AABF67494A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8F2A-25C9-E24A-8D95-3B5C16DCD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5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B950EB-5A0A-0B3C-ABD8-56638E649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994E65-A791-6323-7F56-57EA668E50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098193-12F7-3236-3AF8-D450B282A6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5E6B-7B82-8D43-B590-947CA7D41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83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1070C39-0E92-0544-2964-73B2A46F7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2F4DC12-85E0-871F-8A95-4D2E165D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E820BD-5A3D-BDF6-6E59-35627D8DD9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484BF-0B59-0032-A0A3-5654F343A67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98B78-AF56-F607-3A1D-2D2F8BD38E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E6399214-7A75-A241-BAF2-08AC1AEBED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2.wmf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image" Target="../media/image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.png"/><Relationship Id="rId5" Type="http://schemas.openxmlformats.org/officeDocument/2006/relationships/image" Target="../media/image13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3" Type="http://schemas.openxmlformats.org/officeDocument/2006/relationships/hyperlink" Target="https://pixabay.com/en/bat-spread-wings-halloween-scary-48439/" TargetMode="External"/><Relationship Id="rId7" Type="http://schemas.openxmlformats.org/officeDocument/2006/relationships/hyperlink" Target="http://recedingrules.blogspot.com/2013/05/silhouettes-l.html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hyperlink" Target="https://pixabay.com/en/horse-black-outline-silhouette-313403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g"/><Relationship Id="rId9" Type="http://schemas.openxmlformats.org/officeDocument/2006/relationships/hyperlink" Target="https://pixabay.com/fr/l-homme-silhouette-debout-29728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35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08343F67-3B87-6E2B-5EFC-837503A9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48" y="2916238"/>
            <a:ext cx="8640959" cy="1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cs-CZ" sz="4000" b="1" spc="124" dirty="0" err="1">
                <a:solidFill>
                  <a:schemeClr val="bg1"/>
                </a:solidFill>
              </a:rPr>
              <a:t>Zoonotické</a:t>
            </a:r>
            <a:r>
              <a:rPr lang="cs-CZ" sz="4000" b="1" spc="124" dirty="0">
                <a:solidFill>
                  <a:schemeClr val="bg1"/>
                </a:solidFill>
              </a:rPr>
              <a:t> virové infekce</a:t>
            </a:r>
          </a:p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sz="4000" spc="124" dirty="0" err="1">
                <a:solidFill>
                  <a:schemeClr val="bg1"/>
                </a:solidFill>
              </a:rPr>
              <a:t>Vladimír</a:t>
            </a:r>
            <a:r>
              <a:rPr lang="en-US" sz="4000" spc="124" dirty="0">
                <a:solidFill>
                  <a:schemeClr val="bg1"/>
                </a:solidFill>
              </a:rPr>
              <a:t> </a:t>
            </a:r>
            <a:r>
              <a:rPr lang="en-US" sz="4000" spc="124" dirty="0" err="1">
                <a:solidFill>
                  <a:schemeClr val="bg1"/>
                </a:solidFill>
              </a:rPr>
              <a:t>Celer</a:t>
            </a:r>
            <a:endParaRPr lang="cs-CZ" sz="4000" b="1" spc="124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C3ADAE-8C01-BD31-D2AB-A869C0BFC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" y="251445"/>
            <a:ext cx="9926698" cy="12983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83"/>
          <p:cNvGrpSpPr>
            <a:grpSpLocks/>
          </p:cNvGrpSpPr>
          <p:nvPr/>
        </p:nvGrpSpPr>
        <p:grpSpPr bwMode="auto">
          <a:xfrm>
            <a:off x="1521986" y="1519572"/>
            <a:ext cx="2382336" cy="2260265"/>
            <a:chOff x="204" y="164"/>
            <a:chExt cx="2177" cy="2131"/>
          </a:xfrm>
        </p:grpSpPr>
        <p:sp>
          <p:nvSpPr>
            <p:cNvPr id="57398" name="Oval 5"/>
            <p:cNvSpPr>
              <a:spLocks noChangeArrowheads="1"/>
            </p:cNvSpPr>
            <p:nvPr/>
          </p:nvSpPr>
          <p:spPr bwMode="auto">
            <a:xfrm>
              <a:off x="607" y="551"/>
              <a:ext cx="1372" cy="1357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7399" name="Group 10"/>
            <p:cNvGrpSpPr>
              <a:grpSpLocks/>
            </p:cNvGrpSpPr>
            <p:nvPr/>
          </p:nvGrpSpPr>
          <p:grpSpPr bwMode="auto">
            <a:xfrm>
              <a:off x="1172" y="164"/>
              <a:ext cx="241" cy="387"/>
              <a:chOff x="1474" y="2976"/>
              <a:chExt cx="499" cy="726"/>
            </a:xfrm>
          </p:grpSpPr>
          <p:sp>
            <p:nvSpPr>
              <p:cNvPr id="57417" name="Oval 8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418" name="Rectangle 9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400" name="Group 18"/>
            <p:cNvGrpSpPr>
              <a:grpSpLocks/>
            </p:cNvGrpSpPr>
            <p:nvPr/>
          </p:nvGrpSpPr>
          <p:grpSpPr bwMode="auto">
            <a:xfrm rot="5400000">
              <a:off x="2064" y="1047"/>
              <a:ext cx="232" cy="403"/>
              <a:chOff x="1474" y="2976"/>
              <a:chExt cx="499" cy="726"/>
            </a:xfrm>
          </p:grpSpPr>
          <p:sp>
            <p:nvSpPr>
              <p:cNvPr id="57415" name="Oval 19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416" name="Rectangle 20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401" name="Group 21"/>
            <p:cNvGrpSpPr>
              <a:grpSpLocks/>
            </p:cNvGrpSpPr>
            <p:nvPr/>
          </p:nvGrpSpPr>
          <p:grpSpPr bwMode="auto">
            <a:xfrm rot="10800000">
              <a:off x="1172" y="1908"/>
              <a:ext cx="241" cy="387"/>
              <a:chOff x="1474" y="2976"/>
              <a:chExt cx="499" cy="726"/>
            </a:xfrm>
          </p:grpSpPr>
          <p:sp>
            <p:nvSpPr>
              <p:cNvPr id="57413" name="Oval 22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414" name="Rectangle 23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402" name="Group 24"/>
            <p:cNvGrpSpPr>
              <a:grpSpLocks/>
            </p:cNvGrpSpPr>
            <p:nvPr/>
          </p:nvGrpSpPr>
          <p:grpSpPr bwMode="auto">
            <a:xfrm rot="-5400000">
              <a:off x="290" y="1047"/>
              <a:ext cx="232" cy="403"/>
              <a:chOff x="1474" y="2976"/>
              <a:chExt cx="499" cy="726"/>
            </a:xfrm>
          </p:grpSpPr>
          <p:sp>
            <p:nvSpPr>
              <p:cNvPr id="57411" name="Oval 25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412" name="Rectangle 26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7403" name="AutoShape 29"/>
            <p:cNvSpPr>
              <a:spLocks noChangeArrowheads="1"/>
            </p:cNvSpPr>
            <p:nvPr/>
          </p:nvSpPr>
          <p:spPr bwMode="auto">
            <a:xfrm rot="-7902441">
              <a:off x="1830" y="498"/>
              <a:ext cx="128" cy="302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4" name="AutoShape 30"/>
            <p:cNvSpPr>
              <a:spLocks noChangeArrowheads="1"/>
            </p:cNvSpPr>
            <p:nvPr/>
          </p:nvSpPr>
          <p:spPr bwMode="auto">
            <a:xfrm rot="7679305">
              <a:off x="590" y="523"/>
              <a:ext cx="117" cy="298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5" name="AutoShape 31"/>
            <p:cNvSpPr>
              <a:spLocks noChangeArrowheads="1"/>
            </p:cNvSpPr>
            <p:nvPr/>
          </p:nvSpPr>
          <p:spPr bwMode="auto">
            <a:xfrm rot="-2674146">
              <a:off x="1817" y="1675"/>
              <a:ext cx="121" cy="271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6" name="AutoShape 32"/>
            <p:cNvSpPr>
              <a:spLocks noChangeArrowheads="1"/>
            </p:cNvSpPr>
            <p:nvPr/>
          </p:nvSpPr>
          <p:spPr bwMode="auto">
            <a:xfrm rot="2839124">
              <a:off x="660" y="1664"/>
              <a:ext cx="117" cy="257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7" name="Rectangle 33"/>
            <p:cNvSpPr>
              <a:spLocks noChangeArrowheads="1"/>
            </p:cNvSpPr>
            <p:nvPr/>
          </p:nvSpPr>
          <p:spPr bwMode="auto">
            <a:xfrm>
              <a:off x="849" y="823"/>
              <a:ext cx="887" cy="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8" name="Rectangle 34"/>
            <p:cNvSpPr>
              <a:spLocks noChangeArrowheads="1"/>
            </p:cNvSpPr>
            <p:nvPr/>
          </p:nvSpPr>
          <p:spPr bwMode="auto">
            <a:xfrm>
              <a:off x="930" y="977"/>
              <a:ext cx="766" cy="78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09" name="Rectangle 35"/>
            <p:cNvSpPr>
              <a:spLocks noChangeArrowheads="1"/>
            </p:cNvSpPr>
            <p:nvPr/>
          </p:nvSpPr>
          <p:spPr bwMode="auto">
            <a:xfrm>
              <a:off x="960" y="1106"/>
              <a:ext cx="686" cy="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410" name="Rectangle 36"/>
            <p:cNvSpPr>
              <a:spLocks noChangeArrowheads="1"/>
            </p:cNvSpPr>
            <p:nvPr/>
          </p:nvSpPr>
          <p:spPr bwMode="auto">
            <a:xfrm>
              <a:off x="987" y="1231"/>
              <a:ext cx="640" cy="67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7347" name="Group 59"/>
          <p:cNvGrpSpPr>
            <a:grpSpLocks/>
          </p:cNvGrpSpPr>
          <p:nvPr/>
        </p:nvGrpSpPr>
        <p:grpSpPr bwMode="auto">
          <a:xfrm>
            <a:off x="5867942" y="1519571"/>
            <a:ext cx="2203824" cy="2142133"/>
            <a:chOff x="3153" y="482"/>
            <a:chExt cx="2448" cy="2494"/>
          </a:xfrm>
        </p:grpSpPr>
        <p:sp>
          <p:nvSpPr>
            <p:cNvPr id="57377" name="Oval 37"/>
            <p:cNvSpPr>
              <a:spLocks noChangeArrowheads="1"/>
            </p:cNvSpPr>
            <p:nvPr/>
          </p:nvSpPr>
          <p:spPr bwMode="auto">
            <a:xfrm>
              <a:off x="3606" y="935"/>
              <a:ext cx="1543" cy="1588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7378" name="Group 38"/>
            <p:cNvGrpSpPr>
              <a:grpSpLocks/>
            </p:cNvGrpSpPr>
            <p:nvPr/>
          </p:nvGrpSpPr>
          <p:grpSpPr bwMode="auto">
            <a:xfrm>
              <a:off x="4241" y="482"/>
              <a:ext cx="272" cy="453"/>
              <a:chOff x="1474" y="2976"/>
              <a:chExt cx="499" cy="726"/>
            </a:xfrm>
          </p:grpSpPr>
          <p:sp>
            <p:nvSpPr>
              <p:cNvPr id="57396" name="Oval 39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97" name="Rectangle 40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79" name="Group 41"/>
            <p:cNvGrpSpPr>
              <a:grpSpLocks/>
            </p:cNvGrpSpPr>
            <p:nvPr/>
          </p:nvGrpSpPr>
          <p:grpSpPr bwMode="auto">
            <a:xfrm rot="5400000">
              <a:off x="5239" y="1525"/>
              <a:ext cx="272" cy="453"/>
              <a:chOff x="1474" y="2976"/>
              <a:chExt cx="499" cy="726"/>
            </a:xfrm>
          </p:grpSpPr>
          <p:sp>
            <p:nvSpPr>
              <p:cNvPr id="57394" name="Oval 42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95" name="Rectangle 43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80" name="Group 44"/>
            <p:cNvGrpSpPr>
              <a:grpSpLocks/>
            </p:cNvGrpSpPr>
            <p:nvPr/>
          </p:nvGrpSpPr>
          <p:grpSpPr bwMode="auto">
            <a:xfrm rot="10800000">
              <a:off x="4241" y="2523"/>
              <a:ext cx="272" cy="453"/>
              <a:chOff x="1474" y="2976"/>
              <a:chExt cx="499" cy="726"/>
            </a:xfrm>
          </p:grpSpPr>
          <p:sp>
            <p:nvSpPr>
              <p:cNvPr id="57392" name="Oval 45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93" name="Rectangle 46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81" name="Group 47"/>
            <p:cNvGrpSpPr>
              <a:grpSpLocks/>
            </p:cNvGrpSpPr>
            <p:nvPr/>
          </p:nvGrpSpPr>
          <p:grpSpPr bwMode="auto">
            <a:xfrm rot="-5400000">
              <a:off x="3244" y="1525"/>
              <a:ext cx="272" cy="453"/>
              <a:chOff x="1474" y="2976"/>
              <a:chExt cx="499" cy="726"/>
            </a:xfrm>
          </p:grpSpPr>
          <p:sp>
            <p:nvSpPr>
              <p:cNvPr id="57390" name="Oval 48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91" name="Rectangle 49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7382" name="AutoShape 50"/>
            <p:cNvSpPr>
              <a:spLocks noChangeArrowheads="1"/>
            </p:cNvSpPr>
            <p:nvPr/>
          </p:nvSpPr>
          <p:spPr bwMode="auto">
            <a:xfrm rot="-7902441">
              <a:off x="4979" y="880"/>
              <a:ext cx="150" cy="339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3" name="AutoShape 51"/>
            <p:cNvSpPr>
              <a:spLocks noChangeArrowheads="1"/>
            </p:cNvSpPr>
            <p:nvPr/>
          </p:nvSpPr>
          <p:spPr bwMode="auto">
            <a:xfrm rot="7679305">
              <a:off x="3586" y="908"/>
              <a:ext cx="136" cy="335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4" name="AutoShape 52"/>
            <p:cNvSpPr>
              <a:spLocks noChangeArrowheads="1"/>
            </p:cNvSpPr>
            <p:nvPr/>
          </p:nvSpPr>
          <p:spPr bwMode="auto">
            <a:xfrm rot="-2674146">
              <a:off x="4967" y="2250"/>
              <a:ext cx="136" cy="317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5" name="AutoShape 53"/>
            <p:cNvSpPr>
              <a:spLocks noChangeArrowheads="1"/>
            </p:cNvSpPr>
            <p:nvPr/>
          </p:nvSpPr>
          <p:spPr bwMode="auto">
            <a:xfrm rot="2839124">
              <a:off x="3664" y="2243"/>
              <a:ext cx="136" cy="289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6" name="Rectangle 54"/>
            <p:cNvSpPr>
              <a:spLocks noChangeArrowheads="1"/>
            </p:cNvSpPr>
            <p:nvPr/>
          </p:nvSpPr>
          <p:spPr bwMode="auto">
            <a:xfrm>
              <a:off x="3878" y="1253"/>
              <a:ext cx="998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7" name="Rectangle 55"/>
            <p:cNvSpPr>
              <a:spLocks noChangeArrowheads="1"/>
            </p:cNvSpPr>
            <p:nvPr/>
          </p:nvSpPr>
          <p:spPr bwMode="auto">
            <a:xfrm>
              <a:off x="3969" y="1434"/>
              <a:ext cx="862" cy="91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8" name="Rectangle 56"/>
            <p:cNvSpPr>
              <a:spLocks noChangeArrowheads="1"/>
            </p:cNvSpPr>
            <p:nvPr/>
          </p:nvSpPr>
          <p:spPr bwMode="auto">
            <a:xfrm>
              <a:off x="4003" y="1585"/>
              <a:ext cx="77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89" name="Rectangle 57"/>
            <p:cNvSpPr>
              <a:spLocks noChangeArrowheads="1"/>
            </p:cNvSpPr>
            <p:nvPr/>
          </p:nvSpPr>
          <p:spPr bwMode="auto">
            <a:xfrm>
              <a:off x="4034" y="1731"/>
              <a:ext cx="719" cy="78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7348" name="Group 82"/>
          <p:cNvGrpSpPr>
            <a:grpSpLocks/>
          </p:cNvGrpSpPr>
          <p:nvPr/>
        </p:nvGrpSpPr>
        <p:grpSpPr bwMode="auto">
          <a:xfrm>
            <a:off x="3783565" y="4020038"/>
            <a:ext cx="1964934" cy="1963622"/>
            <a:chOff x="1701" y="2069"/>
            <a:chExt cx="2131" cy="2086"/>
          </a:xfrm>
        </p:grpSpPr>
        <p:sp>
          <p:nvSpPr>
            <p:cNvPr id="57356" name="Oval 61"/>
            <p:cNvSpPr>
              <a:spLocks noChangeArrowheads="1"/>
            </p:cNvSpPr>
            <p:nvPr/>
          </p:nvSpPr>
          <p:spPr bwMode="auto">
            <a:xfrm>
              <a:off x="2095" y="2448"/>
              <a:ext cx="1344" cy="1328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7357" name="Group 62"/>
            <p:cNvGrpSpPr>
              <a:grpSpLocks/>
            </p:cNvGrpSpPr>
            <p:nvPr/>
          </p:nvGrpSpPr>
          <p:grpSpPr bwMode="auto">
            <a:xfrm>
              <a:off x="2648" y="2069"/>
              <a:ext cx="237" cy="379"/>
              <a:chOff x="1474" y="2976"/>
              <a:chExt cx="499" cy="726"/>
            </a:xfrm>
          </p:grpSpPr>
          <p:sp>
            <p:nvSpPr>
              <p:cNvPr id="57375" name="Oval 63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76" name="Rectangle 64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58" name="Group 65"/>
            <p:cNvGrpSpPr>
              <a:grpSpLocks/>
            </p:cNvGrpSpPr>
            <p:nvPr/>
          </p:nvGrpSpPr>
          <p:grpSpPr bwMode="auto">
            <a:xfrm rot="5400000">
              <a:off x="3521" y="2934"/>
              <a:ext cx="228" cy="394"/>
              <a:chOff x="1474" y="2976"/>
              <a:chExt cx="499" cy="726"/>
            </a:xfrm>
          </p:grpSpPr>
          <p:sp>
            <p:nvSpPr>
              <p:cNvPr id="57373" name="Oval 66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74" name="Rectangle 67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59" name="Group 68"/>
            <p:cNvGrpSpPr>
              <a:grpSpLocks/>
            </p:cNvGrpSpPr>
            <p:nvPr/>
          </p:nvGrpSpPr>
          <p:grpSpPr bwMode="auto">
            <a:xfrm rot="10800000">
              <a:off x="2648" y="3776"/>
              <a:ext cx="237" cy="379"/>
              <a:chOff x="1474" y="2976"/>
              <a:chExt cx="499" cy="726"/>
            </a:xfrm>
          </p:grpSpPr>
          <p:sp>
            <p:nvSpPr>
              <p:cNvPr id="57371" name="Oval 69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72" name="Rectangle 70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7360" name="Group 71"/>
            <p:cNvGrpSpPr>
              <a:grpSpLocks/>
            </p:cNvGrpSpPr>
            <p:nvPr/>
          </p:nvGrpSpPr>
          <p:grpSpPr bwMode="auto">
            <a:xfrm rot="-5400000">
              <a:off x="1784" y="2934"/>
              <a:ext cx="228" cy="394"/>
              <a:chOff x="1474" y="2976"/>
              <a:chExt cx="499" cy="726"/>
            </a:xfrm>
          </p:grpSpPr>
          <p:sp>
            <p:nvSpPr>
              <p:cNvPr id="57369" name="Oval 72"/>
              <p:cNvSpPr>
                <a:spLocks noChangeArrowheads="1"/>
              </p:cNvSpPr>
              <p:nvPr/>
            </p:nvSpPr>
            <p:spPr bwMode="auto">
              <a:xfrm>
                <a:off x="1474" y="2976"/>
                <a:ext cx="499" cy="318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370" name="Rectangle 73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226" cy="408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7361" name="AutoShape 74"/>
            <p:cNvSpPr>
              <a:spLocks noChangeArrowheads="1"/>
            </p:cNvSpPr>
            <p:nvPr/>
          </p:nvSpPr>
          <p:spPr bwMode="auto">
            <a:xfrm rot="-7902441">
              <a:off x="3293" y="2396"/>
              <a:ext cx="126" cy="295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2" name="AutoShape 75"/>
            <p:cNvSpPr>
              <a:spLocks noChangeArrowheads="1"/>
            </p:cNvSpPr>
            <p:nvPr/>
          </p:nvSpPr>
          <p:spPr bwMode="auto">
            <a:xfrm rot="7679305">
              <a:off x="2080" y="2420"/>
              <a:ext cx="114" cy="291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3" name="AutoShape 76"/>
            <p:cNvSpPr>
              <a:spLocks noChangeArrowheads="1"/>
            </p:cNvSpPr>
            <p:nvPr/>
          </p:nvSpPr>
          <p:spPr bwMode="auto">
            <a:xfrm rot="-2674146">
              <a:off x="3280" y="3548"/>
              <a:ext cx="118" cy="265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4" name="AutoShape 77"/>
            <p:cNvSpPr>
              <a:spLocks noChangeArrowheads="1"/>
            </p:cNvSpPr>
            <p:nvPr/>
          </p:nvSpPr>
          <p:spPr bwMode="auto">
            <a:xfrm rot="2839124">
              <a:off x="2148" y="3537"/>
              <a:ext cx="114" cy="251"/>
            </a:xfrm>
            <a:prstGeom prst="flowChartExtract">
              <a:avLst/>
            </a:prstGeom>
            <a:solidFill>
              <a:srgbClr val="FF0000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5" name="Rectangle 78"/>
            <p:cNvSpPr>
              <a:spLocks noChangeArrowheads="1"/>
            </p:cNvSpPr>
            <p:nvPr/>
          </p:nvSpPr>
          <p:spPr bwMode="auto">
            <a:xfrm>
              <a:off x="2332" y="2714"/>
              <a:ext cx="869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6" name="Rectangle 79"/>
            <p:cNvSpPr>
              <a:spLocks noChangeArrowheads="1"/>
            </p:cNvSpPr>
            <p:nvPr/>
          </p:nvSpPr>
          <p:spPr bwMode="auto">
            <a:xfrm>
              <a:off x="2411" y="2865"/>
              <a:ext cx="751" cy="76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7" name="Rectangle 80"/>
            <p:cNvSpPr>
              <a:spLocks noChangeArrowheads="1"/>
            </p:cNvSpPr>
            <p:nvPr/>
          </p:nvSpPr>
          <p:spPr bwMode="auto">
            <a:xfrm>
              <a:off x="2441" y="2992"/>
              <a:ext cx="671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68" name="Rectangle 81"/>
            <p:cNvSpPr>
              <a:spLocks noChangeArrowheads="1"/>
            </p:cNvSpPr>
            <p:nvPr/>
          </p:nvSpPr>
          <p:spPr bwMode="auto">
            <a:xfrm>
              <a:off x="2468" y="3114"/>
              <a:ext cx="626" cy="65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7349" name="AutoShape 84"/>
          <p:cNvSpPr>
            <a:spLocks noChangeArrowheads="1"/>
          </p:cNvSpPr>
          <p:nvPr/>
        </p:nvSpPr>
        <p:spPr bwMode="auto">
          <a:xfrm rot="2684205">
            <a:off x="4438542" y="2292681"/>
            <a:ext cx="774423" cy="7140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239 w 21600"/>
              <a:gd name="T13" fmla="*/ 10485 h 21600"/>
              <a:gd name="T14" fmla="*/ 19361 w 21600"/>
              <a:gd name="T15" fmla="*/ 111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10140" y="4691"/>
                </a:lnTo>
                <a:lnTo>
                  <a:pt x="10485" y="4691"/>
                </a:lnTo>
                <a:lnTo>
                  <a:pt x="10485" y="10485"/>
                </a:lnTo>
                <a:lnTo>
                  <a:pt x="4691" y="10485"/>
                </a:lnTo>
                <a:lnTo>
                  <a:pt x="4691" y="10140"/>
                </a:lnTo>
                <a:lnTo>
                  <a:pt x="0" y="10800"/>
                </a:lnTo>
                <a:lnTo>
                  <a:pt x="4691" y="11460"/>
                </a:lnTo>
                <a:lnTo>
                  <a:pt x="4691" y="11115"/>
                </a:lnTo>
                <a:lnTo>
                  <a:pt x="10485" y="11115"/>
                </a:lnTo>
                <a:lnTo>
                  <a:pt x="10485" y="16909"/>
                </a:lnTo>
                <a:lnTo>
                  <a:pt x="10140" y="16909"/>
                </a:lnTo>
                <a:lnTo>
                  <a:pt x="10800" y="21600"/>
                </a:lnTo>
                <a:lnTo>
                  <a:pt x="11460" y="16909"/>
                </a:lnTo>
                <a:lnTo>
                  <a:pt x="11115" y="16909"/>
                </a:lnTo>
                <a:lnTo>
                  <a:pt x="11115" y="11115"/>
                </a:lnTo>
                <a:lnTo>
                  <a:pt x="16909" y="11115"/>
                </a:lnTo>
                <a:lnTo>
                  <a:pt x="16909" y="11460"/>
                </a:lnTo>
                <a:lnTo>
                  <a:pt x="21600" y="10800"/>
                </a:lnTo>
                <a:lnTo>
                  <a:pt x="16909" y="10140"/>
                </a:lnTo>
                <a:lnTo>
                  <a:pt x="16909" y="10485"/>
                </a:lnTo>
                <a:lnTo>
                  <a:pt x="11115" y="10485"/>
                </a:lnTo>
                <a:lnTo>
                  <a:pt x="11115" y="4691"/>
                </a:lnTo>
                <a:lnTo>
                  <a:pt x="11460" y="4691"/>
                </a:lnTo>
                <a:lnTo>
                  <a:pt x="10800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chemeClr val="tx2"/>
              </a:solidFill>
            </a:endParaRPr>
          </a:p>
        </p:txBody>
      </p:sp>
      <p:sp>
        <p:nvSpPr>
          <p:cNvPr id="57350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1618413" y="328678"/>
            <a:ext cx="6426398" cy="94505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2"/>
                </a:solidFill>
              </a:rPr>
              <a:t>Antigenní shift</a:t>
            </a:r>
          </a:p>
        </p:txBody>
      </p:sp>
      <p:sp>
        <p:nvSpPr>
          <p:cNvPr id="57351" name="Line 86"/>
          <p:cNvSpPr>
            <a:spLocks noChangeShapeType="1"/>
          </p:cNvSpPr>
          <p:nvPr/>
        </p:nvSpPr>
        <p:spPr bwMode="auto">
          <a:xfrm>
            <a:off x="4796876" y="3304683"/>
            <a:ext cx="0" cy="53684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57352" name="Text Box 87"/>
          <p:cNvSpPr txBox="1">
            <a:spLocks noChangeArrowheads="1"/>
          </p:cNvSpPr>
          <p:nvPr/>
        </p:nvSpPr>
        <p:spPr bwMode="auto">
          <a:xfrm>
            <a:off x="2295097" y="2828215"/>
            <a:ext cx="835485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84"/>
              <a:t>H1N1</a:t>
            </a:r>
          </a:p>
        </p:txBody>
      </p:sp>
      <p:sp>
        <p:nvSpPr>
          <p:cNvPr id="57353" name="Text Box 88"/>
          <p:cNvSpPr txBox="1">
            <a:spLocks noChangeArrowheads="1"/>
          </p:cNvSpPr>
          <p:nvPr/>
        </p:nvSpPr>
        <p:spPr bwMode="auto">
          <a:xfrm>
            <a:off x="6581988" y="2710083"/>
            <a:ext cx="835485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84"/>
              <a:t>H2N2</a:t>
            </a:r>
          </a:p>
        </p:txBody>
      </p:sp>
      <p:sp>
        <p:nvSpPr>
          <p:cNvPr id="57354" name="Text Box 89"/>
          <p:cNvSpPr txBox="1">
            <a:spLocks noChangeArrowheads="1"/>
          </p:cNvSpPr>
          <p:nvPr/>
        </p:nvSpPr>
        <p:spPr bwMode="auto">
          <a:xfrm>
            <a:off x="4379477" y="5091106"/>
            <a:ext cx="835485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84"/>
              <a:t>H1N2</a:t>
            </a:r>
          </a:p>
        </p:txBody>
      </p:sp>
      <p:sp>
        <p:nvSpPr>
          <p:cNvPr id="57355" name="Text Box 90"/>
          <p:cNvSpPr txBox="1">
            <a:spLocks noChangeArrowheads="1"/>
          </p:cNvSpPr>
          <p:nvPr/>
        </p:nvSpPr>
        <p:spPr bwMode="auto">
          <a:xfrm>
            <a:off x="6053017" y="4933596"/>
            <a:ext cx="1898277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976"/>
              <a:t>reasortant</a:t>
            </a:r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B9285BFA-ACA6-76B1-1425-7C49B2D576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ACFF3E5F-4ED6-8703-D97F-2D5186594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538E9BD9-0364-7995-FE53-F88223FE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7C0332E3-85E0-8386-1CDF-BBA35A4AB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3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486627019"/>
              </p:ext>
            </p:extLst>
          </p:nvPr>
        </p:nvGraphicFramePr>
        <p:xfrm>
          <a:off x="6480180" y="1880617"/>
          <a:ext cx="1926869" cy="22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031402" imgH="3468986" progId="">
                  <p:embed/>
                </p:oleObj>
              </mc:Choice>
              <mc:Fallback>
                <p:oleObj name="Clip" r:id="rId3" imgW="3031402" imgH="3468986" progId="">
                  <p:embed/>
                  <p:pic>
                    <p:nvPicPr>
                      <p:cNvPr id="604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80" y="1880617"/>
                        <a:ext cx="1926869" cy="220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38533"/>
              </p:ext>
            </p:extLst>
          </p:nvPr>
        </p:nvGraphicFramePr>
        <p:xfrm>
          <a:off x="3266981" y="3896743"/>
          <a:ext cx="3159384" cy="18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82562" imgH="2623996" progId="">
                  <p:embed/>
                </p:oleObj>
              </mc:Choice>
              <mc:Fallback>
                <p:oleObj name="Clip" r:id="rId5" imgW="4582562" imgH="2623996" progId="">
                  <p:embed/>
                  <p:pic>
                    <p:nvPicPr>
                      <p:cNvPr id="604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981" y="3896743"/>
                        <a:ext cx="3159384" cy="180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94541"/>
              </p:ext>
            </p:extLst>
          </p:nvPr>
        </p:nvGraphicFramePr>
        <p:xfrm>
          <a:off x="1376865" y="1691605"/>
          <a:ext cx="1714231" cy="286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2073244" imgH="3468986" progId="">
                  <p:embed/>
                </p:oleObj>
              </mc:Choice>
              <mc:Fallback>
                <p:oleObj name="Clip" r:id="rId7" imgW="2073244" imgH="3468986" progId="">
                  <p:embed/>
                  <p:pic>
                    <p:nvPicPr>
                      <p:cNvPr id="604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865" y="1691605"/>
                        <a:ext cx="1714231" cy="2867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AutoShape 6"/>
          <p:cNvSpPr>
            <a:spLocks noChangeArrowheads="1"/>
          </p:cNvSpPr>
          <p:nvPr/>
        </p:nvSpPr>
        <p:spPr bwMode="auto">
          <a:xfrm rot="18016735">
            <a:off x="3190195" y="3343489"/>
            <a:ext cx="401650" cy="100412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2" name="AutoShape 7"/>
          <p:cNvSpPr>
            <a:spLocks noChangeArrowheads="1"/>
          </p:cNvSpPr>
          <p:nvPr/>
        </p:nvSpPr>
        <p:spPr bwMode="auto">
          <a:xfrm rot="19250321">
            <a:off x="6228165" y="3707731"/>
            <a:ext cx="807238" cy="401650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4" name="Rectangle 10"/>
          <p:cNvSpPr>
            <a:spLocks noGrp="1" noChangeArrowheads="1"/>
          </p:cNvSpPr>
          <p:nvPr>
            <p:ph type="title"/>
          </p:nvPr>
        </p:nvSpPr>
        <p:spPr>
          <a:xfrm>
            <a:off x="3365365" y="526782"/>
            <a:ext cx="3247553" cy="945059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sz="3307" dirty="0">
                <a:solidFill>
                  <a:srgbClr val="0070C0"/>
                </a:solidFill>
              </a:rPr>
              <a:t>Chřipka</a:t>
            </a:r>
            <a:endParaRPr lang="en-US" sz="3307" dirty="0">
              <a:solidFill>
                <a:srgbClr val="0070C0"/>
              </a:solidFill>
            </a:endParaRP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2818079" y="2069630"/>
            <a:ext cx="1309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α</a:t>
            </a:r>
            <a:r>
              <a:rPr lang="cs-CZ" dirty="0"/>
              <a:t>2,3Gal</a:t>
            </a:r>
          </a:p>
        </p:txBody>
      </p:sp>
      <p:sp>
        <p:nvSpPr>
          <p:cNvPr id="60426" name="Rectangle 13"/>
          <p:cNvSpPr>
            <a:spLocks noChangeArrowheads="1"/>
          </p:cNvSpPr>
          <p:nvPr/>
        </p:nvSpPr>
        <p:spPr bwMode="auto">
          <a:xfrm>
            <a:off x="7223102" y="2009251"/>
            <a:ext cx="1309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</a:t>
            </a:r>
            <a:r>
              <a:rPr lang="cs-CZ"/>
              <a:t>2,6Gal</a:t>
            </a:r>
          </a:p>
        </p:txBody>
      </p:sp>
      <p:sp>
        <p:nvSpPr>
          <p:cNvPr id="60427" name="Rectangle 14"/>
          <p:cNvSpPr>
            <a:spLocks noChangeArrowheads="1"/>
          </p:cNvSpPr>
          <p:nvPr/>
        </p:nvSpPr>
        <p:spPr bwMode="auto">
          <a:xfrm>
            <a:off x="6449992" y="4629163"/>
            <a:ext cx="1429401" cy="8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</a:t>
            </a:r>
            <a:r>
              <a:rPr lang="cs-CZ"/>
              <a:t>2,3Gal</a:t>
            </a:r>
          </a:p>
          <a:p>
            <a:r>
              <a:rPr lang="el-GR"/>
              <a:t>α</a:t>
            </a:r>
            <a:r>
              <a:rPr lang="cs-CZ"/>
              <a:t>2,6Gal</a:t>
            </a:r>
          </a:p>
          <a:p>
            <a:endParaRPr lang="cs-CZ" sz="1323"/>
          </a:p>
        </p:txBody>
      </p:sp>
      <p:sp>
        <p:nvSpPr>
          <p:cNvPr id="60428" name="Rectangle 15"/>
          <p:cNvSpPr>
            <a:spLocks noChangeArrowheads="1"/>
          </p:cNvSpPr>
          <p:nvPr/>
        </p:nvSpPr>
        <p:spPr bwMode="auto">
          <a:xfrm>
            <a:off x="2937523" y="1830739"/>
            <a:ext cx="1184940" cy="2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323" i="1"/>
              <a:t>N</a:t>
            </a:r>
            <a:r>
              <a:rPr lang="cs-CZ" sz="1323"/>
              <a:t>-acetylsialic</a:t>
            </a:r>
          </a:p>
        </p:txBody>
      </p:sp>
      <p:sp>
        <p:nvSpPr>
          <p:cNvPr id="60429" name="Text Box 16"/>
          <p:cNvSpPr txBox="1">
            <a:spLocks noChangeArrowheads="1"/>
          </p:cNvSpPr>
          <p:nvPr/>
        </p:nvSpPr>
        <p:spPr bwMode="auto">
          <a:xfrm>
            <a:off x="3921960" y="4230137"/>
            <a:ext cx="2279791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315"/>
              <a:t>Mixážní nádoba</a:t>
            </a:r>
          </a:p>
        </p:txBody>
      </p:sp>
      <p:sp>
        <p:nvSpPr>
          <p:cNvPr id="60430" name="Rectangle 15"/>
          <p:cNvSpPr>
            <a:spLocks noChangeArrowheads="1"/>
          </p:cNvSpPr>
          <p:nvPr/>
        </p:nvSpPr>
        <p:spPr bwMode="auto">
          <a:xfrm>
            <a:off x="7322857" y="1782174"/>
            <a:ext cx="1184940" cy="2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323" i="1"/>
              <a:t>N</a:t>
            </a:r>
            <a:r>
              <a:rPr lang="cs-CZ" sz="1323"/>
              <a:t>-acetylsialic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6673129" y="4381085"/>
            <a:ext cx="1184940" cy="2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323" i="1"/>
              <a:t>N</a:t>
            </a:r>
            <a:r>
              <a:rPr lang="cs-CZ" sz="1323"/>
              <a:t>-acetylsialic</a:t>
            </a:r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374DAD2D-E5AF-0872-21EB-5E54DB0BD6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C6726748-161F-AF55-06CE-13B75304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4C1807E9-BD3F-7E4A-741D-A445C4007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9E7C40C3-DE17-AC79-B77B-336683044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75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794" y="472372"/>
            <a:ext cx="6426398" cy="945059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Chřipkové epidemie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3398" y="2534243"/>
            <a:ext cx="7085314" cy="38760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984" dirty="0">
                <a:solidFill>
                  <a:schemeClr val="tx2"/>
                </a:solidFill>
              </a:rPr>
              <a:t>1918/19	Španělská chřipka (H1N1)</a:t>
            </a:r>
          </a:p>
          <a:p>
            <a:pPr eaLnBrk="1" hangingPunct="1">
              <a:lnSpc>
                <a:spcPct val="80000"/>
              </a:lnSpc>
            </a:pPr>
            <a:endParaRPr lang="cs-CZ" sz="1984" dirty="0">
              <a:solidFill>
                <a:schemeClr val="tx2"/>
              </a:solidFill>
            </a:endParaRPr>
          </a:p>
          <a:p>
            <a:pPr marL="378013" indent="-378013" eaLnBrk="1" hangingPunct="1">
              <a:lnSpc>
                <a:spcPct val="80000"/>
              </a:lnSpc>
              <a:buAutoNum type="arabicPlain" startAt="1957"/>
            </a:pPr>
            <a:r>
              <a:rPr lang="cs-CZ" sz="1984" dirty="0">
                <a:solidFill>
                  <a:schemeClr val="tx2"/>
                </a:solidFill>
              </a:rPr>
              <a:t> 		Asijská chřipka (H2N2)</a:t>
            </a:r>
          </a:p>
          <a:p>
            <a:pPr eaLnBrk="1" hangingPunct="1">
              <a:lnSpc>
                <a:spcPct val="80000"/>
              </a:lnSpc>
            </a:pPr>
            <a:endParaRPr lang="cs-CZ" sz="1984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1984" dirty="0">
                <a:solidFill>
                  <a:schemeClr val="tx2"/>
                </a:solidFill>
              </a:rPr>
              <a:t>1968		Hongkongská chřipka (H3N2)</a:t>
            </a:r>
          </a:p>
          <a:p>
            <a:pPr eaLnBrk="1" hangingPunct="1">
              <a:lnSpc>
                <a:spcPct val="80000"/>
              </a:lnSpc>
            </a:pPr>
            <a:endParaRPr lang="cs-CZ" sz="1984" dirty="0">
              <a:solidFill>
                <a:schemeClr val="tx2"/>
              </a:solidFill>
            </a:endParaRPr>
          </a:p>
          <a:p>
            <a:pPr marL="378013" indent="-378013" eaLnBrk="1" hangingPunct="1">
              <a:lnSpc>
                <a:spcPct val="80000"/>
              </a:lnSpc>
              <a:buAutoNum type="arabicPlain" startAt="1977"/>
            </a:pPr>
            <a:r>
              <a:rPr lang="cs-CZ" sz="1984" dirty="0">
                <a:solidFill>
                  <a:schemeClr val="tx2"/>
                </a:solidFill>
              </a:rPr>
              <a:t> 		H1N1 Ruská chřipka (Čína)</a:t>
            </a:r>
          </a:p>
          <a:p>
            <a:pPr eaLnBrk="1" hangingPunct="1">
              <a:lnSpc>
                <a:spcPct val="80000"/>
              </a:lnSpc>
            </a:pPr>
            <a:endParaRPr lang="cs-CZ" sz="1984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1984" dirty="0">
                <a:solidFill>
                  <a:schemeClr val="tx2"/>
                </a:solidFill>
              </a:rPr>
              <a:t>1997 		Pandemická H5N1 (Čína)</a:t>
            </a:r>
          </a:p>
        </p:txBody>
      </p:sp>
      <p:pic>
        <p:nvPicPr>
          <p:cNvPr id="63492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4311" y="1417431"/>
            <a:ext cx="5859363" cy="2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7" descr="flu masks 1918 wel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173" y="3348332"/>
            <a:ext cx="3817078" cy="27939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Skupina 9">
            <a:extLst>
              <a:ext uri="{FF2B5EF4-FFF2-40B4-BE49-F238E27FC236}">
                <a16:creationId xmlns:a16="http://schemas.microsoft.com/office/drawing/2014/main" id="{9101EC01-B6B3-6E22-4C80-80AF88F903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02474905-15C9-E136-9392-C59E594E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5C125FCA-87DD-3F4B-56A0-347EF065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C73D9B67-84A6-067E-3353-0471608DF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1706357" y="1159924"/>
            <a:ext cx="6666601" cy="9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graphicFrame>
        <p:nvGraphicFramePr>
          <p:cNvPr id="64515" name="Object 9"/>
          <p:cNvGraphicFramePr>
            <a:graphicFrameLocks noChangeAspect="1"/>
          </p:cNvGraphicFramePr>
          <p:nvPr/>
        </p:nvGraphicFramePr>
        <p:xfrm>
          <a:off x="6826736" y="2053793"/>
          <a:ext cx="981811" cy="11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031402" imgH="3468986" progId="">
                  <p:embed/>
                </p:oleObj>
              </mc:Choice>
              <mc:Fallback>
                <p:oleObj name="Clip" r:id="rId2" imgW="3031402" imgH="3468986" progId="">
                  <p:embed/>
                  <p:pic>
                    <p:nvPicPr>
                      <p:cNvPr id="645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736" y="2053793"/>
                        <a:ext cx="981811" cy="1123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10"/>
          <p:cNvGraphicFramePr>
            <a:graphicFrameLocks noChangeAspect="1"/>
          </p:cNvGraphicFramePr>
          <p:nvPr/>
        </p:nvGraphicFramePr>
        <p:xfrm>
          <a:off x="2420401" y="3362436"/>
          <a:ext cx="1488467" cy="85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2623996" progId="">
                  <p:embed/>
                </p:oleObj>
              </mc:Choice>
              <mc:Fallback>
                <p:oleObj name="Clip" r:id="rId4" imgW="4582562" imgH="2623996" progId="">
                  <p:embed/>
                  <p:pic>
                    <p:nvPicPr>
                      <p:cNvPr id="645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01" y="3362436"/>
                        <a:ext cx="1488467" cy="851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1"/>
          <p:cNvGraphicFramePr>
            <a:graphicFrameLocks noChangeAspect="1"/>
          </p:cNvGraphicFramePr>
          <p:nvPr/>
        </p:nvGraphicFramePr>
        <p:xfrm>
          <a:off x="2004312" y="4672392"/>
          <a:ext cx="954246" cy="15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073244" imgH="3468986" progId="">
                  <p:embed/>
                </p:oleObj>
              </mc:Choice>
              <mc:Fallback>
                <p:oleObj name="Clip" r:id="rId6" imgW="2073244" imgH="3468986" progId="">
                  <p:embed/>
                  <p:pic>
                    <p:nvPicPr>
                      <p:cNvPr id="645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312" y="4672392"/>
                        <a:ext cx="954246" cy="159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2"/>
          <p:cNvGraphicFramePr>
            <a:graphicFrameLocks noChangeAspect="1"/>
          </p:cNvGraphicFramePr>
          <p:nvPr/>
        </p:nvGraphicFramePr>
        <p:xfrm>
          <a:off x="1825801" y="1875282"/>
          <a:ext cx="981811" cy="11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3031402" imgH="3468986" progId="">
                  <p:embed/>
                </p:oleObj>
              </mc:Choice>
              <mc:Fallback>
                <p:oleObj name="Clip" r:id="rId8" imgW="3031402" imgH="3468986" progId="">
                  <p:embed/>
                  <p:pic>
                    <p:nvPicPr>
                      <p:cNvPr id="645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801" y="1875282"/>
                        <a:ext cx="981811" cy="1123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3"/>
          <p:cNvGraphicFramePr>
            <a:graphicFrameLocks noChangeAspect="1"/>
          </p:cNvGraphicFramePr>
          <p:nvPr/>
        </p:nvGraphicFramePr>
        <p:xfrm>
          <a:off x="6946181" y="4613328"/>
          <a:ext cx="954247" cy="15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2073244" imgH="3468986" progId="">
                  <p:embed/>
                </p:oleObj>
              </mc:Choice>
              <mc:Fallback>
                <p:oleObj name="Clip" r:id="rId9" imgW="2073244" imgH="3468986" progId="">
                  <p:embed/>
                  <p:pic>
                    <p:nvPicPr>
                      <p:cNvPr id="645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181" y="4613328"/>
                        <a:ext cx="954247" cy="1597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Line 14"/>
          <p:cNvSpPr>
            <a:spLocks noChangeShapeType="1"/>
          </p:cNvSpPr>
          <p:nvPr/>
        </p:nvSpPr>
        <p:spPr bwMode="auto">
          <a:xfrm>
            <a:off x="2955933" y="2826904"/>
            <a:ext cx="357022" cy="475154"/>
          </a:xfrm>
          <a:prstGeom prst="line">
            <a:avLst/>
          </a:prstGeom>
          <a:noFill/>
          <a:ln w="22225">
            <a:solidFill>
              <a:srgbClr val="FFCC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64521" name="Line 15"/>
          <p:cNvSpPr>
            <a:spLocks noChangeShapeType="1"/>
          </p:cNvSpPr>
          <p:nvPr/>
        </p:nvSpPr>
        <p:spPr bwMode="auto">
          <a:xfrm flipH="1">
            <a:off x="2598912" y="4315372"/>
            <a:ext cx="476467" cy="297956"/>
          </a:xfrm>
          <a:prstGeom prst="line">
            <a:avLst/>
          </a:prstGeom>
          <a:noFill/>
          <a:ln w="22225">
            <a:solidFill>
              <a:srgbClr val="FFCC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64522" name="Line 16"/>
          <p:cNvSpPr>
            <a:spLocks noChangeShapeType="1"/>
          </p:cNvSpPr>
          <p:nvPr/>
        </p:nvSpPr>
        <p:spPr bwMode="auto">
          <a:xfrm>
            <a:off x="7303202" y="3303372"/>
            <a:ext cx="0" cy="1309956"/>
          </a:xfrm>
          <a:prstGeom prst="line">
            <a:avLst/>
          </a:prstGeom>
          <a:noFill/>
          <a:ln w="22225">
            <a:solidFill>
              <a:srgbClr val="FFCC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64523" name="Text Box 17"/>
          <p:cNvSpPr txBox="1">
            <a:spLocks noChangeArrowheads="1"/>
          </p:cNvSpPr>
          <p:nvPr/>
        </p:nvSpPr>
        <p:spPr bwMode="auto">
          <a:xfrm>
            <a:off x="7719292" y="4315372"/>
            <a:ext cx="1005403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84"/>
              <a:t>(H5N1)</a:t>
            </a:r>
          </a:p>
        </p:txBody>
      </p:sp>
      <p:sp>
        <p:nvSpPr>
          <p:cNvPr id="64524" name="Text Box 18"/>
          <p:cNvSpPr txBox="1">
            <a:spLocks noChangeArrowheads="1"/>
          </p:cNvSpPr>
          <p:nvPr/>
        </p:nvSpPr>
        <p:spPr bwMode="auto">
          <a:xfrm>
            <a:off x="3135758" y="4554261"/>
            <a:ext cx="1005403" cy="7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84"/>
              <a:t>(H1N1)</a:t>
            </a:r>
          </a:p>
          <a:p>
            <a:r>
              <a:rPr lang="cs-CZ" sz="1984"/>
              <a:t>(H3N2)</a:t>
            </a:r>
          </a:p>
        </p:txBody>
      </p:sp>
      <p:sp>
        <p:nvSpPr>
          <p:cNvPr id="64525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295896" y="417644"/>
            <a:ext cx="7844578" cy="945059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rgbClr val="0070C0"/>
                </a:solidFill>
              </a:rPr>
              <a:t>Aviární</a:t>
            </a:r>
            <a:r>
              <a:rPr lang="cs-CZ" dirty="0">
                <a:solidFill>
                  <a:srgbClr val="0070C0"/>
                </a:solidFill>
              </a:rPr>
              <a:t> influenza u člověka?</a:t>
            </a:r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4FA3BC36-B1E2-355C-A8F5-DDB788FA53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843DB27F-344A-CA50-A663-0A4AB2A79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9DC63814-7C1E-8E51-4B85-A7DED1FF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EB15BD74-0412-0931-8244-CE988521D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600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827113" y="944661"/>
            <a:ext cx="6426398" cy="9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969">
                <a:solidFill>
                  <a:schemeClr val="tx2"/>
                </a:solidFill>
                <a:ea typeface="Mitra"/>
                <a:cs typeface="Mitra"/>
              </a:rPr>
              <a:t>Epidemie Hepatitis E</a:t>
            </a:r>
            <a:endParaRPr lang="en-US" sz="3969">
              <a:solidFill>
                <a:schemeClr val="tx2"/>
              </a:solidFill>
              <a:ea typeface="Mitra"/>
              <a:cs typeface="Mitra"/>
            </a:endParaRPr>
          </a:p>
        </p:txBody>
      </p:sp>
      <p:graphicFrame>
        <p:nvGraphicFramePr>
          <p:cNvPr id="160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14919"/>
              </p:ext>
            </p:extLst>
          </p:nvPr>
        </p:nvGraphicFramePr>
        <p:xfrm>
          <a:off x="1850739" y="2123653"/>
          <a:ext cx="6426399" cy="2988602"/>
        </p:xfrm>
        <a:graphic>
          <a:graphicData uri="http://schemas.openxmlformats.org/drawingml/2006/table">
            <a:tbl>
              <a:tblPr/>
              <a:tblGrid>
                <a:gridCol w="289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itra"/>
                          <a:cs typeface="Mitra"/>
                        </a:rPr>
                        <a:t>Lokalita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Mitra"/>
                        <a:cs typeface="Mitra"/>
                      </a:endParaRPr>
                    </a:p>
                  </a:txBody>
                  <a:tcPr marL="75605" marR="75605" marT="37794" marB="37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itra"/>
                          <a:cs typeface="Mitra"/>
                        </a:rPr>
                        <a:t>Rok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Mitra"/>
                        <a:cs typeface="Mitra"/>
                      </a:endParaRPr>
                    </a:p>
                  </a:txBody>
                  <a:tcPr marL="75605" marR="75605" marT="37794" marB="37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itra"/>
                          <a:cs typeface="Mitra"/>
                        </a:rPr>
                        <a:t>Počet případů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Mitra"/>
                        <a:cs typeface="Mitra"/>
                      </a:endParaRPr>
                    </a:p>
                  </a:txBody>
                  <a:tcPr marL="75605" marR="75605" marT="37794" marB="37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Indi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e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tra"/>
                        <a:cs typeface="Mit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Myanmar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 (Barma)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tra"/>
                        <a:cs typeface="Mit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Ka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š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m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í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Čína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tra"/>
                        <a:cs typeface="Mit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Som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á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l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sko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tra"/>
                        <a:cs typeface="Mit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Mexi</a:t>
                      </a: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k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o</a:t>
                      </a:r>
                    </a:p>
                  </a:txBody>
                  <a:tcPr marL="75605" marR="75605" marT="37794" marB="37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1978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1986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1989</a:t>
                      </a:r>
                    </a:p>
                  </a:txBody>
                  <a:tcPr marL="75605" marR="75605" marT="37794" marB="37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30000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20000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52000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11000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tra"/>
                          <a:cs typeface="Mitra"/>
                        </a:rPr>
                        <a:t>4000</a:t>
                      </a:r>
                    </a:p>
                  </a:txBody>
                  <a:tcPr marL="75605" marR="75605" marT="37794" marB="37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Skupina 9">
            <a:extLst>
              <a:ext uri="{FF2B5EF4-FFF2-40B4-BE49-F238E27FC236}">
                <a16:creationId xmlns:a16="http://schemas.microsoft.com/office/drawing/2014/main" id="{BA799492-60E9-77AD-5004-76D43AAC3B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BB20FE1E-AD4E-8FFD-1703-0895C06E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809E0411-F051-C559-24AF-91C3B87D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BA54BC60-317C-1FB4-29FE-DFBD14394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78" y="1830654"/>
            <a:ext cx="7560469" cy="38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TextovéPole 2"/>
          <p:cNvSpPr txBox="1">
            <a:spLocks noChangeArrowheads="1"/>
          </p:cNvSpPr>
          <p:nvPr/>
        </p:nvSpPr>
        <p:spPr bwMode="auto">
          <a:xfrm>
            <a:off x="6290608" y="5798263"/>
            <a:ext cx="1487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orbel" pitchFamily="34" charset="0"/>
              </a:rPr>
              <a:t>(CDC Atlanta)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23269" y="1180927"/>
            <a:ext cx="5434087" cy="601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307" spc="-83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Geografické rozšíření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40857" y="5197425"/>
            <a:ext cx="3721169" cy="5315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/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776BF722-40F7-B4CE-76A6-91B8596FFE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6833B9A8-CD02-2C00-F17B-3A6E3636E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2">
              <a:extLst>
                <a:ext uri="{FF2B5EF4-FFF2-40B4-BE49-F238E27FC236}">
                  <a16:creationId xmlns:a16="http://schemas.microsoft.com/office/drawing/2014/main" id="{30403AE2-DC68-A8B2-6D67-3A02641B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2">
              <a:extLst>
                <a:ext uri="{FF2B5EF4-FFF2-40B4-BE49-F238E27FC236}">
                  <a16:creationId xmlns:a16="http://schemas.microsoft.com/office/drawing/2014/main" id="{EC8E95E8-42A4-E7CA-3F6A-7E4B2D24F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793" y="827509"/>
            <a:ext cx="6639037" cy="50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9">
            <a:extLst>
              <a:ext uri="{FF2B5EF4-FFF2-40B4-BE49-F238E27FC236}">
                <a16:creationId xmlns:a16="http://schemas.microsoft.com/office/drawing/2014/main" id="{0037E12D-2291-57B5-6E3E-75D26714A2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20ED6274-393C-561F-1CE3-E1A13A6AC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BEF90C04-6659-72BB-3C1B-BAAA624E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B3B0275E-80E3-238B-A999-E8696B63E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BE2A7-6454-FF4A-A7DA-6AC5B544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36" y="1310872"/>
            <a:ext cx="4358848" cy="737444"/>
          </a:xfrm>
        </p:spPr>
        <p:txBody>
          <a:bodyPr vert="horz" wrap="square" lIns="90726" tIns="90726" rIns="90726" bIns="75605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Hepatitis 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8D9A2-D46F-0340-8159-E0C2F49D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2483414"/>
            <a:ext cx="5472037" cy="3018937"/>
          </a:xfrm>
        </p:spPr>
        <p:txBody>
          <a:bodyPr vert="horz" wrap="square" lIns="90726" tIns="90726" rIns="90726" bIns="75605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err="1"/>
              <a:t>Běžná</a:t>
            </a:r>
            <a:r>
              <a:rPr lang="en-US" sz="1800" dirty="0"/>
              <a:t> v </a:t>
            </a:r>
            <a:r>
              <a:rPr lang="en-US" sz="1800" dirty="0" err="1"/>
              <a:t>zemích</a:t>
            </a:r>
            <a:r>
              <a:rPr lang="en-US" sz="1800" dirty="0"/>
              <a:t> s </a:t>
            </a:r>
            <a:r>
              <a:rPr lang="en-US" sz="1800" dirty="0" err="1"/>
              <a:t>nízkou</a:t>
            </a:r>
            <a:r>
              <a:rPr lang="en-US" sz="1800" dirty="0"/>
              <a:t> </a:t>
            </a:r>
            <a:r>
              <a:rPr lang="en-US" sz="1800" dirty="0" err="1"/>
              <a:t>úrovní</a:t>
            </a:r>
            <a:r>
              <a:rPr lang="en-US" sz="1800" dirty="0"/>
              <a:t> </a:t>
            </a:r>
            <a:r>
              <a:rPr lang="en-US" sz="1800" dirty="0" err="1"/>
              <a:t>hygieny</a:t>
            </a:r>
            <a:r>
              <a:rPr lang="en-US" sz="1800" dirty="0"/>
              <a:t> </a:t>
            </a:r>
            <a:r>
              <a:rPr lang="en-US" sz="1800" dirty="0" err="1"/>
              <a:t>vodních</a:t>
            </a:r>
            <a:r>
              <a:rPr lang="en-US" sz="1800" dirty="0"/>
              <a:t> </a:t>
            </a:r>
            <a:r>
              <a:rPr lang="en-US" sz="1800" dirty="0" err="1"/>
              <a:t>zdrojů</a:t>
            </a:r>
            <a:endParaRPr lang="en-US" sz="1800" dirty="0"/>
          </a:p>
          <a:p>
            <a:r>
              <a:rPr lang="en-US" sz="1800" dirty="0"/>
              <a:t>V </a:t>
            </a:r>
            <a:r>
              <a:rPr lang="en-US" sz="1800" dirty="0" err="1"/>
              <a:t>Evropě</a:t>
            </a:r>
            <a:r>
              <a:rPr lang="en-US" sz="1800" dirty="0"/>
              <a:t> a US </a:t>
            </a:r>
            <a:r>
              <a:rPr lang="en-US" sz="1800" dirty="0" err="1"/>
              <a:t>zpravidla</a:t>
            </a:r>
            <a:r>
              <a:rPr lang="en-US" sz="1800" dirty="0"/>
              <a:t> </a:t>
            </a:r>
            <a:r>
              <a:rPr lang="en-US" sz="1800" dirty="0" err="1"/>
              <a:t>cestovatelská</a:t>
            </a:r>
            <a:r>
              <a:rPr lang="en-US" sz="1800" dirty="0"/>
              <a:t> </a:t>
            </a:r>
            <a:r>
              <a:rPr lang="en-US" sz="1800" dirty="0" err="1"/>
              <a:t>anamnéza</a:t>
            </a:r>
            <a:endParaRPr lang="en-US" sz="1800" dirty="0"/>
          </a:p>
          <a:p>
            <a:r>
              <a:rPr lang="en-US" sz="1800" dirty="0" err="1"/>
              <a:t>Možný</a:t>
            </a:r>
            <a:r>
              <a:rPr lang="en-US" sz="1800" dirty="0"/>
              <a:t> </a:t>
            </a:r>
            <a:r>
              <a:rPr lang="en-US" sz="1800" dirty="0" err="1"/>
              <a:t>zoonotický</a:t>
            </a:r>
            <a:r>
              <a:rPr lang="en-US" sz="1800" dirty="0"/>
              <a:t> </a:t>
            </a:r>
            <a:r>
              <a:rPr lang="en-US" sz="1800" dirty="0" err="1"/>
              <a:t>přenos</a:t>
            </a:r>
            <a:r>
              <a:rPr lang="en-US" sz="1800" dirty="0"/>
              <a:t> z </a:t>
            </a:r>
            <a:r>
              <a:rPr lang="en-US" sz="1800" dirty="0" err="1"/>
              <a:t>prasete</a:t>
            </a:r>
            <a:r>
              <a:rPr lang="en-US" sz="1800" dirty="0"/>
              <a:t> a </a:t>
            </a:r>
            <a:r>
              <a:rPr lang="en-US" sz="1800" dirty="0" err="1"/>
              <a:t>dalších</a:t>
            </a:r>
            <a:r>
              <a:rPr lang="en-US" sz="1800" dirty="0"/>
              <a:t> </a:t>
            </a:r>
            <a:r>
              <a:rPr lang="en-US" sz="1800" dirty="0" err="1"/>
              <a:t>zvířat</a:t>
            </a:r>
            <a:endParaRPr lang="en-US" sz="1800" dirty="0"/>
          </a:p>
        </p:txBody>
      </p:sp>
      <p:pic>
        <p:nvPicPr>
          <p:cNvPr id="201731" name="Picture 2" descr="C:\Users\Celerv\Desktop\uganda.jpg"/>
          <p:cNvPicPr>
            <a:picLocks noChangeAspect="1" noChangeArrowheads="1"/>
          </p:cNvPicPr>
          <p:nvPr/>
        </p:nvPicPr>
        <p:blipFill rotWithShape="1">
          <a:blip r:embed="rId2" cstate="print"/>
          <a:srcRect r="3021"/>
          <a:stretch/>
        </p:blipFill>
        <p:spPr bwMode="auto">
          <a:xfrm>
            <a:off x="5956334" y="944670"/>
            <a:ext cx="4124290" cy="5670343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982EADF-CF89-F446-99CD-8E1DCA2A2843}"/>
              </a:ext>
            </a:extLst>
          </p:cNvPr>
          <p:cNvSpPr/>
          <p:nvPr/>
        </p:nvSpPr>
        <p:spPr>
          <a:xfrm>
            <a:off x="4110795" y="5764004"/>
            <a:ext cx="5040313" cy="3468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27" dirty="0"/>
              <a:t>Uganda 2006 © Marie-Noelle </a:t>
            </a:r>
            <a:r>
              <a:rPr lang="en-US" sz="827" dirty="0" err="1"/>
              <a:t>Rodrique</a:t>
            </a:r>
            <a:r>
              <a:rPr lang="en-US" sz="827" dirty="0"/>
              <a:t>/MSF</a:t>
            </a:r>
          </a:p>
          <a:p>
            <a:r>
              <a:rPr lang="en-US" sz="827" dirty="0"/>
              <a:t>Children gather water at an IDP camp in </a:t>
            </a:r>
            <a:r>
              <a:rPr lang="en-US" sz="827" dirty="0" err="1"/>
              <a:t>Patongo</a:t>
            </a:r>
            <a:endParaRPr lang="en-US" sz="827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6DCBA62F-11AE-C79D-17F9-13DD3E97F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6" name="Obrázek 1">
              <a:extLst>
                <a:ext uri="{FF2B5EF4-FFF2-40B4-BE49-F238E27FC236}">
                  <a16:creationId xmlns:a16="http://schemas.microsoft.com/office/drawing/2014/main" id="{3E0C8FB6-00DD-3F2D-B0A5-F44748A69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2">
              <a:extLst>
                <a:ext uri="{FF2B5EF4-FFF2-40B4-BE49-F238E27FC236}">
                  <a16:creationId xmlns:a16="http://schemas.microsoft.com/office/drawing/2014/main" id="{2C47CF9D-5D3A-260B-9374-F37DAF959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2">
              <a:extLst>
                <a:ext uri="{FF2B5EF4-FFF2-40B4-BE49-F238E27FC236}">
                  <a16:creationId xmlns:a16="http://schemas.microsoft.com/office/drawing/2014/main" id="{8F0EADA5-2900-AA39-7850-FA1DB6D15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5422" y="560109"/>
            <a:ext cx="6426398" cy="756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Další hostitelé viru </a:t>
            </a:r>
            <a:r>
              <a:rPr lang="cs-CZ" dirty="0" err="1">
                <a:solidFill>
                  <a:schemeClr val="tx2">
                    <a:satMod val="200000"/>
                  </a:schemeClr>
                </a:solidFill>
              </a:rPr>
              <a:t>Hep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-E</a:t>
            </a:r>
          </a:p>
        </p:txBody>
      </p:sp>
      <p:sp>
        <p:nvSpPr>
          <p:cNvPr id="203779" name="Zástupný symbol pro text 5"/>
          <p:cNvSpPr>
            <a:spLocks noGrp="1"/>
          </p:cNvSpPr>
          <p:nvPr>
            <p:ph type="body" idx="1"/>
          </p:nvPr>
        </p:nvSpPr>
        <p:spPr>
          <a:xfrm>
            <a:off x="1749204" y="1691605"/>
            <a:ext cx="3340520" cy="528971"/>
          </a:xfrm>
        </p:spPr>
        <p:txBody>
          <a:bodyPr>
            <a:normAutofit/>
          </a:bodyPr>
          <a:lstStyle/>
          <a:p>
            <a:pPr marL="60377"/>
            <a:r>
              <a:rPr lang="cs-CZ" dirty="0"/>
              <a:t>Průkaz viru</a:t>
            </a:r>
          </a:p>
        </p:txBody>
      </p:sp>
      <p:sp>
        <p:nvSpPr>
          <p:cNvPr id="203780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211795" y="1691605"/>
            <a:ext cx="3341832" cy="528971"/>
          </a:xfrm>
        </p:spPr>
        <p:txBody>
          <a:bodyPr>
            <a:normAutofit/>
          </a:bodyPr>
          <a:lstStyle/>
          <a:p>
            <a:pPr marL="60377"/>
            <a:r>
              <a:rPr lang="cs-CZ"/>
              <a:t>Průkaz protilátek</a:t>
            </a:r>
          </a:p>
        </p:txBody>
      </p:sp>
      <p:sp>
        <p:nvSpPr>
          <p:cNvPr id="203781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749204" y="2228451"/>
            <a:ext cx="3340520" cy="3273578"/>
          </a:xfrm>
        </p:spPr>
        <p:txBody>
          <a:bodyPr/>
          <a:lstStyle/>
          <a:p>
            <a:pPr eaLnBrk="1" hangingPunct="1"/>
            <a:r>
              <a:rPr lang="cs-CZ" dirty="0"/>
              <a:t>Prase domácí</a:t>
            </a:r>
          </a:p>
          <a:p>
            <a:pPr eaLnBrk="1" hangingPunct="1"/>
            <a:r>
              <a:rPr lang="cs-CZ" dirty="0"/>
              <a:t>Prase divoké</a:t>
            </a:r>
          </a:p>
          <a:p>
            <a:pPr eaLnBrk="1" hangingPunct="1"/>
            <a:r>
              <a:rPr lang="cs-CZ" dirty="0"/>
              <a:t>Jelen</a:t>
            </a:r>
          </a:p>
          <a:p>
            <a:pPr eaLnBrk="1" hangingPunct="1"/>
            <a:r>
              <a:rPr lang="cs-CZ" dirty="0"/>
              <a:t>Kůň</a:t>
            </a:r>
          </a:p>
          <a:p>
            <a:pPr eaLnBrk="1" hangingPunct="1"/>
            <a:r>
              <a:rPr lang="cs-CZ" dirty="0"/>
              <a:t>Mangusta</a:t>
            </a:r>
          </a:p>
          <a:p>
            <a:pPr eaLnBrk="1" hangingPunct="1"/>
            <a:r>
              <a:rPr lang="cs-CZ" dirty="0"/>
              <a:t>Kur domácí</a:t>
            </a:r>
          </a:p>
        </p:txBody>
      </p:sp>
      <p:sp>
        <p:nvSpPr>
          <p:cNvPr id="203782" name="Zástupný symbol pro obsah 8"/>
          <p:cNvSpPr>
            <a:spLocks noGrp="1"/>
          </p:cNvSpPr>
          <p:nvPr>
            <p:ph sz="quarter" idx="4"/>
          </p:nvPr>
        </p:nvSpPr>
        <p:spPr>
          <a:xfrm>
            <a:off x="5211795" y="2228451"/>
            <a:ext cx="3341832" cy="3273578"/>
          </a:xfrm>
        </p:spPr>
        <p:txBody>
          <a:bodyPr/>
          <a:lstStyle/>
          <a:p>
            <a:pPr eaLnBrk="1" hangingPunct="1"/>
            <a:r>
              <a:rPr lang="cs-CZ"/>
              <a:t>Primáti</a:t>
            </a:r>
          </a:p>
          <a:p>
            <a:pPr eaLnBrk="1" hangingPunct="1"/>
            <a:r>
              <a:rPr lang="cs-CZ"/>
              <a:t>Skot</a:t>
            </a:r>
          </a:p>
          <a:p>
            <a:pPr eaLnBrk="1" hangingPunct="1"/>
            <a:r>
              <a:rPr lang="cs-CZ"/>
              <a:t>Malí přežvýkavci</a:t>
            </a:r>
          </a:p>
          <a:p>
            <a:pPr eaLnBrk="1" hangingPunct="1"/>
            <a:r>
              <a:rPr lang="cs-CZ"/>
              <a:t>Psi</a:t>
            </a:r>
          </a:p>
          <a:p>
            <a:pPr eaLnBrk="1" hangingPunct="1"/>
            <a:r>
              <a:rPr lang="cs-CZ"/>
              <a:t>Kočky</a:t>
            </a:r>
          </a:p>
          <a:p>
            <a:pPr eaLnBrk="1" hangingPunct="1"/>
            <a:r>
              <a:rPr lang="cs-CZ"/>
              <a:t>Hlodavci</a:t>
            </a:r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DA6685B9-D70E-5C9C-567B-439AA28C34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D3457CBB-F47F-19D3-FEF9-8F25FBCB6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E4AE77BB-52E2-669D-0B1C-E28989135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12">
              <a:extLst>
                <a:ext uri="{FF2B5EF4-FFF2-40B4-BE49-F238E27FC236}">
                  <a16:creationId xmlns:a16="http://schemas.microsoft.com/office/drawing/2014/main" id="{B6735BFC-B640-6017-1935-B2C8275CA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CEAACB-16D9-2B4E-805A-646356369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0193" y="3575609"/>
            <a:ext cx="937603" cy="669995"/>
          </a:xfrm>
          <a:prstGeom prst="rect">
            <a:avLst/>
          </a:prstGeom>
        </p:spPr>
      </p:pic>
      <p:pic>
        <p:nvPicPr>
          <p:cNvPr id="5" name="Obrázek 4" descr="Obsah obrázku silueta&#10;&#10;Popis byl vytvořen automaticky">
            <a:extLst>
              <a:ext uri="{FF2B5EF4-FFF2-40B4-BE49-F238E27FC236}">
                <a16:creationId xmlns:a16="http://schemas.microsoft.com/office/drawing/2014/main" id="{3BD70718-1194-0243-952A-CBFCA1C3A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95339" y="2340865"/>
            <a:ext cx="1174184" cy="880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36D3F0-DEAA-2542-9349-60D389D06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96360" y="4514913"/>
            <a:ext cx="1173163" cy="6597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FA7B0D-0586-A240-8CED-369970124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717735" y="3066683"/>
            <a:ext cx="937603" cy="1875206"/>
          </a:xfrm>
          <a:prstGeom prst="rect">
            <a:avLst/>
          </a:prstGeom>
        </p:spPr>
      </p:pic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AF920B4D-A92D-144D-9D8E-C141F9D9563D}"/>
              </a:ext>
            </a:extLst>
          </p:cNvPr>
          <p:cNvCxnSpPr/>
          <p:nvPr/>
        </p:nvCxnSpPr>
        <p:spPr>
          <a:xfrm flipV="1">
            <a:off x="4002527" y="2894737"/>
            <a:ext cx="897006" cy="47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6EB254CC-001E-AE40-BFFD-3FF64ACC2D35}"/>
              </a:ext>
            </a:extLst>
          </p:cNvPr>
          <p:cNvCxnSpPr>
            <a:cxnSpLocks/>
          </p:cNvCxnSpPr>
          <p:nvPr/>
        </p:nvCxnSpPr>
        <p:spPr>
          <a:xfrm>
            <a:off x="3887198" y="4420753"/>
            <a:ext cx="941856" cy="34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0878A53C-31D4-2941-8171-8B28E9FD85D5}"/>
              </a:ext>
            </a:extLst>
          </p:cNvPr>
          <p:cNvCxnSpPr>
            <a:cxnSpLocks/>
          </p:cNvCxnSpPr>
          <p:nvPr/>
        </p:nvCxnSpPr>
        <p:spPr>
          <a:xfrm>
            <a:off x="6665329" y="3066684"/>
            <a:ext cx="1025149" cy="55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A1CB7B75-429C-CA41-80D7-B8EB3E4D7DA1}"/>
              </a:ext>
            </a:extLst>
          </p:cNvPr>
          <p:cNvCxnSpPr>
            <a:cxnSpLocks/>
          </p:cNvCxnSpPr>
          <p:nvPr/>
        </p:nvCxnSpPr>
        <p:spPr>
          <a:xfrm flipV="1">
            <a:off x="6595125" y="4316083"/>
            <a:ext cx="1122609" cy="528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CCCF5FEC-1A0C-1044-98EF-061C8DFAC740}"/>
              </a:ext>
            </a:extLst>
          </p:cNvPr>
          <p:cNvSpPr txBox="1">
            <a:spLocks noChangeArrowheads="1"/>
          </p:cNvSpPr>
          <p:nvPr/>
        </p:nvSpPr>
        <p:spPr>
          <a:xfrm>
            <a:off x="2398052" y="344203"/>
            <a:ext cx="5788484" cy="756047"/>
          </a:xfrm>
          <a:prstGeom prst="rect">
            <a:avLst/>
          </a:prstGeom>
        </p:spPr>
        <p:txBody>
          <a:bodyPr vert="horz" lIns="90726" tIns="90726" rIns="90726" bIns="75605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46">
                <a:solidFill>
                  <a:schemeClr val="tx2">
                    <a:satMod val="200000"/>
                  </a:schemeClr>
                </a:solidFill>
              </a:rPr>
              <a:t>Hendra virus, Nipah virus</a:t>
            </a:r>
            <a:endParaRPr lang="cs-CZ" sz="2646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" name="Picture 18" descr="Hendra Virus Found in Flying Fox in South Australia – The Horse">
            <a:extLst>
              <a:ext uri="{FF2B5EF4-FFF2-40B4-BE49-F238E27FC236}">
                <a16:creationId xmlns:a16="http://schemas.microsoft.com/office/drawing/2014/main" id="{6147D142-E473-444D-9E3D-07285CE7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2" y="1687072"/>
            <a:ext cx="1833503" cy="15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7B58066-F37E-C042-856A-8065A64C3C39}"/>
              </a:ext>
            </a:extLst>
          </p:cNvPr>
          <p:cNvSpPr txBox="1"/>
          <p:nvPr/>
        </p:nvSpPr>
        <p:spPr>
          <a:xfrm>
            <a:off x="187410" y="5074460"/>
            <a:ext cx="437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Paramyxoviry</a:t>
            </a:r>
            <a:r>
              <a:rPr lang="cs-CZ" dirty="0"/>
              <a:t> koní a prasat se </a:t>
            </a:r>
            <a:r>
              <a:rPr lang="cs-CZ" dirty="0" err="1"/>
              <a:t>zoonotickým</a:t>
            </a:r>
            <a:r>
              <a:rPr lang="cs-CZ" dirty="0"/>
              <a:t> potenciálem</a:t>
            </a:r>
          </a:p>
          <a:p>
            <a:endParaRPr lang="cs-CZ" dirty="0"/>
          </a:p>
          <a:p>
            <a:r>
              <a:rPr lang="cs-CZ" dirty="0"/>
              <a:t>Rezervoár – pravděpodobně netopýři</a:t>
            </a:r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E3B77C1B-BE4C-D8A5-BAD7-B306CF8F0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6" name="Obrázek 1">
              <a:extLst>
                <a:ext uri="{FF2B5EF4-FFF2-40B4-BE49-F238E27FC236}">
                  <a16:creationId xmlns:a16="http://schemas.microsoft.com/office/drawing/2014/main" id="{D24BC90E-611B-D1E8-3AFC-B6C36CB0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2">
              <a:extLst>
                <a:ext uri="{FF2B5EF4-FFF2-40B4-BE49-F238E27FC236}">
                  <a16:creationId xmlns:a16="http://schemas.microsoft.com/office/drawing/2014/main" id="{E06F4D6A-5409-1EF4-0E9B-2A6E016D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12">
              <a:extLst>
                <a:ext uri="{FF2B5EF4-FFF2-40B4-BE49-F238E27FC236}">
                  <a16:creationId xmlns:a16="http://schemas.microsoft.com/office/drawing/2014/main" id="{CF62EEA3-A68F-35E7-748C-B3FA0CC23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16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A033A-9262-6C4F-A272-D3A22821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Zoonotické</a:t>
            </a:r>
            <a:r>
              <a:rPr lang="cs-CZ" dirty="0"/>
              <a:t> infekce v minulosti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02CAB-546E-754F-9E89-0BB7670E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00503000000020004" pitchFamily="2" charset="0"/>
              </a:rPr>
              <a:t>Mezidruhový přenos je základním mechanismem jakým se udržuje a rozvíjí druhová pestrost virů v přírodě. </a:t>
            </a:r>
            <a:r>
              <a:rPr lang="cs-CZ" dirty="0" err="1">
                <a:latin typeface="Helvetica Neue" panose="02000503000000020004" pitchFamily="2" charset="0"/>
              </a:rPr>
              <a:t>Zoonotická</a:t>
            </a:r>
            <a:r>
              <a:rPr lang="cs-CZ" dirty="0">
                <a:latin typeface="Helvetica Neue" panose="02000503000000020004" pitchFamily="2" charset="0"/>
              </a:rPr>
              <a:t> infekce není nic jiného než mezidruhový přenos viru mezi člověkem a zvířetem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00503000000020004" pitchFamily="2" charset="0"/>
              </a:rPr>
              <a:t>Virus musí mít odpovídající receptor a některé faktory virulence umožňující šíření v populaci nového hostitele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/>
              <a:t>Údajně až 60% virů postihujících člověka má </a:t>
            </a:r>
            <a:r>
              <a:rPr lang="cs-CZ" dirty="0" err="1"/>
              <a:t>zoonotický</a:t>
            </a:r>
            <a:r>
              <a:rPr lang="cs-CZ" dirty="0"/>
              <a:t> původ – nové, </a:t>
            </a:r>
            <a:r>
              <a:rPr lang="cs-CZ" dirty="0" err="1"/>
              <a:t>zoonotické</a:t>
            </a:r>
            <a:r>
              <a:rPr lang="cs-CZ" dirty="0"/>
              <a:t> viry se objevují neustále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/>
              <a:t>Infekce lidské populace viry divoce žijících nebo domestikovaných zvířat sahá do dávné minulosti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/>
              <a:t>Endogenní retroviry – zabírají až 10% genomu člověka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76DFAE66-B9BA-401D-C4B6-7B7F37A309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5" name="Obrázek 1">
              <a:extLst>
                <a:ext uri="{FF2B5EF4-FFF2-40B4-BE49-F238E27FC236}">
                  <a16:creationId xmlns:a16="http://schemas.microsoft.com/office/drawing/2014/main" id="{A0D94D59-DA98-F740-3075-24CE3679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2">
              <a:extLst>
                <a:ext uri="{FF2B5EF4-FFF2-40B4-BE49-F238E27FC236}">
                  <a16:creationId xmlns:a16="http://schemas.microsoft.com/office/drawing/2014/main" id="{4D5B571C-CBAC-2250-F53C-B024EDC4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2">
              <a:extLst>
                <a:ext uri="{FF2B5EF4-FFF2-40B4-BE49-F238E27FC236}">
                  <a16:creationId xmlns:a16="http://schemas.microsoft.com/office/drawing/2014/main" id="{72E10BEF-EBC6-2D46-94E8-7375C276B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87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E66AF-5CA6-8346-8AA1-9BE6AB16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740" y="278097"/>
            <a:ext cx="4473980" cy="909815"/>
          </a:xfrm>
        </p:spPr>
        <p:txBody>
          <a:bodyPr anchor="b">
            <a:normAutofit/>
          </a:bodyPr>
          <a:lstStyle/>
          <a:p>
            <a:r>
              <a:rPr lang="cs-CZ" dirty="0"/>
              <a:t>Role netopýrů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495A9-29E6-5B4F-A51B-B65C6193F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2" y="1789847"/>
            <a:ext cx="5184005" cy="3934206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2000" dirty="0"/>
              <a:t>20% všech savců, druhová pestrost</a:t>
            </a:r>
          </a:p>
          <a:p>
            <a:pPr>
              <a:lnSpc>
                <a:spcPct val="130000"/>
              </a:lnSpc>
            </a:pPr>
            <a:r>
              <a:rPr lang="cs-CZ" sz="2000" dirty="0"/>
              <a:t>Dlouhý život – až 40 roků</a:t>
            </a:r>
          </a:p>
          <a:p>
            <a:pPr>
              <a:lnSpc>
                <a:spcPct val="130000"/>
              </a:lnSpc>
            </a:pPr>
            <a:r>
              <a:rPr lang="cs-CZ" sz="2000" dirty="0"/>
              <a:t>Vysoká koncentrace jedinců – až tisíce v kolonii</a:t>
            </a:r>
          </a:p>
          <a:p>
            <a:pPr>
              <a:lnSpc>
                <a:spcPct val="130000"/>
              </a:lnSpc>
            </a:pPr>
            <a:r>
              <a:rPr lang="cs-CZ" sz="2000" dirty="0"/>
              <a:t>Sociální chování – dotýkají se, olizují se,..</a:t>
            </a:r>
          </a:p>
          <a:p>
            <a:pPr>
              <a:lnSpc>
                <a:spcPct val="130000"/>
              </a:lnSpc>
            </a:pPr>
            <a:r>
              <a:rPr lang="cs-CZ" sz="2000" dirty="0"/>
              <a:t>Zvláštnosti imunitního systému – slabá reakce na virové infekce, proto viry u nich dlouhodobě </a:t>
            </a:r>
            <a:r>
              <a:rPr lang="cs-CZ" sz="2000" dirty="0" err="1"/>
              <a:t>perzistují</a:t>
            </a:r>
            <a:endParaRPr lang="cs-CZ" sz="2000" dirty="0"/>
          </a:p>
        </p:txBody>
      </p:sp>
      <p:pic>
        <p:nvPicPr>
          <p:cNvPr id="4" name="Picture 18" descr="Hendra Virus Found in Flying Fox in South Australia – The Horse">
            <a:extLst>
              <a:ext uri="{FF2B5EF4-FFF2-40B4-BE49-F238E27FC236}">
                <a16:creationId xmlns:a16="http://schemas.microsoft.com/office/drawing/2014/main" id="{5708A573-4A61-3F40-AC17-C8E13C4D3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7259" b="3"/>
          <a:stretch/>
        </p:blipFill>
        <p:spPr bwMode="auto">
          <a:xfrm>
            <a:off x="5686786" y="1187912"/>
            <a:ext cx="4258795" cy="4135247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9">
            <a:extLst>
              <a:ext uri="{FF2B5EF4-FFF2-40B4-BE49-F238E27FC236}">
                <a16:creationId xmlns:a16="http://schemas.microsoft.com/office/drawing/2014/main" id="{5F41F934-2D06-77A0-0B42-A4DAE61BCD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6" name="Obrázek 1">
              <a:extLst>
                <a:ext uri="{FF2B5EF4-FFF2-40B4-BE49-F238E27FC236}">
                  <a16:creationId xmlns:a16="http://schemas.microsoft.com/office/drawing/2014/main" id="{93550D1E-A9C7-D3DF-0222-D68419103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2">
              <a:extLst>
                <a:ext uri="{FF2B5EF4-FFF2-40B4-BE49-F238E27FC236}">
                  <a16:creationId xmlns:a16="http://schemas.microsoft.com/office/drawing/2014/main" id="{0C9609C1-2D79-01F4-F040-2AC763B5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2">
              <a:extLst>
                <a:ext uri="{FF2B5EF4-FFF2-40B4-BE49-F238E27FC236}">
                  <a16:creationId xmlns:a16="http://schemas.microsoft.com/office/drawing/2014/main" id="{601113D5-E778-8DB6-DEB2-E4E98D38D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29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BC580-7370-4040-8886-B1E3959D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Současnost </a:t>
            </a:r>
            <a:r>
              <a:rPr lang="cs-CZ" dirty="0" err="1"/>
              <a:t>zoonotických</a:t>
            </a:r>
            <a:r>
              <a:rPr lang="cs-CZ" dirty="0"/>
              <a:t> infekcí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672C1-1C4A-FB46-8A0D-1C3523AE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68476"/>
            <a:ext cx="9069387" cy="3811562"/>
          </a:xfrm>
        </p:spPr>
        <p:txBody>
          <a:bodyPr>
            <a:normAutofit/>
          </a:bodyPr>
          <a:lstStyle/>
          <a:p>
            <a:r>
              <a:rPr lang="cs-CZ" dirty="0"/>
              <a:t>Důvody nárůstu počtu </a:t>
            </a:r>
            <a:r>
              <a:rPr lang="cs-CZ" dirty="0" err="1"/>
              <a:t>zoonotických</a:t>
            </a:r>
            <a:r>
              <a:rPr lang="cs-CZ" dirty="0"/>
              <a:t> infekcí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/>
              <a:t>Máme lepší diagnostické metody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cs-CZ" dirty="0"/>
              <a:t>Měníme planetu</a:t>
            </a:r>
          </a:p>
          <a:p>
            <a:pPr marL="1823913" lvl="5" indent="-236258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Oteplování, geografická distribuce vektorů</a:t>
            </a:r>
          </a:p>
          <a:p>
            <a:pPr marL="1823913" lvl="5" indent="-236258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Zvětšování rozlohy zemědělské půdy- přirozené habitaty divoce žijících zvířat a člověka se překrývají </a:t>
            </a:r>
          </a:p>
          <a:p>
            <a:pPr marL="1823913" lvl="5" indent="-236258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Člověk záměrně proniká do dříve nepřístupných oblastí (</a:t>
            </a:r>
            <a:r>
              <a:rPr lang="cs-CZ" sz="2000" dirty="0" err="1">
                <a:solidFill>
                  <a:schemeClr val="tx2"/>
                </a:solidFill>
              </a:rPr>
              <a:t>bushmeat</a:t>
            </a:r>
            <a:r>
              <a:rPr lang="cs-CZ" sz="2000" dirty="0">
                <a:solidFill>
                  <a:schemeClr val="tx2"/>
                </a:solidFill>
              </a:rPr>
              <a:t> – protilátky u lovců), konzumace divoce žijících zvířat. – globalizace šíření</a:t>
            </a:r>
          </a:p>
          <a:p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5053838E-95FE-4C95-9A85-DD52E4FDCC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5" name="Obrázek 1">
              <a:extLst>
                <a:ext uri="{FF2B5EF4-FFF2-40B4-BE49-F238E27FC236}">
                  <a16:creationId xmlns:a16="http://schemas.microsoft.com/office/drawing/2014/main" id="{11458C42-F9A1-B800-C76B-1F322B61C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2">
              <a:extLst>
                <a:ext uri="{FF2B5EF4-FFF2-40B4-BE49-F238E27FC236}">
                  <a16:creationId xmlns:a16="http://schemas.microsoft.com/office/drawing/2014/main" id="{18C94C2F-6182-463B-E430-0D208989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2">
              <a:extLst>
                <a:ext uri="{FF2B5EF4-FFF2-40B4-BE49-F238E27FC236}">
                  <a16:creationId xmlns:a16="http://schemas.microsoft.com/office/drawing/2014/main" id="{3F05697B-8D0D-A616-ADB1-B871C53C3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64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579D9-8CA6-424F-BB49-2457B59B4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8603" y="842764"/>
            <a:ext cx="7743416" cy="1168435"/>
          </a:xfrm>
        </p:spPr>
        <p:txBody>
          <a:bodyPr>
            <a:normAutofit fontScale="90000"/>
          </a:bodyPr>
          <a:lstStyle/>
          <a:p>
            <a:r>
              <a:rPr lang="cs-CZ" dirty="0"/>
              <a:t>Přenos nejznámějších </a:t>
            </a:r>
            <a:r>
              <a:rPr lang="cs-CZ" dirty="0" err="1"/>
              <a:t>zoonotických</a:t>
            </a:r>
            <a:r>
              <a:rPr lang="cs-CZ" dirty="0"/>
              <a:t> virů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4A4AE-FAE8-4F4C-8F7E-066E7F1466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3265" y="2149099"/>
            <a:ext cx="8111504" cy="4033563"/>
          </a:xfrm>
        </p:spPr>
        <p:txBody>
          <a:bodyPr>
            <a:normAutofit lnSpcReduction="10000"/>
          </a:bodyPr>
          <a:lstStyle/>
          <a:p>
            <a:r>
              <a:rPr lang="cs-CZ" sz="1323" dirty="0"/>
              <a:t>Vzteklina</a:t>
            </a:r>
          </a:p>
          <a:p>
            <a:r>
              <a:rPr lang="cs-CZ" sz="1323" dirty="0"/>
              <a:t>Chřipka				domácí, hospodářská nebo volně žijící zvířata				člověk</a:t>
            </a:r>
          </a:p>
          <a:p>
            <a:r>
              <a:rPr lang="cs-CZ" sz="1323" dirty="0"/>
              <a:t>Hepatitis E</a:t>
            </a:r>
          </a:p>
          <a:p>
            <a:endParaRPr lang="cs-CZ" sz="1323" dirty="0"/>
          </a:p>
          <a:p>
            <a:r>
              <a:rPr lang="cs-CZ" sz="1323" dirty="0" err="1"/>
              <a:t>Hendra</a:t>
            </a:r>
            <a:r>
              <a:rPr lang="cs-CZ" sz="1323" dirty="0"/>
              <a:t>, </a:t>
            </a:r>
            <a:r>
              <a:rPr lang="cs-CZ" sz="1323" dirty="0" err="1"/>
              <a:t>Nipah</a:t>
            </a:r>
            <a:r>
              <a:rPr lang="cs-CZ" sz="1323" dirty="0"/>
              <a:t> 		netopýři 	  		hospodářská zvířata			člověk	</a:t>
            </a:r>
          </a:p>
          <a:p>
            <a:endParaRPr lang="cs-CZ" sz="1323" dirty="0"/>
          </a:p>
          <a:p>
            <a:r>
              <a:rPr lang="cs-CZ" sz="1323" dirty="0" err="1"/>
              <a:t>Hantaviry</a:t>
            </a:r>
            <a:r>
              <a:rPr lang="cs-CZ" sz="1323" dirty="0"/>
              <a:t>			hlodavci	  		člověk</a:t>
            </a:r>
          </a:p>
          <a:p>
            <a:r>
              <a:rPr lang="cs-CZ" sz="1323" dirty="0"/>
              <a:t>				</a:t>
            </a:r>
          </a:p>
          <a:p>
            <a:r>
              <a:rPr lang="cs-CZ" sz="1323" dirty="0"/>
              <a:t>Klíšťová </a:t>
            </a:r>
            <a:r>
              <a:rPr lang="cs-CZ" sz="1323" dirty="0" err="1"/>
              <a:t>encephalitis</a:t>
            </a:r>
            <a:endParaRPr lang="cs-CZ" sz="1323" dirty="0"/>
          </a:p>
          <a:p>
            <a:r>
              <a:rPr lang="cs-CZ" sz="1323" dirty="0"/>
              <a:t>Dengue virus	</a:t>
            </a:r>
          </a:p>
          <a:p>
            <a:r>
              <a:rPr lang="cs-CZ" sz="1323" dirty="0"/>
              <a:t>Virus žluté zimnice		krev sající hmyz 	  		  člověk</a:t>
            </a:r>
          </a:p>
          <a:p>
            <a:r>
              <a:rPr lang="cs-CZ" sz="1323" dirty="0" err="1"/>
              <a:t>West</a:t>
            </a:r>
            <a:r>
              <a:rPr lang="cs-CZ" sz="1323" dirty="0"/>
              <a:t> Nile virus 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91071837-627C-FA49-B8D0-877ECF75DBEB}"/>
              </a:ext>
            </a:extLst>
          </p:cNvPr>
          <p:cNvSpPr/>
          <p:nvPr/>
        </p:nvSpPr>
        <p:spPr>
          <a:xfrm>
            <a:off x="2030814" y="2245973"/>
            <a:ext cx="574596" cy="663757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760796C1-905C-C842-A9E1-4893A902157C}"/>
              </a:ext>
            </a:extLst>
          </p:cNvPr>
          <p:cNvSpPr/>
          <p:nvPr/>
        </p:nvSpPr>
        <p:spPr>
          <a:xfrm>
            <a:off x="2777212" y="4942156"/>
            <a:ext cx="393144" cy="1102607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0BBBB7F-0EA8-D943-90E7-12A5A2ACD88E}"/>
              </a:ext>
            </a:extLst>
          </p:cNvPr>
          <p:cNvCxnSpPr>
            <a:cxnSpLocks/>
          </p:cNvCxnSpPr>
          <p:nvPr/>
        </p:nvCxnSpPr>
        <p:spPr>
          <a:xfrm>
            <a:off x="2242939" y="3635821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7C9E2908-813F-C94F-8F81-02ADC08851F7}"/>
              </a:ext>
            </a:extLst>
          </p:cNvPr>
          <p:cNvCxnSpPr>
            <a:cxnSpLocks/>
          </p:cNvCxnSpPr>
          <p:nvPr/>
        </p:nvCxnSpPr>
        <p:spPr>
          <a:xfrm>
            <a:off x="3875533" y="3635821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9976FB08-6A0B-454D-8B11-D324B2695FBE}"/>
              </a:ext>
            </a:extLst>
          </p:cNvPr>
          <p:cNvCxnSpPr>
            <a:cxnSpLocks/>
          </p:cNvCxnSpPr>
          <p:nvPr/>
        </p:nvCxnSpPr>
        <p:spPr>
          <a:xfrm>
            <a:off x="2126230" y="4361913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D55280D-C673-FC4E-8482-2EFF3DF78B2D}"/>
              </a:ext>
            </a:extLst>
          </p:cNvPr>
          <p:cNvCxnSpPr>
            <a:cxnSpLocks/>
          </p:cNvCxnSpPr>
          <p:nvPr/>
        </p:nvCxnSpPr>
        <p:spPr>
          <a:xfrm>
            <a:off x="7272560" y="2627709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266228AD-04D6-0E46-BA2D-88ABF1C8911D}"/>
              </a:ext>
            </a:extLst>
          </p:cNvPr>
          <p:cNvCxnSpPr>
            <a:cxnSpLocks/>
          </p:cNvCxnSpPr>
          <p:nvPr/>
        </p:nvCxnSpPr>
        <p:spPr>
          <a:xfrm>
            <a:off x="3835340" y="4323043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EF9D2528-7FD9-E449-8053-B8296F2C283C}"/>
              </a:ext>
            </a:extLst>
          </p:cNvPr>
          <p:cNvCxnSpPr>
            <a:cxnSpLocks/>
          </p:cNvCxnSpPr>
          <p:nvPr/>
        </p:nvCxnSpPr>
        <p:spPr>
          <a:xfrm>
            <a:off x="6552480" y="3635821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0AD61C3E-E8CA-8B44-BCB7-6AC10CFCDA6E}"/>
              </a:ext>
            </a:extLst>
          </p:cNvPr>
          <p:cNvCxnSpPr>
            <a:cxnSpLocks/>
          </p:cNvCxnSpPr>
          <p:nvPr/>
        </p:nvCxnSpPr>
        <p:spPr>
          <a:xfrm>
            <a:off x="4773175" y="5724053"/>
            <a:ext cx="5342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Skupina 9">
            <a:extLst>
              <a:ext uri="{FF2B5EF4-FFF2-40B4-BE49-F238E27FC236}">
                <a16:creationId xmlns:a16="http://schemas.microsoft.com/office/drawing/2014/main" id="{67BB4B4D-8C6C-3AD3-5B7F-594D3B2578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14" name="Obrázek 1">
              <a:extLst>
                <a:ext uri="{FF2B5EF4-FFF2-40B4-BE49-F238E27FC236}">
                  <a16:creationId xmlns:a16="http://schemas.microsoft.com/office/drawing/2014/main" id="{5C5A2631-0FBB-E360-3F9B-AD36BEBC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2">
              <a:extLst>
                <a:ext uri="{FF2B5EF4-FFF2-40B4-BE49-F238E27FC236}">
                  <a16:creationId xmlns:a16="http://schemas.microsoft.com/office/drawing/2014/main" id="{2EBEC7C3-C875-064C-AB7A-3EBF9980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2">
              <a:extLst>
                <a:ext uri="{FF2B5EF4-FFF2-40B4-BE49-F238E27FC236}">
                  <a16:creationId xmlns:a16="http://schemas.microsoft.com/office/drawing/2014/main" id="{681978AF-0AA7-64F6-87F0-E34CAA446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762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bies Baer frontispiece">
            <a:extLst>
              <a:ext uri="{FF2B5EF4-FFF2-40B4-BE49-F238E27FC236}">
                <a16:creationId xmlns:a16="http://schemas.microsoft.com/office/drawing/2014/main" id="{BEDB0030-1FE2-A946-896E-68400677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789273"/>
            <a:ext cx="4020436" cy="522932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AF83CE1-CFD5-AA43-9ACD-CAA29075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45" y="1310299"/>
            <a:ext cx="4232562" cy="1112299"/>
          </a:xfrm>
        </p:spPr>
        <p:txBody>
          <a:bodyPr/>
          <a:lstStyle/>
          <a:p>
            <a:r>
              <a:rPr lang="cs-CZ" dirty="0"/>
              <a:t>Vzteklina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098F20-1490-454C-9D1E-74C03188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845" y="2856504"/>
            <a:ext cx="4232562" cy="301914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Vzteklina – přenos z divoce žijících ale i domácích nakažených zvířat. </a:t>
            </a:r>
          </a:p>
          <a:p>
            <a:r>
              <a:rPr lang="cs-CZ" dirty="0"/>
              <a:t>Jedna z nejdéle známých zoonóz</a:t>
            </a:r>
          </a:p>
          <a:p>
            <a:r>
              <a:rPr lang="cs-CZ" dirty="0"/>
              <a:t>Účinná prevence díky vakcinaci, přesto úmrtí 50.000-70.000 lidí ročně.</a:t>
            </a:r>
          </a:p>
          <a:p>
            <a:r>
              <a:rPr lang="cs-CZ" dirty="0"/>
              <a:t>V Evropě tlumena díky orální vakcinaci rezervoárového hostitele (liška)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5AEC8D0-3F4E-D24D-8A7A-CE52D687173F}"/>
              </a:ext>
            </a:extLst>
          </p:cNvPr>
          <p:cNvSpPr/>
          <p:nvPr/>
        </p:nvSpPr>
        <p:spPr>
          <a:xfrm>
            <a:off x="4392240" y="6019740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De </a:t>
            </a:r>
            <a:r>
              <a:rPr lang="cs-CZ" dirty="0" err="1"/>
              <a:t>materia</a:t>
            </a:r>
            <a:r>
              <a:rPr lang="cs-CZ" dirty="0"/>
              <a:t> </a:t>
            </a:r>
            <a:r>
              <a:rPr lang="cs-CZ" dirty="0" err="1"/>
              <a:t>medica</a:t>
            </a:r>
            <a:r>
              <a:rPr lang="cs-CZ" dirty="0"/>
              <a:t>, </a:t>
            </a:r>
            <a:r>
              <a:rPr lang="cs-CZ" dirty="0" err="1"/>
              <a:t>Baghdad</a:t>
            </a:r>
            <a:r>
              <a:rPr lang="cs-CZ" dirty="0"/>
              <a:t>, 1224 AD</a:t>
            </a:r>
          </a:p>
        </p:txBody>
      </p:sp>
      <p:grpSp>
        <p:nvGrpSpPr>
          <p:cNvPr id="6" name="Skupina 9">
            <a:extLst>
              <a:ext uri="{FF2B5EF4-FFF2-40B4-BE49-F238E27FC236}">
                <a16:creationId xmlns:a16="http://schemas.microsoft.com/office/drawing/2014/main" id="{1E370D3C-A80A-720A-83E6-B48E2C8611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7" name="Obrázek 1">
              <a:extLst>
                <a:ext uri="{FF2B5EF4-FFF2-40B4-BE49-F238E27FC236}">
                  <a16:creationId xmlns:a16="http://schemas.microsoft.com/office/drawing/2014/main" id="{01C4FB5D-4322-27D0-1A38-F7197C26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2">
              <a:extLst>
                <a:ext uri="{FF2B5EF4-FFF2-40B4-BE49-F238E27FC236}">
                  <a16:creationId xmlns:a16="http://schemas.microsoft.com/office/drawing/2014/main" id="{76DE9B3E-57C7-7045-2D4D-F3ED6CB4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12">
              <a:extLst>
                <a:ext uri="{FF2B5EF4-FFF2-40B4-BE49-F238E27FC236}">
                  <a16:creationId xmlns:a16="http://schemas.microsoft.com/office/drawing/2014/main" id="{997B86EF-ABAA-54F7-384B-E9365780D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697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801" y="1159924"/>
            <a:ext cx="6426398" cy="945059"/>
          </a:xfrm>
        </p:spPr>
        <p:txBody>
          <a:bodyPr/>
          <a:lstStyle/>
          <a:p>
            <a:pPr>
              <a:defRPr/>
            </a:pPr>
            <a:r>
              <a:rPr lang="cs-CZ" dirty="0"/>
              <a:t>Rod</a:t>
            </a:r>
            <a:r>
              <a:rPr lang="cs-CZ" i="1" dirty="0"/>
              <a:t> </a:t>
            </a:r>
            <a:r>
              <a:rPr lang="cs-CZ" i="1" dirty="0" err="1"/>
              <a:t>Lyssavirus</a:t>
            </a:r>
            <a:endParaRPr lang="cs-CZ" i="1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2832" y="2056174"/>
            <a:ext cx="6528853" cy="4212611"/>
          </a:xfrm>
        </p:spPr>
        <p:txBody>
          <a:bodyPr>
            <a:normAutofit fontScale="92500" lnSpcReduction="10000"/>
          </a:bodyPr>
          <a:lstStyle/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Rabies virus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Lagos </a:t>
            </a:r>
            <a:r>
              <a:rPr lang="cs-CZ" sz="2315" i="1" dirty="0" err="1"/>
              <a:t>bat</a:t>
            </a:r>
            <a:r>
              <a:rPr lang="cs-CZ" sz="2315" i="1" dirty="0"/>
              <a:t> 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 err="1"/>
              <a:t>Mokola</a:t>
            </a:r>
            <a:r>
              <a:rPr lang="cs-CZ" sz="2315" i="1" dirty="0"/>
              <a:t> 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 err="1"/>
              <a:t>Duvenhage</a:t>
            </a:r>
            <a:r>
              <a:rPr lang="cs-CZ" sz="2315" i="1" dirty="0"/>
              <a:t> 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EBLV-1 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EBLV-2 	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ABL </a:t>
            </a:r>
          </a:p>
          <a:p>
            <a:pPr marL="481704" indent="-425265">
              <a:buFont typeface="+mj-lt"/>
              <a:buAutoNum type="arabicPeriod"/>
            </a:pPr>
            <a:r>
              <a:rPr lang="cs-CZ" sz="2315" i="1" dirty="0"/>
              <a:t>- 14 </a:t>
            </a:r>
            <a:r>
              <a:rPr lang="en-US" sz="2315" i="1" dirty="0" err="1"/>
              <a:t>Aravan</a:t>
            </a:r>
            <a:r>
              <a:rPr lang="en-US" sz="2315" i="1" dirty="0"/>
              <a:t>, </a:t>
            </a:r>
            <a:r>
              <a:rPr lang="cs-CZ" sz="2315" i="1" dirty="0" err="1"/>
              <a:t>Bekeloh</a:t>
            </a:r>
            <a:r>
              <a:rPr lang="cs-CZ" sz="2315" i="1" dirty="0"/>
              <a:t> </a:t>
            </a:r>
            <a:r>
              <a:rPr lang="cs-CZ" sz="2315" i="1" dirty="0" err="1"/>
              <a:t>bat</a:t>
            </a:r>
            <a:r>
              <a:rPr lang="cs-CZ" sz="2315" i="1" dirty="0"/>
              <a:t> virus, </a:t>
            </a:r>
            <a:r>
              <a:rPr lang="cs-CZ" sz="2315" i="1" dirty="0" err="1"/>
              <a:t>Ikoma</a:t>
            </a:r>
            <a:r>
              <a:rPr lang="cs-CZ" sz="2315" i="1" dirty="0"/>
              <a:t>, </a:t>
            </a:r>
            <a:r>
              <a:rPr lang="en-US" sz="2315" i="1" dirty="0" err="1"/>
              <a:t>Irkut</a:t>
            </a:r>
            <a:r>
              <a:rPr lang="cs-CZ" sz="2315" i="1" dirty="0"/>
              <a:t>,</a:t>
            </a:r>
            <a:r>
              <a:rPr lang="en-US" sz="2315" i="1" dirty="0"/>
              <a:t> </a:t>
            </a:r>
            <a:r>
              <a:rPr lang="en-US" sz="2315" i="1" dirty="0" err="1"/>
              <a:t>Khujand</a:t>
            </a:r>
            <a:r>
              <a:rPr lang="en-US" sz="2315" i="1" dirty="0"/>
              <a:t>, </a:t>
            </a:r>
            <a:r>
              <a:rPr lang="cs-CZ" sz="2315" i="1" dirty="0" err="1"/>
              <a:t>Shimoni</a:t>
            </a:r>
            <a:r>
              <a:rPr lang="cs-CZ" sz="2315" i="1" dirty="0"/>
              <a:t> </a:t>
            </a:r>
            <a:r>
              <a:rPr lang="cs-CZ" sz="2315" i="1" dirty="0" err="1"/>
              <a:t>bat</a:t>
            </a:r>
            <a:r>
              <a:rPr lang="cs-CZ" sz="2315" i="1" dirty="0"/>
              <a:t> virus </a:t>
            </a:r>
            <a:r>
              <a:rPr lang="en-US" sz="2315" i="1" dirty="0"/>
              <a:t>a West Caucasian Bat </a:t>
            </a:r>
            <a:r>
              <a:rPr lang="cs-CZ" sz="2315" i="1" dirty="0"/>
              <a:t>v</a:t>
            </a:r>
            <a:r>
              <a:rPr lang="en-US" sz="2315" i="1" dirty="0" err="1"/>
              <a:t>irus</a:t>
            </a:r>
            <a:endParaRPr lang="cs-CZ" sz="2315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01" y="2034977"/>
            <a:ext cx="4989758" cy="282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Skupina 9">
            <a:extLst>
              <a:ext uri="{FF2B5EF4-FFF2-40B4-BE49-F238E27FC236}">
                <a16:creationId xmlns:a16="http://schemas.microsoft.com/office/drawing/2014/main" id="{0B58EA48-CFDD-FE4A-FF01-7E8BCFC40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172FAF3F-D192-9E2D-6865-2FCA29A2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B2888E07-E3FB-F759-CE1D-EF3FF31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9BE143A1-9412-FD92-33CB-4A9D37AF4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05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1" descr="pasteu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311" y="812717"/>
            <a:ext cx="3723794" cy="516632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03" name="Picture 2" descr="Pasteur engraving rabies vacc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906848"/>
            <a:ext cx="3221075" cy="39692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8004" name="TextovéPole 4"/>
          <p:cNvSpPr txBox="1">
            <a:spLocks noChangeArrowheads="1"/>
          </p:cNvSpPr>
          <p:nvPr/>
        </p:nvSpPr>
        <p:spPr bwMode="auto">
          <a:xfrm>
            <a:off x="3133676" y="934307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Louis Pasteur 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(1822-1895)</a:t>
            </a:r>
          </a:p>
        </p:txBody>
      </p:sp>
      <p:sp>
        <p:nvSpPr>
          <p:cNvPr id="128005" name="Obdélník 8"/>
          <p:cNvSpPr>
            <a:spLocks noChangeArrowheads="1"/>
          </p:cNvSpPr>
          <p:nvPr/>
        </p:nvSpPr>
        <p:spPr bwMode="auto">
          <a:xfrm>
            <a:off x="5397334" y="5387750"/>
            <a:ext cx="303600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dirty="0">
                <a:latin typeface="Corbel" pitchFamily="34" charset="0"/>
                <a:cs typeface="Arial" pitchFamily="34" charset="0"/>
              </a:rPr>
              <a:t>Joseph </a:t>
            </a:r>
            <a:r>
              <a:rPr lang="cs-CZ" dirty="0" err="1">
                <a:latin typeface="Corbel" pitchFamily="34" charset="0"/>
                <a:cs typeface="Arial" pitchFamily="34" charset="0"/>
              </a:rPr>
              <a:t>Meister</a:t>
            </a:r>
            <a:r>
              <a:rPr lang="cs-CZ" dirty="0">
                <a:latin typeface="Corbel" pitchFamily="34" charset="0"/>
                <a:cs typeface="Arial" pitchFamily="34" charset="0"/>
              </a:rPr>
              <a:t>, 6. červen 1885</a:t>
            </a:r>
          </a:p>
        </p:txBody>
      </p:sp>
      <p:grpSp>
        <p:nvGrpSpPr>
          <p:cNvPr id="2" name="Skupina 9">
            <a:extLst>
              <a:ext uri="{FF2B5EF4-FFF2-40B4-BE49-F238E27FC236}">
                <a16:creationId xmlns:a16="http://schemas.microsoft.com/office/drawing/2014/main" id="{25BA256A-11DC-3CCE-8645-01950C9339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C319E1E1-2D96-E8D8-B80A-18D52520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5F086C65-DDE0-07E0-425C-7CE8DC9C8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191F8A25-FD4D-D306-3EB9-38CB5FB77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55936" y="525629"/>
            <a:ext cx="6426398" cy="9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976" dirty="0"/>
              <a:t>Virus chřipky</a:t>
            </a:r>
            <a:endParaRPr lang="en-US" sz="2976" dirty="0"/>
          </a:p>
        </p:txBody>
      </p:sp>
      <p:pic>
        <p:nvPicPr>
          <p:cNvPr id="55299" name="Picture 168" descr="D:\Dokumenty\Výuka\Skripta\skripta obecná virologie\Obrázky virů\InfluenzaA-vir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315" y="2339489"/>
            <a:ext cx="5448709" cy="33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1583928" y="1394430"/>
            <a:ext cx="595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dirty="0"/>
              <a:t>18 typů HA,  12 typů NA, jejich kombinace určuje subtyp viru (H1N1, H5N1....)</a:t>
            </a:r>
          </a:p>
        </p:txBody>
      </p:sp>
      <p:grpSp>
        <p:nvGrpSpPr>
          <p:cNvPr id="3" name="Skupina 9">
            <a:extLst>
              <a:ext uri="{FF2B5EF4-FFF2-40B4-BE49-F238E27FC236}">
                <a16:creationId xmlns:a16="http://schemas.microsoft.com/office/drawing/2014/main" id="{72949497-1152-7FE6-903F-7A781E2825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4" name="Obrázek 1">
              <a:extLst>
                <a:ext uri="{FF2B5EF4-FFF2-40B4-BE49-F238E27FC236}">
                  <a16:creationId xmlns:a16="http://schemas.microsoft.com/office/drawing/2014/main" id="{29B00699-0802-1D0C-D82B-EDB89AEE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2">
              <a:extLst>
                <a:ext uri="{FF2B5EF4-FFF2-40B4-BE49-F238E27FC236}">
                  <a16:creationId xmlns:a16="http://schemas.microsoft.com/office/drawing/2014/main" id="{AE919F0E-DB68-5CE3-84AB-C99D8959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12">
              <a:extLst>
                <a:ext uri="{FF2B5EF4-FFF2-40B4-BE49-F238E27FC236}">
                  <a16:creationId xmlns:a16="http://schemas.microsoft.com/office/drawing/2014/main" id="{759F3536-4411-978F-D2D3-353F7295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40480"/>
            <a:ext cx="6426398" cy="94505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2"/>
                </a:solidFill>
              </a:rPr>
              <a:t>Antigenní variabilita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0013" y="2053794"/>
            <a:ext cx="7085314" cy="3402211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15" dirty="0">
                <a:solidFill>
                  <a:schemeClr val="tx2"/>
                </a:solidFill>
              </a:rPr>
              <a:t>Antigenní drift (posun)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Bodové mutace </a:t>
            </a:r>
            <a:r>
              <a:rPr lang="cs-CZ" dirty="0" err="1">
                <a:solidFill>
                  <a:schemeClr val="tx2"/>
                </a:solidFill>
              </a:rPr>
              <a:t>hemaglutininu</a:t>
            </a:r>
            <a:r>
              <a:rPr lang="cs-CZ" dirty="0">
                <a:solidFill>
                  <a:schemeClr val="tx2"/>
                </a:solidFill>
              </a:rPr>
              <a:t> viru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Částečně zkřížená imunita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646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646" dirty="0">
                <a:solidFill>
                  <a:schemeClr val="tx2"/>
                </a:solidFill>
              </a:rPr>
              <a:t>Antigenní shift (zvrat)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Výměna genových segmentů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Kompletní změna antigenní výbavy</a:t>
            </a:r>
          </a:p>
        </p:txBody>
      </p:sp>
      <p:pic>
        <p:nvPicPr>
          <p:cNvPr id="5632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356" y="2053794"/>
            <a:ext cx="2913931" cy="28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9">
            <a:extLst>
              <a:ext uri="{FF2B5EF4-FFF2-40B4-BE49-F238E27FC236}">
                <a16:creationId xmlns:a16="http://schemas.microsoft.com/office/drawing/2014/main" id="{3A433F18-8A10-D5C7-7E4F-4A7F2CDE4C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363" y="6721475"/>
            <a:ext cx="5060950" cy="541338"/>
            <a:chOff x="1438275" y="466725"/>
            <a:chExt cx="8435152" cy="900113"/>
          </a:xfrm>
        </p:grpSpPr>
        <p:pic>
          <p:nvPicPr>
            <p:cNvPr id="3" name="Obrázek 1">
              <a:extLst>
                <a:ext uri="{FF2B5EF4-FFF2-40B4-BE49-F238E27FC236}">
                  <a16:creationId xmlns:a16="http://schemas.microsoft.com/office/drawing/2014/main" id="{1D95C4C7-EF98-1716-EB7C-C59D2B1E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7954" r="6944" b="7008"/>
            <a:stretch>
              <a:fillRect/>
            </a:stretch>
          </p:blipFill>
          <p:spPr bwMode="auto">
            <a:xfrm>
              <a:off x="1438275" y="466725"/>
              <a:ext cx="338843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2">
              <a:extLst>
                <a:ext uri="{FF2B5EF4-FFF2-40B4-BE49-F238E27FC236}">
                  <a16:creationId xmlns:a16="http://schemas.microsoft.com/office/drawing/2014/main" id="{422D87F2-BB4E-B775-A82D-5EBB597B0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41" y="466725"/>
              <a:ext cx="1891124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12">
              <a:extLst>
                <a:ext uri="{FF2B5EF4-FFF2-40B4-BE49-F238E27FC236}">
                  <a16:creationId xmlns:a16="http://schemas.microsoft.com/office/drawing/2014/main" id="{2023F3F3-C30F-BBCE-C325-1D8CD3839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296" y="466725"/>
              <a:ext cx="213113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619</Words>
  <Application>Microsoft Macintosh PowerPoint</Application>
  <PresentationFormat>Vlastní</PresentationFormat>
  <Paragraphs>143</Paragraphs>
  <Slides>20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Corbel</vt:lpstr>
      <vt:lpstr>Helvetica Neue</vt:lpstr>
      <vt:lpstr>Mitra</vt:lpstr>
      <vt:lpstr>Times New Roman</vt:lpstr>
      <vt:lpstr>Wingdings</vt:lpstr>
      <vt:lpstr>Výchozí návrh</vt:lpstr>
      <vt:lpstr>Clip</vt:lpstr>
      <vt:lpstr>Prezentace aplikace PowerPoint</vt:lpstr>
      <vt:lpstr>Zoonotické infekce v minulosti</vt:lpstr>
      <vt:lpstr>Současnost zoonotických infekcí</vt:lpstr>
      <vt:lpstr>Přenos nejznámějších zoonotických virů</vt:lpstr>
      <vt:lpstr>Vzteklina</vt:lpstr>
      <vt:lpstr>Rod Lyssavirus</vt:lpstr>
      <vt:lpstr>Prezentace aplikace PowerPoint</vt:lpstr>
      <vt:lpstr>Prezentace aplikace PowerPoint</vt:lpstr>
      <vt:lpstr>Antigenní variabilita</vt:lpstr>
      <vt:lpstr>Antigenní shift</vt:lpstr>
      <vt:lpstr>Chřipka</vt:lpstr>
      <vt:lpstr>Chřipkové epidemie</vt:lpstr>
      <vt:lpstr>Aviární influenza u člověka?</vt:lpstr>
      <vt:lpstr>Prezentace aplikace PowerPoint</vt:lpstr>
      <vt:lpstr>Prezentace aplikace PowerPoint</vt:lpstr>
      <vt:lpstr>Prezentace aplikace PowerPoint</vt:lpstr>
      <vt:lpstr>Hepatitis E</vt:lpstr>
      <vt:lpstr>Další hostitelé viru Hep-E</vt:lpstr>
      <vt:lpstr>Prezentace aplikace PowerPoint</vt:lpstr>
      <vt:lpstr>Role netopýrů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Bíbí</dc:creator>
  <cp:lastModifiedBy>Vladimír Celer</cp:lastModifiedBy>
  <cp:revision>22</cp:revision>
  <cp:lastPrinted>2021-06-24T06:51:25Z</cp:lastPrinted>
  <dcterms:created xsi:type="dcterms:W3CDTF">2011-05-19T12:00:09Z</dcterms:created>
  <dcterms:modified xsi:type="dcterms:W3CDTF">2024-06-20T10:45:21Z</dcterms:modified>
</cp:coreProperties>
</file>