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2" r:id="rId2"/>
    <p:sldId id="351" r:id="rId3"/>
    <p:sldId id="353" r:id="rId4"/>
    <p:sldId id="352" r:id="rId5"/>
    <p:sldId id="339" r:id="rId6"/>
    <p:sldId id="340" r:id="rId7"/>
    <p:sldId id="348" r:id="rId8"/>
    <p:sldId id="338" r:id="rId9"/>
    <p:sldId id="349" r:id="rId10"/>
    <p:sldId id="345" r:id="rId11"/>
    <p:sldId id="346" r:id="rId12"/>
    <p:sldId id="347" r:id="rId13"/>
    <p:sldId id="350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99FF99"/>
    <a:srgbClr val="66CCFF"/>
    <a:srgbClr val="008000"/>
    <a:srgbClr val="CCCC00"/>
    <a:srgbClr val="FFFFCC"/>
    <a:srgbClr val="00FF00"/>
    <a:srgbClr val="FFCC66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70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EA0425-EBBD-410F-AC12-1A7D1133A7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034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BDA8F7-27E7-4FE9-92CB-A37111050EA6}" type="slidenum">
              <a:rPr lang="cs-CZ" sz="1200" smtClean="0"/>
              <a:pPr eaLnBrk="1" hangingPunct="1"/>
              <a:t>1</a:t>
            </a:fld>
            <a:endParaRPr lang="cs-CZ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4704D5-4158-4BEC-897D-D5CA9F9B5B01}" type="slidenum">
              <a:rPr lang="cs-CZ" sz="1200" smtClean="0"/>
              <a:pPr eaLnBrk="1" hangingPunct="1"/>
              <a:t>7</a:t>
            </a:fld>
            <a:endParaRPr lang="cs-CZ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984C90-E7EC-49E7-941F-0D2EF9DC0BAA}" type="slidenum">
              <a:rPr lang="cs-CZ" sz="1200" smtClean="0"/>
              <a:pPr eaLnBrk="1" hangingPunct="1"/>
              <a:t>9</a:t>
            </a:fld>
            <a:endParaRPr lang="cs-CZ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EDB00-BF6F-4C26-9C56-1FCD20104D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91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96121-809F-4243-A66D-25D987A722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25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C1820-2A3C-47F5-8036-51CE47D763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08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0CC59-5449-40B6-901C-4327318A9E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52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3E328-8B18-421E-B54D-DA999497DB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59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D9145-BD9E-47A2-B6E4-A3846BB2F2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69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1701D-640E-47B2-80D7-A7974271D2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0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AEEFF-462C-4F1B-8468-71100C0DA0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2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D1777-ECC6-41F8-819A-7CDD091CD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14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7EF5-71D5-4832-BF6E-12F134E5BE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07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D90A-BA47-4915-937D-8A646809F7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58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FA9725-44DE-4B84-8AB3-49AA4421D6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3.bin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jpeg"/><Relationship Id="rId20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6" Type="http://schemas.openxmlformats.org/officeDocument/2006/relationships/hyperlink" Target="http://www.cas.vanderbilt.edu/bioimages/biohires/l/hlyal5-gamicro16920.jpg" TargetMode="External"/><Relationship Id="rId11" Type="http://schemas.openxmlformats.org/officeDocument/2006/relationships/image" Target="../media/image17.jpeg"/><Relationship Id="rId24" Type="http://schemas.openxmlformats.org/officeDocument/2006/relationships/image" Target="../media/image11.png"/><Relationship Id="rId5" Type="http://schemas.openxmlformats.org/officeDocument/2006/relationships/image" Target="../media/image12.jpeg"/><Relationship Id="rId15" Type="http://schemas.openxmlformats.org/officeDocument/2006/relationships/image" Target="../media/image21.jpeg"/><Relationship Id="rId23" Type="http://schemas.openxmlformats.org/officeDocument/2006/relationships/oleObject" Target="../embeddings/oleObject4.bin"/><Relationship Id="rId10" Type="http://schemas.openxmlformats.org/officeDocument/2006/relationships/image" Target="../media/image16.png"/><Relationship Id="rId19" Type="http://schemas.openxmlformats.org/officeDocument/2006/relationships/oleObject" Target="../embeddings/oleObject2.bin"/><Relationship Id="rId4" Type="http://schemas.openxmlformats.org/officeDocument/2006/relationships/hyperlink" Target="http://www.cas.vanderbilt.edu/bioimages/biohires/p/hpsnu--gawholedw433.jpg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/>
          <a:lstStyle/>
          <a:p>
            <a:pPr eaLnBrk="1" hangingPunct="1"/>
            <a:r>
              <a:rPr lang="cs-CZ" sz="5400" b="1" smtClean="0">
                <a:solidFill>
                  <a:srgbClr val="FFFF99"/>
                </a:solidFill>
              </a:rPr>
              <a:t>Základní poznatky</a:t>
            </a:r>
            <a:r>
              <a:rPr lang="cs-CZ" sz="3600" b="1" smtClean="0">
                <a:solidFill>
                  <a:srgbClr val="FFFF99"/>
                </a:solidFill>
              </a:rPr>
              <a:t/>
            </a:r>
            <a:br>
              <a:rPr lang="cs-CZ" sz="3600" b="1" smtClean="0">
                <a:solidFill>
                  <a:srgbClr val="FFFF99"/>
                </a:solidFill>
              </a:rPr>
            </a:br>
            <a:r>
              <a:rPr lang="cs-CZ" sz="2400" b="1" smtClean="0">
                <a:solidFill>
                  <a:srgbClr val="FFFF99"/>
                </a:solidFill>
              </a:rPr>
              <a:t/>
            </a:r>
            <a:br>
              <a:rPr lang="cs-CZ" sz="2400" b="1" smtClean="0">
                <a:solidFill>
                  <a:srgbClr val="FFFF99"/>
                </a:solidFill>
              </a:rPr>
            </a:br>
            <a:r>
              <a:rPr lang="cs-CZ" sz="2400" b="1" smtClean="0">
                <a:solidFill>
                  <a:srgbClr val="FFFF99"/>
                </a:solidFill>
              </a:rPr>
              <a:t>životní cykly, rodozměna, mechanismy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838200" y="6096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4400" b="1">
                <a:solidFill>
                  <a:srgbClr val="FFFF66"/>
                </a:solidFill>
              </a:rPr>
              <a:t>Evoluční morfologie rostlin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6324600" y="5311775"/>
            <a:ext cx="2362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2400" b="1">
                <a:solidFill>
                  <a:schemeClr val="bg1"/>
                </a:solidFill>
              </a:rPr>
              <a:t>Pavel Veselý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FF99"/>
                </a:solidFill>
              </a:rPr>
              <a:t>Genomické pozadí</a:t>
            </a: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457200" y="990600"/>
            <a:ext cx="8382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Genomové duplikace </a:t>
            </a:r>
            <a:r>
              <a:rPr lang="cs-CZ" sz="2400" dirty="0">
                <a:solidFill>
                  <a:schemeClr val="bg1"/>
                </a:solidFill>
              </a:rPr>
              <a:t>(polyploidie)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(v evoluci rostlin časté, více kopií téhož genu, hromadění </a:t>
            </a:r>
            <a:r>
              <a:rPr lang="cs-CZ" dirty="0" smtClean="0">
                <a:solidFill>
                  <a:schemeClr val="bg1"/>
                </a:solidFill>
              </a:rPr>
              <a:t>mutací či delece </a:t>
            </a:r>
            <a:r>
              <a:rPr lang="cs-CZ" dirty="0">
                <a:solidFill>
                  <a:schemeClr val="bg1"/>
                </a:solidFill>
              </a:rPr>
              <a:t>pak tolik nevadí, některé geny mohly získat novou funkci)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32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Postupná </a:t>
            </a:r>
            <a:r>
              <a:rPr lang="cs-CZ" sz="3200" dirty="0" err="1">
                <a:solidFill>
                  <a:schemeClr val="bg1"/>
                </a:solidFill>
              </a:rPr>
              <a:t>diploidizace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(ztráty úseků DNA)</a:t>
            </a:r>
            <a:endParaRPr lang="cs-CZ" sz="32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Změny exprese genů, intenzita, časování, </a:t>
            </a:r>
            <a:r>
              <a:rPr lang="cs-CZ" sz="3200" dirty="0" err="1">
                <a:solidFill>
                  <a:schemeClr val="bg1"/>
                </a:solidFill>
              </a:rPr>
              <a:t>homeobox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3200" dirty="0" smtClean="0">
                <a:solidFill>
                  <a:schemeClr val="bg1"/>
                </a:solidFill>
              </a:rPr>
              <a:t>geny </a:t>
            </a:r>
            <a:r>
              <a:rPr lang="cs-CZ" sz="2400" dirty="0" smtClean="0">
                <a:solidFill>
                  <a:schemeClr val="bg1"/>
                </a:solidFill>
              </a:rPr>
              <a:t>(největší změny zde)</a:t>
            </a:r>
            <a:endParaRPr lang="cs-CZ" sz="32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32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Studium analýzou mutantů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Modelové </a:t>
            </a:r>
            <a:r>
              <a:rPr lang="cs-CZ" sz="3200" dirty="0">
                <a:solidFill>
                  <a:schemeClr val="bg1"/>
                </a:solidFill>
              </a:rPr>
              <a:t>druhy: </a:t>
            </a:r>
            <a:r>
              <a:rPr lang="cs-CZ" i="1" dirty="0" err="1">
                <a:solidFill>
                  <a:srgbClr val="CCCC00"/>
                </a:solidFill>
              </a:rPr>
              <a:t>Physcomitrella</a:t>
            </a:r>
            <a:r>
              <a:rPr lang="cs-CZ" i="1" dirty="0">
                <a:solidFill>
                  <a:srgbClr val="CCCC00"/>
                </a:solidFill>
              </a:rPr>
              <a:t> </a:t>
            </a:r>
            <a:r>
              <a:rPr lang="cs-CZ" i="1" dirty="0" err="1">
                <a:solidFill>
                  <a:srgbClr val="CCCC00"/>
                </a:solidFill>
              </a:rPr>
              <a:t>patens</a:t>
            </a:r>
            <a:r>
              <a:rPr lang="cs-CZ" i="1" dirty="0">
                <a:solidFill>
                  <a:srgbClr val="CCCC00"/>
                </a:solidFill>
              </a:rPr>
              <a:t>, </a:t>
            </a:r>
            <a:r>
              <a:rPr lang="cs-CZ" i="1" dirty="0" err="1">
                <a:solidFill>
                  <a:srgbClr val="CCCC00"/>
                </a:solidFill>
              </a:rPr>
              <a:t>Marchantia</a:t>
            </a:r>
            <a:r>
              <a:rPr lang="cs-CZ" i="1" dirty="0">
                <a:solidFill>
                  <a:srgbClr val="CCCC00"/>
                </a:solidFill>
              </a:rPr>
              <a:t> </a:t>
            </a:r>
            <a:r>
              <a:rPr lang="cs-CZ" i="1" dirty="0" err="1">
                <a:solidFill>
                  <a:srgbClr val="CCCC00"/>
                </a:solidFill>
              </a:rPr>
              <a:t>polymorpha</a:t>
            </a:r>
            <a:r>
              <a:rPr lang="cs-CZ" i="1" dirty="0">
                <a:solidFill>
                  <a:schemeClr val="bg1"/>
                </a:solidFill>
              </a:rPr>
              <a:t>, </a:t>
            </a:r>
            <a:r>
              <a:rPr lang="cs-CZ" i="1" dirty="0" err="1">
                <a:solidFill>
                  <a:srgbClr val="008000"/>
                </a:solidFill>
              </a:rPr>
              <a:t>Selaginella</a:t>
            </a:r>
            <a:r>
              <a:rPr lang="cs-CZ" i="1" dirty="0">
                <a:solidFill>
                  <a:srgbClr val="008000"/>
                </a:solidFill>
              </a:rPr>
              <a:t> </a:t>
            </a:r>
            <a:r>
              <a:rPr lang="cs-CZ" i="1" dirty="0" err="1">
                <a:solidFill>
                  <a:srgbClr val="008000"/>
                </a:solidFill>
              </a:rPr>
              <a:t>moellendorffii</a:t>
            </a:r>
            <a:r>
              <a:rPr lang="cs-CZ" i="1" dirty="0">
                <a:solidFill>
                  <a:srgbClr val="008000"/>
                </a:solidFill>
              </a:rPr>
              <a:t>, </a:t>
            </a:r>
            <a:r>
              <a:rPr lang="cs-CZ" i="1" dirty="0" err="1">
                <a:solidFill>
                  <a:srgbClr val="008000"/>
                </a:solidFill>
              </a:rPr>
              <a:t>Azolla</a:t>
            </a:r>
            <a:r>
              <a:rPr lang="cs-CZ" i="1" dirty="0">
                <a:solidFill>
                  <a:srgbClr val="008000"/>
                </a:solidFill>
              </a:rPr>
              <a:t> </a:t>
            </a:r>
            <a:r>
              <a:rPr lang="cs-CZ" i="1" dirty="0" err="1">
                <a:solidFill>
                  <a:srgbClr val="008000"/>
                </a:solidFill>
              </a:rPr>
              <a:t>filiculoides</a:t>
            </a:r>
            <a:r>
              <a:rPr lang="cs-CZ" i="1" dirty="0">
                <a:solidFill>
                  <a:schemeClr val="bg1"/>
                </a:solidFill>
              </a:rPr>
              <a:t>, </a:t>
            </a:r>
            <a:r>
              <a:rPr lang="cs-CZ" i="1" dirty="0" err="1">
                <a:solidFill>
                  <a:srgbClr val="66CCFF"/>
                </a:solidFill>
              </a:rPr>
              <a:t>Picea</a:t>
            </a:r>
            <a:r>
              <a:rPr lang="cs-CZ" i="1" dirty="0">
                <a:solidFill>
                  <a:srgbClr val="66CCFF"/>
                </a:solidFill>
              </a:rPr>
              <a:t> </a:t>
            </a:r>
            <a:r>
              <a:rPr lang="cs-CZ" i="1" dirty="0" err="1">
                <a:solidFill>
                  <a:srgbClr val="66CCFF"/>
                </a:solidFill>
              </a:rPr>
              <a:t>abies</a:t>
            </a:r>
            <a:r>
              <a:rPr lang="cs-CZ" i="1" dirty="0">
                <a:solidFill>
                  <a:schemeClr val="bg1"/>
                </a:solidFill>
              </a:rPr>
              <a:t>, </a:t>
            </a:r>
            <a:r>
              <a:rPr lang="cs-CZ" b="1" i="1" dirty="0">
                <a:solidFill>
                  <a:srgbClr val="FFCCCC"/>
                </a:solidFill>
              </a:rPr>
              <a:t>Glycine </a:t>
            </a:r>
            <a:r>
              <a:rPr lang="cs-CZ" b="1" i="1" dirty="0" err="1">
                <a:solidFill>
                  <a:srgbClr val="FFCCCC"/>
                </a:solidFill>
              </a:rPr>
              <a:t>max</a:t>
            </a:r>
            <a:r>
              <a:rPr lang="cs-CZ" i="1" dirty="0">
                <a:solidFill>
                  <a:srgbClr val="FFCCCC"/>
                </a:solidFill>
              </a:rPr>
              <a:t>, </a:t>
            </a:r>
            <a:r>
              <a:rPr lang="cs-CZ" b="1" i="1" dirty="0" err="1" smtClean="0">
                <a:solidFill>
                  <a:srgbClr val="FFCCCC"/>
                </a:solidFill>
              </a:rPr>
              <a:t>Arabidopsis</a:t>
            </a:r>
            <a:r>
              <a:rPr lang="cs-CZ" b="1" i="1" dirty="0" smtClean="0">
                <a:solidFill>
                  <a:srgbClr val="FFCCCC"/>
                </a:solidFill>
              </a:rPr>
              <a:t> </a:t>
            </a:r>
            <a:r>
              <a:rPr lang="cs-CZ" b="1" i="1" dirty="0" err="1" smtClean="0">
                <a:solidFill>
                  <a:srgbClr val="FFCCCC"/>
                </a:solidFill>
              </a:rPr>
              <a:t>thalliana</a:t>
            </a:r>
            <a:r>
              <a:rPr lang="cs-CZ" i="1" dirty="0" smtClean="0">
                <a:solidFill>
                  <a:srgbClr val="FFCCCC"/>
                </a:solidFill>
              </a:rPr>
              <a:t>, </a:t>
            </a:r>
            <a:r>
              <a:rPr lang="cs-CZ" i="1" dirty="0" err="1">
                <a:solidFill>
                  <a:srgbClr val="FFCCCC"/>
                </a:solidFill>
              </a:rPr>
              <a:t>Solanum</a:t>
            </a:r>
            <a:r>
              <a:rPr lang="cs-CZ" i="1" dirty="0">
                <a:solidFill>
                  <a:srgbClr val="FFCCCC"/>
                </a:solidFill>
              </a:rPr>
              <a:t> </a:t>
            </a:r>
            <a:r>
              <a:rPr lang="cs-CZ" i="1" dirty="0" err="1">
                <a:solidFill>
                  <a:srgbClr val="FFCCCC"/>
                </a:solidFill>
              </a:rPr>
              <a:t>lycopersicum</a:t>
            </a:r>
            <a:r>
              <a:rPr lang="cs-CZ" i="1" dirty="0">
                <a:solidFill>
                  <a:srgbClr val="FFCCCC"/>
                </a:solidFill>
              </a:rPr>
              <a:t>, </a:t>
            </a:r>
            <a:r>
              <a:rPr lang="cs-CZ" b="1" i="1" dirty="0" err="1">
                <a:solidFill>
                  <a:srgbClr val="FFCCCC"/>
                </a:solidFill>
              </a:rPr>
              <a:t>Oryza</a:t>
            </a:r>
            <a:r>
              <a:rPr lang="cs-CZ" b="1" i="1" dirty="0">
                <a:solidFill>
                  <a:srgbClr val="FFCCCC"/>
                </a:solidFill>
              </a:rPr>
              <a:t> </a:t>
            </a:r>
            <a:r>
              <a:rPr lang="cs-CZ" b="1" i="1" dirty="0" err="1">
                <a:solidFill>
                  <a:srgbClr val="FFCCCC"/>
                </a:solidFill>
              </a:rPr>
              <a:t>sativa</a:t>
            </a:r>
            <a:r>
              <a:rPr lang="cs-CZ" i="1" dirty="0">
                <a:solidFill>
                  <a:srgbClr val="FFCCCC"/>
                </a:solidFill>
              </a:rPr>
              <a:t>, </a:t>
            </a:r>
            <a:r>
              <a:rPr lang="cs-CZ" b="1" i="1" dirty="0" err="1">
                <a:solidFill>
                  <a:srgbClr val="FFCCCC"/>
                </a:solidFill>
              </a:rPr>
              <a:t>Zea</a:t>
            </a:r>
            <a:r>
              <a:rPr lang="cs-CZ" b="1" i="1" dirty="0">
                <a:solidFill>
                  <a:srgbClr val="FFCCCC"/>
                </a:solidFill>
              </a:rPr>
              <a:t> </a:t>
            </a:r>
            <a:r>
              <a:rPr lang="cs-CZ" b="1" i="1" dirty="0" err="1">
                <a:solidFill>
                  <a:srgbClr val="FFCCCC"/>
                </a:solidFill>
              </a:rPr>
              <a:t>mays</a:t>
            </a:r>
            <a:endParaRPr lang="cs-CZ" b="1" i="1" dirty="0">
              <a:solidFill>
                <a:srgbClr val="FFCC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FF99"/>
                </a:solidFill>
              </a:rPr>
              <a:t>Studium evo-devo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Vytipování genu s příslušnou funkcí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Příprava mutantů s daným genem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Sledování projevů upraveného genu u model. organismu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Hledání homologních genů mezi různými skupinami rostlin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Sledování (časování) exprese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Exprese homologních genů – homologie orgánů?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Důležitá znalost fylogeneze velkých skupin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FF99"/>
                </a:solidFill>
              </a:rPr>
              <a:t>Efekt </a:t>
            </a:r>
            <a:r>
              <a:rPr lang="cs-CZ" b="1" dirty="0" err="1" smtClean="0">
                <a:solidFill>
                  <a:srgbClr val="FFFF99"/>
                </a:solidFill>
              </a:rPr>
              <a:t>nukleotypu</a:t>
            </a:r>
            <a:endParaRPr lang="cs-CZ" b="1" dirty="0" smtClean="0">
              <a:solidFill>
                <a:srgbClr val="FFFF99"/>
              </a:solidFill>
            </a:endParaRP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861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chemeClr val="bg1"/>
                </a:solidFill>
              </a:rPr>
              <a:t>Efekt </a:t>
            </a:r>
            <a:r>
              <a:rPr lang="cs-CZ" sz="2800" dirty="0" err="1">
                <a:solidFill>
                  <a:schemeClr val="bg1"/>
                </a:solidFill>
              </a:rPr>
              <a:t>nukleotypu</a:t>
            </a:r>
            <a:r>
              <a:rPr lang="cs-CZ" sz="2800" dirty="0">
                <a:solidFill>
                  <a:schemeClr val="bg1"/>
                </a:solidFill>
              </a:rPr>
              <a:t>: vyšší ploidie – větší buňky</a:t>
            </a: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(funguje i obecněji s velikostí genomu)</a:t>
            </a:r>
            <a:endParaRPr lang="cs-CZ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1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Přenos </a:t>
            </a:r>
            <a:r>
              <a:rPr lang="cs-CZ" sz="2800" dirty="0">
                <a:solidFill>
                  <a:schemeClr val="bg1"/>
                </a:solidFill>
              </a:rPr>
              <a:t>na vyšší úrovně – pletiva, orgány – již méně </a:t>
            </a:r>
            <a:r>
              <a:rPr lang="cs-CZ" sz="2800" dirty="0" smtClean="0">
                <a:solidFill>
                  <a:schemeClr val="bg1"/>
                </a:solidFill>
              </a:rPr>
              <a:t>přímý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chemeClr val="bg1"/>
                </a:solidFill>
              </a:rPr>
              <a:t>U příbuzných druhů však dobře </a:t>
            </a:r>
            <a:r>
              <a:rPr lang="cs-CZ" sz="2800" dirty="0" smtClean="0">
                <a:solidFill>
                  <a:schemeClr val="bg1"/>
                </a:solidFill>
              </a:rPr>
              <a:t>patrný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Ještě lépe u různých </a:t>
            </a:r>
            <a:r>
              <a:rPr lang="cs-CZ" sz="2800" dirty="0" err="1" smtClean="0">
                <a:solidFill>
                  <a:schemeClr val="bg1"/>
                </a:solidFill>
              </a:rPr>
              <a:t>ploidních</a:t>
            </a:r>
            <a:r>
              <a:rPr lang="cs-CZ" sz="2800" dirty="0" smtClean="0">
                <a:solidFill>
                  <a:schemeClr val="bg1"/>
                </a:solidFill>
              </a:rPr>
              <a:t> úrovní téhož druhu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10244" name="Picture 4" descr="D:\Fotky\2019-08-23\IMG_20190910_1421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42" t="12439" r="9190" b="20741"/>
          <a:stretch/>
        </p:blipFill>
        <p:spPr bwMode="auto">
          <a:xfrm>
            <a:off x="677334" y="3792384"/>
            <a:ext cx="3443328" cy="21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Fotky\2019-08-23\IMG_20190910_1426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20940" r="8284" b="12607"/>
          <a:stretch/>
        </p:blipFill>
        <p:spPr bwMode="auto">
          <a:xfrm>
            <a:off x="4495800" y="3792384"/>
            <a:ext cx="3773467" cy="21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8067" y="3771217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sz="1200" i="1" dirty="0" smtClean="0"/>
              <a:t>Trifolium ochroleucon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600" dirty="0" smtClean="0"/>
              <a:t>2n=2x</a:t>
            </a:r>
            <a:endParaRPr lang="cs-CZ" sz="1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90800" y="3776135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sz="1200" i="1" dirty="0" smtClean="0"/>
              <a:t>T. pannonicum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600" dirty="0" smtClean="0"/>
              <a:t>2n=16x</a:t>
            </a:r>
            <a:endParaRPr lang="cs-CZ" sz="16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04267" y="3771214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sz="1200" i="1" dirty="0" smtClean="0"/>
              <a:t>Rumex conglomeratus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600" dirty="0" smtClean="0"/>
              <a:t>2n=2x</a:t>
            </a:r>
            <a:endParaRPr lang="cs-CZ" sz="1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629400" y="3776132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sz="1200" i="1" dirty="0" smtClean="0"/>
              <a:t>R. hydrolapathum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600" dirty="0" smtClean="0"/>
              <a:t>2n=10x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FF99"/>
                </a:solidFill>
              </a:rPr>
              <a:t>Efekt </a:t>
            </a:r>
            <a:r>
              <a:rPr lang="cs-CZ" b="1" dirty="0" err="1" smtClean="0">
                <a:solidFill>
                  <a:srgbClr val="FFFF99"/>
                </a:solidFill>
              </a:rPr>
              <a:t>nukleotypu</a:t>
            </a:r>
            <a:endParaRPr lang="cs-CZ" b="1" dirty="0" smtClean="0">
              <a:solidFill>
                <a:srgbClr val="FFFF99"/>
              </a:solidFill>
            </a:endParaRP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457200" y="990600"/>
            <a:ext cx="822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Rozdíl ve velikosti průduchů u fosilní rostliny z </a:t>
            </a:r>
            <a:r>
              <a:rPr lang="cs-CZ" sz="3200" dirty="0" err="1" smtClean="0">
                <a:solidFill>
                  <a:schemeClr val="bg1"/>
                </a:solidFill>
              </a:rPr>
              <a:t>Rhynie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chert</a:t>
            </a:r>
            <a:r>
              <a:rPr lang="cs-CZ" sz="3200" dirty="0" smtClean="0">
                <a:solidFill>
                  <a:schemeClr val="bg1"/>
                </a:solidFill>
              </a:rPr>
              <a:t>, sporofyt/gametofyt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4" name="Picture 13" descr="Horneophyton sp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16574" r="11128" b="21959"/>
          <a:stretch>
            <a:fillRect/>
          </a:stretch>
        </p:blipFill>
        <p:spPr bwMode="auto">
          <a:xfrm>
            <a:off x="1524000" y="2374649"/>
            <a:ext cx="3313113" cy="40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orneophyton g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2374649"/>
            <a:ext cx="2603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143000" y="6412468"/>
            <a:ext cx="3788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sz="1800" i="1" dirty="0" err="1">
                <a:solidFill>
                  <a:schemeClr val="bg1"/>
                </a:solidFill>
              </a:rPr>
              <a:t>Horneophyton</a:t>
            </a:r>
            <a:r>
              <a:rPr lang="cs-CZ" sz="1800" i="1" dirty="0">
                <a:solidFill>
                  <a:schemeClr val="bg1"/>
                </a:solidFill>
              </a:rPr>
              <a:t> </a:t>
            </a:r>
            <a:r>
              <a:rPr lang="cs-CZ" sz="1800" i="1" dirty="0" err="1" smtClean="0">
                <a:solidFill>
                  <a:schemeClr val="bg1"/>
                </a:solidFill>
              </a:rPr>
              <a:t>lignieri</a:t>
            </a:r>
            <a:r>
              <a:rPr lang="cs-CZ" sz="1800" dirty="0" smtClean="0">
                <a:solidFill>
                  <a:schemeClr val="bg1"/>
                </a:solidFill>
              </a:rPr>
              <a:t>: </a:t>
            </a:r>
            <a:r>
              <a:rPr lang="en-US" sz="1800" dirty="0" err="1" smtClean="0">
                <a:solidFill>
                  <a:schemeClr val="bg1"/>
                </a:solidFill>
              </a:rPr>
              <a:t>sporofyt</a:t>
            </a:r>
            <a:r>
              <a:rPr lang="en-US" sz="1800" dirty="0" smtClean="0">
                <a:solidFill>
                  <a:schemeClr val="bg1"/>
                </a:solidFill>
              </a:rPr>
              <a:t> (2</a:t>
            </a:r>
            <a:r>
              <a:rPr lang="en-US" sz="1800" i="1" dirty="0" smtClean="0">
                <a:solidFill>
                  <a:schemeClr val="bg1"/>
                </a:solidFill>
              </a:rPr>
              <a:t>n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endParaRPr lang="cs-CZ" sz="1800" dirty="0" smtClean="0">
              <a:solidFill>
                <a:schemeClr val="bg1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4851400" y="6412468"/>
            <a:ext cx="40318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i="1" dirty="0" err="1" smtClean="0">
                <a:solidFill>
                  <a:schemeClr val="bg1"/>
                </a:solidFill>
              </a:rPr>
              <a:t>Langiophyton</a:t>
            </a:r>
            <a:r>
              <a:rPr lang="en-US" sz="1800" i="1" dirty="0" smtClean="0">
                <a:solidFill>
                  <a:schemeClr val="bg1"/>
                </a:solidFill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</a:rPr>
              <a:t>mackiei</a:t>
            </a:r>
            <a:r>
              <a:rPr lang="cs-CZ" sz="1800" dirty="0" smtClean="0">
                <a:solidFill>
                  <a:schemeClr val="bg1"/>
                </a:solidFill>
              </a:rPr>
              <a:t>: </a:t>
            </a:r>
            <a:r>
              <a:rPr lang="en-US" sz="1800" dirty="0" err="1" smtClean="0">
                <a:solidFill>
                  <a:schemeClr val="bg1"/>
                </a:solidFill>
              </a:rPr>
              <a:t>gametofyt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(1</a:t>
            </a:r>
            <a:r>
              <a:rPr lang="en-US" sz="1800" i="1" dirty="0">
                <a:solidFill>
                  <a:schemeClr val="bg1"/>
                </a:solidFill>
              </a:rPr>
              <a:t>n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4764088" y="3814511"/>
            <a:ext cx="0" cy="116205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5051425" y="3814511"/>
            <a:ext cx="0" cy="8540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7515225" y="6159249"/>
            <a:ext cx="1460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>
                <a:solidFill>
                  <a:schemeClr val="bg1"/>
                </a:solidFill>
              </a:rPr>
              <a:t>[</a:t>
            </a:r>
            <a:r>
              <a:rPr lang="cs-CZ" sz="1000">
                <a:solidFill>
                  <a:schemeClr val="bg1"/>
                </a:solidFill>
              </a:rPr>
              <a:t>Edwards </a:t>
            </a:r>
            <a:r>
              <a:rPr lang="cs-CZ" sz="1000" i="1">
                <a:solidFill>
                  <a:schemeClr val="bg1"/>
                </a:solidFill>
              </a:rPr>
              <a:t>et al.</a:t>
            </a:r>
            <a:r>
              <a:rPr lang="en-GB" sz="1000">
                <a:solidFill>
                  <a:schemeClr val="bg1"/>
                </a:solidFill>
              </a:rPr>
              <a:t> </a:t>
            </a:r>
            <a:r>
              <a:rPr lang="cs-CZ" sz="1000">
                <a:solidFill>
                  <a:schemeClr val="bg1"/>
                </a:solidFill>
              </a:rPr>
              <a:t>1998</a:t>
            </a:r>
            <a:r>
              <a:rPr lang="en-GB" sz="1000">
                <a:solidFill>
                  <a:schemeClr val="bg1"/>
                </a:solidFill>
              </a:rPr>
              <a:t>]</a:t>
            </a:r>
            <a:endParaRPr lang="cs-CZ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FF99"/>
                </a:solidFill>
              </a:rPr>
              <a:t>Evoluční morfologie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Přednášky</a:t>
            </a:r>
            <a:endParaRPr lang="cs-CZ" sz="32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dirty="0" smtClean="0">
                <a:solidFill>
                  <a:schemeClr val="bg1"/>
                </a:solidFill>
              </a:rPr>
              <a:t>Klasická morfologie</a:t>
            </a:r>
            <a:br>
              <a:rPr lang="cs-CZ" sz="2800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(bez hlubšího zabrušování do témat probíraných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v Morfologii rostlin)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b="1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dirty="0" err="1" smtClean="0">
                <a:solidFill>
                  <a:schemeClr val="bg1"/>
                </a:solidFill>
              </a:rPr>
              <a:t>Evolutionary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</a:rPr>
              <a:t>development</a:t>
            </a:r>
            <a:r>
              <a:rPr lang="cs-CZ" sz="2800" dirty="0" smtClean="0">
                <a:solidFill>
                  <a:schemeClr val="bg1"/>
                </a:solidFill>
              </a:rPr>
              <a:t> („</a:t>
            </a:r>
            <a:r>
              <a:rPr lang="cs-CZ" sz="2800" dirty="0" err="1" smtClean="0">
                <a:solidFill>
                  <a:schemeClr val="bg1"/>
                </a:solidFill>
              </a:rPr>
              <a:t>evo-devo</a:t>
            </a:r>
            <a:r>
              <a:rPr lang="cs-CZ" sz="2800" dirty="0" smtClean="0">
                <a:solidFill>
                  <a:schemeClr val="bg1"/>
                </a:solidFill>
              </a:rPr>
              <a:t>“)</a:t>
            </a:r>
            <a:br>
              <a:rPr lang="cs-CZ" sz="2800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(ontogeneze a evoluce)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dirty="0" smtClean="0">
                <a:solidFill>
                  <a:schemeClr val="bg1"/>
                </a:solidFill>
              </a:rPr>
              <a:t> znalost systému je klíčem k porozumění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18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Praktická laboratorní pozorování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FF99"/>
                </a:solidFill>
              </a:rPr>
              <a:t>Původ rostlin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868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 err="1">
                <a:solidFill>
                  <a:schemeClr val="bg1"/>
                </a:solidFill>
              </a:rPr>
              <a:t>Eukaryota</a:t>
            </a:r>
            <a:r>
              <a:rPr lang="cs-CZ" sz="3200" dirty="0">
                <a:solidFill>
                  <a:schemeClr val="bg1"/>
                </a:solidFill>
              </a:rPr>
              <a:t> – </a:t>
            </a:r>
            <a:r>
              <a:rPr lang="cs-CZ" sz="3200" dirty="0" err="1" smtClean="0">
                <a:solidFill>
                  <a:schemeClr val="bg1"/>
                </a:solidFill>
              </a:rPr>
              <a:t>Archaeplastida</a:t>
            </a:r>
            <a:r>
              <a:rPr lang="cs-CZ" sz="2400" dirty="0" smtClean="0">
                <a:solidFill>
                  <a:schemeClr val="bg1"/>
                </a:solidFill>
              </a:rPr>
              <a:t> (vznik před 1,6 </a:t>
            </a:r>
            <a:r>
              <a:rPr lang="cs-CZ" sz="2400" dirty="0" err="1" smtClean="0">
                <a:solidFill>
                  <a:schemeClr val="bg1"/>
                </a:solidFill>
              </a:rPr>
              <a:t>mld</a:t>
            </a:r>
            <a:r>
              <a:rPr lang="cs-CZ" sz="2400" dirty="0" smtClean="0">
                <a:solidFill>
                  <a:schemeClr val="bg1"/>
                </a:solidFill>
              </a:rPr>
              <a:t> let)</a:t>
            </a:r>
            <a:endParaRPr lang="cs-CZ" sz="3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rgbClr val="FFFFFF"/>
                </a:solidFill>
              </a:rPr>
              <a:t>Primární </a:t>
            </a:r>
            <a:r>
              <a:rPr lang="cs-CZ" sz="3200" dirty="0" err="1" smtClean="0">
                <a:solidFill>
                  <a:srgbClr val="FFFFFF"/>
                </a:solidFill>
              </a:rPr>
              <a:t>endosymbióza</a:t>
            </a:r>
            <a:r>
              <a:rPr lang="cs-CZ" sz="3200" dirty="0" smtClean="0">
                <a:solidFill>
                  <a:srgbClr val="FFFFFF"/>
                </a:solidFill>
              </a:rPr>
              <a:t> </a:t>
            </a:r>
            <a:r>
              <a:rPr lang="cs-CZ" sz="2400" dirty="0" smtClean="0">
                <a:solidFill>
                  <a:srgbClr val="FFFFFF"/>
                </a:solidFill>
              </a:rPr>
              <a:t>(pohlcení pra-sinice)</a:t>
            </a:r>
            <a:endParaRPr lang="cs-CZ" sz="1600" b="1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i="1" dirty="0" err="1" smtClean="0">
                <a:solidFill>
                  <a:srgbClr val="99FF99"/>
                </a:solidFill>
              </a:rPr>
              <a:t>Chloroplastida</a:t>
            </a:r>
            <a:r>
              <a:rPr lang="cs-CZ" sz="2800" dirty="0" smtClean="0">
                <a:solidFill>
                  <a:schemeClr val="bg1"/>
                </a:solidFill>
              </a:rPr>
              <a:t>, </a:t>
            </a:r>
            <a:r>
              <a:rPr lang="cs-CZ" sz="2800" i="1" dirty="0" err="1" smtClean="0">
                <a:solidFill>
                  <a:srgbClr val="FFCCCC"/>
                </a:solidFill>
              </a:rPr>
              <a:t>Rhodophyta</a:t>
            </a:r>
            <a:r>
              <a:rPr lang="cs-CZ" sz="2800" dirty="0" smtClean="0">
                <a:solidFill>
                  <a:schemeClr val="bg1"/>
                </a:solidFill>
              </a:rPr>
              <a:t>, …</a:t>
            </a:r>
            <a:endParaRPr lang="cs-CZ" sz="2800" dirty="0" smtClean="0">
              <a:solidFill>
                <a:srgbClr val="FFCCCC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18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 smtClean="0">
                <a:solidFill>
                  <a:srgbClr val="FFFFFF"/>
                </a:solidFill>
              </a:rPr>
              <a:t>následné </a:t>
            </a:r>
            <a:r>
              <a:rPr lang="cs-CZ" sz="3200" dirty="0" err="1">
                <a:solidFill>
                  <a:srgbClr val="FFFFFF"/>
                </a:solidFill>
              </a:rPr>
              <a:t>endosybmiózy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2400" dirty="0">
                <a:solidFill>
                  <a:srgbClr val="FFFFFF"/>
                </a:solidFill>
              </a:rPr>
              <a:t>(pohlcení řasy a redukce)</a:t>
            </a:r>
            <a:endParaRPr lang="cs-CZ" sz="3200" dirty="0">
              <a:solidFill>
                <a:srgbClr val="FFFFFF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dirty="0" smtClean="0">
                <a:solidFill>
                  <a:schemeClr val="bg1"/>
                </a:solidFill>
              </a:rPr>
              <a:t>Hnědé řasy, fotosyntetičtí prvoci, </a:t>
            </a:r>
            <a:r>
              <a:rPr lang="cs-CZ" sz="2800" dirty="0" err="1" smtClean="0">
                <a:solidFill>
                  <a:schemeClr val="bg1"/>
                </a:solidFill>
              </a:rPr>
              <a:t>nerostliny</a:t>
            </a:r>
            <a:endParaRPr lang="cs-CZ" sz="28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dirty="0" smtClean="0">
                <a:solidFill>
                  <a:schemeClr val="bg1"/>
                </a:solidFill>
              </a:rPr>
              <a:t>Tradičně řazeny mezi předmět botaniky jako „nižší“ rostliny např. spolu s houbami (!)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32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FF99"/>
                </a:solidFill>
              </a:rPr>
              <a:t>Původ rostlin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000" dirty="0" smtClean="0">
                <a:solidFill>
                  <a:schemeClr val="bg1"/>
                </a:solidFill>
              </a:rPr>
              <a:t>Jednobuněčnost </a:t>
            </a:r>
            <a:r>
              <a:rPr lang="cs-CZ" sz="3000" dirty="0">
                <a:solidFill>
                  <a:schemeClr val="bg1"/>
                </a:solidFill>
              </a:rPr>
              <a:t>→ </a:t>
            </a:r>
            <a:r>
              <a:rPr lang="cs-CZ" sz="3000" dirty="0" err="1">
                <a:solidFill>
                  <a:schemeClr val="bg1"/>
                </a:solidFill>
              </a:rPr>
              <a:t>mnohobuněčnost</a:t>
            </a:r>
            <a:r>
              <a:rPr lang="cs-CZ" sz="3000" dirty="0">
                <a:solidFill>
                  <a:schemeClr val="bg1"/>
                </a:solidFill>
              </a:rPr>
              <a:t> → vznik stélky → diferenciace pletiv</a:t>
            </a:r>
            <a:endParaRPr lang="cs-CZ" sz="30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200" dirty="0">
                <a:solidFill>
                  <a:schemeClr val="bg1"/>
                </a:solidFill>
              </a:rPr>
              <a:t>p</a:t>
            </a:r>
            <a:r>
              <a:rPr lang="cs-CZ" sz="2200" dirty="0" smtClean="0">
                <a:solidFill>
                  <a:schemeClr val="bg1"/>
                </a:solidFill>
              </a:rPr>
              <a:t>roces lze sledovat nezávisle i u ruduch, hnědých řas, hub či živočichů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3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000" dirty="0" smtClean="0">
                <a:solidFill>
                  <a:schemeClr val="bg1"/>
                </a:solidFill>
              </a:rPr>
              <a:t>Haploidní </a:t>
            </a:r>
            <a:r>
              <a:rPr lang="cs-CZ" sz="3000" dirty="0">
                <a:solidFill>
                  <a:schemeClr val="bg1"/>
                </a:solidFill>
              </a:rPr>
              <a:t>→ diploidní stav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200" dirty="0" smtClean="0">
                <a:solidFill>
                  <a:schemeClr val="bg1"/>
                </a:solidFill>
              </a:rPr>
              <a:t>v evoluci opakovaně nezávisle (živočichové, řasy, houby)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200" dirty="0" smtClean="0">
                <a:solidFill>
                  <a:schemeClr val="bg1"/>
                </a:solidFill>
              </a:rPr>
              <a:t>význam více kopií/variant genu (větší plasticita),</a:t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souvislost s rodozměnou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3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000" dirty="0" smtClean="0">
                <a:solidFill>
                  <a:schemeClr val="bg1"/>
                </a:solidFill>
              </a:rPr>
              <a:t>Suchozemské rostliny </a:t>
            </a:r>
            <a:r>
              <a:rPr lang="cs-CZ" sz="2200" dirty="0" smtClean="0">
                <a:solidFill>
                  <a:schemeClr val="bg1"/>
                </a:solidFill>
              </a:rPr>
              <a:t>(</a:t>
            </a:r>
            <a:r>
              <a:rPr lang="cs-CZ" sz="2200" i="1" dirty="0" err="1" smtClean="0">
                <a:solidFill>
                  <a:schemeClr val="bg1"/>
                </a:solidFill>
              </a:rPr>
              <a:t>Embryophyta</a:t>
            </a:r>
            <a:r>
              <a:rPr lang="cs-CZ" sz="2200" dirty="0" smtClean="0">
                <a:solidFill>
                  <a:schemeClr val="bg1"/>
                </a:solidFill>
              </a:rPr>
              <a:t>)</a:t>
            </a:r>
            <a:r>
              <a:rPr lang="cs-CZ" sz="3000" dirty="0" smtClean="0">
                <a:solidFill>
                  <a:schemeClr val="bg1"/>
                </a:solidFill>
              </a:rPr>
              <a:t> – vznik z příbuzenstva </a:t>
            </a:r>
            <a:r>
              <a:rPr lang="cs-CZ" sz="3000" dirty="0" err="1" smtClean="0">
                <a:solidFill>
                  <a:schemeClr val="bg1"/>
                </a:solidFill>
              </a:rPr>
              <a:t>spájivek</a:t>
            </a:r>
            <a:r>
              <a:rPr lang="cs-CZ" sz="3000" dirty="0">
                <a:solidFill>
                  <a:schemeClr val="bg1"/>
                </a:solidFill>
              </a:rPr>
              <a:t> </a:t>
            </a:r>
            <a:r>
              <a:rPr lang="cs-CZ" sz="2200" dirty="0">
                <a:solidFill>
                  <a:schemeClr val="bg1"/>
                </a:solidFill>
              </a:rPr>
              <a:t>(</a:t>
            </a:r>
            <a:r>
              <a:rPr lang="cs-CZ" sz="2200" i="1" dirty="0" err="1">
                <a:solidFill>
                  <a:schemeClr val="bg1"/>
                </a:solidFill>
              </a:rPr>
              <a:t>Zygnematophyceae</a:t>
            </a:r>
            <a:r>
              <a:rPr lang="cs-CZ" sz="2200" dirty="0">
                <a:solidFill>
                  <a:schemeClr val="bg1"/>
                </a:solidFill>
              </a:rPr>
              <a:t>)</a:t>
            </a:r>
            <a:endParaRPr lang="cs-CZ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FF99"/>
                </a:solidFill>
              </a:rPr>
              <a:t>Evoluce životních cyklů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609600" y="6596063"/>
            <a:ext cx="18653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600">
                <a:solidFill>
                  <a:schemeClr val="bg1"/>
                </a:solidFill>
              </a:rPr>
              <a:t>Paul Kenrick, 2017: </a:t>
            </a:r>
            <a:r>
              <a:rPr lang="en-US" sz="600">
                <a:solidFill>
                  <a:schemeClr val="bg1"/>
                </a:solidFill>
              </a:rPr>
              <a:t>How plant life cycles evolved</a:t>
            </a:r>
            <a:endParaRPr lang="cs-CZ" sz="600">
              <a:solidFill>
                <a:schemeClr val="bg1"/>
              </a:solidFill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058150" cy="55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FF99"/>
                </a:solidFill>
              </a:rPr>
              <a:t>Evoluce životních cyklů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Rodozměna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dirty="0">
                <a:solidFill>
                  <a:schemeClr val="bg1"/>
                </a:solidFill>
              </a:rPr>
              <a:t>pravidelné střídání generací gametofytu (1n) a sporofytu (2n)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dirty="0">
                <a:solidFill>
                  <a:schemeClr val="bg1"/>
                </a:solidFill>
              </a:rPr>
              <a:t>izomorfní vs. heteromorfní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dirty="0">
                <a:solidFill>
                  <a:schemeClr val="bg1"/>
                </a:solidFill>
              </a:rPr>
              <a:t>po většinu evoluční historie </a:t>
            </a:r>
            <a:r>
              <a:rPr lang="cs-CZ" sz="2800" b="1" dirty="0">
                <a:solidFill>
                  <a:schemeClr val="bg1"/>
                </a:solidFill>
              </a:rPr>
              <a:t>heteromorfní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800" dirty="0">
                <a:solidFill>
                  <a:schemeClr val="bg1"/>
                </a:solidFill>
              </a:rPr>
              <a:t>izomorfní jen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některé zelené </a:t>
            </a:r>
            <a:r>
              <a:rPr lang="cs-CZ" sz="2400" dirty="0" smtClean="0">
                <a:solidFill>
                  <a:schemeClr val="bg1"/>
                </a:solidFill>
              </a:rPr>
              <a:t>řasy</a:t>
            </a:r>
            <a:r>
              <a:rPr lang="cs-CZ" sz="1800" dirty="0" smtClean="0">
                <a:solidFill>
                  <a:schemeClr val="bg1"/>
                </a:solidFill>
              </a:rPr>
              <a:t> (např. </a:t>
            </a:r>
            <a:r>
              <a:rPr lang="cs-CZ" sz="1800" i="1" dirty="0" err="1" smtClean="0">
                <a:solidFill>
                  <a:schemeClr val="bg1"/>
                </a:solidFill>
              </a:rPr>
              <a:t>Cladophora</a:t>
            </a:r>
            <a:r>
              <a:rPr lang="cs-CZ" sz="1800" dirty="0" smtClean="0">
                <a:solidFill>
                  <a:schemeClr val="bg1"/>
                </a:solidFill>
              </a:rPr>
              <a:t>)</a:t>
            </a:r>
            <a:endParaRPr lang="cs-CZ" sz="2400" dirty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některé </a:t>
            </a:r>
            <a:r>
              <a:rPr lang="cs-CZ" sz="2400" dirty="0" err="1">
                <a:solidFill>
                  <a:schemeClr val="bg1"/>
                </a:solidFill>
              </a:rPr>
              <a:t>ryniofyty</a:t>
            </a: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1800" dirty="0" smtClean="0">
                <a:solidFill>
                  <a:schemeClr val="bg1"/>
                </a:solidFill>
              </a:rPr>
              <a:t>(začalo jako exprese </a:t>
            </a:r>
            <a:r>
              <a:rPr lang="cs-CZ" sz="1800" dirty="0">
                <a:solidFill>
                  <a:schemeClr val="bg1"/>
                </a:solidFill>
              </a:rPr>
              <a:t>genů gametofytu ve sporofytu)</a:t>
            </a:r>
            <a:endParaRPr lang="cs-CZ" sz="2400" dirty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v náznacích </a:t>
            </a:r>
            <a:r>
              <a:rPr lang="cs-CZ" sz="2400" i="1" dirty="0" err="1">
                <a:solidFill>
                  <a:schemeClr val="bg1"/>
                </a:solidFill>
              </a:rPr>
              <a:t>Psilotum</a:t>
            </a:r>
            <a:r>
              <a:rPr lang="cs-CZ" sz="2400" i="1" dirty="0">
                <a:solidFill>
                  <a:schemeClr val="bg1"/>
                </a:solidFill>
              </a:rPr>
              <a:t/>
            </a:r>
            <a:br>
              <a:rPr lang="cs-CZ" sz="2400" i="1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rgbClr val="FFFFFF"/>
                </a:solidFill>
              </a:rPr>
              <a:t>(podzemní gametofyt obsahuje cévní svazek! a podobá se oddenku sporofytu)</a:t>
            </a:r>
            <a:endParaRPr lang="cs-CZ" sz="2400" i="1" dirty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2400" i="1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FF99"/>
                </a:solidFill>
              </a:rPr>
              <a:t>Rodozměna</a:t>
            </a:r>
          </a:p>
        </p:txBody>
      </p:sp>
      <p:pic>
        <p:nvPicPr>
          <p:cNvPr id="6147" name="Picture 5" descr="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29718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 rot="-5400000">
            <a:off x="-1004094" y="5318919"/>
            <a:ext cx="23018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700">
                <a:solidFill>
                  <a:schemeClr val="bg1"/>
                </a:solidFill>
              </a:rPr>
              <a:t>http://www.pnas.org/content/102/16/5892/F1.large.jpg</a:t>
            </a:r>
          </a:p>
        </p:txBody>
      </p:sp>
      <p:pic>
        <p:nvPicPr>
          <p:cNvPr id="6149" name="Picture 8" descr="AG152E1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89560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9"/>
          <p:cNvSpPr txBox="1">
            <a:spLocks noChangeArrowheads="1"/>
          </p:cNvSpPr>
          <p:nvPr/>
        </p:nvSpPr>
        <p:spPr bwMode="auto">
          <a:xfrm rot="-5400000">
            <a:off x="-1275556" y="2618581"/>
            <a:ext cx="28606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800">
                <a:solidFill>
                  <a:schemeClr val="bg1"/>
                </a:solidFill>
              </a:rPr>
              <a:t>http://www.fao.org/docrep/field/009/ag152e/AG152E113.gif</a:t>
            </a:r>
          </a:p>
        </p:txBody>
      </p:sp>
      <p:pic>
        <p:nvPicPr>
          <p:cNvPr id="6151" name="Picture 11" descr="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295400"/>
            <a:ext cx="34290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979488" y="850900"/>
            <a:ext cx="143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>
                <a:solidFill>
                  <a:srgbClr val="99FF99"/>
                </a:solidFill>
              </a:rPr>
              <a:t>izomorfní</a:t>
            </a:r>
          </a:p>
        </p:txBody>
      </p:sp>
      <p:sp>
        <p:nvSpPr>
          <p:cNvPr id="6153" name="Text Box 14"/>
          <p:cNvSpPr txBox="1">
            <a:spLocks noChangeArrowheads="1"/>
          </p:cNvSpPr>
          <p:nvPr/>
        </p:nvSpPr>
        <p:spPr bwMode="auto">
          <a:xfrm>
            <a:off x="6400800" y="790575"/>
            <a:ext cx="191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>
                <a:solidFill>
                  <a:srgbClr val="99FF99"/>
                </a:solidFill>
              </a:rPr>
              <a:t>heteromorfní</a:t>
            </a:r>
          </a:p>
        </p:txBody>
      </p:sp>
      <p:pic>
        <p:nvPicPr>
          <p:cNvPr id="6154" name="Picture 16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3787775"/>
            <a:ext cx="2493962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7"/>
          <p:cNvSpPr txBox="1">
            <a:spLocks noChangeArrowheads="1"/>
          </p:cNvSpPr>
          <p:nvPr/>
        </p:nvSpPr>
        <p:spPr bwMode="auto">
          <a:xfrm rot="-5400000">
            <a:off x="7350125" y="5224463"/>
            <a:ext cx="29464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600">
                <a:solidFill>
                  <a:schemeClr val="bg1"/>
                </a:solidFill>
              </a:rPr>
              <a:t>http://kentsimmons.uwinnipeg.ca/16cm05/16labman05/lb3pg6_files/image002.jpg</a:t>
            </a:r>
          </a:p>
        </p:txBody>
      </p:sp>
      <p:sp>
        <p:nvSpPr>
          <p:cNvPr id="6156" name="Text Box 18"/>
          <p:cNvSpPr txBox="1">
            <a:spLocks noChangeArrowheads="1"/>
          </p:cNvSpPr>
          <p:nvPr/>
        </p:nvSpPr>
        <p:spPr bwMode="auto">
          <a:xfrm>
            <a:off x="3086100" y="3538538"/>
            <a:ext cx="1511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i="1" dirty="0" err="1" smtClean="0">
                <a:solidFill>
                  <a:schemeClr val="bg1"/>
                </a:solidFill>
              </a:rPr>
              <a:t>Cladophora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6157" name="Text Box 19"/>
          <p:cNvSpPr txBox="1">
            <a:spLocks noChangeArrowheads="1"/>
          </p:cNvSpPr>
          <p:nvPr/>
        </p:nvSpPr>
        <p:spPr bwMode="auto">
          <a:xfrm>
            <a:off x="3160713" y="6019800"/>
            <a:ext cx="16113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i="1" dirty="0" err="1" smtClean="0">
                <a:solidFill>
                  <a:schemeClr val="bg1"/>
                </a:solidFill>
              </a:rPr>
              <a:t>Aglaophyton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6158" name="Text Box 20"/>
          <p:cNvSpPr txBox="1">
            <a:spLocks noChangeArrowheads="1"/>
          </p:cNvSpPr>
          <p:nvPr/>
        </p:nvSpPr>
        <p:spPr bwMode="auto">
          <a:xfrm>
            <a:off x="4114800" y="1371600"/>
            <a:ext cx="15247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i="1" dirty="0" err="1" smtClean="0">
                <a:solidFill>
                  <a:schemeClr val="bg1"/>
                </a:solidFill>
              </a:rPr>
              <a:t>Polytrichum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6159" name="Text Box 21"/>
          <p:cNvSpPr txBox="1">
            <a:spLocks noChangeArrowheads="1"/>
          </p:cNvSpPr>
          <p:nvPr/>
        </p:nvSpPr>
        <p:spPr bwMode="auto">
          <a:xfrm>
            <a:off x="4722020" y="4217988"/>
            <a:ext cx="15263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i="1" dirty="0" smtClean="0">
                <a:solidFill>
                  <a:schemeClr val="bg1"/>
                </a:solidFill>
              </a:rPr>
              <a:t>Polypodium</a:t>
            </a:r>
            <a:endParaRPr lang="cs-CZ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FF99"/>
                </a:solidFill>
              </a:rPr>
              <a:t>Evoluce životních cyklů</a:t>
            </a: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4343400" y="6596063"/>
            <a:ext cx="3598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600">
                <a:solidFill>
                  <a:schemeClr val="bg1"/>
                </a:solidFill>
              </a:rPr>
              <a:t>Paul Kenrick, 2017: </a:t>
            </a:r>
            <a:r>
              <a:rPr lang="en-US" sz="600">
                <a:solidFill>
                  <a:schemeClr val="bg1"/>
                </a:solidFill>
              </a:rPr>
              <a:t>Changing expressions: a hypothesis for the origin of the vascular plant life cycle</a:t>
            </a:r>
            <a:endParaRPr lang="cs-CZ" sz="600">
              <a:solidFill>
                <a:schemeClr val="bg1"/>
              </a:solidFill>
            </a:endParaRPr>
          </a:p>
        </p:txBody>
      </p:sp>
      <p:pic>
        <p:nvPicPr>
          <p:cNvPr id="7172" name="Picture 4" descr="https://royalsocietypublishing.org/cms/attachment/0eee9ccf-6a4b-4274-a770-0aa149ebf027/rstb20170149f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16"/>
          <a:stretch>
            <a:fillRect/>
          </a:stretch>
        </p:blipFill>
        <p:spPr bwMode="auto">
          <a:xfrm>
            <a:off x="4343400" y="1066800"/>
            <a:ext cx="46482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s://royalsocietypublishing.org/cms/attachment/0eee9ccf-6a4b-4274-a770-0aa149ebf027/rstb20170149f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3"/>
          <a:stretch>
            <a:fillRect/>
          </a:stretch>
        </p:blipFill>
        <p:spPr bwMode="auto">
          <a:xfrm>
            <a:off x="4343400" y="3670300"/>
            <a:ext cx="46482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1" descr="C:\Users\Paja\Desktop\anthoceran hyp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673100" y="5097463"/>
            <a:ext cx="5969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600">
                <a:solidFill>
                  <a:schemeClr val="bg1"/>
                </a:solidFill>
              </a:rPr>
              <a:t>Smith, 1955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53704" y="1828800"/>
            <a:ext cx="254669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cs-CZ" sz="1800" b="1" dirty="0" err="1" smtClean="0">
                <a:solidFill>
                  <a:schemeClr val="bg1"/>
                </a:solidFill>
              </a:rPr>
              <a:t>Anthocerová</a:t>
            </a:r>
            <a:r>
              <a:rPr lang="cs-CZ" sz="1800" b="1" dirty="0" smtClean="0">
                <a:solidFill>
                  <a:schemeClr val="bg1"/>
                </a:solidFill>
              </a:rPr>
              <a:t> teorie</a:t>
            </a:r>
          </a:p>
          <a:p>
            <a:pPr marL="171450" lvl="1" indent="-1714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chemeClr val="bg1"/>
                </a:solidFill>
              </a:rPr>
              <a:t>D. H. </a:t>
            </a:r>
            <a:r>
              <a:rPr lang="cs-CZ" sz="1200" dirty="0" err="1" smtClean="0">
                <a:solidFill>
                  <a:schemeClr val="bg1"/>
                </a:solidFill>
              </a:rPr>
              <a:t>Campbell</a:t>
            </a:r>
            <a:r>
              <a:rPr lang="cs-CZ" sz="1200" dirty="0" smtClean="0">
                <a:solidFill>
                  <a:schemeClr val="bg1"/>
                </a:solidFill>
              </a:rPr>
              <a:t> </a:t>
            </a:r>
            <a:r>
              <a:rPr lang="cs-CZ" sz="1200" dirty="0">
                <a:solidFill>
                  <a:schemeClr val="bg1"/>
                </a:solidFill>
              </a:rPr>
              <a:t>(1895</a:t>
            </a:r>
            <a:r>
              <a:rPr lang="cs-CZ" sz="1200" dirty="0" smtClean="0">
                <a:solidFill>
                  <a:schemeClr val="bg1"/>
                </a:solidFill>
              </a:rPr>
              <a:t>)</a:t>
            </a:r>
          </a:p>
          <a:p>
            <a:pPr marL="171450" lvl="1" indent="-1714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chemeClr val="bg1"/>
                </a:solidFill>
              </a:rPr>
              <a:t>G. M. Smith (1938)</a:t>
            </a:r>
          </a:p>
          <a:p>
            <a:pPr marL="0" lvl="1" indent="0" eaLnBrk="1" hangingPunct="1">
              <a:lnSpc>
                <a:spcPct val="90000"/>
              </a:lnSpc>
              <a:spcBef>
                <a:spcPct val="20000"/>
              </a:spcBef>
            </a:pPr>
            <a:endParaRPr lang="cs-CZ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FF99"/>
                </a:solidFill>
              </a:rPr>
              <a:t>Podíl sporofytu a gametofytu</a:t>
            </a:r>
          </a:p>
        </p:txBody>
      </p:sp>
      <p:pic>
        <p:nvPicPr>
          <p:cNvPr id="4099" name="Picture 35" descr="wpsnu--gawholedw43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"/>
          <a:stretch>
            <a:fillRect/>
          </a:stretch>
        </p:blipFill>
        <p:spPr bwMode="auto">
          <a:xfrm>
            <a:off x="3711575" y="4679950"/>
            <a:ext cx="152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7" descr="wlyal5-gamicro1692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4" r="45454" b="6108"/>
          <a:stretch>
            <a:fillRect/>
          </a:stretch>
        </p:blipFill>
        <p:spPr bwMode="auto">
          <a:xfrm>
            <a:off x="5278438" y="5006975"/>
            <a:ext cx="11001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9" descr="rhynia sp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2209800"/>
            <a:ext cx="14430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3" descr="Anthocer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85" r="10857" b="9781"/>
          <a:stretch>
            <a:fillRect/>
          </a:stretch>
        </p:blipFill>
        <p:spPr bwMode="auto">
          <a:xfrm>
            <a:off x="374650" y="4267200"/>
            <a:ext cx="17859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6" descr="Anthocer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7" b="34215"/>
          <a:stretch>
            <a:fillRect/>
          </a:stretch>
        </p:blipFill>
        <p:spPr bwMode="auto">
          <a:xfrm>
            <a:off x="436563" y="1295400"/>
            <a:ext cx="16843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r="5191"/>
          <a:stretch>
            <a:fillRect/>
          </a:stretch>
        </p:blipFill>
        <p:spPr bwMode="auto">
          <a:xfrm>
            <a:off x="3721100" y="2362200"/>
            <a:ext cx="144303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48" descr="DSC06710"/>
          <p:cNvPicPr>
            <a:picLocks noChangeAspect="1" noChangeArrowheads="1"/>
          </p:cNvPicPr>
          <p:nvPr/>
        </p:nvPicPr>
        <p:blipFill>
          <a:blip r:embed="rId11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" t="6107" r="18010" b="13086"/>
          <a:stretch>
            <a:fillRect/>
          </a:stretch>
        </p:blipFill>
        <p:spPr bwMode="auto">
          <a:xfrm>
            <a:off x="5338763" y="2705100"/>
            <a:ext cx="149066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866900"/>
            <a:ext cx="768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33" descr="heqhya-gadw4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r="2238" b="7500"/>
          <a:stretch>
            <a:fillRect/>
          </a:stretch>
        </p:blipFill>
        <p:spPr bwMode="auto">
          <a:xfrm>
            <a:off x="6073775" y="4953000"/>
            <a:ext cx="114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51" descr="ceterach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390900"/>
            <a:ext cx="8286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53" descr="ferngametophyt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5681663"/>
            <a:ext cx="10668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55" descr="050919-taxus-baccat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1905000"/>
            <a:ext cx="17335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Line 56"/>
          <p:cNvSpPr>
            <a:spLocks noChangeShapeType="1"/>
          </p:cNvSpPr>
          <p:nvPr/>
        </p:nvSpPr>
        <p:spPr bwMode="auto">
          <a:xfrm>
            <a:off x="0" y="3810000"/>
            <a:ext cx="9144000" cy="1295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4112" name="Object 57"/>
          <p:cNvGraphicFramePr>
            <a:graphicFrameLocks noChangeAspect="1"/>
          </p:cNvGraphicFramePr>
          <p:nvPr/>
        </p:nvGraphicFramePr>
        <p:xfrm>
          <a:off x="8435975" y="5791200"/>
          <a:ext cx="5127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Image" r:id="rId17" imgW="1409524" imgH="1676190" progId="Photoshop.Image.9">
                  <p:embed/>
                </p:oleObj>
              </mc:Choice>
              <mc:Fallback>
                <p:oleObj name="Image" r:id="rId17" imgW="1409524" imgH="1676190" progId="Photoshop.Image.9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5975" y="5791200"/>
                        <a:ext cx="5127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58"/>
          <p:cNvGraphicFramePr>
            <a:graphicFrameLocks noChangeAspect="1"/>
          </p:cNvGraphicFramePr>
          <p:nvPr/>
        </p:nvGraphicFramePr>
        <p:xfrm>
          <a:off x="7826375" y="5276850"/>
          <a:ext cx="806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Image" r:id="rId19" imgW="1612698" imgH="1371429" progId="Photoshop.Image.9">
                  <p:embed/>
                </p:oleObj>
              </mc:Choice>
              <mc:Fallback>
                <p:oleObj name="Image" r:id="rId19" imgW="1612698" imgH="1371429" progId="Photoshop.Image.9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75" y="5276850"/>
                        <a:ext cx="8064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Text Box 59"/>
          <p:cNvSpPr txBox="1">
            <a:spLocks noChangeArrowheads="1"/>
          </p:cNvSpPr>
          <p:nvPr/>
        </p:nvSpPr>
        <p:spPr bwMode="auto">
          <a:xfrm>
            <a:off x="492125" y="6464300"/>
            <a:ext cx="8682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800">
                <a:solidFill>
                  <a:schemeClr val="bg1"/>
                </a:solidFill>
              </a:rPr>
              <a:t>mechorosty        </a:t>
            </a:r>
            <a:r>
              <a:rPr lang="cs-CZ" sz="1800" i="1">
                <a:solidFill>
                  <a:schemeClr val="bg1"/>
                </a:solidFill>
              </a:rPr>
              <a:t>Rhyniophyta     Psilophyta</a:t>
            </a:r>
            <a:r>
              <a:rPr lang="cs-CZ" sz="1800">
                <a:solidFill>
                  <a:schemeClr val="bg1"/>
                </a:solidFill>
              </a:rPr>
              <a:t>      ostatní kapraďorosty    nahosemenné</a:t>
            </a:r>
          </a:p>
        </p:txBody>
      </p:sp>
      <p:sp>
        <p:nvSpPr>
          <p:cNvPr id="4115" name="Text Box 60"/>
          <p:cNvSpPr txBox="1">
            <a:spLocks noChangeArrowheads="1"/>
          </p:cNvSpPr>
          <p:nvPr/>
        </p:nvSpPr>
        <p:spPr bwMode="auto">
          <a:xfrm rot="-5400000">
            <a:off x="-1924843" y="3864768"/>
            <a:ext cx="4125912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600">
                <a:solidFill>
                  <a:srgbClr val="FFCC99"/>
                </a:solidFill>
              </a:rPr>
              <a:t>gametofyt </a:t>
            </a:r>
            <a:r>
              <a:rPr lang="en-US" sz="1600">
                <a:solidFill>
                  <a:srgbClr val="FFCC99"/>
                </a:solidFill>
              </a:rPr>
              <a:t>(1</a:t>
            </a:r>
            <a:r>
              <a:rPr lang="en-US" sz="1600" i="1">
                <a:solidFill>
                  <a:srgbClr val="FFCC99"/>
                </a:solidFill>
              </a:rPr>
              <a:t>n</a:t>
            </a:r>
            <a:r>
              <a:rPr lang="en-US" sz="1600">
                <a:solidFill>
                  <a:srgbClr val="FFCC99"/>
                </a:solidFill>
              </a:rPr>
              <a:t>)</a:t>
            </a:r>
            <a:r>
              <a:rPr lang="en-US" sz="1600">
                <a:solidFill>
                  <a:schemeClr val="bg1"/>
                </a:solidFill>
              </a:rPr>
              <a:t>                          </a:t>
            </a:r>
            <a:r>
              <a:rPr lang="en-US" sz="1600">
                <a:solidFill>
                  <a:srgbClr val="99FF99"/>
                </a:solidFill>
              </a:rPr>
              <a:t>sporofyt (2</a:t>
            </a:r>
            <a:r>
              <a:rPr lang="en-US" sz="1600" i="1">
                <a:solidFill>
                  <a:srgbClr val="99FF99"/>
                </a:solidFill>
              </a:rPr>
              <a:t>n</a:t>
            </a:r>
            <a:r>
              <a:rPr lang="en-US" sz="1600">
                <a:solidFill>
                  <a:srgbClr val="99FF99"/>
                </a:solidFill>
              </a:rPr>
              <a:t>)</a:t>
            </a:r>
            <a:endParaRPr lang="cs-CZ" sz="1600">
              <a:solidFill>
                <a:srgbClr val="99FF99"/>
              </a:solidFill>
            </a:endParaRPr>
          </a:p>
        </p:txBody>
      </p:sp>
      <p:graphicFrame>
        <p:nvGraphicFramePr>
          <p:cNvPr id="4116" name="Object 62"/>
          <p:cNvGraphicFramePr>
            <a:graphicFrameLocks noChangeAspect="1"/>
          </p:cNvGraphicFramePr>
          <p:nvPr/>
        </p:nvGraphicFramePr>
        <p:xfrm>
          <a:off x="2265363" y="4343400"/>
          <a:ext cx="9239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Image" r:id="rId21" imgW="2044444" imgH="2869841" progId="Photoshop.Image.9">
                  <p:embed/>
                </p:oleObj>
              </mc:Choice>
              <mc:Fallback>
                <p:oleObj name="Image" r:id="rId21" imgW="2044444" imgH="2869841" progId="Photoshop.Image.9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4343400"/>
                        <a:ext cx="9239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7" name="Object 63"/>
          <p:cNvGraphicFramePr>
            <a:graphicFrameLocks noChangeAspect="1"/>
          </p:cNvGraphicFramePr>
          <p:nvPr/>
        </p:nvGraphicFramePr>
        <p:xfrm>
          <a:off x="2901950" y="4824413"/>
          <a:ext cx="708025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Image" r:id="rId23" imgW="1549206" imgH="2615873" progId="Photoshop.Image.9">
                  <p:embed/>
                </p:oleObj>
              </mc:Choice>
              <mc:Fallback>
                <p:oleObj name="Image" r:id="rId23" imgW="1549206" imgH="2615873" progId="Photoshop.Image.9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4824413"/>
                        <a:ext cx="708025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39135</TotalTime>
  <Words>350</Words>
  <Application>Microsoft Office PowerPoint</Application>
  <PresentationFormat>Předvádění na obrazovce (4:3)</PresentationFormat>
  <Paragraphs>98</Paragraphs>
  <Slides>13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Výchozí návrh</vt:lpstr>
      <vt:lpstr>Image</vt:lpstr>
      <vt:lpstr>Základní poznatky  životní cykly, rodozměna, mechanismy</vt:lpstr>
      <vt:lpstr>Evoluční morfologie</vt:lpstr>
      <vt:lpstr>Původ rostlin</vt:lpstr>
      <vt:lpstr>Původ rostlin</vt:lpstr>
      <vt:lpstr>Evoluce životních cyklů</vt:lpstr>
      <vt:lpstr>Evoluce životních cyklů</vt:lpstr>
      <vt:lpstr>Rodozměna</vt:lpstr>
      <vt:lpstr>Evoluce životních cyklů</vt:lpstr>
      <vt:lpstr>Podíl sporofytu a gametofytu</vt:lpstr>
      <vt:lpstr>Genomické pozadí</vt:lpstr>
      <vt:lpstr>Studium evo-devo</vt:lpstr>
      <vt:lpstr>Efekt nukleotypu</vt:lpstr>
      <vt:lpstr>Efekt nukleotypu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Paja</dc:creator>
  <cp:lastModifiedBy>Pavel Veselý</cp:lastModifiedBy>
  <cp:revision>266</cp:revision>
  <cp:lastPrinted>1601-01-01T00:00:00Z</cp:lastPrinted>
  <dcterms:created xsi:type="dcterms:W3CDTF">1601-01-01T00:00:00Z</dcterms:created>
  <dcterms:modified xsi:type="dcterms:W3CDTF">2023-09-25T12:37:15Z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