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256" r:id="rId2"/>
    <p:sldId id="257" r:id="rId3"/>
    <p:sldId id="267" r:id="rId4"/>
    <p:sldId id="270" r:id="rId5"/>
    <p:sldId id="273" r:id="rId6"/>
    <p:sldId id="268" r:id="rId7"/>
    <p:sldId id="335" r:id="rId8"/>
    <p:sldId id="269" r:id="rId9"/>
    <p:sldId id="258" r:id="rId10"/>
    <p:sldId id="271" r:id="rId11"/>
    <p:sldId id="272" r:id="rId12"/>
    <p:sldId id="274" r:id="rId13"/>
    <p:sldId id="275" r:id="rId14"/>
    <p:sldId id="285" r:id="rId15"/>
    <p:sldId id="276" r:id="rId16"/>
    <p:sldId id="287" r:id="rId17"/>
    <p:sldId id="286" r:id="rId18"/>
    <p:sldId id="289" r:id="rId19"/>
    <p:sldId id="315" r:id="rId20"/>
    <p:sldId id="330" r:id="rId21"/>
    <p:sldId id="332" r:id="rId22"/>
    <p:sldId id="317" r:id="rId23"/>
    <p:sldId id="288" r:id="rId24"/>
    <p:sldId id="333" r:id="rId25"/>
    <p:sldId id="278" r:id="rId26"/>
    <p:sldId id="281" r:id="rId27"/>
    <p:sldId id="33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7011" autoAdjust="0"/>
  </p:normalViewPr>
  <p:slideViewPr>
    <p:cSldViewPr snapToGrid="0">
      <p:cViewPr varScale="1">
        <p:scale>
          <a:sx n="78" d="100"/>
          <a:sy n="78" d="100"/>
        </p:scale>
        <p:origin x="10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6FD3ED-2B75-4588-8163-6411BF69FB18}" type="datetimeFigureOut">
              <a:rPr lang="cs-CZ" smtClean="0"/>
              <a:t>20.11.2024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A30F50-1B6B-43D5-91FE-45A8EC97691E}" type="slidenum">
              <a:rPr lang="cs-CZ" smtClean="0"/>
              <a:t>‹#›</a:t>
            </a:fld>
            <a:endParaRPr lang="cs-CZ"/>
          </a:p>
        </p:txBody>
      </p:sp>
    </p:spTree>
    <p:extLst>
      <p:ext uri="{BB962C8B-B14F-4D97-AF65-F5344CB8AC3E}">
        <p14:creationId xmlns:p14="http://schemas.microsoft.com/office/powerpoint/2010/main" val="780896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Hmyzí opylovači opylují až třetinu všeho jídla na světě. Podrobnosti k opylovačům na: https://ziva.avcr.cz/files/ziva/pdf/polinacni-syndromy.pdf</a:t>
            </a:r>
            <a:endParaRPr lang="en-US" dirty="0"/>
          </a:p>
        </p:txBody>
      </p:sp>
      <p:sp>
        <p:nvSpPr>
          <p:cNvPr id="4" name="Zástupný symbol pro číslo snímku 3"/>
          <p:cNvSpPr>
            <a:spLocks noGrp="1"/>
          </p:cNvSpPr>
          <p:nvPr>
            <p:ph type="sldNum" sz="quarter" idx="5"/>
          </p:nvPr>
        </p:nvSpPr>
        <p:spPr/>
        <p:txBody>
          <a:bodyPr/>
          <a:lstStyle/>
          <a:p>
            <a:fld id="{52A30F50-1B6B-43D5-91FE-45A8EC97691E}" type="slidenum">
              <a:rPr lang="cs-CZ" smtClean="0"/>
              <a:t>3</a:t>
            </a:fld>
            <a:endParaRPr lang="cs-CZ"/>
          </a:p>
        </p:txBody>
      </p:sp>
    </p:spTree>
    <p:extLst>
      <p:ext uri="{BB962C8B-B14F-4D97-AF65-F5344CB8AC3E}">
        <p14:creationId xmlns:p14="http://schemas.microsoft.com/office/powerpoint/2010/main" val="3057891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Autogamie třeba na konci sezóny nebo když nedostatek opylovačů.</a:t>
            </a:r>
          </a:p>
        </p:txBody>
      </p:sp>
      <p:sp>
        <p:nvSpPr>
          <p:cNvPr id="4" name="Zástupný symbol pro číslo snímku 3"/>
          <p:cNvSpPr>
            <a:spLocks noGrp="1"/>
          </p:cNvSpPr>
          <p:nvPr>
            <p:ph type="sldNum" sz="quarter" idx="5"/>
          </p:nvPr>
        </p:nvSpPr>
        <p:spPr/>
        <p:txBody>
          <a:bodyPr/>
          <a:lstStyle/>
          <a:p>
            <a:fld id="{52A30F50-1B6B-43D5-91FE-45A8EC97691E}" type="slidenum">
              <a:rPr lang="cs-CZ" smtClean="0"/>
              <a:t>13</a:t>
            </a:fld>
            <a:endParaRPr lang="cs-CZ"/>
          </a:p>
        </p:txBody>
      </p:sp>
    </p:spTree>
    <p:extLst>
      <p:ext uri="{BB962C8B-B14F-4D97-AF65-F5344CB8AC3E}">
        <p14:creationId xmlns:p14="http://schemas.microsoft.com/office/powerpoint/2010/main" val="2720959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Genetická neslučitelnost – aby se zabránilo samoopylení</a:t>
            </a:r>
          </a:p>
          <a:p>
            <a:endParaRPr lang="cs-CZ" dirty="0"/>
          </a:p>
          <a:p>
            <a:r>
              <a:rPr lang="cs-CZ" dirty="0" err="1"/>
              <a:t>Gametofytická</a:t>
            </a:r>
            <a:r>
              <a:rPr lang="cs-CZ" dirty="0"/>
              <a:t> – je dána gametofytem – po vyklíčení pylové láčky se růst zastaví, pokud je genotyp pylu (látky vytvořené v pylové láčce a umístěné do stěny pylové láčky) shodný s genotypem pestíku </a:t>
            </a:r>
          </a:p>
          <a:p>
            <a:r>
              <a:rPr lang="cs-CZ" dirty="0" err="1"/>
              <a:t>Sporofytická</a:t>
            </a:r>
            <a:r>
              <a:rPr lang="cs-CZ" dirty="0"/>
              <a:t> – je dána sporofytem – na pylu jsou uloženy látky určující genotyp rostliny, ze které pochází pyl. Po dosednutí pyl nevyklíčí, pokud je genotyp shodný s genotypem blizny.</a:t>
            </a:r>
          </a:p>
        </p:txBody>
      </p:sp>
      <p:sp>
        <p:nvSpPr>
          <p:cNvPr id="4" name="Zástupný symbol pro číslo snímku 3"/>
          <p:cNvSpPr>
            <a:spLocks noGrp="1"/>
          </p:cNvSpPr>
          <p:nvPr>
            <p:ph type="sldNum" sz="quarter" idx="5"/>
          </p:nvPr>
        </p:nvSpPr>
        <p:spPr/>
        <p:txBody>
          <a:bodyPr/>
          <a:lstStyle/>
          <a:p>
            <a:fld id="{52A30F50-1B6B-43D5-91FE-45A8EC97691E}" type="slidenum">
              <a:rPr lang="cs-CZ" smtClean="0"/>
              <a:t>15</a:t>
            </a:fld>
            <a:endParaRPr lang="cs-CZ"/>
          </a:p>
        </p:txBody>
      </p:sp>
    </p:spTree>
    <p:extLst>
      <p:ext uri="{BB962C8B-B14F-4D97-AF65-F5344CB8AC3E}">
        <p14:creationId xmlns:p14="http://schemas.microsoft.com/office/powerpoint/2010/main" val="1879561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52A30F50-1B6B-43D5-91FE-45A8EC97691E}" type="slidenum">
              <a:rPr lang="cs-CZ" smtClean="0"/>
              <a:t>17</a:t>
            </a:fld>
            <a:endParaRPr lang="cs-CZ"/>
          </a:p>
        </p:txBody>
      </p:sp>
    </p:spTree>
    <p:extLst>
      <p:ext uri="{BB962C8B-B14F-4D97-AF65-F5344CB8AC3E}">
        <p14:creationId xmlns:p14="http://schemas.microsoft.com/office/powerpoint/2010/main" val="3667995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1" eaLnBrk="1" hangingPunct="1">
              <a:buFontTx/>
              <a:buChar char="•"/>
            </a:pPr>
            <a:r>
              <a:rPr lang="cs-CZ" altLang="cs-CZ" dirty="0" err="1">
                <a:solidFill>
                  <a:srgbClr val="0000FF"/>
                </a:solidFill>
              </a:rPr>
              <a:t>monosyfonické</a:t>
            </a:r>
            <a:r>
              <a:rPr lang="cs-CZ" altLang="cs-CZ" dirty="0"/>
              <a:t> – nejčastější </a:t>
            </a:r>
            <a:r>
              <a:rPr lang="cs-CZ" altLang="cs-CZ" b="0" dirty="0"/>
              <a:t>(u růží – větvení pylové láčky)</a:t>
            </a:r>
          </a:p>
          <a:p>
            <a:pPr lvl="1" eaLnBrk="1" hangingPunct="1">
              <a:buFontTx/>
              <a:buChar char="•"/>
            </a:pPr>
            <a:r>
              <a:rPr lang="cs-CZ" altLang="cs-CZ" dirty="0" err="1">
                <a:solidFill>
                  <a:srgbClr val="0000FF"/>
                </a:solidFill>
              </a:rPr>
              <a:t>polysyfonické</a:t>
            </a:r>
            <a:r>
              <a:rPr lang="cs-CZ" altLang="cs-CZ" dirty="0"/>
              <a:t> </a:t>
            </a:r>
            <a:r>
              <a:rPr lang="cs-CZ" altLang="cs-CZ" b="0" dirty="0"/>
              <a:t>(</a:t>
            </a:r>
            <a:r>
              <a:rPr lang="cs-CZ" altLang="cs-CZ" b="0" i="1" dirty="0" err="1"/>
              <a:t>Daphne</a:t>
            </a:r>
            <a:r>
              <a:rPr lang="cs-CZ" altLang="cs-CZ" b="0" i="1" dirty="0"/>
              <a:t> </a:t>
            </a:r>
            <a:r>
              <a:rPr lang="cs-CZ" altLang="cs-CZ" b="0" i="1" dirty="0" err="1"/>
              <a:t>mezereum</a:t>
            </a:r>
            <a:r>
              <a:rPr lang="cs-CZ" altLang="cs-CZ" b="0" dirty="0"/>
              <a:t> – lýkovec jedovatý, </a:t>
            </a:r>
            <a:r>
              <a:rPr lang="cs-CZ" altLang="cs-CZ" b="0" i="1" dirty="0" err="1"/>
              <a:t>Althaea</a:t>
            </a:r>
            <a:r>
              <a:rPr lang="cs-CZ" altLang="cs-CZ" b="0" dirty="0"/>
              <a:t> - proskurník topolovka, </a:t>
            </a:r>
            <a:r>
              <a:rPr lang="cs-CZ" altLang="cs-CZ" b="0" i="1" dirty="0" err="1"/>
              <a:t>Scabiosa</a:t>
            </a:r>
            <a:r>
              <a:rPr lang="cs-CZ" altLang="cs-CZ" b="0" dirty="0"/>
              <a:t> – hlaváč)</a:t>
            </a:r>
          </a:p>
          <a:p>
            <a:endParaRPr lang="cs-CZ" dirty="0"/>
          </a:p>
        </p:txBody>
      </p:sp>
      <p:sp>
        <p:nvSpPr>
          <p:cNvPr id="4" name="Zástupný symbol pro číslo snímku 3"/>
          <p:cNvSpPr>
            <a:spLocks noGrp="1"/>
          </p:cNvSpPr>
          <p:nvPr>
            <p:ph type="sldNum" sz="quarter" idx="5"/>
          </p:nvPr>
        </p:nvSpPr>
        <p:spPr/>
        <p:txBody>
          <a:bodyPr/>
          <a:lstStyle/>
          <a:p>
            <a:fld id="{52A30F50-1B6B-43D5-91FE-45A8EC97691E}" type="slidenum">
              <a:rPr lang="cs-CZ" smtClean="0"/>
              <a:t>18</a:t>
            </a:fld>
            <a:endParaRPr lang="cs-CZ"/>
          </a:p>
        </p:txBody>
      </p:sp>
    </p:spTree>
    <p:extLst>
      <p:ext uri="{BB962C8B-B14F-4D97-AF65-F5344CB8AC3E}">
        <p14:creationId xmlns:p14="http://schemas.microsoft.com/office/powerpoint/2010/main" val="423588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3738C75B-6376-4572-B42B-E1D85727A25D}"/>
              </a:ext>
            </a:extLst>
          </p:cNvPr>
          <p:cNvSpPr>
            <a:spLocks noGrp="1" noChangeArrowheads="1"/>
          </p:cNvSpPr>
          <p:nvPr>
            <p:ph type="sldNum" sz="quarter" idx="5"/>
          </p:nvPr>
        </p:nvSpPr>
        <p:spPr>
          <a:noFill/>
        </p:spPr>
        <p:txBody>
          <a:bodyPr/>
          <a:lstStyle>
            <a:lvl1pPr defTabSz="990600">
              <a:defRPr b="1">
                <a:solidFill>
                  <a:schemeClr val="tx1"/>
                </a:solidFill>
                <a:latin typeface="Arial" panose="020B0604020202020204" pitchFamily="34" charset="0"/>
                <a:cs typeface="Arial" panose="020B0604020202020204" pitchFamily="34" charset="0"/>
              </a:defRPr>
            </a:lvl1pPr>
            <a:lvl2pPr marL="742950" indent="-285750" defTabSz="990600">
              <a:defRPr b="1">
                <a:solidFill>
                  <a:schemeClr val="tx1"/>
                </a:solidFill>
                <a:latin typeface="Arial" panose="020B0604020202020204" pitchFamily="34" charset="0"/>
                <a:cs typeface="Arial" panose="020B0604020202020204" pitchFamily="34" charset="0"/>
              </a:defRPr>
            </a:lvl2pPr>
            <a:lvl3pPr marL="1143000" indent="-228600" defTabSz="990600">
              <a:defRPr b="1">
                <a:solidFill>
                  <a:schemeClr val="tx1"/>
                </a:solidFill>
                <a:latin typeface="Arial" panose="020B0604020202020204" pitchFamily="34" charset="0"/>
                <a:cs typeface="Arial" panose="020B0604020202020204" pitchFamily="34" charset="0"/>
              </a:defRPr>
            </a:lvl3pPr>
            <a:lvl4pPr marL="1600200" indent="-228600" defTabSz="990600">
              <a:defRPr b="1">
                <a:solidFill>
                  <a:schemeClr val="tx1"/>
                </a:solidFill>
                <a:latin typeface="Arial" panose="020B0604020202020204" pitchFamily="34" charset="0"/>
                <a:cs typeface="Arial" panose="020B0604020202020204" pitchFamily="34" charset="0"/>
              </a:defRPr>
            </a:lvl4pPr>
            <a:lvl5pPr marL="2057400" indent="-228600" defTabSz="990600">
              <a:defRPr b="1">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C42F2427-AD5F-4E18-92BC-5B05B8D2B4C1}" type="slidenum">
              <a:rPr lang="en-GB" altLang="cs-CZ" b="0"/>
              <a:pPr/>
              <a:t>19</a:t>
            </a:fld>
            <a:endParaRPr lang="en-GB" altLang="cs-CZ" b="0"/>
          </a:p>
        </p:txBody>
      </p:sp>
      <p:sp>
        <p:nvSpPr>
          <p:cNvPr id="62467" name="Rectangle 2">
            <a:extLst>
              <a:ext uri="{FF2B5EF4-FFF2-40B4-BE49-F238E27FC236}">
                <a16:creationId xmlns:a16="http://schemas.microsoft.com/office/drawing/2014/main" id="{801EF538-7648-4ADF-B3F8-76B405557D26}"/>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62468" name="Rectangle 3">
            <a:extLst>
              <a:ext uri="{FF2B5EF4-FFF2-40B4-BE49-F238E27FC236}">
                <a16:creationId xmlns:a16="http://schemas.microsoft.com/office/drawing/2014/main" id="{FDAECCB1-2D25-4028-9371-A9B76E251DF0}"/>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692A44B8-C619-44F9-9ACF-9AD118969973}"/>
              </a:ext>
            </a:extLst>
          </p:cNvPr>
          <p:cNvSpPr>
            <a:spLocks noGrp="1" noChangeArrowheads="1"/>
          </p:cNvSpPr>
          <p:nvPr>
            <p:ph type="sldNum" sz="quarter" idx="5"/>
          </p:nvPr>
        </p:nvSpPr>
        <p:spPr>
          <a:noFill/>
        </p:spPr>
        <p:txBody>
          <a:bodyPr/>
          <a:lstStyle>
            <a:lvl1pPr defTabSz="990600">
              <a:defRPr b="1">
                <a:solidFill>
                  <a:schemeClr val="tx1"/>
                </a:solidFill>
                <a:latin typeface="Arial" panose="020B0604020202020204" pitchFamily="34" charset="0"/>
                <a:cs typeface="Arial" panose="020B0604020202020204" pitchFamily="34" charset="0"/>
              </a:defRPr>
            </a:lvl1pPr>
            <a:lvl2pPr marL="742950" indent="-285750" defTabSz="990600">
              <a:defRPr b="1">
                <a:solidFill>
                  <a:schemeClr val="tx1"/>
                </a:solidFill>
                <a:latin typeface="Arial" panose="020B0604020202020204" pitchFamily="34" charset="0"/>
                <a:cs typeface="Arial" panose="020B0604020202020204" pitchFamily="34" charset="0"/>
              </a:defRPr>
            </a:lvl2pPr>
            <a:lvl3pPr marL="1143000" indent="-228600" defTabSz="990600">
              <a:defRPr b="1">
                <a:solidFill>
                  <a:schemeClr val="tx1"/>
                </a:solidFill>
                <a:latin typeface="Arial" panose="020B0604020202020204" pitchFamily="34" charset="0"/>
                <a:cs typeface="Arial" panose="020B0604020202020204" pitchFamily="34" charset="0"/>
              </a:defRPr>
            </a:lvl3pPr>
            <a:lvl4pPr marL="1600200" indent="-228600" defTabSz="990600">
              <a:defRPr b="1">
                <a:solidFill>
                  <a:schemeClr val="tx1"/>
                </a:solidFill>
                <a:latin typeface="Arial" panose="020B0604020202020204" pitchFamily="34" charset="0"/>
                <a:cs typeface="Arial" panose="020B0604020202020204" pitchFamily="34" charset="0"/>
              </a:defRPr>
            </a:lvl4pPr>
            <a:lvl5pPr marL="2057400" indent="-228600" defTabSz="990600">
              <a:defRPr b="1">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89FAEA6-306F-470A-B26F-49168C540FDD}" type="slidenum">
              <a:rPr lang="en-GB" altLang="cs-CZ" b="0"/>
              <a:pPr/>
              <a:t>22</a:t>
            </a:fld>
            <a:endParaRPr lang="en-GB" altLang="cs-CZ" b="0"/>
          </a:p>
        </p:txBody>
      </p:sp>
      <p:sp>
        <p:nvSpPr>
          <p:cNvPr id="71683" name="Text Box 2">
            <a:extLst>
              <a:ext uri="{FF2B5EF4-FFF2-40B4-BE49-F238E27FC236}">
                <a16:creationId xmlns:a16="http://schemas.microsoft.com/office/drawing/2014/main" id="{D9549D8F-4838-4196-82AE-C0B14E845EC4}"/>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cs-CZ" altLang="cs-CZ"/>
          </a:p>
        </p:txBody>
      </p:sp>
      <p:sp>
        <p:nvSpPr>
          <p:cNvPr id="71684" name="Text Box 3">
            <a:extLst>
              <a:ext uri="{FF2B5EF4-FFF2-40B4-BE49-F238E27FC236}">
                <a16:creationId xmlns:a16="http://schemas.microsoft.com/office/drawing/2014/main" id="{BB9E8EBF-E49F-40F1-80E3-5175A56F5599}"/>
              </a:ext>
            </a:extLst>
          </p:cNvPr>
          <p:cNvSpPr>
            <a:spLocks noGrp="1" noChangeArrowheads="1"/>
          </p:cNvSpPr>
          <p:nvPr>
            <p:ph type="body"/>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cs-CZ" dirty="0"/>
              <a:t>Pollen tubes are among the most rapidly extending cells,</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cs-CZ" dirty="0"/>
              <a:t>growing up to 50 mm min±1. These growth rates are</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cs-CZ" dirty="0"/>
              <a:t>possible due to a highly polarized apical fusion of vesicles,</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cs-CZ" dirty="0"/>
              <a:t>which transport cell wall components to the growing tip</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cs-CZ" dirty="0"/>
              <a:t>(Steer and Steer, 1989). A tip-focused [Ca2+]c gradient is known to play a central</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cs-CZ" dirty="0"/>
              <a:t>role in the regulation of pollen tube growth and modulation</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cs-CZ" dirty="0"/>
              <a:t>of the [Ca2+]c concentration results in changes in the rate</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cs-CZ" dirty="0"/>
              <a:t>and direction of growth. (Pierson et al., 1994; </a:t>
            </a:r>
            <a:r>
              <a:rPr lang="en-GB" altLang="cs-CZ" dirty="0" err="1"/>
              <a:t>Malho</a:t>
            </a:r>
            <a:r>
              <a:rPr lang="en-GB" altLang="cs-CZ" dirty="0"/>
              <a:t>¬ and</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cs-CZ" dirty="0"/>
              <a:t>Trewavas, 1996). One of the targets of this Ca2+ signalling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Hlavně u primitivnějších a nahosemenných – u kvetoucích rostlin se vyvinulo opylování větrem asi až druhotně. Přizpůsobení: velké množství lehkého (malého, hladkého a nelepivého) pylu, aby se zvýšila šance na </a:t>
            </a:r>
            <a:r>
              <a:rPr lang="cs-CZ" dirty="0" err="1"/>
              <a:t>dopadnutí</a:t>
            </a:r>
            <a:r>
              <a:rPr lang="cs-CZ" dirty="0"/>
              <a:t> na správnou bliznu. V semeníku je nízký počet vajíček, protože malá šance, že dopadne víc pylu (u opylování hmyzem velký přenos pylu a proto větší počet vajíček v semeníku). Časté kvetení na jaře před růstem listů nebo květy vystrčené do prostoru mimo listy. Někdy prudké otevření prašníků najednou (třeba vlivem slunce) a tím rozprášení do okolí. Přizpůsobení blizny – dlouhá, vystrčená, trichomy – </a:t>
            </a:r>
            <a:r>
              <a:rPr lang="cs-CZ" dirty="0" err="1"/>
              <a:t>peříčkovitý</a:t>
            </a:r>
            <a:r>
              <a:rPr lang="cs-CZ" dirty="0"/>
              <a:t> vzhled. Často dvoudomé rostliny kvůli zabránění samoopylení.</a:t>
            </a:r>
          </a:p>
        </p:txBody>
      </p:sp>
      <p:sp>
        <p:nvSpPr>
          <p:cNvPr id="4" name="Zástupný symbol pro číslo snímku 3"/>
          <p:cNvSpPr>
            <a:spLocks noGrp="1"/>
          </p:cNvSpPr>
          <p:nvPr>
            <p:ph type="sldNum" sz="quarter" idx="5"/>
          </p:nvPr>
        </p:nvSpPr>
        <p:spPr/>
        <p:txBody>
          <a:bodyPr/>
          <a:lstStyle/>
          <a:p>
            <a:fld id="{52A30F50-1B6B-43D5-91FE-45A8EC97691E}" type="slidenum">
              <a:rPr lang="cs-CZ" smtClean="0"/>
              <a:t>4</a:t>
            </a:fld>
            <a:endParaRPr lang="cs-CZ"/>
          </a:p>
        </p:txBody>
      </p:sp>
    </p:spTree>
    <p:extLst>
      <p:ext uri="{BB962C8B-B14F-4D97-AF65-F5344CB8AC3E}">
        <p14:creationId xmlns:p14="http://schemas.microsoft.com/office/powerpoint/2010/main" val="3576957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U vodních rostlin s květy pod nebo na hladině. Zvýšení pravděpodobnosti opylení: přenášeny celé prašníky nebo pyl v provazcích, pospolitý růst a synchronizované kvetení. </a:t>
            </a:r>
            <a:r>
              <a:rPr lang="cs-CZ" dirty="0" err="1"/>
              <a:t>Exina</a:t>
            </a:r>
            <a:r>
              <a:rPr lang="cs-CZ" dirty="0"/>
              <a:t> není většinou vyvinuta. Vodní rostliny často autogamní. Vodní rostliny mohou být větrosnubné (květ trčí do vzduchu, i u rostlin, které jsou úplně ponořené), ale to znamená velkou investici do </a:t>
            </a:r>
            <a:r>
              <a:rPr lang="cs-CZ"/>
              <a:t>množství pylu.</a:t>
            </a:r>
            <a:endParaRPr lang="cs-CZ" dirty="0"/>
          </a:p>
        </p:txBody>
      </p:sp>
      <p:sp>
        <p:nvSpPr>
          <p:cNvPr id="4" name="Zástupný symbol pro číslo snímku 3"/>
          <p:cNvSpPr>
            <a:spLocks noGrp="1"/>
          </p:cNvSpPr>
          <p:nvPr>
            <p:ph type="sldNum" sz="quarter" idx="5"/>
          </p:nvPr>
        </p:nvSpPr>
        <p:spPr/>
        <p:txBody>
          <a:bodyPr/>
          <a:lstStyle/>
          <a:p>
            <a:fld id="{52A30F50-1B6B-43D5-91FE-45A8EC97691E}" type="slidenum">
              <a:rPr lang="cs-CZ" smtClean="0"/>
              <a:t>5</a:t>
            </a:fld>
            <a:endParaRPr lang="cs-CZ"/>
          </a:p>
        </p:txBody>
      </p:sp>
    </p:spTree>
    <p:extLst>
      <p:ext uri="{BB962C8B-B14F-4D97-AF65-F5344CB8AC3E}">
        <p14:creationId xmlns:p14="http://schemas.microsoft.com/office/powerpoint/2010/main" val="270622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Včely vnímají barvy (především žlutou, zelenou, modrou, fialovou a UV) a rozeznávají vůně. Živí se nektarem a své larvy krmí pylem a mateří kašičkou (vyrábějí včely z pylu a nektaru).  </a:t>
            </a:r>
          </a:p>
        </p:txBody>
      </p:sp>
      <p:sp>
        <p:nvSpPr>
          <p:cNvPr id="4" name="Zástupný symbol pro číslo snímku 3"/>
          <p:cNvSpPr>
            <a:spLocks noGrp="1"/>
          </p:cNvSpPr>
          <p:nvPr>
            <p:ph type="sldNum" sz="quarter" idx="5"/>
          </p:nvPr>
        </p:nvSpPr>
        <p:spPr/>
        <p:txBody>
          <a:bodyPr/>
          <a:lstStyle/>
          <a:p>
            <a:fld id="{52A30F50-1B6B-43D5-91FE-45A8EC97691E}" type="slidenum">
              <a:rPr lang="cs-CZ" smtClean="0"/>
              <a:t>6</a:t>
            </a:fld>
            <a:endParaRPr lang="cs-CZ"/>
          </a:p>
        </p:txBody>
      </p:sp>
    </p:spTree>
    <p:extLst>
      <p:ext uri="{BB962C8B-B14F-4D97-AF65-F5344CB8AC3E}">
        <p14:creationId xmlns:p14="http://schemas.microsoft.com/office/powerpoint/2010/main" val="16760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b="1" i="0" dirty="0">
                <a:solidFill>
                  <a:srgbClr val="505050"/>
                </a:solidFill>
                <a:effectLst/>
                <a:latin typeface="helvetica" panose="020B0604020202020204" pitchFamily="34" charset="0"/>
              </a:rPr>
              <a:t>The distribution of </a:t>
            </a:r>
            <a:r>
              <a:rPr lang="en-US" b="1" i="0" dirty="0" err="1">
                <a:solidFill>
                  <a:srgbClr val="505050"/>
                </a:solidFill>
                <a:effectLst/>
                <a:latin typeface="helvetica" panose="020B0604020202020204" pitchFamily="34" charset="0"/>
              </a:rPr>
              <a:t>nectaries</a:t>
            </a:r>
            <a:r>
              <a:rPr lang="en-US" b="1" i="0" dirty="0">
                <a:solidFill>
                  <a:srgbClr val="505050"/>
                </a:solidFill>
                <a:effectLst/>
                <a:latin typeface="helvetica" panose="020B0604020202020204" pitchFamily="34" charset="0"/>
              </a:rPr>
              <a:t> within a plant. Floral </a:t>
            </a:r>
            <a:r>
              <a:rPr lang="en-US" b="1" i="0" dirty="0" err="1">
                <a:solidFill>
                  <a:srgbClr val="505050"/>
                </a:solidFill>
                <a:effectLst/>
                <a:latin typeface="helvetica" panose="020B0604020202020204" pitchFamily="34" charset="0"/>
              </a:rPr>
              <a:t>nectaries</a:t>
            </a:r>
            <a:r>
              <a:rPr lang="en-US" b="1" i="0" dirty="0">
                <a:solidFill>
                  <a:srgbClr val="505050"/>
                </a:solidFill>
                <a:effectLst/>
                <a:latin typeface="helvetica" panose="020B0604020202020204" pitchFamily="34" charset="0"/>
              </a:rPr>
              <a:t> can be located at the base of the ovary (</a:t>
            </a:r>
            <a:r>
              <a:rPr lang="en-US" b="1" i="0" dirty="0" err="1">
                <a:solidFill>
                  <a:srgbClr val="505050"/>
                </a:solidFill>
                <a:effectLst/>
                <a:latin typeface="helvetica" panose="020B0604020202020204" pitchFamily="34" charset="0"/>
              </a:rPr>
              <a:t>i</a:t>
            </a:r>
            <a:r>
              <a:rPr lang="en-US" b="1" i="0" dirty="0">
                <a:solidFill>
                  <a:srgbClr val="505050"/>
                </a:solidFill>
                <a:effectLst/>
                <a:latin typeface="helvetica" panose="020B0604020202020204" pitchFamily="34" charset="0"/>
              </a:rPr>
              <a:t>), the filaments (ii) or the petals (iii), whereas extrafloral </a:t>
            </a:r>
            <a:r>
              <a:rPr lang="en-US" b="1" i="0" dirty="0" err="1">
                <a:solidFill>
                  <a:srgbClr val="505050"/>
                </a:solidFill>
                <a:effectLst/>
                <a:latin typeface="helvetica" panose="020B0604020202020204" pitchFamily="34" charset="0"/>
              </a:rPr>
              <a:t>nectaries</a:t>
            </a:r>
            <a:r>
              <a:rPr lang="en-US" b="1" i="0" dirty="0">
                <a:solidFill>
                  <a:srgbClr val="505050"/>
                </a:solidFill>
                <a:effectLst/>
                <a:latin typeface="helvetica" panose="020B0604020202020204" pitchFamily="34" charset="0"/>
              </a:rPr>
              <a:t> can be located on the inner or outer surfaces of the sepals (iv), on the shoot (v), leaf stalks (vi), leaf blades (vii) or stipules (viii). The most common types of </a:t>
            </a:r>
            <a:r>
              <a:rPr lang="en-US" b="1" i="0" dirty="0" err="1">
                <a:solidFill>
                  <a:srgbClr val="505050"/>
                </a:solidFill>
                <a:effectLst/>
                <a:latin typeface="helvetica" panose="020B0604020202020204" pitchFamily="34" charset="0"/>
              </a:rPr>
              <a:t>nectaries</a:t>
            </a:r>
            <a:r>
              <a:rPr lang="en-US" b="1" i="0" dirty="0">
                <a:solidFill>
                  <a:srgbClr val="505050"/>
                </a:solidFill>
                <a:effectLst/>
                <a:latin typeface="helvetica" panose="020B0604020202020204" pitchFamily="34" charset="0"/>
              </a:rPr>
              <a:t> secrete via constantly open stomata (a), secretory trichomes (b) or a combination of both (c).</a:t>
            </a:r>
            <a:endParaRPr lang="en-US" dirty="0"/>
          </a:p>
        </p:txBody>
      </p:sp>
      <p:sp>
        <p:nvSpPr>
          <p:cNvPr id="4" name="Zástupný symbol pro číslo snímku 3"/>
          <p:cNvSpPr>
            <a:spLocks noGrp="1"/>
          </p:cNvSpPr>
          <p:nvPr>
            <p:ph type="sldNum" sz="quarter" idx="5"/>
          </p:nvPr>
        </p:nvSpPr>
        <p:spPr/>
        <p:txBody>
          <a:bodyPr/>
          <a:lstStyle/>
          <a:p>
            <a:fld id="{52A30F50-1B6B-43D5-91FE-45A8EC97691E}" type="slidenum">
              <a:rPr lang="cs-CZ" smtClean="0"/>
              <a:t>7</a:t>
            </a:fld>
            <a:endParaRPr lang="cs-CZ"/>
          </a:p>
        </p:txBody>
      </p:sp>
    </p:spTree>
    <p:extLst>
      <p:ext uri="{BB962C8B-B14F-4D97-AF65-F5344CB8AC3E}">
        <p14:creationId xmlns:p14="http://schemas.microsoft.com/office/powerpoint/2010/main" val="198912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Úzká vazba vývoje motýlů a můr na vývoj květů – motýli mají dlouhý sosák, kterým sají nektar z květů. Barevné vnímání je podobné včelám, můžou vnímat i červenou barvu. Někteří se specializují na vnímání vůní. Na rozdíl od člověka, který má jen tři typy fotoreceptorů (B, G, R), tak motýli mají fotoreceptorů víc (A – 6 typů, B – 15 typů, C – 7 typů, lišící se podle pohlaví, D (kreveta) – 16, ale užší rozsah délek, asi vidí jiným způsobem).</a:t>
            </a:r>
          </a:p>
        </p:txBody>
      </p:sp>
      <p:sp>
        <p:nvSpPr>
          <p:cNvPr id="4" name="Zástupný symbol pro číslo snímku 3"/>
          <p:cNvSpPr>
            <a:spLocks noGrp="1"/>
          </p:cNvSpPr>
          <p:nvPr>
            <p:ph type="sldNum" sz="quarter" idx="5"/>
          </p:nvPr>
        </p:nvSpPr>
        <p:spPr/>
        <p:txBody>
          <a:bodyPr/>
          <a:lstStyle/>
          <a:p>
            <a:fld id="{52A30F50-1B6B-43D5-91FE-45A8EC97691E}" type="slidenum">
              <a:rPr lang="cs-CZ" smtClean="0"/>
              <a:t>8</a:t>
            </a:fld>
            <a:endParaRPr lang="cs-CZ"/>
          </a:p>
        </p:txBody>
      </p:sp>
    </p:spTree>
    <p:extLst>
      <p:ext uri="{BB962C8B-B14F-4D97-AF65-F5344CB8AC3E}">
        <p14:creationId xmlns:p14="http://schemas.microsoft.com/office/powerpoint/2010/main" val="1260512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Brouci jsou asi nejstarší opylovači (opylování cykasů). Příležitostní opylovači – </a:t>
            </a:r>
            <a:r>
              <a:rPr lang="cs-CZ" dirty="0" err="1"/>
              <a:t>broucí</a:t>
            </a:r>
            <a:r>
              <a:rPr lang="cs-CZ" dirty="0"/>
              <a:t> jedí části květů, méně často pyl – přizpůsobení květů je velké množství pylu, široký vstup do květu (brouci špatně míří), někdy část pylu sterilní (pro brouky) a část fertilní, brouci vidí barvu a cítí vůně (tedy spíš smrad). Praví opylovači – skupina brouků v Austrálii, kteří opylují blahovičníky skupiny </a:t>
            </a:r>
            <a:r>
              <a:rPr lang="cs-CZ" dirty="0" err="1"/>
              <a:t>malee</a:t>
            </a:r>
            <a:r>
              <a:rPr lang="cs-CZ" dirty="0"/>
              <a:t>, které kvetou za velmi nehostinných podmínek (vysoké teploty) neumožňující opylení jinými druhy. Došlo k přizpůsobení životního cyklu brouků: dlouhé larvální stádium v podzemních částech rostliny – dospělec dospěje až v období zvýšené vlhkosti, kdy vykvete i blahovičník.</a:t>
            </a:r>
          </a:p>
          <a:p>
            <a:r>
              <a:rPr lang="cs-CZ" dirty="0"/>
              <a:t>Mouchy nebo třeba i komáři – živí se nektarem. Přizpůsobené květy mají třeba speciální „opylovací pasti“, tj. nalákají mouchy do květu, který pak uzavřou (mouchy poletováním v květu během hledání sladké šťávy na sebe nalepí pyl) a později zase otevřou (třeba odumřením pletiv).</a:t>
            </a:r>
          </a:p>
        </p:txBody>
      </p:sp>
      <p:sp>
        <p:nvSpPr>
          <p:cNvPr id="4" name="Zástupný symbol pro číslo snímku 3"/>
          <p:cNvSpPr>
            <a:spLocks noGrp="1"/>
          </p:cNvSpPr>
          <p:nvPr>
            <p:ph type="sldNum" sz="quarter" idx="5"/>
          </p:nvPr>
        </p:nvSpPr>
        <p:spPr/>
        <p:txBody>
          <a:bodyPr/>
          <a:lstStyle/>
          <a:p>
            <a:fld id="{52A30F50-1B6B-43D5-91FE-45A8EC97691E}" type="slidenum">
              <a:rPr lang="cs-CZ" smtClean="0"/>
              <a:t>9</a:t>
            </a:fld>
            <a:endParaRPr lang="cs-CZ"/>
          </a:p>
        </p:txBody>
      </p:sp>
    </p:spTree>
    <p:extLst>
      <p:ext uri="{BB962C8B-B14F-4D97-AF65-F5344CB8AC3E}">
        <p14:creationId xmlns:p14="http://schemas.microsoft.com/office/powerpoint/2010/main" val="2678122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Ptáci jsou významní opylovači v tropech a subtropech, minimálně tak jako hmyz. Vnímají hlavně červenou barvu a nemají čich (takže květy nevoní). Květy obvykle velké, pevnější (ochrana před zobákem) a semeník s vajíčky bývá schován co nejhlouběji. Ptáci potřebují hodně energie – proto květy mají hodně nektaru. Pyl přenášejí na zobáku, výjimečně na nohou.</a:t>
            </a:r>
          </a:p>
        </p:txBody>
      </p:sp>
      <p:sp>
        <p:nvSpPr>
          <p:cNvPr id="4" name="Zástupný symbol pro číslo snímku 3"/>
          <p:cNvSpPr>
            <a:spLocks noGrp="1"/>
          </p:cNvSpPr>
          <p:nvPr>
            <p:ph type="sldNum" sz="quarter" idx="5"/>
          </p:nvPr>
        </p:nvSpPr>
        <p:spPr/>
        <p:txBody>
          <a:bodyPr/>
          <a:lstStyle/>
          <a:p>
            <a:fld id="{52A30F50-1B6B-43D5-91FE-45A8EC97691E}" type="slidenum">
              <a:rPr lang="cs-CZ" smtClean="0"/>
              <a:t>10</a:t>
            </a:fld>
            <a:endParaRPr lang="cs-CZ"/>
          </a:p>
        </p:txBody>
      </p:sp>
    </p:spTree>
    <p:extLst>
      <p:ext uri="{BB962C8B-B14F-4D97-AF65-F5344CB8AC3E}">
        <p14:creationId xmlns:p14="http://schemas.microsoft.com/office/powerpoint/2010/main" val="5939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Netopýři - mají dobrý zrak, ale ve tmě se řídí především čichem. Květy velké, pevné, páchnoucí, širší ústí, často na hlavním stonku nebo jinak „pevnějším“ místě. Květy mají velké množství nektaru, velké množství pylu (např. jeden květ baobabu až 2000 tyčinek). Otvírají se v noci. Pyl se zachytí na velké části těla (na rozdíl od kolibříků, kterým na peří nedrží – rostliny opylované kolibříky netvoří tolik pylu)</a:t>
            </a:r>
          </a:p>
          <a:p>
            <a:r>
              <a:rPr lang="cs-CZ" dirty="0"/>
              <a:t>Poloopice, vačnatci – sají nektar, který je jejich hlavní složkou potravy. Květy produkují hodně nektaru o nízké až střední koncentraci, často s vysokým obsahem alkoholu z fermentačních pochodů a hojný pyl, který se snadno uvolňuje.</a:t>
            </a:r>
          </a:p>
        </p:txBody>
      </p:sp>
      <p:sp>
        <p:nvSpPr>
          <p:cNvPr id="4" name="Zástupný symbol pro číslo snímku 3"/>
          <p:cNvSpPr>
            <a:spLocks noGrp="1"/>
          </p:cNvSpPr>
          <p:nvPr>
            <p:ph type="sldNum" sz="quarter" idx="5"/>
          </p:nvPr>
        </p:nvSpPr>
        <p:spPr/>
        <p:txBody>
          <a:bodyPr/>
          <a:lstStyle/>
          <a:p>
            <a:fld id="{52A30F50-1B6B-43D5-91FE-45A8EC97691E}" type="slidenum">
              <a:rPr lang="cs-CZ" smtClean="0"/>
              <a:t>11</a:t>
            </a:fld>
            <a:endParaRPr lang="cs-CZ"/>
          </a:p>
        </p:txBody>
      </p:sp>
    </p:spTree>
    <p:extLst>
      <p:ext uri="{BB962C8B-B14F-4D97-AF65-F5344CB8AC3E}">
        <p14:creationId xmlns:p14="http://schemas.microsoft.com/office/powerpoint/2010/main" val="1132205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cs-CZ"/>
              <a:t>Kliknutím lze upravit styl.</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65683A76-68B5-42F6-BA06-B767539E5A9D}" type="datetimeFigureOut">
              <a:rPr lang="cs-CZ" smtClean="0"/>
              <a:t>20.11.2024</a:t>
            </a:fld>
            <a:endParaRPr lang="cs-CZ"/>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cs-CZ"/>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44FB0B6-D290-42D0-B5D8-936B57B74D1F}" type="slidenum">
              <a:rPr lang="cs-CZ" smtClean="0"/>
              <a:t>‹#›</a:t>
            </a:fld>
            <a:endParaRPr lang="cs-CZ"/>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0790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5683A76-68B5-42F6-BA06-B767539E5A9D}" type="datetimeFigureOut">
              <a:rPr lang="cs-CZ" smtClean="0"/>
              <a:t>20.11.2024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44FB0B6-D290-42D0-B5D8-936B57B74D1F}" type="slidenum">
              <a:rPr lang="cs-CZ" smtClean="0"/>
              <a:t>‹#›</a:t>
            </a:fld>
            <a:endParaRPr lang="cs-CZ"/>
          </a:p>
        </p:txBody>
      </p:sp>
    </p:spTree>
    <p:extLst>
      <p:ext uri="{BB962C8B-B14F-4D97-AF65-F5344CB8AC3E}">
        <p14:creationId xmlns:p14="http://schemas.microsoft.com/office/powerpoint/2010/main" val="984508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5683A76-68B5-42F6-BA06-B767539E5A9D}" type="datetimeFigureOut">
              <a:rPr lang="cs-CZ" smtClean="0"/>
              <a:t>20.11.2024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44FB0B6-D290-42D0-B5D8-936B57B74D1F}" type="slidenum">
              <a:rPr lang="cs-CZ" smtClean="0"/>
              <a:t>‹#›</a:t>
            </a:fld>
            <a:endParaRPr lang="cs-CZ"/>
          </a:p>
        </p:txBody>
      </p:sp>
    </p:spTree>
    <p:extLst>
      <p:ext uri="{BB962C8B-B14F-4D97-AF65-F5344CB8AC3E}">
        <p14:creationId xmlns:p14="http://schemas.microsoft.com/office/powerpoint/2010/main" val="395401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5683A76-68B5-42F6-BA06-B767539E5A9D}" type="datetimeFigureOut">
              <a:rPr lang="cs-CZ" smtClean="0"/>
              <a:t>20.11.2024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44FB0B6-D290-42D0-B5D8-936B57B74D1F}" type="slidenum">
              <a:rPr lang="cs-CZ" smtClean="0"/>
              <a:t>‹#›</a:t>
            </a:fld>
            <a:endParaRPr lang="cs-CZ"/>
          </a:p>
        </p:txBody>
      </p:sp>
    </p:spTree>
    <p:extLst>
      <p:ext uri="{BB962C8B-B14F-4D97-AF65-F5344CB8AC3E}">
        <p14:creationId xmlns:p14="http://schemas.microsoft.com/office/powerpoint/2010/main" val="232529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cs-CZ"/>
              <a:t>Kliknutím lze upravit styl.</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65683A76-68B5-42F6-BA06-B767539E5A9D}" type="datetimeFigureOut">
              <a:rPr lang="cs-CZ" smtClean="0"/>
              <a:t>20.11.2024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44FB0B6-D290-42D0-B5D8-936B57B74D1F}" type="slidenum">
              <a:rPr lang="cs-CZ" smtClean="0"/>
              <a:t>‹#›</a:t>
            </a:fld>
            <a:endParaRPr lang="cs-CZ"/>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7163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65683A76-68B5-42F6-BA06-B767539E5A9D}" type="datetimeFigureOut">
              <a:rPr lang="cs-CZ" smtClean="0"/>
              <a:t>20.11.2024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44FB0B6-D290-42D0-B5D8-936B57B74D1F}" type="slidenum">
              <a:rPr lang="cs-CZ" smtClean="0"/>
              <a:t>‹#›</a:t>
            </a:fld>
            <a:endParaRPr lang="cs-CZ"/>
          </a:p>
        </p:txBody>
      </p:sp>
    </p:spTree>
    <p:extLst>
      <p:ext uri="{BB962C8B-B14F-4D97-AF65-F5344CB8AC3E}">
        <p14:creationId xmlns:p14="http://schemas.microsoft.com/office/powerpoint/2010/main" val="1186499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65683A76-68B5-42F6-BA06-B767539E5A9D}" type="datetimeFigureOut">
              <a:rPr lang="cs-CZ" smtClean="0"/>
              <a:t>20.11.2024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B44FB0B6-D290-42D0-B5D8-936B57B74D1F}" type="slidenum">
              <a:rPr lang="cs-CZ" smtClean="0"/>
              <a:t>‹#›</a:t>
            </a:fld>
            <a:endParaRPr lang="cs-CZ"/>
          </a:p>
        </p:txBody>
      </p:sp>
    </p:spTree>
    <p:extLst>
      <p:ext uri="{BB962C8B-B14F-4D97-AF65-F5344CB8AC3E}">
        <p14:creationId xmlns:p14="http://schemas.microsoft.com/office/powerpoint/2010/main" val="4201319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65683A76-68B5-42F6-BA06-B767539E5A9D}" type="datetimeFigureOut">
              <a:rPr lang="cs-CZ" smtClean="0"/>
              <a:t>20.11.2024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B44FB0B6-D290-42D0-B5D8-936B57B74D1F}" type="slidenum">
              <a:rPr lang="cs-CZ" smtClean="0"/>
              <a:t>‹#›</a:t>
            </a:fld>
            <a:endParaRPr lang="cs-CZ"/>
          </a:p>
        </p:txBody>
      </p:sp>
    </p:spTree>
    <p:extLst>
      <p:ext uri="{BB962C8B-B14F-4D97-AF65-F5344CB8AC3E}">
        <p14:creationId xmlns:p14="http://schemas.microsoft.com/office/powerpoint/2010/main" val="922168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683A76-68B5-42F6-BA06-B767539E5A9D}" type="datetimeFigureOut">
              <a:rPr lang="cs-CZ" smtClean="0"/>
              <a:t>20.11.2024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B44FB0B6-D290-42D0-B5D8-936B57B74D1F}" type="slidenum">
              <a:rPr lang="cs-CZ" smtClean="0"/>
              <a:t>‹#›</a:t>
            </a:fld>
            <a:endParaRPr lang="cs-CZ"/>
          </a:p>
        </p:txBody>
      </p:sp>
    </p:spTree>
    <p:extLst>
      <p:ext uri="{BB962C8B-B14F-4D97-AF65-F5344CB8AC3E}">
        <p14:creationId xmlns:p14="http://schemas.microsoft.com/office/powerpoint/2010/main" val="197736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cs-CZ"/>
              <a:t>Kliknutím lze upravit styl.</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65683A76-68B5-42F6-BA06-B767539E5A9D}" type="datetimeFigureOut">
              <a:rPr lang="cs-CZ" smtClean="0"/>
              <a:t>20.11.2024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44FB0B6-D290-42D0-B5D8-936B57B74D1F}" type="slidenum">
              <a:rPr lang="cs-CZ" smtClean="0"/>
              <a:t>‹#›</a:t>
            </a:fld>
            <a:endParaRPr lang="cs-CZ"/>
          </a:p>
        </p:txBody>
      </p:sp>
    </p:spTree>
    <p:extLst>
      <p:ext uri="{BB962C8B-B14F-4D97-AF65-F5344CB8AC3E}">
        <p14:creationId xmlns:p14="http://schemas.microsoft.com/office/powerpoint/2010/main" val="2071616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cs-CZ"/>
              <a:t>Kliknutím lze upravit styl.</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65683A76-68B5-42F6-BA06-B767539E5A9D}" type="datetimeFigureOut">
              <a:rPr lang="cs-CZ" smtClean="0"/>
              <a:t>20.11.2024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44FB0B6-D290-42D0-B5D8-936B57B74D1F}" type="slidenum">
              <a:rPr lang="cs-CZ" smtClean="0"/>
              <a:t>‹#›</a:t>
            </a:fld>
            <a:endParaRPr lang="cs-CZ"/>
          </a:p>
        </p:txBody>
      </p:sp>
    </p:spTree>
    <p:extLst>
      <p:ext uri="{BB962C8B-B14F-4D97-AF65-F5344CB8AC3E}">
        <p14:creationId xmlns:p14="http://schemas.microsoft.com/office/powerpoint/2010/main" val="4200800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65683A76-68B5-42F6-BA06-B767539E5A9D}" type="datetimeFigureOut">
              <a:rPr lang="cs-CZ" smtClean="0"/>
              <a:t>20.11.2024</a:t>
            </a:fld>
            <a:endParaRPr lang="cs-CZ"/>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cs-CZ"/>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B44FB0B6-D290-42D0-B5D8-936B57B74D1F}" type="slidenum">
              <a:rPr lang="cs-CZ" smtClean="0"/>
              <a:t>‹#›</a:t>
            </a:fld>
            <a:endParaRPr lang="cs-CZ"/>
          </a:p>
        </p:txBody>
      </p:sp>
    </p:spTree>
    <p:extLst>
      <p:ext uri="{BB962C8B-B14F-4D97-AF65-F5344CB8AC3E}">
        <p14:creationId xmlns:p14="http://schemas.microsoft.com/office/powerpoint/2010/main" val="4904922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CDEFE0-FC11-4E9D-8A85-F85163E6D256}"/>
              </a:ext>
            </a:extLst>
          </p:cNvPr>
          <p:cNvSpPr>
            <a:spLocks noGrp="1"/>
          </p:cNvSpPr>
          <p:nvPr>
            <p:ph type="ctrTitle"/>
          </p:nvPr>
        </p:nvSpPr>
        <p:spPr/>
        <p:txBody>
          <a:bodyPr/>
          <a:lstStyle/>
          <a:p>
            <a:r>
              <a:rPr lang="cs-CZ" dirty="0"/>
              <a:t>Opylení a oplození</a:t>
            </a:r>
          </a:p>
        </p:txBody>
      </p:sp>
      <p:sp>
        <p:nvSpPr>
          <p:cNvPr id="3" name="Podnadpis 2">
            <a:extLst>
              <a:ext uri="{FF2B5EF4-FFF2-40B4-BE49-F238E27FC236}">
                <a16:creationId xmlns:a16="http://schemas.microsoft.com/office/drawing/2014/main" id="{ADFCCA66-05D6-4AAF-9FF5-C250ACC7B1FA}"/>
              </a:ext>
            </a:extLst>
          </p:cNvPr>
          <p:cNvSpPr>
            <a:spLocks noGrp="1"/>
          </p:cNvSpPr>
          <p:nvPr>
            <p:ph type="subTitle" idx="1"/>
          </p:nvPr>
        </p:nvSpPr>
        <p:spPr>
          <a:xfrm>
            <a:off x="1709530" y="3982176"/>
            <a:ext cx="8767860" cy="1388165"/>
          </a:xfrm>
        </p:spPr>
        <p:txBody>
          <a:bodyPr/>
          <a:lstStyle/>
          <a:p>
            <a:r>
              <a:rPr lang="cs-CZ" dirty="0"/>
              <a:t>Rostlinná embryologie 2024</a:t>
            </a:r>
          </a:p>
          <a:p>
            <a:r>
              <a:rPr lang="cs-CZ" dirty="0"/>
              <a:t>Mgr. Hana Cempírková Ph.D.</a:t>
            </a:r>
          </a:p>
        </p:txBody>
      </p:sp>
      <p:pic>
        <p:nvPicPr>
          <p:cNvPr id="1026" name="Picture 2" descr="Nafta včelám nevoní, kvůli jejímu spalování nedokážou najít květy -  Ekolist.cz">
            <a:extLst>
              <a:ext uri="{FF2B5EF4-FFF2-40B4-BE49-F238E27FC236}">
                <a16:creationId xmlns:a16="http://schemas.microsoft.com/office/drawing/2014/main" id="{11A37A59-3EBC-48B6-B28A-A0B92903A0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1230" y="4906768"/>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12 Best Flowers to Attract Hummingbirds to Your Garden 2021">
            <a:extLst>
              <a:ext uri="{FF2B5EF4-FFF2-40B4-BE49-F238E27FC236}">
                <a16:creationId xmlns:a16="http://schemas.microsoft.com/office/drawing/2014/main" id="{23F17AB7-DF8F-42C2-BD8F-D3690C5D3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5789" y="260539"/>
            <a:ext cx="2143125"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eetle Pollination">
            <a:extLst>
              <a:ext uri="{FF2B5EF4-FFF2-40B4-BE49-F238E27FC236}">
                <a16:creationId xmlns:a16="http://schemas.microsoft.com/office/drawing/2014/main" id="{97A1D376-5E15-4492-9365-A0DFF0B2D0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0410" y="403414"/>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11 pollinators from around the world – Dickinson County Conservation Board">
            <a:extLst>
              <a:ext uri="{FF2B5EF4-FFF2-40B4-BE49-F238E27FC236}">
                <a16:creationId xmlns:a16="http://schemas.microsoft.com/office/drawing/2014/main" id="{89C5B2FE-3DC1-4714-BD10-79B4DEEECD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1165" y="4557132"/>
            <a:ext cx="2476500"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Why bats matter when it comes to pollination – The Applied Ecologist">
            <a:extLst>
              <a:ext uri="{FF2B5EF4-FFF2-40B4-BE49-F238E27FC236}">
                <a16:creationId xmlns:a16="http://schemas.microsoft.com/office/drawing/2014/main" id="{BBC394B0-B401-4FB3-9A22-C0B71F0484F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5102"/>
          <a:stretch/>
        </p:blipFill>
        <p:spPr bwMode="auto">
          <a:xfrm>
            <a:off x="8076687" y="4575957"/>
            <a:ext cx="3424751" cy="18290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se-up of Butterfly Pollinating Flower · Free Stock Photo">
            <a:extLst>
              <a:ext uri="{FF2B5EF4-FFF2-40B4-BE49-F238E27FC236}">
                <a16:creationId xmlns:a16="http://schemas.microsoft.com/office/drawing/2014/main" id="{29EAC016-014C-490F-A7CC-B0886D5A86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1625" y="602341"/>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925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961C02-BC1B-4896-8E48-4924E522D159}"/>
              </a:ext>
            </a:extLst>
          </p:cNvPr>
          <p:cNvSpPr>
            <a:spLocks noGrp="1"/>
          </p:cNvSpPr>
          <p:nvPr>
            <p:ph type="title"/>
          </p:nvPr>
        </p:nvSpPr>
        <p:spPr/>
        <p:txBody>
          <a:bodyPr/>
          <a:lstStyle/>
          <a:p>
            <a:r>
              <a:rPr lang="cs-CZ" dirty="0"/>
              <a:t>Ptáci</a:t>
            </a:r>
          </a:p>
        </p:txBody>
      </p:sp>
      <p:pic>
        <p:nvPicPr>
          <p:cNvPr id="7170" name="Picture 2" descr="calliope hummingbird">
            <a:extLst>
              <a:ext uri="{FF2B5EF4-FFF2-40B4-BE49-F238E27FC236}">
                <a16:creationId xmlns:a16="http://schemas.microsoft.com/office/drawing/2014/main" id="{B3A71140-1700-48E6-9429-C8F35FF53C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922" y="2233652"/>
            <a:ext cx="5061137" cy="284597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ow common is bird-pollination in Europe? | Oikos Journal">
            <a:extLst>
              <a:ext uri="{FF2B5EF4-FFF2-40B4-BE49-F238E27FC236}">
                <a16:creationId xmlns:a16="http://schemas.microsoft.com/office/drawing/2014/main" id="{BD74D523-B040-4291-9B62-A59BF4DA01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0760" y="1189663"/>
            <a:ext cx="1847850" cy="246697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Flowers pick birds over insects | Birds, Pollination, Australian birds">
            <a:extLst>
              <a:ext uri="{FF2B5EF4-FFF2-40B4-BE49-F238E27FC236}">
                <a16:creationId xmlns:a16="http://schemas.microsoft.com/office/drawing/2014/main" id="{897E804E-56E1-4FD8-A5BE-E5744AFE9C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8489" y="3759662"/>
            <a:ext cx="4399876" cy="263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09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5575E8-64EA-49C4-98A1-1C7E4B6E6E86}"/>
              </a:ext>
            </a:extLst>
          </p:cNvPr>
          <p:cNvSpPr>
            <a:spLocks noGrp="1"/>
          </p:cNvSpPr>
          <p:nvPr>
            <p:ph type="title"/>
          </p:nvPr>
        </p:nvSpPr>
        <p:spPr/>
        <p:txBody>
          <a:bodyPr/>
          <a:lstStyle/>
          <a:p>
            <a:r>
              <a:rPr lang="cs-CZ" dirty="0"/>
              <a:t>Savci</a:t>
            </a:r>
          </a:p>
        </p:txBody>
      </p:sp>
      <p:pic>
        <p:nvPicPr>
          <p:cNvPr id="8194" name="Picture 2" descr="Mexican long-tongued bat">
            <a:extLst>
              <a:ext uri="{FF2B5EF4-FFF2-40B4-BE49-F238E27FC236}">
                <a16:creationId xmlns:a16="http://schemas.microsoft.com/office/drawing/2014/main" id="{C1C2131A-5AA7-4996-810C-BB15962E4D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170" y="2304990"/>
            <a:ext cx="6572250" cy="36957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04-21 Lemurs: Gardeners of the Forest - Duke Lemur Center">
            <a:extLst>
              <a:ext uri="{FF2B5EF4-FFF2-40B4-BE49-F238E27FC236}">
                <a16:creationId xmlns:a16="http://schemas.microsoft.com/office/drawing/2014/main" id="{920CA1D7-D2B3-4AC0-B4C8-0D914146AF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9053" y="405347"/>
            <a:ext cx="4448735" cy="354324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honey possum feeding on coral gum flower">
            <a:extLst>
              <a:ext uri="{FF2B5EF4-FFF2-40B4-BE49-F238E27FC236}">
                <a16:creationId xmlns:a16="http://schemas.microsoft.com/office/drawing/2014/main" id="{08A1FA0D-CAB8-4B8E-80D7-9E77F6A867E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 name="AutoShape 8" descr="honey possum feeding on coral gum flower">
            <a:extLst>
              <a:ext uri="{FF2B5EF4-FFF2-40B4-BE49-F238E27FC236}">
                <a16:creationId xmlns:a16="http://schemas.microsoft.com/office/drawing/2014/main" id="{AA960633-3352-4EA7-8C48-337C4558427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 name="AutoShape 10" descr="honey possum feeding on coral gum flower">
            <a:extLst>
              <a:ext uri="{FF2B5EF4-FFF2-40B4-BE49-F238E27FC236}">
                <a16:creationId xmlns:a16="http://schemas.microsoft.com/office/drawing/2014/main" id="{D6C06040-7A0C-4D5E-9B74-AF22ECCCAA92}"/>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1" name="Picture 10" descr="11 pollinators from around the world – Dickinson County Conservation Board">
            <a:extLst>
              <a:ext uri="{FF2B5EF4-FFF2-40B4-BE49-F238E27FC236}">
                <a16:creationId xmlns:a16="http://schemas.microsoft.com/office/drawing/2014/main" id="{CBF9007C-5532-42DA-99A0-47118D2727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0643" y="3948587"/>
            <a:ext cx="3446595" cy="2571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35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9B09BC-14E3-4A05-A4F5-A368CC902FA2}"/>
              </a:ext>
            </a:extLst>
          </p:cNvPr>
          <p:cNvSpPr>
            <a:spLocks noGrp="1"/>
          </p:cNvSpPr>
          <p:nvPr>
            <p:ph type="title"/>
          </p:nvPr>
        </p:nvSpPr>
        <p:spPr/>
        <p:txBody>
          <a:bodyPr/>
          <a:lstStyle/>
          <a:p>
            <a:r>
              <a:rPr lang="cs-CZ" dirty="0"/>
              <a:t>Samosprašnost a cizosprašnost</a:t>
            </a:r>
          </a:p>
        </p:txBody>
      </p:sp>
      <p:pic>
        <p:nvPicPr>
          <p:cNvPr id="10242" name="Picture 2" descr="Untitled">
            <a:extLst>
              <a:ext uri="{FF2B5EF4-FFF2-40B4-BE49-F238E27FC236}">
                <a16:creationId xmlns:a16="http://schemas.microsoft.com/office/drawing/2014/main" id="{D9174DAA-A7F7-41C7-ABB5-062C534DB7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1275" y="2511241"/>
            <a:ext cx="6885454" cy="2761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751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ulka 5">
            <a:extLst>
              <a:ext uri="{FF2B5EF4-FFF2-40B4-BE49-F238E27FC236}">
                <a16:creationId xmlns:a16="http://schemas.microsoft.com/office/drawing/2014/main" id="{25ABA181-B689-4EF4-BF28-0F9B7BEE4C8E}"/>
              </a:ext>
            </a:extLst>
          </p:cNvPr>
          <p:cNvGraphicFramePr>
            <a:graphicFrameLocks noGrp="1"/>
          </p:cNvGraphicFramePr>
          <p:nvPr>
            <p:ph idx="1"/>
            <p:extLst>
              <p:ext uri="{D42A27DB-BD31-4B8C-83A1-F6EECF244321}">
                <p14:modId xmlns:p14="http://schemas.microsoft.com/office/powerpoint/2010/main" val="529303624"/>
              </p:ext>
            </p:extLst>
          </p:nvPr>
        </p:nvGraphicFramePr>
        <p:xfrm>
          <a:off x="1176339" y="1775572"/>
          <a:ext cx="9872661" cy="4394200"/>
        </p:xfrm>
        <a:graphic>
          <a:graphicData uri="http://schemas.openxmlformats.org/drawingml/2006/table">
            <a:tbl>
              <a:tblPr firstRow="1" bandRow="1">
                <a:tableStyleId>{5C22544A-7EE6-4342-B048-85BDC9FD1C3A}</a:tableStyleId>
              </a:tblPr>
              <a:tblGrid>
                <a:gridCol w="3290887">
                  <a:extLst>
                    <a:ext uri="{9D8B030D-6E8A-4147-A177-3AD203B41FA5}">
                      <a16:colId xmlns:a16="http://schemas.microsoft.com/office/drawing/2014/main" val="1645441443"/>
                    </a:ext>
                  </a:extLst>
                </a:gridCol>
                <a:gridCol w="3290887">
                  <a:extLst>
                    <a:ext uri="{9D8B030D-6E8A-4147-A177-3AD203B41FA5}">
                      <a16:colId xmlns:a16="http://schemas.microsoft.com/office/drawing/2014/main" val="2541840438"/>
                    </a:ext>
                  </a:extLst>
                </a:gridCol>
                <a:gridCol w="3290887">
                  <a:extLst>
                    <a:ext uri="{9D8B030D-6E8A-4147-A177-3AD203B41FA5}">
                      <a16:colId xmlns:a16="http://schemas.microsoft.com/office/drawing/2014/main" val="377415130"/>
                    </a:ext>
                  </a:extLst>
                </a:gridCol>
              </a:tblGrid>
              <a:tr h="370840">
                <a:tc>
                  <a:txBody>
                    <a:bodyPr/>
                    <a:lstStyle/>
                    <a:p>
                      <a:r>
                        <a:rPr lang="cs-CZ" dirty="0"/>
                        <a:t>Autogamie (jeden květ)</a:t>
                      </a:r>
                    </a:p>
                  </a:txBody>
                  <a:tcPr/>
                </a:tc>
                <a:tc>
                  <a:txBody>
                    <a:bodyPr/>
                    <a:lstStyle/>
                    <a:p>
                      <a:r>
                        <a:rPr lang="cs-CZ" dirty="0" err="1"/>
                        <a:t>Geitonogamie</a:t>
                      </a:r>
                      <a:r>
                        <a:rPr lang="cs-CZ" dirty="0"/>
                        <a:t>  (různé květy na stejné rostlině)</a:t>
                      </a:r>
                    </a:p>
                  </a:txBody>
                  <a:tcPr/>
                </a:tc>
                <a:tc>
                  <a:txBody>
                    <a:bodyPr/>
                    <a:lstStyle/>
                    <a:p>
                      <a:r>
                        <a:rPr lang="cs-CZ" dirty="0"/>
                        <a:t>Xenogamie (květy na různých rostlinách)</a:t>
                      </a:r>
                    </a:p>
                  </a:txBody>
                  <a:tcPr/>
                </a:tc>
                <a:extLst>
                  <a:ext uri="{0D108BD9-81ED-4DB2-BD59-A6C34878D82A}">
                    <a16:rowId xmlns:a16="http://schemas.microsoft.com/office/drawing/2014/main" val="884584194"/>
                  </a:ext>
                </a:extLst>
              </a:tr>
              <a:tr h="370840">
                <a:tc>
                  <a:txBody>
                    <a:bodyPr/>
                    <a:lstStyle/>
                    <a:p>
                      <a:r>
                        <a:rPr lang="cs-CZ" dirty="0"/>
                        <a:t>Geneticky identické potomstvo</a:t>
                      </a:r>
                    </a:p>
                  </a:txBody>
                  <a:tcPr/>
                </a:tc>
                <a:tc>
                  <a:txBody>
                    <a:bodyPr/>
                    <a:lstStyle/>
                    <a:p>
                      <a:r>
                        <a:rPr lang="cs-CZ" dirty="0"/>
                        <a:t>Geneticky identické potomstvo</a:t>
                      </a:r>
                    </a:p>
                  </a:txBody>
                  <a:tcPr/>
                </a:tc>
                <a:tc>
                  <a:txBody>
                    <a:bodyPr/>
                    <a:lstStyle/>
                    <a:p>
                      <a:r>
                        <a:rPr lang="cs-CZ" dirty="0"/>
                        <a:t>Potomstvo s genetickou variabilitou</a:t>
                      </a:r>
                    </a:p>
                  </a:txBody>
                  <a:tcPr/>
                </a:tc>
                <a:extLst>
                  <a:ext uri="{0D108BD9-81ED-4DB2-BD59-A6C34878D82A}">
                    <a16:rowId xmlns:a16="http://schemas.microsoft.com/office/drawing/2014/main" val="2083936715"/>
                  </a:ext>
                </a:extLst>
              </a:tr>
              <a:tr h="370840">
                <a:tc>
                  <a:txBody>
                    <a:bodyPr/>
                    <a:lstStyle/>
                    <a:p>
                      <a:r>
                        <a:rPr lang="cs-CZ" dirty="0"/>
                        <a:t>Může se opylit před otevřením (kleistogamie)</a:t>
                      </a:r>
                    </a:p>
                  </a:txBody>
                  <a:tcPr/>
                </a:tc>
                <a:tc>
                  <a:txBody>
                    <a:bodyPr/>
                    <a:lstStyle/>
                    <a:p>
                      <a:r>
                        <a:rPr lang="cs-CZ" dirty="0"/>
                        <a:t>Několik květů na jednom stvolu</a:t>
                      </a:r>
                    </a:p>
                  </a:txBody>
                  <a:tcPr/>
                </a:tc>
                <a:tc>
                  <a:txBody>
                    <a:bodyPr/>
                    <a:lstStyle/>
                    <a:p>
                      <a:r>
                        <a:rPr lang="cs-CZ" dirty="0"/>
                        <a:t>Dvoudomé rostliny, inkompatibilita pylu, časové oddělení dozrávání pylu a blizny, různá délka tyčinek a blizny</a:t>
                      </a:r>
                    </a:p>
                  </a:txBody>
                  <a:tcPr/>
                </a:tc>
                <a:extLst>
                  <a:ext uri="{0D108BD9-81ED-4DB2-BD59-A6C34878D82A}">
                    <a16:rowId xmlns:a16="http://schemas.microsoft.com/office/drawing/2014/main" val="3089590597"/>
                  </a:ext>
                </a:extLst>
              </a:tr>
              <a:tr h="370840">
                <a:tc>
                  <a:txBody>
                    <a:bodyPr/>
                    <a:lstStyle/>
                    <a:p>
                      <a:r>
                        <a:rPr lang="cs-CZ" dirty="0"/>
                        <a:t>Není závislé na opylovači (není třeba vynakládat energii na lákání)</a:t>
                      </a:r>
                    </a:p>
                  </a:txBody>
                  <a:tcPr/>
                </a:tc>
                <a:tc>
                  <a:txBody>
                    <a:bodyPr/>
                    <a:lstStyle/>
                    <a:p>
                      <a:r>
                        <a:rPr lang="cs-CZ" dirty="0"/>
                        <a:t>Je závislé na opylovači</a:t>
                      </a:r>
                    </a:p>
                  </a:txBody>
                  <a:tcPr/>
                </a:tc>
                <a:tc>
                  <a:txBody>
                    <a:bodyPr/>
                    <a:lstStyle/>
                    <a:p>
                      <a:r>
                        <a:rPr lang="cs-CZ" dirty="0"/>
                        <a:t>Je výrazně závislé na opylovači</a:t>
                      </a:r>
                    </a:p>
                  </a:txBody>
                  <a:tcPr/>
                </a:tc>
                <a:extLst>
                  <a:ext uri="{0D108BD9-81ED-4DB2-BD59-A6C34878D82A}">
                    <a16:rowId xmlns:a16="http://schemas.microsoft.com/office/drawing/2014/main" val="37569639"/>
                  </a:ext>
                </a:extLst>
              </a:tr>
              <a:tr h="370840">
                <a:tc>
                  <a:txBody>
                    <a:bodyPr/>
                    <a:lstStyle/>
                    <a:p>
                      <a:r>
                        <a:rPr lang="cs-CZ" dirty="0"/>
                        <a:t>Záruka vytvoření potomstva</a:t>
                      </a:r>
                    </a:p>
                  </a:txBody>
                  <a:tcPr/>
                </a:tc>
                <a:tc>
                  <a:txBody>
                    <a:bodyPr/>
                    <a:lstStyle/>
                    <a:p>
                      <a:endParaRPr lang="cs-CZ" dirty="0"/>
                    </a:p>
                  </a:txBody>
                  <a:tcPr/>
                </a:tc>
                <a:tc>
                  <a:txBody>
                    <a:bodyPr/>
                    <a:lstStyle/>
                    <a:p>
                      <a:r>
                        <a:rPr lang="cs-CZ" dirty="0"/>
                        <a:t>Závisí na opylovači</a:t>
                      </a:r>
                    </a:p>
                  </a:txBody>
                  <a:tcPr/>
                </a:tc>
                <a:extLst>
                  <a:ext uri="{0D108BD9-81ED-4DB2-BD59-A6C34878D82A}">
                    <a16:rowId xmlns:a16="http://schemas.microsoft.com/office/drawing/2014/main" val="2149356042"/>
                  </a:ext>
                </a:extLst>
              </a:tr>
              <a:tr h="370840">
                <a:tc>
                  <a:txBody>
                    <a:bodyPr/>
                    <a:lstStyle/>
                    <a:p>
                      <a:r>
                        <a:rPr lang="cs-CZ" dirty="0"/>
                        <a:t>Stabilní prostředí – výhodný genotyp</a:t>
                      </a:r>
                    </a:p>
                  </a:txBody>
                  <a:tcPr/>
                </a:tc>
                <a:tc>
                  <a:txBody>
                    <a:bodyPr/>
                    <a:lstStyle/>
                    <a:p>
                      <a:endParaRPr lang="cs-CZ" dirty="0"/>
                    </a:p>
                  </a:txBody>
                  <a:tcPr/>
                </a:tc>
                <a:tc>
                  <a:txBody>
                    <a:bodyPr/>
                    <a:lstStyle/>
                    <a:p>
                      <a:r>
                        <a:rPr lang="cs-CZ" dirty="0"/>
                        <a:t>Přežití potomků i v měnícím se prostředí</a:t>
                      </a:r>
                    </a:p>
                  </a:txBody>
                  <a:tcPr/>
                </a:tc>
                <a:extLst>
                  <a:ext uri="{0D108BD9-81ED-4DB2-BD59-A6C34878D82A}">
                    <a16:rowId xmlns:a16="http://schemas.microsoft.com/office/drawing/2014/main" val="3473162893"/>
                  </a:ext>
                </a:extLst>
              </a:tr>
            </a:tbl>
          </a:graphicData>
        </a:graphic>
      </p:graphicFrame>
      <p:sp>
        <p:nvSpPr>
          <p:cNvPr id="4" name="Nadpis 1">
            <a:extLst>
              <a:ext uri="{FF2B5EF4-FFF2-40B4-BE49-F238E27FC236}">
                <a16:creationId xmlns:a16="http://schemas.microsoft.com/office/drawing/2014/main" id="{26EDAAA6-6B77-4F2F-A41B-E8308C748C7D}"/>
              </a:ext>
            </a:extLst>
          </p:cNvPr>
          <p:cNvSpPr>
            <a:spLocks noGrp="1"/>
          </p:cNvSpPr>
          <p:nvPr>
            <p:ph type="title"/>
          </p:nvPr>
        </p:nvSpPr>
        <p:spPr>
          <a:xfrm>
            <a:off x="1143000" y="609600"/>
            <a:ext cx="9875838" cy="1355725"/>
          </a:xfrm>
        </p:spPr>
        <p:txBody>
          <a:bodyPr/>
          <a:lstStyle/>
          <a:p>
            <a:r>
              <a:rPr lang="cs-CZ" dirty="0"/>
              <a:t>Samosprašnost a cizosprašnost</a:t>
            </a:r>
          </a:p>
        </p:txBody>
      </p:sp>
      <p:sp>
        <p:nvSpPr>
          <p:cNvPr id="6" name="TextovéPole 5">
            <a:extLst>
              <a:ext uri="{FF2B5EF4-FFF2-40B4-BE49-F238E27FC236}">
                <a16:creationId xmlns:a16="http://schemas.microsoft.com/office/drawing/2014/main" id="{E315E2FE-235B-4FDA-A32C-6A7AC1E6AADE}"/>
              </a:ext>
            </a:extLst>
          </p:cNvPr>
          <p:cNvSpPr txBox="1"/>
          <p:nvPr/>
        </p:nvSpPr>
        <p:spPr>
          <a:xfrm flipH="1">
            <a:off x="6374800" y="332730"/>
            <a:ext cx="6050282" cy="461665"/>
          </a:xfrm>
          <a:prstGeom prst="rect">
            <a:avLst/>
          </a:prstGeom>
          <a:noFill/>
        </p:spPr>
        <p:txBody>
          <a:bodyPr wrap="square" rtlCol="0">
            <a:spAutoFit/>
          </a:bodyPr>
          <a:lstStyle/>
          <a:p>
            <a:r>
              <a:rPr lang="cs-CZ" sz="2400" dirty="0" err="1"/>
              <a:t>Allogamie</a:t>
            </a:r>
            <a:r>
              <a:rPr lang="cs-CZ" sz="2400" dirty="0"/>
              <a:t> = </a:t>
            </a:r>
            <a:r>
              <a:rPr lang="cs-CZ" sz="2400" dirty="0" err="1"/>
              <a:t>geitonogamie</a:t>
            </a:r>
            <a:r>
              <a:rPr lang="cs-CZ" sz="2400" dirty="0"/>
              <a:t> a xenogamie</a:t>
            </a:r>
          </a:p>
        </p:txBody>
      </p:sp>
    </p:spTree>
    <p:extLst>
      <p:ext uri="{BB962C8B-B14F-4D97-AF65-F5344CB8AC3E}">
        <p14:creationId xmlns:p14="http://schemas.microsoft.com/office/powerpoint/2010/main" val="675516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109DFA78-1AD3-4122-998D-2BE6B6BF221F}"/>
              </a:ext>
            </a:extLst>
          </p:cNvPr>
          <p:cNvSpPr>
            <a:spLocks noGrp="1" noChangeArrowheads="1"/>
          </p:cNvSpPr>
          <p:nvPr>
            <p:ph type="title"/>
          </p:nvPr>
        </p:nvSpPr>
        <p:spPr>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cs-CZ" altLang="cs-CZ" sz="3200" b="1" dirty="0">
                <a:solidFill>
                  <a:srgbClr val="0000FF"/>
                </a:solidFill>
              </a:rPr>
              <a:t>Samosprašnost a cizosprašnost   v ovocnářství</a:t>
            </a:r>
          </a:p>
        </p:txBody>
      </p:sp>
      <p:sp>
        <p:nvSpPr>
          <p:cNvPr id="46083" name="Rectangle 3">
            <a:extLst>
              <a:ext uri="{FF2B5EF4-FFF2-40B4-BE49-F238E27FC236}">
                <a16:creationId xmlns:a16="http://schemas.microsoft.com/office/drawing/2014/main" id="{6066FCEB-4B25-4E16-9738-B2194A12E5C8}"/>
              </a:ext>
            </a:extLst>
          </p:cNvPr>
          <p:cNvSpPr>
            <a:spLocks noGrp="1" noChangeArrowheads="1"/>
          </p:cNvSpPr>
          <p:nvPr>
            <p:ph type="body" idx="1"/>
          </p:nvPr>
        </p:nvSpPr>
        <p:spPr>
          <a:xfrm>
            <a:off x="1272988" y="1989138"/>
            <a:ext cx="8866375" cy="4525962"/>
          </a:xfrm>
        </p:spPr>
        <p:txBody>
          <a:bodyPr>
            <a:normAutofit/>
          </a:bodyPr>
          <a:lstStyle/>
          <a:p>
            <a:pPr eaLnBrk="1" hangingPunct="1">
              <a:lnSpc>
                <a:spcPct val="90000"/>
              </a:lnSpc>
            </a:pPr>
            <a:r>
              <a:rPr lang="cs-CZ" altLang="cs-CZ" sz="2800" b="1" dirty="0"/>
              <a:t>samosprašný </a:t>
            </a:r>
            <a:r>
              <a:rPr lang="cs-CZ" altLang="cs-CZ" sz="2800" dirty="0"/>
              <a:t>je strom nebo kultivar, pokud stačí k oplození pyl z libovolně umístěného květu </a:t>
            </a:r>
            <a:r>
              <a:rPr lang="cs-CZ" altLang="cs-CZ" sz="2800" b="1" dirty="0"/>
              <a:t>stejného kultivaru</a:t>
            </a:r>
            <a:r>
              <a:rPr lang="cs-CZ" altLang="cs-CZ" sz="2800" dirty="0"/>
              <a:t> (např. některé </a:t>
            </a:r>
            <a:r>
              <a:rPr lang="cs-CZ" altLang="cs-CZ" sz="2800" b="1" dirty="0">
                <a:solidFill>
                  <a:srgbClr val="0000FF"/>
                </a:solidFill>
              </a:rPr>
              <a:t>broskvoně, meruňky, višně</a:t>
            </a:r>
            <a:r>
              <a:rPr lang="cs-CZ" altLang="cs-CZ" sz="2800" dirty="0"/>
              <a:t>)</a:t>
            </a:r>
          </a:p>
          <a:p>
            <a:pPr eaLnBrk="1" hangingPunct="1">
              <a:lnSpc>
                <a:spcPct val="90000"/>
              </a:lnSpc>
            </a:pPr>
            <a:endParaRPr lang="cs-CZ" altLang="cs-CZ" sz="2800" dirty="0"/>
          </a:p>
          <a:p>
            <a:pPr eaLnBrk="1" hangingPunct="1">
              <a:spcBef>
                <a:spcPct val="25000"/>
              </a:spcBef>
              <a:spcAft>
                <a:spcPct val="25000"/>
              </a:spcAft>
            </a:pPr>
            <a:r>
              <a:rPr lang="cs-CZ" altLang="cs-CZ" sz="2800" b="1" dirty="0"/>
              <a:t>cizosprašný</a:t>
            </a:r>
            <a:r>
              <a:rPr lang="cs-CZ" altLang="cs-CZ" sz="2800" dirty="0"/>
              <a:t> je strom nebo kultivar, pokud k opylení potřebuje </a:t>
            </a:r>
            <a:r>
              <a:rPr lang="cs-CZ" altLang="cs-CZ" sz="2800" b="1" dirty="0"/>
              <a:t>jiný kultivar</a:t>
            </a:r>
            <a:r>
              <a:rPr lang="cs-CZ" altLang="cs-CZ" sz="2800" dirty="0"/>
              <a:t> (na druhém stromu nebo i na větvi přiroubované na strom, o jehož opylení se jedná (např. </a:t>
            </a:r>
            <a:r>
              <a:rPr lang="cs-CZ" altLang="cs-CZ" sz="2800" b="1" dirty="0">
                <a:solidFill>
                  <a:srgbClr val="0000FF"/>
                </a:solidFill>
              </a:rPr>
              <a:t>hrušně, jabloně, třešně, rybíz</a:t>
            </a:r>
            <a:r>
              <a:rPr lang="cs-CZ" altLang="cs-CZ" sz="2800" dirty="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68A5362-EC3B-4BE3-804B-E6B289AF8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
        <p:nvSpPr>
          <p:cNvPr id="73" name="Rectangle 72">
            <a:extLst>
              <a:ext uri="{FF2B5EF4-FFF2-40B4-BE49-F238E27FC236}">
                <a16:creationId xmlns:a16="http://schemas.microsoft.com/office/drawing/2014/main" id="{1D37744E-F5F6-4ED5-9F5F-21183A8FE7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cxnSp>
        <p:nvCxnSpPr>
          <p:cNvPr id="75" name="Straight Connector 74">
            <a:extLst>
              <a:ext uri="{FF2B5EF4-FFF2-40B4-BE49-F238E27FC236}">
                <a16:creationId xmlns:a16="http://schemas.microsoft.com/office/drawing/2014/main" id="{DD9D7C55-D0C1-4B48-ADC5-A9E322B196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AF76D8A0-F840-44FD-94A8-A20CBDF8DE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 useBgFill="1">
        <p:nvSpPr>
          <p:cNvPr id="79" name="Rectangle 78">
            <a:extLst>
              <a:ext uri="{FF2B5EF4-FFF2-40B4-BE49-F238E27FC236}">
                <a16:creationId xmlns:a16="http://schemas.microsoft.com/office/drawing/2014/main" id="{CC844B5A-A65D-41B5-8242-5470C11D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378" y="246887"/>
            <a:ext cx="5861321" cy="6377939"/>
          </a:xfrm>
          <a:prstGeom prst="rect">
            <a:avLst/>
          </a:prstGeom>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cxnSp>
        <p:nvCxnSpPr>
          <p:cNvPr id="81" name="Straight Connector 80">
            <a:extLst>
              <a:ext uri="{FF2B5EF4-FFF2-40B4-BE49-F238E27FC236}">
                <a16:creationId xmlns:a16="http://schemas.microsoft.com/office/drawing/2014/main" id="{76795CB0-CC14-43E3-9440-AD43DE65E1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36924" y="4220801"/>
            <a:ext cx="421593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14AE8570-D9D3-44BE-A679-3A4B0F1C27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
        <p:nvSpPr>
          <p:cNvPr id="2" name="Nadpis 1">
            <a:extLst>
              <a:ext uri="{FF2B5EF4-FFF2-40B4-BE49-F238E27FC236}">
                <a16:creationId xmlns:a16="http://schemas.microsoft.com/office/drawing/2014/main" id="{E7A8A90C-495A-49C9-8E12-6DA7905E6215}"/>
              </a:ext>
            </a:extLst>
          </p:cNvPr>
          <p:cNvSpPr>
            <a:spLocks noGrp="1"/>
          </p:cNvSpPr>
          <p:nvPr>
            <p:ph type="title"/>
          </p:nvPr>
        </p:nvSpPr>
        <p:spPr>
          <a:xfrm>
            <a:off x="6736924" y="857675"/>
            <a:ext cx="4566230" cy="3437782"/>
          </a:xfrm>
        </p:spPr>
        <p:txBody>
          <a:bodyPr vert="horz" lIns="91440" tIns="45720" rIns="91440" bIns="45720" rtlCol="0" anchor="b">
            <a:normAutofit/>
          </a:bodyPr>
          <a:lstStyle/>
          <a:p>
            <a:pPr algn="ctr">
              <a:lnSpc>
                <a:spcPct val="85000"/>
              </a:lnSpc>
            </a:pPr>
            <a:r>
              <a:rPr lang="en-US" sz="4000" b="1" cap="all">
                <a:solidFill>
                  <a:srgbClr val="FFFFFF"/>
                </a:solidFill>
              </a:rPr>
              <a:t>Inkompatibilita</a:t>
            </a:r>
          </a:p>
        </p:txBody>
      </p:sp>
      <p:pic>
        <p:nvPicPr>
          <p:cNvPr id="11266" name="Picture 2" descr="Genetic control of self-incompatibility. (A) Gametophytic self-incompatibility. The phenotype of the pollen is determine by its own haploid genotype. Pollen rejection occurs when the S allele of the pollen matches either allele present in the pistil and inhibition of pollen tube growth generally occurs in the upper part of the style for the Solanaceae self-incompatibility system. In the example shown, S 1 pollen grains from an S 1 S 2 plant will not germinate on an S 1 S 3 ">
            <a:extLst>
              <a:ext uri="{FF2B5EF4-FFF2-40B4-BE49-F238E27FC236}">
                <a16:creationId xmlns:a16="http://schemas.microsoft.com/office/drawing/2014/main" id="{719DA45B-E742-4A0A-ACF4-78664550AD9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97014" y="857675"/>
            <a:ext cx="3343814" cy="5140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464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08B08549-A14A-4DAF-8251-6E2143E3AC75}"/>
              </a:ext>
            </a:extLst>
          </p:cNvPr>
          <p:cNvSpPr>
            <a:spLocks noGrp="1" noChangeArrowheads="1"/>
          </p:cNvSpPr>
          <p:nvPr>
            <p:ph type="title"/>
          </p:nvPr>
        </p:nvSpPr>
        <p:spPr>
          <a:xfrm>
            <a:off x="1140351" y="323215"/>
            <a:ext cx="9875520" cy="135636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cs-CZ" altLang="cs-CZ" sz="3200" b="1" dirty="0">
                <a:solidFill>
                  <a:srgbClr val="0000FF"/>
                </a:solidFill>
              </a:rPr>
              <a:t>Adheze pylu na blizny – první kontakt</a:t>
            </a:r>
          </a:p>
        </p:txBody>
      </p:sp>
      <p:sp>
        <p:nvSpPr>
          <p:cNvPr id="47107" name="Rectangle 3">
            <a:extLst>
              <a:ext uri="{FF2B5EF4-FFF2-40B4-BE49-F238E27FC236}">
                <a16:creationId xmlns:a16="http://schemas.microsoft.com/office/drawing/2014/main" id="{83B09421-C559-43EC-A7E2-E6AC4F84FEE5}"/>
              </a:ext>
            </a:extLst>
          </p:cNvPr>
          <p:cNvSpPr>
            <a:spLocks noGrp="1" noChangeArrowheads="1"/>
          </p:cNvSpPr>
          <p:nvPr>
            <p:ph type="body" idx="1"/>
          </p:nvPr>
        </p:nvSpPr>
        <p:spPr>
          <a:xfrm>
            <a:off x="1178778" y="1409700"/>
            <a:ext cx="9872871" cy="4038600"/>
          </a:xfrm>
        </p:spPr>
        <p:txBody>
          <a:bodyPr/>
          <a:lstStyle/>
          <a:p>
            <a:pPr eaLnBrk="1" hangingPunct="1">
              <a:buFontTx/>
              <a:buNone/>
            </a:pPr>
            <a:r>
              <a:rPr lang="cs-CZ" altLang="cs-CZ" sz="2000" dirty="0"/>
              <a:t>je podmíněná:</a:t>
            </a:r>
          </a:p>
          <a:p>
            <a:pPr eaLnBrk="1" hangingPunct="1">
              <a:buFontTx/>
              <a:buNone/>
            </a:pPr>
            <a:r>
              <a:rPr lang="cs-CZ" altLang="cs-CZ" sz="2000" dirty="0"/>
              <a:t>		– </a:t>
            </a:r>
            <a:r>
              <a:rPr lang="cs-CZ" altLang="cs-CZ" sz="2000" dirty="0">
                <a:solidFill>
                  <a:srgbClr val="0000FF"/>
                </a:solidFill>
              </a:rPr>
              <a:t>morfologií </a:t>
            </a:r>
            <a:r>
              <a:rPr lang="cs-CZ" altLang="cs-CZ" sz="2000" dirty="0" err="1">
                <a:solidFill>
                  <a:srgbClr val="0000FF"/>
                </a:solidFill>
              </a:rPr>
              <a:t>exiny</a:t>
            </a:r>
            <a:r>
              <a:rPr lang="cs-CZ" altLang="cs-CZ" sz="2000" dirty="0"/>
              <a:t> pylového zrna</a:t>
            </a:r>
          </a:p>
          <a:p>
            <a:pPr eaLnBrk="1" hangingPunct="1">
              <a:buFontTx/>
              <a:buNone/>
            </a:pPr>
            <a:r>
              <a:rPr lang="cs-CZ" altLang="cs-CZ" sz="2000" dirty="0"/>
              <a:t>		– </a:t>
            </a:r>
            <a:r>
              <a:rPr lang="cs-CZ" altLang="cs-CZ" sz="2000" dirty="0">
                <a:solidFill>
                  <a:srgbClr val="0000FF"/>
                </a:solidFill>
              </a:rPr>
              <a:t>pylovým tmelem</a:t>
            </a:r>
            <a:r>
              <a:rPr lang="cs-CZ" altLang="cs-CZ" sz="2000" dirty="0"/>
              <a:t> (lipidy a proteiny, glykoproteiny)</a:t>
            </a:r>
          </a:p>
          <a:p>
            <a:pPr eaLnBrk="1" hangingPunct="1">
              <a:buFontTx/>
              <a:buNone/>
            </a:pPr>
            <a:r>
              <a:rPr lang="cs-CZ" altLang="cs-CZ" sz="2000" dirty="0"/>
              <a:t>		– </a:t>
            </a:r>
            <a:r>
              <a:rPr lang="cs-CZ" altLang="cs-CZ" sz="2000" dirty="0">
                <a:solidFill>
                  <a:srgbClr val="0000FF"/>
                </a:solidFill>
              </a:rPr>
              <a:t>typem blizny</a:t>
            </a:r>
            <a:r>
              <a:rPr lang="cs-CZ" altLang="cs-CZ" sz="2000" dirty="0"/>
              <a:t> (vlhká nebo suchá blizna)</a:t>
            </a:r>
          </a:p>
        </p:txBody>
      </p:sp>
      <p:sp>
        <p:nvSpPr>
          <p:cNvPr id="47108" name="Text Box 4">
            <a:extLst>
              <a:ext uri="{FF2B5EF4-FFF2-40B4-BE49-F238E27FC236}">
                <a16:creationId xmlns:a16="http://schemas.microsoft.com/office/drawing/2014/main" id="{54688DF3-F12C-4DC1-9B67-E61E42BE15CC}"/>
              </a:ext>
            </a:extLst>
          </p:cNvPr>
          <p:cNvSpPr txBox="1">
            <a:spLocks noChangeArrowheads="1"/>
          </p:cNvSpPr>
          <p:nvPr/>
        </p:nvSpPr>
        <p:spPr bwMode="auto">
          <a:xfrm>
            <a:off x="1992313" y="3213101"/>
            <a:ext cx="36004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cs-CZ" sz="1800"/>
              <a:t>vlhké blizny – v době zralosti</a:t>
            </a:r>
          </a:p>
          <a:p>
            <a:pPr eaLnBrk="1" hangingPunct="1">
              <a:spcBef>
                <a:spcPct val="0"/>
              </a:spcBef>
              <a:buFontTx/>
              <a:buNone/>
            </a:pPr>
            <a:r>
              <a:rPr lang="cs-CZ" altLang="cs-CZ" sz="1800"/>
              <a:t>pokryté tekutým exudátem =</a:t>
            </a:r>
          </a:p>
          <a:p>
            <a:pPr eaLnBrk="1" hangingPunct="1">
              <a:spcBef>
                <a:spcPct val="0"/>
              </a:spcBef>
              <a:buFontTx/>
              <a:buNone/>
            </a:pPr>
            <a:r>
              <a:rPr lang="cs-CZ" altLang="cs-CZ" sz="1800"/>
              <a:t>voda, glycidy, lipidy</a:t>
            </a:r>
          </a:p>
          <a:p>
            <a:pPr eaLnBrk="1" hangingPunct="1">
              <a:spcBef>
                <a:spcPct val="0"/>
              </a:spcBef>
              <a:buFontTx/>
              <a:buNone/>
            </a:pPr>
            <a:r>
              <a:rPr lang="cs-CZ" altLang="cs-CZ" sz="1800"/>
              <a:t>(</a:t>
            </a:r>
            <a:r>
              <a:rPr lang="cs-CZ" altLang="cs-CZ" sz="1800" i="1"/>
              <a:t>Solanaceae, Liliaceae, Poaceae</a:t>
            </a:r>
            <a:r>
              <a:rPr lang="cs-CZ" altLang="cs-CZ" sz="1800"/>
              <a:t>)</a:t>
            </a:r>
          </a:p>
        </p:txBody>
      </p:sp>
      <p:pic>
        <p:nvPicPr>
          <p:cNvPr id="47109" name="Picture 5">
            <a:extLst>
              <a:ext uri="{FF2B5EF4-FFF2-40B4-BE49-F238E27FC236}">
                <a16:creationId xmlns:a16="http://schemas.microsoft.com/office/drawing/2014/main" id="{39585125-379A-4796-8526-DADCABFDA2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89" y="4648200"/>
            <a:ext cx="327183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10" name="Text Box 6">
            <a:extLst>
              <a:ext uri="{FF2B5EF4-FFF2-40B4-BE49-F238E27FC236}">
                <a16:creationId xmlns:a16="http://schemas.microsoft.com/office/drawing/2014/main" id="{309138F8-8C5A-48A9-8454-A0EB9548DC99}"/>
              </a:ext>
            </a:extLst>
          </p:cNvPr>
          <p:cNvSpPr txBox="1">
            <a:spLocks noChangeArrowheads="1"/>
          </p:cNvSpPr>
          <p:nvPr/>
        </p:nvSpPr>
        <p:spPr bwMode="auto">
          <a:xfrm>
            <a:off x="2547938" y="4673601"/>
            <a:ext cx="1136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cs-CZ" sz="1800" i="1"/>
              <a:t>Nicotiana</a:t>
            </a:r>
          </a:p>
        </p:txBody>
      </p:sp>
      <p:grpSp>
        <p:nvGrpSpPr>
          <p:cNvPr id="47111" name="Group 11">
            <a:extLst>
              <a:ext uri="{FF2B5EF4-FFF2-40B4-BE49-F238E27FC236}">
                <a16:creationId xmlns:a16="http://schemas.microsoft.com/office/drawing/2014/main" id="{A48E82E0-6281-4392-9182-19B1A054E498}"/>
              </a:ext>
            </a:extLst>
          </p:cNvPr>
          <p:cNvGrpSpPr>
            <a:grpSpLocks/>
          </p:cNvGrpSpPr>
          <p:nvPr/>
        </p:nvGrpSpPr>
        <p:grpSpPr bwMode="auto">
          <a:xfrm>
            <a:off x="7319964" y="4437064"/>
            <a:ext cx="2416175" cy="2420937"/>
            <a:chOff x="3651" y="2795"/>
            <a:chExt cx="1522" cy="1525"/>
          </a:xfrm>
        </p:grpSpPr>
        <p:pic>
          <p:nvPicPr>
            <p:cNvPr id="47114" name="Picture 7">
              <a:extLst>
                <a:ext uri="{FF2B5EF4-FFF2-40B4-BE49-F238E27FC236}">
                  <a16:creationId xmlns:a16="http://schemas.microsoft.com/office/drawing/2014/main" id="{30A5A147-9B04-4B81-8AA8-809EFFB3B8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 y="2795"/>
              <a:ext cx="1522" cy="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15" name="Rectangle 8">
              <a:extLst>
                <a:ext uri="{FF2B5EF4-FFF2-40B4-BE49-F238E27FC236}">
                  <a16:creationId xmlns:a16="http://schemas.microsoft.com/office/drawing/2014/main" id="{6F3AB81D-AEA8-46DE-8A20-17CE148DE8B9}"/>
                </a:ext>
              </a:extLst>
            </p:cNvPr>
            <p:cNvSpPr>
              <a:spLocks noChangeArrowheads="1"/>
            </p:cNvSpPr>
            <p:nvPr/>
          </p:nvSpPr>
          <p:spPr bwMode="auto">
            <a:xfrm>
              <a:off x="3696" y="2840"/>
              <a:ext cx="136" cy="2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1800"/>
            </a:p>
          </p:txBody>
        </p:sp>
      </p:grpSp>
      <p:sp>
        <p:nvSpPr>
          <p:cNvPr id="25609" name="Text Box 9">
            <a:extLst>
              <a:ext uri="{FF2B5EF4-FFF2-40B4-BE49-F238E27FC236}">
                <a16:creationId xmlns:a16="http://schemas.microsoft.com/office/drawing/2014/main" id="{7B7A3B64-77D8-4677-8C0B-351363556FB0}"/>
              </a:ext>
            </a:extLst>
          </p:cNvPr>
          <p:cNvSpPr txBox="1">
            <a:spLocks noChangeArrowheads="1"/>
          </p:cNvSpPr>
          <p:nvPr/>
        </p:nvSpPr>
        <p:spPr bwMode="auto">
          <a:xfrm>
            <a:off x="7804150" y="6473825"/>
            <a:ext cx="12586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cs-CZ" altLang="cs-CZ" i="1">
                <a:effectLst>
                  <a:outerShdw blurRad="38100" dist="38100" dir="2700000" algn="tl">
                    <a:srgbClr val="C0C0C0"/>
                  </a:outerShdw>
                </a:effectLst>
              </a:rPr>
              <a:t>Arabidopsis</a:t>
            </a:r>
          </a:p>
        </p:txBody>
      </p:sp>
      <p:sp>
        <p:nvSpPr>
          <p:cNvPr id="47113" name="Text Box 10">
            <a:extLst>
              <a:ext uri="{FF2B5EF4-FFF2-40B4-BE49-F238E27FC236}">
                <a16:creationId xmlns:a16="http://schemas.microsoft.com/office/drawing/2014/main" id="{C2ACD07D-504C-473D-8B2B-D4DDADCFCEC8}"/>
              </a:ext>
            </a:extLst>
          </p:cNvPr>
          <p:cNvSpPr txBox="1">
            <a:spLocks noChangeArrowheads="1"/>
          </p:cNvSpPr>
          <p:nvPr/>
        </p:nvSpPr>
        <p:spPr bwMode="auto">
          <a:xfrm>
            <a:off x="6743700" y="3357564"/>
            <a:ext cx="35369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cs-CZ" sz="1800"/>
              <a:t>suché blizny – kryté proteiny,</a:t>
            </a:r>
          </a:p>
          <a:p>
            <a:pPr eaLnBrk="1" hangingPunct="1">
              <a:spcBef>
                <a:spcPct val="0"/>
              </a:spcBef>
              <a:buFontTx/>
              <a:buNone/>
            </a:pPr>
            <a:r>
              <a:rPr lang="cs-CZ" altLang="cs-CZ" sz="1800"/>
              <a:t>kutikulou nebo voskem</a:t>
            </a:r>
          </a:p>
          <a:p>
            <a:pPr eaLnBrk="1" hangingPunct="1">
              <a:spcBef>
                <a:spcPct val="0"/>
              </a:spcBef>
              <a:buFontTx/>
              <a:buNone/>
            </a:pPr>
            <a:r>
              <a:rPr lang="cs-CZ" altLang="cs-CZ" sz="1800"/>
              <a:t>(</a:t>
            </a:r>
            <a:r>
              <a:rPr lang="cs-CZ" altLang="cs-CZ" sz="1800" i="1"/>
              <a:t>Brassicaceae, Caryophyllaceae</a:t>
            </a:r>
            <a:r>
              <a:rPr lang="cs-CZ" altLang="cs-CZ" sz="180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C4E1-0FD4-49A3-BFC9-2B9EF05248D7}"/>
              </a:ext>
            </a:extLst>
          </p:cNvPr>
          <p:cNvSpPr>
            <a:spLocks noGrp="1"/>
          </p:cNvSpPr>
          <p:nvPr>
            <p:ph type="title"/>
          </p:nvPr>
        </p:nvSpPr>
        <p:spPr/>
        <p:txBody>
          <a:bodyPr/>
          <a:lstStyle/>
          <a:p>
            <a:r>
              <a:rPr lang="cs-CZ" dirty="0"/>
              <a:t>Interakce pylu a pestíku</a:t>
            </a:r>
          </a:p>
        </p:txBody>
      </p:sp>
      <p:pic>
        <p:nvPicPr>
          <p:cNvPr id="14338" name="Picture 2" descr="Ijms 22 12230 g001 550">
            <a:extLst>
              <a:ext uri="{FF2B5EF4-FFF2-40B4-BE49-F238E27FC236}">
                <a16:creationId xmlns:a16="http://schemas.microsoft.com/office/drawing/2014/main" id="{05504E0D-1A4F-4630-BDB5-FB7947997E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366" y="1965960"/>
            <a:ext cx="5238750" cy="37719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D3C7BD71-A861-4815-9708-F59629038010}"/>
              </a:ext>
            </a:extLst>
          </p:cNvPr>
          <p:cNvPicPr>
            <a:picLocks noChangeAspect="1" noChangeArrowheads="1"/>
          </p:cNvPicPr>
          <p:nvPr/>
        </p:nvPicPr>
        <p:blipFill>
          <a:blip r:embed="rId4">
            <a:lum bright="44000" contrast="56000"/>
            <a:extLst>
              <a:ext uri="{28A0092B-C50C-407E-A947-70E740481C1C}">
                <a14:useLocalDpi xmlns:a14="http://schemas.microsoft.com/office/drawing/2010/main" val="0"/>
              </a:ext>
            </a:extLst>
          </a:blip>
          <a:srcRect l="59419" t="10075" r="7556" b="14468"/>
          <a:stretch>
            <a:fillRect/>
          </a:stretch>
        </p:blipFill>
        <p:spPr bwMode="auto">
          <a:xfrm>
            <a:off x="7836647" y="909637"/>
            <a:ext cx="2940050" cy="5038725"/>
          </a:xfrm>
          <a:prstGeom prst="rect">
            <a:avLst/>
          </a:prstGeom>
          <a:noFill/>
          <a:ln>
            <a:noFill/>
          </a:ln>
          <a:effectLst/>
          <a:extLst>
            <a:ext uri="{909E8E84-426E-40DD-AFC4-6F175D3DCCD1}">
              <a14:hiddenFill xmlns:a14="http://schemas.microsoft.com/office/drawing/2010/main">
                <a:blipFill dpi="0" rotWithShape="0">
                  <a:blip>
                    <a:lum bright="44000" contrast="56000"/>
                  </a:blip>
                  <a:srcRect l="59419" t="10075" r="7556" b="14468"/>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49435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046194CE-39AF-43E7-91E5-C99B069935A6}"/>
              </a:ext>
            </a:extLst>
          </p:cNvPr>
          <p:cNvSpPr>
            <a:spLocks noGrp="1" noChangeArrowheads="1"/>
          </p:cNvSpPr>
          <p:nvPr>
            <p:ph type="title"/>
          </p:nvPr>
        </p:nvSpPr>
        <p:spPr>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cs-CZ" altLang="cs-CZ" sz="3200" b="1">
                <a:solidFill>
                  <a:srgbClr val="0000FF"/>
                </a:solidFill>
              </a:rPr>
              <a:t>Stadia klíčení pylu</a:t>
            </a:r>
          </a:p>
        </p:txBody>
      </p:sp>
      <p:sp>
        <p:nvSpPr>
          <p:cNvPr id="57347" name="Text Box 5">
            <a:extLst>
              <a:ext uri="{FF2B5EF4-FFF2-40B4-BE49-F238E27FC236}">
                <a16:creationId xmlns:a16="http://schemas.microsoft.com/office/drawing/2014/main" id="{53FF1397-B6AF-4B89-86B4-275F3161037E}"/>
              </a:ext>
            </a:extLst>
          </p:cNvPr>
          <p:cNvSpPr txBox="1">
            <a:spLocks noChangeArrowheads="1"/>
          </p:cNvSpPr>
          <p:nvPr/>
        </p:nvSpPr>
        <p:spPr bwMode="auto">
          <a:xfrm>
            <a:off x="5591176" y="6381750"/>
            <a:ext cx="1820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cs-CZ" sz="1600">
                <a:solidFill>
                  <a:srgbClr val="0000FF"/>
                </a:solidFill>
              </a:rPr>
              <a:t>Edlund </a:t>
            </a:r>
            <a:r>
              <a:rPr lang="cs-CZ" altLang="cs-CZ" sz="1600" i="1">
                <a:solidFill>
                  <a:srgbClr val="0000FF"/>
                </a:solidFill>
              </a:rPr>
              <a:t>et al.</a:t>
            </a:r>
            <a:r>
              <a:rPr lang="cs-CZ" altLang="cs-CZ" sz="1600">
                <a:solidFill>
                  <a:srgbClr val="0000FF"/>
                </a:solidFill>
              </a:rPr>
              <a:t> 2004</a:t>
            </a:r>
          </a:p>
        </p:txBody>
      </p:sp>
      <p:sp>
        <p:nvSpPr>
          <p:cNvPr id="57348" name="Rectangle 6">
            <a:extLst>
              <a:ext uri="{FF2B5EF4-FFF2-40B4-BE49-F238E27FC236}">
                <a16:creationId xmlns:a16="http://schemas.microsoft.com/office/drawing/2014/main" id="{DC26442A-D6F7-4647-94AC-D9F1DAD84583}"/>
              </a:ext>
            </a:extLst>
          </p:cNvPr>
          <p:cNvSpPr>
            <a:spLocks noChangeArrowheads="1"/>
          </p:cNvSpPr>
          <p:nvPr/>
        </p:nvSpPr>
        <p:spPr bwMode="auto">
          <a:xfrm>
            <a:off x="2424114" y="1628776"/>
            <a:ext cx="4535487"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25000"/>
              </a:spcBef>
              <a:spcAft>
                <a:spcPct val="25000"/>
              </a:spcAft>
              <a:buFontTx/>
              <a:buNone/>
            </a:pPr>
            <a:r>
              <a:rPr lang="cs-CZ" altLang="cs-CZ" sz="2000"/>
              <a:t>1. adheze pylového zrna na blizně</a:t>
            </a:r>
          </a:p>
          <a:p>
            <a:pPr eaLnBrk="1" hangingPunct="1">
              <a:spcBef>
                <a:spcPct val="25000"/>
              </a:spcBef>
              <a:spcAft>
                <a:spcPct val="25000"/>
              </a:spcAft>
              <a:buFontTx/>
              <a:buNone/>
            </a:pPr>
            <a:r>
              <a:rPr lang="cs-CZ" altLang="cs-CZ" sz="2000"/>
              <a:t>2. rehydratace pylového zrna</a:t>
            </a:r>
          </a:p>
          <a:p>
            <a:pPr eaLnBrk="1" hangingPunct="1">
              <a:spcBef>
                <a:spcPct val="25000"/>
              </a:spcBef>
              <a:spcAft>
                <a:spcPct val="25000"/>
              </a:spcAft>
              <a:buFontTx/>
              <a:buNone/>
            </a:pPr>
            <a:r>
              <a:rPr lang="cs-CZ" altLang="cs-CZ" sz="2000"/>
              <a:t>3. klíčení pylového zrna</a:t>
            </a:r>
          </a:p>
          <a:p>
            <a:pPr eaLnBrk="1" hangingPunct="1">
              <a:spcBef>
                <a:spcPct val="25000"/>
              </a:spcBef>
              <a:spcAft>
                <a:spcPct val="25000"/>
              </a:spcAft>
              <a:buFontTx/>
              <a:buNone/>
            </a:pPr>
            <a:r>
              <a:rPr lang="cs-CZ" altLang="cs-CZ" sz="2000"/>
              <a:t>4. růst pylové láčky</a:t>
            </a:r>
          </a:p>
        </p:txBody>
      </p:sp>
      <p:grpSp>
        <p:nvGrpSpPr>
          <p:cNvPr id="57349" name="Group 11">
            <a:extLst>
              <a:ext uri="{FF2B5EF4-FFF2-40B4-BE49-F238E27FC236}">
                <a16:creationId xmlns:a16="http://schemas.microsoft.com/office/drawing/2014/main" id="{7D8A3A60-B218-4483-8B89-3B38FDE3F6CD}"/>
              </a:ext>
            </a:extLst>
          </p:cNvPr>
          <p:cNvGrpSpPr>
            <a:grpSpLocks/>
          </p:cNvGrpSpPr>
          <p:nvPr/>
        </p:nvGrpSpPr>
        <p:grpSpPr bwMode="auto">
          <a:xfrm>
            <a:off x="1524001" y="3789363"/>
            <a:ext cx="5580063" cy="2273300"/>
            <a:chOff x="0" y="2387"/>
            <a:chExt cx="3515" cy="1432"/>
          </a:xfrm>
        </p:grpSpPr>
        <p:pic>
          <p:nvPicPr>
            <p:cNvPr id="57357" name="Picture 7">
              <a:extLst>
                <a:ext uri="{FF2B5EF4-FFF2-40B4-BE49-F238E27FC236}">
                  <a16:creationId xmlns:a16="http://schemas.microsoft.com/office/drawing/2014/main" id="{257A486F-65E6-40EA-9222-4D678D1881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87"/>
              <a:ext cx="3515" cy="1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58" name="Rectangle 10">
              <a:extLst>
                <a:ext uri="{FF2B5EF4-FFF2-40B4-BE49-F238E27FC236}">
                  <a16:creationId xmlns:a16="http://schemas.microsoft.com/office/drawing/2014/main" id="{7B1A43FF-1414-4CD5-9737-53EE9370C5DF}"/>
                </a:ext>
              </a:extLst>
            </p:cNvPr>
            <p:cNvSpPr>
              <a:spLocks noChangeArrowheads="1"/>
            </p:cNvSpPr>
            <p:nvPr/>
          </p:nvSpPr>
          <p:spPr bwMode="auto">
            <a:xfrm>
              <a:off x="0" y="2432"/>
              <a:ext cx="158" cy="2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1800"/>
            </a:p>
          </p:txBody>
        </p:sp>
      </p:grpSp>
      <p:sp>
        <p:nvSpPr>
          <p:cNvPr id="57350" name="Text Box 12">
            <a:extLst>
              <a:ext uri="{FF2B5EF4-FFF2-40B4-BE49-F238E27FC236}">
                <a16:creationId xmlns:a16="http://schemas.microsoft.com/office/drawing/2014/main" id="{354B821A-E8A4-4387-B214-A22D2DFD3647}"/>
              </a:ext>
            </a:extLst>
          </p:cNvPr>
          <p:cNvSpPr txBox="1">
            <a:spLocks noChangeArrowheads="1"/>
          </p:cNvSpPr>
          <p:nvPr/>
        </p:nvSpPr>
        <p:spPr bwMode="auto">
          <a:xfrm>
            <a:off x="3719513" y="4365626"/>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cs-CZ" sz="1800"/>
              <a:t>2</a:t>
            </a:r>
          </a:p>
        </p:txBody>
      </p:sp>
      <p:sp>
        <p:nvSpPr>
          <p:cNvPr id="57351" name="Text Box 13">
            <a:extLst>
              <a:ext uri="{FF2B5EF4-FFF2-40B4-BE49-F238E27FC236}">
                <a16:creationId xmlns:a16="http://schemas.microsoft.com/office/drawing/2014/main" id="{828443AB-801B-4920-9A85-41DF4FAF1F1B}"/>
              </a:ext>
            </a:extLst>
          </p:cNvPr>
          <p:cNvSpPr txBox="1">
            <a:spLocks noChangeArrowheads="1"/>
          </p:cNvSpPr>
          <p:nvPr/>
        </p:nvSpPr>
        <p:spPr bwMode="auto">
          <a:xfrm>
            <a:off x="5951538" y="4149726"/>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cs-CZ" sz="1800"/>
              <a:t>3</a:t>
            </a:r>
          </a:p>
        </p:txBody>
      </p:sp>
      <p:grpSp>
        <p:nvGrpSpPr>
          <p:cNvPr id="57352" name="Group 15">
            <a:extLst>
              <a:ext uri="{FF2B5EF4-FFF2-40B4-BE49-F238E27FC236}">
                <a16:creationId xmlns:a16="http://schemas.microsoft.com/office/drawing/2014/main" id="{A9FB8FAC-453D-42A9-BD74-2E8C682A3942}"/>
              </a:ext>
            </a:extLst>
          </p:cNvPr>
          <p:cNvGrpSpPr>
            <a:grpSpLocks/>
          </p:cNvGrpSpPr>
          <p:nvPr/>
        </p:nvGrpSpPr>
        <p:grpSpPr bwMode="auto">
          <a:xfrm>
            <a:off x="7434264" y="1196976"/>
            <a:ext cx="3233737" cy="5661025"/>
            <a:chOff x="3641" y="754"/>
            <a:chExt cx="2037" cy="3566"/>
          </a:xfrm>
        </p:grpSpPr>
        <p:grpSp>
          <p:nvGrpSpPr>
            <p:cNvPr id="57353" name="Group 9">
              <a:extLst>
                <a:ext uri="{FF2B5EF4-FFF2-40B4-BE49-F238E27FC236}">
                  <a16:creationId xmlns:a16="http://schemas.microsoft.com/office/drawing/2014/main" id="{57A4CADE-A7C7-4D67-A2AE-8912B6610932}"/>
                </a:ext>
              </a:extLst>
            </p:cNvPr>
            <p:cNvGrpSpPr>
              <a:grpSpLocks/>
            </p:cNvGrpSpPr>
            <p:nvPr/>
          </p:nvGrpSpPr>
          <p:grpSpPr bwMode="auto">
            <a:xfrm>
              <a:off x="3641" y="754"/>
              <a:ext cx="2037" cy="3566"/>
              <a:chOff x="3641" y="754"/>
              <a:chExt cx="2037" cy="3566"/>
            </a:xfrm>
          </p:grpSpPr>
          <p:pic>
            <p:nvPicPr>
              <p:cNvPr id="57355" name="Picture 4">
                <a:extLst>
                  <a:ext uri="{FF2B5EF4-FFF2-40B4-BE49-F238E27FC236}">
                    <a16:creationId xmlns:a16="http://schemas.microsoft.com/office/drawing/2014/main" id="{CC422E81-F7F1-47D5-A6AE-AE6887B858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1" y="754"/>
                <a:ext cx="2037" cy="3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56" name="Rectangle 8">
                <a:extLst>
                  <a:ext uri="{FF2B5EF4-FFF2-40B4-BE49-F238E27FC236}">
                    <a16:creationId xmlns:a16="http://schemas.microsoft.com/office/drawing/2014/main" id="{D45EBA5B-7844-469D-9C2A-AF72A556DFF8}"/>
                  </a:ext>
                </a:extLst>
              </p:cNvPr>
              <p:cNvSpPr>
                <a:spLocks noChangeArrowheads="1"/>
              </p:cNvSpPr>
              <p:nvPr/>
            </p:nvSpPr>
            <p:spPr bwMode="auto">
              <a:xfrm>
                <a:off x="3651" y="754"/>
                <a:ext cx="227" cy="2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1800"/>
              </a:p>
            </p:txBody>
          </p:sp>
        </p:grpSp>
        <p:sp>
          <p:nvSpPr>
            <p:cNvPr id="57354" name="Rectangle 14">
              <a:extLst>
                <a:ext uri="{FF2B5EF4-FFF2-40B4-BE49-F238E27FC236}">
                  <a16:creationId xmlns:a16="http://schemas.microsoft.com/office/drawing/2014/main" id="{7A3A7F31-7BCB-4A47-B353-49B069A12CA1}"/>
                </a:ext>
              </a:extLst>
            </p:cNvPr>
            <p:cNvSpPr>
              <a:spLocks noChangeArrowheads="1"/>
            </p:cNvSpPr>
            <p:nvPr/>
          </p:nvSpPr>
          <p:spPr bwMode="auto">
            <a:xfrm>
              <a:off x="3696" y="3113"/>
              <a:ext cx="227" cy="27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1800"/>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7A63C66A-445A-454E-8044-004D69198EA4}"/>
              </a:ext>
            </a:extLst>
          </p:cNvPr>
          <p:cNvSpPr>
            <a:spLocks noGrp="1" noChangeArrowheads="1"/>
          </p:cNvSpPr>
          <p:nvPr>
            <p:ph type="title"/>
          </p:nvPr>
        </p:nvSpPr>
        <p:spPr>
          <a:xfrm>
            <a:off x="2767014" y="228600"/>
            <a:ext cx="6656387"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cs-CZ" sz="3200" b="1">
                <a:solidFill>
                  <a:srgbClr val="0000FF"/>
                </a:solidFill>
              </a:rPr>
              <a:t>Plné a duté </a:t>
            </a:r>
            <a:r>
              <a:rPr lang="cs-CZ" altLang="cs-CZ" sz="3200" b="1">
                <a:solidFill>
                  <a:srgbClr val="0000FF"/>
                </a:solidFill>
              </a:rPr>
              <a:t>č</a:t>
            </a:r>
            <a:r>
              <a:rPr lang="en-GB" altLang="cs-CZ" sz="3200" b="1">
                <a:solidFill>
                  <a:srgbClr val="0000FF"/>
                </a:solidFill>
              </a:rPr>
              <a:t>n</a:t>
            </a:r>
            <a:r>
              <a:rPr lang="cs-CZ" altLang="cs-CZ" sz="3200" b="1">
                <a:solidFill>
                  <a:srgbClr val="0000FF"/>
                </a:solidFill>
              </a:rPr>
              <a:t>ě</a:t>
            </a:r>
            <a:r>
              <a:rPr lang="en-GB" altLang="cs-CZ" sz="3200" b="1">
                <a:solidFill>
                  <a:srgbClr val="0000FF"/>
                </a:solidFill>
              </a:rPr>
              <a:t>lky</a:t>
            </a:r>
          </a:p>
        </p:txBody>
      </p:sp>
      <p:sp>
        <p:nvSpPr>
          <p:cNvPr id="61443" name="Text Box 3">
            <a:extLst>
              <a:ext uri="{FF2B5EF4-FFF2-40B4-BE49-F238E27FC236}">
                <a16:creationId xmlns:a16="http://schemas.microsoft.com/office/drawing/2014/main" id="{3B9ABD5F-3ACB-4F18-90C4-682955816F10}"/>
              </a:ext>
            </a:extLst>
          </p:cNvPr>
          <p:cNvSpPr txBox="1">
            <a:spLocks noChangeArrowheads="1"/>
          </p:cNvSpPr>
          <p:nvPr/>
        </p:nvSpPr>
        <p:spPr bwMode="auto">
          <a:xfrm>
            <a:off x="6097588" y="5157789"/>
            <a:ext cx="1523472"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a:spcBef>
                <a:spcPct val="0"/>
              </a:spcBef>
              <a:buFont typeface="Comic Sans MS" panose="030F0702030302020204" pitchFamily="66" charset="0"/>
              <a:buNone/>
            </a:pPr>
            <a:r>
              <a:rPr lang="en-GB" altLang="cs-CZ" sz="2000" i="1">
                <a:solidFill>
                  <a:srgbClr val="000000"/>
                </a:solidFill>
              </a:rPr>
              <a:t>Arabidopsis</a:t>
            </a:r>
          </a:p>
        </p:txBody>
      </p:sp>
      <p:sp>
        <p:nvSpPr>
          <p:cNvPr id="61444" name="Text Box 4">
            <a:extLst>
              <a:ext uri="{FF2B5EF4-FFF2-40B4-BE49-F238E27FC236}">
                <a16:creationId xmlns:a16="http://schemas.microsoft.com/office/drawing/2014/main" id="{45216878-05C6-4805-907F-1A9D85F041B3}"/>
              </a:ext>
            </a:extLst>
          </p:cNvPr>
          <p:cNvSpPr txBox="1">
            <a:spLocks noChangeArrowheads="1"/>
          </p:cNvSpPr>
          <p:nvPr/>
        </p:nvSpPr>
        <p:spPr bwMode="auto">
          <a:xfrm>
            <a:off x="8904289" y="5373689"/>
            <a:ext cx="853417"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a:spcBef>
                <a:spcPct val="0"/>
              </a:spcBef>
              <a:buFont typeface="Comic Sans MS" panose="030F0702030302020204" pitchFamily="66" charset="0"/>
              <a:buNone/>
            </a:pPr>
            <a:r>
              <a:rPr lang="en-GB" altLang="cs-CZ" sz="2000" i="1">
                <a:solidFill>
                  <a:srgbClr val="000000"/>
                </a:solidFill>
              </a:rPr>
              <a:t>Lilium</a:t>
            </a:r>
          </a:p>
        </p:txBody>
      </p:sp>
      <p:sp>
        <p:nvSpPr>
          <p:cNvPr id="61445" name="Text Box 5">
            <a:extLst>
              <a:ext uri="{FF2B5EF4-FFF2-40B4-BE49-F238E27FC236}">
                <a16:creationId xmlns:a16="http://schemas.microsoft.com/office/drawing/2014/main" id="{DCDA4073-4D3E-46C4-829C-79748F3980B5}"/>
              </a:ext>
            </a:extLst>
          </p:cNvPr>
          <p:cNvSpPr txBox="1">
            <a:spLocks noChangeArrowheads="1"/>
          </p:cNvSpPr>
          <p:nvPr/>
        </p:nvSpPr>
        <p:spPr bwMode="auto">
          <a:xfrm>
            <a:off x="8742363" y="5949951"/>
            <a:ext cx="1382712"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a:spcBef>
                <a:spcPct val="0"/>
              </a:spcBef>
              <a:buFont typeface="Comic Sans MS" panose="030F0702030302020204" pitchFamily="66" charset="0"/>
              <a:buNone/>
            </a:pPr>
            <a:r>
              <a:rPr lang="en-GB" altLang="cs-CZ" sz="2000">
                <a:solidFill>
                  <a:srgbClr val="000000"/>
                </a:solidFill>
                <a:latin typeface="Comic Sans MS" panose="030F0702030302020204" pitchFamily="66" charset="0"/>
              </a:rPr>
              <a:t>Lord 2001</a:t>
            </a:r>
          </a:p>
        </p:txBody>
      </p:sp>
      <p:pic>
        <p:nvPicPr>
          <p:cNvPr id="61446" name="Picture 6">
            <a:extLst>
              <a:ext uri="{FF2B5EF4-FFF2-40B4-BE49-F238E27FC236}">
                <a16:creationId xmlns:a16="http://schemas.microsoft.com/office/drawing/2014/main" id="{2C6886A4-FAFE-4D86-961D-8F1567AF36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1" y="1557339"/>
            <a:ext cx="3648075" cy="5057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47" name="Picture 7">
            <a:extLst>
              <a:ext uri="{FF2B5EF4-FFF2-40B4-BE49-F238E27FC236}">
                <a16:creationId xmlns:a16="http://schemas.microsoft.com/office/drawing/2014/main" id="{B8EAB661-60B4-460C-807F-91E93C1935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9300" y="1971675"/>
            <a:ext cx="4838700" cy="2914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48" name="TextovéPole 1">
            <a:extLst>
              <a:ext uri="{FF2B5EF4-FFF2-40B4-BE49-F238E27FC236}">
                <a16:creationId xmlns:a16="http://schemas.microsoft.com/office/drawing/2014/main" id="{B3BD6A25-D83E-4330-BA21-509E13914004}"/>
              </a:ext>
            </a:extLst>
          </p:cNvPr>
          <p:cNvSpPr txBox="1">
            <a:spLocks noChangeArrowheads="1"/>
          </p:cNvSpPr>
          <p:nvPr/>
        </p:nvSpPr>
        <p:spPr bwMode="auto">
          <a:xfrm>
            <a:off x="5880101" y="1773239"/>
            <a:ext cx="13684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cs-CZ" altLang="cs-CZ" sz="900"/>
              <a:t>Převodové pletivo</a:t>
            </a:r>
          </a:p>
        </p:txBody>
      </p:sp>
      <p:sp>
        <p:nvSpPr>
          <p:cNvPr id="61449" name="TextovéPole 8">
            <a:extLst>
              <a:ext uri="{FF2B5EF4-FFF2-40B4-BE49-F238E27FC236}">
                <a16:creationId xmlns:a16="http://schemas.microsoft.com/office/drawing/2014/main" id="{58321064-68BB-4618-A37D-DC002F3327E9}"/>
              </a:ext>
            </a:extLst>
          </p:cNvPr>
          <p:cNvSpPr txBox="1">
            <a:spLocks noChangeArrowheads="1"/>
          </p:cNvSpPr>
          <p:nvPr/>
        </p:nvSpPr>
        <p:spPr bwMode="auto">
          <a:xfrm>
            <a:off x="8258176" y="1765300"/>
            <a:ext cx="25241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cs-CZ" altLang="cs-CZ" sz="900"/>
              <a:t>Kanálek ohraničený žláznatou pokožkou</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FBDBD982-A820-4630-851F-7D67DF41CFC0}"/>
              </a:ext>
            </a:extLst>
          </p:cNvPr>
          <p:cNvSpPr>
            <a:spLocks noGrp="1"/>
          </p:cNvSpPr>
          <p:nvPr>
            <p:ph idx="1"/>
          </p:nvPr>
        </p:nvSpPr>
        <p:spPr/>
        <p:txBody>
          <a:bodyPr>
            <a:normAutofit/>
          </a:bodyPr>
          <a:lstStyle/>
          <a:p>
            <a:r>
              <a:rPr lang="cs-CZ" sz="3600" dirty="0"/>
              <a:t> Jak rostliny zabrání samoopylení?</a:t>
            </a:r>
          </a:p>
          <a:p>
            <a:r>
              <a:rPr lang="cs-CZ" sz="3600" dirty="0"/>
              <a:t>Jak se rostliny přizpůsobují svým opylovačům?</a:t>
            </a:r>
          </a:p>
          <a:p>
            <a:r>
              <a:rPr lang="cs-CZ" sz="3600" dirty="0"/>
              <a:t> Co se děje po dopadu pylového zrna na bliznu?</a:t>
            </a:r>
          </a:p>
          <a:p>
            <a:r>
              <a:rPr lang="cs-CZ" sz="3600" dirty="0"/>
              <a:t> Jak probíhá oplození u rostlin?</a:t>
            </a:r>
          </a:p>
        </p:txBody>
      </p:sp>
    </p:spTree>
    <p:extLst>
      <p:ext uri="{BB962C8B-B14F-4D97-AF65-F5344CB8AC3E}">
        <p14:creationId xmlns:p14="http://schemas.microsoft.com/office/powerpoint/2010/main" val="4125675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Nadpis 1">
            <a:extLst>
              <a:ext uri="{FF2B5EF4-FFF2-40B4-BE49-F238E27FC236}">
                <a16:creationId xmlns:a16="http://schemas.microsoft.com/office/drawing/2014/main" id="{7B2DF963-0738-4DCE-9D31-16E3EF666FD1}"/>
              </a:ext>
            </a:extLst>
          </p:cNvPr>
          <p:cNvSpPr>
            <a:spLocks noGrp="1"/>
          </p:cNvSpPr>
          <p:nvPr>
            <p:ph type="title"/>
          </p:nvPr>
        </p:nvSpPr>
        <p:spPr>
          <a:xfrm>
            <a:off x="1981200" y="255588"/>
            <a:ext cx="8229600" cy="1143000"/>
          </a:xfrm>
        </p:spPr>
        <p:txBody>
          <a:bodyPr/>
          <a:lstStyle/>
          <a:p>
            <a:r>
              <a:rPr lang="cs-CZ" altLang="cs-CZ"/>
              <a:t>Pylová láčka</a:t>
            </a:r>
          </a:p>
        </p:txBody>
      </p:sp>
      <p:sp>
        <p:nvSpPr>
          <p:cNvPr id="65539" name="Zástupný symbol pro obsah 2">
            <a:extLst>
              <a:ext uri="{FF2B5EF4-FFF2-40B4-BE49-F238E27FC236}">
                <a16:creationId xmlns:a16="http://schemas.microsoft.com/office/drawing/2014/main" id="{7FDFE621-5F4B-46F5-89B1-FF6C33258E97}"/>
              </a:ext>
            </a:extLst>
          </p:cNvPr>
          <p:cNvSpPr>
            <a:spLocks noGrp="1"/>
          </p:cNvSpPr>
          <p:nvPr>
            <p:ph idx="1"/>
          </p:nvPr>
        </p:nvSpPr>
        <p:spPr/>
        <p:txBody>
          <a:bodyPr/>
          <a:lstStyle/>
          <a:p>
            <a:r>
              <a:rPr lang="cs-CZ" altLang="cs-CZ" sz="2800"/>
              <a:t>Prasknutí intiny a růst pylové láčky</a:t>
            </a:r>
          </a:p>
          <a:p>
            <a:r>
              <a:rPr lang="cs-CZ" altLang="cs-CZ" sz="2800"/>
              <a:t>Do rostoucí pylové láčky se přesouvá celý obsah pylového zrna, v pylovém zrnu tvorba vakuoly</a:t>
            </a:r>
          </a:p>
          <a:p>
            <a:r>
              <a:rPr lang="cs-CZ" altLang="cs-CZ" sz="2800"/>
              <a:t>Intenzivní proudění cytoplazmy v rostoucí láčce</a:t>
            </a:r>
          </a:p>
          <a:p>
            <a:r>
              <a:rPr lang="cs-CZ" altLang="cs-CZ" sz="2800"/>
              <a:t>BS se skládá s pektinů, kalózy, celulózy (6-7 %) a hemicelulóz (nejvíc pektinů ve vrch. části, postupně přibývá kalóza)</a:t>
            </a:r>
          </a:p>
          <a:p>
            <a:r>
              <a:rPr lang="cs-CZ" altLang="cs-CZ" sz="2800"/>
              <a:t>Tvorba kalózových zátek</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E5778DBE-753E-4B80-A0ED-EB63F064CDDD}"/>
              </a:ext>
            </a:extLst>
          </p:cNvPr>
          <p:cNvSpPr>
            <a:spLocks noGrp="1" noChangeArrowheads="1"/>
          </p:cNvSpPr>
          <p:nvPr>
            <p:ph type="title"/>
          </p:nvPr>
        </p:nvSpPr>
        <p:spPr>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cs-CZ" altLang="cs-CZ" sz="3200" b="1" dirty="0">
                <a:solidFill>
                  <a:srgbClr val="0000FF"/>
                </a:solidFill>
              </a:rPr>
              <a:t>Struktura a růst pylové láčky</a:t>
            </a:r>
          </a:p>
        </p:txBody>
      </p:sp>
      <p:sp>
        <p:nvSpPr>
          <p:cNvPr id="67589" name="Text Box 6">
            <a:extLst>
              <a:ext uri="{FF2B5EF4-FFF2-40B4-BE49-F238E27FC236}">
                <a16:creationId xmlns:a16="http://schemas.microsoft.com/office/drawing/2014/main" id="{F3316748-0469-4E52-BBEF-A3A12706F217}"/>
              </a:ext>
            </a:extLst>
          </p:cNvPr>
          <p:cNvSpPr txBox="1">
            <a:spLocks noChangeArrowheads="1"/>
          </p:cNvSpPr>
          <p:nvPr/>
        </p:nvSpPr>
        <p:spPr bwMode="auto">
          <a:xfrm>
            <a:off x="430306" y="1810870"/>
            <a:ext cx="447824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b="1">
                <a:solidFill>
                  <a:schemeClr val="tx1"/>
                </a:solidFill>
                <a:latin typeface="Arial" panose="020B0604020202020204" pitchFamily="34" charset="0"/>
                <a:cs typeface="Arial" panose="020B0604020202020204" pitchFamily="34" charset="0"/>
              </a:defRPr>
            </a:lvl1pPr>
            <a:lvl2pPr marL="800100" indent="-342900">
              <a:defRPr b="1">
                <a:solidFill>
                  <a:schemeClr val="tx1"/>
                </a:solidFill>
                <a:latin typeface="Arial" panose="020B0604020202020204" pitchFamily="34" charset="0"/>
                <a:cs typeface="Arial" panose="020B0604020202020204" pitchFamily="34" charset="0"/>
              </a:defRPr>
            </a:lvl2pPr>
            <a:lvl3pPr marL="1257300" indent="-342900">
              <a:defRPr b="1">
                <a:solidFill>
                  <a:schemeClr val="tx1"/>
                </a:solidFill>
                <a:latin typeface="Arial" panose="020B0604020202020204" pitchFamily="34" charset="0"/>
                <a:cs typeface="Arial" panose="020B0604020202020204" pitchFamily="34" charset="0"/>
              </a:defRPr>
            </a:lvl3pPr>
            <a:lvl4pPr marL="1714500" indent="-342900">
              <a:defRPr b="1">
                <a:solidFill>
                  <a:schemeClr val="tx1"/>
                </a:solidFill>
                <a:latin typeface="Arial" panose="020B0604020202020204" pitchFamily="34" charset="0"/>
                <a:cs typeface="Arial" panose="020B0604020202020204" pitchFamily="34" charset="0"/>
              </a:defRPr>
            </a:lvl4pPr>
            <a:lvl5pPr marL="2171700" indent="-342900">
              <a:defRPr b="1">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buFontTx/>
              <a:buChar char="•"/>
            </a:pPr>
            <a:r>
              <a:rPr lang="cs-CZ" altLang="cs-CZ" dirty="0"/>
              <a:t>čepička</a:t>
            </a:r>
          </a:p>
          <a:p>
            <a:pPr eaLnBrk="1" hangingPunct="1">
              <a:buFontTx/>
              <a:buChar char="•"/>
            </a:pPr>
            <a:r>
              <a:rPr lang="cs-CZ" altLang="cs-CZ" dirty="0"/>
              <a:t>pod čepičkou = zóna vysokého obsahu proteinů</a:t>
            </a:r>
          </a:p>
          <a:p>
            <a:pPr eaLnBrk="1" hangingPunct="1">
              <a:buFontTx/>
              <a:buChar char="•"/>
            </a:pPr>
            <a:r>
              <a:rPr lang="cs-CZ" altLang="cs-CZ" dirty="0"/>
              <a:t>zóna komplexního </a:t>
            </a:r>
            <a:r>
              <a:rPr lang="cs-CZ" altLang="cs-CZ" dirty="0" err="1"/>
              <a:t>endomembránového</a:t>
            </a:r>
            <a:r>
              <a:rPr lang="cs-CZ" altLang="cs-CZ" dirty="0"/>
              <a:t> systému</a:t>
            </a:r>
          </a:p>
          <a:p>
            <a:pPr eaLnBrk="1" hangingPunct="1">
              <a:buFontTx/>
              <a:buChar char="•"/>
            </a:pPr>
            <a:r>
              <a:rPr lang="cs-CZ" altLang="cs-CZ" dirty="0" err="1"/>
              <a:t>vakuolizovaná</a:t>
            </a:r>
            <a:r>
              <a:rPr lang="cs-CZ" altLang="cs-CZ" dirty="0"/>
              <a:t> část (</a:t>
            </a:r>
            <a:r>
              <a:rPr lang="cs-CZ" altLang="cs-CZ" dirty="0" err="1"/>
              <a:t>kalózové</a:t>
            </a:r>
            <a:r>
              <a:rPr lang="cs-CZ" altLang="cs-CZ" dirty="0"/>
              <a:t> zátky)</a:t>
            </a:r>
          </a:p>
        </p:txBody>
      </p:sp>
      <p:pic>
        <p:nvPicPr>
          <p:cNvPr id="8" name="Picture 3">
            <a:extLst>
              <a:ext uri="{FF2B5EF4-FFF2-40B4-BE49-F238E27FC236}">
                <a16:creationId xmlns:a16="http://schemas.microsoft.com/office/drawing/2014/main" id="{D1E5EFA0-1A37-4C89-9B48-E7D951CC4B5E}"/>
              </a:ext>
            </a:extLst>
          </p:cNvPr>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4826775" y="1810870"/>
            <a:ext cx="7365225" cy="4870230"/>
          </a:xfrm>
          <a:prstGeom prst="rect">
            <a:avLst/>
          </a:prstGeom>
          <a:noFill/>
          <a:ln>
            <a:noFill/>
          </a:ln>
          <a:effectLst/>
          <a:extLst>
            <a:ext uri="{909E8E84-426E-40DD-AFC4-6F175D3DCCD1}">
              <a14:hiddenFill xmlns:a14="http://schemas.microsoft.com/office/drawing/2010/main">
                <a:blipFill dpi="0" rotWithShape="0">
                  <a:blip>
                    <a:lum contrast="6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 Box 4">
            <a:extLst>
              <a:ext uri="{FF2B5EF4-FFF2-40B4-BE49-F238E27FC236}">
                <a16:creationId xmlns:a16="http://schemas.microsoft.com/office/drawing/2014/main" id="{466EBEE9-9EBB-414D-A67D-42AB507E2C4A}"/>
              </a:ext>
            </a:extLst>
          </p:cNvPr>
          <p:cNvSpPr txBox="1">
            <a:spLocks noChangeArrowheads="1"/>
          </p:cNvSpPr>
          <p:nvPr/>
        </p:nvSpPr>
        <p:spPr bwMode="auto">
          <a:xfrm>
            <a:off x="10381040" y="1263280"/>
            <a:ext cx="1335920"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a:spcBef>
                <a:spcPct val="0"/>
              </a:spcBef>
              <a:buFont typeface="Comic Sans MS" panose="030F0702030302020204" pitchFamily="66" charset="0"/>
              <a:buNone/>
            </a:pPr>
            <a:r>
              <a:rPr lang="en-GB" altLang="cs-CZ" sz="2000" dirty="0">
                <a:solidFill>
                  <a:srgbClr val="000000"/>
                </a:solidFill>
              </a:rPr>
              <a:t>Lord 2000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D94BF55C-72CC-456E-8701-D4ADDD0293C1}"/>
              </a:ext>
            </a:extLst>
          </p:cNvPr>
          <p:cNvSpPr>
            <a:spLocks noGrp="1" noChangeArrowheads="1"/>
          </p:cNvSpPr>
          <p:nvPr>
            <p:ph type="title"/>
          </p:nvPr>
        </p:nvSpPr>
        <p:spPr>
          <a:xfrm>
            <a:off x="2209800" y="260350"/>
            <a:ext cx="7772400"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cs-CZ" sz="3600" b="1"/>
              <a:t>Růst pylových lá</a:t>
            </a:r>
            <a:r>
              <a:rPr lang="cs-CZ" altLang="cs-CZ" sz="3600" b="1"/>
              <a:t>č</a:t>
            </a:r>
            <a:r>
              <a:rPr lang="en-GB" altLang="cs-CZ" sz="3600" b="1"/>
              <a:t>ek</a:t>
            </a:r>
          </a:p>
        </p:txBody>
      </p:sp>
      <p:pic>
        <p:nvPicPr>
          <p:cNvPr id="70659" name="Picture 3">
            <a:extLst>
              <a:ext uri="{FF2B5EF4-FFF2-40B4-BE49-F238E27FC236}">
                <a16:creationId xmlns:a16="http://schemas.microsoft.com/office/drawing/2014/main" id="{302212DA-AA66-415C-97F4-67555FE127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4" y="1462089"/>
            <a:ext cx="3862387" cy="4948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0660" name="Text Box 4">
            <a:extLst>
              <a:ext uri="{FF2B5EF4-FFF2-40B4-BE49-F238E27FC236}">
                <a16:creationId xmlns:a16="http://schemas.microsoft.com/office/drawing/2014/main" id="{5BDFDF9C-0D4A-4D99-8FA5-17B14FCE0C0D}"/>
              </a:ext>
            </a:extLst>
          </p:cNvPr>
          <p:cNvSpPr txBox="1">
            <a:spLocks noChangeArrowheads="1"/>
          </p:cNvSpPr>
          <p:nvPr/>
        </p:nvSpPr>
        <p:spPr bwMode="auto">
          <a:xfrm>
            <a:off x="7239001" y="6019801"/>
            <a:ext cx="2974189"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a:spcBef>
                <a:spcPct val="0"/>
              </a:spcBef>
              <a:buFont typeface="Comic Sans MS" panose="030F0702030302020204" pitchFamily="66" charset="0"/>
              <a:buNone/>
            </a:pPr>
            <a:r>
              <a:rPr lang="en-GB" altLang="cs-CZ" sz="2000">
                <a:solidFill>
                  <a:srgbClr val="0000FF"/>
                </a:solidFill>
              </a:rPr>
              <a:t>Camacho </a:t>
            </a:r>
            <a:r>
              <a:rPr lang="en-GB" altLang="cs-CZ" sz="2000" i="1">
                <a:solidFill>
                  <a:srgbClr val="0000FF"/>
                </a:solidFill>
              </a:rPr>
              <a:t>et</a:t>
            </a:r>
            <a:r>
              <a:rPr lang="en-GB" altLang="cs-CZ" sz="2000">
                <a:solidFill>
                  <a:srgbClr val="0000FF"/>
                </a:solidFill>
              </a:rPr>
              <a:t> Malhó 2003</a:t>
            </a:r>
          </a:p>
        </p:txBody>
      </p:sp>
      <p:sp>
        <p:nvSpPr>
          <p:cNvPr id="70661" name="Text Box 5">
            <a:extLst>
              <a:ext uri="{FF2B5EF4-FFF2-40B4-BE49-F238E27FC236}">
                <a16:creationId xmlns:a16="http://schemas.microsoft.com/office/drawing/2014/main" id="{77C1DAA5-139C-45E6-870D-4658598C0CE4}"/>
              </a:ext>
            </a:extLst>
          </p:cNvPr>
          <p:cNvSpPr txBox="1">
            <a:spLocks noChangeArrowheads="1"/>
          </p:cNvSpPr>
          <p:nvPr/>
        </p:nvSpPr>
        <p:spPr bwMode="auto">
          <a:xfrm>
            <a:off x="6081714" y="3211513"/>
            <a:ext cx="4103687" cy="925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a:spcBef>
                <a:spcPct val="0"/>
              </a:spcBef>
              <a:buFont typeface="Comic Sans MS" panose="030F0702030302020204" pitchFamily="66" charset="0"/>
              <a:buNone/>
            </a:pPr>
            <a:r>
              <a:rPr lang="en-GB" altLang="cs-CZ" sz="1800">
                <a:solidFill>
                  <a:srgbClr val="000000"/>
                </a:solidFill>
              </a:rPr>
              <a:t>vysoce polarizovan</a:t>
            </a:r>
            <a:r>
              <a:rPr lang="cs-CZ" altLang="cs-CZ" sz="1800">
                <a:solidFill>
                  <a:srgbClr val="000000"/>
                </a:solidFill>
              </a:rPr>
              <a:t>á</a:t>
            </a:r>
            <a:r>
              <a:rPr lang="en-GB" altLang="cs-CZ" sz="1800">
                <a:solidFill>
                  <a:srgbClr val="000000"/>
                </a:solidFill>
              </a:rPr>
              <a:t> f</a:t>
            </a:r>
            <a:r>
              <a:rPr lang="cs-CZ" altLang="cs-CZ" sz="1800">
                <a:solidFill>
                  <a:srgbClr val="000000"/>
                </a:solidFill>
              </a:rPr>
              <a:t>ů</a:t>
            </a:r>
            <a:r>
              <a:rPr lang="en-GB" altLang="cs-CZ" sz="1800">
                <a:solidFill>
                  <a:srgbClr val="000000"/>
                </a:solidFill>
              </a:rPr>
              <a:t>z</a:t>
            </a:r>
            <a:r>
              <a:rPr lang="cs-CZ" altLang="cs-CZ" sz="1800">
                <a:solidFill>
                  <a:srgbClr val="000000"/>
                </a:solidFill>
              </a:rPr>
              <a:t>e</a:t>
            </a:r>
            <a:r>
              <a:rPr lang="en-GB" altLang="cs-CZ" sz="1800">
                <a:solidFill>
                  <a:srgbClr val="000000"/>
                </a:solidFill>
              </a:rPr>
              <a:t> vá</a:t>
            </a:r>
            <a:r>
              <a:rPr lang="cs-CZ" altLang="cs-CZ" sz="1800">
                <a:solidFill>
                  <a:srgbClr val="000000"/>
                </a:solidFill>
              </a:rPr>
              <a:t>č</a:t>
            </a:r>
            <a:r>
              <a:rPr lang="en-GB" altLang="cs-CZ" sz="1800">
                <a:solidFill>
                  <a:srgbClr val="000000"/>
                </a:solidFill>
              </a:rPr>
              <a:t>k</a:t>
            </a:r>
            <a:r>
              <a:rPr lang="cs-CZ" altLang="cs-CZ" sz="1800">
                <a:solidFill>
                  <a:srgbClr val="000000"/>
                </a:solidFill>
              </a:rPr>
              <a:t>ů</a:t>
            </a:r>
            <a:r>
              <a:rPr lang="en-GB" altLang="cs-CZ" sz="1800">
                <a:solidFill>
                  <a:srgbClr val="000000"/>
                </a:solidFill>
              </a:rPr>
              <a:t>, které transportují slo</a:t>
            </a:r>
            <a:r>
              <a:rPr lang="cs-CZ" altLang="cs-CZ" sz="1800">
                <a:solidFill>
                  <a:srgbClr val="000000"/>
                </a:solidFill>
              </a:rPr>
              <a:t>ž</a:t>
            </a:r>
            <a:r>
              <a:rPr lang="en-GB" altLang="cs-CZ" sz="1800">
                <a:solidFill>
                  <a:srgbClr val="000000"/>
                </a:solidFill>
              </a:rPr>
              <a:t>ky bun</a:t>
            </a:r>
            <a:r>
              <a:rPr lang="cs-CZ" altLang="cs-CZ" sz="1800">
                <a:solidFill>
                  <a:srgbClr val="000000"/>
                </a:solidFill>
              </a:rPr>
              <a:t>ěč</a:t>
            </a:r>
            <a:r>
              <a:rPr lang="en-GB" altLang="cs-CZ" sz="1800">
                <a:solidFill>
                  <a:srgbClr val="000000"/>
                </a:solidFill>
              </a:rPr>
              <a:t>né st</a:t>
            </a:r>
            <a:r>
              <a:rPr lang="cs-CZ" altLang="cs-CZ" sz="1800">
                <a:solidFill>
                  <a:srgbClr val="000000"/>
                </a:solidFill>
              </a:rPr>
              <a:t>ě</a:t>
            </a:r>
            <a:r>
              <a:rPr lang="en-GB" altLang="cs-CZ" sz="1800">
                <a:solidFill>
                  <a:srgbClr val="000000"/>
                </a:solidFill>
              </a:rPr>
              <a:t>ny k vrcholu</a:t>
            </a:r>
          </a:p>
        </p:txBody>
      </p:sp>
      <p:sp>
        <p:nvSpPr>
          <p:cNvPr id="70662" name="Text Box 6">
            <a:extLst>
              <a:ext uri="{FF2B5EF4-FFF2-40B4-BE49-F238E27FC236}">
                <a16:creationId xmlns:a16="http://schemas.microsoft.com/office/drawing/2014/main" id="{03611E9C-49D6-47FA-BA63-E8F34551975B}"/>
              </a:ext>
            </a:extLst>
          </p:cNvPr>
          <p:cNvSpPr txBox="1">
            <a:spLocks noChangeArrowheads="1"/>
          </p:cNvSpPr>
          <p:nvPr/>
        </p:nvSpPr>
        <p:spPr bwMode="auto">
          <a:xfrm>
            <a:off x="6081713" y="5084764"/>
            <a:ext cx="2971800" cy="649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a:spcBef>
                <a:spcPct val="0"/>
              </a:spcBef>
              <a:buFont typeface="Comic Sans MS" panose="030F0702030302020204" pitchFamily="66" charset="0"/>
              <a:buNone/>
            </a:pPr>
            <a:r>
              <a:rPr lang="en-GB" altLang="cs-CZ" sz="1800">
                <a:solidFill>
                  <a:srgbClr val="000000"/>
                </a:solidFill>
              </a:rPr>
              <a:t>hlavní roli v regulaci hraje gradient [Ca </a:t>
            </a:r>
            <a:r>
              <a:rPr lang="en-GB" altLang="cs-CZ" sz="1800" baseline="30000">
                <a:solidFill>
                  <a:srgbClr val="000000"/>
                </a:solidFill>
              </a:rPr>
              <a:t>2+</a:t>
            </a:r>
            <a:r>
              <a:rPr lang="en-GB" altLang="cs-CZ" sz="1800">
                <a:solidFill>
                  <a:srgbClr val="000000"/>
                </a:solidFill>
              </a:rPr>
              <a:t>]</a:t>
            </a:r>
          </a:p>
        </p:txBody>
      </p:sp>
      <p:sp>
        <p:nvSpPr>
          <p:cNvPr id="70663" name="Obdélník 1">
            <a:extLst>
              <a:ext uri="{FF2B5EF4-FFF2-40B4-BE49-F238E27FC236}">
                <a16:creationId xmlns:a16="http://schemas.microsoft.com/office/drawing/2014/main" id="{0EF6C110-E195-4408-9B46-A4C510E04A49}"/>
              </a:ext>
            </a:extLst>
          </p:cNvPr>
          <p:cNvSpPr>
            <a:spLocks noChangeArrowheads="1"/>
          </p:cNvSpPr>
          <p:nvPr/>
        </p:nvSpPr>
        <p:spPr bwMode="auto">
          <a:xfrm>
            <a:off x="6081714" y="1462088"/>
            <a:ext cx="4586287"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cs typeface="Arial" panose="020B0604020202020204" pitchFamily="34" charset="0"/>
              </a:defRPr>
            </a:lvl9pPr>
          </a:lstStyle>
          <a:p>
            <a:pPr>
              <a:lnSpc>
                <a:spcPct val="140000"/>
              </a:lnSpc>
              <a:spcBef>
                <a:spcPts val="600"/>
              </a:spcBef>
              <a:buNone/>
            </a:pPr>
            <a:r>
              <a:rPr lang="en-GB" altLang="cs-CZ" sz="1800"/>
              <a:t>vrcholový</a:t>
            </a:r>
            <a:endParaRPr lang="cs-CZ" altLang="cs-CZ" sz="1800"/>
          </a:p>
          <a:p>
            <a:pPr>
              <a:lnSpc>
                <a:spcPct val="140000"/>
              </a:lnSpc>
              <a:spcBef>
                <a:spcPts val="600"/>
              </a:spcBef>
              <a:buNone/>
            </a:pPr>
            <a:r>
              <a:rPr lang="cs-CZ" altLang="cs-CZ" sz="1800"/>
              <a:t>nejrychlejší po vyklíčení                           	(0,5 – 3 mm/hod.)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D897A2-DC15-42CC-B85C-5205F1F1A5F2}"/>
              </a:ext>
            </a:extLst>
          </p:cNvPr>
          <p:cNvSpPr>
            <a:spLocks noGrp="1"/>
          </p:cNvSpPr>
          <p:nvPr>
            <p:ph type="title"/>
          </p:nvPr>
        </p:nvSpPr>
        <p:spPr/>
        <p:txBody>
          <a:bodyPr/>
          <a:lstStyle/>
          <a:p>
            <a:r>
              <a:rPr lang="cs-CZ" dirty="0"/>
              <a:t>Oplození</a:t>
            </a:r>
          </a:p>
        </p:txBody>
      </p:sp>
      <p:sp>
        <p:nvSpPr>
          <p:cNvPr id="4" name="Rectangle 3">
            <a:extLst>
              <a:ext uri="{FF2B5EF4-FFF2-40B4-BE49-F238E27FC236}">
                <a16:creationId xmlns:a16="http://schemas.microsoft.com/office/drawing/2014/main" id="{7BE39BDA-C324-4B5C-960C-AEC2F0A9C9A7}"/>
              </a:ext>
            </a:extLst>
          </p:cNvPr>
          <p:cNvSpPr txBox="1">
            <a:spLocks noChangeArrowheads="1"/>
          </p:cNvSpPr>
          <p:nvPr/>
        </p:nvSpPr>
        <p:spPr>
          <a:xfrm>
            <a:off x="1043608" y="1556792"/>
            <a:ext cx="8781710" cy="4525962"/>
          </a:xfrm>
          <a:prstGeom prst="rect">
            <a:avLst/>
          </a:prstGeo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a:spcBef>
                <a:spcPct val="25000"/>
              </a:spcBef>
              <a:spcAft>
                <a:spcPct val="25000"/>
              </a:spcAft>
              <a:buFontTx/>
              <a:buNone/>
            </a:pPr>
            <a:endParaRPr lang="cs-CZ" altLang="cs-CZ" sz="2800" b="1"/>
          </a:p>
          <a:p>
            <a:pPr>
              <a:spcBef>
                <a:spcPct val="25000"/>
              </a:spcBef>
              <a:spcAft>
                <a:spcPct val="25000"/>
              </a:spcAft>
              <a:buFontTx/>
              <a:buNone/>
            </a:pPr>
            <a:r>
              <a:rPr lang="cs-CZ" altLang="cs-CZ" sz="2800"/>
              <a:t>	</a:t>
            </a:r>
            <a:r>
              <a:rPr lang="cs-CZ" altLang="cs-CZ" sz="2800">
                <a:solidFill>
                  <a:srgbClr val="0000FF"/>
                </a:solidFill>
              </a:rPr>
              <a:t>jednoduché</a:t>
            </a:r>
            <a:r>
              <a:rPr lang="cs-CZ" altLang="cs-CZ" sz="2800"/>
              <a:t> (syngamie)</a:t>
            </a:r>
          </a:p>
          <a:p>
            <a:pPr>
              <a:spcBef>
                <a:spcPct val="25000"/>
              </a:spcBef>
              <a:spcAft>
                <a:spcPct val="25000"/>
              </a:spcAft>
              <a:buFontTx/>
              <a:buNone/>
            </a:pPr>
            <a:r>
              <a:rPr lang="cs-CZ" altLang="cs-CZ" sz="2800"/>
              <a:t>		rostliny cévnaté výtrusné </a:t>
            </a:r>
          </a:p>
          <a:p>
            <a:pPr>
              <a:spcBef>
                <a:spcPct val="25000"/>
              </a:spcBef>
              <a:spcAft>
                <a:spcPct val="25000"/>
              </a:spcAft>
              <a:buFontTx/>
              <a:buNone/>
            </a:pPr>
            <a:r>
              <a:rPr lang="cs-CZ" altLang="cs-CZ" sz="2800"/>
              <a:t>		rostliny nahosemenné</a:t>
            </a:r>
          </a:p>
          <a:p>
            <a:pPr>
              <a:spcBef>
                <a:spcPct val="25000"/>
              </a:spcBef>
              <a:spcAft>
                <a:spcPct val="25000"/>
              </a:spcAft>
              <a:buFontTx/>
              <a:buNone/>
            </a:pPr>
            <a:endParaRPr lang="cs-CZ" altLang="cs-CZ" sz="2800"/>
          </a:p>
          <a:p>
            <a:pPr>
              <a:spcBef>
                <a:spcPct val="25000"/>
              </a:spcBef>
              <a:spcAft>
                <a:spcPct val="25000"/>
              </a:spcAft>
              <a:buFontTx/>
              <a:buNone/>
            </a:pPr>
            <a:r>
              <a:rPr lang="cs-CZ" altLang="cs-CZ" sz="2800"/>
              <a:t>	</a:t>
            </a:r>
            <a:r>
              <a:rPr lang="cs-CZ" altLang="cs-CZ" sz="2800">
                <a:solidFill>
                  <a:srgbClr val="0000FF"/>
                </a:solidFill>
              </a:rPr>
              <a:t>dvojí</a:t>
            </a:r>
            <a:r>
              <a:rPr lang="cs-CZ" altLang="cs-CZ" sz="2800"/>
              <a:t> (syngamie a konfluace)</a:t>
            </a:r>
          </a:p>
          <a:p>
            <a:pPr>
              <a:spcBef>
                <a:spcPct val="25000"/>
              </a:spcBef>
              <a:spcAft>
                <a:spcPct val="25000"/>
              </a:spcAft>
              <a:buFontTx/>
              <a:buNone/>
            </a:pPr>
            <a:r>
              <a:rPr lang="cs-CZ" altLang="cs-CZ" sz="2800"/>
              <a:t>	 rostliny krytosemenné (dvouděložné a jednoděložné)</a:t>
            </a:r>
          </a:p>
          <a:p>
            <a:pPr>
              <a:spcBef>
                <a:spcPct val="25000"/>
              </a:spcBef>
              <a:spcAft>
                <a:spcPct val="25000"/>
              </a:spcAft>
              <a:buFontTx/>
              <a:buNone/>
            </a:pPr>
            <a:endParaRPr lang="cs-CZ" altLang="cs-CZ" sz="2800" dirty="0"/>
          </a:p>
        </p:txBody>
      </p:sp>
      <p:pic>
        <p:nvPicPr>
          <p:cNvPr id="18434" name="Picture 2" descr="Double Fertilization: Definition and Advantages - QS Study">
            <a:extLst>
              <a:ext uri="{FF2B5EF4-FFF2-40B4-BE49-F238E27FC236}">
                <a16:creationId xmlns:a16="http://schemas.microsoft.com/office/drawing/2014/main" id="{1B614AD9-EE27-4224-B70A-EFF5B59718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5891" y="2545976"/>
            <a:ext cx="5565743" cy="2226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693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illis2e_ch21">
            <a:extLst>
              <a:ext uri="{FF2B5EF4-FFF2-40B4-BE49-F238E27FC236}">
                <a16:creationId xmlns:a16="http://schemas.microsoft.com/office/drawing/2014/main" id="{5CC196EA-5600-48B6-B884-C5FE7DDCC0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1872"/>
            <a:ext cx="12192000" cy="5843587"/>
          </a:xfrm>
          <a:prstGeom prst="rect">
            <a:avLst/>
          </a:prstGeom>
          <a:noFill/>
          <a:extLst>
            <a:ext uri="{909E8E84-426E-40DD-AFC4-6F175D3DCCD1}">
              <a14:hiddenFill xmlns:a14="http://schemas.microsoft.com/office/drawing/2010/main">
                <a:solidFill>
                  <a:srgbClr val="FFFFFF"/>
                </a:solidFill>
              </a14:hiddenFill>
            </a:ext>
          </a:extLst>
        </p:spPr>
      </p:pic>
      <p:sp>
        <p:nvSpPr>
          <p:cNvPr id="5" name="Nadpis 4">
            <a:extLst>
              <a:ext uri="{FF2B5EF4-FFF2-40B4-BE49-F238E27FC236}">
                <a16:creationId xmlns:a16="http://schemas.microsoft.com/office/drawing/2014/main" id="{1D255F21-1884-4680-9F42-327A8A8FB5FD}"/>
              </a:ext>
            </a:extLst>
          </p:cNvPr>
          <p:cNvSpPr>
            <a:spLocks noGrp="1"/>
          </p:cNvSpPr>
          <p:nvPr>
            <p:ph type="title"/>
          </p:nvPr>
        </p:nvSpPr>
        <p:spPr>
          <a:xfrm>
            <a:off x="1913965" y="143435"/>
            <a:ext cx="9875520" cy="1356360"/>
          </a:xfrm>
        </p:spPr>
        <p:txBody>
          <a:bodyPr/>
          <a:lstStyle/>
          <a:p>
            <a:r>
              <a:rPr lang="cs-CZ" dirty="0"/>
              <a:t>Nahosemenné – jednoduché oplození</a:t>
            </a:r>
          </a:p>
        </p:txBody>
      </p:sp>
    </p:spTree>
    <p:extLst>
      <p:ext uri="{BB962C8B-B14F-4D97-AF65-F5344CB8AC3E}">
        <p14:creationId xmlns:p14="http://schemas.microsoft.com/office/powerpoint/2010/main" val="1233625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2E548DA2-C1A0-422C-98CE-43F921CEBB1B}"/>
              </a:ext>
            </a:extLst>
          </p:cNvPr>
          <p:cNvSpPr>
            <a:spLocks noGrp="1" noChangeArrowheads="1"/>
          </p:cNvSpPr>
          <p:nvPr>
            <p:ph type="title"/>
          </p:nvPr>
        </p:nvSpPr>
        <p:spPr>
          <a:xfrm>
            <a:off x="724853" y="297499"/>
            <a:ext cx="9875520" cy="135636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cs-CZ" altLang="cs-CZ" sz="3200" b="1" dirty="0">
                <a:solidFill>
                  <a:srgbClr val="0000FF"/>
                </a:solidFill>
              </a:rPr>
              <a:t>Typy růstu pylové láčky</a:t>
            </a:r>
            <a:br>
              <a:rPr lang="cs-CZ" altLang="cs-CZ" sz="3200" b="1" dirty="0">
                <a:solidFill>
                  <a:srgbClr val="0000FF"/>
                </a:solidFill>
              </a:rPr>
            </a:br>
            <a:r>
              <a:rPr lang="cs-CZ" altLang="cs-CZ" sz="3200" b="1" dirty="0">
                <a:solidFill>
                  <a:srgbClr val="0000FF"/>
                </a:solidFill>
              </a:rPr>
              <a:t>do zárodečného vaku</a:t>
            </a:r>
          </a:p>
        </p:txBody>
      </p:sp>
      <p:sp>
        <p:nvSpPr>
          <p:cNvPr id="88067" name="Rectangle 6">
            <a:extLst>
              <a:ext uri="{FF2B5EF4-FFF2-40B4-BE49-F238E27FC236}">
                <a16:creationId xmlns:a16="http://schemas.microsoft.com/office/drawing/2014/main" id="{021207E9-07B2-4078-BC93-A123555D8634}"/>
              </a:ext>
            </a:extLst>
          </p:cNvPr>
          <p:cNvSpPr>
            <a:spLocks noGrp="1" noChangeArrowheads="1"/>
          </p:cNvSpPr>
          <p:nvPr>
            <p:ph type="body" idx="1"/>
          </p:nvPr>
        </p:nvSpPr>
        <p:spPr>
          <a:xfrm>
            <a:off x="1981201" y="1600201"/>
            <a:ext cx="7427913" cy="4525963"/>
          </a:xfrm>
        </p:spPr>
        <p:txBody>
          <a:bodyPr/>
          <a:lstStyle/>
          <a:p>
            <a:pPr eaLnBrk="1" hangingPunct="1">
              <a:lnSpc>
                <a:spcPct val="80000"/>
              </a:lnSpc>
            </a:pPr>
            <a:r>
              <a:rPr lang="cs-CZ" altLang="cs-CZ" sz="2000"/>
              <a:t>přes mikropyle (</a:t>
            </a:r>
            <a:r>
              <a:rPr lang="cs-CZ" altLang="cs-CZ" sz="2000">
                <a:solidFill>
                  <a:srgbClr val="0000FF"/>
                </a:solidFill>
              </a:rPr>
              <a:t>porogamie</a:t>
            </a:r>
            <a:r>
              <a:rPr lang="cs-CZ" altLang="cs-CZ" sz="2000"/>
              <a:t>) - nejčastěji</a:t>
            </a:r>
          </a:p>
          <a:p>
            <a:pPr eaLnBrk="1" hangingPunct="1">
              <a:lnSpc>
                <a:spcPct val="80000"/>
              </a:lnSpc>
            </a:pPr>
            <a:r>
              <a:rPr lang="cs-CZ" altLang="cs-CZ" sz="2000"/>
              <a:t>chalázou (</a:t>
            </a:r>
            <a:r>
              <a:rPr lang="cs-CZ" altLang="cs-CZ" sz="2000">
                <a:solidFill>
                  <a:srgbClr val="0000FF"/>
                </a:solidFill>
              </a:rPr>
              <a:t>chalázogamie</a:t>
            </a:r>
            <a:r>
              <a:rPr lang="cs-CZ" altLang="cs-CZ" sz="2000"/>
              <a:t>)</a:t>
            </a:r>
          </a:p>
          <a:p>
            <a:pPr eaLnBrk="1" hangingPunct="1">
              <a:lnSpc>
                <a:spcPct val="80000"/>
              </a:lnSpc>
            </a:pPr>
            <a:r>
              <a:rPr lang="cs-CZ" altLang="cs-CZ" sz="2000"/>
              <a:t>přes integumenty (</a:t>
            </a:r>
            <a:r>
              <a:rPr lang="cs-CZ" altLang="cs-CZ" sz="2000">
                <a:solidFill>
                  <a:srgbClr val="0000FF"/>
                </a:solidFill>
              </a:rPr>
              <a:t>mezogamie</a:t>
            </a:r>
            <a:r>
              <a:rPr lang="cs-CZ" altLang="cs-CZ" sz="2000"/>
              <a:t>)</a:t>
            </a:r>
          </a:p>
          <a:p>
            <a:pPr eaLnBrk="1" hangingPunct="1">
              <a:lnSpc>
                <a:spcPct val="80000"/>
              </a:lnSpc>
              <a:buFontTx/>
              <a:buNone/>
            </a:pPr>
            <a:endParaRPr lang="cs-CZ" altLang="cs-CZ" sz="2000"/>
          </a:p>
        </p:txBody>
      </p:sp>
      <p:pic>
        <p:nvPicPr>
          <p:cNvPr id="88068" name="Picture 7">
            <a:extLst>
              <a:ext uri="{FF2B5EF4-FFF2-40B4-BE49-F238E27FC236}">
                <a16:creationId xmlns:a16="http://schemas.microsoft.com/office/drawing/2014/main" id="{0889E427-E5D7-43BF-99FE-1642616704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3043" y="2454217"/>
            <a:ext cx="5003800" cy="423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069" name="Text Box 8">
            <a:extLst>
              <a:ext uri="{FF2B5EF4-FFF2-40B4-BE49-F238E27FC236}">
                <a16:creationId xmlns:a16="http://schemas.microsoft.com/office/drawing/2014/main" id="{43C27EF5-D829-4EA1-9C6A-1DD20A65D4C1}"/>
              </a:ext>
            </a:extLst>
          </p:cNvPr>
          <p:cNvSpPr txBox="1">
            <a:spLocks noChangeArrowheads="1"/>
          </p:cNvSpPr>
          <p:nvPr/>
        </p:nvSpPr>
        <p:spPr bwMode="auto">
          <a:xfrm>
            <a:off x="1774825" y="3213101"/>
            <a:ext cx="3887788" cy="324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cs-CZ" sz="2000"/>
              <a:t>pylová láčka vstupuje do</a:t>
            </a:r>
          </a:p>
          <a:p>
            <a:pPr eaLnBrk="1" hangingPunct="1">
              <a:spcBef>
                <a:spcPct val="0"/>
              </a:spcBef>
              <a:buFontTx/>
              <a:buNone/>
            </a:pPr>
            <a:r>
              <a:rPr lang="cs-CZ" altLang="cs-CZ" sz="2000"/>
              <a:t>zárodečného vaku</a:t>
            </a:r>
          </a:p>
          <a:p>
            <a:pPr eaLnBrk="1" hangingPunct="1">
              <a:spcBef>
                <a:spcPct val="0"/>
              </a:spcBef>
              <a:buFontTx/>
              <a:buNone/>
            </a:pPr>
            <a:r>
              <a:rPr lang="cs-CZ" altLang="cs-CZ" sz="2000"/>
              <a:t>přes receptivní synergidu</a:t>
            </a:r>
          </a:p>
          <a:p>
            <a:pPr eaLnBrk="1" hangingPunct="1">
              <a:spcBef>
                <a:spcPct val="0"/>
              </a:spcBef>
              <a:buFontTx/>
              <a:buNone/>
            </a:pPr>
            <a:endParaRPr lang="cs-CZ" altLang="cs-CZ" sz="2000"/>
          </a:p>
          <a:p>
            <a:pPr eaLnBrk="1" hangingPunct="1">
              <a:spcBef>
                <a:spcPct val="15000"/>
              </a:spcBef>
              <a:spcAft>
                <a:spcPct val="15000"/>
              </a:spcAft>
              <a:buFontTx/>
              <a:buNone/>
            </a:pPr>
            <a:r>
              <a:rPr lang="cs-CZ" altLang="cs-CZ" sz="2000"/>
              <a:t>známky receptivity synergidy:</a:t>
            </a:r>
          </a:p>
          <a:p>
            <a:pPr eaLnBrk="1" hangingPunct="1">
              <a:spcBef>
                <a:spcPct val="15000"/>
              </a:spcBef>
              <a:spcAft>
                <a:spcPct val="15000"/>
              </a:spcAft>
              <a:buFontTx/>
              <a:buNone/>
            </a:pPr>
            <a:r>
              <a:rPr lang="cs-CZ" altLang="cs-CZ" sz="2000"/>
              <a:t>• reorganizace cytoskeletu</a:t>
            </a:r>
          </a:p>
          <a:p>
            <a:pPr eaLnBrk="1" hangingPunct="1">
              <a:spcBef>
                <a:spcPct val="15000"/>
              </a:spcBef>
              <a:spcAft>
                <a:spcPct val="15000"/>
              </a:spcAft>
              <a:buFontTx/>
              <a:buNone/>
            </a:pPr>
            <a:r>
              <a:rPr lang="cs-CZ" altLang="cs-CZ" sz="2000"/>
              <a:t>• Ca</a:t>
            </a:r>
            <a:r>
              <a:rPr lang="cs-CZ" altLang="cs-CZ" sz="2000" baseline="30000"/>
              <a:t>2+ </a:t>
            </a:r>
            <a:r>
              <a:rPr lang="cs-CZ" altLang="cs-CZ" sz="2000"/>
              <a:t>akumulace</a:t>
            </a:r>
          </a:p>
          <a:p>
            <a:pPr eaLnBrk="1" hangingPunct="1">
              <a:spcBef>
                <a:spcPct val="15000"/>
              </a:spcBef>
              <a:spcAft>
                <a:spcPct val="15000"/>
              </a:spcAft>
              <a:buFontTx/>
              <a:buNone/>
            </a:pPr>
            <a:r>
              <a:rPr lang="cs-CZ" altLang="cs-CZ" sz="2000"/>
              <a:t>• degenerace organel a</a:t>
            </a:r>
          </a:p>
          <a:p>
            <a:pPr eaLnBrk="1" hangingPunct="1">
              <a:spcBef>
                <a:spcPct val="15000"/>
              </a:spcBef>
              <a:spcAft>
                <a:spcPct val="15000"/>
              </a:spcAft>
              <a:buFontTx/>
              <a:buNone/>
            </a:pPr>
            <a:r>
              <a:rPr lang="cs-CZ" altLang="cs-CZ" sz="2000"/>
              <a:t>   plazmatické membrány</a:t>
            </a:r>
          </a:p>
        </p:txBody>
      </p:sp>
      <p:pic>
        <p:nvPicPr>
          <p:cNvPr id="17410" name="Picture 2" descr="Fertilization - Sexual Reproduction in Plants">
            <a:extLst>
              <a:ext uri="{FF2B5EF4-FFF2-40B4-BE49-F238E27FC236}">
                <a16:creationId xmlns:a16="http://schemas.microsoft.com/office/drawing/2014/main" id="{C288EC72-62E9-48E1-BD67-B55548FC7F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1445"/>
          <a:stretch/>
        </p:blipFill>
        <p:spPr bwMode="auto">
          <a:xfrm>
            <a:off x="8306595" y="0"/>
            <a:ext cx="3895725" cy="24542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F36C7964-B837-4F1E-9E9F-BB2AA952FFC9}"/>
              </a:ext>
            </a:extLst>
          </p:cNvPr>
          <p:cNvSpPr>
            <a:spLocks noGrp="1" noChangeArrowheads="1"/>
          </p:cNvSpPr>
          <p:nvPr>
            <p:ph type="title"/>
          </p:nvPr>
        </p:nvSpPr>
        <p:spPr>
          <a:xfrm>
            <a:off x="1992313" y="115888"/>
            <a:ext cx="8229600" cy="11430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cs-CZ" altLang="cs-CZ" sz="3200" b="1">
                <a:solidFill>
                  <a:srgbClr val="0000FF"/>
                </a:solidFill>
              </a:rPr>
              <a:t>Karyogamie a plasmagamie</a:t>
            </a:r>
          </a:p>
        </p:txBody>
      </p:sp>
      <p:sp>
        <p:nvSpPr>
          <p:cNvPr id="91139" name="Rectangle 7">
            <a:extLst>
              <a:ext uri="{FF2B5EF4-FFF2-40B4-BE49-F238E27FC236}">
                <a16:creationId xmlns:a16="http://schemas.microsoft.com/office/drawing/2014/main" id="{C16E920A-5680-4B7D-8EE9-0FE95EC8EBE2}"/>
              </a:ext>
            </a:extLst>
          </p:cNvPr>
          <p:cNvSpPr>
            <a:spLocks noChangeArrowheads="1"/>
          </p:cNvSpPr>
          <p:nvPr/>
        </p:nvSpPr>
        <p:spPr bwMode="auto">
          <a:xfrm>
            <a:off x="1992314" y="1989139"/>
            <a:ext cx="4465637"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25000"/>
              </a:spcBef>
              <a:spcAft>
                <a:spcPct val="25000"/>
              </a:spcAft>
              <a:buFontTx/>
              <a:buNone/>
            </a:pPr>
            <a:r>
              <a:rPr lang="cs-CZ" altLang="cs-CZ" sz="2000">
                <a:solidFill>
                  <a:srgbClr val="0000FF"/>
                </a:solidFill>
              </a:rPr>
              <a:t>karyogamie = splývání jader</a:t>
            </a:r>
          </a:p>
          <a:p>
            <a:pPr eaLnBrk="1" hangingPunct="1">
              <a:spcBef>
                <a:spcPct val="25000"/>
              </a:spcBef>
              <a:spcAft>
                <a:spcPct val="25000"/>
              </a:spcAft>
              <a:buFontTx/>
              <a:buNone/>
            </a:pPr>
            <a:r>
              <a:rPr lang="cs-CZ" altLang="cs-CZ" sz="2000"/>
              <a:t>syngamie – splývání jader vaječné a spermatické buňky - </a:t>
            </a:r>
            <a:r>
              <a:rPr lang="cs-CZ" altLang="cs-CZ" sz="2000">
                <a:solidFill>
                  <a:srgbClr val="0000FF"/>
                </a:solidFill>
              </a:rPr>
              <a:t>zygota</a:t>
            </a:r>
          </a:p>
          <a:p>
            <a:pPr eaLnBrk="1" hangingPunct="1">
              <a:spcBef>
                <a:spcPct val="25000"/>
              </a:spcBef>
              <a:spcAft>
                <a:spcPct val="25000"/>
              </a:spcAft>
              <a:buFontTx/>
              <a:buNone/>
            </a:pPr>
            <a:r>
              <a:rPr lang="cs-CZ" altLang="cs-CZ" sz="2000"/>
              <a:t>konfluace – splývání polárních jader centrální buňky zárodečného vaku a spermatické buňky – </a:t>
            </a:r>
            <a:r>
              <a:rPr lang="cs-CZ" altLang="cs-CZ" sz="2000">
                <a:solidFill>
                  <a:srgbClr val="0000FF"/>
                </a:solidFill>
              </a:rPr>
              <a:t>primární jádro endospermu</a:t>
            </a:r>
          </a:p>
          <a:p>
            <a:pPr eaLnBrk="1" hangingPunct="1">
              <a:spcBef>
                <a:spcPct val="25000"/>
              </a:spcBef>
              <a:spcAft>
                <a:spcPct val="25000"/>
              </a:spcAft>
              <a:buFontTx/>
              <a:buNone/>
            </a:pPr>
            <a:endParaRPr lang="cs-CZ" altLang="cs-CZ" sz="2000">
              <a:solidFill>
                <a:srgbClr val="0000FF"/>
              </a:solidFill>
            </a:endParaRPr>
          </a:p>
          <a:p>
            <a:pPr eaLnBrk="1" hangingPunct="1">
              <a:spcBef>
                <a:spcPct val="25000"/>
              </a:spcBef>
              <a:spcAft>
                <a:spcPct val="25000"/>
              </a:spcAft>
              <a:buFontTx/>
              <a:buNone/>
            </a:pPr>
            <a:endParaRPr lang="cs-CZ" altLang="cs-CZ" sz="2000">
              <a:solidFill>
                <a:srgbClr val="0000FF"/>
              </a:solidFill>
            </a:endParaRPr>
          </a:p>
          <a:p>
            <a:pPr eaLnBrk="1" hangingPunct="1">
              <a:spcBef>
                <a:spcPct val="25000"/>
              </a:spcBef>
              <a:spcAft>
                <a:spcPct val="25000"/>
              </a:spcAft>
              <a:buFontTx/>
              <a:buNone/>
            </a:pPr>
            <a:r>
              <a:rPr lang="cs-CZ" altLang="cs-CZ" sz="2000">
                <a:solidFill>
                  <a:srgbClr val="0000FF"/>
                </a:solidFill>
              </a:rPr>
              <a:t>plasmagamie </a:t>
            </a:r>
            <a:r>
              <a:rPr lang="cs-CZ" altLang="cs-CZ" sz="2000"/>
              <a:t>= splývání cytoplasmy buněk</a:t>
            </a:r>
          </a:p>
        </p:txBody>
      </p:sp>
      <p:grpSp>
        <p:nvGrpSpPr>
          <p:cNvPr id="91140" name="Group 13">
            <a:extLst>
              <a:ext uri="{FF2B5EF4-FFF2-40B4-BE49-F238E27FC236}">
                <a16:creationId xmlns:a16="http://schemas.microsoft.com/office/drawing/2014/main" id="{03BDE8E8-5FE1-4A8B-B0DC-19B806284B80}"/>
              </a:ext>
            </a:extLst>
          </p:cNvPr>
          <p:cNvGrpSpPr>
            <a:grpSpLocks/>
          </p:cNvGrpSpPr>
          <p:nvPr/>
        </p:nvGrpSpPr>
        <p:grpSpPr bwMode="auto">
          <a:xfrm>
            <a:off x="6924676" y="1125538"/>
            <a:ext cx="3743325" cy="5522912"/>
            <a:chOff x="3402" y="618"/>
            <a:chExt cx="2358" cy="3479"/>
          </a:xfrm>
        </p:grpSpPr>
        <p:grpSp>
          <p:nvGrpSpPr>
            <p:cNvPr id="91141" name="Group 6">
              <a:extLst>
                <a:ext uri="{FF2B5EF4-FFF2-40B4-BE49-F238E27FC236}">
                  <a16:creationId xmlns:a16="http://schemas.microsoft.com/office/drawing/2014/main" id="{373CF01D-B135-4050-B15F-FF31615BD973}"/>
                </a:ext>
              </a:extLst>
            </p:cNvPr>
            <p:cNvGrpSpPr>
              <a:grpSpLocks/>
            </p:cNvGrpSpPr>
            <p:nvPr/>
          </p:nvGrpSpPr>
          <p:grpSpPr bwMode="auto">
            <a:xfrm>
              <a:off x="3402" y="709"/>
              <a:ext cx="2358" cy="3388"/>
              <a:chOff x="3402" y="709"/>
              <a:chExt cx="2358" cy="3388"/>
            </a:xfrm>
          </p:grpSpPr>
          <p:pic>
            <p:nvPicPr>
              <p:cNvPr id="91147" name="Picture 4">
                <a:extLst>
                  <a:ext uri="{FF2B5EF4-FFF2-40B4-BE49-F238E27FC236}">
                    <a16:creationId xmlns:a16="http://schemas.microsoft.com/office/drawing/2014/main" id="{685FEF5B-28D0-4CAE-92EF-74C25E81AF9F}"/>
                  </a:ext>
                </a:extLst>
              </p:cNvPr>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3411" y="709"/>
                <a:ext cx="2349" cy="1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8" name="Picture 5">
                <a:extLst>
                  <a:ext uri="{FF2B5EF4-FFF2-40B4-BE49-F238E27FC236}">
                    <a16:creationId xmlns:a16="http://schemas.microsoft.com/office/drawing/2014/main" id="{908A228D-DF53-4A30-A972-B377216953B3}"/>
                  </a:ext>
                </a:extLst>
              </p:cNvPr>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3402" y="2681"/>
                <a:ext cx="2358" cy="1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1142" name="Text Box 8">
              <a:extLst>
                <a:ext uri="{FF2B5EF4-FFF2-40B4-BE49-F238E27FC236}">
                  <a16:creationId xmlns:a16="http://schemas.microsoft.com/office/drawing/2014/main" id="{A95E3269-C784-4D20-B80B-2A43FCAC041F}"/>
                </a:ext>
              </a:extLst>
            </p:cNvPr>
            <p:cNvSpPr txBox="1">
              <a:spLocks noChangeArrowheads="1"/>
            </p:cNvSpPr>
            <p:nvPr/>
          </p:nvSpPr>
          <p:spPr bwMode="auto">
            <a:xfrm>
              <a:off x="4671" y="618"/>
              <a:ext cx="1089"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cs-CZ" altLang="cs-CZ" sz="1600"/>
                <a:t>polární </a:t>
              </a:r>
              <a:r>
                <a:rPr lang="cs-CZ" altLang="cs-CZ" sz="1400"/>
                <a:t>jádra</a:t>
              </a:r>
            </a:p>
          </p:txBody>
        </p:sp>
        <p:sp>
          <p:nvSpPr>
            <p:cNvPr id="91143" name="Text Box 9">
              <a:extLst>
                <a:ext uri="{FF2B5EF4-FFF2-40B4-BE49-F238E27FC236}">
                  <a16:creationId xmlns:a16="http://schemas.microsoft.com/office/drawing/2014/main" id="{9FB171AD-478A-43AF-AE45-E3B6F91CFB0E}"/>
                </a:ext>
              </a:extLst>
            </p:cNvPr>
            <p:cNvSpPr txBox="1">
              <a:spLocks noChangeArrowheads="1"/>
            </p:cNvSpPr>
            <p:nvPr/>
          </p:nvSpPr>
          <p:spPr bwMode="auto">
            <a:xfrm>
              <a:off x="5103" y="2704"/>
              <a:ext cx="657" cy="46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cs-CZ" altLang="cs-CZ" sz="1400"/>
                <a:t>degenero-vaná synergida</a:t>
              </a:r>
            </a:p>
          </p:txBody>
        </p:sp>
        <p:sp>
          <p:nvSpPr>
            <p:cNvPr id="91144" name="Text Box 10">
              <a:extLst>
                <a:ext uri="{FF2B5EF4-FFF2-40B4-BE49-F238E27FC236}">
                  <a16:creationId xmlns:a16="http://schemas.microsoft.com/office/drawing/2014/main" id="{6BE45FC1-4AD6-4EB6-9F56-EA2E8592C74A}"/>
                </a:ext>
              </a:extLst>
            </p:cNvPr>
            <p:cNvSpPr txBox="1">
              <a:spLocks noChangeArrowheads="1"/>
            </p:cNvSpPr>
            <p:nvPr/>
          </p:nvSpPr>
          <p:spPr bwMode="auto">
            <a:xfrm>
              <a:off x="5103" y="1253"/>
              <a:ext cx="657" cy="33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cs-CZ" altLang="cs-CZ" sz="1400"/>
                <a:t>centrální buňka z.v.</a:t>
              </a:r>
            </a:p>
          </p:txBody>
        </p:sp>
        <p:sp>
          <p:nvSpPr>
            <p:cNvPr id="91145" name="Text Box 11">
              <a:extLst>
                <a:ext uri="{FF2B5EF4-FFF2-40B4-BE49-F238E27FC236}">
                  <a16:creationId xmlns:a16="http://schemas.microsoft.com/office/drawing/2014/main" id="{4FF4E844-40E3-4ABF-87B2-1BA476D30DB5}"/>
                </a:ext>
              </a:extLst>
            </p:cNvPr>
            <p:cNvSpPr txBox="1">
              <a:spLocks noChangeArrowheads="1"/>
            </p:cNvSpPr>
            <p:nvPr/>
          </p:nvSpPr>
          <p:spPr bwMode="auto">
            <a:xfrm>
              <a:off x="4059" y="3566"/>
              <a:ext cx="408" cy="317"/>
            </a:xfrm>
            <a:prstGeom prst="rect">
              <a:avLst/>
            </a:prstGeom>
            <a:solidFill>
              <a:srgbClr val="C7E0B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36000" rIns="18000" bIns="360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cs-CZ" altLang="cs-CZ" sz="1400"/>
                <a:t>pylová láčka</a:t>
              </a:r>
            </a:p>
          </p:txBody>
        </p:sp>
        <p:sp>
          <p:nvSpPr>
            <p:cNvPr id="91146" name="Text Box 12">
              <a:extLst>
                <a:ext uri="{FF2B5EF4-FFF2-40B4-BE49-F238E27FC236}">
                  <a16:creationId xmlns:a16="http://schemas.microsoft.com/office/drawing/2014/main" id="{28903A17-00F0-4620-B093-5CC01B66509B}"/>
                </a:ext>
              </a:extLst>
            </p:cNvPr>
            <p:cNvSpPr txBox="1">
              <a:spLocks noChangeArrowheads="1"/>
            </p:cNvSpPr>
            <p:nvPr/>
          </p:nvSpPr>
          <p:spPr bwMode="auto">
            <a:xfrm>
              <a:off x="4740" y="3475"/>
              <a:ext cx="648" cy="317"/>
            </a:xfrm>
            <a:prstGeom prst="rect">
              <a:avLst/>
            </a:prstGeom>
            <a:solidFill>
              <a:srgbClr val="C7E0BE"/>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36000" rIns="18000" bIns="360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cs-CZ" altLang="cs-CZ" sz="1400"/>
                <a:t>vnitřní integument</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7EE975-3E59-46DA-80B7-D87D634591A6}"/>
              </a:ext>
            </a:extLst>
          </p:cNvPr>
          <p:cNvSpPr>
            <a:spLocks noGrp="1"/>
          </p:cNvSpPr>
          <p:nvPr>
            <p:ph type="title"/>
          </p:nvPr>
        </p:nvSpPr>
        <p:spPr/>
        <p:txBody>
          <a:bodyPr/>
          <a:lstStyle/>
          <a:p>
            <a:r>
              <a:rPr lang="cs-CZ" dirty="0"/>
              <a:t>Souhrn</a:t>
            </a:r>
          </a:p>
        </p:txBody>
      </p:sp>
      <p:graphicFrame>
        <p:nvGraphicFramePr>
          <p:cNvPr id="4" name="Tabulka 4">
            <a:extLst>
              <a:ext uri="{FF2B5EF4-FFF2-40B4-BE49-F238E27FC236}">
                <a16:creationId xmlns:a16="http://schemas.microsoft.com/office/drawing/2014/main" id="{2FC893A8-047B-4459-B2C1-3164BAD2059A}"/>
              </a:ext>
            </a:extLst>
          </p:cNvPr>
          <p:cNvGraphicFramePr>
            <a:graphicFrameLocks noGrp="1"/>
          </p:cNvGraphicFramePr>
          <p:nvPr>
            <p:extLst>
              <p:ext uri="{D42A27DB-BD31-4B8C-83A1-F6EECF244321}">
                <p14:modId xmlns:p14="http://schemas.microsoft.com/office/powerpoint/2010/main" val="3594763657"/>
              </p:ext>
            </p:extLst>
          </p:nvPr>
        </p:nvGraphicFramePr>
        <p:xfrm>
          <a:off x="1816848" y="1813360"/>
          <a:ext cx="8671858" cy="3130276"/>
        </p:xfrm>
        <a:graphic>
          <a:graphicData uri="http://schemas.openxmlformats.org/drawingml/2006/table">
            <a:tbl>
              <a:tblPr firstRow="1" bandRow="1">
                <a:tableStyleId>{5C22544A-7EE6-4342-B048-85BDC9FD1C3A}</a:tableStyleId>
              </a:tblPr>
              <a:tblGrid>
                <a:gridCol w="4335929">
                  <a:extLst>
                    <a:ext uri="{9D8B030D-6E8A-4147-A177-3AD203B41FA5}">
                      <a16:colId xmlns:a16="http://schemas.microsoft.com/office/drawing/2014/main" val="2771097342"/>
                    </a:ext>
                  </a:extLst>
                </a:gridCol>
                <a:gridCol w="4335929">
                  <a:extLst>
                    <a:ext uri="{9D8B030D-6E8A-4147-A177-3AD203B41FA5}">
                      <a16:colId xmlns:a16="http://schemas.microsoft.com/office/drawing/2014/main" val="2619050889"/>
                    </a:ext>
                  </a:extLst>
                </a:gridCol>
              </a:tblGrid>
              <a:tr h="576829">
                <a:tc>
                  <a:txBody>
                    <a:bodyPr/>
                    <a:lstStyle/>
                    <a:p>
                      <a:r>
                        <a:rPr lang="cs-CZ" sz="2400" dirty="0"/>
                        <a:t>Opylení</a:t>
                      </a:r>
                    </a:p>
                  </a:txBody>
                  <a:tcPr/>
                </a:tc>
                <a:tc>
                  <a:txBody>
                    <a:bodyPr/>
                    <a:lstStyle/>
                    <a:p>
                      <a:r>
                        <a:rPr lang="cs-CZ" sz="2400" dirty="0"/>
                        <a:t>Oplození</a:t>
                      </a:r>
                    </a:p>
                  </a:txBody>
                  <a:tcPr/>
                </a:tc>
                <a:extLst>
                  <a:ext uri="{0D108BD9-81ED-4DB2-BD59-A6C34878D82A}">
                    <a16:rowId xmlns:a16="http://schemas.microsoft.com/office/drawing/2014/main" val="867418572"/>
                  </a:ext>
                </a:extLst>
              </a:tr>
              <a:tr h="576829">
                <a:tc>
                  <a:txBody>
                    <a:bodyPr/>
                    <a:lstStyle/>
                    <a:p>
                      <a:r>
                        <a:rPr lang="cs-CZ" sz="2400" dirty="0"/>
                        <a:t>Přenos pylu z tyčinek na bliznu</a:t>
                      </a:r>
                    </a:p>
                  </a:txBody>
                  <a:tcPr/>
                </a:tc>
                <a:tc>
                  <a:txBody>
                    <a:bodyPr/>
                    <a:lstStyle/>
                    <a:p>
                      <a:r>
                        <a:rPr lang="cs-CZ" sz="2400" dirty="0"/>
                        <a:t>Fúze samčí a samičí gamety</a:t>
                      </a:r>
                    </a:p>
                  </a:txBody>
                  <a:tcPr/>
                </a:tc>
                <a:extLst>
                  <a:ext uri="{0D108BD9-81ED-4DB2-BD59-A6C34878D82A}">
                    <a16:rowId xmlns:a16="http://schemas.microsoft.com/office/drawing/2014/main" val="1042687633"/>
                  </a:ext>
                </a:extLst>
              </a:tr>
              <a:tr h="576829">
                <a:tc>
                  <a:txBody>
                    <a:bodyPr/>
                    <a:lstStyle/>
                    <a:p>
                      <a:r>
                        <a:rPr lang="cs-CZ" sz="2400" dirty="0"/>
                        <a:t>Následným procesem je oplození</a:t>
                      </a:r>
                    </a:p>
                  </a:txBody>
                  <a:tcPr/>
                </a:tc>
                <a:tc>
                  <a:txBody>
                    <a:bodyPr/>
                    <a:lstStyle/>
                    <a:p>
                      <a:r>
                        <a:rPr lang="cs-CZ" sz="2400" dirty="0"/>
                        <a:t>Následným procesem je tvorba semene</a:t>
                      </a:r>
                    </a:p>
                  </a:txBody>
                  <a:tcPr/>
                </a:tc>
                <a:extLst>
                  <a:ext uri="{0D108BD9-81ED-4DB2-BD59-A6C34878D82A}">
                    <a16:rowId xmlns:a16="http://schemas.microsoft.com/office/drawing/2014/main" val="2183597944"/>
                  </a:ext>
                </a:extLst>
              </a:tr>
              <a:tr h="576829">
                <a:tc>
                  <a:txBody>
                    <a:bodyPr/>
                    <a:lstStyle/>
                    <a:p>
                      <a:r>
                        <a:rPr lang="cs-CZ" sz="2400" dirty="0"/>
                        <a:t>Vnější proces</a:t>
                      </a:r>
                    </a:p>
                  </a:txBody>
                  <a:tcPr/>
                </a:tc>
                <a:tc>
                  <a:txBody>
                    <a:bodyPr/>
                    <a:lstStyle/>
                    <a:p>
                      <a:r>
                        <a:rPr lang="cs-CZ" sz="2400" dirty="0"/>
                        <a:t>Vnitřní proces</a:t>
                      </a:r>
                    </a:p>
                  </a:txBody>
                  <a:tcPr/>
                </a:tc>
                <a:extLst>
                  <a:ext uri="{0D108BD9-81ED-4DB2-BD59-A6C34878D82A}">
                    <a16:rowId xmlns:a16="http://schemas.microsoft.com/office/drawing/2014/main" val="3202577977"/>
                  </a:ext>
                </a:extLst>
              </a:tr>
              <a:tr h="576829">
                <a:tc>
                  <a:txBody>
                    <a:bodyPr/>
                    <a:lstStyle/>
                    <a:p>
                      <a:r>
                        <a:rPr lang="cs-CZ" sz="2400" dirty="0"/>
                        <a:t>Vyžaduje obvykle opylovače</a:t>
                      </a:r>
                    </a:p>
                  </a:txBody>
                  <a:tcPr/>
                </a:tc>
                <a:tc>
                  <a:txBody>
                    <a:bodyPr/>
                    <a:lstStyle/>
                    <a:p>
                      <a:r>
                        <a:rPr lang="cs-CZ" sz="2400" dirty="0"/>
                        <a:t>Nevyžaduje opylovače</a:t>
                      </a:r>
                    </a:p>
                  </a:txBody>
                  <a:tcPr/>
                </a:tc>
                <a:extLst>
                  <a:ext uri="{0D108BD9-81ED-4DB2-BD59-A6C34878D82A}">
                    <a16:rowId xmlns:a16="http://schemas.microsoft.com/office/drawing/2014/main" val="983049005"/>
                  </a:ext>
                </a:extLst>
              </a:tr>
            </a:tbl>
          </a:graphicData>
        </a:graphic>
      </p:graphicFrame>
    </p:spTree>
    <p:extLst>
      <p:ext uri="{BB962C8B-B14F-4D97-AF65-F5344CB8AC3E}">
        <p14:creationId xmlns:p14="http://schemas.microsoft.com/office/powerpoint/2010/main" val="4293554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D95C7777-19C0-4E74-A48D-4C634BC56E01}"/>
              </a:ext>
            </a:extLst>
          </p:cNvPr>
          <p:cNvSpPr>
            <a:spLocks noGrp="1" noChangeArrowheads="1"/>
          </p:cNvSpPr>
          <p:nvPr>
            <p:ph type="title"/>
          </p:nvPr>
        </p:nvSpPr>
        <p:spPr>
          <a:xfrm>
            <a:off x="1774825" y="188913"/>
            <a:ext cx="8229600" cy="11430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cs-CZ" altLang="cs-CZ" sz="3200" b="1">
                <a:solidFill>
                  <a:srgbClr val="0000FF"/>
                </a:solidFill>
              </a:rPr>
              <a:t>Abiotický a biotický přenos pylu</a:t>
            </a:r>
          </a:p>
        </p:txBody>
      </p:sp>
      <p:sp>
        <p:nvSpPr>
          <p:cNvPr id="32771" name="Rectangle 3">
            <a:extLst>
              <a:ext uri="{FF2B5EF4-FFF2-40B4-BE49-F238E27FC236}">
                <a16:creationId xmlns:a16="http://schemas.microsoft.com/office/drawing/2014/main" id="{30E48689-BBD0-4064-AC88-6BA7065EDDC9}"/>
              </a:ext>
            </a:extLst>
          </p:cNvPr>
          <p:cNvSpPr>
            <a:spLocks noGrp="1" noChangeArrowheads="1"/>
          </p:cNvSpPr>
          <p:nvPr>
            <p:ph type="body" idx="1"/>
          </p:nvPr>
        </p:nvSpPr>
        <p:spPr>
          <a:xfrm>
            <a:off x="1556321" y="936128"/>
            <a:ext cx="6346825" cy="4525963"/>
          </a:xfrm>
        </p:spPr>
        <p:txBody>
          <a:bodyPr>
            <a:noAutofit/>
          </a:bodyPr>
          <a:lstStyle/>
          <a:p>
            <a:pPr eaLnBrk="1" hangingPunct="1">
              <a:lnSpc>
                <a:spcPct val="90000"/>
              </a:lnSpc>
            </a:pPr>
            <a:endParaRPr lang="cs-CZ" altLang="cs-CZ" sz="2000" dirty="0">
              <a:latin typeface="Arial" panose="020B0604020202020204" pitchFamily="34" charset="0"/>
              <a:cs typeface="Arial" panose="020B0604020202020204" pitchFamily="34" charset="0"/>
            </a:endParaRPr>
          </a:p>
          <a:p>
            <a:pPr eaLnBrk="1" hangingPunct="1">
              <a:lnSpc>
                <a:spcPct val="90000"/>
              </a:lnSpc>
            </a:pPr>
            <a:r>
              <a:rPr lang="cs-CZ" altLang="cs-CZ" sz="2000" dirty="0">
                <a:solidFill>
                  <a:srgbClr val="0000FF"/>
                </a:solidFill>
                <a:latin typeface="Arial" panose="020B0604020202020204" pitchFamily="34" charset="0"/>
                <a:cs typeface="Arial" panose="020B0604020202020204" pitchFamily="34" charset="0"/>
              </a:rPr>
              <a:t>opylovači</a:t>
            </a:r>
          </a:p>
          <a:p>
            <a:pPr eaLnBrk="1" hangingPunct="1">
              <a:lnSpc>
                <a:spcPct val="90000"/>
              </a:lnSpc>
              <a:buFontTx/>
              <a:buNone/>
            </a:pPr>
            <a:r>
              <a:rPr lang="cs-CZ" altLang="cs-CZ" sz="2000" dirty="0">
                <a:latin typeface="Arial" panose="020B0604020202020204" pitchFamily="34" charset="0"/>
                <a:cs typeface="Arial" panose="020B0604020202020204" pitchFamily="34" charset="0"/>
              </a:rPr>
              <a:t>	– </a:t>
            </a:r>
            <a:r>
              <a:rPr lang="cs-CZ" altLang="cs-CZ" sz="2000" b="1" dirty="0">
                <a:latin typeface="Arial" panose="020B0604020202020204" pitchFamily="34" charset="0"/>
                <a:cs typeface="Arial" panose="020B0604020202020204" pitchFamily="34" charset="0"/>
              </a:rPr>
              <a:t>hmyz</a:t>
            </a:r>
            <a:r>
              <a:rPr lang="cs-CZ" altLang="cs-CZ" sz="2000" dirty="0">
                <a:latin typeface="Arial" panose="020B0604020202020204" pitchFamily="34" charset="0"/>
                <a:cs typeface="Arial" panose="020B0604020202020204" pitchFamily="34" charset="0"/>
              </a:rPr>
              <a:t> (hmyzosnubnost - </a:t>
            </a:r>
            <a:r>
              <a:rPr lang="cs-CZ" altLang="cs-CZ" sz="2000" i="1" dirty="0">
                <a:latin typeface="Arial" panose="020B0604020202020204" pitchFamily="34" charset="0"/>
                <a:cs typeface="Arial" panose="020B0604020202020204" pitchFamily="34" charset="0"/>
              </a:rPr>
              <a:t>entomogamie</a:t>
            </a:r>
            <a:r>
              <a:rPr lang="cs-CZ" altLang="cs-CZ" sz="2000" dirty="0">
                <a:latin typeface="Arial" panose="020B0604020202020204" pitchFamily="34" charset="0"/>
                <a:cs typeface="Arial" panose="020B0604020202020204" pitchFamily="34" charset="0"/>
              </a:rPr>
              <a:t>)</a:t>
            </a:r>
          </a:p>
          <a:p>
            <a:pPr eaLnBrk="1" hangingPunct="1">
              <a:lnSpc>
                <a:spcPct val="90000"/>
              </a:lnSpc>
              <a:buFontTx/>
              <a:buNone/>
            </a:pPr>
            <a:r>
              <a:rPr lang="cs-CZ" altLang="cs-CZ" sz="2000" dirty="0">
                <a:latin typeface="Arial" panose="020B0604020202020204" pitchFamily="34" charset="0"/>
                <a:cs typeface="Arial" panose="020B0604020202020204" pitchFamily="34" charset="0"/>
              </a:rPr>
              <a:t>	– </a:t>
            </a:r>
            <a:r>
              <a:rPr lang="cs-CZ" altLang="cs-CZ" sz="2000" b="1" dirty="0">
                <a:latin typeface="Arial" panose="020B0604020202020204" pitchFamily="34" charset="0"/>
                <a:cs typeface="Arial" panose="020B0604020202020204" pitchFamily="34" charset="0"/>
              </a:rPr>
              <a:t>jiný živočich</a:t>
            </a:r>
          </a:p>
          <a:p>
            <a:pPr eaLnBrk="1" hangingPunct="1">
              <a:lnSpc>
                <a:spcPct val="90000"/>
              </a:lnSpc>
              <a:buFontTx/>
              <a:buNone/>
            </a:pPr>
            <a:r>
              <a:rPr lang="cs-CZ" altLang="cs-CZ" sz="2000" dirty="0">
                <a:latin typeface="Arial" panose="020B0604020202020204" pitchFamily="34" charset="0"/>
                <a:cs typeface="Arial" panose="020B0604020202020204" pitchFamily="34" charset="0"/>
              </a:rPr>
              <a:t>		• ptáci (</a:t>
            </a:r>
            <a:r>
              <a:rPr lang="cs-CZ" altLang="cs-CZ" sz="2000" i="1" dirty="0" err="1">
                <a:latin typeface="Arial" panose="020B0604020202020204" pitchFamily="34" charset="0"/>
                <a:cs typeface="Arial" panose="020B0604020202020204" pitchFamily="34" charset="0"/>
              </a:rPr>
              <a:t>ornitogamie</a:t>
            </a:r>
            <a:r>
              <a:rPr lang="cs-CZ" altLang="cs-CZ" sz="2000" dirty="0">
                <a:latin typeface="Arial" panose="020B0604020202020204" pitchFamily="34" charset="0"/>
                <a:cs typeface="Arial" panose="020B0604020202020204" pitchFamily="34" charset="0"/>
              </a:rPr>
              <a:t>)</a:t>
            </a:r>
          </a:p>
          <a:p>
            <a:pPr eaLnBrk="1" hangingPunct="1">
              <a:lnSpc>
                <a:spcPct val="90000"/>
              </a:lnSpc>
              <a:buFontTx/>
              <a:buNone/>
            </a:pPr>
            <a:r>
              <a:rPr lang="cs-CZ" altLang="cs-CZ" sz="2000" dirty="0">
                <a:latin typeface="Arial" panose="020B0604020202020204" pitchFamily="34" charset="0"/>
                <a:cs typeface="Arial" panose="020B0604020202020204" pitchFamily="34" charset="0"/>
              </a:rPr>
              <a:t>		• letouni (</a:t>
            </a:r>
            <a:r>
              <a:rPr lang="cs-CZ" altLang="cs-CZ" sz="2000" i="1" dirty="0" err="1">
                <a:latin typeface="Arial" panose="020B0604020202020204" pitchFamily="34" charset="0"/>
                <a:cs typeface="Arial" panose="020B0604020202020204" pitchFamily="34" charset="0"/>
              </a:rPr>
              <a:t>chiropterogamie</a:t>
            </a:r>
            <a:r>
              <a:rPr lang="cs-CZ" altLang="cs-CZ" sz="2000" dirty="0">
                <a:latin typeface="Arial" panose="020B0604020202020204" pitchFamily="34" charset="0"/>
                <a:cs typeface="Arial" panose="020B0604020202020204" pitchFamily="34" charset="0"/>
              </a:rPr>
              <a:t>)</a:t>
            </a:r>
          </a:p>
          <a:p>
            <a:pPr eaLnBrk="1" hangingPunct="1">
              <a:lnSpc>
                <a:spcPct val="90000"/>
              </a:lnSpc>
              <a:buFontTx/>
              <a:buNone/>
            </a:pPr>
            <a:r>
              <a:rPr lang="cs-CZ" altLang="cs-CZ" sz="2000" dirty="0">
                <a:latin typeface="Arial" panose="020B0604020202020204" pitchFamily="34" charset="0"/>
                <a:cs typeface="Arial" panose="020B0604020202020204" pitchFamily="34" charset="0"/>
              </a:rPr>
              <a:t>		• vačnatci, savci</a:t>
            </a:r>
          </a:p>
          <a:p>
            <a:pPr marL="45720" indent="0">
              <a:buNone/>
            </a:pPr>
            <a:r>
              <a:rPr lang="cs-CZ" altLang="cs-CZ" sz="2000" dirty="0">
                <a:latin typeface="Arial" panose="020B0604020202020204" pitchFamily="34" charset="0"/>
                <a:cs typeface="Arial" panose="020B0604020202020204" pitchFamily="34" charset="0"/>
              </a:rPr>
              <a:t>	• měkkýši (</a:t>
            </a:r>
            <a:r>
              <a:rPr lang="cs-CZ" altLang="cs-CZ" sz="2000" i="1" dirty="0" err="1">
                <a:latin typeface="Arial" panose="020B0604020202020204" pitchFamily="34" charset="0"/>
                <a:cs typeface="Arial" panose="020B0604020202020204" pitchFamily="34" charset="0"/>
              </a:rPr>
              <a:t>malakogamie</a:t>
            </a:r>
            <a:r>
              <a:rPr lang="cs-CZ" altLang="cs-CZ" sz="2000" dirty="0">
                <a:latin typeface="Arial" panose="020B0604020202020204" pitchFamily="34" charset="0"/>
                <a:cs typeface="Arial" panose="020B0604020202020204" pitchFamily="34" charset="0"/>
              </a:rPr>
              <a:t>)</a:t>
            </a:r>
          </a:p>
          <a:p>
            <a:r>
              <a:rPr lang="cs-CZ" altLang="cs-CZ" sz="2000" dirty="0">
                <a:solidFill>
                  <a:srgbClr val="0000FF"/>
                </a:solidFill>
                <a:latin typeface="Arial" panose="020B0604020202020204" pitchFamily="34" charset="0"/>
                <a:cs typeface="Arial" panose="020B0604020202020204" pitchFamily="34" charset="0"/>
              </a:rPr>
              <a:t> vítr</a:t>
            </a:r>
            <a:r>
              <a:rPr lang="cs-CZ" altLang="cs-CZ" sz="2000" dirty="0">
                <a:latin typeface="Arial" panose="020B0604020202020204" pitchFamily="34" charset="0"/>
                <a:cs typeface="Arial" panose="020B0604020202020204" pitchFamily="34" charset="0"/>
              </a:rPr>
              <a:t> (větrosnubnost - </a:t>
            </a:r>
            <a:r>
              <a:rPr lang="cs-CZ" altLang="cs-CZ" sz="2000" i="1" dirty="0" err="1">
                <a:latin typeface="Arial" panose="020B0604020202020204" pitchFamily="34" charset="0"/>
                <a:cs typeface="Arial" panose="020B0604020202020204" pitchFamily="34" charset="0"/>
              </a:rPr>
              <a:t>anemogamie</a:t>
            </a:r>
            <a:r>
              <a:rPr lang="cs-CZ" altLang="cs-CZ" sz="2000" dirty="0">
                <a:latin typeface="Arial" panose="020B0604020202020204" pitchFamily="34" charset="0"/>
                <a:cs typeface="Arial" panose="020B0604020202020204" pitchFamily="34" charset="0"/>
              </a:rPr>
              <a:t>)</a:t>
            </a:r>
          </a:p>
          <a:p>
            <a:endParaRPr lang="cs-CZ" altLang="cs-CZ" sz="2000" dirty="0">
              <a:latin typeface="Arial" panose="020B0604020202020204" pitchFamily="34" charset="0"/>
              <a:cs typeface="Arial" panose="020B0604020202020204" pitchFamily="34" charset="0"/>
            </a:endParaRPr>
          </a:p>
          <a:p>
            <a:r>
              <a:rPr lang="cs-CZ" altLang="cs-CZ" sz="2000" dirty="0">
                <a:solidFill>
                  <a:srgbClr val="0000FF"/>
                </a:solidFill>
                <a:latin typeface="Arial" panose="020B0604020202020204" pitchFamily="34" charset="0"/>
                <a:cs typeface="Arial" panose="020B0604020202020204" pitchFamily="34" charset="0"/>
              </a:rPr>
              <a:t>voda</a:t>
            </a:r>
            <a:r>
              <a:rPr lang="cs-CZ" altLang="cs-CZ" sz="2000" dirty="0">
                <a:latin typeface="Arial" panose="020B0604020202020204" pitchFamily="34" charset="0"/>
                <a:cs typeface="Arial" panose="020B0604020202020204" pitchFamily="34" charset="0"/>
              </a:rPr>
              <a:t> (</a:t>
            </a:r>
            <a:r>
              <a:rPr lang="cs-CZ" altLang="cs-CZ" sz="2000" i="1" dirty="0">
                <a:latin typeface="Arial" panose="020B0604020202020204" pitchFamily="34" charset="0"/>
                <a:cs typeface="Arial" panose="020B0604020202020204" pitchFamily="34" charset="0"/>
              </a:rPr>
              <a:t>hydrogamie</a:t>
            </a:r>
            <a:r>
              <a:rPr lang="cs-CZ" altLang="cs-CZ" sz="2000" dirty="0">
                <a:latin typeface="Arial" panose="020B0604020202020204" pitchFamily="34" charset="0"/>
                <a:cs typeface="Arial" panose="020B0604020202020204" pitchFamily="34" charset="0"/>
              </a:rPr>
              <a:t>)</a:t>
            </a:r>
          </a:p>
          <a:p>
            <a:pPr eaLnBrk="1" hangingPunct="1">
              <a:lnSpc>
                <a:spcPct val="90000"/>
              </a:lnSpc>
              <a:buFontTx/>
              <a:buNone/>
            </a:pPr>
            <a:endParaRPr lang="cs-CZ" altLang="cs-CZ" sz="2000" dirty="0">
              <a:latin typeface="Arial" panose="020B0604020202020204" pitchFamily="34" charset="0"/>
              <a:cs typeface="Arial" panose="020B0604020202020204" pitchFamily="34" charset="0"/>
            </a:endParaRPr>
          </a:p>
        </p:txBody>
      </p:sp>
      <p:pic>
        <p:nvPicPr>
          <p:cNvPr id="32772" name="Picture 4">
            <a:extLst>
              <a:ext uri="{FF2B5EF4-FFF2-40B4-BE49-F238E27FC236}">
                <a16:creationId xmlns:a16="http://schemas.microsoft.com/office/drawing/2014/main" id="{A14F37E9-EE95-48A9-8601-5784B54FB8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2246" y="459995"/>
            <a:ext cx="2266950"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3" name="Picture 5">
            <a:extLst>
              <a:ext uri="{FF2B5EF4-FFF2-40B4-BE49-F238E27FC236}">
                <a16:creationId xmlns:a16="http://schemas.microsoft.com/office/drawing/2014/main" id="{1FD4F0B5-F64A-48E2-9B9B-45ECDF56CB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2246" y="2115759"/>
            <a:ext cx="2266950"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4" name="Picture 6" descr="Tarsipes_rostratus_posum">
            <a:extLst>
              <a:ext uri="{FF2B5EF4-FFF2-40B4-BE49-F238E27FC236}">
                <a16:creationId xmlns:a16="http://schemas.microsoft.com/office/drawing/2014/main" id="{010B3A0D-FB80-410F-8497-99272DD4EAFD}"/>
              </a:ext>
            </a:extLst>
          </p:cNvPr>
          <p:cNvPicPr>
            <a:picLocks noChangeAspect="1" noChangeArrowheads="1"/>
          </p:cNvPicPr>
          <p:nvPr/>
        </p:nvPicPr>
        <p:blipFill>
          <a:blip r:embed="rId5">
            <a:lum contrast="6000"/>
            <a:extLst>
              <a:ext uri="{28A0092B-C50C-407E-A947-70E740481C1C}">
                <a14:useLocalDpi xmlns:a14="http://schemas.microsoft.com/office/drawing/2010/main" val="0"/>
              </a:ext>
            </a:extLst>
          </a:blip>
          <a:srcRect l="16649" t="7356" r="10689"/>
          <a:stretch>
            <a:fillRect/>
          </a:stretch>
        </p:blipFill>
        <p:spPr bwMode="auto">
          <a:xfrm>
            <a:off x="8748596" y="3484183"/>
            <a:ext cx="226060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0E773B-72E9-4E3F-B96B-F41E71193F95}"/>
              </a:ext>
            </a:extLst>
          </p:cNvPr>
          <p:cNvSpPr>
            <a:spLocks noGrp="1"/>
          </p:cNvSpPr>
          <p:nvPr>
            <p:ph type="title"/>
          </p:nvPr>
        </p:nvSpPr>
        <p:spPr/>
        <p:txBody>
          <a:bodyPr/>
          <a:lstStyle/>
          <a:p>
            <a:r>
              <a:rPr lang="cs-CZ" dirty="0"/>
              <a:t>Vítr</a:t>
            </a:r>
          </a:p>
        </p:txBody>
      </p:sp>
      <p:pic>
        <p:nvPicPr>
          <p:cNvPr id="6146" name="Picture 2">
            <a:extLst>
              <a:ext uri="{FF2B5EF4-FFF2-40B4-BE49-F238E27FC236}">
                <a16:creationId xmlns:a16="http://schemas.microsoft.com/office/drawing/2014/main" id="{C7F63EE2-8FBB-428E-B72B-CE43F7E162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760" y="2308187"/>
            <a:ext cx="2861326" cy="414684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o kdy kvete a uvolňuje pyly II: květen až červenec | Pro Alergiky">
            <a:extLst>
              <a:ext uri="{FF2B5EF4-FFF2-40B4-BE49-F238E27FC236}">
                <a16:creationId xmlns:a16="http://schemas.microsoft.com/office/drawing/2014/main" id="{40C893F1-E105-4CB7-B953-2DBBEEC3DE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7511" y="612065"/>
            <a:ext cx="2828925" cy="161925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Alnus rubra | Landscape Plants | Oregon State University">
            <a:extLst>
              <a:ext uri="{FF2B5EF4-FFF2-40B4-BE49-F238E27FC236}">
                <a16:creationId xmlns:a16="http://schemas.microsoft.com/office/drawing/2014/main" id="{DBFD4FA6-41E8-417F-B611-0055056FE8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5737" y="2302809"/>
            <a:ext cx="37719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Why do wind-pollinated flowers have long feathery stigma? - Quora">
            <a:extLst>
              <a:ext uri="{FF2B5EF4-FFF2-40B4-BE49-F238E27FC236}">
                <a16:creationId xmlns:a16="http://schemas.microsoft.com/office/drawing/2014/main" id="{A8236306-A36B-4359-9919-05233F5D54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0199" y="609600"/>
            <a:ext cx="2432127" cy="3081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960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A4D3FD-A8A5-4C15-9D3D-97C6A9FF1F08}"/>
              </a:ext>
            </a:extLst>
          </p:cNvPr>
          <p:cNvSpPr>
            <a:spLocks noGrp="1"/>
          </p:cNvSpPr>
          <p:nvPr>
            <p:ph type="title"/>
          </p:nvPr>
        </p:nvSpPr>
        <p:spPr/>
        <p:txBody>
          <a:bodyPr/>
          <a:lstStyle/>
          <a:p>
            <a:r>
              <a:rPr lang="cs-CZ" dirty="0"/>
              <a:t>Voda</a:t>
            </a:r>
          </a:p>
        </p:txBody>
      </p:sp>
      <p:pic>
        <p:nvPicPr>
          <p:cNvPr id="9218" name="Picture 2" descr="Learn Types and Agents of Pollination in 3 minutes.">
            <a:extLst>
              <a:ext uri="{FF2B5EF4-FFF2-40B4-BE49-F238E27FC236}">
                <a16:creationId xmlns:a16="http://schemas.microsoft.com/office/drawing/2014/main" id="{3F79037A-BC6E-4036-BC3E-BE06426FBB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0564" y="2219073"/>
            <a:ext cx="4231341" cy="325614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OViZg)Hdaa^cViZY HaVcih">
            <a:extLst>
              <a:ext uri="{FF2B5EF4-FFF2-40B4-BE49-F238E27FC236}">
                <a16:creationId xmlns:a16="http://schemas.microsoft.com/office/drawing/2014/main" id="{3221D093-630E-406A-9C7C-7EAFF64FA6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219073"/>
            <a:ext cx="4827798" cy="2870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108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271696-96D0-41AE-B09E-948F0817AE4E}"/>
              </a:ext>
            </a:extLst>
          </p:cNvPr>
          <p:cNvSpPr>
            <a:spLocks noGrp="1"/>
          </p:cNvSpPr>
          <p:nvPr>
            <p:ph type="title"/>
          </p:nvPr>
        </p:nvSpPr>
        <p:spPr/>
        <p:txBody>
          <a:bodyPr/>
          <a:lstStyle/>
          <a:p>
            <a:r>
              <a:rPr lang="cs-CZ" dirty="0"/>
              <a:t>Včely</a:t>
            </a:r>
          </a:p>
        </p:txBody>
      </p:sp>
      <p:pic>
        <p:nvPicPr>
          <p:cNvPr id="4098" name="Picture 2" descr="Bees Are Dying in Large Numbers Around the World – Plant Compound May  Protect Them From Deadly Virus">
            <a:extLst>
              <a:ext uri="{FF2B5EF4-FFF2-40B4-BE49-F238E27FC236}">
                <a16:creationId xmlns:a16="http://schemas.microsoft.com/office/drawing/2014/main" id="{9067EE96-0484-4A3A-A949-6BBF86DBD7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083" y="1727180"/>
            <a:ext cx="6145639" cy="409582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ees Don't See Red!">
            <a:extLst>
              <a:ext uri="{FF2B5EF4-FFF2-40B4-BE49-F238E27FC236}">
                <a16:creationId xmlns:a16="http://schemas.microsoft.com/office/drawing/2014/main" id="{6116337E-B3DA-53E6-807B-92F764E321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474" y="364273"/>
            <a:ext cx="3867150" cy="11811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DF] Ultraviolet patterns of flowers revealed in polymer replica – caused  by surface architecture | Semantic Scholar">
            <a:extLst>
              <a:ext uri="{FF2B5EF4-FFF2-40B4-BE49-F238E27FC236}">
                <a16:creationId xmlns:a16="http://schemas.microsoft.com/office/drawing/2014/main" id="{189671FC-3E97-C17C-6352-5250EF7DF1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8722" y="364273"/>
            <a:ext cx="1802505" cy="2751527"/>
          </a:xfrm>
          <a:prstGeom prst="rect">
            <a:avLst/>
          </a:prstGeom>
          <a:noFill/>
          <a:extLst>
            <a:ext uri="{909E8E84-426E-40DD-AFC4-6F175D3DCCD1}">
              <a14:hiddenFill xmlns:a14="http://schemas.microsoft.com/office/drawing/2010/main">
                <a:solidFill>
                  <a:srgbClr val="FFFFFF"/>
                </a:solidFill>
              </a14:hiddenFill>
            </a:ext>
          </a:extLst>
        </p:spPr>
      </p:pic>
      <p:sp>
        <p:nvSpPr>
          <p:cNvPr id="13" name="Obdélník 12">
            <a:extLst>
              <a:ext uri="{FF2B5EF4-FFF2-40B4-BE49-F238E27FC236}">
                <a16:creationId xmlns:a16="http://schemas.microsoft.com/office/drawing/2014/main" id="{69CD1054-754B-BBB0-D611-76B942C842D2}"/>
              </a:ext>
            </a:extLst>
          </p:cNvPr>
          <p:cNvSpPr/>
          <p:nvPr/>
        </p:nvSpPr>
        <p:spPr>
          <a:xfrm>
            <a:off x="7214354" y="3077083"/>
            <a:ext cx="4761239" cy="3161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ovéPole 3">
            <a:extLst>
              <a:ext uri="{FF2B5EF4-FFF2-40B4-BE49-F238E27FC236}">
                <a16:creationId xmlns:a16="http://schemas.microsoft.com/office/drawing/2014/main" id="{EA8808F6-15DD-7DA7-D863-6E8B9342A2F8}"/>
              </a:ext>
            </a:extLst>
          </p:cNvPr>
          <p:cNvSpPr txBox="1"/>
          <p:nvPr/>
        </p:nvSpPr>
        <p:spPr>
          <a:xfrm>
            <a:off x="8207297" y="3217394"/>
            <a:ext cx="3160829" cy="369332"/>
          </a:xfrm>
          <a:prstGeom prst="rect">
            <a:avLst/>
          </a:prstGeom>
          <a:noFill/>
        </p:spPr>
        <p:txBody>
          <a:bodyPr wrap="square" rtlCol="0">
            <a:spAutoFit/>
          </a:bodyPr>
          <a:lstStyle/>
          <a:p>
            <a:r>
              <a:rPr lang="cs-CZ" b="1" dirty="0"/>
              <a:t>Čmeláci: „</a:t>
            </a:r>
            <a:r>
              <a:rPr lang="cs-CZ" b="1" dirty="0" err="1"/>
              <a:t>buzz</a:t>
            </a:r>
            <a:r>
              <a:rPr lang="cs-CZ" b="1" dirty="0"/>
              <a:t> </a:t>
            </a:r>
            <a:r>
              <a:rPr lang="cs-CZ" b="1" dirty="0" err="1"/>
              <a:t>pollination</a:t>
            </a:r>
            <a:r>
              <a:rPr lang="cs-CZ" b="1" dirty="0"/>
              <a:t>“</a:t>
            </a:r>
            <a:endParaRPr lang="en-US" b="1" dirty="0"/>
          </a:p>
        </p:txBody>
      </p:sp>
      <p:pic>
        <p:nvPicPr>
          <p:cNvPr id="10" name="Obrázek 9">
            <a:extLst>
              <a:ext uri="{FF2B5EF4-FFF2-40B4-BE49-F238E27FC236}">
                <a16:creationId xmlns:a16="http://schemas.microsoft.com/office/drawing/2014/main" id="{269B47B9-D9F6-791E-C52B-4FA58CADDD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72418" y="3688320"/>
            <a:ext cx="3645112" cy="1563904"/>
          </a:xfrm>
          <a:prstGeom prst="rect">
            <a:avLst/>
          </a:prstGeom>
        </p:spPr>
      </p:pic>
      <p:sp>
        <p:nvSpPr>
          <p:cNvPr id="12" name="TextovéPole 11">
            <a:extLst>
              <a:ext uri="{FF2B5EF4-FFF2-40B4-BE49-F238E27FC236}">
                <a16:creationId xmlns:a16="http://schemas.microsoft.com/office/drawing/2014/main" id="{4BC38632-E7F3-3C9D-01D7-76EDA5DCA8FB}"/>
              </a:ext>
            </a:extLst>
          </p:cNvPr>
          <p:cNvSpPr txBox="1"/>
          <p:nvPr/>
        </p:nvSpPr>
        <p:spPr>
          <a:xfrm>
            <a:off x="7696866" y="5353818"/>
            <a:ext cx="4181689" cy="523220"/>
          </a:xfrm>
          <a:prstGeom prst="rect">
            <a:avLst/>
          </a:prstGeom>
          <a:noFill/>
        </p:spPr>
        <p:txBody>
          <a:bodyPr wrap="square">
            <a:spAutoFit/>
          </a:bodyPr>
          <a:lstStyle/>
          <a:p>
            <a:r>
              <a:rPr lang="en-US" sz="1400" b="0" i="0" u="none" strike="noStrike" dirty="0">
                <a:solidFill>
                  <a:srgbClr val="005274"/>
                </a:solidFill>
                <a:effectLst/>
                <a:latin typeface="Open Sans" panose="020B0606030504020204" pitchFamily="34" charset="0"/>
              </a:rPr>
              <a:t>Vallejo-Marín</a:t>
            </a:r>
            <a:r>
              <a:rPr lang="cs-CZ" sz="1400" b="0" i="0" u="none" strike="noStrike" dirty="0">
                <a:solidFill>
                  <a:srgbClr val="005274"/>
                </a:solidFill>
                <a:effectLst/>
                <a:latin typeface="Open Sans" panose="020B0606030504020204" pitchFamily="34" charset="0"/>
              </a:rPr>
              <a:t> 2018: </a:t>
            </a:r>
            <a:r>
              <a:rPr lang="en-US" sz="1400" b="1" i="0" dirty="0">
                <a:solidFill>
                  <a:srgbClr val="1C1D1E"/>
                </a:solidFill>
                <a:effectLst/>
                <a:latin typeface="Open Sans" panose="020B0606030504020204" pitchFamily="34" charset="0"/>
              </a:rPr>
              <a:t>Buzz pollination: studying bee vibrations on flowers</a:t>
            </a:r>
          </a:p>
        </p:txBody>
      </p:sp>
    </p:spTree>
    <p:extLst>
      <p:ext uri="{BB962C8B-B14F-4D97-AF65-F5344CB8AC3E}">
        <p14:creationId xmlns:p14="http://schemas.microsoft.com/office/powerpoint/2010/main" val="3746733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CA7659-6566-685C-F5B7-50BF1F351E9A}"/>
              </a:ext>
            </a:extLst>
          </p:cNvPr>
          <p:cNvSpPr>
            <a:spLocks noGrp="1"/>
          </p:cNvSpPr>
          <p:nvPr>
            <p:ph type="title"/>
          </p:nvPr>
        </p:nvSpPr>
        <p:spPr/>
        <p:txBody>
          <a:bodyPr/>
          <a:lstStyle/>
          <a:p>
            <a:r>
              <a:rPr lang="cs-CZ" dirty="0" err="1"/>
              <a:t>Nektárium</a:t>
            </a:r>
            <a:r>
              <a:rPr lang="cs-CZ" dirty="0"/>
              <a:t> (</a:t>
            </a:r>
            <a:r>
              <a:rPr lang="cs-CZ" dirty="0" err="1"/>
              <a:t>medník</a:t>
            </a:r>
            <a:r>
              <a:rPr lang="cs-CZ" dirty="0"/>
              <a:t>)</a:t>
            </a:r>
            <a:endParaRPr lang="en-US" dirty="0"/>
          </a:p>
        </p:txBody>
      </p:sp>
      <p:sp>
        <p:nvSpPr>
          <p:cNvPr id="3" name="Zástupný obsah 2">
            <a:extLst>
              <a:ext uri="{FF2B5EF4-FFF2-40B4-BE49-F238E27FC236}">
                <a16:creationId xmlns:a16="http://schemas.microsoft.com/office/drawing/2014/main" id="{3F80C130-2CA4-C71F-6250-B7E23FA1016C}"/>
              </a:ext>
            </a:extLst>
          </p:cNvPr>
          <p:cNvSpPr>
            <a:spLocks noGrp="1"/>
          </p:cNvSpPr>
          <p:nvPr>
            <p:ph idx="1"/>
          </p:nvPr>
        </p:nvSpPr>
        <p:spPr>
          <a:xfrm>
            <a:off x="6977738" y="741556"/>
            <a:ext cx="4262692" cy="752707"/>
          </a:xfrm>
        </p:spPr>
        <p:txBody>
          <a:bodyPr>
            <a:normAutofit fontScale="92500"/>
          </a:bodyPr>
          <a:lstStyle/>
          <a:p>
            <a:r>
              <a:rPr lang="cs-CZ" dirty="0"/>
              <a:t>Složení: </a:t>
            </a:r>
            <a:r>
              <a:rPr lang="cs-CZ" b="1" dirty="0"/>
              <a:t>glukóza, fruktóza</a:t>
            </a:r>
            <a:r>
              <a:rPr lang="cs-CZ" dirty="0"/>
              <a:t>, AMK, bílkoviny, vitaminy, volatilní látky</a:t>
            </a:r>
            <a:endParaRPr lang="en-US" dirty="0"/>
          </a:p>
        </p:txBody>
      </p:sp>
      <p:pic>
        <p:nvPicPr>
          <p:cNvPr id="1026" name="Picture 2">
            <a:extLst>
              <a:ext uri="{FF2B5EF4-FFF2-40B4-BE49-F238E27FC236}">
                <a16:creationId xmlns:a16="http://schemas.microsoft.com/office/drawing/2014/main" id="{AB75B306-B2C2-4866-2509-9CFFA4FB83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596" y="1746561"/>
            <a:ext cx="3068442" cy="23013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rabidopsisthaliana as a model for functional nectary analysis |  SpringerLink">
            <a:extLst>
              <a:ext uri="{FF2B5EF4-FFF2-40B4-BE49-F238E27FC236}">
                <a16:creationId xmlns:a16="http://schemas.microsoft.com/office/drawing/2014/main" id="{6F0200B0-47AB-5533-126C-B16ACE8158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0624" y="1746561"/>
            <a:ext cx="3758898" cy="183846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CE4FCCB5-8A2B-1908-E545-880EAFCF5C07}"/>
              </a:ext>
            </a:extLst>
          </p:cNvPr>
          <p:cNvSpPr txBox="1"/>
          <p:nvPr/>
        </p:nvSpPr>
        <p:spPr>
          <a:xfrm>
            <a:off x="8813539" y="3585025"/>
            <a:ext cx="2486722" cy="646331"/>
          </a:xfrm>
          <a:prstGeom prst="rect">
            <a:avLst/>
          </a:prstGeom>
          <a:noFill/>
        </p:spPr>
        <p:txBody>
          <a:bodyPr wrap="square" rtlCol="0">
            <a:spAutoFit/>
          </a:bodyPr>
          <a:lstStyle/>
          <a:p>
            <a:r>
              <a:rPr lang="cs-CZ" sz="1200" dirty="0"/>
              <a:t>(</a:t>
            </a:r>
            <a:r>
              <a:rPr lang="en-US" sz="1200" b="0" i="1" dirty="0">
                <a:solidFill>
                  <a:srgbClr val="333333"/>
                </a:solidFill>
                <a:effectLst/>
                <a:latin typeface="Georgia" panose="02040502050405020303" pitchFamily="18" charset="0"/>
              </a:rPr>
              <a:t>Arabidopsis</a:t>
            </a:r>
            <a:r>
              <a:rPr lang="cs-CZ" sz="1200" b="0" i="1" dirty="0">
                <a:solidFill>
                  <a:srgbClr val="333333"/>
                </a:solidFill>
                <a:effectLst/>
                <a:latin typeface="Georgia" panose="02040502050405020303" pitchFamily="18" charset="0"/>
              </a:rPr>
              <a:t> </a:t>
            </a:r>
            <a:r>
              <a:rPr lang="en-US" sz="1200" b="0" i="1" dirty="0">
                <a:solidFill>
                  <a:srgbClr val="333333"/>
                </a:solidFill>
                <a:effectLst/>
                <a:latin typeface="Georgia" panose="02040502050405020303" pitchFamily="18" charset="0"/>
              </a:rPr>
              <a:t>thaliana</a:t>
            </a:r>
            <a:r>
              <a:rPr lang="en-US" sz="1200" b="0" i="0" dirty="0">
                <a:solidFill>
                  <a:srgbClr val="333333"/>
                </a:solidFill>
                <a:effectLst/>
                <a:latin typeface="Georgia" panose="02040502050405020303" pitchFamily="18" charset="0"/>
              </a:rPr>
              <a:t> as a model for functional nectary analysis</a:t>
            </a:r>
            <a:r>
              <a:rPr lang="cs-CZ" sz="1200" b="0" i="0" dirty="0">
                <a:solidFill>
                  <a:srgbClr val="333333"/>
                </a:solidFill>
                <a:effectLst/>
                <a:latin typeface="Georgia" panose="02040502050405020303" pitchFamily="18" charset="0"/>
              </a:rPr>
              <a:t>,</a:t>
            </a:r>
            <a:endParaRPr lang="en-US" sz="1200" b="0" i="0" dirty="0">
              <a:solidFill>
                <a:srgbClr val="333333"/>
              </a:solidFill>
              <a:effectLst/>
              <a:latin typeface="Georgia" panose="02040502050405020303" pitchFamily="18" charset="0"/>
            </a:endParaRPr>
          </a:p>
          <a:p>
            <a:r>
              <a:rPr lang="cs-CZ" sz="1200" dirty="0" err="1"/>
              <a:t>Kram</a:t>
            </a:r>
            <a:r>
              <a:rPr lang="cs-CZ" sz="1200" dirty="0"/>
              <a:t> </a:t>
            </a:r>
            <a:r>
              <a:rPr lang="en-US" sz="1200" b="0" i="0" dirty="0">
                <a:solidFill>
                  <a:srgbClr val="333333"/>
                </a:solidFill>
                <a:effectLst/>
                <a:latin typeface="-apple-system"/>
              </a:rPr>
              <a:t>&amp;</a:t>
            </a:r>
            <a:r>
              <a:rPr lang="cs-CZ" sz="1200" dirty="0"/>
              <a:t> Carter 2009)</a:t>
            </a:r>
            <a:endParaRPr lang="en-US" sz="1200" dirty="0"/>
          </a:p>
        </p:txBody>
      </p:sp>
      <p:pic>
        <p:nvPicPr>
          <p:cNvPr id="1030" name="Picture 6" descr="Figure thumbnail gr1">
            <a:extLst>
              <a:ext uri="{FF2B5EF4-FFF2-40B4-BE49-F238E27FC236}">
                <a16:creationId xmlns:a16="http://schemas.microsoft.com/office/drawing/2014/main" id="{F375D6B4-8AC1-DD9D-1A62-418019453B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0210" y="1677362"/>
            <a:ext cx="3377787" cy="474105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gure thumbnail gr1b2">
            <a:extLst>
              <a:ext uri="{FF2B5EF4-FFF2-40B4-BE49-F238E27FC236}">
                <a16:creationId xmlns:a16="http://schemas.microsoft.com/office/drawing/2014/main" id="{234953AF-812C-7726-AE9B-B9B3640F13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547" y="4205014"/>
            <a:ext cx="3217827" cy="2301332"/>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620827B1-F526-DE7C-3CAB-983B2B857F15}"/>
              </a:ext>
            </a:extLst>
          </p:cNvPr>
          <p:cNvSpPr txBox="1"/>
          <p:nvPr/>
        </p:nvSpPr>
        <p:spPr>
          <a:xfrm>
            <a:off x="7207997" y="5583016"/>
            <a:ext cx="3541779" cy="923330"/>
          </a:xfrm>
          <a:prstGeom prst="rect">
            <a:avLst/>
          </a:prstGeom>
          <a:noFill/>
        </p:spPr>
        <p:txBody>
          <a:bodyPr wrap="square">
            <a:spAutoFit/>
          </a:bodyPr>
          <a:lstStyle/>
          <a:p>
            <a:pPr algn="l"/>
            <a:r>
              <a:rPr lang="cs-CZ" b="0" i="0" dirty="0" err="1">
                <a:effectLst/>
                <a:latin typeface="helvetica" panose="020B0604020202020204" pitchFamily="34" charset="0"/>
              </a:rPr>
              <a:t>Heil</a:t>
            </a:r>
            <a:r>
              <a:rPr lang="cs-CZ" b="0" i="0" dirty="0">
                <a:effectLst/>
                <a:latin typeface="helvetica" panose="020B0604020202020204" pitchFamily="34" charset="0"/>
              </a:rPr>
              <a:t> (2011) </a:t>
            </a:r>
            <a:r>
              <a:rPr lang="en-US" b="0" i="0" dirty="0">
                <a:effectLst/>
                <a:latin typeface="helvetica" panose="020B0604020202020204" pitchFamily="34" charset="0"/>
              </a:rPr>
              <a:t>Nectar: generation, regulation and ecological functions</a:t>
            </a:r>
            <a:r>
              <a:rPr lang="cs-CZ" b="0" i="0" dirty="0">
                <a:effectLst/>
                <a:latin typeface="helvetica" panose="020B0604020202020204" pitchFamily="34" charset="0"/>
              </a:rPr>
              <a:t>.</a:t>
            </a:r>
            <a:endParaRPr lang="en-US" b="0" i="0" dirty="0">
              <a:effectLst/>
              <a:latin typeface="helvetica" panose="020B0604020202020204" pitchFamily="34" charset="0"/>
            </a:endParaRPr>
          </a:p>
        </p:txBody>
      </p:sp>
    </p:spTree>
    <p:extLst>
      <p:ext uri="{BB962C8B-B14F-4D97-AF65-F5344CB8AC3E}">
        <p14:creationId xmlns:p14="http://schemas.microsoft.com/office/powerpoint/2010/main" val="2382673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022DA2-9BDB-4741-9EB6-43BE69F54B72}"/>
              </a:ext>
            </a:extLst>
          </p:cNvPr>
          <p:cNvSpPr>
            <a:spLocks noGrp="1"/>
          </p:cNvSpPr>
          <p:nvPr>
            <p:ph type="title"/>
          </p:nvPr>
        </p:nvSpPr>
        <p:spPr/>
        <p:txBody>
          <a:bodyPr/>
          <a:lstStyle/>
          <a:p>
            <a:r>
              <a:rPr lang="cs-CZ" dirty="0"/>
              <a:t>Motýli a můry</a:t>
            </a:r>
          </a:p>
        </p:txBody>
      </p:sp>
      <p:pic>
        <p:nvPicPr>
          <p:cNvPr id="3074" name="Picture 2" descr="Monarch Butterfly Bulletin Board Teaching Resources | TPT">
            <a:extLst>
              <a:ext uri="{FF2B5EF4-FFF2-40B4-BE49-F238E27FC236}">
                <a16:creationId xmlns:a16="http://schemas.microsoft.com/office/drawing/2014/main" id="{F20F1254-A446-2F40-22BA-950B9E80E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0859" y="516789"/>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D766F457-CC00-10C7-5C9D-441F8513E2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0859" y="2871439"/>
            <a:ext cx="4674519" cy="317414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BBC - Sightings show Hummingbird Hawk-moth numbers on rise">
            <a:extLst>
              <a:ext uri="{FF2B5EF4-FFF2-40B4-BE49-F238E27FC236}">
                <a16:creationId xmlns:a16="http://schemas.microsoft.com/office/drawing/2014/main" id="{47B25D92-BA9E-A6A9-6A6B-5B48FF280F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3780" y="1745213"/>
            <a:ext cx="3317953" cy="185188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Pollinators: Butterfly Pollination">
            <a:extLst>
              <a:ext uri="{FF2B5EF4-FFF2-40B4-BE49-F238E27FC236}">
                <a16:creationId xmlns:a16="http://schemas.microsoft.com/office/drawing/2014/main" id="{D3315436-AE2B-5C21-E736-09527EEF33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404" y="2858313"/>
            <a:ext cx="2476500" cy="184785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Figure 3 - Spectral sensitivities of light-sensing cells differ greatly between species.">
            <a:extLst>
              <a:ext uri="{FF2B5EF4-FFF2-40B4-BE49-F238E27FC236}">
                <a16:creationId xmlns:a16="http://schemas.microsoft.com/office/drawing/2014/main" id="{6EB10641-F0F4-4146-C3E2-F9DA38F49C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1354" y="4706163"/>
            <a:ext cx="4534977" cy="1882248"/>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F09A0043-E40D-73A1-4CCB-F0657759C9B5}"/>
              </a:ext>
            </a:extLst>
          </p:cNvPr>
          <p:cNvSpPr txBox="1"/>
          <p:nvPr/>
        </p:nvSpPr>
        <p:spPr>
          <a:xfrm>
            <a:off x="4200292" y="6550223"/>
            <a:ext cx="1895708" cy="307777"/>
          </a:xfrm>
          <a:prstGeom prst="rect">
            <a:avLst/>
          </a:prstGeom>
          <a:noFill/>
        </p:spPr>
        <p:txBody>
          <a:bodyPr wrap="square" rtlCol="0">
            <a:spAutoFit/>
          </a:bodyPr>
          <a:lstStyle/>
          <a:p>
            <a:r>
              <a:rPr lang="cs-CZ" sz="1400" dirty="0" err="1"/>
              <a:t>Chen</a:t>
            </a:r>
            <a:r>
              <a:rPr lang="cs-CZ" sz="1400" dirty="0"/>
              <a:t> et al. (2008)</a:t>
            </a:r>
            <a:endParaRPr lang="en-US" sz="1400" dirty="0"/>
          </a:p>
        </p:txBody>
      </p:sp>
    </p:spTree>
    <p:extLst>
      <p:ext uri="{BB962C8B-B14F-4D97-AF65-F5344CB8AC3E}">
        <p14:creationId xmlns:p14="http://schemas.microsoft.com/office/powerpoint/2010/main" val="3455712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ED8569-E2C9-4147-9DB5-4B13F42D1181}"/>
              </a:ext>
            </a:extLst>
          </p:cNvPr>
          <p:cNvSpPr>
            <a:spLocks noGrp="1"/>
          </p:cNvSpPr>
          <p:nvPr>
            <p:ph type="title"/>
          </p:nvPr>
        </p:nvSpPr>
        <p:spPr/>
        <p:txBody>
          <a:bodyPr/>
          <a:lstStyle/>
          <a:p>
            <a:r>
              <a:rPr lang="cs-CZ" dirty="0"/>
              <a:t>Brouci a mouchy</a:t>
            </a:r>
          </a:p>
        </p:txBody>
      </p:sp>
      <p:sp>
        <p:nvSpPr>
          <p:cNvPr id="3" name="Zástupný obsah 2">
            <a:extLst>
              <a:ext uri="{FF2B5EF4-FFF2-40B4-BE49-F238E27FC236}">
                <a16:creationId xmlns:a16="http://schemas.microsoft.com/office/drawing/2014/main" id="{FA3AB275-BE2A-4476-9186-C8CD439D180D}"/>
              </a:ext>
            </a:extLst>
          </p:cNvPr>
          <p:cNvSpPr>
            <a:spLocks noGrp="1"/>
          </p:cNvSpPr>
          <p:nvPr>
            <p:ph idx="1"/>
          </p:nvPr>
        </p:nvSpPr>
        <p:spPr/>
        <p:txBody>
          <a:bodyPr/>
          <a:lstStyle/>
          <a:p>
            <a:endParaRPr lang="cs-CZ"/>
          </a:p>
        </p:txBody>
      </p:sp>
      <p:pic>
        <p:nvPicPr>
          <p:cNvPr id="2050" name="Picture 2" descr="Pollination mechanism of Arum apulum - Stock Image - C026/0286 - Science  Photo Library">
            <a:extLst>
              <a:ext uri="{FF2B5EF4-FFF2-40B4-BE49-F238E27FC236}">
                <a16:creationId xmlns:a16="http://schemas.microsoft.com/office/drawing/2014/main" id="{A4A550B9-52B8-4DED-B5B5-41E9312D51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0450" y="1735109"/>
            <a:ext cx="2901975" cy="43608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hoto Credit: Kathy Keatley Garvey">
            <a:extLst>
              <a:ext uri="{FF2B5EF4-FFF2-40B4-BE49-F238E27FC236}">
                <a16:creationId xmlns:a16="http://schemas.microsoft.com/office/drawing/2014/main" id="{3DF384C8-D9EC-4E49-B936-416E919D8D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3480" y="1800225"/>
            <a:ext cx="6276975" cy="444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377770"/>
      </p:ext>
    </p:extLst>
  </p:cSld>
  <p:clrMapOvr>
    <a:masterClrMapping/>
  </p:clrMapOvr>
</p:sld>
</file>

<file path=ppt/theme/theme1.xml><?xml version="1.0" encoding="utf-8"?>
<a:theme xmlns:a="http://schemas.openxmlformats.org/drawingml/2006/main" name="Základ">
  <a:themeElements>
    <a:clrScheme name="Základ">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Zákla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Základ">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TM03457444[[fn=Základ]]</Template>
  <TotalTime>366</TotalTime>
  <Words>1867</Words>
  <Application>Microsoft Office PowerPoint</Application>
  <PresentationFormat>Širokoúhlá obrazovka</PresentationFormat>
  <Paragraphs>192</Paragraphs>
  <Slides>27</Slides>
  <Notes>15</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27</vt:i4>
      </vt:variant>
    </vt:vector>
  </HeadingPairs>
  <TitlesOfParts>
    <vt:vector size="36" baseType="lpstr">
      <vt:lpstr>-apple-system</vt:lpstr>
      <vt:lpstr>Arial</vt:lpstr>
      <vt:lpstr>Calibri</vt:lpstr>
      <vt:lpstr>Comic Sans MS</vt:lpstr>
      <vt:lpstr>Corbel</vt:lpstr>
      <vt:lpstr>Georgia</vt:lpstr>
      <vt:lpstr>helvetica</vt:lpstr>
      <vt:lpstr>Open Sans</vt:lpstr>
      <vt:lpstr>Základ</vt:lpstr>
      <vt:lpstr>Opylení a oplození</vt:lpstr>
      <vt:lpstr>Prezentace aplikace PowerPoint</vt:lpstr>
      <vt:lpstr>Abiotický a biotický přenos pylu</vt:lpstr>
      <vt:lpstr>Vítr</vt:lpstr>
      <vt:lpstr>Voda</vt:lpstr>
      <vt:lpstr>Včely</vt:lpstr>
      <vt:lpstr>Nektárium (medník)</vt:lpstr>
      <vt:lpstr>Motýli a můry</vt:lpstr>
      <vt:lpstr>Brouci a mouchy</vt:lpstr>
      <vt:lpstr>Ptáci</vt:lpstr>
      <vt:lpstr>Savci</vt:lpstr>
      <vt:lpstr>Samosprašnost a cizosprašnost</vt:lpstr>
      <vt:lpstr>Samosprašnost a cizosprašnost</vt:lpstr>
      <vt:lpstr>Samosprašnost a cizosprašnost   v ovocnářství</vt:lpstr>
      <vt:lpstr>Inkompatibilita</vt:lpstr>
      <vt:lpstr>Adheze pylu na blizny – první kontakt</vt:lpstr>
      <vt:lpstr>Interakce pylu a pestíku</vt:lpstr>
      <vt:lpstr>Stadia klíčení pylu</vt:lpstr>
      <vt:lpstr>Plné a duté čnělky</vt:lpstr>
      <vt:lpstr>Pylová láčka</vt:lpstr>
      <vt:lpstr>Struktura a růst pylové láčky</vt:lpstr>
      <vt:lpstr>Růst pylových láček</vt:lpstr>
      <vt:lpstr>Oplození</vt:lpstr>
      <vt:lpstr>Nahosemenné – jednoduché oplození</vt:lpstr>
      <vt:lpstr>Typy růstu pylové láčky do zárodečného vaku</vt:lpstr>
      <vt:lpstr>Karyogamie a plasmagamie</vt:lpstr>
      <vt:lpstr>Souhrn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Opylení a oplození</dc:title>
  <dc:creator>cempirkova</dc:creator>
  <cp:lastModifiedBy>Hana Cempírková</cp:lastModifiedBy>
  <cp:revision>12</cp:revision>
  <dcterms:created xsi:type="dcterms:W3CDTF">2021-12-01T19:46:13Z</dcterms:created>
  <dcterms:modified xsi:type="dcterms:W3CDTF">2024-11-20T17:55:35Z</dcterms:modified>
</cp:coreProperties>
</file>