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8"/>
  </p:notesMasterIdLst>
  <p:sldIdLst>
    <p:sldId id="256" r:id="rId2"/>
    <p:sldId id="257" r:id="rId3"/>
    <p:sldId id="258" r:id="rId4"/>
    <p:sldId id="259" r:id="rId5"/>
    <p:sldId id="262" r:id="rId6"/>
    <p:sldId id="271" r:id="rId7"/>
    <p:sldId id="260" r:id="rId8"/>
    <p:sldId id="261" r:id="rId9"/>
    <p:sldId id="264" r:id="rId10"/>
    <p:sldId id="263"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147" autoAdjust="0"/>
  </p:normalViewPr>
  <p:slideViewPr>
    <p:cSldViewPr snapToGrid="0">
      <p:cViewPr varScale="1">
        <p:scale>
          <a:sx n="85" d="100"/>
          <a:sy n="85" d="100"/>
        </p:scale>
        <p:origin x="15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81789-D59F-4B19-97AA-C532C6ED16DF}" type="datetimeFigureOut">
              <a:rPr lang="cs-CZ" smtClean="0"/>
              <a:t>12.12.2024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94C07-900D-4A06-98EA-42AD9928B6D0}" type="slidenum">
              <a:rPr lang="cs-CZ" smtClean="0"/>
              <a:t>‹#›</a:t>
            </a:fld>
            <a:endParaRPr lang="cs-CZ"/>
          </a:p>
        </p:txBody>
      </p:sp>
    </p:spTree>
    <p:extLst>
      <p:ext uri="{BB962C8B-B14F-4D97-AF65-F5344CB8AC3E}">
        <p14:creationId xmlns:p14="http://schemas.microsoft.com/office/powerpoint/2010/main" val="313729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cyclopedia.pub/entry/1380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 vřetena šišky vyrůstají šupiny.</a:t>
            </a:r>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2</a:t>
            </a:fld>
            <a:endParaRPr lang="cs-CZ"/>
          </a:p>
        </p:txBody>
      </p:sp>
    </p:spTree>
    <p:extLst>
      <p:ext uri="{BB962C8B-B14F-4D97-AF65-F5344CB8AC3E}">
        <p14:creationId xmlns:p14="http://schemas.microsoft.com/office/powerpoint/2010/main" val="1291693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Vývoj embrya velmi dlouhý – od opylení po zralá semena to může trvat i 3 roky! (od opylení k oplození to může trvat jeden rok).</a:t>
            </a:r>
          </a:p>
          <a:p>
            <a:r>
              <a:rPr lang="cs-CZ" dirty="0"/>
              <a:t>V borovici: </a:t>
            </a:r>
            <a:r>
              <a:rPr lang="en-US" dirty="0"/>
              <a:t> four independent embryos are formed . This phenomenon is known as </a:t>
            </a:r>
            <a:r>
              <a:rPr lang="en-US" b="1" dirty="0"/>
              <a:t>polyembryony</a:t>
            </a:r>
            <a:r>
              <a:rPr lang="en-US" dirty="0"/>
              <a:t>, because more than one embryo is formed from a zygote . As the polyembryony occurs due to the splitting of a zygote, it is called cleavage </a:t>
            </a:r>
            <a:r>
              <a:rPr lang="cs-CZ" dirty="0"/>
              <a:t>(=štěpení) </a:t>
            </a:r>
            <a:r>
              <a:rPr lang="en-US" dirty="0"/>
              <a:t>polyembryony. </a:t>
            </a:r>
            <a:r>
              <a:rPr lang="en-US" b="1" dirty="0"/>
              <a:t>Only a single deep-seated proembryo develops into an embryo</a:t>
            </a:r>
            <a:r>
              <a:rPr lang="en-US" dirty="0"/>
              <a:t> and the growth of other embryos is arrested at different stages of development</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12</a:t>
            </a:fld>
            <a:endParaRPr lang="cs-CZ"/>
          </a:p>
        </p:txBody>
      </p:sp>
    </p:spTree>
    <p:extLst>
      <p:ext uri="{BB962C8B-B14F-4D97-AF65-F5344CB8AC3E}">
        <p14:creationId xmlns:p14="http://schemas.microsoft.com/office/powerpoint/2010/main" val="615083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13</a:t>
            </a:fld>
            <a:endParaRPr lang="cs-CZ"/>
          </a:p>
        </p:txBody>
      </p:sp>
    </p:spTree>
    <p:extLst>
      <p:ext uri="{BB962C8B-B14F-4D97-AF65-F5344CB8AC3E}">
        <p14:creationId xmlns:p14="http://schemas.microsoft.com/office/powerpoint/2010/main" val="105545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Asi dvacet druhů borovice pinie (</a:t>
            </a:r>
            <a:r>
              <a:rPr lang="cs-CZ" dirty="0" err="1"/>
              <a:t>Pinus</a:t>
            </a:r>
            <a:r>
              <a:rPr lang="cs-CZ" dirty="0"/>
              <a:t> </a:t>
            </a:r>
            <a:r>
              <a:rPr lang="cs-CZ" dirty="0" err="1"/>
              <a:t>pinea</a:t>
            </a:r>
            <a:r>
              <a:rPr lang="cs-CZ" dirty="0"/>
              <a:t>) s velkými semeny vhodnými ke sklízení: nejčastější borovice mexická, Colorado, italská a čínská.</a:t>
            </a:r>
          </a:p>
          <a:p>
            <a:r>
              <a:rPr lang="cs-CZ" dirty="0" err="1"/>
              <a:t>Sarkotesta</a:t>
            </a:r>
            <a:r>
              <a:rPr lang="cs-CZ" dirty="0"/>
              <a:t> kolem semene jinanu obsahuje </a:t>
            </a:r>
            <a:r>
              <a:rPr lang="cs-CZ" dirty="0" err="1"/>
              <a:t>butyric</a:t>
            </a:r>
            <a:r>
              <a:rPr lang="cs-CZ" dirty="0"/>
              <a:t> acid – smrdí. </a:t>
            </a:r>
            <a:r>
              <a:rPr lang="cs-CZ" b="0" i="0" dirty="0">
                <a:solidFill>
                  <a:srgbClr val="212529"/>
                </a:solidFill>
                <a:effectLst/>
                <a:latin typeface="Noto Sans Display"/>
              </a:rPr>
              <a:t>Syrové plody obsahují 4-methoxypyridoxine, což je látka, která v těle ničí vitamín B6 (spolehlivě ji likvidujeme tepelnou úpravou). Semena zbavená dužiny se dají jíst (v Číně po opražení). Oplození je oddálené, dochází k němu až po opadu plodu na zem.</a:t>
            </a:r>
          </a:p>
          <a:p>
            <a:r>
              <a:rPr lang="cs-CZ" b="0" i="0" dirty="0" err="1">
                <a:solidFill>
                  <a:srgbClr val="212529"/>
                </a:solidFill>
                <a:effectLst/>
                <a:latin typeface="Noto Sans Display"/>
              </a:rPr>
              <a:t>Epimatium</a:t>
            </a:r>
            <a:r>
              <a:rPr lang="cs-CZ" b="0" i="0" dirty="0">
                <a:solidFill>
                  <a:srgbClr val="212529"/>
                </a:solidFill>
                <a:effectLst/>
                <a:latin typeface="Noto Sans Display"/>
              </a:rPr>
              <a:t> (dužnatý nepravý </a:t>
            </a:r>
            <a:r>
              <a:rPr lang="cs-CZ" b="0" i="0" dirty="0" err="1">
                <a:solidFill>
                  <a:srgbClr val="212529"/>
                </a:solidFill>
                <a:effectLst/>
                <a:latin typeface="Noto Sans Display"/>
              </a:rPr>
              <a:t>míšek</a:t>
            </a:r>
            <a:r>
              <a:rPr lang="cs-CZ" b="0" i="0" dirty="0">
                <a:solidFill>
                  <a:srgbClr val="212529"/>
                </a:solidFill>
                <a:effectLst/>
                <a:latin typeface="Noto Sans Display"/>
              </a:rPr>
              <a:t>) je jediný z rostliny tisu nejedovatý.</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14</a:t>
            </a:fld>
            <a:endParaRPr lang="cs-CZ"/>
          </a:p>
        </p:txBody>
      </p:sp>
    </p:spTree>
    <p:extLst>
      <p:ext uri="{BB962C8B-B14F-4D97-AF65-F5344CB8AC3E}">
        <p14:creationId xmlns:p14="http://schemas.microsoft.com/office/powerpoint/2010/main" val="149810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Většina jehličnatých nese na jednom stromu oba typy šištic. Jinan je ale dvoudomá rostlina (oblíbené jsou samčí stromy, protože neprodukují plody s páchnoucí a jedovatou dužinou.</a:t>
            </a:r>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3</a:t>
            </a:fld>
            <a:endParaRPr lang="cs-CZ"/>
          </a:p>
        </p:txBody>
      </p:sp>
    </p:spTree>
    <p:extLst>
      <p:ext uri="{BB962C8B-B14F-4D97-AF65-F5344CB8AC3E}">
        <p14:creationId xmlns:p14="http://schemas.microsoft.com/office/powerpoint/2010/main" val="236532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373D3F"/>
                </a:solidFill>
                <a:effectLst/>
                <a:latin typeface="proxima-nova"/>
              </a:rPr>
              <a:t>A male cone has a central axis on which bracts, a type of modified leaf, are attached. The bracts are known as </a:t>
            </a:r>
            <a:r>
              <a:rPr lang="en-US" b="1" i="0" dirty="0" err="1">
                <a:solidFill>
                  <a:srgbClr val="373D3F"/>
                </a:solidFill>
                <a:effectLst/>
                <a:latin typeface="proxima-nova"/>
              </a:rPr>
              <a:t>microsporophylls</a:t>
            </a:r>
            <a:r>
              <a:rPr lang="en-US" b="0" i="0" dirty="0">
                <a:solidFill>
                  <a:srgbClr val="373D3F"/>
                </a:solidFill>
                <a:effectLst/>
                <a:latin typeface="proxima-nova"/>
              </a:rPr>
              <a:t> (Figure 2) and are the sites where microspores will develop. The microspores develop inside the </a:t>
            </a:r>
            <a:r>
              <a:rPr lang="en-US" b="0" i="0" dirty="0" err="1">
                <a:solidFill>
                  <a:srgbClr val="373D3F"/>
                </a:solidFill>
                <a:effectLst/>
                <a:latin typeface="proxima-nova"/>
              </a:rPr>
              <a:t>mikrosporangium</a:t>
            </a:r>
            <a:r>
              <a:rPr lang="cs-CZ" b="0" i="0" dirty="0">
                <a:solidFill>
                  <a:srgbClr val="373D3F"/>
                </a:solidFill>
                <a:effectLst/>
                <a:latin typeface="proxima-nova"/>
              </a:rPr>
              <a:t> (2  </a:t>
            </a:r>
            <a:r>
              <a:rPr lang="cs-CZ" b="0" i="0" dirty="0" err="1">
                <a:solidFill>
                  <a:srgbClr val="373D3F"/>
                </a:solidFill>
                <a:effectLst/>
                <a:latin typeface="proxima-nova"/>
              </a:rPr>
              <a:t>or</a:t>
            </a:r>
            <a:r>
              <a:rPr lang="cs-CZ" b="0" i="0" dirty="0">
                <a:solidFill>
                  <a:srgbClr val="373D3F"/>
                </a:solidFill>
                <a:effectLst/>
                <a:latin typeface="proxima-nova"/>
              </a:rPr>
              <a:t> more, on </a:t>
            </a:r>
            <a:r>
              <a:rPr lang="cs-CZ" b="0" i="0" dirty="0" err="1">
                <a:solidFill>
                  <a:srgbClr val="373D3F"/>
                </a:solidFill>
                <a:effectLst/>
                <a:latin typeface="proxima-nova"/>
              </a:rPr>
              <a:t>the</a:t>
            </a:r>
            <a:r>
              <a:rPr lang="cs-CZ" b="0" i="0" dirty="0">
                <a:solidFill>
                  <a:srgbClr val="373D3F"/>
                </a:solidFill>
                <a:effectLst/>
                <a:latin typeface="proxima-nova"/>
              </a:rPr>
              <a:t> </a:t>
            </a:r>
            <a:r>
              <a:rPr lang="cs-CZ" b="0" i="0" dirty="0" err="1">
                <a:solidFill>
                  <a:srgbClr val="373D3F"/>
                </a:solidFill>
                <a:effectLst/>
                <a:latin typeface="proxima-nova"/>
              </a:rPr>
              <a:t>microsporophyll</a:t>
            </a:r>
            <a:r>
              <a:rPr lang="cs-CZ" b="0" i="0" dirty="0">
                <a:solidFill>
                  <a:srgbClr val="373D3F"/>
                </a:solidFill>
                <a:effectLst/>
                <a:latin typeface="proxima-nova"/>
              </a:rPr>
              <a:t>).</a:t>
            </a:r>
            <a:r>
              <a:rPr lang="en-US" b="0" i="0" dirty="0">
                <a:solidFill>
                  <a:srgbClr val="373D3F"/>
                </a:solidFill>
                <a:effectLst/>
                <a:latin typeface="proxima-nova"/>
              </a:rPr>
              <a:t> Within the microsporangium, cells known as microsporocytes divide by meiosis to produce four haploid microspores. Further mitosis of the microspore produces two nuclei: the generative nucleus, and the tube nucleus. Upon maturity, the male gametophyte (pollen) is released from the male cones and is carried by the wind to land on the female cone.</a:t>
            </a:r>
            <a:r>
              <a:rPr lang="cs-CZ" b="0" i="0" dirty="0">
                <a:solidFill>
                  <a:srgbClr val="373D3F"/>
                </a:solidFill>
                <a:effectLst/>
                <a:latin typeface="proxima-nova"/>
              </a:rPr>
              <a:t> </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4</a:t>
            </a:fld>
            <a:endParaRPr lang="cs-CZ"/>
          </a:p>
        </p:txBody>
      </p:sp>
    </p:spTree>
    <p:extLst>
      <p:ext uri="{BB962C8B-B14F-4D97-AF65-F5344CB8AC3E}">
        <p14:creationId xmlns:p14="http://schemas.microsoft.com/office/powerpoint/2010/main" val="265747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r>
              <a:rPr lang="en-US" b="0" i="0" dirty="0">
                <a:solidFill>
                  <a:srgbClr val="666666"/>
                </a:solidFill>
                <a:effectLst/>
                <a:latin typeface="Arial" panose="020B0604020202020204" pitchFamily="34" charset="0"/>
              </a:rPr>
              <a:t>The male gametophyte of gymnosperms is generally more complex than that of flowering plants; it develops and germinates more slowly; and it is formed through three to five mitoses, which in different groups taxa occur at different stages—before or after pollination. In this regard, </a:t>
            </a:r>
            <a:r>
              <a:rPr lang="en-US" b="1" i="0" dirty="0">
                <a:solidFill>
                  <a:srgbClr val="666666"/>
                </a:solidFill>
                <a:effectLst/>
                <a:latin typeface="Arial" panose="020B0604020202020204" pitchFamily="34" charset="0"/>
              </a:rPr>
              <a:t>pollen released from microsporangia consists of different number of cells</a:t>
            </a:r>
            <a:r>
              <a:rPr lang="en-US" b="0" i="0" dirty="0">
                <a:solidFill>
                  <a:srgbClr val="666666"/>
                </a:solidFill>
                <a:effectLst/>
                <a:latin typeface="Arial" panose="020B0604020202020204" pitchFamily="34" charset="0"/>
              </a:rPr>
              <a:t> : four cells in pine and ginkgo (two </a:t>
            </a:r>
            <a:r>
              <a:rPr lang="en-US" b="0" i="0" dirty="0" err="1">
                <a:solidFill>
                  <a:srgbClr val="666666"/>
                </a:solidFill>
                <a:effectLst/>
                <a:latin typeface="Arial" panose="020B0604020202020204" pitchFamily="34" charset="0"/>
              </a:rPr>
              <a:t>prothallial</a:t>
            </a:r>
            <a:r>
              <a:rPr lang="en-US" b="0" i="0" dirty="0">
                <a:solidFill>
                  <a:srgbClr val="666666"/>
                </a:solidFill>
                <a:effectLst/>
                <a:latin typeface="Arial" panose="020B0604020202020204" pitchFamily="34" charset="0"/>
              </a:rPr>
              <a:t> cells, </a:t>
            </a:r>
            <a:r>
              <a:rPr lang="cs-CZ" b="0" i="0" dirty="0" err="1">
                <a:solidFill>
                  <a:srgbClr val="666666"/>
                </a:solidFill>
                <a:effectLst/>
                <a:latin typeface="Arial" panose="020B0604020202020204" pitchFamily="34" charset="0"/>
              </a:rPr>
              <a:t>generative</a:t>
            </a:r>
            <a:r>
              <a:rPr lang="en-US" b="0" i="0" dirty="0">
                <a:solidFill>
                  <a:srgbClr val="666666"/>
                </a:solidFill>
                <a:effectLst/>
                <a:latin typeface="Arial" panose="020B0604020202020204" pitchFamily="34" charset="0"/>
              </a:rPr>
              <a:t> cell and tube cell), two in sequoia, and one in juniper. Male gametes in all cases are formed after pollination.</a:t>
            </a:r>
          </a:p>
          <a:p>
            <a:br>
              <a:rPr lang="en-US" dirty="0"/>
            </a:br>
            <a:r>
              <a:rPr lang="cs-CZ" b="0" i="0" dirty="0">
                <a:solidFill>
                  <a:srgbClr val="373D3F"/>
                </a:solidFill>
                <a:effectLst/>
                <a:latin typeface="proxima-nova"/>
              </a:rPr>
              <a:t>U primitivních nahosemenných jsou pohyblivé spermatické buňky (ale pylová zrna jako taková klíčí a až před oplodněním dojde k uvolnění obrvených pohyblivých </a:t>
            </a:r>
            <a:r>
              <a:rPr lang="cs-CZ" b="0" i="0" dirty="0" err="1">
                <a:solidFill>
                  <a:srgbClr val="373D3F"/>
                </a:solidFill>
                <a:effectLst/>
                <a:latin typeface="proxima-nova"/>
              </a:rPr>
              <a:t>spermatic</a:t>
            </a:r>
            <a:r>
              <a:rPr lang="cs-CZ" b="0" i="0" dirty="0">
                <a:solidFill>
                  <a:srgbClr val="373D3F"/>
                </a:solidFill>
                <a:effectLst/>
                <a:latin typeface="proxima-nova"/>
              </a:rPr>
              <a:t>. buněk).</a:t>
            </a:r>
            <a:br>
              <a:rPr lang="en-US" dirty="0"/>
            </a:br>
            <a:r>
              <a:rPr lang="en-US" b="0" i="0" dirty="0">
                <a:solidFill>
                  <a:srgbClr val="000000"/>
                </a:solidFill>
                <a:effectLst/>
                <a:latin typeface="Arial" panose="020B0604020202020204" pitchFamily="34" charset="0"/>
              </a:rPr>
              <a:t> </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5</a:t>
            </a:fld>
            <a:endParaRPr lang="cs-CZ"/>
          </a:p>
        </p:txBody>
      </p:sp>
    </p:spTree>
    <p:extLst>
      <p:ext uri="{BB962C8B-B14F-4D97-AF65-F5344CB8AC3E}">
        <p14:creationId xmlns:p14="http://schemas.microsoft.com/office/powerpoint/2010/main" val="314498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6</a:t>
            </a:fld>
            <a:endParaRPr lang="cs-CZ"/>
          </a:p>
        </p:txBody>
      </p:sp>
    </p:spTree>
    <p:extLst>
      <p:ext uri="{BB962C8B-B14F-4D97-AF65-F5344CB8AC3E}">
        <p14:creationId xmlns:p14="http://schemas.microsoft.com/office/powerpoint/2010/main" val="188840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fontAlgn="base"/>
            <a:r>
              <a:rPr lang="en-US" b="0" i="0" dirty="0">
                <a:solidFill>
                  <a:srgbClr val="373D3F"/>
                </a:solidFill>
                <a:effectLst/>
                <a:latin typeface="proxima-nova"/>
              </a:rPr>
              <a:t>The female cone also has a central axis on which bracts known as </a:t>
            </a:r>
            <a:r>
              <a:rPr lang="en-US" b="1" i="0" dirty="0">
                <a:solidFill>
                  <a:srgbClr val="373D3F"/>
                </a:solidFill>
                <a:effectLst/>
                <a:latin typeface="proxima-nova"/>
              </a:rPr>
              <a:t>megasporophylls</a:t>
            </a:r>
            <a:r>
              <a:rPr lang="en-US" b="0" i="0" dirty="0">
                <a:solidFill>
                  <a:srgbClr val="373D3F"/>
                </a:solidFill>
                <a:effectLst/>
                <a:latin typeface="proxima-nova"/>
              </a:rPr>
              <a:t> (Figure 3) are present. In the female cone, megaspore mother cells are present in the megasporangium. The megaspore mother cell divides by meiosis to produce four haploid megaspores. One of the megaspores divides to form the multicellular female gametophyte, while the others divide to form the rest of the structure. The female gametophyte is contained within a structure called the archegonium.</a:t>
            </a:r>
          </a:p>
          <a:p>
            <a:br>
              <a:rPr lang="en-US" dirty="0"/>
            </a:b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7</a:t>
            </a:fld>
            <a:endParaRPr lang="cs-CZ"/>
          </a:p>
        </p:txBody>
      </p:sp>
    </p:spTree>
    <p:extLst>
      <p:ext uri="{BB962C8B-B14F-4D97-AF65-F5344CB8AC3E}">
        <p14:creationId xmlns:p14="http://schemas.microsoft.com/office/powerpoint/2010/main" val="3426136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666666"/>
                </a:solidFill>
                <a:effectLst/>
                <a:latin typeface="Arial" panose="020B0604020202020204" pitchFamily="34" charset="0"/>
              </a:rPr>
              <a:t>Different pollination strategies are found in conifers. Saccate pollen of </a:t>
            </a:r>
            <a:r>
              <a:rPr lang="en-US" b="0" i="1" u="sng" dirty="0">
                <a:solidFill>
                  <a:srgbClr val="F5222D"/>
                </a:solidFill>
                <a:effectLst/>
                <a:latin typeface="Arial" panose="020B0604020202020204" pitchFamily="34" charset="0"/>
                <a:hlinkClick r:id="rId3"/>
              </a:rPr>
              <a:t>Pinus</a:t>
            </a:r>
            <a:r>
              <a:rPr lang="en-US" b="0" i="0" dirty="0">
                <a:solidFill>
                  <a:srgbClr val="666666"/>
                </a:solidFill>
                <a:effectLst/>
                <a:latin typeface="Arial" panose="020B0604020202020204" pitchFamily="34" charset="0"/>
              </a:rPr>
              <a:t> and </a:t>
            </a:r>
            <a:r>
              <a:rPr lang="en-US" b="0" i="1" dirty="0" err="1">
                <a:solidFill>
                  <a:srgbClr val="666666"/>
                </a:solidFill>
                <a:effectLst/>
                <a:latin typeface="Arial" panose="020B0604020202020204" pitchFamily="34" charset="0"/>
              </a:rPr>
              <a:t>Picea</a:t>
            </a:r>
            <a:r>
              <a:rPr lang="en-US" b="0" i="0" dirty="0">
                <a:solidFill>
                  <a:srgbClr val="666666"/>
                </a:solidFill>
                <a:effectLst/>
                <a:latin typeface="Arial" panose="020B0604020202020204" pitchFamily="34" charset="0"/>
              </a:rPr>
              <a:t> floats on the surface of the </a:t>
            </a:r>
            <a:r>
              <a:rPr lang="en-US" b="1" i="0" dirty="0">
                <a:solidFill>
                  <a:srgbClr val="666666"/>
                </a:solidFill>
                <a:effectLst/>
                <a:latin typeface="Arial" panose="020B0604020202020204" pitchFamily="34" charset="0"/>
              </a:rPr>
              <a:t>pollination drop </a:t>
            </a:r>
            <a:r>
              <a:rPr lang="en-US" b="0" i="0" dirty="0">
                <a:solidFill>
                  <a:srgbClr val="666666"/>
                </a:solidFill>
                <a:effectLst/>
                <a:latin typeface="Arial" panose="020B0604020202020204" pitchFamily="34" charset="0"/>
              </a:rPr>
              <a:t>and with it is transferred to the nucellus, where it germinates. In </a:t>
            </a:r>
            <a:r>
              <a:rPr lang="en-US" b="0" i="1" dirty="0">
                <a:solidFill>
                  <a:srgbClr val="666666"/>
                </a:solidFill>
                <a:effectLst/>
                <a:latin typeface="Arial" panose="020B0604020202020204" pitchFamily="34" charset="0"/>
              </a:rPr>
              <a:t>Abies</a:t>
            </a:r>
            <a:r>
              <a:rPr lang="en-US" b="0" i="0" dirty="0">
                <a:solidFill>
                  <a:srgbClr val="666666"/>
                </a:solidFill>
                <a:effectLst/>
                <a:latin typeface="Arial" panose="020B0604020202020204" pitchFamily="34" charset="0"/>
              </a:rPr>
              <a:t>, an analogue of a pollination drop is formed from </a:t>
            </a:r>
            <a:r>
              <a:rPr lang="en-US" b="1" i="0" dirty="0">
                <a:solidFill>
                  <a:srgbClr val="666666"/>
                </a:solidFill>
                <a:effectLst/>
                <a:latin typeface="Arial" panose="020B0604020202020204" pitchFamily="34" charset="0"/>
              </a:rPr>
              <a:t>moisture collected after rain or dew</a:t>
            </a:r>
            <a:r>
              <a:rPr lang="en-US" b="0" i="0" dirty="0">
                <a:solidFill>
                  <a:srgbClr val="666666"/>
                </a:solidFill>
                <a:effectLst/>
                <a:latin typeface="Arial" panose="020B0604020202020204" pitchFamily="34" charset="0"/>
              </a:rPr>
              <a:t>. Pollen often germinates in the </a:t>
            </a:r>
            <a:r>
              <a:rPr lang="en-US" b="0" i="0" dirty="0" err="1">
                <a:solidFill>
                  <a:srgbClr val="666666"/>
                </a:solidFill>
                <a:effectLst/>
                <a:latin typeface="Arial" panose="020B0604020202020204" pitchFamily="34" charset="0"/>
              </a:rPr>
              <a:t>micropilar</a:t>
            </a:r>
            <a:r>
              <a:rPr lang="en-US" b="0" i="0" dirty="0">
                <a:solidFill>
                  <a:srgbClr val="666666"/>
                </a:solidFill>
                <a:effectLst/>
                <a:latin typeface="Arial" panose="020B0604020202020204" pitchFamily="34" charset="0"/>
              </a:rPr>
              <a:t> canal and the tube grows towards the nucellus. In </a:t>
            </a:r>
            <a:r>
              <a:rPr lang="en-US" b="0" i="1" dirty="0">
                <a:solidFill>
                  <a:srgbClr val="666666"/>
                </a:solidFill>
                <a:effectLst/>
                <a:latin typeface="Arial" panose="020B0604020202020204" pitchFamily="34" charset="0"/>
              </a:rPr>
              <a:t>Larix</a:t>
            </a:r>
            <a:r>
              <a:rPr lang="en-US" b="0" i="0" dirty="0">
                <a:solidFill>
                  <a:srgbClr val="666666"/>
                </a:solidFill>
                <a:effectLst/>
                <a:latin typeface="Arial" panose="020B0604020202020204" pitchFamily="34" charset="0"/>
              </a:rPr>
              <a:t>, the pollination drop is absent, but the </a:t>
            </a:r>
            <a:r>
              <a:rPr lang="en-US" b="1" i="0" dirty="0" err="1">
                <a:solidFill>
                  <a:srgbClr val="666666"/>
                </a:solidFill>
                <a:effectLst/>
                <a:latin typeface="Arial" panose="020B0604020202020204" pitchFamily="34" charset="0"/>
              </a:rPr>
              <a:t>micropilar</a:t>
            </a:r>
            <a:r>
              <a:rPr lang="en-US" b="1" i="0" dirty="0">
                <a:solidFill>
                  <a:srgbClr val="666666"/>
                </a:solidFill>
                <a:effectLst/>
                <a:latin typeface="Arial" panose="020B0604020202020204" pitchFamily="34" charset="0"/>
              </a:rPr>
              <a:t> canal is filled with ovular secretion</a:t>
            </a:r>
            <a:r>
              <a:rPr lang="en-US" b="0" i="0" dirty="0">
                <a:solidFill>
                  <a:srgbClr val="666666"/>
                </a:solidFill>
                <a:effectLst/>
                <a:latin typeface="Arial" panose="020B0604020202020204" pitchFamily="34" charset="0"/>
              </a:rPr>
              <a:t>. Surrounded by this secretion, pollen hydrates, swells, and sheds exine. In this form, it floats to the nucellus, where forms a pollen tube. This usually happens a few weeks after pollination. In some </a:t>
            </a:r>
            <a:r>
              <a:rPr lang="en-US" b="0" i="1" dirty="0">
                <a:solidFill>
                  <a:srgbClr val="666666"/>
                </a:solidFill>
                <a:effectLst/>
                <a:latin typeface="Arial" panose="020B0604020202020204" pitchFamily="34" charset="0"/>
              </a:rPr>
              <a:t>Tsuga</a:t>
            </a:r>
            <a:r>
              <a:rPr lang="en-US" b="0" i="0" dirty="0">
                <a:solidFill>
                  <a:srgbClr val="666666"/>
                </a:solidFill>
                <a:effectLst/>
                <a:latin typeface="Arial" panose="020B0604020202020204" pitchFamily="34" charset="0"/>
              </a:rPr>
              <a:t> species and all </a:t>
            </a:r>
            <a:r>
              <a:rPr lang="en-US" b="0" i="0" dirty="0" err="1">
                <a:solidFill>
                  <a:srgbClr val="666666"/>
                </a:solidFill>
                <a:effectLst/>
                <a:latin typeface="Arial" panose="020B0604020202020204" pitchFamily="34" charset="0"/>
              </a:rPr>
              <a:t>Araucariaceae</a:t>
            </a:r>
            <a:r>
              <a:rPr lang="en-US" b="0" i="0" dirty="0">
                <a:solidFill>
                  <a:srgbClr val="666666"/>
                </a:solidFill>
                <a:effectLst/>
                <a:latin typeface="Arial" panose="020B0604020202020204" pitchFamily="34" charset="0"/>
              </a:rPr>
              <a:t> species, there is </a:t>
            </a:r>
            <a:r>
              <a:rPr lang="en-US" b="1" i="0" dirty="0">
                <a:solidFill>
                  <a:srgbClr val="666666"/>
                </a:solidFill>
                <a:effectLst/>
                <a:latin typeface="Arial" panose="020B0604020202020204" pitchFamily="34" charset="0"/>
              </a:rPr>
              <a:t>no pollination drop</a:t>
            </a:r>
            <a:r>
              <a:rPr lang="en-US" b="0" i="0" dirty="0">
                <a:solidFill>
                  <a:srgbClr val="666666"/>
                </a:solidFill>
                <a:effectLst/>
                <a:latin typeface="Arial" panose="020B0604020202020204" pitchFamily="34" charset="0"/>
              </a:rPr>
              <a:t>—pollen lands on the conical surface next to the ovule and may remain there for several weeks. It then germinates and forms a long tube that grows through the micropyle into the ovule and reaches the nucellus. </a:t>
            </a:r>
            <a:endParaRPr lang="cs-CZ" b="0" i="0" dirty="0">
              <a:solidFill>
                <a:srgbClr val="666666"/>
              </a:solidFill>
              <a:effectLst/>
              <a:latin typeface="Arial" panose="020B0604020202020204" pitchFamily="34" charset="0"/>
            </a:endParaRPr>
          </a:p>
          <a:p>
            <a:r>
              <a:rPr lang="cs-CZ" b="0" i="0" dirty="0">
                <a:solidFill>
                  <a:srgbClr val="666666"/>
                </a:solidFill>
                <a:effectLst/>
                <a:latin typeface="Arial" panose="020B0604020202020204" pitchFamily="34" charset="0"/>
              </a:rPr>
              <a:t>4 funkce </a:t>
            </a:r>
            <a:r>
              <a:rPr lang="cs-CZ" b="0" i="0" dirty="0" err="1">
                <a:solidFill>
                  <a:srgbClr val="666666"/>
                </a:solidFill>
                <a:effectLst/>
                <a:latin typeface="Arial" panose="020B0604020202020204" pitchFamily="34" charset="0"/>
              </a:rPr>
              <a:t>polinační</a:t>
            </a:r>
            <a:r>
              <a:rPr lang="cs-CZ" b="0" i="0" dirty="0">
                <a:solidFill>
                  <a:srgbClr val="666666"/>
                </a:solidFill>
                <a:effectLst/>
                <a:latin typeface="Arial" panose="020B0604020202020204" pitchFamily="34" charset="0"/>
              </a:rPr>
              <a:t> kapky:  zachycení pylu, doprava </a:t>
            </a:r>
            <a:r>
              <a:rPr lang="cs-CZ" b="0" i="0" dirty="0" err="1">
                <a:solidFill>
                  <a:srgbClr val="666666"/>
                </a:solidFill>
                <a:effectLst/>
                <a:latin typeface="Arial" panose="020B0604020202020204" pitchFamily="34" charset="0"/>
              </a:rPr>
              <a:t>mikropylárním</a:t>
            </a:r>
            <a:r>
              <a:rPr lang="cs-CZ" b="0" i="0" dirty="0">
                <a:solidFill>
                  <a:srgbClr val="666666"/>
                </a:solidFill>
                <a:effectLst/>
                <a:latin typeface="Arial" panose="020B0604020202020204" pitchFamily="34" charset="0"/>
              </a:rPr>
              <a:t> kanálem, klíčení a ochrana vajíčka. Později během evoluce další </a:t>
            </a:r>
            <a:r>
              <a:rPr lang="cs-CZ" b="0" i="0" dirty="0" err="1">
                <a:solidFill>
                  <a:srgbClr val="666666"/>
                </a:solidFill>
                <a:effectLst/>
                <a:latin typeface="Arial" panose="020B0604020202020204" pitchFamily="34" charset="0"/>
              </a:rPr>
              <a:t>fce</a:t>
            </a:r>
            <a:r>
              <a:rPr lang="cs-CZ" b="0" i="0" dirty="0">
                <a:solidFill>
                  <a:srgbClr val="666666"/>
                </a:solidFill>
                <a:effectLst/>
                <a:latin typeface="Arial" panose="020B0604020202020204" pitchFamily="34" charset="0"/>
              </a:rPr>
              <a:t>: odměna hmyzu = vývoj nektaru.</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9</a:t>
            </a:fld>
            <a:endParaRPr lang="cs-CZ"/>
          </a:p>
        </p:txBody>
      </p:sp>
    </p:spTree>
    <p:extLst>
      <p:ext uri="{BB962C8B-B14F-4D97-AF65-F5344CB8AC3E}">
        <p14:creationId xmlns:p14="http://schemas.microsoft.com/office/powerpoint/2010/main" val="3522937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i="0" dirty="0">
                <a:solidFill>
                  <a:srgbClr val="000000"/>
                </a:solidFill>
                <a:effectLst/>
                <a:latin typeface="Arial" panose="020B0604020202020204" pitchFamily="34" charset="0"/>
              </a:rPr>
              <a:t>A</a:t>
            </a:r>
            <a:r>
              <a:rPr lang="en-US" b="0" i="0" dirty="0">
                <a:solidFill>
                  <a:srgbClr val="000000"/>
                </a:solidFill>
                <a:effectLst/>
                <a:latin typeface="Arial" panose="020B0604020202020204" pitchFamily="34" charset="0"/>
              </a:rPr>
              <a:t> Megasporangium with megaspore mother cell (2n), </a:t>
            </a:r>
            <a:r>
              <a:rPr lang="en-US" b="1" i="0" dirty="0">
                <a:solidFill>
                  <a:srgbClr val="000000"/>
                </a:solidFill>
                <a:effectLst/>
                <a:latin typeface="Arial" panose="020B0604020202020204" pitchFamily="34" charset="0"/>
              </a:rPr>
              <a:t>B</a:t>
            </a:r>
            <a:r>
              <a:rPr lang="en-US" b="0" i="0" dirty="0">
                <a:solidFill>
                  <a:srgbClr val="000000"/>
                </a:solidFill>
                <a:effectLst/>
                <a:latin typeface="Arial" panose="020B0604020202020204" pitchFamily="34" charset="0"/>
              </a:rPr>
              <a:t> After meiosis of the </a:t>
            </a:r>
            <a:r>
              <a:rPr lang="en-US" b="0" i="0" dirty="0" err="1">
                <a:solidFill>
                  <a:srgbClr val="000000"/>
                </a:solidFill>
                <a:effectLst/>
                <a:latin typeface="Arial" panose="020B0604020202020204" pitchFamily="34" charset="0"/>
              </a:rPr>
              <a:t>megasporocyte</a:t>
            </a:r>
            <a:r>
              <a:rPr lang="en-US" b="0" i="0" dirty="0">
                <a:solidFill>
                  <a:srgbClr val="000000"/>
                </a:solidFill>
                <a:effectLst/>
                <a:latin typeface="Arial" panose="020B0604020202020204" pitchFamily="34" charset="0"/>
              </a:rPr>
              <a:t>: only one of the four haploid cells persists. The pollen grain is germinated, </a:t>
            </a:r>
            <a:r>
              <a:rPr lang="en-US" b="1" i="0" dirty="0">
                <a:solidFill>
                  <a:srgbClr val="000000"/>
                </a:solidFill>
                <a:effectLst/>
                <a:latin typeface="Arial" panose="020B0604020202020204" pitchFamily="34" charset="0"/>
              </a:rPr>
              <a:t>C</a:t>
            </a:r>
            <a:r>
              <a:rPr lang="en-US" b="0" i="0" dirty="0">
                <a:solidFill>
                  <a:srgbClr val="000000"/>
                </a:solidFill>
                <a:effectLst/>
                <a:latin typeface="Arial" panose="020B0604020202020204" pitchFamily="34" charset="0"/>
              </a:rPr>
              <a:t> The </a:t>
            </a:r>
            <a:r>
              <a:rPr lang="en-US" b="0" i="0" dirty="0" err="1">
                <a:solidFill>
                  <a:srgbClr val="000000"/>
                </a:solidFill>
                <a:effectLst/>
                <a:latin typeface="Arial" panose="020B0604020202020204" pitchFamily="34" charset="0"/>
              </a:rPr>
              <a:t>megagametophyt</a:t>
            </a:r>
            <a:r>
              <a:rPr lang="en-US" b="0" i="0" dirty="0">
                <a:solidFill>
                  <a:srgbClr val="000000"/>
                </a:solidFill>
                <a:effectLst/>
                <a:latin typeface="Arial" panose="020B0604020202020204" pitchFamily="34" charset="0"/>
              </a:rPr>
              <a:t> develops within the megaspore. </a:t>
            </a:r>
            <a:r>
              <a:rPr lang="en-US" b="1" i="0" dirty="0">
                <a:solidFill>
                  <a:srgbClr val="000000"/>
                </a:solidFill>
                <a:effectLst/>
                <a:latin typeface="Arial" panose="020B0604020202020204" pitchFamily="34" charset="0"/>
              </a:rPr>
              <a:t>D</a:t>
            </a:r>
            <a:r>
              <a:rPr lang="en-US" b="0" i="0" dirty="0">
                <a:solidFill>
                  <a:srgbClr val="000000"/>
                </a:solidFill>
                <a:effectLst/>
                <a:latin typeface="Arial" panose="020B0604020202020204" pitchFamily="34" charset="0"/>
              </a:rPr>
              <a:t> The </a:t>
            </a:r>
            <a:r>
              <a:rPr lang="en-US" b="0" i="0" dirty="0" err="1">
                <a:solidFill>
                  <a:srgbClr val="000000"/>
                </a:solidFill>
                <a:effectLst/>
                <a:latin typeface="Arial" panose="020B0604020202020204" pitchFamily="34" charset="0"/>
              </a:rPr>
              <a:t>megagametophyt</a:t>
            </a:r>
            <a:r>
              <a:rPr lang="en-US" b="0" i="0" dirty="0">
                <a:solidFill>
                  <a:srgbClr val="000000"/>
                </a:solidFill>
                <a:effectLst/>
                <a:latin typeface="Arial" panose="020B0604020202020204" pitchFamily="34" charset="0"/>
              </a:rPr>
              <a:t> contains two (or three) archegonia, each with one egg cell. The pollen tube is grown allowing the sperm cell to reach the archegonium . The nucleus of the sperm cell fuses with that of the egg cell: fertilization! </a:t>
            </a:r>
            <a:r>
              <a:rPr lang="en-US" b="1" i="0" dirty="0">
                <a:solidFill>
                  <a:srgbClr val="000000"/>
                </a:solidFill>
                <a:effectLst/>
                <a:latin typeface="Arial" panose="020B0604020202020204" pitchFamily="34" charset="0"/>
              </a:rPr>
              <a:t>E</a:t>
            </a:r>
            <a:r>
              <a:rPr lang="en-US" b="0" i="0" dirty="0">
                <a:solidFill>
                  <a:srgbClr val="000000"/>
                </a:solidFill>
                <a:effectLst/>
                <a:latin typeface="Arial" panose="020B0604020202020204" pitchFamily="34" charset="0"/>
              </a:rPr>
              <a:t> An embryo develops, surrounded by rests of the </a:t>
            </a:r>
            <a:r>
              <a:rPr lang="en-US" b="0" i="0" dirty="0" err="1">
                <a:solidFill>
                  <a:srgbClr val="000000"/>
                </a:solidFill>
                <a:effectLst/>
                <a:latin typeface="Arial" panose="020B0604020202020204" pitchFamily="34" charset="0"/>
              </a:rPr>
              <a:t>megasporophyte</a:t>
            </a:r>
            <a:r>
              <a:rPr lang="en-US" b="0" i="0" dirty="0">
                <a:solidFill>
                  <a:srgbClr val="000000"/>
                </a:solidFill>
                <a:effectLst/>
                <a:latin typeface="Arial" panose="020B0604020202020204" pitchFamily="34" charset="0"/>
              </a:rPr>
              <a:t> and there around nucellus tissue </a:t>
            </a:r>
            <a:r>
              <a:rPr lang="en-US" b="1" i="0" dirty="0">
                <a:solidFill>
                  <a:srgbClr val="000000"/>
                </a:solidFill>
                <a:effectLst/>
                <a:latin typeface="Arial" panose="020B0604020202020204" pitchFamily="34" charset="0"/>
              </a:rPr>
              <a:t>F</a:t>
            </a:r>
            <a:r>
              <a:rPr lang="en-US" b="0" i="0" dirty="0">
                <a:solidFill>
                  <a:srgbClr val="000000"/>
                </a:solidFill>
                <a:effectLst/>
                <a:latin typeface="Arial" panose="020B0604020202020204" pitchFamily="34" charset="0"/>
              </a:rPr>
              <a:t> The seed is nearly ripe</a:t>
            </a:r>
            <a:r>
              <a:rPr lang="cs-CZ" b="0" i="0" dirty="0">
                <a:solidFill>
                  <a:srgbClr val="000000"/>
                </a:solidFill>
                <a:effectLst/>
                <a:latin typeface="Arial" panose="020B0604020202020204" pitchFamily="34" charset="0"/>
              </a:rPr>
              <a:t>.</a:t>
            </a:r>
          </a:p>
          <a:p>
            <a:r>
              <a:rPr lang="cs-CZ" b="1" i="0" dirty="0">
                <a:solidFill>
                  <a:srgbClr val="666666"/>
                </a:solidFill>
                <a:effectLst/>
                <a:latin typeface="Arial" panose="020B0604020202020204" pitchFamily="34" charset="0"/>
              </a:rPr>
              <a:t>F</a:t>
            </a:r>
            <a:r>
              <a:rPr lang="en-US" b="1" i="0" dirty="0">
                <a:solidFill>
                  <a:srgbClr val="666666"/>
                </a:solidFill>
                <a:effectLst/>
                <a:latin typeface="Arial" panose="020B0604020202020204" pitchFamily="34" charset="0"/>
              </a:rPr>
              <a:t>or different plant groups, the time from pollination to fertilization varies from several weeks (most species of Cupressaceae and Pinaceae) to a year (</a:t>
            </a:r>
            <a:r>
              <a:rPr lang="en-US" b="1" i="1" dirty="0">
                <a:solidFill>
                  <a:srgbClr val="666666"/>
                </a:solidFill>
                <a:effectLst/>
                <a:latin typeface="Arial" panose="020B0604020202020204" pitchFamily="34" charset="0"/>
              </a:rPr>
              <a:t>Pinus</a:t>
            </a:r>
            <a:r>
              <a:rPr lang="en-US" b="1" i="0" dirty="0">
                <a:solidFill>
                  <a:srgbClr val="666666"/>
                </a:solidFill>
                <a:effectLst/>
                <a:latin typeface="Arial" panose="020B0604020202020204" pitchFamily="34" charset="0"/>
              </a:rPr>
              <a:t> and some </a:t>
            </a:r>
            <a:r>
              <a:rPr lang="en-US" b="1" i="0" dirty="0" err="1">
                <a:solidFill>
                  <a:srgbClr val="666666"/>
                </a:solidFill>
                <a:effectLst/>
                <a:latin typeface="Arial" panose="020B0604020202020204" pitchFamily="34" charset="0"/>
              </a:rPr>
              <a:t>Araucariaceae</a:t>
            </a:r>
            <a:r>
              <a:rPr lang="en-US" b="0" i="0" dirty="0">
                <a:solidFill>
                  <a:srgbClr val="666666"/>
                </a:solidFill>
                <a:effectLst/>
                <a:latin typeface="Arial" panose="020B0604020202020204" pitchFamily="34" charset="0"/>
              </a:rPr>
              <a:t>) </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10</a:t>
            </a:fld>
            <a:endParaRPr lang="cs-CZ"/>
          </a:p>
        </p:txBody>
      </p:sp>
    </p:spTree>
    <p:extLst>
      <p:ext uri="{BB962C8B-B14F-4D97-AF65-F5344CB8AC3E}">
        <p14:creationId xmlns:p14="http://schemas.microsoft.com/office/powerpoint/2010/main" val="2599475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282828"/>
                </a:solidFill>
                <a:effectLst/>
                <a:latin typeface="MuseoSans"/>
              </a:rPr>
              <a:t>Schematic of ovule tip at time of fertilization, showing layers of integument (I), nucellus (N), megagametophyte (M), with two archegonia (in white), of which one is fertilized (f), the other unfertilized (u). Pollen tubes (p) have grown into the nucellus; the sulcus end of the tube hangs over the archegonial chamber (ac). The archegonial chamber may be filled with fluid (blue) that originates either from ruptured pollen tubes (asterisk), from cells of the megagametophyte that line the chamber, and/or from archegonia.</a:t>
            </a:r>
            <a:endParaRPr lang="cs-CZ" dirty="0"/>
          </a:p>
        </p:txBody>
      </p:sp>
      <p:sp>
        <p:nvSpPr>
          <p:cNvPr id="4" name="Zástupný symbol pro číslo snímku 3"/>
          <p:cNvSpPr>
            <a:spLocks noGrp="1"/>
          </p:cNvSpPr>
          <p:nvPr>
            <p:ph type="sldNum" sz="quarter" idx="5"/>
          </p:nvPr>
        </p:nvSpPr>
        <p:spPr/>
        <p:txBody>
          <a:bodyPr/>
          <a:lstStyle/>
          <a:p>
            <a:fld id="{4B794C07-900D-4A06-98EA-42AD9928B6D0}" type="slidenum">
              <a:rPr lang="cs-CZ" smtClean="0"/>
              <a:t>11</a:t>
            </a:fld>
            <a:endParaRPr lang="cs-CZ"/>
          </a:p>
        </p:txBody>
      </p:sp>
    </p:spTree>
    <p:extLst>
      <p:ext uri="{BB962C8B-B14F-4D97-AF65-F5344CB8AC3E}">
        <p14:creationId xmlns:p14="http://schemas.microsoft.com/office/powerpoint/2010/main" val="748151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CF2D47E-0AF1-4C27-801F-64E3E5BF7F7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56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C1E1FAD-7351-4908-963A-08EA8E4AB7A0}"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99042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62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743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5586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553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870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450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22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81338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C1E1FAD-7351-4908-963A-08EA8E4AB7A0}"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60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C1E1FAD-7351-4908-963A-08EA8E4AB7A0}"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46508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C1E1FAD-7351-4908-963A-08EA8E4AB7A0}"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F2D47E-0AF1-4C27-801F-64E3E5BF7F7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58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C1E1FAD-7351-4908-963A-08EA8E4AB7A0}"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F2D47E-0AF1-4C27-801F-64E3E5BF7F7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51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E1FAD-7351-4908-963A-08EA8E4AB7A0}"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51291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C1E1FAD-7351-4908-963A-08EA8E4AB7A0}"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03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C1E1FAD-7351-4908-963A-08EA8E4AB7A0}"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91560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1E1FAD-7351-4908-963A-08EA8E4AB7A0}" type="datetimeFigureOut">
              <a:rPr lang="en-US" smtClean="0"/>
              <a:t>12/12/2024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F2D47E-0AF1-4C27-801F-64E3E5BF7F72}" type="slidenum">
              <a:rPr lang="en-US" smtClean="0"/>
              <a:t>‹#›</a:t>
            </a:fld>
            <a:endParaRPr lang="en-US"/>
          </a:p>
        </p:txBody>
      </p:sp>
    </p:spTree>
    <p:extLst>
      <p:ext uri="{BB962C8B-B14F-4D97-AF65-F5344CB8AC3E}">
        <p14:creationId xmlns:p14="http://schemas.microsoft.com/office/powerpoint/2010/main" val="30841622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0">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Rectangle 12">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14" name="Picture 13">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 name="Picture 14">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Nadpis 1">
            <a:extLst>
              <a:ext uri="{FF2B5EF4-FFF2-40B4-BE49-F238E27FC236}">
                <a16:creationId xmlns:a16="http://schemas.microsoft.com/office/drawing/2014/main" id="{80A2C36B-9815-8FA3-7802-5F04918E74AB}"/>
              </a:ext>
            </a:extLst>
          </p:cNvPr>
          <p:cNvSpPr>
            <a:spLocks noGrp="1"/>
          </p:cNvSpPr>
          <p:nvPr>
            <p:ph type="ctrTitle"/>
          </p:nvPr>
        </p:nvSpPr>
        <p:spPr>
          <a:xfrm>
            <a:off x="1031044" y="1235365"/>
            <a:ext cx="6528018" cy="2345264"/>
          </a:xfrm>
        </p:spPr>
        <p:txBody>
          <a:bodyPr>
            <a:normAutofit fontScale="90000"/>
          </a:bodyPr>
          <a:lstStyle/>
          <a:p>
            <a:r>
              <a:rPr lang="cs-CZ" dirty="0"/>
              <a:t>Vývoj samčího a samičího gametofytu, opylení, oplodnění, embryogeneze u nahosemenných</a:t>
            </a:r>
          </a:p>
        </p:txBody>
      </p:sp>
      <p:sp>
        <p:nvSpPr>
          <p:cNvPr id="3" name="Podnadpis 2">
            <a:extLst>
              <a:ext uri="{FF2B5EF4-FFF2-40B4-BE49-F238E27FC236}">
                <a16:creationId xmlns:a16="http://schemas.microsoft.com/office/drawing/2014/main" id="{F4F0A9AE-C596-90F7-98A9-3AF0D94347C6}"/>
              </a:ext>
            </a:extLst>
          </p:cNvPr>
          <p:cNvSpPr>
            <a:spLocks noGrp="1"/>
          </p:cNvSpPr>
          <p:nvPr>
            <p:ph type="subTitle" idx="1"/>
          </p:nvPr>
        </p:nvSpPr>
        <p:spPr>
          <a:xfrm>
            <a:off x="1055595" y="4495797"/>
            <a:ext cx="6528018" cy="1320802"/>
          </a:xfrm>
        </p:spPr>
        <p:txBody>
          <a:bodyPr>
            <a:normAutofit/>
          </a:bodyPr>
          <a:lstStyle/>
          <a:p>
            <a:r>
              <a:rPr lang="cs-CZ" dirty="0"/>
              <a:t>Mgr. Hana Cempírková, Ph.D.,</a:t>
            </a:r>
          </a:p>
          <a:p>
            <a:r>
              <a:rPr lang="cs-CZ" dirty="0"/>
              <a:t>Rostlinná embryologie, podzimní semestr 2023</a:t>
            </a:r>
          </a:p>
          <a:p>
            <a:endParaRPr lang="cs-CZ" dirty="0"/>
          </a:p>
        </p:txBody>
      </p:sp>
      <p:cxnSp>
        <p:nvCxnSpPr>
          <p:cNvPr id="16" name="Straight Connector 16">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descr="Pěstování ve stromovém kmene">
            <a:extLst>
              <a:ext uri="{FF2B5EF4-FFF2-40B4-BE49-F238E27FC236}">
                <a16:creationId xmlns:a16="http://schemas.microsoft.com/office/drawing/2014/main" id="{92C0E337-5E81-0AD4-001C-1B9D0BC7C59D}"/>
              </a:ext>
            </a:extLst>
          </p:cNvPr>
          <p:cNvPicPr>
            <a:picLocks noChangeAspect="1"/>
          </p:cNvPicPr>
          <p:nvPr/>
        </p:nvPicPr>
        <p:blipFill rotWithShape="1">
          <a:blip r:embed="rId5"/>
          <a:srcRect l="29492" r="27105" b="2"/>
          <a:stretch/>
        </p:blipFill>
        <p:spPr>
          <a:xfrm>
            <a:off x="8077199" y="1041400"/>
            <a:ext cx="3059206" cy="477520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03650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F6A4E2-0C52-ECB3-0DE0-B01A198E9663}"/>
              </a:ext>
            </a:extLst>
          </p:cNvPr>
          <p:cNvSpPr>
            <a:spLocks noGrp="1"/>
          </p:cNvSpPr>
          <p:nvPr>
            <p:ph type="title"/>
          </p:nvPr>
        </p:nvSpPr>
        <p:spPr/>
        <p:txBody>
          <a:bodyPr/>
          <a:lstStyle/>
          <a:p>
            <a:r>
              <a:rPr lang="cs-CZ" dirty="0"/>
              <a:t>Opylení a oplodnění</a:t>
            </a:r>
          </a:p>
        </p:txBody>
      </p:sp>
      <p:sp>
        <p:nvSpPr>
          <p:cNvPr id="4" name="Zástupný obsah 3">
            <a:extLst>
              <a:ext uri="{FF2B5EF4-FFF2-40B4-BE49-F238E27FC236}">
                <a16:creationId xmlns:a16="http://schemas.microsoft.com/office/drawing/2014/main" id="{0DEF77EC-8EAA-9F76-FC27-EE440B638A25}"/>
              </a:ext>
            </a:extLst>
          </p:cNvPr>
          <p:cNvSpPr>
            <a:spLocks noGrp="1"/>
          </p:cNvSpPr>
          <p:nvPr>
            <p:ph sz="half" idx="2"/>
          </p:nvPr>
        </p:nvSpPr>
        <p:spPr>
          <a:xfrm>
            <a:off x="1295400" y="2542118"/>
            <a:ext cx="2633250" cy="3333749"/>
          </a:xfrm>
        </p:spPr>
        <p:txBody>
          <a:bodyPr/>
          <a:lstStyle/>
          <a:p>
            <a:r>
              <a:rPr lang="cs-CZ" dirty="0"/>
              <a:t> krátká vzdálenost mezi opylením a oplozením</a:t>
            </a:r>
          </a:p>
          <a:p>
            <a:r>
              <a:rPr lang="cs-CZ" dirty="0"/>
              <a:t> dlouhá doba mezi opylením a oplozením</a:t>
            </a:r>
          </a:p>
        </p:txBody>
      </p:sp>
      <p:sp>
        <p:nvSpPr>
          <p:cNvPr id="5" name="Zástupný text 4">
            <a:extLst>
              <a:ext uri="{FF2B5EF4-FFF2-40B4-BE49-F238E27FC236}">
                <a16:creationId xmlns:a16="http://schemas.microsoft.com/office/drawing/2014/main" id="{95E02545-4F3E-08B3-1364-539ADD49D793}"/>
              </a:ext>
            </a:extLst>
          </p:cNvPr>
          <p:cNvSpPr>
            <a:spLocks noGrp="1"/>
          </p:cNvSpPr>
          <p:nvPr>
            <p:ph type="body" sz="quarter" idx="3"/>
          </p:nvPr>
        </p:nvSpPr>
        <p:spPr/>
        <p:txBody>
          <a:bodyPr/>
          <a:lstStyle/>
          <a:p>
            <a:endParaRPr lang="cs-CZ"/>
          </a:p>
        </p:txBody>
      </p:sp>
      <p:sp>
        <p:nvSpPr>
          <p:cNvPr id="6" name="Zástupný obsah 5">
            <a:extLst>
              <a:ext uri="{FF2B5EF4-FFF2-40B4-BE49-F238E27FC236}">
                <a16:creationId xmlns:a16="http://schemas.microsoft.com/office/drawing/2014/main" id="{74B3B96F-8B56-889F-0971-734773700548}"/>
              </a:ext>
            </a:extLst>
          </p:cNvPr>
          <p:cNvSpPr>
            <a:spLocks noGrp="1"/>
          </p:cNvSpPr>
          <p:nvPr>
            <p:ph sz="quarter" idx="4"/>
          </p:nvPr>
        </p:nvSpPr>
        <p:spPr/>
        <p:txBody>
          <a:bodyPr/>
          <a:lstStyle/>
          <a:p>
            <a:endParaRPr lang="cs-CZ"/>
          </a:p>
        </p:txBody>
      </p:sp>
      <p:pic>
        <p:nvPicPr>
          <p:cNvPr id="7170" name="Picture 2" descr="[Schema van de gametofyten en bevruchting bij gymnospermen][Scheme of the gametophytes and fertilization in Gymnosperms)">
            <a:extLst>
              <a:ext uri="{FF2B5EF4-FFF2-40B4-BE49-F238E27FC236}">
                <a16:creationId xmlns:a16="http://schemas.microsoft.com/office/drawing/2014/main" id="{97DE4E2F-F26F-F3B7-2866-196408478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837" y="2542118"/>
            <a:ext cx="64579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0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8E5C8C3D-01E0-D9F2-EF39-DD707982E90E}"/>
              </a:ext>
            </a:extLst>
          </p:cNvPr>
          <p:cNvSpPr>
            <a:spLocks noGrp="1"/>
          </p:cNvSpPr>
          <p:nvPr>
            <p:ph type="title"/>
          </p:nvPr>
        </p:nvSpPr>
        <p:spPr/>
        <p:txBody>
          <a:bodyPr/>
          <a:lstStyle/>
          <a:p>
            <a:r>
              <a:rPr lang="cs-CZ" dirty="0"/>
              <a:t>Oplození</a:t>
            </a:r>
          </a:p>
        </p:txBody>
      </p:sp>
      <p:sp>
        <p:nvSpPr>
          <p:cNvPr id="8" name="Zástupný obsah 7">
            <a:extLst>
              <a:ext uri="{FF2B5EF4-FFF2-40B4-BE49-F238E27FC236}">
                <a16:creationId xmlns:a16="http://schemas.microsoft.com/office/drawing/2014/main" id="{1CFCFF81-68A0-DDD6-11C0-02D43FBBA941}"/>
              </a:ext>
            </a:extLst>
          </p:cNvPr>
          <p:cNvSpPr>
            <a:spLocks noGrp="1"/>
          </p:cNvSpPr>
          <p:nvPr>
            <p:ph sz="half" idx="1"/>
          </p:nvPr>
        </p:nvSpPr>
        <p:spPr/>
        <p:txBody>
          <a:bodyPr>
            <a:normAutofit fontScale="92500" lnSpcReduction="10000"/>
          </a:bodyPr>
          <a:lstStyle/>
          <a:p>
            <a:endParaRPr lang="cs-CZ"/>
          </a:p>
        </p:txBody>
      </p:sp>
      <p:sp>
        <p:nvSpPr>
          <p:cNvPr id="9" name="Zástupný obsah 8">
            <a:extLst>
              <a:ext uri="{FF2B5EF4-FFF2-40B4-BE49-F238E27FC236}">
                <a16:creationId xmlns:a16="http://schemas.microsoft.com/office/drawing/2014/main" id="{A0306766-7234-06A0-6E55-93062E27B84F}"/>
              </a:ext>
            </a:extLst>
          </p:cNvPr>
          <p:cNvSpPr>
            <a:spLocks noGrp="1"/>
          </p:cNvSpPr>
          <p:nvPr>
            <p:ph sz="half" idx="2"/>
          </p:nvPr>
        </p:nvSpPr>
        <p:spPr>
          <a:xfrm>
            <a:off x="4365991" y="2826573"/>
            <a:ext cx="3890503" cy="3310128"/>
          </a:xfrm>
        </p:spPr>
        <p:txBody>
          <a:bodyPr>
            <a:normAutofit fontScale="92500" lnSpcReduction="10000"/>
          </a:bodyPr>
          <a:lstStyle/>
          <a:p>
            <a:pPr marL="0" indent="0">
              <a:buNone/>
            </a:pPr>
            <a:r>
              <a:rPr lang="cs-CZ" dirty="0"/>
              <a:t> I = integument</a:t>
            </a:r>
          </a:p>
          <a:p>
            <a:pPr marL="0" indent="0">
              <a:buNone/>
            </a:pPr>
            <a:r>
              <a:rPr lang="cs-CZ" dirty="0"/>
              <a:t>N = nucellus</a:t>
            </a:r>
          </a:p>
          <a:p>
            <a:pPr marL="0" indent="0">
              <a:buNone/>
            </a:pPr>
            <a:r>
              <a:rPr lang="cs-CZ" dirty="0"/>
              <a:t>M = </a:t>
            </a:r>
            <a:r>
              <a:rPr lang="cs-CZ" dirty="0" err="1"/>
              <a:t>megagametofyt</a:t>
            </a:r>
            <a:endParaRPr lang="cs-CZ" dirty="0"/>
          </a:p>
          <a:p>
            <a:pPr marL="0" indent="0">
              <a:buNone/>
            </a:pPr>
            <a:r>
              <a:rPr lang="cs-CZ" dirty="0"/>
              <a:t>f, u = oplodněné (</a:t>
            </a:r>
            <a:r>
              <a:rPr lang="cs-CZ" dirty="0" err="1"/>
              <a:t>fert</a:t>
            </a:r>
            <a:r>
              <a:rPr lang="cs-CZ" dirty="0"/>
              <a:t>.) a neoplodněné (</a:t>
            </a:r>
            <a:r>
              <a:rPr lang="cs-CZ" dirty="0" err="1"/>
              <a:t>unfert</a:t>
            </a:r>
            <a:r>
              <a:rPr lang="cs-CZ" dirty="0"/>
              <a:t>.) archegonium</a:t>
            </a:r>
          </a:p>
          <a:p>
            <a:pPr marL="0" indent="0">
              <a:buNone/>
            </a:pPr>
            <a:r>
              <a:rPr lang="cs-CZ" dirty="0" err="1"/>
              <a:t>ac</a:t>
            </a:r>
            <a:r>
              <a:rPr lang="cs-CZ" dirty="0"/>
              <a:t> = </a:t>
            </a:r>
            <a:r>
              <a:rPr lang="cs-CZ" dirty="0" err="1"/>
              <a:t>archegoniální</a:t>
            </a:r>
            <a:r>
              <a:rPr lang="cs-CZ" dirty="0"/>
              <a:t> komůrka</a:t>
            </a:r>
          </a:p>
          <a:p>
            <a:pPr marL="0" indent="0">
              <a:buNone/>
            </a:pPr>
            <a:r>
              <a:rPr lang="cs-CZ" dirty="0"/>
              <a:t>p = pylová láčka </a:t>
            </a:r>
          </a:p>
          <a:p>
            <a:pPr marL="0" indent="0">
              <a:buNone/>
            </a:pPr>
            <a:endParaRPr lang="cs-CZ" dirty="0"/>
          </a:p>
        </p:txBody>
      </p:sp>
      <p:pic>
        <p:nvPicPr>
          <p:cNvPr id="9218" name="Picture 2">
            <a:extLst>
              <a:ext uri="{FF2B5EF4-FFF2-40B4-BE49-F238E27FC236}">
                <a16:creationId xmlns:a16="http://schemas.microsoft.com/office/drawing/2014/main" id="{969A9323-8AD1-8E3C-9064-F9A829AB4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26" y="2211772"/>
            <a:ext cx="3259580" cy="400722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mbryogenesis in plants. Embryology. EMBRYOGENESIS IN GYMNOSPERMS 179 with  the upper and lower regions of the zygote. Division of nuclei of the lower  group is always accompanied by division in the">
            <a:extLst>
              <a:ext uri="{FF2B5EF4-FFF2-40B4-BE49-F238E27FC236}">
                <a16:creationId xmlns:a16="http://schemas.microsoft.com/office/drawing/2014/main" id="{D9C2957D-C5E8-8BD6-97E9-37A6B1E041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32"/>
          <a:stretch/>
        </p:blipFill>
        <p:spPr bwMode="auto">
          <a:xfrm>
            <a:off x="7951696" y="199018"/>
            <a:ext cx="4073080" cy="458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F1F2E4-62B2-3AC5-E74B-9F5AE8C46A72}"/>
              </a:ext>
            </a:extLst>
          </p:cNvPr>
          <p:cNvSpPr>
            <a:spLocks noGrp="1"/>
          </p:cNvSpPr>
          <p:nvPr>
            <p:ph type="title"/>
          </p:nvPr>
        </p:nvSpPr>
        <p:spPr>
          <a:xfrm>
            <a:off x="1730471" y="489824"/>
            <a:ext cx="9601196" cy="1303867"/>
          </a:xfrm>
        </p:spPr>
        <p:txBody>
          <a:bodyPr/>
          <a:lstStyle/>
          <a:p>
            <a:r>
              <a:rPr lang="cs-CZ" dirty="0"/>
              <a:t>Vývoj embrya</a:t>
            </a:r>
          </a:p>
        </p:txBody>
      </p:sp>
      <p:pic>
        <p:nvPicPr>
          <p:cNvPr id="10242" name="Picture 2" descr="Developmental stages during embryogenesis in conifers. The course of embryo development can be divided into four phases: proembryogenesis; early and late embryogenesis; and maturation. During proembryogenesis, a polar structure characterized by dividing cells on one pole of the embryo (embryonal mass) and large vacuolated cells on the opposite pole appears. The vacuolated cells give rise to the suspensor, which disappears as maturation progresses. Early embryogenesis is characterized by elongation of the suspensor. Subsequently, the embryonic mass is converted into the embryo proper, which separates from the suspensor by gymnosperm-specific tube cells. This stage (late embryogenesis) culminates with the specification of the protoderm (the outermost layer of the embryo proper) and the presence of cells in the proximal region of the embryo proper that divide periclinally to become the precursors for the root cap. As the embryo matures, shoot and root meristem is established.">
            <a:extLst>
              <a:ext uri="{FF2B5EF4-FFF2-40B4-BE49-F238E27FC236}">
                <a16:creationId xmlns:a16="http://schemas.microsoft.com/office/drawing/2014/main" id="{65A5E6F5-41F5-87A8-E314-394D2DE6C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2131592"/>
            <a:ext cx="6006913" cy="39786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nímek 1">
            <a:extLst>
              <a:ext uri="{FF2B5EF4-FFF2-40B4-BE49-F238E27FC236}">
                <a16:creationId xmlns:a16="http://schemas.microsoft.com/office/drawing/2014/main" id="{0DACA071-03D6-4E73-3043-366CBCA6D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772" y="215433"/>
            <a:ext cx="3047440" cy="61527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91D4F1FF-3D03-C819-F062-6989F192A398}"/>
              </a:ext>
            </a:extLst>
          </p:cNvPr>
          <p:cNvPicPr>
            <a:picLocks noChangeAspect="1"/>
          </p:cNvPicPr>
          <p:nvPr/>
        </p:nvPicPr>
        <p:blipFill rotWithShape="1">
          <a:blip r:embed="rId5"/>
          <a:srcRect l="22500" t="25295" r="26875" b="37450"/>
          <a:stretch/>
        </p:blipFill>
        <p:spPr>
          <a:xfrm>
            <a:off x="147918" y="0"/>
            <a:ext cx="4585447" cy="1898115"/>
          </a:xfrm>
          <a:prstGeom prst="rect">
            <a:avLst/>
          </a:prstGeom>
        </p:spPr>
      </p:pic>
    </p:spTree>
    <p:extLst>
      <p:ext uri="{BB962C8B-B14F-4D97-AF65-F5344CB8AC3E}">
        <p14:creationId xmlns:p14="http://schemas.microsoft.com/office/powerpoint/2010/main" val="8241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D17D1B-ED2E-3B46-2CDA-491F5151E34B}"/>
              </a:ext>
            </a:extLst>
          </p:cNvPr>
          <p:cNvSpPr>
            <a:spLocks noGrp="1"/>
          </p:cNvSpPr>
          <p:nvPr>
            <p:ph type="title"/>
          </p:nvPr>
        </p:nvSpPr>
        <p:spPr/>
        <p:txBody>
          <a:bodyPr/>
          <a:lstStyle/>
          <a:p>
            <a:r>
              <a:rPr lang="cs-CZ" dirty="0"/>
              <a:t>Dozrávání semen v šiškách</a:t>
            </a:r>
          </a:p>
        </p:txBody>
      </p:sp>
      <p:pic>
        <p:nvPicPr>
          <p:cNvPr id="11270" name="Picture 6" descr="Pine cones found at different life stages : r/mildlyinteresting">
            <a:extLst>
              <a:ext uri="{FF2B5EF4-FFF2-40B4-BE49-F238E27FC236}">
                <a16:creationId xmlns:a16="http://schemas.microsoft.com/office/drawing/2014/main" id="{8190D0D7-45C3-3997-141E-3E384D1D0D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600"/>
          <a:stretch/>
        </p:blipFill>
        <p:spPr bwMode="auto">
          <a:xfrm>
            <a:off x="7567613" y="2093938"/>
            <a:ext cx="4468727" cy="431381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Šiška – Wikipedie">
            <a:extLst>
              <a:ext uri="{FF2B5EF4-FFF2-40B4-BE49-F238E27FC236}">
                <a16:creationId xmlns:a16="http://schemas.microsoft.com/office/drawing/2014/main" id="{DFD34998-C0EF-DC18-862D-10C1E3E8A3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460" y="2652713"/>
            <a:ext cx="6110153" cy="322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66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7017542-E823-665F-AD5C-71A6D56CF37D}"/>
              </a:ext>
            </a:extLst>
          </p:cNvPr>
          <p:cNvSpPr>
            <a:spLocks noGrp="1"/>
          </p:cNvSpPr>
          <p:nvPr>
            <p:ph type="title"/>
          </p:nvPr>
        </p:nvSpPr>
        <p:spPr/>
        <p:txBody>
          <a:bodyPr/>
          <a:lstStyle/>
          <a:p>
            <a:r>
              <a:rPr lang="cs-CZ" dirty="0"/>
              <a:t>Semena</a:t>
            </a:r>
          </a:p>
        </p:txBody>
      </p:sp>
      <p:pic>
        <p:nvPicPr>
          <p:cNvPr id="12292" name="Picture 4" descr="All the Health Benefits of Pine Nuts, Recipes, Cautions, and More">
            <a:extLst>
              <a:ext uri="{FF2B5EF4-FFF2-40B4-BE49-F238E27FC236}">
                <a16:creationId xmlns:a16="http://schemas.microsoft.com/office/drawing/2014/main" id="{9339E5A3-FC93-8046-14BC-F016DBB2E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2" y="238433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9CA3FB3B-58DB-F167-131C-2B332B4B0655}"/>
              </a:ext>
            </a:extLst>
          </p:cNvPr>
          <p:cNvSpPr txBox="1"/>
          <p:nvPr/>
        </p:nvSpPr>
        <p:spPr>
          <a:xfrm>
            <a:off x="4303059" y="4041072"/>
            <a:ext cx="2316818" cy="369332"/>
          </a:xfrm>
          <a:prstGeom prst="rect">
            <a:avLst/>
          </a:prstGeom>
          <a:noFill/>
        </p:spPr>
        <p:txBody>
          <a:bodyPr wrap="square" rtlCol="0">
            <a:spAutoFit/>
          </a:bodyPr>
          <a:lstStyle/>
          <a:p>
            <a:r>
              <a:rPr lang="cs-CZ" dirty="0"/>
              <a:t>Piniové oříšky</a:t>
            </a:r>
          </a:p>
        </p:txBody>
      </p:sp>
      <p:pic>
        <p:nvPicPr>
          <p:cNvPr id="12294" name="Picture 6" descr="Venkovní bonsai - Jinan dvoulaločný - Ginkgo biloba - e-Bonsai">
            <a:extLst>
              <a:ext uri="{FF2B5EF4-FFF2-40B4-BE49-F238E27FC236}">
                <a16:creationId xmlns:a16="http://schemas.microsoft.com/office/drawing/2014/main" id="{403B1803-B8AE-9830-E2ED-89FA3A06C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2791" y="111274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5FA029AE-F176-066F-0B34-ED7C5803E44D}"/>
              </a:ext>
            </a:extLst>
          </p:cNvPr>
          <p:cNvSpPr txBox="1"/>
          <p:nvPr/>
        </p:nvSpPr>
        <p:spPr>
          <a:xfrm flipH="1">
            <a:off x="8240047" y="3232801"/>
            <a:ext cx="1514140" cy="369332"/>
          </a:xfrm>
          <a:prstGeom prst="rect">
            <a:avLst/>
          </a:prstGeom>
          <a:noFill/>
        </p:spPr>
        <p:txBody>
          <a:bodyPr wrap="square" rtlCol="0">
            <a:spAutoFit/>
          </a:bodyPr>
          <a:lstStyle/>
          <a:p>
            <a:r>
              <a:rPr lang="cs-CZ" dirty="0"/>
              <a:t>Ginkgo </a:t>
            </a:r>
            <a:r>
              <a:rPr lang="cs-CZ" dirty="0" err="1"/>
              <a:t>biloba</a:t>
            </a:r>
            <a:endParaRPr lang="cs-CZ" dirty="0"/>
          </a:p>
        </p:txBody>
      </p:sp>
      <p:pic>
        <p:nvPicPr>
          <p:cNvPr id="12296" name="Picture 8" descr="Forest Seeds">
            <a:extLst>
              <a:ext uri="{FF2B5EF4-FFF2-40B4-BE49-F238E27FC236}">
                <a16:creationId xmlns:a16="http://schemas.microsoft.com/office/drawing/2014/main" id="{2DF4B0EF-B83B-E98F-4B95-A7E23C8F07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236" y="788333"/>
            <a:ext cx="2663704" cy="1995207"/>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Tvorba a sbírky">
            <a:extLst>
              <a:ext uri="{FF2B5EF4-FFF2-40B4-BE49-F238E27FC236}">
                <a16:creationId xmlns:a16="http://schemas.microsoft.com/office/drawing/2014/main" id="{5C9F1401-F776-F4E6-1620-A9B944D5CF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5746" y="4127406"/>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2EEAC29B-BD17-1C5F-9E9E-74855D49CFE8}"/>
              </a:ext>
            </a:extLst>
          </p:cNvPr>
          <p:cNvSpPr txBox="1"/>
          <p:nvPr/>
        </p:nvSpPr>
        <p:spPr>
          <a:xfrm>
            <a:off x="1465903" y="2810436"/>
            <a:ext cx="2316818" cy="369332"/>
          </a:xfrm>
          <a:prstGeom prst="rect">
            <a:avLst/>
          </a:prstGeom>
          <a:noFill/>
        </p:spPr>
        <p:txBody>
          <a:bodyPr wrap="square" rtlCol="0">
            <a:spAutoFit/>
          </a:bodyPr>
          <a:lstStyle/>
          <a:p>
            <a:r>
              <a:rPr lang="cs-CZ" dirty="0"/>
              <a:t>Smrk</a:t>
            </a:r>
          </a:p>
        </p:txBody>
      </p:sp>
      <p:sp>
        <p:nvSpPr>
          <p:cNvPr id="9" name="TextovéPole 8">
            <a:extLst>
              <a:ext uri="{FF2B5EF4-FFF2-40B4-BE49-F238E27FC236}">
                <a16:creationId xmlns:a16="http://schemas.microsoft.com/office/drawing/2014/main" id="{61A9236E-418B-E4DB-BCDC-E1B79E8D1111}"/>
              </a:ext>
            </a:extLst>
          </p:cNvPr>
          <p:cNvSpPr txBox="1"/>
          <p:nvPr/>
        </p:nvSpPr>
        <p:spPr>
          <a:xfrm>
            <a:off x="6552378" y="5898448"/>
            <a:ext cx="2316818" cy="369332"/>
          </a:xfrm>
          <a:prstGeom prst="rect">
            <a:avLst/>
          </a:prstGeom>
          <a:noFill/>
        </p:spPr>
        <p:txBody>
          <a:bodyPr wrap="square" rtlCol="0">
            <a:spAutoFit/>
          </a:bodyPr>
          <a:lstStyle/>
          <a:p>
            <a:r>
              <a:rPr lang="cs-CZ" dirty="0" err="1"/>
              <a:t>Araucarie</a:t>
            </a:r>
            <a:endParaRPr lang="cs-CZ" dirty="0"/>
          </a:p>
        </p:txBody>
      </p:sp>
      <p:pic>
        <p:nvPicPr>
          <p:cNvPr id="12300" name="Picture 12" descr="SEMENA | ARAUCARIA HETEROPHYLLA ( syn. EXCELSA) /10 SEMEN/ | Prodej semen  exotických rostlin,zeleniny,chilli papriček">
            <a:extLst>
              <a:ext uri="{FF2B5EF4-FFF2-40B4-BE49-F238E27FC236}">
                <a16:creationId xmlns:a16="http://schemas.microsoft.com/office/drawing/2014/main" id="{292E6619-0A7F-7581-1EE1-0A9F1CF7A3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1806" y="4334576"/>
            <a:ext cx="2214180" cy="1623732"/>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709F533F-DD7E-8751-1B85-D7E849C4723D}"/>
              </a:ext>
            </a:extLst>
          </p:cNvPr>
          <p:cNvSpPr txBox="1"/>
          <p:nvPr/>
        </p:nvSpPr>
        <p:spPr>
          <a:xfrm>
            <a:off x="3194884" y="5882479"/>
            <a:ext cx="2316818" cy="369332"/>
          </a:xfrm>
          <a:prstGeom prst="rect">
            <a:avLst/>
          </a:prstGeom>
          <a:noFill/>
        </p:spPr>
        <p:txBody>
          <a:bodyPr wrap="square" rtlCol="0">
            <a:spAutoFit/>
          </a:bodyPr>
          <a:lstStyle/>
          <a:p>
            <a:r>
              <a:rPr lang="cs-CZ" dirty="0"/>
              <a:t>Jedle</a:t>
            </a:r>
          </a:p>
        </p:txBody>
      </p:sp>
      <p:pic>
        <p:nvPicPr>
          <p:cNvPr id="12302" name="Picture 14" descr="Herbář Wendys - Herbář Wendys">
            <a:extLst>
              <a:ext uri="{FF2B5EF4-FFF2-40B4-BE49-F238E27FC236}">
                <a16:creationId xmlns:a16="http://schemas.microsoft.com/office/drawing/2014/main" id="{41D38507-7A16-6268-5FB0-AAFB4C482D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9196" y="3826365"/>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ovéPole 10">
            <a:extLst>
              <a:ext uri="{FF2B5EF4-FFF2-40B4-BE49-F238E27FC236}">
                <a16:creationId xmlns:a16="http://schemas.microsoft.com/office/drawing/2014/main" id="{D3677DE9-98BB-C3E5-EA64-35148889E8D0}"/>
              </a:ext>
            </a:extLst>
          </p:cNvPr>
          <p:cNvSpPr txBox="1"/>
          <p:nvPr/>
        </p:nvSpPr>
        <p:spPr>
          <a:xfrm>
            <a:off x="9555555" y="5674215"/>
            <a:ext cx="2316818" cy="369332"/>
          </a:xfrm>
          <a:prstGeom prst="rect">
            <a:avLst/>
          </a:prstGeom>
          <a:noFill/>
        </p:spPr>
        <p:txBody>
          <a:bodyPr wrap="square" rtlCol="0">
            <a:spAutoFit/>
          </a:bodyPr>
          <a:lstStyle/>
          <a:p>
            <a:r>
              <a:rPr lang="cs-CZ" dirty="0"/>
              <a:t>Tis</a:t>
            </a:r>
          </a:p>
        </p:txBody>
      </p:sp>
    </p:spTree>
    <p:extLst>
      <p:ext uri="{BB962C8B-B14F-4D97-AF65-F5344CB8AC3E}">
        <p14:creationId xmlns:p14="http://schemas.microsoft.com/office/powerpoint/2010/main" val="1734132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9BDA24-B81A-A704-DD03-6123C09A7A71}"/>
              </a:ext>
            </a:extLst>
          </p:cNvPr>
          <p:cNvSpPr>
            <a:spLocks noGrp="1"/>
          </p:cNvSpPr>
          <p:nvPr>
            <p:ph type="title"/>
          </p:nvPr>
        </p:nvSpPr>
        <p:spPr/>
        <p:txBody>
          <a:bodyPr/>
          <a:lstStyle/>
          <a:p>
            <a:r>
              <a:rPr lang="cs-CZ" dirty="0"/>
              <a:t>Stavba semene</a:t>
            </a:r>
          </a:p>
        </p:txBody>
      </p:sp>
      <p:pic>
        <p:nvPicPr>
          <p:cNvPr id="13314" name="Picture 2" descr="Conifer seed histology. Generalized diagram of a resin vesicle... |  Download Scientific Diagram">
            <a:extLst>
              <a:ext uri="{FF2B5EF4-FFF2-40B4-BE49-F238E27FC236}">
                <a16:creationId xmlns:a16="http://schemas.microsoft.com/office/drawing/2014/main" id="{1DB0D77D-9408-D66E-8CAF-D368EA9FBB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446"/>
          <a:stretch/>
        </p:blipFill>
        <p:spPr bwMode="auto">
          <a:xfrm>
            <a:off x="2047875" y="2438801"/>
            <a:ext cx="4048125" cy="3563629"/>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63457FF8-EA30-B918-5B66-AD236A582ECD}"/>
              </a:ext>
            </a:extLst>
          </p:cNvPr>
          <p:cNvPicPr>
            <a:picLocks noChangeAspect="1"/>
          </p:cNvPicPr>
          <p:nvPr/>
        </p:nvPicPr>
        <p:blipFill rotWithShape="1">
          <a:blip r:embed="rId3"/>
          <a:srcRect l="39044" t="30393" r="38677" b="39803"/>
          <a:stretch/>
        </p:blipFill>
        <p:spPr>
          <a:xfrm>
            <a:off x="6373905" y="2438801"/>
            <a:ext cx="5096436" cy="3834940"/>
          </a:xfrm>
          <a:prstGeom prst="rect">
            <a:avLst/>
          </a:prstGeom>
        </p:spPr>
      </p:pic>
    </p:spTree>
    <p:extLst>
      <p:ext uri="{BB962C8B-B14F-4D97-AF65-F5344CB8AC3E}">
        <p14:creationId xmlns:p14="http://schemas.microsoft.com/office/powerpoint/2010/main" val="167985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C6CE0C-1F06-A8B9-9CF0-FFB7AD0E1998}"/>
              </a:ext>
            </a:extLst>
          </p:cNvPr>
          <p:cNvSpPr>
            <a:spLocks noGrp="1"/>
          </p:cNvSpPr>
          <p:nvPr>
            <p:ph type="title"/>
          </p:nvPr>
        </p:nvSpPr>
        <p:spPr>
          <a:xfrm>
            <a:off x="1107143" y="148415"/>
            <a:ext cx="9601196" cy="1303867"/>
          </a:xfrm>
        </p:spPr>
        <p:txBody>
          <a:bodyPr/>
          <a:lstStyle/>
          <a:p>
            <a:r>
              <a:rPr lang="cs-CZ" dirty="0"/>
              <a:t>Shrnutí</a:t>
            </a:r>
          </a:p>
        </p:txBody>
      </p:sp>
      <p:pic>
        <p:nvPicPr>
          <p:cNvPr id="14338" name="Picture 2" descr="Figure 19-13">
            <a:extLst>
              <a:ext uri="{FF2B5EF4-FFF2-40B4-BE49-F238E27FC236}">
                <a16:creationId xmlns:a16="http://schemas.microsoft.com/office/drawing/2014/main" id="{CF85F5DF-048C-5664-A692-F1A0942DD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262" y="1075765"/>
            <a:ext cx="6912628" cy="526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91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ymnosperm life cycle">
            <a:extLst>
              <a:ext uri="{FF2B5EF4-FFF2-40B4-BE49-F238E27FC236}">
                <a16:creationId xmlns:a16="http://schemas.microsoft.com/office/drawing/2014/main" id="{3A39096D-3B74-0027-CC73-06FD279D5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452" y="586564"/>
            <a:ext cx="4794560" cy="553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90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8E9160-5087-89FC-64DE-7A7AE2246763}"/>
              </a:ext>
            </a:extLst>
          </p:cNvPr>
          <p:cNvSpPr>
            <a:spLocks noGrp="1"/>
          </p:cNvSpPr>
          <p:nvPr>
            <p:ph type="title"/>
          </p:nvPr>
        </p:nvSpPr>
        <p:spPr/>
        <p:txBody>
          <a:bodyPr>
            <a:normAutofit fontScale="90000"/>
          </a:bodyPr>
          <a:lstStyle/>
          <a:p>
            <a:r>
              <a:rPr lang="cs-CZ" dirty="0"/>
              <a:t>Šištice (</a:t>
            </a:r>
            <a:r>
              <a:rPr lang="cs-CZ" dirty="0" err="1"/>
              <a:t>strobilus</a:t>
            </a:r>
            <a:r>
              <a:rPr lang="cs-CZ" dirty="0"/>
              <a:t>) – místo vývoje gametofytů a embrya</a:t>
            </a:r>
          </a:p>
        </p:txBody>
      </p:sp>
      <p:pic>
        <p:nvPicPr>
          <p:cNvPr id="2050" name="Picture 2" descr="What are female cones and male cones? — Trees Pacific Northwest">
            <a:extLst>
              <a:ext uri="{FF2B5EF4-FFF2-40B4-BE49-F238E27FC236}">
                <a16:creationId xmlns:a16="http://schemas.microsoft.com/office/drawing/2014/main" id="{64FED80E-5F41-F909-88AA-D713706D5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5349" y="2452867"/>
            <a:ext cx="3710651" cy="3710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osite of pine cones : 1. whole 5-month female cone; 2. longitudinal  section through a female cone; 3. longitudinal section through a male cone;  4. whole male cone - UWDC - UW-Madison Libraries">
            <a:extLst>
              <a:ext uri="{FF2B5EF4-FFF2-40B4-BE49-F238E27FC236}">
                <a16:creationId xmlns:a16="http://schemas.microsoft.com/office/drawing/2014/main" id="{C5F7D634-D8E5-F44C-3D50-838F4A411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900" y="2390017"/>
            <a:ext cx="3710651" cy="20779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nkgo biloba | Gymnosperms | Introduction to Botany | Botany |  Biocyclopedia.com">
            <a:extLst>
              <a:ext uri="{FF2B5EF4-FFF2-40B4-BE49-F238E27FC236}">
                <a16:creationId xmlns:a16="http://schemas.microsoft.com/office/drawing/2014/main" id="{3F725FA8-3226-1FFC-DF18-CA2AD1D42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243" y="4400611"/>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5CD0E8-5FC5-8CA8-5350-AF8837EAECFF}"/>
              </a:ext>
            </a:extLst>
          </p:cNvPr>
          <p:cNvSpPr>
            <a:spLocks noGrp="1"/>
          </p:cNvSpPr>
          <p:nvPr>
            <p:ph type="title"/>
          </p:nvPr>
        </p:nvSpPr>
        <p:spPr/>
        <p:txBody>
          <a:bodyPr/>
          <a:lstStyle/>
          <a:p>
            <a:r>
              <a:rPr lang="cs-CZ" dirty="0"/>
              <a:t>Samčí gametofyt</a:t>
            </a:r>
          </a:p>
        </p:txBody>
      </p:sp>
      <p:pic>
        <p:nvPicPr>
          <p:cNvPr id="3074" name="Picture 2" descr=" Part a shows a cross section of a male cone, which is oval with a flattened bottom. A stem-like structure runs up the middle, and oblong microsporophylls radiate from either side. Migrograph b shows a blowup of a microsphorphyll, which is filled with round pollen grains. Micrograph C shows a blowup of a pollen grain, which is oval with two lobes and resembles Mickey Mouse. ">
            <a:extLst>
              <a:ext uri="{FF2B5EF4-FFF2-40B4-BE49-F238E27FC236}">
                <a16:creationId xmlns:a16="http://schemas.microsoft.com/office/drawing/2014/main" id="{681D3C43-2C8C-D4D0-36E0-C499C3A24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434"/>
          <a:stretch/>
        </p:blipFill>
        <p:spPr bwMode="auto">
          <a:xfrm>
            <a:off x="1473905" y="2528046"/>
            <a:ext cx="9244189" cy="3478194"/>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3F51C4F-56DD-AEB8-95C5-7D8BF7868F4C}"/>
              </a:ext>
            </a:extLst>
          </p:cNvPr>
          <p:cNvSpPr txBox="1"/>
          <p:nvPr/>
        </p:nvSpPr>
        <p:spPr>
          <a:xfrm flipH="1">
            <a:off x="2251036" y="6488668"/>
            <a:ext cx="9071387" cy="369332"/>
          </a:xfrm>
          <a:prstGeom prst="rect">
            <a:avLst/>
          </a:prstGeom>
          <a:noFill/>
        </p:spPr>
        <p:txBody>
          <a:bodyPr wrap="square" rtlCol="0">
            <a:spAutoFit/>
          </a:bodyPr>
          <a:lstStyle/>
          <a:p>
            <a:r>
              <a:rPr lang="cs-CZ" dirty="0" err="1"/>
              <a:t>Mikrosporocyty</a:t>
            </a:r>
            <a:r>
              <a:rPr lang="cs-CZ" dirty="0"/>
              <a:t> v mikrosporangiu </a:t>
            </a:r>
            <a:r>
              <a:rPr lang="cs-CZ" dirty="0">
                <a:sym typeface="Wingdings" panose="05000000000000000000" pitchFamily="2" charset="2"/>
              </a:rPr>
              <a:t></a:t>
            </a:r>
            <a:r>
              <a:rPr lang="en-US" dirty="0">
                <a:sym typeface="Wingdings" panose="05000000000000000000" pitchFamily="2" charset="2"/>
              </a:rPr>
              <a:t> </a:t>
            </a:r>
            <a:r>
              <a:rPr lang="en-US" dirty="0" err="1">
                <a:sym typeface="Wingdings" panose="05000000000000000000" pitchFamily="2" charset="2"/>
              </a:rPr>
              <a:t>mikrospory</a:t>
            </a:r>
            <a:r>
              <a:rPr lang="en-US" dirty="0">
                <a:sym typeface="Wingdings" panose="05000000000000000000" pitchFamily="2" charset="2"/>
              </a:rPr>
              <a:t>  </a:t>
            </a:r>
            <a:r>
              <a:rPr lang="en-US" dirty="0" err="1">
                <a:sym typeface="Wingdings" panose="05000000000000000000" pitchFamily="2" charset="2"/>
              </a:rPr>
              <a:t>pylov</a:t>
            </a:r>
            <a:r>
              <a:rPr lang="cs-CZ" dirty="0">
                <a:sym typeface="Wingdings" panose="05000000000000000000" pitchFamily="2" charset="2"/>
              </a:rPr>
              <a:t>é zrno (samčí gametofyt)</a:t>
            </a:r>
            <a:endParaRPr lang="cs-CZ" dirty="0"/>
          </a:p>
        </p:txBody>
      </p:sp>
    </p:spTree>
    <p:extLst>
      <p:ext uri="{BB962C8B-B14F-4D97-AF65-F5344CB8AC3E}">
        <p14:creationId xmlns:p14="http://schemas.microsoft.com/office/powerpoint/2010/main" val="236959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5EA182-C5D7-CDF7-43BB-6FEF5E91E6C0}"/>
              </a:ext>
            </a:extLst>
          </p:cNvPr>
          <p:cNvSpPr>
            <a:spLocks noGrp="1"/>
          </p:cNvSpPr>
          <p:nvPr>
            <p:ph type="title"/>
          </p:nvPr>
        </p:nvSpPr>
        <p:spPr>
          <a:xfrm>
            <a:off x="1295402" y="402229"/>
            <a:ext cx="9601196" cy="1303867"/>
          </a:xfrm>
        </p:spPr>
        <p:txBody>
          <a:bodyPr/>
          <a:lstStyle/>
          <a:p>
            <a:r>
              <a:rPr lang="cs-CZ" dirty="0"/>
              <a:t>Vývoj pylového zrna nahosemenných</a:t>
            </a:r>
          </a:p>
        </p:txBody>
      </p:sp>
      <p:pic>
        <p:nvPicPr>
          <p:cNvPr id="6150" name="Picture 6" descr="Department of Botany">
            <a:extLst>
              <a:ext uri="{FF2B5EF4-FFF2-40B4-BE49-F238E27FC236}">
                <a16:creationId xmlns:a16="http://schemas.microsoft.com/office/drawing/2014/main" id="{292FF39E-F73A-6EFC-A687-AC68D5F0C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965" y="1706095"/>
            <a:ext cx="4041560" cy="302726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ollen Germination in Gymnosperms | Encyclopedia MDPI">
            <a:extLst>
              <a:ext uri="{FF2B5EF4-FFF2-40B4-BE49-F238E27FC236}">
                <a16:creationId xmlns:a16="http://schemas.microsoft.com/office/drawing/2014/main" id="{6E5D94AD-FE38-E7D0-0B50-7350F4CB5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219" y="2170265"/>
            <a:ext cx="6050219" cy="1847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8D658B1A-CDB8-0AA1-BA6A-C3C6DB029212}"/>
              </a:ext>
            </a:extLst>
          </p:cNvPr>
          <p:cNvSpPr txBox="1"/>
          <p:nvPr/>
        </p:nvSpPr>
        <p:spPr>
          <a:xfrm>
            <a:off x="964663" y="5151905"/>
            <a:ext cx="7587666" cy="923330"/>
          </a:xfrm>
          <a:prstGeom prst="rect">
            <a:avLst/>
          </a:prstGeom>
          <a:noFill/>
        </p:spPr>
        <p:txBody>
          <a:bodyPr wrap="square" rtlCol="0">
            <a:spAutoFit/>
          </a:bodyPr>
          <a:lstStyle/>
          <a:p>
            <a:r>
              <a:rPr lang="cs-CZ" dirty="0"/>
              <a:t>Mikrospora </a:t>
            </a:r>
            <a:r>
              <a:rPr lang="cs-CZ" dirty="0">
                <a:sym typeface="Wingdings" panose="05000000000000000000" pitchFamily="2" charset="2"/>
              </a:rPr>
              <a:t></a:t>
            </a:r>
            <a:r>
              <a:rPr lang="en-US" dirty="0">
                <a:sym typeface="Wingdings" panose="05000000000000000000" pitchFamily="2" charset="2"/>
              </a:rPr>
              <a:t> </a:t>
            </a:r>
            <a:r>
              <a:rPr lang="cs-CZ" dirty="0" err="1">
                <a:sym typeface="Wingdings" panose="05000000000000000000" pitchFamily="2" charset="2"/>
              </a:rPr>
              <a:t>prothalliové</a:t>
            </a:r>
            <a:r>
              <a:rPr lang="cs-CZ" dirty="0">
                <a:sym typeface="Wingdings" panose="05000000000000000000" pitchFamily="2" charset="2"/>
              </a:rPr>
              <a:t> (</a:t>
            </a:r>
            <a:r>
              <a:rPr lang="cs-CZ" dirty="0" err="1">
                <a:sym typeface="Wingdings" panose="05000000000000000000" pitchFamily="2" charset="2"/>
              </a:rPr>
              <a:t>proklové</a:t>
            </a:r>
            <a:r>
              <a:rPr lang="cs-CZ" dirty="0">
                <a:sym typeface="Wingdings" panose="05000000000000000000" pitchFamily="2" charset="2"/>
              </a:rPr>
              <a:t>) buňky (degenerují)</a:t>
            </a:r>
            <a:r>
              <a:rPr lang="en-US" dirty="0">
                <a:sym typeface="Wingdings" panose="05000000000000000000" pitchFamily="2" charset="2"/>
              </a:rPr>
              <a:t> a </a:t>
            </a:r>
            <a:r>
              <a:rPr lang="en-US" dirty="0" err="1">
                <a:sym typeface="Wingdings" panose="05000000000000000000" pitchFamily="2" charset="2"/>
              </a:rPr>
              <a:t>antheridi</a:t>
            </a:r>
            <a:r>
              <a:rPr lang="cs-CZ" dirty="0" err="1">
                <a:sym typeface="Wingdings" panose="05000000000000000000" pitchFamily="2" charset="2"/>
              </a:rPr>
              <a:t>ová</a:t>
            </a:r>
            <a:r>
              <a:rPr lang="en-US" dirty="0">
                <a:sym typeface="Wingdings" panose="05000000000000000000" pitchFamily="2" charset="2"/>
              </a:rPr>
              <a:t> </a:t>
            </a:r>
            <a:r>
              <a:rPr lang="cs-CZ" dirty="0">
                <a:sym typeface="Wingdings" panose="05000000000000000000" pitchFamily="2" charset="2"/>
              </a:rPr>
              <a:t>buňka</a:t>
            </a:r>
            <a:endParaRPr lang="en-US" dirty="0">
              <a:sym typeface="Wingdings" panose="05000000000000000000" pitchFamily="2" charset="2"/>
            </a:endParaRPr>
          </a:p>
          <a:p>
            <a:r>
              <a:rPr lang="en-US" dirty="0" err="1"/>
              <a:t>Antheridi</a:t>
            </a:r>
            <a:r>
              <a:rPr lang="cs-CZ" dirty="0" err="1"/>
              <a:t>ová</a:t>
            </a:r>
            <a:r>
              <a:rPr lang="en-US" dirty="0"/>
              <a:t> </a:t>
            </a:r>
            <a:r>
              <a:rPr lang="cs-CZ" dirty="0"/>
              <a:t>buňka</a:t>
            </a:r>
            <a:r>
              <a:rPr lang="en-US" dirty="0"/>
              <a:t> </a:t>
            </a:r>
            <a:r>
              <a:rPr lang="en-US" dirty="0">
                <a:sym typeface="Wingdings" panose="05000000000000000000" pitchFamily="2" charset="2"/>
              </a:rPr>
              <a:t> </a:t>
            </a:r>
            <a:r>
              <a:rPr lang="en-US" dirty="0" err="1">
                <a:sym typeface="Wingdings" panose="05000000000000000000" pitchFamily="2" charset="2"/>
              </a:rPr>
              <a:t>vegetativn</a:t>
            </a:r>
            <a:r>
              <a:rPr lang="cs-CZ" dirty="0">
                <a:sym typeface="Wingdings" panose="05000000000000000000" pitchFamily="2" charset="2"/>
              </a:rPr>
              <a:t>í a generativní buňka</a:t>
            </a:r>
          </a:p>
          <a:p>
            <a:r>
              <a:rPr lang="cs-CZ" dirty="0">
                <a:sym typeface="Wingdings" panose="05000000000000000000" pitchFamily="2" charset="2"/>
              </a:rPr>
              <a:t>Generativní buňka (po opylení) </a:t>
            </a:r>
            <a:r>
              <a:rPr lang="en-US" dirty="0">
                <a:sym typeface="Wingdings" panose="05000000000000000000" pitchFamily="2" charset="2"/>
              </a:rPr>
              <a:t> dv</a:t>
            </a:r>
            <a:r>
              <a:rPr lang="cs-CZ" dirty="0">
                <a:sym typeface="Wingdings" panose="05000000000000000000" pitchFamily="2" charset="2"/>
              </a:rPr>
              <a:t>ě spermatické buňky</a:t>
            </a:r>
            <a:endParaRPr lang="cs-CZ" dirty="0"/>
          </a:p>
        </p:txBody>
      </p:sp>
      <p:pic>
        <p:nvPicPr>
          <p:cNvPr id="4" name="Obrázek 3">
            <a:extLst>
              <a:ext uri="{FF2B5EF4-FFF2-40B4-BE49-F238E27FC236}">
                <a16:creationId xmlns:a16="http://schemas.microsoft.com/office/drawing/2014/main" id="{9DE56C44-6187-7DF5-CB75-B3CBEE23C445}"/>
              </a:ext>
            </a:extLst>
          </p:cNvPr>
          <p:cNvPicPr>
            <a:picLocks noChangeAspect="1"/>
          </p:cNvPicPr>
          <p:nvPr/>
        </p:nvPicPr>
        <p:blipFill rotWithShape="1">
          <a:blip r:embed="rId5"/>
          <a:srcRect l="51507" t="29828" r="27096" b="35490"/>
          <a:stretch/>
        </p:blipFill>
        <p:spPr>
          <a:xfrm>
            <a:off x="10874183" y="160783"/>
            <a:ext cx="1220490" cy="1112760"/>
          </a:xfrm>
          <a:prstGeom prst="rect">
            <a:avLst/>
          </a:prstGeom>
        </p:spPr>
      </p:pic>
      <p:sp>
        <p:nvSpPr>
          <p:cNvPr id="5" name="TextovéPole 4">
            <a:extLst>
              <a:ext uri="{FF2B5EF4-FFF2-40B4-BE49-F238E27FC236}">
                <a16:creationId xmlns:a16="http://schemas.microsoft.com/office/drawing/2014/main" id="{6E346F48-0E1E-70FC-2454-3B38528546E9}"/>
              </a:ext>
            </a:extLst>
          </p:cNvPr>
          <p:cNvSpPr txBox="1"/>
          <p:nvPr/>
        </p:nvSpPr>
        <p:spPr>
          <a:xfrm>
            <a:off x="5702510" y="4121801"/>
            <a:ext cx="6659819" cy="369332"/>
          </a:xfrm>
          <a:prstGeom prst="rect">
            <a:avLst/>
          </a:prstGeom>
          <a:noFill/>
        </p:spPr>
        <p:txBody>
          <a:bodyPr wrap="square" rtlCol="0">
            <a:spAutoFit/>
          </a:bodyPr>
          <a:lstStyle/>
          <a:p>
            <a:r>
              <a:rPr lang="cs-CZ" dirty="0"/>
              <a:t>4 až 5 mitóz v různých stádiích (před a po opylení)</a:t>
            </a:r>
          </a:p>
        </p:txBody>
      </p:sp>
      <p:sp>
        <p:nvSpPr>
          <p:cNvPr id="6" name="TextovéPole 5">
            <a:extLst>
              <a:ext uri="{FF2B5EF4-FFF2-40B4-BE49-F238E27FC236}">
                <a16:creationId xmlns:a16="http://schemas.microsoft.com/office/drawing/2014/main" id="{3D7DC487-EDD9-5682-40E3-F80745CCA0DD}"/>
              </a:ext>
            </a:extLst>
          </p:cNvPr>
          <p:cNvSpPr txBox="1"/>
          <p:nvPr/>
        </p:nvSpPr>
        <p:spPr>
          <a:xfrm>
            <a:off x="5527219" y="2143674"/>
            <a:ext cx="1882588" cy="369332"/>
          </a:xfrm>
          <a:prstGeom prst="rect">
            <a:avLst/>
          </a:prstGeom>
          <a:solidFill>
            <a:schemeClr val="bg1"/>
          </a:solidFill>
        </p:spPr>
        <p:txBody>
          <a:bodyPr wrap="square" rtlCol="0">
            <a:spAutoFit/>
          </a:bodyPr>
          <a:lstStyle/>
          <a:p>
            <a:r>
              <a:rPr lang="cs-CZ" dirty="0" err="1"/>
              <a:t>Proklové</a:t>
            </a:r>
            <a:r>
              <a:rPr lang="cs-CZ" dirty="0"/>
              <a:t> buňky</a:t>
            </a:r>
          </a:p>
        </p:txBody>
      </p:sp>
      <p:sp>
        <p:nvSpPr>
          <p:cNvPr id="7" name="TextovéPole 6">
            <a:extLst>
              <a:ext uri="{FF2B5EF4-FFF2-40B4-BE49-F238E27FC236}">
                <a16:creationId xmlns:a16="http://schemas.microsoft.com/office/drawing/2014/main" id="{8E2A9AB1-B2D8-9C1F-67D3-2D53D2E0A27A}"/>
              </a:ext>
            </a:extLst>
          </p:cNvPr>
          <p:cNvSpPr txBox="1"/>
          <p:nvPr/>
        </p:nvSpPr>
        <p:spPr>
          <a:xfrm>
            <a:off x="4897687" y="3319895"/>
            <a:ext cx="1489666" cy="369332"/>
          </a:xfrm>
          <a:prstGeom prst="rect">
            <a:avLst/>
          </a:prstGeom>
          <a:solidFill>
            <a:schemeClr val="bg1"/>
          </a:solidFill>
        </p:spPr>
        <p:txBody>
          <a:bodyPr wrap="square" rtlCol="0">
            <a:spAutoFit/>
          </a:bodyPr>
          <a:lstStyle/>
          <a:p>
            <a:r>
              <a:rPr lang="cs-CZ" dirty="0"/>
              <a:t>Generativní b.</a:t>
            </a:r>
          </a:p>
        </p:txBody>
      </p:sp>
      <p:sp>
        <p:nvSpPr>
          <p:cNvPr id="8" name="TextovéPole 7">
            <a:extLst>
              <a:ext uri="{FF2B5EF4-FFF2-40B4-BE49-F238E27FC236}">
                <a16:creationId xmlns:a16="http://schemas.microsoft.com/office/drawing/2014/main" id="{8C4A78E7-B763-5CCE-5974-8F3D30B3D032}"/>
              </a:ext>
            </a:extLst>
          </p:cNvPr>
          <p:cNvSpPr txBox="1"/>
          <p:nvPr/>
        </p:nvSpPr>
        <p:spPr>
          <a:xfrm>
            <a:off x="4978847" y="3712969"/>
            <a:ext cx="1489666" cy="369332"/>
          </a:xfrm>
          <a:prstGeom prst="rect">
            <a:avLst/>
          </a:prstGeom>
          <a:solidFill>
            <a:schemeClr val="bg1"/>
          </a:solidFill>
        </p:spPr>
        <p:txBody>
          <a:bodyPr wrap="square" rtlCol="0">
            <a:spAutoFit/>
          </a:bodyPr>
          <a:lstStyle/>
          <a:p>
            <a:r>
              <a:rPr lang="cs-CZ" dirty="0"/>
              <a:t>Vegetativní b.</a:t>
            </a:r>
          </a:p>
        </p:txBody>
      </p:sp>
    </p:spTree>
    <p:extLst>
      <p:ext uri="{BB962C8B-B14F-4D97-AF65-F5344CB8AC3E}">
        <p14:creationId xmlns:p14="http://schemas.microsoft.com/office/powerpoint/2010/main" val="49738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DCF87-DDDC-BE5E-3027-D9A0A8D7A3BB}"/>
              </a:ext>
            </a:extLst>
          </p:cNvPr>
          <p:cNvSpPr>
            <a:spLocks noGrp="1"/>
          </p:cNvSpPr>
          <p:nvPr>
            <p:ph type="title"/>
          </p:nvPr>
        </p:nvSpPr>
        <p:spPr/>
        <p:txBody>
          <a:bodyPr/>
          <a:lstStyle/>
          <a:p>
            <a:r>
              <a:rPr lang="cs-CZ" dirty="0"/>
              <a:t>Vývoj pylového zrna borovice (</a:t>
            </a:r>
            <a:r>
              <a:rPr lang="cs-CZ" dirty="0" err="1"/>
              <a:t>Pinus</a:t>
            </a:r>
            <a:r>
              <a:rPr lang="cs-CZ" dirty="0"/>
              <a:t>)</a:t>
            </a:r>
          </a:p>
        </p:txBody>
      </p:sp>
      <p:pic>
        <p:nvPicPr>
          <p:cNvPr id="4" name="Obrázek 3">
            <a:extLst>
              <a:ext uri="{FF2B5EF4-FFF2-40B4-BE49-F238E27FC236}">
                <a16:creationId xmlns:a16="http://schemas.microsoft.com/office/drawing/2014/main" id="{27D2404D-E2A2-F891-E7B3-827D421283A5}"/>
              </a:ext>
            </a:extLst>
          </p:cNvPr>
          <p:cNvPicPr>
            <a:picLocks noChangeAspect="1"/>
          </p:cNvPicPr>
          <p:nvPr/>
        </p:nvPicPr>
        <p:blipFill rotWithShape="1">
          <a:blip r:embed="rId3"/>
          <a:srcRect l="44338" t="30840" r="22353" b="41373"/>
          <a:stretch/>
        </p:blipFill>
        <p:spPr>
          <a:xfrm>
            <a:off x="1648344" y="2043953"/>
            <a:ext cx="9227189" cy="4329953"/>
          </a:xfrm>
          <a:prstGeom prst="rect">
            <a:avLst/>
          </a:prstGeom>
        </p:spPr>
      </p:pic>
      <p:sp>
        <p:nvSpPr>
          <p:cNvPr id="6" name="TextovéPole 5">
            <a:extLst>
              <a:ext uri="{FF2B5EF4-FFF2-40B4-BE49-F238E27FC236}">
                <a16:creationId xmlns:a16="http://schemas.microsoft.com/office/drawing/2014/main" id="{8519EE4C-FFDF-157E-93E6-36FC24E25988}"/>
              </a:ext>
            </a:extLst>
          </p:cNvPr>
          <p:cNvSpPr txBox="1"/>
          <p:nvPr/>
        </p:nvSpPr>
        <p:spPr>
          <a:xfrm>
            <a:off x="3468221" y="6488668"/>
            <a:ext cx="8723779" cy="369332"/>
          </a:xfrm>
          <a:prstGeom prst="rect">
            <a:avLst/>
          </a:prstGeom>
          <a:noFill/>
        </p:spPr>
        <p:txBody>
          <a:bodyPr wrap="square">
            <a:spAutoFit/>
          </a:bodyPr>
          <a:lstStyle/>
          <a:p>
            <a:r>
              <a:rPr lang="cs-CZ" dirty="0"/>
              <a:t>Podrobnosti na: http://adpcollege.ac.in/online/attendence/classnotes/files/1624597770.pdf</a:t>
            </a:r>
          </a:p>
        </p:txBody>
      </p:sp>
    </p:spTree>
    <p:extLst>
      <p:ext uri="{BB962C8B-B14F-4D97-AF65-F5344CB8AC3E}">
        <p14:creationId xmlns:p14="http://schemas.microsoft.com/office/powerpoint/2010/main" val="289443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4CC53F-04FD-65FC-C640-375BAA60FF62}"/>
              </a:ext>
            </a:extLst>
          </p:cNvPr>
          <p:cNvSpPr>
            <a:spLocks noGrp="1"/>
          </p:cNvSpPr>
          <p:nvPr>
            <p:ph type="title"/>
          </p:nvPr>
        </p:nvSpPr>
        <p:spPr/>
        <p:txBody>
          <a:bodyPr/>
          <a:lstStyle/>
          <a:p>
            <a:r>
              <a:rPr lang="cs-CZ" dirty="0"/>
              <a:t>Samičí gametofyt</a:t>
            </a:r>
          </a:p>
        </p:txBody>
      </p:sp>
      <p:pic>
        <p:nvPicPr>
          <p:cNvPr id="4098" name="Picture 2" descr="Part A shows a cross section of a female cone, which is similar in shape to the male cone but with a wider central structure. Megasporophylls radiate from either side of this structure. At the base the megasprophylls are narrow, and the widen out into a roughly diamond shape. Part B shows a blowup of the megasprophyll, which has an oval ovule at its base. Part C shows a blowup of the ovule. The megaspore mother cell is at the center. An opening called a micropyle allows entry of the pollen tube from the base.">
            <a:extLst>
              <a:ext uri="{FF2B5EF4-FFF2-40B4-BE49-F238E27FC236}">
                <a16:creationId xmlns:a16="http://schemas.microsoft.com/office/drawing/2014/main" id="{41C65E5D-556C-F77F-DD87-91E35C2116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964"/>
          <a:stretch/>
        </p:blipFill>
        <p:spPr bwMode="auto">
          <a:xfrm>
            <a:off x="1770529" y="2576792"/>
            <a:ext cx="8783024" cy="3299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4B0EE5F-00FC-9919-DAB3-794324075DEF}"/>
              </a:ext>
            </a:extLst>
          </p:cNvPr>
          <p:cNvSpPr txBox="1"/>
          <p:nvPr/>
        </p:nvSpPr>
        <p:spPr>
          <a:xfrm flipH="1">
            <a:off x="440267" y="6313269"/>
            <a:ext cx="11446932" cy="338554"/>
          </a:xfrm>
          <a:prstGeom prst="rect">
            <a:avLst/>
          </a:prstGeom>
          <a:noFill/>
        </p:spPr>
        <p:txBody>
          <a:bodyPr wrap="square" rtlCol="0">
            <a:spAutoFit/>
          </a:bodyPr>
          <a:lstStyle/>
          <a:p>
            <a:r>
              <a:rPr lang="cs-CZ" sz="1600" dirty="0"/>
              <a:t>Mateřská buňka </a:t>
            </a:r>
            <a:r>
              <a:rPr lang="cs-CZ" sz="1600" dirty="0" err="1"/>
              <a:t>megaspory</a:t>
            </a:r>
            <a:r>
              <a:rPr lang="cs-CZ" sz="1600" dirty="0"/>
              <a:t> v </a:t>
            </a:r>
            <a:r>
              <a:rPr lang="cs-CZ" sz="1600" dirty="0" err="1"/>
              <a:t>megasporangiu</a:t>
            </a:r>
            <a:r>
              <a:rPr lang="cs-CZ" sz="1600" dirty="0"/>
              <a:t> </a:t>
            </a:r>
            <a:r>
              <a:rPr lang="cs-CZ" sz="1600" dirty="0">
                <a:sym typeface="Wingdings" panose="05000000000000000000" pitchFamily="2" charset="2"/>
              </a:rPr>
              <a:t></a:t>
            </a:r>
            <a:r>
              <a:rPr lang="en-US" sz="1600" dirty="0">
                <a:sym typeface="Wingdings" panose="05000000000000000000" pitchFamily="2" charset="2"/>
              </a:rPr>
              <a:t> </a:t>
            </a:r>
            <a:r>
              <a:rPr lang="cs-CZ" sz="1600" dirty="0">
                <a:sym typeface="Wingdings" panose="05000000000000000000" pitchFamily="2" charset="2"/>
              </a:rPr>
              <a:t>mega</a:t>
            </a:r>
            <a:r>
              <a:rPr lang="en-US" sz="1600" dirty="0" err="1">
                <a:sym typeface="Wingdings" panose="05000000000000000000" pitchFamily="2" charset="2"/>
              </a:rPr>
              <a:t>spory</a:t>
            </a:r>
            <a:r>
              <a:rPr lang="en-US" sz="1600" dirty="0">
                <a:sym typeface="Wingdings" panose="05000000000000000000" pitchFamily="2" charset="2"/>
              </a:rPr>
              <a:t>  </a:t>
            </a:r>
            <a:r>
              <a:rPr lang="cs-CZ" sz="1600" dirty="0">
                <a:sym typeface="Wingdings" panose="05000000000000000000" pitchFamily="2" charset="2"/>
              </a:rPr>
              <a:t>z jedné </a:t>
            </a:r>
            <a:r>
              <a:rPr lang="cs-CZ" sz="1600" dirty="0" err="1">
                <a:sym typeface="Wingdings" panose="05000000000000000000" pitchFamily="2" charset="2"/>
              </a:rPr>
              <a:t>megaspory</a:t>
            </a:r>
            <a:r>
              <a:rPr lang="cs-CZ" sz="1600" dirty="0">
                <a:sym typeface="Wingdings" panose="05000000000000000000" pitchFamily="2" charset="2"/>
              </a:rPr>
              <a:t> se vyvine mnohobuněčný samičí gametofyt (v archegoniu)</a:t>
            </a:r>
            <a:endParaRPr lang="cs-CZ" sz="1600" dirty="0"/>
          </a:p>
        </p:txBody>
      </p:sp>
    </p:spTree>
    <p:extLst>
      <p:ext uri="{BB962C8B-B14F-4D97-AF65-F5344CB8AC3E}">
        <p14:creationId xmlns:p14="http://schemas.microsoft.com/office/powerpoint/2010/main" val="52364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4DA3D1-B6F6-EA92-A566-F2A6CB8F4806}"/>
              </a:ext>
            </a:extLst>
          </p:cNvPr>
          <p:cNvSpPr>
            <a:spLocks noGrp="1"/>
          </p:cNvSpPr>
          <p:nvPr>
            <p:ph type="title"/>
          </p:nvPr>
        </p:nvSpPr>
        <p:spPr/>
        <p:txBody>
          <a:bodyPr/>
          <a:lstStyle/>
          <a:p>
            <a:r>
              <a:rPr lang="cs-CZ" dirty="0"/>
              <a:t>Zralé vajíčko borovice</a:t>
            </a:r>
          </a:p>
        </p:txBody>
      </p:sp>
      <p:pic>
        <p:nvPicPr>
          <p:cNvPr id="5122" name="Picture 2" descr="How can one explain sporophyte and gametophyte in bryophyte, gymnosperm,  and angiosperm? - Quora">
            <a:extLst>
              <a:ext uri="{FF2B5EF4-FFF2-40B4-BE49-F238E27FC236}">
                <a16:creationId xmlns:a16="http://schemas.microsoft.com/office/drawing/2014/main" id="{BC9CDD3C-E0D9-34A7-A8C9-37AEFA4B53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06"/>
          <a:stretch/>
        </p:blipFill>
        <p:spPr bwMode="auto">
          <a:xfrm>
            <a:off x="3588775" y="2382091"/>
            <a:ext cx="5792230" cy="3386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78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86F1DB-B770-4F27-DF5E-093CBB318791}"/>
              </a:ext>
            </a:extLst>
          </p:cNvPr>
          <p:cNvSpPr>
            <a:spLocks noGrp="1"/>
          </p:cNvSpPr>
          <p:nvPr>
            <p:ph type="title"/>
          </p:nvPr>
        </p:nvSpPr>
        <p:spPr/>
        <p:txBody>
          <a:bodyPr/>
          <a:lstStyle/>
          <a:p>
            <a:r>
              <a:rPr lang="cs-CZ" dirty="0"/>
              <a:t>Opylení u nahosemenných</a:t>
            </a:r>
          </a:p>
        </p:txBody>
      </p:sp>
      <p:pic>
        <p:nvPicPr>
          <p:cNvPr id="8194" name="Picture 2" descr="Integration and macroevolutionary patterns in the pollination biology of  conifers - Leslie - 2015 - Evolution - Wiley Online Library">
            <a:extLst>
              <a:ext uri="{FF2B5EF4-FFF2-40B4-BE49-F238E27FC236}">
                <a16:creationId xmlns:a16="http://schemas.microsoft.com/office/drawing/2014/main" id="{EC0CF582-717C-F8EE-0C7E-DC5A027DA9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706"/>
          <a:stretch/>
        </p:blipFill>
        <p:spPr bwMode="auto">
          <a:xfrm>
            <a:off x="1427163" y="2380128"/>
            <a:ext cx="4306887" cy="242047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AF4CF1A9-D47D-69C9-133F-910E20DC71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2043953"/>
            <a:ext cx="4001621" cy="3911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37682E85-D28E-83EE-C561-A3A4C5F3DFB2}"/>
              </a:ext>
            </a:extLst>
          </p:cNvPr>
          <p:cNvSpPr txBox="1"/>
          <p:nvPr/>
        </p:nvSpPr>
        <p:spPr>
          <a:xfrm>
            <a:off x="6854077" y="5889314"/>
            <a:ext cx="1761565" cy="369332"/>
          </a:xfrm>
          <a:prstGeom prst="rect">
            <a:avLst/>
          </a:prstGeom>
          <a:noFill/>
        </p:spPr>
        <p:txBody>
          <a:bodyPr wrap="square" rtlCol="0">
            <a:spAutoFit/>
          </a:bodyPr>
          <a:lstStyle/>
          <a:p>
            <a:r>
              <a:rPr lang="cs-CZ" dirty="0" err="1"/>
              <a:t>Polinační</a:t>
            </a:r>
            <a:r>
              <a:rPr lang="cs-CZ" dirty="0"/>
              <a:t> kapky</a:t>
            </a:r>
          </a:p>
        </p:txBody>
      </p:sp>
      <p:pic>
        <p:nvPicPr>
          <p:cNvPr id="8200" name="Picture 8" descr="plant development - Preparatory events | Britannica">
            <a:extLst>
              <a:ext uri="{FF2B5EF4-FFF2-40B4-BE49-F238E27FC236}">
                <a16:creationId xmlns:a16="http://schemas.microsoft.com/office/drawing/2014/main" id="{3FBBD777-9FB0-8EB0-5B2A-C1545E4D5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71" y="618003"/>
            <a:ext cx="25908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2323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376</TotalTime>
  <Words>1272</Words>
  <Application>Microsoft Office PowerPoint</Application>
  <PresentationFormat>Širokoúhlá obrazovka</PresentationFormat>
  <Paragraphs>71</Paragraphs>
  <Slides>16</Slides>
  <Notes>12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16</vt:i4>
      </vt:variant>
    </vt:vector>
  </HeadingPairs>
  <TitlesOfParts>
    <vt:vector size="24" baseType="lpstr">
      <vt:lpstr>Arial</vt:lpstr>
      <vt:lpstr>Calibri</vt:lpstr>
      <vt:lpstr>Garamond</vt:lpstr>
      <vt:lpstr>MuseoSans</vt:lpstr>
      <vt:lpstr>Noto Sans Display</vt:lpstr>
      <vt:lpstr>proxima-nova</vt:lpstr>
      <vt:lpstr>Wingdings</vt:lpstr>
      <vt:lpstr>Organika</vt:lpstr>
      <vt:lpstr>Vývoj samčího a samičího gametofytu, opylení, oplodnění, embryogeneze u nahosemenných</vt:lpstr>
      <vt:lpstr>Prezentace aplikace PowerPoint</vt:lpstr>
      <vt:lpstr>Šištice (strobilus) – místo vývoje gametofytů a embrya</vt:lpstr>
      <vt:lpstr>Samčí gametofyt</vt:lpstr>
      <vt:lpstr>Vývoj pylového zrna nahosemenných</vt:lpstr>
      <vt:lpstr>Vývoj pylového zrna borovice (Pinus)</vt:lpstr>
      <vt:lpstr>Samičí gametofyt</vt:lpstr>
      <vt:lpstr>Zralé vajíčko borovice</vt:lpstr>
      <vt:lpstr>Opylení u nahosemenných</vt:lpstr>
      <vt:lpstr>Opylení a oplodnění</vt:lpstr>
      <vt:lpstr>Oplození</vt:lpstr>
      <vt:lpstr>Vývoj embrya</vt:lpstr>
      <vt:lpstr>Dozrávání semen v šiškách</vt:lpstr>
      <vt:lpstr>Semena</vt:lpstr>
      <vt:lpstr>Stavba semene</vt:lpstr>
      <vt:lpstr>Shrnutí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Životní cyklus nahosemenných</dc:title>
  <dc:creator>Hana Cempírková</dc:creator>
  <cp:lastModifiedBy>Hana Cempírková</cp:lastModifiedBy>
  <cp:revision>5</cp:revision>
  <dcterms:created xsi:type="dcterms:W3CDTF">2022-12-04T09:25:50Z</dcterms:created>
  <dcterms:modified xsi:type="dcterms:W3CDTF">2024-12-12T06:53:47Z</dcterms:modified>
</cp:coreProperties>
</file>