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97" d="100"/>
          <a:sy n="97" d="100"/>
        </p:scale>
        <p:origin x="1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2918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7620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1691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279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583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35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3332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560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87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3417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856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A43DF-04A3-4662-88CA-28FDED1CFC09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53636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38199" y="1174819"/>
            <a:ext cx="4826795" cy="2858363"/>
          </a:xfrm>
        </p:spPr>
        <p:txBody>
          <a:bodyPr>
            <a:normAutofit/>
          </a:bodyPr>
          <a:lstStyle/>
          <a:p>
            <a:pPr algn="l"/>
            <a:r>
              <a:rPr lang="cs-CZ" sz="6700" dirty="0">
                <a:solidFill>
                  <a:schemeClr val="bg1"/>
                </a:solidFill>
                <a:cs typeface="Calibri Light"/>
              </a:rPr>
              <a:t>Úvod do Rostlinné embryologie</a:t>
            </a:r>
            <a:endParaRPr lang="cs-CZ" sz="6700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35024" y="4414180"/>
            <a:ext cx="4830283" cy="1594507"/>
          </a:xfrm>
        </p:spPr>
        <p:txBody>
          <a:bodyPr vert="horz" lIns="91440" tIns="45720" rIns="91440" bIns="45720" rtlCol="0">
            <a:normAutofit/>
          </a:bodyPr>
          <a:lstStyle/>
          <a:p>
            <a:pPr lvl="2" algn="l"/>
            <a:r>
              <a:rPr lang="cs-CZ" dirty="0">
                <a:solidFill>
                  <a:schemeClr val="bg1"/>
                </a:solidFill>
                <a:cs typeface="Calibri"/>
              </a:rPr>
              <a:t>Hana Cempírková</a:t>
            </a:r>
          </a:p>
          <a:p>
            <a:pPr lvl="2" algn="l"/>
            <a:r>
              <a:rPr lang="cs-CZ" dirty="0">
                <a:solidFill>
                  <a:schemeClr val="bg1"/>
                </a:solidFill>
                <a:cs typeface="Calibri"/>
              </a:rPr>
              <a:t>Podzimní semestr 2024</a:t>
            </a:r>
          </a:p>
        </p:txBody>
      </p:sp>
      <p:pic>
        <p:nvPicPr>
          <p:cNvPr id="4" name="Obrázek 4" descr="Obsah obrázku zelená&#10;&#10;Popis se vygeneroval automaticky.">
            <a:extLst>
              <a:ext uri="{FF2B5EF4-FFF2-40B4-BE49-F238E27FC236}">
                <a16:creationId xmlns:a16="http://schemas.microsoft.com/office/drawing/2014/main" id="{F4E3BF61-33A6-E877-25F3-BEFE37AC129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14"/>
          <a:stretch/>
        </p:blipFill>
        <p:spPr>
          <a:xfrm>
            <a:off x="6096000" y="841375"/>
            <a:ext cx="5260975" cy="4707593"/>
          </a:xfrm>
          <a:custGeom>
            <a:avLst/>
            <a:gdLst/>
            <a:ahLst/>
            <a:cxnLst/>
            <a:rect l="l" t="t" r="r" b="b"/>
            <a:pathLst>
              <a:path w="5260975" h="4707593">
                <a:moveTo>
                  <a:pt x="0" y="0"/>
                </a:moveTo>
                <a:lnTo>
                  <a:pt x="5260975" y="0"/>
                </a:lnTo>
                <a:lnTo>
                  <a:pt x="5260975" y="3296937"/>
                </a:lnTo>
                <a:lnTo>
                  <a:pt x="5260975" y="3518571"/>
                </a:lnTo>
                <a:lnTo>
                  <a:pt x="5226503" y="3534000"/>
                </a:lnTo>
                <a:cubicBezTo>
                  <a:pt x="5219783" y="3536785"/>
                  <a:pt x="5212389" y="3538321"/>
                  <a:pt x="5206341" y="3542065"/>
                </a:cubicBezTo>
                <a:cubicBezTo>
                  <a:pt x="5178495" y="3559156"/>
                  <a:pt x="5151515" y="3577591"/>
                  <a:pt x="5123287" y="3594010"/>
                </a:cubicBezTo>
                <a:cubicBezTo>
                  <a:pt x="5094195" y="3611004"/>
                  <a:pt x="5068175" y="3631071"/>
                  <a:pt x="5048107" y="3658244"/>
                </a:cubicBezTo>
                <a:cubicBezTo>
                  <a:pt x="5029480" y="3683496"/>
                  <a:pt x="5011429" y="3709131"/>
                  <a:pt x="4992899" y="3734479"/>
                </a:cubicBezTo>
                <a:cubicBezTo>
                  <a:pt x="4988194" y="3740912"/>
                  <a:pt x="4983873" y="3748498"/>
                  <a:pt x="4977440" y="3752627"/>
                </a:cubicBezTo>
                <a:cubicBezTo>
                  <a:pt x="4964094" y="3761268"/>
                  <a:pt x="4949499" y="3768277"/>
                  <a:pt x="4935193" y="3775382"/>
                </a:cubicBezTo>
                <a:cubicBezTo>
                  <a:pt x="4922903" y="3781431"/>
                  <a:pt x="4909845" y="3785943"/>
                  <a:pt x="4897844" y="3792472"/>
                </a:cubicBezTo>
                <a:cubicBezTo>
                  <a:pt x="4888243" y="3797658"/>
                  <a:pt x="4879697" y="3804859"/>
                  <a:pt x="4870767" y="3811388"/>
                </a:cubicBezTo>
                <a:cubicBezTo>
                  <a:pt x="4862990" y="3817052"/>
                  <a:pt x="4854445" y="3821949"/>
                  <a:pt x="4847916" y="3828767"/>
                </a:cubicBezTo>
                <a:cubicBezTo>
                  <a:pt x="4831977" y="3845281"/>
                  <a:pt x="4815942" y="3861508"/>
                  <a:pt x="4796163" y="3873702"/>
                </a:cubicBezTo>
                <a:cubicBezTo>
                  <a:pt x="4776672" y="3885799"/>
                  <a:pt x="4758237" y="3899338"/>
                  <a:pt x="4738843" y="3911628"/>
                </a:cubicBezTo>
                <a:cubicBezTo>
                  <a:pt x="4719831" y="3923630"/>
                  <a:pt x="4702645" y="3936783"/>
                  <a:pt x="4692755" y="3958099"/>
                </a:cubicBezTo>
                <a:cubicBezTo>
                  <a:pt x="4688339" y="3967508"/>
                  <a:pt x="4682097" y="3977782"/>
                  <a:pt x="4673744" y="3983255"/>
                </a:cubicBezTo>
                <a:cubicBezTo>
                  <a:pt x="4661838" y="3991032"/>
                  <a:pt x="4646764" y="3993817"/>
                  <a:pt x="4633801" y="4000442"/>
                </a:cubicBezTo>
                <a:cubicBezTo>
                  <a:pt x="4618535" y="4008219"/>
                  <a:pt x="4600869" y="4014940"/>
                  <a:pt x="4590499" y="4027326"/>
                </a:cubicBezTo>
                <a:cubicBezTo>
                  <a:pt x="4581281" y="4038368"/>
                  <a:pt x="4571968" y="4047009"/>
                  <a:pt x="4559773" y="4054018"/>
                </a:cubicBezTo>
                <a:cubicBezTo>
                  <a:pt x="4551229" y="4058915"/>
                  <a:pt x="4544892" y="4067844"/>
                  <a:pt x="4536059" y="4071877"/>
                </a:cubicBezTo>
                <a:cubicBezTo>
                  <a:pt x="4524441" y="4077254"/>
                  <a:pt x="4512727" y="4081479"/>
                  <a:pt x="4502549" y="4089832"/>
                </a:cubicBezTo>
                <a:cubicBezTo>
                  <a:pt x="4491987" y="4098473"/>
                  <a:pt x="4479986" y="4105290"/>
                  <a:pt x="4468944" y="4113356"/>
                </a:cubicBezTo>
                <a:cubicBezTo>
                  <a:pt x="4463087" y="4117676"/>
                  <a:pt x="4458286" y="4123341"/>
                  <a:pt x="4452622" y="4127854"/>
                </a:cubicBezTo>
                <a:cubicBezTo>
                  <a:pt x="4442252" y="4136111"/>
                  <a:pt x="4431690" y="4144176"/>
                  <a:pt x="4421032" y="4151953"/>
                </a:cubicBezTo>
                <a:cubicBezTo>
                  <a:pt x="4410375" y="4159731"/>
                  <a:pt x="4400197" y="4168756"/>
                  <a:pt x="4388483" y="4174421"/>
                </a:cubicBezTo>
                <a:cubicBezTo>
                  <a:pt x="4368513" y="4184023"/>
                  <a:pt x="4346717" y="4189784"/>
                  <a:pt x="4327321" y="4200153"/>
                </a:cubicBezTo>
                <a:cubicBezTo>
                  <a:pt x="4307639" y="4210714"/>
                  <a:pt x="4289107" y="4223965"/>
                  <a:pt x="4271633" y="4237983"/>
                </a:cubicBezTo>
                <a:cubicBezTo>
                  <a:pt x="4257807" y="4249025"/>
                  <a:pt x="4244845" y="4259971"/>
                  <a:pt x="4227465" y="4265635"/>
                </a:cubicBezTo>
                <a:cubicBezTo>
                  <a:pt x="4217768" y="4268804"/>
                  <a:pt x="4207591" y="4275717"/>
                  <a:pt x="4201733" y="4283783"/>
                </a:cubicBezTo>
                <a:cubicBezTo>
                  <a:pt x="4189059" y="4301353"/>
                  <a:pt x="4172833" y="4313739"/>
                  <a:pt x="4154494" y="4324301"/>
                </a:cubicBezTo>
                <a:cubicBezTo>
                  <a:pt x="4130010" y="4338511"/>
                  <a:pt x="4105814" y="4353009"/>
                  <a:pt x="4081234" y="4366931"/>
                </a:cubicBezTo>
                <a:cubicBezTo>
                  <a:pt x="4066737" y="4375189"/>
                  <a:pt x="4052335" y="4383926"/>
                  <a:pt x="4036971" y="4389975"/>
                </a:cubicBezTo>
                <a:cubicBezTo>
                  <a:pt x="4005575" y="4402457"/>
                  <a:pt x="3973410" y="4413114"/>
                  <a:pt x="3941725" y="4424733"/>
                </a:cubicBezTo>
                <a:cubicBezTo>
                  <a:pt x="3931355" y="4428477"/>
                  <a:pt x="3921561" y="4433854"/>
                  <a:pt x="3910999" y="4437119"/>
                </a:cubicBezTo>
                <a:cubicBezTo>
                  <a:pt x="3899573" y="4440671"/>
                  <a:pt x="3887285" y="4441727"/>
                  <a:pt x="3875859" y="4445280"/>
                </a:cubicBezTo>
                <a:cubicBezTo>
                  <a:pt x="3856847" y="4451136"/>
                  <a:pt x="3838412" y="4458626"/>
                  <a:pt x="3819401" y="4464579"/>
                </a:cubicBezTo>
                <a:cubicBezTo>
                  <a:pt x="3782723" y="4476005"/>
                  <a:pt x="3745949" y="4486951"/>
                  <a:pt x="3709176" y="4497800"/>
                </a:cubicBezTo>
                <a:cubicBezTo>
                  <a:pt x="3701303" y="4500105"/>
                  <a:pt x="3692757" y="4500393"/>
                  <a:pt x="3684981" y="4502889"/>
                </a:cubicBezTo>
                <a:cubicBezTo>
                  <a:pt x="3664337" y="4509610"/>
                  <a:pt x="3643789" y="4516907"/>
                  <a:pt x="3623338" y="4524300"/>
                </a:cubicBezTo>
                <a:cubicBezTo>
                  <a:pt x="3610953" y="4528813"/>
                  <a:pt x="3598854" y="4534382"/>
                  <a:pt x="3586373" y="4538702"/>
                </a:cubicBezTo>
                <a:cubicBezTo>
                  <a:pt x="3576387" y="4542159"/>
                  <a:pt x="3566113" y="4544847"/>
                  <a:pt x="3555743" y="4546960"/>
                </a:cubicBezTo>
                <a:cubicBezTo>
                  <a:pt x="3546814" y="4548785"/>
                  <a:pt x="3537501" y="4548592"/>
                  <a:pt x="3528667" y="4550801"/>
                </a:cubicBezTo>
                <a:cubicBezTo>
                  <a:pt x="3504759" y="4556753"/>
                  <a:pt x="3481140" y="4563475"/>
                  <a:pt x="3457424" y="4569811"/>
                </a:cubicBezTo>
                <a:cubicBezTo>
                  <a:pt x="3447919" y="4572308"/>
                  <a:pt x="3438221" y="4574133"/>
                  <a:pt x="3429003" y="4577301"/>
                </a:cubicBezTo>
                <a:cubicBezTo>
                  <a:pt x="3404327" y="4585654"/>
                  <a:pt x="3380036" y="4595159"/>
                  <a:pt x="3355264" y="4603033"/>
                </a:cubicBezTo>
                <a:cubicBezTo>
                  <a:pt x="3334717" y="4609562"/>
                  <a:pt x="3313593" y="4614266"/>
                  <a:pt x="3292757" y="4620027"/>
                </a:cubicBezTo>
                <a:cubicBezTo>
                  <a:pt x="3283924" y="4622524"/>
                  <a:pt x="3275475" y="4626077"/>
                  <a:pt x="3266643" y="4628188"/>
                </a:cubicBezTo>
                <a:cubicBezTo>
                  <a:pt x="3246863" y="4632990"/>
                  <a:pt x="3226796" y="4637022"/>
                  <a:pt x="3206921" y="4641823"/>
                </a:cubicBezTo>
                <a:cubicBezTo>
                  <a:pt x="3195590" y="4644607"/>
                  <a:pt x="3184645" y="4649600"/>
                  <a:pt x="3173123" y="4651425"/>
                </a:cubicBezTo>
                <a:cubicBezTo>
                  <a:pt x="3145759" y="4655745"/>
                  <a:pt x="3118203" y="4658817"/>
                  <a:pt x="3090646" y="4662274"/>
                </a:cubicBezTo>
                <a:cubicBezTo>
                  <a:pt x="3062227" y="4665826"/>
                  <a:pt x="3033902" y="4669571"/>
                  <a:pt x="3005480" y="4672739"/>
                </a:cubicBezTo>
                <a:cubicBezTo>
                  <a:pt x="2989926" y="4674372"/>
                  <a:pt x="2974275" y="4674660"/>
                  <a:pt x="2958721" y="4676196"/>
                </a:cubicBezTo>
                <a:cubicBezTo>
                  <a:pt x="2945087" y="4677541"/>
                  <a:pt x="2931549" y="4680037"/>
                  <a:pt x="2917915" y="4681670"/>
                </a:cubicBezTo>
                <a:cubicBezTo>
                  <a:pt x="2906105" y="4683013"/>
                  <a:pt x="2894199" y="4683781"/>
                  <a:pt x="2882389" y="4685126"/>
                </a:cubicBezTo>
                <a:cubicBezTo>
                  <a:pt x="2863475" y="4687334"/>
                  <a:pt x="2844655" y="4689831"/>
                  <a:pt x="2825837" y="4692135"/>
                </a:cubicBezTo>
                <a:cubicBezTo>
                  <a:pt x="2817964" y="4692999"/>
                  <a:pt x="2809706" y="4695399"/>
                  <a:pt x="2802313" y="4693960"/>
                </a:cubicBezTo>
                <a:cubicBezTo>
                  <a:pt x="2783686" y="4690310"/>
                  <a:pt x="2765347" y="4691367"/>
                  <a:pt x="2746816" y="4693863"/>
                </a:cubicBezTo>
                <a:cubicBezTo>
                  <a:pt x="2740479" y="4694728"/>
                  <a:pt x="2733662" y="4694535"/>
                  <a:pt x="2727517" y="4692903"/>
                </a:cubicBezTo>
                <a:cubicBezTo>
                  <a:pt x="2714939" y="4689638"/>
                  <a:pt x="2702745" y="4685029"/>
                  <a:pt x="2690359" y="4680997"/>
                </a:cubicBezTo>
                <a:cubicBezTo>
                  <a:pt x="2689014" y="4680517"/>
                  <a:pt x="2687382" y="4680421"/>
                  <a:pt x="2685943" y="4680133"/>
                </a:cubicBezTo>
                <a:cubicBezTo>
                  <a:pt x="2677781" y="4678500"/>
                  <a:pt x="2669717" y="4676868"/>
                  <a:pt x="2661554" y="4675428"/>
                </a:cubicBezTo>
                <a:cubicBezTo>
                  <a:pt x="2657138" y="4674660"/>
                  <a:pt x="2652625" y="4674564"/>
                  <a:pt x="2648208" y="4673892"/>
                </a:cubicBezTo>
                <a:cubicBezTo>
                  <a:pt x="2631118" y="4671203"/>
                  <a:pt x="2612299" y="4675716"/>
                  <a:pt x="2597512" y="4664099"/>
                </a:cubicBezTo>
                <a:cubicBezTo>
                  <a:pt x="2587911" y="4656609"/>
                  <a:pt x="2578597" y="4658338"/>
                  <a:pt x="2568324" y="4659490"/>
                </a:cubicBezTo>
                <a:cubicBezTo>
                  <a:pt x="2560547" y="4660354"/>
                  <a:pt x="2552577" y="4660065"/>
                  <a:pt x="2544704" y="4660162"/>
                </a:cubicBezTo>
                <a:cubicBezTo>
                  <a:pt x="2530878" y="4660449"/>
                  <a:pt x="2517052" y="4660546"/>
                  <a:pt x="2503225" y="4661026"/>
                </a:cubicBezTo>
                <a:cubicBezTo>
                  <a:pt x="2498808" y="4661218"/>
                  <a:pt x="2494297" y="4663619"/>
                  <a:pt x="2489975" y="4663235"/>
                </a:cubicBezTo>
                <a:cubicBezTo>
                  <a:pt x="2470004" y="4661410"/>
                  <a:pt x="2450033" y="4658529"/>
                  <a:pt x="2430061" y="4656897"/>
                </a:cubicBezTo>
                <a:cubicBezTo>
                  <a:pt x="2418732" y="4655938"/>
                  <a:pt x="2407114" y="4657761"/>
                  <a:pt x="2395880" y="4656417"/>
                </a:cubicBezTo>
                <a:cubicBezTo>
                  <a:pt x="2382919" y="4654881"/>
                  <a:pt x="2370245" y="4650945"/>
                  <a:pt x="2357378" y="4648544"/>
                </a:cubicBezTo>
                <a:cubicBezTo>
                  <a:pt x="2353826" y="4647872"/>
                  <a:pt x="2349889" y="4648736"/>
                  <a:pt x="2346145" y="4648928"/>
                </a:cubicBezTo>
                <a:cubicBezTo>
                  <a:pt x="2341920" y="4649120"/>
                  <a:pt x="2337791" y="4649504"/>
                  <a:pt x="2333567" y="4649600"/>
                </a:cubicBezTo>
                <a:cubicBezTo>
                  <a:pt x="2320700" y="4649793"/>
                  <a:pt x="2307835" y="4649504"/>
                  <a:pt x="2294968" y="4650177"/>
                </a:cubicBezTo>
                <a:cubicBezTo>
                  <a:pt x="2287095" y="4650561"/>
                  <a:pt x="2278839" y="4654497"/>
                  <a:pt x="2271540" y="4653057"/>
                </a:cubicBezTo>
                <a:cubicBezTo>
                  <a:pt x="2256659" y="4650272"/>
                  <a:pt x="2241776" y="4656513"/>
                  <a:pt x="2226895" y="4651329"/>
                </a:cubicBezTo>
                <a:cubicBezTo>
                  <a:pt x="2222285" y="4649793"/>
                  <a:pt x="2215948" y="4653633"/>
                  <a:pt x="2210379" y="4653825"/>
                </a:cubicBezTo>
                <a:cubicBezTo>
                  <a:pt x="2196457" y="4654305"/>
                  <a:pt x="2182535" y="4654209"/>
                  <a:pt x="2168613" y="4654113"/>
                </a:cubicBezTo>
                <a:cubicBezTo>
                  <a:pt x="2156131" y="4654017"/>
                  <a:pt x="2143168" y="4655361"/>
                  <a:pt x="2131167" y="4652673"/>
                </a:cubicBezTo>
                <a:cubicBezTo>
                  <a:pt x="2118588" y="4649793"/>
                  <a:pt x="2107259" y="4650177"/>
                  <a:pt x="2095065" y="4653441"/>
                </a:cubicBezTo>
                <a:cubicBezTo>
                  <a:pt x="2086711" y="4655649"/>
                  <a:pt x="2077878" y="4655938"/>
                  <a:pt x="2069237" y="4656609"/>
                </a:cubicBezTo>
                <a:cubicBezTo>
                  <a:pt x="2059924" y="4657377"/>
                  <a:pt x="2049650" y="4655361"/>
                  <a:pt x="2041201" y="4658529"/>
                </a:cubicBezTo>
                <a:cubicBezTo>
                  <a:pt x="2016044" y="4667939"/>
                  <a:pt x="1990216" y="4669955"/>
                  <a:pt x="1963909" y="4669955"/>
                </a:cubicBezTo>
                <a:cubicBezTo>
                  <a:pt x="1959107" y="4669955"/>
                  <a:pt x="1954210" y="4668612"/>
                  <a:pt x="1949603" y="4667171"/>
                </a:cubicBezTo>
                <a:cubicBezTo>
                  <a:pt x="1922717" y="4658529"/>
                  <a:pt x="1895737" y="4659297"/>
                  <a:pt x="1868373" y="4664578"/>
                </a:cubicBezTo>
                <a:cubicBezTo>
                  <a:pt x="1862708" y="4665731"/>
                  <a:pt x="1856372" y="4665923"/>
                  <a:pt x="1850707" y="4664771"/>
                </a:cubicBezTo>
                <a:cubicBezTo>
                  <a:pt x="1834768" y="4661410"/>
                  <a:pt x="1819309" y="4655841"/>
                  <a:pt x="1803275" y="4653441"/>
                </a:cubicBezTo>
                <a:cubicBezTo>
                  <a:pt x="1776775" y="4649504"/>
                  <a:pt x="1753828" y="4662754"/>
                  <a:pt x="1730112" y="4671396"/>
                </a:cubicBezTo>
                <a:cubicBezTo>
                  <a:pt x="1707548" y="4679557"/>
                  <a:pt x="1688345" y="4697992"/>
                  <a:pt x="1661652" y="4693863"/>
                </a:cubicBezTo>
                <a:cubicBezTo>
                  <a:pt x="1658965" y="4693479"/>
                  <a:pt x="1655988" y="4696071"/>
                  <a:pt x="1653011" y="4696744"/>
                </a:cubicBezTo>
                <a:cubicBezTo>
                  <a:pt x="1644850" y="4698568"/>
                  <a:pt x="1636689" y="4700776"/>
                  <a:pt x="1628431" y="4701641"/>
                </a:cubicBezTo>
                <a:cubicBezTo>
                  <a:pt x="1618350" y="4702793"/>
                  <a:pt x="1608076" y="4702409"/>
                  <a:pt x="1597995" y="4703369"/>
                </a:cubicBezTo>
                <a:cubicBezTo>
                  <a:pt x="1585032" y="4704521"/>
                  <a:pt x="1572263" y="4707593"/>
                  <a:pt x="1559396" y="4707593"/>
                </a:cubicBezTo>
                <a:cubicBezTo>
                  <a:pt x="1549026" y="4707593"/>
                  <a:pt x="1538753" y="4704041"/>
                  <a:pt x="1528480" y="4702312"/>
                </a:cubicBezTo>
                <a:cubicBezTo>
                  <a:pt x="1513981" y="4699912"/>
                  <a:pt x="1498042" y="4700584"/>
                  <a:pt x="1485272" y="4694439"/>
                </a:cubicBezTo>
                <a:cubicBezTo>
                  <a:pt x="1471639" y="4687910"/>
                  <a:pt x="1458676" y="4684934"/>
                  <a:pt x="1444562" y="4686950"/>
                </a:cubicBezTo>
                <a:cubicBezTo>
                  <a:pt x="1439857" y="4687622"/>
                  <a:pt x="1433808" y="4691655"/>
                  <a:pt x="1431696" y="4695783"/>
                </a:cubicBezTo>
                <a:cubicBezTo>
                  <a:pt x="1426991" y="4705001"/>
                  <a:pt x="1420559" y="4706634"/>
                  <a:pt x="1411821" y="4703464"/>
                </a:cubicBezTo>
                <a:cubicBezTo>
                  <a:pt x="1404236" y="4700776"/>
                  <a:pt x="1394922" y="4699432"/>
                  <a:pt x="1389738" y="4694247"/>
                </a:cubicBezTo>
                <a:cubicBezTo>
                  <a:pt x="1375047" y="4679557"/>
                  <a:pt x="1356324" y="4679077"/>
                  <a:pt x="1338081" y="4675141"/>
                </a:cubicBezTo>
                <a:cubicBezTo>
                  <a:pt x="1326945" y="4672739"/>
                  <a:pt x="1316574" y="4672644"/>
                  <a:pt x="1305436" y="4674276"/>
                </a:cubicBezTo>
                <a:cubicBezTo>
                  <a:pt x="1281241" y="4677925"/>
                  <a:pt x="1257717" y="4672739"/>
                  <a:pt x="1234481" y="4666115"/>
                </a:cubicBezTo>
                <a:cubicBezTo>
                  <a:pt x="1219118" y="4661698"/>
                  <a:pt x="1203372" y="4659010"/>
                  <a:pt x="1188106" y="4654497"/>
                </a:cubicBezTo>
                <a:cubicBezTo>
                  <a:pt x="1176680" y="4651041"/>
                  <a:pt x="1165255" y="4646912"/>
                  <a:pt x="1154790" y="4641343"/>
                </a:cubicBezTo>
                <a:cubicBezTo>
                  <a:pt x="1139618" y="4633181"/>
                  <a:pt x="1126369" y="4620891"/>
                  <a:pt x="1107069" y="4624156"/>
                </a:cubicBezTo>
                <a:cubicBezTo>
                  <a:pt x="1090074" y="4627036"/>
                  <a:pt x="1074713" y="4620988"/>
                  <a:pt x="1059158" y="4615227"/>
                </a:cubicBezTo>
                <a:cubicBezTo>
                  <a:pt x="1047732" y="4611002"/>
                  <a:pt x="1036308" y="4606681"/>
                  <a:pt x="1024496" y="4603993"/>
                </a:cubicBezTo>
                <a:cubicBezTo>
                  <a:pt x="1010478" y="4600824"/>
                  <a:pt x="994635" y="4602169"/>
                  <a:pt x="982153" y="4596311"/>
                </a:cubicBezTo>
                <a:cubicBezTo>
                  <a:pt x="969095" y="4590166"/>
                  <a:pt x="958246" y="4594295"/>
                  <a:pt x="946628" y="4596024"/>
                </a:cubicBezTo>
                <a:cubicBezTo>
                  <a:pt x="928097" y="4598712"/>
                  <a:pt x="909661" y="4603705"/>
                  <a:pt x="890939" y="4597368"/>
                </a:cubicBezTo>
                <a:cubicBezTo>
                  <a:pt x="868184" y="4589687"/>
                  <a:pt x="845620" y="4581430"/>
                  <a:pt x="822769" y="4574133"/>
                </a:cubicBezTo>
                <a:cubicBezTo>
                  <a:pt x="813934" y="4571347"/>
                  <a:pt x="804431" y="4570195"/>
                  <a:pt x="795212" y="4568947"/>
                </a:cubicBezTo>
                <a:cubicBezTo>
                  <a:pt x="786476" y="4567891"/>
                  <a:pt x="776010" y="4570579"/>
                  <a:pt x="769288" y="4566547"/>
                </a:cubicBezTo>
                <a:cubicBezTo>
                  <a:pt x="752005" y="4556178"/>
                  <a:pt x="734243" y="4551089"/>
                  <a:pt x="714271" y="4551089"/>
                </a:cubicBezTo>
                <a:cubicBezTo>
                  <a:pt x="706781" y="4551089"/>
                  <a:pt x="699484" y="4546768"/>
                  <a:pt x="691900" y="4545999"/>
                </a:cubicBezTo>
                <a:cubicBezTo>
                  <a:pt x="681529" y="4545040"/>
                  <a:pt x="669623" y="4542447"/>
                  <a:pt x="660598" y="4546096"/>
                </a:cubicBezTo>
                <a:cubicBezTo>
                  <a:pt x="639379" y="4554737"/>
                  <a:pt x="622193" y="4547536"/>
                  <a:pt x="603662" y="4538991"/>
                </a:cubicBezTo>
                <a:cubicBezTo>
                  <a:pt x="585418" y="4530541"/>
                  <a:pt x="566215" y="4523821"/>
                  <a:pt x="546821" y="4518251"/>
                </a:cubicBezTo>
                <a:cubicBezTo>
                  <a:pt x="539524" y="4516235"/>
                  <a:pt x="530787" y="4519596"/>
                  <a:pt x="522721" y="4520267"/>
                </a:cubicBezTo>
                <a:cubicBezTo>
                  <a:pt x="519840" y="4520460"/>
                  <a:pt x="516671" y="4520748"/>
                  <a:pt x="514080" y="4519788"/>
                </a:cubicBezTo>
                <a:cubicBezTo>
                  <a:pt x="489020" y="4510570"/>
                  <a:pt x="463575" y="4503561"/>
                  <a:pt x="436404" y="4508361"/>
                </a:cubicBezTo>
                <a:cubicBezTo>
                  <a:pt x="433908" y="4508842"/>
                  <a:pt x="431123" y="4507786"/>
                  <a:pt x="428626" y="4507114"/>
                </a:cubicBezTo>
                <a:cubicBezTo>
                  <a:pt x="416432" y="4503657"/>
                  <a:pt x="404526" y="4498184"/>
                  <a:pt x="392141" y="4496936"/>
                </a:cubicBezTo>
                <a:cubicBezTo>
                  <a:pt x="361608" y="4493864"/>
                  <a:pt x="330884" y="4492615"/>
                  <a:pt x="300157" y="4490599"/>
                </a:cubicBezTo>
                <a:cubicBezTo>
                  <a:pt x="298237" y="4490503"/>
                  <a:pt x="296221" y="4490503"/>
                  <a:pt x="294493" y="4489831"/>
                </a:cubicBezTo>
                <a:cubicBezTo>
                  <a:pt x="283163" y="4485702"/>
                  <a:pt x="273274" y="4487047"/>
                  <a:pt x="263671" y="4494919"/>
                </a:cubicBezTo>
                <a:cubicBezTo>
                  <a:pt x="259447" y="4498376"/>
                  <a:pt x="253686" y="4500200"/>
                  <a:pt x="248406" y="4502121"/>
                </a:cubicBezTo>
                <a:cubicBezTo>
                  <a:pt x="240628" y="4505002"/>
                  <a:pt x="232659" y="4507786"/>
                  <a:pt x="224594" y="4509610"/>
                </a:cubicBezTo>
                <a:cubicBezTo>
                  <a:pt x="216624" y="4511338"/>
                  <a:pt x="208079" y="4513738"/>
                  <a:pt x="200398" y="4512395"/>
                </a:cubicBezTo>
                <a:cubicBezTo>
                  <a:pt x="186572" y="4509994"/>
                  <a:pt x="173417" y="4504618"/>
                  <a:pt x="159783" y="4501064"/>
                </a:cubicBezTo>
                <a:cubicBezTo>
                  <a:pt x="155079" y="4499816"/>
                  <a:pt x="149893" y="4500009"/>
                  <a:pt x="144997" y="4499912"/>
                </a:cubicBezTo>
                <a:cubicBezTo>
                  <a:pt x="133763" y="4499625"/>
                  <a:pt x="122241" y="4502409"/>
                  <a:pt x="112064" y="4494440"/>
                </a:cubicBezTo>
                <a:cubicBezTo>
                  <a:pt x="102655" y="4486951"/>
                  <a:pt x="93148" y="4489158"/>
                  <a:pt x="83259" y="4494824"/>
                </a:cubicBezTo>
                <a:cubicBezTo>
                  <a:pt x="76154" y="4498857"/>
                  <a:pt x="68090" y="4502025"/>
                  <a:pt x="60120" y="4503561"/>
                </a:cubicBezTo>
                <a:cubicBezTo>
                  <a:pt x="49174" y="4505673"/>
                  <a:pt x="38324" y="4506538"/>
                  <a:pt x="26514" y="4505289"/>
                </a:cubicBezTo>
                <a:cubicBezTo>
                  <a:pt x="18161" y="4504425"/>
                  <a:pt x="11343" y="4504041"/>
                  <a:pt x="4814" y="4498952"/>
                </a:cubicBezTo>
                <a:cubicBezTo>
                  <a:pt x="3759" y="4498184"/>
                  <a:pt x="1839" y="4497992"/>
                  <a:pt x="398" y="4498089"/>
                </a:cubicBezTo>
                <a:lnTo>
                  <a:pt x="0" y="4498087"/>
                </a:lnTo>
                <a:close/>
              </a:path>
            </a:pathLst>
          </a:custGeom>
          <a:effectLst>
            <a:outerShdw blurRad="381000" dist="152400" dir="5400000" algn="t" rotWithShape="0">
              <a:prstClr val="black">
                <a:alpha val="1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DE8A29-0675-EF1E-E242-701DE369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"Write to learn"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02255E-0DC2-7E81-9C40-09474ADE30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0855" y="1412489"/>
            <a:ext cx="3427283" cy="355538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900" dirty="0"/>
              <a:t> “You want to remember something? Write it down.”</a:t>
            </a:r>
          </a:p>
          <a:p>
            <a:r>
              <a:rPr lang="en-US" sz="1900" i="1" dirty="0"/>
              <a:t>Writing helps us monitor what we know, as well as causing us to engage in retrieval practice: a more active form of learning. </a:t>
            </a:r>
            <a:endParaRPr lang="en-US" sz="1900" dirty="0"/>
          </a:p>
          <a:p>
            <a:r>
              <a:rPr lang="en-US" sz="1900" i="1" dirty="0"/>
              <a:t>Writing down what you know, and even what you don’t, helps you to master a subject.</a:t>
            </a:r>
            <a:endParaRPr lang="en-US" sz="1900" i="1" dirty="0">
              <a:cs typeface="Calibri"/>
            </a:endParaRPr>
          </a:p>
          <a:p>
            <a:pPr marL="0" indent="0">
              <a:buNone/>
            </a:pPr>
            <a:r>
              <a:rPr lang="en-US" sz="1200" dirty="0"/>
              <a:t>https://www.the-learning-agency-lab.com/the-learning-curve/learn-better-through-writing/</a:t>
            </a:r>
            <a:endParaRPr lang="en-US" sz="1200" i="1">
              <a:cs typeface="Calibri"/>
            </a:endParaRPr>
          </a:p>
        </p:txBody>
      </p:sp>
      <p:sp>
        <p:nvSpPr>
          <p:cNvPr id="12" name="Zástupný obsah 2">
            <a:extLst>
              <a:ext uri="{FF2B5EF4-FFF2-40B4-BE49-F238E27FC236}">
                <a16:creationId xmlns:a16="http://schemas.microsoft.com/office/drawing/2014/main" id="{FCFA5877-0867-EB34-C075-48784B327582}"/>
              </a:ext>
            </a:extLst>
          </p:cNvPr>
          <p:cNvSpPr txBox="1">
            <a:spLocks/>
          </p:cNvSpPr>
          <p:nvPr/>
        </p:nvSpPr>
        <p:spPr>
          <a:xfrm>
            <a:off x="8451604" y="1412489"/>
            <a:ext cx="3197701" cy="43638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700" dirty="0" err="1">
                <a:cs typeface="Calibri"/>
              </a:rPr>
              <a:t>Psaní</a:t>
            </a:r>
            <a:r>
              <a:rPr lang="en-US" sz="1700" dirty="0">
                <a:cs typeface="Calibri"/>
              </a:rPr>
              <a:t> </a:t>
            </a:r>
            <a:r>
              <a:rPr lang="en-US" sz="1700" dirty="0" err="1">
                <a:cs typeface="Calibri"/>
              </a:rPr>
              <a:t>zahrnuje</a:t>
            </a:r>
            <a:r>
              <a:rPr lang="en-US" sz="1700" dirty="0">
                <a:cs typeface="Calibri"/>
              </a:rPr>
              <a:t> </a:t>
            </a:r>
            <a:r>
              <a:rPr lang="en-US" sz="1700" dirty="0" err="1">
                <a:cs typeface="Calibri"/>
              </a:rPr>
              <a:t>tři</a:t>
            </a:r>
            <a:r>
              <a:rPr lang="en-US" sz="1700" dirty="0">
                <a:cs typeface="Calibri"/>
              </a:rPr>
              <a:t> </a:t>
            </a:r>
            <a:r>
              <a:rPr lang="en-US" sz="1700" dirty="0" err="1">
                <a:cs typeface="Calibri"/>
              </a:rPr>
              <a:t>důležité</a:t>
            </a:r>
            <a:r>
              <a:rPr lang="en-US" sz="1700" dirty="0">
                <a:cs typeface="Calibri"/>
              </a:rPr>
              <a:t> </a:t>
            </a:r>
            <a:r>
              <a:rPr lang="en-US" sz="1700" dirty="0" err="1">
                <a:cs typeface="Calibri"/>
              </a:rPr>
              <a:t>procesy</a:t>
            </a:r>
            <a:r>
              <a:rPr lang="en-US" sz="1700" dirty="0">
                <a:cs typeface="Calibri"/>
              </a:rPr>
              <a:t> </a:t>
            </a:r>
            <a:r>
              <a:rPr lang="en-US" sz="1700" dirty="0" err="1">
                <a:cs typeface="Calibri"/>
              </a:rPr>
              <a:t>mozku</a:t>
            </a:r>
            <a:r>
              <a:rPr lang="en-US" sz="1700" dirty="0">
                <a:cs typeface="Calibri"/>
              </a:rPr>
              <a:t>:</a:t>
            </a:r>
          </a:p>
          <a:p>
            <a:pPr marL="0" indent="0">
              <a:buNone/>
            </a:pPr>
            <a:r>
              <a:rPr lang="en-US" sz="1700" dirty="0">
                <a:cs typeface="Calibri"/>
              </a:rPr>
              <a:t>1. </a:t>
            </a:r>
            <a:r>
              <a:rPr lang="en-US" sz="1700" dirty="0" err="1">
                <a:cs typeface="Calibri"/>
              </a:rPr>
              <a:t>Motorické</a:t>
            </a:r>
            <a:r>
              <a:rPr lang="en-US" sz="1700" dirty="0">
                <a:cs typeface="Calibri"/>
              </a:rPr>
              <a:t> (</a:t>
            </a:r>
            <a:r>
              <a:rPr lang="en-US" sz="1700" dirty="0" err="1">
                <a:cs typeface="Calibri"/>
              </a:rPr>
              <a:t>položení</a:t>
            </a:r>
            <a:r>
              <a:rPr lang="en-US" sz="1700" dirty="0">
                <a:cs typeface="Calibri"/>
              </a:rPr>
              <a:t> </a:t>
            </a:r>
            <a:r>
              <a:rPr lang="en-US" sz="1700" dirty="0" err="1">
                <a:cs typeface="Calibri"/>
              </a:rPr>
              <a:t>pera</a:t>
            </a:r>
            <a:r>
              <a:rPr lang="en-US" sz="1700" dirty="0">
                <a:cs typeface="Calibri"/>
              </a:rPr>
              <a:t> </a:t>
            </a:r>
            <a:r>
              <a:rPr lang="en-US" sz="1700" dirty="0" err="1">
                <a:cs typeface="Calibri"/>
              </a:rPr>
              <a:t>na</a:t>
            </a:r>
            <a:r>
              <a:rPr lang="en-US" sz="1700" dirty="0">
                <a:cs typeface="Calibri"/>
              </a:rPr>
              <a:t> </a:t>
            </a:r>
            <a:r>
              <a:rPr lang="en-US" sz="1700" dirty="0" err="1">
                <a:cs typeface="Calibri"/>
              </a:rPr>
              <a:t>papír</a:t>
            </a:r>
            <a:r>
              <a:rPr lang="en-US" sz="1700" dirty="0">
                <a:cs typeface="Calibri"/>
              </a:rPr>
              <a:t> a </a:t>
            </a:r>
            <a:r>
              <a:rPr lang="en-US" sz="1700" dirty="0" err="1">
                <a:cs typeface="Calibri"/>
              </a:rPr>
              <a:t>tvoření</a:t>
            </a:r>
            <a:r>
              <a:rPr lang="en-US" sz="1700" dirty="0">
                <a:cs typeface="Calibri"/>
              </a:rPr>
              <a:t> </a:t>
            </a:r>
            <a:r>
              <a:rPr lang="en-US" sz="1700" dirty="0" err="1">
                <a:cs typeface="Calibri"/>
              </a:rPr>
              <a:t>písmen</a:t>
            </a:r>
            <a:r>
              <a:rPr lang="en-US" sz="1700" dirty="0">
                <a:cs typeface="Calibri"/>
              </a:rPr>
              <a:t>, </a:t>
            </a:r>
            <a:r>
              <a:rPr lang="en-US" sz="1700" dirty="0" err="1">
                <a:cs typeface="Calibri"/>
              </a:rPr>
              <a:t>slov</a:t>
            </a:r>
            <a:r>
              <a:rPr lang="en-US" sz="1700" dirty="0">
                <a:cs typeface="Calibri"/>
              </a:rPr>
              <a:t> a </a:t>
            </a:r>
            <a:r>
              <a:rPr lang="en-US" sz="1700" dirty="0" err="1">
                <a:cs typeface="Calibri"/>
              </a:rPr>
              <a:t>vět</a:t>
            </a:r>
            <a:r>
              <a:rPr lang="en-US" sz="1700" dirty="0">
                <a:cs typeface="Calibri"/>
              </a:rPr>
              <a:t>)</a:t>
            </a:r>
          </a:p>
          <a:p>
            <a:pPr marL="0" indent="0">
              <a:buNone/>
            </a:pPr>
            <a:r>
              <a:rPr lang="en-US" sz="1700" dirty="0">
                <a:cs typeface="Calibri"/>
              </a:rPr>
              <a:t>2. </a:t>
            </a:r>
            <a:r>
              <a:rPr lang="en-US" sz="1700" dirty="0" err="1">
                <a:cs typeface="Calibri"/>
              </a:rPr>
              <a:t>Vizuální</a:t>
            </a:r>
            <a:r>
              <a:rPr lang="en-US" sz="1700" dirty="0">
                <a:cs typeface="Calibri"/>
              </a:rPr>
              <a:t> (</a:t>
            </a:r>
            <a:r>
              <a:rPr lang="en-US" sz="1700" dirty="0" err="1">
                <a:cs typeface="Calibri"/>
              </a:rPr>
              <a:t>vidím</a:t>
            </a:r>
            <a:r>
              <a:rPr lang="en-US" sz="1700" dirty="0">
                <a:cs typeface="Calibri"/>
              </a:rPr>
              <a:t>, co </a:t>
            </a:r>
            <a:r>
              <a:rPr lang="en-US" sz="1700" dirty="0" err="1">
                <a:cs typeface="Calibri"/>
              </a:rPr>
              <a:t>píšu</a:t>
            </a:r>
            <a:r>
              <a:rPr lang="en-US" sz="1700" dirty="0">
                <a:cs typeface="Calibri"/>
              </a:rPr>
              <a:t>)</a:t>
            </a:r>
          </a:p>
          <a:p>
            <a:pPr marL="0" indent="0">
              <a:buNone/>
            </a:pPr>
            <a:r>
              <a:rPr lang="en-US" sz="1700" dirty="0">
                <a:cs typeface="Calibri"/>
              </a:rPr>
              <a:t>3. </a:t>
            </a:r>
            <a:r>
              <a:rPr lang="en-US" sz="1700" dirty="0" err="1">
                <a:cs typeface="Calibri"/>
              </a:rPr>
              <a:t>Kognitivní</a:t>
            </a:r>
            <a:r>
              <a:rPr lang="en-US" sz="1700" dirty="0">
                <a:cs typeface="Calibri"/>
              </a:rPr>
              <a:t> (</a:t>
            </a:r>
            <a:r>
              <a:rPr lang="en-US" sz="1700" dirty="0" err="1">
                <a:cs typeface="Calibri"/>
              </a:rPr>
              <a:t>pamatuju</a:t>
            </a:r>
            <a:r>
              <a:rPr lang="en-US" sz="1700" dirty="0">
                <a:cs typeface="Calibri"/>
              </a:rPr>
              <a:t> </a:t>
            </a:r>
            <a:r>
              <a:rPr lang="en-US" sz="1700" dirty="0" err="1">
                <a:cs typeface="Calibri"/>
              </a:rPr>
              <a:t>si</a:t>
            </a:r>
            <a:r>
              <a:rPr lang="en-US" sz="1700" dirty="0">
                <a:cs typeface="Calibri"/>
              </a:rPr>
              <a:t>, co </a:t>
            </a:r>
            <a:r>
              <a:rPr lang="en-US" sz="1700" dirty="0" err="1">
                <a:cs typeface="Calibri"/>
              </a:rPr>
              <a:t>píšu</a:t>
            </a:r>
            <a:r>
              <a:rPr lang="en-US" sz="1700" dirty="0">
                <a:cs typeface="Calibri"/>
              </a:rPr>
              <a:t>)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84818F6F-51C2-6C83-A65E-250DE44B971B}"/>
              </a:ext>
            </a:extLst>
          </p:cNvPr>
          <p:cNvSpPr txBox="1">
            <a:spLocks/>
          </p:cNvSpPr>
          <p:nvPr/>
        </p:nvSpPr>
        <p:spPr>
          <a:xfrm>
            <a:off x="962722" y="4143220"/>
            <a:ext cx="10515600" cy="278087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>
              <a:ea typeface="+mn-lt"/>
              <a:cs typeface="+mn-lt"/>
            </a:endParaRPr>
          </a:p>
        </p:txBody>
      </p:sp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383F3DC6-2BEC-B394-3F44-268C958250CF}"/>
              </a:ext>
            </a:extLst>
          </p:cNvPr>
          <p:cNvSpPr txBox="1">
            <a:spLocks/>
          </p:cNvSpPr>
          <p:nvPr/>
        </p:nvSpPr>
        <p:spPr>
          <a:xfrm>
            <a:off x="730405" y="4106049"/>
            <a:ext cx="10515600" cy="278087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>
              <a:ea typeface="+mn-lt"/>
              <a:cs typeface="+mn-lt"/>
            </a:endParaRPr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7246CD98-E116-366B-F7B8-E09CB8537B88}"/>
              </a:ext>
            </a:extLst>
          </p:cNvPr>
          <p:cNvSpPr txBox="1">
            <a:spLocks/>
          </p:cNvSpPr>
          <p:nvPr/>
        </p:nvSpPr>
        <p:spPr>
          <a:xfrm>
            <a:off x="730405" y="3855147"/>
            <a:ext cx="10515600" cy="278087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01197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239F07-AF4E-24AC-FD4D-DB39D143A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2915" y="659400"/>
            <a:ext cx="8767450" cy="1088886"/>
          </a:xfrm>
        </p:spPr>
        <p:txBody>
          <a:bodyPr anchor="b">
            <a:normAutofit/>
          </a:bodyPr>
          <a:lstStyle/>
          <a:p>
            <a:r>
              <a:rPr lang="cs-CZ" sz="4000" dirty="0">
                <a:cs typeface="Calibri Light"/>
              </a:rPr>
              <a:t>Plody - klasifikace</a:t>
            </a:r>
            <a:r>
              <a:rPr lang="cs-CZ" sz="2800" dirty="0">
                <a:cs typeface="Calibri Light"/>
              </a:rPr>
              <a:t> </a:t>
            </a:r>
            <a:r>
              <a:rPr lang="cs-CZ" sz="2700" dirty="0">
                <a:cs typeface="Calibri Light"/>
              </a:rPr>
              <a:t>(pokuste se pracovat nejdřív bez internetu)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703825-8BC8-D501-201F-27AD433CC5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158" y="3145060"/>
            <a:ext cx="7866061" cy="2937969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cs-CZ" sz="2400" dirty="0">
              <a:solidFill>
                <a:schemeClr val="tx1">
                  <a:alpha val="80000"/>
                </a:schemeClr>
              </a:solidFill>
              <a:cs typeface="Calibri"/>
            </a:endParaRPr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8E646216-7311-1F83-EC62-2DCF03DAA8A9}"/>
              </a:ext>
            </a:extLst>
          </p:cNvPr>
          <p:cNvSpPr/>
          <p:nvPr/>
        </p:nvSpPr>
        <p:spPr>
          <a:xfrm>
            <a:off x="732264" y="2888166"/>
            <a:ext cx="6309730" cy="7155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cs-CZ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1. Vytvořte seznam všech druhů plodů, na které si vzpomenete</a:t>
            </a:r>
            <a:endParaRPr lang="en-US" dirty="0">
              <a:solidFill>
                <a:schemeClr val="tx1">
                  <a:alpha val="80000"/>
                </a:schemeClr>
              </a:solidFill>
              <a:ea typeface="+mn-lt"/>
              <a:cs typeface="+mn-lt"/>
            </a:endParaRPr>
          </a:p>
        </p:txBody>
      </p:sp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7623DDF1-50B7-2027-A502-481A8F7691F6}"/>
              </a:ext>
            </a:extLst>
          </p:cNvPr>
          <p:cNvSpPr/>
          <p:nvPr/>
        </p:nvSpPr>
        <p:spPr>
          <a:xfrm>
            <a:off x="2302727" y="3733800"/>
            <a:ext cx="6309730" cy="6411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cs-CZ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2. Vytvořte klasifikaci plodů podle společných vlastností</a:t>
            </a:r>
            <a:endParaRPr lang="cs-CZ" dirty="0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994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239F07-AF4E-24AC-FD4D-DB39D143A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2915" y="659400"/>
            <a:ext cx="8767450" cy="1088886"/>
          </a:xfrm>
        </p:spPr>
        <p:txBody>
          <a:bodyPr anchor="b">
            <a:normAutofit/>
          </a:bodyPr>
          <a:lstStyle/>
          <a:p>
            <a:r>
              <a:rPr lang="cs-CZ" sz="4000" dirty="0">
                <a:cs typeface="Calibri Light"/>
              </a:rPr>
              <a:t>Rozšiřování semen</a:t>
            </a:r>
            <a:r>
              <a:rPr lang="cs-CZ" sz="2800" dirty="0">
                <a:cs typeface="Calibri Light"/>
              </a:rPr>
              <a:t> </a:t>
            </a:r>
            <a:endParaRPr lang="cs-CZ" sz="2700" dirty="0">
              <a:cs typeface="Calibri Light"/>
            </a:endParaRP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6AB1326D-7C42-1E60-6AB5-A9725F182000}"/>
              </a:ext>
            </a:extLst>
          </p:cNvPr>
          <p:cNvSpPr/>
          <p:nvPr/>
        </p:nvSpPr>
        <p:spPr>
          <a:xfrm>
            <a:off x="1086463" y="2260438"/>
            <a:ext cx="7722217" cy="8735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cs-CZ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1. Zkuste odhadnout, jakým způsobem jsou rozšiřována semena různých plodů (vítr, živočichové, …)</a:t>
            </a:r>
            <a:endParaRPr lang="cs-CZ" dirty="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5D17AE3E-E7E9-04CF-30DD-43A41551B89F}"/>
              </a:ext>
            </a:extLst>
          </p:cNvPr>
          <p:cNvSpPr/>
          <p:nvPr/>
        </p:nvSpPr>
        <p:spPr>
          <a:xfrm>
            <a:off x="4278590" y="3429000"/>
            <a:ext cx="6309730" cy="6319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cs-CZ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2. Na základě předešlého bodu sepište společné znaky plodů a semen pro každý způsob rozšiřování</a:t>
            </a:r>
            <a:endParaRPr lang="cs-CZ" dirty="0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8391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 2013–2022">
  <a:themeElements>
    <a:clrScheme name="Motiv Office 2013–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 2013–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 2013–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43</TotalTime>
  <Words>192</Words>
  <Application>Microsoft Office PowerPoint</Application>
  <PresentationFormat>Širokoúhlá obrazovka</PresentationFormat>
  <Paragraphs>18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 2013–2022</vt:lpstr>
      <vt:lpstr>Úvod do Rostlinné embryologie</vt:lpstr>
      <vt:lpstr>"Write to learn"</vt:lpstr>
      <vt:lpstr>Plody - klasifikace (pokuste se pracovat nejdřív bez internetu)</vt:lpstr>
      <vt:lpstr>Rozšiřování semen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Hana Cempirkova</dc:creator>
  <cp:lastModifiedBy>Hana Cempírková</cp:lastModifiedBy>
  <cp:revision>162</cp:revision>
  <dcterms:created xsi:type="dcterms:W3CDTF">2022-09-06T07:57:48Z</dcterms:created>
  <dcterms:modified xsi:type="dcterms:W3CDTF">2024-10-02T18:48:26Z</dcterms:modified>
</cp:coreProperties>
</file>