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B33"/>
    <a:srgbClr val="CC0000"/>
    <a:srgbClr val="BD92DE"/>
    <a:srgbClr val="2F5B51"/>
    <a:srgbClr val="60AC9A"/>
    <a:srgbClr val="0196FA"/>
    <a:srgbClr val="72C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51221\Documents\Strunga\PhD\V&#253;sledky%20meran&#237;\Aktivita\230328%20SAK%20THR174\SAK%20THR174%20anal&#253;z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dirty="0">
                <a:effectLst/>
              </a:rPr>
              <a:t>Priebeh - </a:t>
            </a:r>
            <a:r>
              <a:rPr lang="en-US" sz="1800" dirty="0">
                <a:effectLst/>
              </a:rPr>
              <a:t>Sigmoid</a:t>
            </a:r>
            <a:r>
              <a:rPr lang="sk-SK" sz="1800" dirty="0">
                <a:effectLst/>
              </a:rPr>
              <a:t>a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FluoroDATA!$A$4:$A$302</c:f>
              <c:numCache>
                <c:formatCode>General</c:formatCode>
                <c:ptCount val="299"/>
                <c:pt idx="0">
                  <c:v>15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55</c:v>
                </c:pt>
                <c:pt idx="5">
                  <c:v>65</c:v>
                </c:pt>
                <c:pt idx="6">
                  <c:v>75</c:v>
                </c:pt>
                <c:pt idx="7">
                  <c:v>85</c:v>
                </c:pt>
                <c:pt idx="8">
                  <c:v>95</c:v>
                </c:pt>
                <c:pt idx="9">
                  <c:v>105</c:v>
                </c:pt>
                <c:pt idx="10">
                  <c:v>115</c:v>
                </c:pt>
                <c:pt idx="11">
                  <c:v>125</c:v>
                </c:pt>
                <c:pt idx="12">
                  <c:v>135</c:v>
                </c:pt>
                <c:pt idx="13">
                  <c:v>145</c:v>
                </c:pt>
                <c:pt idx="14">
                  <c:v>155</c:v>
                </c:pt>
                <c:pt idx="15">
                  <c:v>165</c:v>
                </c:pt>
                <c:pt idx="16">
                  <c:v>175</c:v>
                </c:pt>
                <c:pt idx="17">
                  <c:v>185</c:v>
                </c:pt>
                <c:pt idx="18">
                  <c:v>195</c:v>
                </c:pt>
                <c:pt idx="19">
                  <c:v>205</c:v>
                </c:pt>
                <c:pt idx="20">
                  <c:v>215</c:v>
                </c:pt>
                <c:pt idx="21">
                  <c:v>225</c:v>
                </c:pt>
                <c:pt idx="22">
                  <c:v>235</c:v>
                </c:pt>
                <c:pt idx="23">
                  <c:v>245</c:v>
                </c:pt>
                <c:pt idx="24">
                  <c:v>255</c:v>
                </c:pt>
                <c:pt idx="25">
                  <c:v>265</c:v>
                </c:pt>
                <c:pt idx="26">
                  <c:v>275</c:v>
                </c:pt>
                <c:pt idx="27">
                  <c:v>285</c:v>
                </c:pt>
                <c:pt idx="28">
                  <c:v>295</c:v>
                </c:pt>
                <c:pt idx="29">
                  <c:v>305</c:v>
                </c:pt>
                <c:pt idx="30">
                  <c:v>315</c:v>
                </c:pt>
                <c:pt idx="31">
                  <c:v>325</c:v>
                </c:pt>
                <c:pt idx="32">
                  <c:v>335</c:v>
                </c:pt>
                <c:pt idx="33">
                  <c:v>345</c:v>
                </c:pt>
                <c:pt idx="34">
                  <c:v>355</c:v>
                </c:pt>
                <c:pt idx="35">
                  <c:v>365</c:v>
                </c:pt>
                <c:pt idx="36">
                  <c:v>375</c:v>
                </c:pt>
                <c:pt idx="37">
                  <c:v>385</c:v>
                </c:pt>
                <c:pt idx="38">
                  <c:v>395</c:v>
                </c:pt>
                <c:pt idx="39">
                  <c:v>405</c:v>
                </c:pt>
                <c:pt idx="40">
                  <c:v>415</c:v>
                </c:pt>
                <c:pt idx="41">
                  <c:v>425</c:v>
                </c:pt>
                <c:pt idx="42">
                  <c:v>435</c:v>
                </c:pt>
                <c:pt idx="43">
                  <c:v>445</c:v>
                </c:pt>
                <c:pt idx="44">
                  <c:v>455</c:v>
                </c:pt>
                <c:pt idx="45">
                  <c:v>465</c:v>
                </c:pt>
                <c:pt idx="46">
                  <c:v>475</c:v>
                </c:pt>
                <c:pt idx="47">
                  <c:v>485</c:v>
                </c:pt>
                <c:pt idx="48">
                  <c:v>495</c:v>
                </c:pt>
                <c:pt idx="49">
                  <c:v>505</c:v>
                </c:pt>
                <c:pt idx="50">
                  <c:v>515</c:v>
                </c:pt>
                <c:pt idx="51">
                  <c:v>525</c:v>
                </c:pt>
                <c:pt idx="52">
                  <c:v>535</c:v>
                </c:pt>
                <c:pt idx="53">
                  <c:v>545</c:v>
                </c:pt>
                <c:pt idx="54">
                  <c:v>555</c:v>
                </c:pt>
                <c:pt idx="55">
                  <c:v>565</c:v>
                </c:pt>
                <c:pt idx="56">
                  <c:v>575</c:v>
                </c:pt>
                <c:pt idx="57">
                  <c:v>585</c:v>
                </c:pt>
                <c:pt idx="58">
                  <c:v>595</c:v>
                </c:pt>
                <c:pt idx="59">
                  <c:v>605</c:v>
                </c:pt>
                <c:pt idx="60">
                  <c:v>615</c:v>
                </c:pt>
                <c:pt idx="61">
                  <c:v>625</c:v>
                </c:pt>
                <c:pt idx="62">
                  <c:v>635</c:v>
                </c:pt>
                <c:pt idx="63">
                  <c:v>645</c:v>
                </c:pt>
                <c:pt idx="64">
                  <c:v>655</c:v>
                </c:pt>
                <c:pt idx="65">
                  <c:v>665</c:v>
                </c:pt>
                <c:pt idx="66">
                  <c:v>675</c:v>
                </c:pt>
                <c:pt idx="67">
                  <c:v>685</c:v>
                </c:pt>
                <c:pt idx="68">
                  <c:v>695</c:v>
                </c:pt>
                <c:pt idx="69">
                  <c:v>705</c:v>
                </c:pt>
                <c:pt idx="70">
                  <c:v>715</c:v>
                </c:pt>
                <c:pt idx="71">
                  <c:v>725</c:v>
                </c:pt>
                <c:pt idx="72">
                  <c:v>735</c:v>
                </c:pt>
                <c:pt idx="73">
                  <c:v>745</c:v>
                </c:pt>
                <c:pt idx="74">
                  <c:v>755</c:v>
                </c:pt>
                <c:pt idx="75">
                  <c:v>765</c:v>
                </c:pt>
                <c:pt idx="76">
                  <c:v>775</c:v>
                </c:pt>
                <c:pt idx="77">
                  <c:v>785</c:v>
                </c:pt>
                <c:pt idx="78">
                  <c:v>795</c:v>
                </c:pt>
                <c:pt idx="79">
                  <c:v>805</c:v>
                </c:pt>
                <c:pt idx="80">
                  <c:v>815</c:v>
                </c:pt>
                <c:pt idx="81">
                  <c:v>825</c:v>
                </c:pt>
                <c:pt idx="82">
                  <c:v>835</c:v>
                </c:pt>
                <c:pt idx="83">
                  <c:v>845</c:v>
                </c:pt>
                <c:pt idx="84">
                  <c:v>855</c:v>
                </c:pt>
                <c:pt idx="85">
                  <c:v>865</c:v>
                </c:pt>
                <c:pt idx="86">
                  <c:v>875</c:v>
                </c:pt>
                <c:pt idx="87">
                  <c:v>885</c:v>
                </c:pt>
                <c:pt idx="88">
                  <c:v>895</c:v>
                </c:pt>
                <c:pt idx="89">
                  <c:v>905</c:v>
                </c:pt>
                <c:pt idx="90">
                  <c:v>915</c:v>
                </c:pt>
                <c:pt idx="91">
                  <c:v>925</c:v>
                </c:pt>
                <c:pt idx="92">
                  <c:v>935</c:v>
                </c:pt>
                <c:pt idx="93">
                  <c:v>945</c:v>
                </c:pt>
                <c:pt idx="94">
                  <c:v>955</c:v>
                </c:pt>
                <c:pt idx="95">
                  <c:v>965</c:v>
                </c:pt>
                <c:pt idx="96">
                  <c:v>975</c:v>
                </c:pt>
                <c:pt idx="97">
                  <c:v>985</c:v>
                </c:pt>
                <c:pt idx="98">
                  <c:v>995</c:v>
                </c:pt>
                <c:pt idx="99">
                  <c:v>1005</c:v>
                </c:pt>
                <c:pt idx="100">
                  <c:v>1015</c:v>
                </c:pt>
                <c:pt idx="101">
                  <c:v>1025</c:v>
                </c:pt>
                <c:pt idx="102">
                  <c:v>1035</c:v>
                </c:pt>
                <c:pt idx="103">
                  <c:v>1045</c:v>
                </c:pt>
                <c:pt idx="104">
                  <c:v>1055</c:v>
                </c:pt>
                <c:pt idx="105">
                  <c:v>1065</c:v>
                </c:pt>
                <c:pt idx="106">
                  <c:v>1075</c:v>
                </c:pt>
                <c:pt idx="107">
                  <c:v>1085</c:v>
                </c:pt>
                <c:pt idx="108">
                  <c:v>1095</c:v>
                </c:pt>
                <c:pt idx="109">
                  <c:v>1105</c:v>
                </c:pt>
                <c:pt idx="110">
                  <c:v>1115</c:v>
                </c:pt>
                <c:pt idx="111">
                  <c:v>1125</c:v>
                </c:pt>
                <c:pt idx="112">
                  <c:v>1135</c:v>
                </c:pt>
                <c:pt idx="113">
                  <c:v>1145</c:v>
                </c:pt>
                <c:pt idx="114">
                  <c:v>1155</c:v>
                </c:pt>
                <c:pt idx="115">
                  <c:v>1165</c:v>
                </c:pt>
                <c:pt idx="116">
                  <c:v>1175</c:v>
                </c:pt>
                <c:pt idx="117">
                  <c:v>1185</c:v>
                </c:pt>
                <c:pt idx="118">
                  <c:v>1195</c:v>
                </c:pt>
                <c:pt idx="119">
                  <c:v>1205</c:v>
                </c:pt>
                <c:pt idx="120">
                  <c:v>1215</c:v>
                </c:pt>
                <c:pt idx="121">
                  <c:v>1225</c:v>
                </c:pt>
                <c:pt idx="122">
                  <c:v>1235</c:v>
                </c:pt>
                <c:pt idx="123">
                  <c:v>1245</c:v>
                </c:pt>
                <c:pt idx="124">
                  <c:v>1255</c:v>
                </c:pt>
                <c:pt idx="125">
                  <c:v>1265</c:v>
                </c:pt>
                <c:pt idx="126">
                  <c:v>1275</c:v>
                </c:pt>
                <c:pt idx="127">
                  <c:v>1285</c:v>
                </c:pt>
                <c:pt idx="128">
                  <c:v>1295</c:v>
                </c:pt>
                <c:pt idx="129">
                  <c:v>1305</c:v>
                </c:pt>
                <c:pt idx="130">
                  <c:v>1315</c:v>
                </c:pt>
                <c:pt idx="131">
                  <c:v>1325</c:v>
                </c:pt>
                <c:pt idx="132">
                  <c:v>1335</c:v>
                </c:pt>
                <c:pt idx="133">
                  <c:v>1345</c:v>
                </c:pt>
                <c:pt idx="134">
                  <c:v>1355</c:v>
                </c:pt>
                <c:pt idx="135">
                  <c:v>1365</c:v>
                </c:pt>
                <c:pt idx="136">
                  <c:v>1375</c:v>
                </c:pt>
                <c:pt idx="137">
                  <c:v>1385</c:v>
                </c:pt>
                <c:pt idx="138">
                  <c:v>1395</c:v>
                </c:pt>
                <c:pt idx="139">
                  <c:v>1405</c:v>
                </c:pt>
                <c:pt idx="140">
                  <c:v>1415</c:v>
                </c:pt>
                <c:pt idx="141">
                  <c:v>1425</c:v>
                </c:pt>
                <c:pt idx="142">
                  <c:v>1435</c:v>
                </c:pt>
                <c:pt idx="143">
                  <c:v>1445</c:v>
                </c:pt>
                <c:pt idx="144">
                  <c:v>1455</c:v>
                </c:pt>
                <c:pt idx="145">
                  <c:v>1465</c:v>
                </c:pt>
                <c:pt idx="146">
                  <c:v>1475</c:v>
                </c:pt>
                <c:pt idx="147">
                  <c:v>1485</c:v>
                </c:pt>
                <c:pt idx="148">
                  <c:v>1495</c:v>
                </c:pt>
                <c:pt idx="149">
                  <c:v>1505</c:v>
                </c:pt>
                <c:pt idx="150">
                  <c:v>1515</c:v>
                </c:pt>
                <c:pt idx="151">
                  <c:v>1525</c:v>
                </c:pt>
                <c:pt idx="152">
                  <c:v>1535</c:v>
                </c:pt>
                <c:pt idx="153">
                  <c:v>1545</c:v>
                </c:pt>
                <c:pt idx="154">
                  <c:v>1555</c:v>
                </c:pt>
                <c:pt idx="155">
                  <c:v>1565</c:v>
                </c:pt>
                <c:pt idx="156">
                  <c:v>1575</c:v>
                </c:pt>
                <c:pt idx="157">
                  <c:v>1585</c:v>
                </c:pt>
                <c:pt idx="158">
                  <c:v>1595</c:v>
                </c:pt>
                <c:pt idx="159">
                  <c:v>1605</c:v>
                </c:pt>
                <c:pt idx="160">
                  <c:v>1615</c:v>
                </c:pt>
                <c:pt idx="161">
                  <c:v>1625</c:v>
                </c:pt>
                <c:pt idx="162">
                  <c:v>1635</c:v>
                </c:pt>
                <c:pt idx="163">
                  <c:v>1645</c:v>
                </c:pt>
                <c:pt idx="164">
                  <c:v>1655</c:v>
                </c:pt>
                <c:pt idx="165">
                  <c:v>1665</c:v>
                </c:pt>
                <c:pt idx="166">
                  <c:v>1675</c:v>
                </c:pt>
                <c:pt idx="167">
                  <c:v>1685</c:v>
                </c:pt>
                <c:pt idx="168">
                  <c:v>1695</c:v>
                </c:pt>
                <c:pt idx="169">
                  <c:v>1705</c:v>
                </c:pt>
                <c:pt idx="170">
                  <c:v>1715</c:v>
                </c:pt>
                <c:pt idx="171">
                  <c:v>1725</c:v>
                </c:pt>
                <c:pt idx="172">
                  <c:v>1735</c:v>
                </c:pt>
                <c:pt idx="173">
                  <c:v>1745</c:v>
                </c:pt>
                <c:pt idx="174">
                  <c:v>1755</c:v>
                </c:pt>
                <c:pt idx="175">
                  <c:v>1765</c:v>
                </c:pt>
                <c:pt idx="176">
                  <c:v>1775</c:v>
                </c:pt>
                <c:pt idx="177">
                  <c:v>1785</c:v>
                </c:pt>
                <c:pt idx="178">
                  <c:v>1795</c:v>
                </c:pt>
                <c:pt idx="179">
                  <c:v>1805</c:v>
                </c:pt>
                <c:pt idx="180">
                  <c:v>1815</c:v>
                </c:pt>
                <c:pt idx="181">
                  <c:v>1825</c:v>
                </c:pt>
                <c:pt idx="182">
                  <c:v>1835</c:v>
                </c:pt>
                <c:pt idx="183">
                  <c:v>1845</c:v>
                </c:pt>
                <c:pt idx="184">
                  <c:v>1855</c:v>
                </c:pt>
                <c:pt idx="185">
                  <c:v>1865</c:v>
                </c:pt>
                <c:pt idx="186">
                  <c:v>1875</c:v>
                </c:pt>
                <c:pt idx="187">
                  <c:v>1885</c:v>
                </c:pt>
                <c:pt idx="188">
                  <c:v>1895</c:v>
                </c:pt>
                <c:pt idx="189">
                  <c:v>1905</c:v>
                </c:pt>
                <c:pt idx="190">
                  <c:v>1915</c:v>
                </c:pt>
                <c:pt idx="191">
                  <c:v>1925</c:v>
                </c:pt>
                <c:pt idx="192">
                  <c:v>1935</c:v>
                </c:pt>
                <c:pt idx="193">
                  <c:v>1945</c:v>
                </c:pt>
                <c:pt idx="194">
                  <c:v>1955</c:v>
                </c:pt>
                <c:pt idx="195">
                  <c:v>1965</c:v>
                </c:pt>
                <c:pt idx="196">
                  <c:v>1975</c:v>
                </c:pt>
                <c:pt idx="197">
                  <c:v>1985</c:v>
                </c:pt>
                <c:pt idx="198">
                  <c:v>1995</c:v>
                </c:pt>
                <c:pt idx="199">
                  <c:v>2005</c:v>
                </c:pt>
                <c:pt idx="200">
                  <c:v>2015</c:v>
                </c:pt>
                <c:pt idx="201">
                  <c:v>2025</c:v>
                </c:pt>
                <c:pt idx="202">
                  <c:v>2035</c:v>
                </c:pt>
                <c:pt idx="203">
                  <c:v>2045</c:v>
                </c:pt>
                <c:pt idx="204">
                  <c:v>2055</c:v>
                </c:pt>
                <c:pt idx="205">
                  <c:v>2065</c:v>
                </c:pt>
                <c:pt idx="206">
                  <c:v>2075</c:v>
                </c:pt>
                <c:pt idx="207">
                  <c:v>2085</c:v>
                </c:pt>
                <c:pt idx="208">
                  <c:v>2095</c:v>
                </c:pt>
                <c:pt idx="209">
                  <c:v>2105</c:v>
                </c:pt>
                <c:pt idx="210">
                  <c:v>2115</c:v>
                </c:pt>
                <c:pt idx="211">
                  <c:v>2125</c:v>
                </c:pt>
                <c:pt idx="212">
                  <c:v>2135</c:v>
                </c:pt>
                <c:pt idx="213">
                  <c:v>2145</c:v>
                </c:pt>
                <c:pt idx="214">
                  <c:v>2155</c:v>
                </c:pt>
                <c:pt idx="215">
                  <c:v>2165</c:v>
                </c:pt>
                <c:pt idx="216">
                  <c:v>2175</c:v>
                </c:pt>
                <c:pt idx="217">
                  <c:v>2185</c:v>
                </c:pt>
                <c:pt idx="218">
                  <c:v>2195</c:v>
                </c:pt>
                <c:pt idx="219">
                  <c:v>2205</c:v>
                </c:pt>
                <c:pt idx="220">
                  <c:v>2215</c:v>
                </c:pt>
                <c:pt idx="221">
                  <c:v>2225</c:v>
                </c:pt>
                <c:pt idx="222">
                  <c:v>2235</c:v>
                </c:pt>
                <c:pt idx="223">
                  <c:v>2245</c:v>
                </c:pt>
                <c:pt idx="224">
                  <c:v>2255</c:v>
                </c:pt>
                <c:pt idx="225">
                  <c:v>2265</c:v>
                </c:pt>
                <c:pt idx="226">
                  <c:v>2275</c:v>
                </c:pt>
                <c:pt idx="227">
                  <c:v>2285</c:v>
                </c:pt>
                <c:pt idx="228">
                  <c:v>2295</c:v>
                </c:pt>
                <c:pt idx="229">
                  <c:v>2305</c:v>
                </c:pt>
                <c:pt idx="230">
                  <c:v>2315</c:v>
                </c:pt>
                <c:pt idx="231">
                  <c:v>2325</c:v>
                </c:pt>
                <c:pt idx="232">
                  <c:v>2335</c:v>
                </c:pt>
                <c:pt idx="233">
                  <c:v>2345</c:v>
                </c:pt>
                <c:pt idx="234">
                  <c:v>2355</c:v>
                </c:pt>
                <c:pt idx="235">
                  <c:v>2365</c:v>
                </c:pt>
                <c:pt idx="236">
                  <c:v>2375</c:v>
                </c:pt>
                <c:pt idx="237">
                  <c:v>2385</c:v>
                </c:pt>
                <c:pt idx="238">
                  <c:v>2395</c:v>
                </c:pt>
                <c:pt idx="239">
                  <c:v>2405</c:v>
                </c:pt>
                <c:pt idx="240">
                  <c:v>2415</c:v>
                </c:pt>
                <c:pt idx="241">
                  <c:v>2425</c:v>
                </c:pt>
                <c:pt idx="242">
                  <c:v>2435</c:v>
                </c:pt>
                <c:pt idx="243">
                  <c:v>2445</c:v>
                </c:pt>
                <c:pt idx="244">
                  <c:v>2455</c:v>
                </c:pt>
                <c:pt idx="245">
                  <c:v>2465</c:v>
                </c:pt>
                <c:pt idx="246">
                  <c:v>2475</c:v>
                </c:pt>
                <c:pt idx="247">
                  <c:v>2485</c:v>
                </c:pt>
                <c:pt idx="248">
                  <c:v>2495</c:v>
                </c:pt>
                <c:pt idx="249">
                  <c:v>2505</c:v>
                </c:pt>
                <c:pt idx="250">
                  <c:v>2515</c:v>
                </c:pt>
                <c:pt idx="251">
                  <c:v>2525</c:v>
                </c:pt>
                <c:pt idx="252">
                  <c:v>2535</c:v>
                </c:pt>
                <c:pt idx="253">
                  <c:v>2545</c:v>
                </c:pt>
                <c:pt idx="254">
                  <c:v>2555</c:v>
                </c:pt>
                <c:pt idx="255">
                  <c:v>2565</c:v>
                </c:pt>
                <c:pt idx="256">
                  <c:v>2575</c:v>
                </c:pt>
                <c:pt idx="257">
                  <c:v>2585</c:v>
                </c:pt>
                <c:pt idx="258">
                  <c:v>2595</c:v>
                </c:pt>
                <c:pt idx="259">
                  <c:v>2605</c:v>
                </c:pt>
                <c:pt idx="260">
                  <c:v>2615</c:v>
                </c:pt>
                <c:pt idx="261">
                  <c:v>2625</c:v>
                </c:pt>
                <c:pt idx="262">
                  <c:v>2635</c:v>
                </c:pt>
                <c:pt idx="263">
                  <c:v>2645</c:v>
                </c:pt>
                <c:pt idx="264">
                  <c:v>2655</c:v>
                </c:pt>
                <c:pt idx="265">
                  <c:v>2665</c:v>
                </c:pt>
                <c:pt idx="266">
                  <c:v>2675</c:v>
                </c:pt>
                <c:pt idx="267">
                  <c:v>2685</c:v>
                </c:pt>
                <c:pt idx="268">
                  <c:v>2695</c:v>
                </c:pt>
                <c:pt idx="269">
                  <c:v>2705</c:v>
                </c:pt>
                <c:pt idx="270">
                  <c:v>2715</c:v>
                </c:pt>
                <c:pt idx="271">
                  <c:v>2725</c:v>
                </c:pt>
                <c:pt idx="272">
                  <c:v>2735</c:v>
                </c:pt>
                <c:pt idx="273">
                  <c:v>2745</c:v>
                </c:pt>
                <c:pt idx="274">
                  <c:v>2755</c:v>
                </c:pt>
                <c:pt idx="275">
                  <c:v>2765</c:v>
                </c:pt>
                <c:pt idx="276">
                  <c:v>2775</c:v>
                </c:pt>
                <c:pt idx="277">
                  <c:v>2785</c:v>
                </c:pt>
                <c:pt idx="278">
                  <c:v>2795</c:v>
                </c:pt>
                <c:pt idx="279">
                  <c:v>2805</c:v>
                </c:pt>
                <c:pt idx="280">
                  <c:v>2815</c:v>
                </c:pt>
                <c:pt idx="281">
                  <c:v>2825</c:v>
                </c:pt>
                <c:pt idx="282">
                  <c:v>2835</c:v>
                </c:pt>
                <c:pt idx="283">
                  <c:v>2845</c:v>
                </c:pt>
                <c:pt idx="284">
                  <c:v>2855</c:v>
                </c:pt>
                <c:pt idx="285">
                  <c:v>2865</c:v>
                </c:pt>
                <c:pt idx="286">
                  <c:v>2875</c:v>
                </c:pt>
                <c:pt idx="287">
                  <c:v>2885</c:v>
                </c:pt>
                <c:pt idx="288">
                  <c:v>2895</c:v>
                </c:pt>
                <c:pt idx="289">
                  <c:v>2905</c:v>
                </c:pt>
                <c:pt idx="290">
                  <c:v>2915</c:v>
                </c:pt>
                <c:pt idx="291">
                  <c:v>2925</c:v>
                </c:pt>
                <c:pt idx="292">
                  <c:v>2935</c:v>
                </c:pt>
                <c:pt idx="293">
                  <c:v>2945</c:v>
                </c:pt>
                <c:pt idx="294">
                  <c:v>2955</c:v>
                </c:pt>
                <c:pt idx="295">
                  <c:v>2965</c:v>
                </c:pt>
                <c:pt idx="296">
                  <c:v>2975</c:v>
                </c:pt>
                <c:pt idx="297">
                  <c:v>2985</c:v>
                </c:pt>
                <c:pt idx="298">
                  <c:v>2995</c:v>
                </c:pt>
              </c:numCache>
            </c:numRef>
          </c:xVal>
          <c:yVal>
            <c:numRef>
              <c:f>FluoroDATA!$M$4:$M$302</c:f>
              <c:numCache>
                <c:formatCode>General</c:formatCode>
                <c:ptCount val="299"/>
                <c:pt idx="0">
                  <c:v>7972</c:v>
                </c:pt>
                <c:pt idx="1">
                  <c:v>7902</c:v>
                </c:pt>
                <c:pt idx="2">
                  <c:v>7970</c:v>
                </c:pt>
                <c:pt idx="3">
                  <c:v>7962</c:v>
                </c:pt>
                <c:pt idx="4">
                  <c:v>8046</c:v>
                </c:pt>
                <c:pt idx="5">
                  <c:v>8062</c:v>
                </c:pt>
                <c:pt idx="6">
                  <c:v>8072</c:v>
                </c:pt>
                <c:pt idx="7">
                  <c:v>8105</c:v>
                </c:pt>
                <c:pt idx="8">
                  <c:v>8192</c:v>
                </c:pt>
                <c:pt idx="9">
                  <c:v>8234</c:v>
                </c:pt>
                <c:pt idx="10">
                  <c:v>8312</c:v>
                </c:pt>
                <c:pt idx="11">
                  <c:v>8418</c:v>
                </c:pt>
                <c:pt idx="12">
                  <c:v>8506</c:v>
                </c:pt>
                <c:pt idx="13">
                  <c:v>8673</c:v>
                </c:pt>
                <c:pt idx="14">
                  <c:v>8930</c:v>
                </c:pt>
                <c:pt idx="15">
                  <c:v>9109</c:v>
                </c:pt>
                <c:pt idx="16">
                  <c:v>9426</c:v>
                </c:pt>
                <c:pt idx="17">
                  <c:v>9842</c:v>
                </c:pt>
                <c:pt idx="18">
                  <c:v>10197</c:v>
                </c:pt>
                <c:pt idx="19">
                  <c:v>10776</c:v>
                </c:pt>
                <c:pt idx="20">
                  <c:v>11357</c:v>
                </c:pt>
                <c:pt idx="21">
                  <c:v>12146</c:v>
                </c:pt>
                <c:pt idx="22">
                  <c:v>12998</c:v>
                </c:pt>
                <c:pt idx="23">
                  <c:v>13957</c:v>
                </c:pt>
                <c:pt idx="24">
                  <c:v>15058</c:v>
                </c:pt>
                <c:pt idx="25">
                  <c:v>16298</c:v>
                </c:pt>
                <c:pt idx="26">
                  <c:v>17602</c:v>
                </c:pt>
                <c:pt idx="27">
                  <c:v>19074</c:v>
                </c:pt>
                <c:pt idx="28">
                  <c:v>20705</c:v>
                </c:pt>
                <c:pt idx="29">
                  <c:v>22252</c:v>
                </c:pt>
                <c:pt idx="30">
                  <c:v>24048</c:v>
                </c:pt>
                <c:pt idx="31">
                  <c:v>25913</c:v>
                </c:pt>
                <c:pt idx="32">
                  <c:v>27901</c:v>
                </c:pt>
                <c:pt idx="33">
                  <c:v>29780</c:v>
                </c:pt>
                <c:pt idx="34">
                  <c:v>31794</c:v>
                </c:pt>
                <c:pt idx="35">
                  <c:v>34016</c:v>
                </c:pt>
                <c:pt idx="36">
                  <c:v>36329</c:v>
                </c:pt>
                <c:pt idx="37">
                  <c:v>38624</c:v>
                </c:pt>
                <c:pt idx="38">
                  <c:v>40697</c:v>
                </c:pt>
                <c:pt idx="39">
                  <c:v>43053</c:v>
                </c:pt>
                <c:pt idx="40">
                  <c:v>45326</c:v>
                </c:pt>
                <c:pt idx="41">
                  <c:v>47633</c:v>
                </c:pt>
                <c:pt idx="42">
                  <c:v>50293</c:v>
                </c:pt>
                <c:pt idx="43">
                  <c:v>52678</c:v>
                </c:pt>
                <c:pt idx="44">
                  <c:v>54980</c:v>
                </c:pt>
                <c:pt idx="45">
                  <c:v>57517</c:v>
                </c:pt>
                <c:pt idx="46">
                  <c:v>59505</c:v>
                </c:pt>
                <c:pt idx="47">
                  <c:v>61940</c:v>
                </c:pt>
                <c:pt idx="48">
                  <c:v>64608</c:v>
                </c:pt>
                <c:pt idx="49">
                  <c:v>66998</c:v>
                </c:pt>
                <c:pt idx="50">
                  <c:v>69204</c:v>
                </c:pt>
                <c:pt idx="51">
                  <c:v>71484</c:v>
                </c:pt>
                <c:pt idx="52">
                  <c:v>73654</c:v>
                </c:pt>
                <c:pt idx="53">
                  <c:v>76133</c:v>
                </c:pt>
                <c:pt idx="54">
                  <c:v>78558</c:v>
                </c:pt>
                <c:pt idx="55">
                  <c:v>80720</c:v>
                </c:pt>
                <c:pt idx="56">
                  <c:v>82353</c:v>
                </c:pt>
                <c:pt idx="57">
                  <c:v>84636</c:v>
                </c:pt>
                <c:pt idx="58">
                  <c:v>86818</c:v>
                </c:pt>
                <c:pt idx="59">
                  <c:v>89285</c:v>
                </c:pt>
                <c:pt idx="60">
                  <c:v>91205</c:v>
                </c:pt>
                <c:pt idx="61">
                  <c:v>93093</c:v>
                </c:pt>
                <c:pt idx="62">
                  <c:v>95780</c:v>
                </c:pt>
                <c:pt idx="63">
                  <c:v>97258</c:v>
                </c:pt>
                <c:pt idx="64">
                  <c:v>99869</c:v>
                </c:pt>
                <c:pt idx="65">
                  <c:v>100570</c:v>
                </c:pt>
                <c:pt idx="66">
                  <c:v>102729</c:v>
                </c:pt>
                <c:pt idx="67">
                  <c:v>104718</c:v>
                </c:pt>
                <c:pt idx="68">
                  <c:v>106542</c:v>
                </c:pt>
                <c:pt idx="69">
                  <c:v>107705</c:v>
                </c:pt>
                <c:pt idx="70">
                  <c:v>109817</c:v>
                </c:pt>
                <c:pt idx="71">
                  <c:v>111558</c:v>
                </c:pt>
                <c:pt idx="72">
                  <c:v>113226</c:v>
                </c:pt>
                <c:pt idx="73">
                  <c:v>115614</c:v>
                </c:pt>
                <c:pt idx="74">
                  <c:v>116718</c:v>
                </c:pt>
                <c:pt idx="75">
                  <c:v>117746</c:v>
                </c:pt>
                <c:pt idx="76">
                  <c:v>119861</c:v>
                </c:pt>
                <c:pt idx="77">
                  <c:v>120988</c:v>
                </c:pt>
                <c:pt idx="78">
                  <c:v>121865</c:v>
                </c:pt>
                <c:pt idx="79">
                  <c:v>124329</c:v>
                </c:pt>
                <c:pt idx="80">
                  <c:v>125180</c:v>
                </c:pt>
                <c:pt idx="81">
                  <c:v>127182</c:v>
                </c:pt>
                <c:pt idx="82">
                  <c:v>127605</c:v>
                </c:pt>
                <c:pt idx="83">
                  <c:v>129153</c:v>
                </c:pt>
                <c:pt idx="84">
                  <c:v>130102</c:v>
                </c:pt>
                <c:pt idx="85">
                  <c:v>130710</c:v>
                </c:pt>
                <c:pt idx="86">
                  <c:v>131932</c:v>
                </c:pt>
                <c:pt idx="87">
                  <c:v>133421</c:v>
                </c:pt>
                <c:pt idx="88">
                  <c:v>135017</c:v>
                </c:pt>
                <c:pt idx="89">
                  <c:v>135964</c:v>
                </c:pt>
                <c:pt idx="90">
                  <c:v>135770</c:v>
                </c:pt>
                <c:pt idx="91">
                  <c:v>137740</c:v>
                </c:pt>
                <c:pt idx="92">
                  <c:v>138332</c:v>
                </c:pt>
                <c:pt idx="93">
                  <c:v>139812</c:v>
                </c:pt>
                <c:pt idx="94">
                  <c:v>139980</c:v>
                </c:pt>
                <c:pt idx="95">
                  <c:v>141652</c:v>
                </c:pt>
                <c:pt idx="96">
                  <c:v>141844</c:v>
                </c:pt>
                <c:pt idx="97">
                  <c:v>142948</c:v>
                </c:pt>
                <c:pt idx="98">
                  <c:v>143938</c:v>
                </c:pt>
                <c:pt idx="99">
                  <c:v>144241</c:v>
                </c:pt>
                <c:pt idx="100">
                  <c:v>146385</c:v>
                </c:pt>
                <c:pt idx="101">
                  <c:v>145541</c:v>
                </c:pt>
                <c:pt idx="102">
                  <c:v>146857</c:v>
                </c:pt>
                <c:pt idx="103">
                  <c:v>147274</c:v>
                </c:pt>
                <c:pt idx="104">
                  <c:v>147880</c:v>
                </c:pt>
                <c:pt idx="105">
                  <c:v>148722</c:v>
                </c:pt>
                <c:pt idx="106">
                  <c:v>149981</c:v>
                </c:pt>
                <c:pt idx="107">
                  <c:v>149977</c:v>
                </c:pt>
                <c:pt idx="108">
                  <c:v>150786</c:v>
                </c:pt>
                <c:pt idx="109">
                  <c:v>150500</c:v>
                </c:pt>
                <c:pt idx="110">
                  <c:v>152989</c:v>
                </c:pt>
                <c:pt idx="111">
                  <c:v>152746</c:v>
                </c:pt>
                <c:pt idx="112">
                  <c:v>152532</c:v>
                </c:pt>
                <c:pt idx="113">
                  <c:v>154000</c:v>
                </c:pt>
                <c:pt idx="114">
                  <c:v>154333</c:v>
                </c:pt>
                <c:pt idx="115">
                  <c:v>154413</c:v>
                </c:pt>
                <c:pt idx="116">
                  <c:v>153825</c:v>
                </c:pt>
                <c:pt idx="117">
                  <c:v>154957</c:v>
                </c:pt>
                <c:pt idx="118">
                  <c:v>156317</c:v>
                </c:pt>
                <c:pt idx="119">
                  <c:v>156161</c:v>
                </c:pt>
                <c:pt idx="120">
                  <c:v>156092</c:v>
                </c:pt>
                <c:pt idx="121">
                  <c:v>157509</c:v>
                </c:pt>
                <c:pt idx="122">
                  <c:v>157957</c:v>
                </c:pt>
                <c:pt idx="123">
                  <c:v>157741</c:v>
                </c:pt>
                <c:pt idx="124">
                  <c:v>158306</c:v>
                </c:pt>
                <c:pt idx="125">
                  <c:v>158274</c:v>
                </c:pt>
                <c:pt idx="126">
                  <c:v>158560</c:v>
                </c:pt>
                <c:pt idx="127">
                  <c:v>159433</c:v>
                </c:pt>
                <c:pt idx="128">
                  <c:v>159588</c:v>
                </c:pt>
                <c:pt idx="129">
                  <c:v>159070</c:v>
                </c:pt>
                <c:pt idx="130">
                  <c:v>160468</c:v>
                </c:pt>
                <c:pt idx="131">
                  <c:v>160958</c:v>
                </c:pt>
                <c:pt idx="132">
                  <c:v>161226</c:v>
                </c:pt>
                <c:pt idx="133">
                  <c:v>161689</c:v>
                </c:pt>
                <c:pt idx="134">
                  <c:v>160584</c:v>
                </c:pt>
                <c:pt idx="135">
                  <c:v>161396</c:v>
                </c:pt>
                <c:pt idx="136">
                  <c:v>160841</c:v>
                </c:pt>
                <c:pt idx="137">
                  <c:v>162029</c:v>
                </c:pt>
                <c:pt idx="138">
                  <c:v>162166</c:v>
                </c:pt>
                <c:pt idx="139">
                  <c:v>162481</c:v>
                </c:pt>
                <c:pt idx="140">
                  <c:v>162874</c:v>
                </c:pt>
                <c:pt idx="141">
                  <c:v>162721</c:v>
                </c:pt>
                <c:pt idx="142">
                  <c:v>162940</c:v>
                </c:pt>
                <c:pt idx="143">
                  <c:v>162750</c:v>
                </c:pt>
                <c:pt idx="144">
                  <c:v>163020</c:v>
                </c:pt>
                <c:pt idx="145">
                  <c:v>163546</c:v>
                </c:pt>
                <c:pt idx="146">
                  <c:v>163741</c:v>
                </c:pt>
                <c:pt idx="147">
                  <c:v>163638</c:v>
                </c:pt>
                <c:pt idx="148">
                  <c:v>164532</c:v>
                </c:pt>
                <c:pt idx="149">
                  <c:v>164829</c:v>
                </c:pt>
                <c:pt idx="150">
                  <c:v>164258</c:v>
                </c:pt>
                <c:pt idx="151">
                  <c:v>164286</c:v>
                </c:pt>
                <c:pt idx="152">
                  <c:v>164614</c:v>
                </c:pt>
                <c:pt idx="153">
                  <c:v>165182</c:v>
                </c:pt>
                <c:pt idx="154">
                  <c:v>165340</c:v>
                </c:pt>
                <c:pt idx="155">
                  <c:v>166060</c:v>
                </c:pt>
                <c:pt idx="156">
                  <c:v>165437</c:v>
                </c:pt>
                <c:pt idx="157">
                  <c:v>165270</c:v>
                </c:pt>
                <c:pt idx="158">
                  <c:v>165912</c:v>
                </c:pt>
                <c:pt idx="159">
                  <c:v>165170</c:v>
                </c:pt>
                <c:pt idx="160">
                  <c:v>165786</c:v>
                </c:pt>
                <c:pt idx="161">
                  <c:v>165816</c:v>
                </c:pt>
                <c:pt idx="162">
                  <c:v>166116</c:v>
                </c:pt>
                <c:pt idx="163">
                  <c:v>166272</c:v>
                </c:pt>
                <c:pt idx="164">
                  <c:v>166340</c:v>
                </c:pt>
                <c:pt idx="165">
                  <c:v>165566</c:v>
                </c:pt>
                <c:pt idx="166">
                  <c:v>165908</c:v>
                </c:pt>
                <c:pt idx="167">
                  <c:v>166206</c:v>
                </c:pt>
                <c:pt idx="168">
                  <c:v>166261</c:v>
                </c:pt>
                <c:pt idx="169">
                  <c:v>167228</c:v>
                </c:pt>
                <c:pt idx="170">
                  <c:v>166946</c:v>
                </c:pt>
                <c:pt idx="171">
                  <c:v>166681</c:v>
                </c:pt>
                <c:pt idx="172">
                  <c:v>167386</c:v>
                </c:pt>
                <c:pt idx="173">
                  <c:v>167464</c:v>
                </c:pt>
                <c:pt idx="174">
                  <c:v>166562</c:v>
                </c:pt>
                <c:pt idx="175">
                  <c:v>166804</c:v>
                </c:pt>
                <c:pt idx="176">
                  <c:v>168077</c:v>
                </c:pt>
                <c:pt idx="177">
                  <c:v>166972</c:v>
                </c:pt>
                <c:pt idx="178">
                  <c:v>167121</c:v>
                </c:pt>
                <c:pt idx="179">
                  <c:v>167666</c:v>
                </c:pt>
                <c:pt idx="180">
                  <c:v>166470</c:v>
                </c:pt>
                <c:pt idx="181">
                  <c:v>166846</c:v>
                </c:pt>
                <c:pt idx="182">
                  <c:v>168501</c:v>
                </c:pt>
                <c:pt idx="183">
                  <c:v>167688</c:v>
                </c:pt>
                <c:pt idx="184">
                  <c:v>167196</c:v>
                </c:pt>
                <c:pt idx="185">
                  <c:v>168188</c:v>
                </c:pt>
                <c:pt idx="186">
                  <c:v>167360</c:v>
                </c:pt>
                <c:pt idx="187">
                  <c:v>167885</c:v>
                </c:pt>
                <c:pt idx="188">
                  <c:v>168276</c:v>
                </c:pt>
                <c:pt idx="189">
                  <c:v>166978</c:v>
                </c:pt>
                <c:pt idx="190">
                  <c:v>167477</c:v>
                </c:pt>
                <c:pt idx="191">
                  <c:v>167710</c:v>
                </c:pt>
                <c:pt idx="192">
                  <c:v>167582</c:v>
                </c:pt>
                <c:pt idx="193">
                  <c:v>168740</c:v>
                </c:pt>
                <c:pt idx="194">
                  <c:v>168061</c:v>
                </c:pt>
                <c:pt idx="195">
                  <c:v>167490</c:v>
                </c:pt>
                <c:pt idx="196">
                  <c:v>166821</c:v>
                </c:pt>
                <c:pt idx="197">
                  <c:v>167454</c:v>
                </c:pt>
                <c:pt idx="198">
                  <c:v>169146</c:v>
                </c:pt>
                <c:pt idx="199">
                  <c:v>169097</c:v>
                </c:pt>
                <c:pt idx="200">
                  <c:v>167925</c:v>
                </c:pt>
                <c:pt idx="201">
                  <c:v>168082</c:v>
                </c:pt>
                <c:pt idx="202">
                  <c:v>168528</c:v>
                </c:pt>
                <c:pt idx="203">
                  <c:v>167994</c:v>
                </c:pt>
                <c:pt idx="204">
                  <c:v>168954</c:v>
                </c:pt>
                <c:pt idx="205">
                  <c:v>168177</c:v>
                </c:pt>
                <c:pt idx="206">
                  <c:v>168225</c:v>
                </c:pt>
                <c:pt idx="207">
                  <c:v>167356</c:v>
                </c:pt>
                <c:pt idx="208">
                  <c:v>167878</c:v>
                </c:pt>
                <c:pt idx="209">
                  <c:v>167602</c:v>
                </c:pt>
                <c:pt idx="210">
                  <c:v>168729</c:v>
                </c:pt>
                <c:pt idx="211">
                  <c:v>167826</c:v>
                </c:pt>
                <c:pt idx="212">
                  <c:v>168434</c:v>
                </c:pt>
                <c:pt idx="213">
                  <c:v>167881</c:v>
                </c:pt>
                <c:pt idx="214">
                  <c:v>167773</c:v>
                </c:pt>
                <c:pt idx="215">
                  <c:v>168132</c:v>
                </c:pt>
                <c:pt idx="216">
                  <c:v>168028</c:v>
                </c:pt>
                <c:pt idx="217">
                  <c:v>168402</c:v>
                </c:pt>
                <c:pt idx="218">
                  <c:v>167974</c:v>
                </c:pt>
                <c:pt idx="219">
                  <c:v>169421</c:v>
                </c:pt>
                <c:pt idx="220">
                  <c:v>169277</c:v>
                </c:pt>
                <c:pt idx="221">
                  <c:v>168204</c:v>
                </c:pt>
                <c:pt idx="222">
                  <c:v>168221</c:v>
                </c:pt>
                <c:pt idx="223">
                  <c:v>168240</c:v>
                </c:pt>
                <c:pt idx="224">
                  <c:v>168754</c:v>
                </c:pt>
                <c:pt idx="225">
                  <c:v>168173</c:v>
                </c:pt>
                <c:pt idx="226">
                  <c:v>168385</c:v>
                </c:pt>
                <c:pt idx="227">
                  <c:v>168312</c:v>
                </c:pt>
                <c:pt idx="228">
                  <c:v>169022</c:v>
                </c:pt>
                <c:pt idx="229">
                  <c:v>168357</c:v>
                </c:pt>
                <c:pt idx="230">
                  <c:v>168577</c:v>
                </c:pt>
                <c:pt idx="231">
                  <c:v>168462</c:v>
                </c:pt>
                <c:pt idx="232">
                  <c:v>168014</c:v>
                </c:pt>
                <c:pt idx="233">
                  <c:v>169850</c:v>
                </c:pt>
                <c:pt idx="234">
                  <c:v>169002</c:v>
                </c:pt>
                <c:pt idx="235">
                  <c:v>168490</c:v>
                </c:pt>
                <c:pt idx="236">
                  <c:v>168630</c:v>
                </c:pt>
                <c:pt idx="237">
                  <c:v>168360</c:v>
                </c:pt>
                <c:pt idx="238">
                  <c:v>168277</c:v>
                </c:pt>
                <c:pt idx="239">
                  <c:v>167405</c:v>
                </c:pt>
                <c:pt idx="240">
                  <c:v>168924</c:v>
                </c:pt>
                <c:pt idx="241">
                  <c:v>168742</c:v>
                </c:pt>
                <c:pt idx="242">
                  <c:v>168385</c:v>
                </c:pt>
                <c:pt idx="243">
                  <c:v>168989</c:v>
                </c:pt>
                <c:pt idx="244">
                  <c:v>169304</c:v>
                </c:pt>
                <c:pt idx="245">
                  <c:v>168560</c:v>
                </c:pt>
                <c:pt idx="246">
                  <c:v>169484</c:v>
                </c:pt>
                <c:pt idx="247">
                  <c:v>168437</c:v>
                </c:pt>
                <c:pt idx="248">
                  <c:v>168497</c:v>
                </c:pt>
                <c:pt idx="249">
                  <c:v>168514</c:v>
                </c:pt>
                <c:pt idx="250">
                  <c:v>168406</c:v>
                </c:pt>
                <c:pt idx="251">
                  <c:v>169692</c:v>
                </c:pt>
                <c:pt idx="252">
                  <c:v>168964</c:v>
                </c:pt>
                <c:pt idx="253">
                  <c:v>168521</c:v>
                </c:pt>
                <c:pt idx="254">
                  <c:v>167721</c:v>
                </c:pt>
                <c:pt idx="255">
                  <c:v>167592</c:v>
                </c:pt>
                <c:pt idx="256">
                  <c:v>168554</c:v>
                </c:pt>
                <c:pt idx="257">
                  <c:v>168962</c:v>
                </c:pt>
                <c:pt idx="258">
                  <c:v>168304</c:v>
                </c:pt>
                <c:pt idx="259">
                  <c:v>167666</c:v>
                </c:pt>
                <c:pt idx="260">
                  <c:v>168664</c:v>
                </c:pt>
                <c:pt idx="261">
                  <c:v>169164</c:v>
                </c:pt>
                <c:pt idx="262">
                  <c:v>168557</c:v>
                </c:pt>
                <c:pt idx="263">
                  <c:v>168857</c:v>
                </c:pt>
                <c:pt idx="264">
                  <c:v>168066</c:v>
                </c:pt>
                <c:pt idx="265">
                  <c:v>167740</c:v>
                </c:pt>
                <c:pt idx="266">
                  <c:v>168449</c:v>
                </c:pt>
                <c:pt idx="267">
                  <c:v>167889</c:v>
                </c:pt>
                <c:pt idx="268">
                  <c:v>169277</c:v>
                </c:pt>
                <c:pt idx="269">
                  <c:v>169381</c:v>
                </c:pt>
                <c:pt idx="270">
                  <c:v>168289</c:v>
                </c:pt>
                <c:pt idx="271">
                  <c:v>168288</c:v>
                </c:pt>
                <c:pt idx="272">
                  <c:v>168356</c:v>
                </c:pt>
                <c:pt idx="273">
                  <c:v>168364</c:v>
                </c:pt>
                <c:pt idx="274">
                  <c:v>168745</c:v>
                </c:pt>
                <c:pt idx="275">
                  <c:v>167786</c:v>
                </c:pt>
                <c:pt idx="276">
                  <c:v>168788</c:v>
                </c:pt>
                <c:pt idx="277">
                  <c:v>168844</c:v>
                </c:pt>
                <c:pt idx="278">
                  <c:v>168880</c:v>
                </c:pt>
                <c:pt idx="279">
                  <c:v>168774</c:v>
                </c:pt>
                <c:pt idx="280">
                  <c:v>167860</c:v>
                </c:pt>
                <c:pt idx="281">
                  <c:v>169084</c:v>
                </c:pt>
                <c:pt idx="282">
                  <c:v>168558</c:v>
                </c:pt>
                <c:pt idx="283">
                  <c:v>167525</c:v>
                </c:pt>
                <c:pt idx="284">
                  <c:v>168148</c:v>
                </c:pt>
                <c:pt idx="285">
                  <c:v>168512</c:v>
                </c:pt>
                <c:pt idx="286">
                  <c:v>169425</c:v>
                </c:pt>
                <c:pt idx="287">
                  <c:v>168221</c:v>
                </c:pt>
                <c:pt idx="288">
                  <c:v>169096</c:v>
                </c:pt>
                <c:pt idx="289">
                  <c:v>168325</c:v>
                </c:pt>
                <c:pt idx="290">
                  <c:v>168681</c:v>
                </c:pt>
                <c:pt idx="291">
                  <c:v>168206</c:v>
                </c:pt>
                <c:pt idx="292">
                  <c:v>168249</c:v>
                </c:pt>
                <c:pt idx="293">
                  <c:v>168758</c:v>
                </c:pt>
                <c:pt idx="294">
                  <c:v>167734</c:v>
                </c:pt>
                <c:pt idx="295">
                  <c:v>168592</c:v>
                </c:pt>
                <c:pt idx="296">
                  <c:v>168996</c:v>
                </c:pt>
                <c:pt idx="297">
                  <c:v>168036</c:v>
                </c:pt>
                <c:pt idx="298">
                  <c:v>168628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1F-4989-A32C-F6D43403C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24831"/>
        <c:axId val="69222911"/>
      </c:scatterChart>
      <c:valAx>
        <c:axId val="69224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</a:t>
                </a:r>
                <a:r>
                  <a:rPr lang="sk-SK" dirty="0" err="1"/>
                  <a:t>ime</a:t>
                </a:r>
                <a:r>
                  <a:rPr lang="en-US" dirty="0"/>
                  <a:t>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22911"/>
        <c:crosses val="autoZero"/>
        <c:crossBetween val="midCat"/>
      </c:valAx>
      <c:valAx>
        <c:axId val="692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248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60FC2B0-AD36-F81E-E001-92836D944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7873E6-0329-8C0B-4184-FCC70D48B5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81708-8E0D-4267-9BE7-924A27D83E6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3BA898-4C5A-27C1-BD0B-203EA1FCA7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BD75D7-E938-15DC-C3EF-C8B8F105C4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4615D-256A-4A99-92D8-D503426A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6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11D24-7318-4137-88AB-026C6834A53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B899-B76F-4C51-B426-E3CCDEA50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0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71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38" y="2099733"/>
            <a:ext cx="9453075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27538" y="4777380"/>
            <a:ext cx="945307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9908980" y="2812724"/>
            <a:ext cx="2111782" cy="685800"/>
          </a:xfrm>
          <a:prstGeom prst="rect">
            <a:avLst/>
          </a:prstGeom>
        </p:spPr>
        <p:txBody>
          <a:bodyPr anchor="ctr"/>
          <a:lstStyle>
            <a:lvl1pPr algn="l">
              <a:defRPr sz="2300" b="0" i="0" spc="210" baseline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10621971" y="571500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112573"/>
            <a:ext cx="5432356" cy="16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61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936"/>
            <a:ext cx="12192000" cy="512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8" y="104304"/>
            <a:ext cx="8761413" cy="706964"/>
          </a:xfrm>
        </p:spPr>
        <p:txBody>
          <a:bodyPr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10" y="1239715"/>
            <a:ext cx="11082593" cy="478008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45936"/>
            <a:ext cx="3859795" cy="512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10" name="Rectangle 20"/>
          <p:cNvSpPr/>
          <p:nvPr userDrawn="1"/>
        </p:nvSpPr>
        <p:spPr>
          <a:xfrm>
            <a:off x="11077820" y="6084277"/>
            <a:ext cx="560021" cy="77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 txBox="1">
            <a:spLocks/>
          </p:cNvSpPr>
          <p:nvPr userDrawn="1"/>
        </p:nvSpPr>
        <p:spPr bwMode="gray">
          <a:xfrm>
            <a:off x="11074889" y="6084277"/>
            <a:ext cx="560021" cy="773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B1A09-D5AD-4AC7-9F8E-841F9DBDA4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3659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0"/>
          <p:cNvSpPr/>
          <p:nvPr userDrawn="1"/>
        </p:nvSpPr>
        <p:spPr>
          <a:xfrm>
            <a:off x="11074889" y="6084277"/>
            <a:ext cx="560021" cy="77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" y="2287087"/>
            <a:ext cx="4351025" cy="3463081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562709"/>
            <a:ext cx="4739351" cy="5187460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 bwMode="gray">
          <a:xfrm>
            <a:off x="11077820" y="6084277"/>
            <a:ext cx="560021" cy="773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B1A09-D5AD-4AC7-9F8E-841F9DBDA4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5176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110" y="1274886"/>
            <a:ext cx="5419002" cy="474491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1274886"/>
            <a:ext cx="5429129" cy="474491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09-D5AD-4AC7-9F8E-841F9DBDA46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198" y="104304"/>
            <a:ext cx="8761413" cy="706964"/>
          </a:xfrm>
        </p:spPr>
        <p:txBody>
          <a:bodyPr/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355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110" y="1249484"/>
            <a:ext cx="541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110" y="1825746"/>
            <a:ext cx="5419002" cy="4194055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1249484"/>
            <a:ext cx="54291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1825746"/>
            <a:ext cx="5429129" cy="419405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09-D5AD-4AC7-9F8E-841F9DBDA46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128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0"/>
          <p:cNvSpPr/>
          <p:nvPr userDrawn="1"/>
        </p:nvSpPr>
        <p:spPr>
          <a:xfrm>
            <a:off x="11077820" y="6084276"/>
            <a:ext cx="560021" cy="77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" y="1987062"/>
            <a:ext cx="3026151" cy="1160584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595" y="501162"/>
            <a:ext cx="6343245" cy="5213838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09" y="3341077"/>
            <a:ext cx="3026151" cy="237392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09-D5AD-4AC7-9F8E-841F9DBDA46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6075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" y="112023"/>
            <a:ext cx="8825659" cy="706964"/>
          </a:xfrm>
        </p:spPr>
        <p:txBody>
          <a:bodyPr/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1110" y="1205522"/>
            <a:ext cx="35253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61110" y="1781785"/>
            <a:ext cx="3525354" cy="424527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25815" y="1205522"/>
            <a:ext cx="35247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25815" y="1781785"/>
            <a:ext cx="3528000" cy="42452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077852" y="1205523"/>
            <a:ext cx="3526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77852" y="1781785"/>
            <a:ext cx="3526679" cy="424527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193931" y="1205522"/>
            <a:ext cx="7813" cy="485661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48246" y="1205522"/>
            <a:ext cx="17587" cy="485661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09-D5AD-4AC7-9F8E-841F9DBDA46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8007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1110" y="1213338"/>
            <a:ext cx="11076731" cy="4806462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1A09-D5AD-4AC7-9F8E-841F9DBDA46B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659" y="112023"/>
            <a:ext cx="8825659" cy="706964"/>
          </a:xfrm>
        </p:spPr>
        <p:txBody>
          <a:bodyPr/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063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483578"/>
            <a:ext cx="1111468" cy="5543479"/>
          </a:xfrm>
        </p:spPr>
        <p:txBody>
          <a:bodyPr vert="eaVert" anchor="ctr" anchorCtr="0"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1110" y="483578"/>
            <a:ext cx="7756413" cy="55434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</a:t>
            </a:r>
            <a:endParaRPr lang="cs-CZ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/>
          <a:stretch/>
        </p:blipFill>
        <p:spPr>
          <a:xfrm rot="5400000">
            <a:off x="7515352" y="2181352"/>
            <a:ext cx="6858000" cy="24952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8174" y="1673853"/>
            <a:ext cx="5432356" cy="16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922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936"/>
            <a:ext cx="12192000" cy="51206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06"/>
            <a:ext cx="12192000" cy="9387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0198" y="104304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110" y="1223363"/>
            <a:ext cx="11076731" cy="479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45936"/>
            <a:ext cx="3859795" cy="512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1077820" y="6084277"/>
            <a:ext cx="560021" cy="773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77820" y="6084277"/>
            <a:ext cx="560021" cy="773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0" i="0">
                <a:solidFill>
                  <a:schemeClr val="bg1"/>
                </a:solidFill>
              </a:defRPr>
            </a:lvl1pPr>
          </a:lstStyle>
          <a:p>
            <a:fld id="{499B1A09-D5AD-4AC7-9F8E-841F9DBDA4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81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2" r:id="rId6"/>
    <p:sldLayoutId id="2147483798" r:id="rId7"/>
    <p:sldLayoutId id="2147483800" r:id="rId8"/>
    <p:sldLayoutId id="2147483801" r:id="rId9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lan.strunga@recetox.muni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Vývoj nových </a:t>
            </a:r>
            <a:r>
              <a:rPr lang="sk-SK" dirty="0" err="1">
                <a:solidFill>
                  <a:schemeClr val="tx1"/>
                </a:solidFill>
              </a:rPr>
              <a:t>trombolytík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cap="none" dirty="0">
                <a:solidFill>
                  <a:schemeClr val="tx1"/>
                </a:solidFill>
              </a:rPr>
              <a:t>Bi7430c – </a:t>
            </a:r>
            <a:r>
              <a:rPr lang="sk-SK" cap="none" dirty="0" err="1">
                <a:solidFill>
                  <a:schemeClr val="tx1"/>
                </a:solidFill>
              </a:rPr>
              <a:t>Molekulární</a:t>
            </a:r>
            <a:r>
              <a:rPr lang="sk-SK" cap="none" dirty="0">
                <a:solidFill>
                  <a:schemeClr val="tx1"/>
                </a:solidFill>
              </a:rPr>
              <a:t> </a:t>
            </a:r>
            <a:r>
              <a:rPr lang="sk-SK" cap="none" dirty="0" err="1">
                <a:solidFill>
                  <a:schemeClr val="tx1"/>
                </a:solidFill>
              </a:rPr>
              <a:t>biotechnologie</a:t>
            </a:r>
            <a:endParaRPr lang="sk-SK" cap="none" dirty="0">
              <a:solidFill>
                <a:schemeClr val="tx1"/>
              </a:solidFill>
            </a:endParaRPr>
          </a:p>
          <a:p>
            <a:r>
              <a:rPr lang="en-US" cap="none" dirty="0">
                <a:solidFill>
                  <a:schemeClr val="tx1"/>
                </a:solidFill>
              </a:rPr>
              <a:t>Alan </a:t>
            </a:r>
            <a:r>
              <a:rPr lang="sk-SK" cap="none" dirty="0">
                <a:solidFill>
                  <a:schemeClr val="tx1"/>
                </a:solidFill>
              </a:rPr>
              <a:t>S</a:t>
            </a:r>
            <a:r>
              <a:rPr lang="en-US" cap="none" dirty="0" err="1">
                <a:solidFill>
                  <a:schemeClr val="tx1"/>
                </a:solidFill>
              </a:rPr>
              <a:t>trunga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850E59A-2709-14CA-18D8-E2ADEE268C52}"/>
              </a:ext>
            </a:extLst>
          </p:cNvPr>
          <p:cNvSpPr txBox="1"/>
          <p:nvPr/>
        </p:nvSpPr>
        <p:spPr>
          <a:xfrm>
            <a:off x="10817817" y="6067588"/>
            <a:ext cx="29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485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6FF7-F921-150D-448F-6473073E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tx1"/>
                </a:solidFill>
              </a:rPr>
              <a:t>Loschmidtovy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Laboratoře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7A8A-ABD1-4107-7DBC-3E9A584A5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Proteínové inžinierstvo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Stabilita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Rozpustnosť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Aktivita</a:t>
            </a:r>
          </a:p>
          <a:p>
            <a:pPr lvl="1"/>
            <a:r>
              <a:rPr lang="sk-SK" dirty="0">
                <a:solidFill>
                  <a:schemeClr val="tx1"/>
                </a:solidFill>
              </a:rPr>
              <a:t>Účinnosť</a:t>
            </a:r>
          </a:p>
          <a:p>
            <a:pPr lvl="1"/>
            <a:r>
              <a:rPr lang="sk-SK" dirty="0" err="1">
                <a:solidFill>
                  <a:schemeClr val="tx1"/>
                </a:solidFill>
              </a:rPr>
              <a:t>Imunogenicita</a:t>
            </a:r>
            <a:endParaRPr lang="sk-SK" dirty="0">
              <a:solidFill>
                <a:schemeClr val="tx1"/>
              </a:solidFill>
            </a:endParaRPr>
          </a:p>
          <a:p>
            <a:pPr lvl="1"/>
            <a:r>
              <a:rPr lang="sk-SK" dirty="0">
                <a:solidFill>
                  <a:schemeClr val="tx1"/>
                </a:solidFill>
              </a:rPr>
              <a:t>Výťažok</a:t>
            </a:r>
          </a:p>
          <a:p>
            <a:pPr lvl="1"/>
            <a:endParaRPr lang="sk-SK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Protein_engineering">
            <a:extLst>
              <a:ext uri="{FF2B5EF4-FFF2-40B4-BE49-F238E27FC236}">
                <a16:creationId xmlns:a16="http://schemas.microsoft.com/office/drawing/2014/main" id="{61BBD5CB-D893-A704-5D0C-37FBE8705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44933" r="73125" b="-1"/>
          <a:stretch/>
        </p:blipFill>
        <p:spPr bwMode="auto">
          <a:xfrm>
            <a:off x="6102406" y="1015274"/>
            <a:ext cx="3864429" cy="48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2526D5-722A-6CC0-C6EA-2A4FCE3653F6}"/>
              </a:ext>
            </a:extLst>
          </p:cNvPr>
          <p:cNvSpPr txBox="1"/>
          <p:nvPr/>
        </p:nvSpPr>
        <p:spPr>
          <a:xfrm>
            <a:off x="6672942" y="5746597"/>
            <a:ext cx="2984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Open Sans" panose="020B0606030504020204" pitchFamily="34" charset="0"/>
              </a:rPr>
              <a:t>Copyright © 2023 ABE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084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1A22-DD2D-E08F-EB2E-535397D6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Cievna mozgová príhoda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FDB8-3817-F9AD-0022-920C07898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2. najčastejšia príčina úmrtia celosvetovo</a:t>
            </a:r>
          </a:p>
          <a:p>
            <a:r>
              <a:rPr lang="sk-SK" dirty="0">
                <a:solidFill>
                  <a:schemeClr val="tx1"/>
                </a:solidFill>
              </a:rPr>
              <a:t>Liečba </a:t>
            </a:r>
          </a:p>
          <a:p>
            <a:pPr lvl="1"/>
            <a:r>
              <a:rPr lang="sk-SK" dirty="0" err="1">
                <a:solidFill>
                  <a:schemeClr val="tx1"/>
                </a:solidFill>
              </a:rPr>
              <a:t>Trombektómia</a:t>
            </a:r>
            <a:endParaRPr lang="sk-SK" dirty="0">
              <a:solidFill>
                <a:schemeClr val="tx1"/>
              </a:solidFill>
            </a:endParaRPr>
          </a:p>
          <a:p>
            <a:pPr lvl="1"/>
            <a:r>
              <a:rPr lang="sk-SK" dirty="0" err="1">
                <a:solidFill>
                  <a:schemeClr val="tx1"/>
                </a:solidFill>
              </a:rPr>
              <a:t>Trombolytiká</a:t>
            </a:r>
            <a:endParaRPr lang="sk-SK" dirty="0">
              <a:solidFill>
                <a:schemeClr val="tx1"/>
              </a:solidFill>
            </a:endParaRPr>
          </a:p>
          <a:p>
            <a:pPr lvl="2"/>
            <a:r>
              <a:rPr lang="sk-SK" dirty="0" err="1">
                <a:solidFill>
                  <a:schemeClr val="tx1"/>
                </a:solidFill>
              </a:rPr>
              <a:t>Altepláza</a:t>
            </a:r>
            <a:r>
              <a:rPr lang="sk-SK" dirty="0">
                <a:solidFill>
                  <a:schemeClr val="tx1"/>
                </a:solidFill>
              </a:rPr>
              <a:t> (</a:t>
            </a:r>
            <a:r>
              <a:rPr lang="sk-SK" dirty="0" err="1">
                <a:solidFill>
                  <a:schemeClr val="tx1"/>
                </a:solidFill>
              </a:rPr>
              <a:t>rt</a:t>
            </a:r>
            <a:r>
              <a:rPr lang="sk-SK" dirty="0">
                <a:solidFill>
                  <a:schemeClr val="tx1"/>
                </a:solidFill>
              </a:rPr>
              <a:t>-PA)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Ischemic vs. Hemorrhagic Stroke">
            <a:extLst>
              <a:ext uri="{FF2B5EF4-FFF2-40B4-BE49-F238E27FC236}">
                <a16:creationId xmlns:a16="http://schemas.microsoft.com/office/drawing/2014/main" id="{056A9E50-0BFF-9C06-9A77-EAF3E59EB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 b="5333"/>
          <a:stretch/>
        </p:blipFill>
        <p:spPr bwMode="auto">
          <a:xfrm>
            <a:off x="4572000" y="2024827"/>
            <a:ext cx="7058890" cy="386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38E050-AA86-FB79-2417-AE3A7464671B}"/>
              </a:ext>
            </a:extLst>
          </p:cNvPr>
          <p:cNvSpPr txBox="1"/>
          <p:nvPr/>
        </p:nvSpPr>
        <p:spPr>
          <a:xfrm>
            <a:off x="6410192" y="5892641"/>
            <a:ext cx="3382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31F20"/>
                </a:solidFill>
                <a:effectLst/>
              </a:rPr>
              <a:t>© 2023 Healthline Media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593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7CAE-CBBE-CD72-8809-C9B63FAD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tx1"/>
                </a:solidFill>
              </a:rPr>
              <a:t>Trombolýza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481DA2-73B9-AB70-320F-6E092A6B3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96" y="1039019"/>
            <a:ext cx="5039469" cy="4779962"/>
          </a:xfrm>
          <a:prstGeom prst="rect">
            <a:avLst/>
          </a:prstGeom>
          <a:noFill/>
        </p:spPr>
      </p:pic>
      <p:pic>
        <p:nvPicPr>
          <p:cNvPr id="5" name="Picture 2" descr="Blood clot. Vector diagram">
            <a:extLst>
              <a:ext uri="{FF2B5EF4-FFF2-40B4-BE49-F238E27FC236}">
                <a16:creationId xmlns:a16="http://schemas.microsoft.com/office/drawing/2014/main" id="{3A218147-6BA4-925D-7B83-51E164246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16667" r="21979" b="59619"/>
          <a:stretch/>
        </p:blipFill>
        <p:spPr bwMode="auto">
          <a:xfrm>
            <a:off x="4074990" y="4325983"/>
            <a:ext cx="3216629" cy="11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B43343-1696-FE43-675C-86387A74D870}"/>
              </a:ext>
            </a:extLst>
          </p:cNvPr>
          <p:cNvSpPr txBox="1"/>
          <p:nvPr/>
        </p:nvSpPr>
        <p:spPr>
          <a:xfrm>
            <a:off x="6269211" y="5688176"/>
            <a:ext cx="36912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100" b="1" dirty="0">
                <a:solidFill>
                  <a:srgbClr val="C00000"/>
                </a:solidFill>
              </a:rPr>
              <a:t>(</a:t>
            </a:r>
            <a:r>
              <a:rPr lang="en-US" sz="1100" b="1" dirty="0">
                <a:solidFill>
                  <a:srgbClr val="C00000"/>
                </a:solidFill>
              </a:rPr>
              <a:t>THROMBIN ACTIVATABLE FIBRINOLYSIS INHIBITOR</a:t>
            </a:r>
            <a:r>
              <a:rPr lang="sk-SK" sz="1100" b="1" dirty="0">
                <a:solidFill>
                  <a:srgbClr val="C00000"/>
                </a:solidFill>
              </a:rPr>
              <a:t>)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654EE0-AACC-17C0-6CBB-2F1665137DC5}"/>
              </a:ext>
            </a:extLst>
          </p:cNvPr>
          <p:cNvSpPr txBox="1">
            <a:spLocks/>
          </p:cNvSpPr>
          <p:nvPr/>
        </p:nvSpPr>
        <p:spPr>
          <a:xfrm>
            <a:off x="561110" y="1239715"/>
            <a:ext cx="6730509" cy="4780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tx1"/>
                </a:solidFill>
              </a:rPr>
              <a:t>Rozpad krvných zrazenín</a:t>
            </a:r>
          </a:p>
          <a:p>
            <a:pPr lvl="1"/>
            <a:r>
              <a:rPr lang="sk-SK" dirty="0" err="1">
                <a:solidFill>
                  <a:schemeClr val="tx1"/>
                </a:solidFill>
              </a:rPr>
              <a:t>Fibrinolýza</a:t>
            </a:r>
            <a:endParaRPr lang="sk-SK" dirty="0">
              <a:solidFill>
                <a:schemeClr val="tx1"/>
              </a:solidFill>
            </a:endParaRPr>
          </a:p>
          <a:p>
            <a:pPr lvl="1"/>
            <a:r>
              <a:rPr lang="sk-SK" dirty="0" err="1">
                <a:solidFill>
                  <a:schemeClr val="tx1"/>
                </a:solidFill>
              </a:rPr>
              <a:t>Trombolytiká</a:t>
            </a:r>
            <a:endParaRPr lang="sk-SK" dirty="0">
              <a:solidFill>
                <a:schemeClr val="tx1"/>
              </a:solidFill>
            </a:endParaRPr>
          </a:p>
          <a:p>
            <a:pPr lvl="2"/>
            <a:r>
              <a:rPr lang="sk-SK" dirty="0">
                <a:solidFill>
                  <a:schemeClr val="tx1"/>
                </a:solidFill>
              </a:rPr>
              <a:t>Prirodzené </a:t>
            </a:r>
          </a:p>
          <a:p>
            <a:pPr lvl="3"/>
            <a:r>
              <a:rPr lang="sk-SK" dirty="0">
                <a:solidFill>
                  <a:schemeClr val="tx1"/>
                </a:solidFill>
              </a:rPr>
              <a:t>t-PA (</a:t>
            </a:r>
            <a:r>
              <a:rPr lang="sk-SK" dirty="0" err="1">
                <a:solidFill>
                  <a:schemeClr val="tx1"/>
                </a:solidFill>
              </a:rPr>
              <a:t>rt</a:t>
            </a:r>
            <a:r>
              <a:rPr lang="sk-SK" dirty="0">
                <a:solidFill>
                  <a:schemeClr val="tx1"/>
                </a:solidFill>
              </a:rPr>
              <a:t>-PA = </a:t>
            </a:r>
            <a:r>
              <a:rPr lang="sk-SK" dirty="0" err="1">
                <a:solidFill>
                  <a:schemeClr val="tx1"/>
                </a:solidFill>
              </a:rPr>
              <a:t>Altepláza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  <a:p>
            <a:pPr lvl="3"/>
            <a:r>
              <a:rPr lang="sk-SK" dirty="0">
                <a:solidFill>
                  <a:schemeClr val="tx1"/>
                </a:solidFill>
              </a:rPr>
              <a:t>u-PA (</a:t>
            </a:r>
            <a:r>
              <a:rPr lang="sk-SK" dirty="0" err="1">
                <a:solidFill>
                  <a:schemeClr val="tx1"/>
                </a:solidFill>
              </a:rPr>
              <a:t>Urokináza</a:t>
            </a:r>
            <a:r>
              <a:rPr lang="sk-SK" dirty="0">
                <a:solidFill>
                  <a:schemeClr val="tx1"/>
                </a:solidFill>
              </a:rPr>
              <a:t>) </a:t>
            </a:r>
          </a:p>
          <a:p>
            <a:pPr lvl="2"/>
            <a:r>
              <a:rPr lang="sk-SK" dirty="0">
                <a:solidFill>
                  <a:schemeClr val="tx1"/>
                </a:solidFill>
              </a:rPr>
              <a:t>Alternatívy</a:t>
            </a:r>
          </a:p>
          <a:p>
            <a:pPr lvl="3"/>
            <a:r>
              <a:rPr lang="sk-SK" dirty="0" err="1">
                <a:solidFill>
                  <a:schemeClr val="tx1"/>
                </a:solidFill>
              </a:rPr>
              <a:t>Tenektepláza</a:t>
            </a:r>
            <a:endParaRPr lang="sk-SK" dirty="0">
              <a:solidFill>
                <a:schemeClr val="tx1"/>
              </a:solidFill>
            </a:endParaRPr>
          </a:p>
          <a:p>
            <a:pPr lvl="3"/>
            <a:r>
              <a:rPr lang="sk-SK" dirty="0" err="1">
                <a:solidFill>
                  <a:schemeClr val="tx1"/>
                </a:solidFill>
              </a:rPr>
              <a:t>Desmotepláza</a:t>
            </a:r>
            <a:endParaRPr lang="sk-SK" dirty="0">
              <a:solidFill>
                <a:schemeClr val="tx1"/>
              </a:solidFill>
            </a:endParaRPr>
          </a:p>
          <a:p>
            <a:pPr lvl="3"/>
            <a:r>
              <a:rPr lang="sk-SK" dirty="0" err="1">
                <a:solidFill>
                  <a:schemeClr val="tx1"/>
                </a:solidFill>
              </a:rPr>
              <a:t>Streptokináza</a:t>
            </a:r>
            <a:endParaRPr lang="sk-SK" dirty="0">
              <a:solidFill>
                <a:schemeClr val="tx1"/>
              </a:solidFill>
            </a:endParaRPr>
          </a:p>
          <a:p>
            <a:pPr lvl="3"/>
            <a:r>
              <a:rPr lang="sk-SK" dirty="0" err="1">
                <a:solidFill>
                  <a:schemeClr val="tx1"/>
                </a:solidFill>
              </a:rPr>
              <a:t>Stafylokináza</a:t>
            </a:r>
            <a:endParaRPr lang="sk-SK" dirty="0">
              <a:solidFill>
                <a:schemeClr val="tx1"/>
              </a:solidFill>
            </a:endParaRPr>
          </a:p>
          <a:p>
            <a:pPr lvl="1"/>
            <a:endParaRPr lang="sk-SK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509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A7BF-BFBC-D475-B19A-B04D266B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Altepláza</a:t>
            </a:r>
            <a:r>
              <a:rPr lang="sk-SK" dirty="0"/>
              <a:t> a jej variácie</a:t>
            </a:r>
            <a:endParaRPr lang="en-US" dirty="0"/>
          </a:p>
        </p:txBody>
      </p:sp>
      <p:pic>
        <p:nvPicPr>
          <p:cNvPr id="4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95447D35-0FE3-2479-4333-BC3347502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r="50130" b="56990"/>
          <a:stretch/>
        </p:blipFill>
        <p:spPr bwMode="auto">
          <a:xfrm>
            <a:off x="4687547" y="1092057"/>
            <a:ext cx="2442925" cy="198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C66A7E2-2CE6-34EB-83F7-3BE5192BEA44}"/>
              </a:ext>
            </a:extLst>
          </p:cNvPr>
          <p:cNvSpPr/>
          <p:nvPr/>
        </p:nvSpPr>
        <p:spPr>
          <a:xfrm>
            <a:off x="7435222" y="1907921"/>
            <a:ext cx="932872" cy="415637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0E904-E9C7-2261-4071-B2563146D366}"/>
              </a:ext>
            </a:extLst>
          </p:cNvPr>
          <p:cNvSpPr txBox="1"/>
          <p:nvPr/>
        </p:nvSpPr>
        <p:spPr>
          <a:xfrm>
            <a:off x="4539088" y="3119995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t-PA / </a:t>
            </a:r>
            <a:r>
              <a:rPr lang="sk-SK" dirty="0" err="1"/>
              <a:t>rt</a:t>
            </a:r>
            <a:r>
              <a:rPr lang="sk-SK" dirty="0"/>
              <a:t>-PA = </a:t>
            </a:r>
            <a:r>
              <a:rPr lang="sk-SK" dirty="0" err="1"/>
              <a:t>Altepláza</a:t>
            </a:r>
            <a:endParaRPr lang="sk-S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AB574-DBBE-4231-9B60-A5BBF5436D33}"/>
              </a:ext>
            </a:extLst>
          </p:cNvPr>
          <p:cNvSpPr txBox="1"/>
          <p:nvPr/>
        </p:nvSpPr>
        <p:spPr>
          <a:xfrm>
            <a:off x="8786382" y="3090205"/>
            <a:ext cx="245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/>
              <a:t>Tenektepláza</a:t>
            </a:r>
            <a:endParaRPr lang="sk-SK" dirty="0"/>
          </a:p>
          <a:p>
            <a:pPr algn="ctr"/>
            <a:r>
              <a:rPr lang="sk-SK" sz="1200" dirty="0"/>
              <a:t>Zvýšená fibrínová </a:t>
            </a:r>
            <a:r>
              <a:rPr lang="sk-SK" sz="1200" dirty="0" err="1"/>
              <a:t>špecifita</a:t>
            </a:r>
            <a:endParaRPr lang="sk-SK" sz="1200" dirty="0"/>
          </a:p>
          <a:p>
            <a:pPr algn="ctr"/>
            <a:r>
              <a:rPr lang="sk-SK" sz="1200" dirty="0"/>
              <a:t>Zvýšená rezistencia k inhibítoru</a:t>
            </a:r>
          </a:p>
          <a:p>
            <a:pPr algn="ctr"/>
            <a:endParaRPr lang="en-US" sz="1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0842B4-24E1-C19C-7E1A-9BCB28BDD0D2}"/>
              </a:ext>
            </a:extLst>
          </p:cNvPr>
          <p:cNvGrpSpPr/>
          <p:nvPr/>
        </p:nvGrpSpPr>
        <p:grpSpPr>
          <a:xfrm>
            <a:off x="8719219" y="1092057"/>
            <a:ext cx="2442925" cy="1983652"/>
            <a:chOff x="8719219" y="1092057"/>
            <a:chExt cx="2442925" cy="19836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607053F-AF11-4368-1021-1C1297DB9BAC}"/>
                </a:ext>
              </a:extLst>
            </p:cNvPr>
            <p:cNvGrpSpPr/>
            <p:nvPr/>
          </p:nvGrpSpPr>
          <p:grpSpPr>
            <a:xfrm>
              <a:off x="8719219" y="1092057"/>
              <a:ext cx="2442925" cy="1983652"/>
              <a:chOff x="8719219" y="1092057"/>
              <a:chExt cx="2442925" cy="198365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0975373-782E-3CE9-0BE4-BAD9B9C4EBBA}"/>
                  </a:ext>
                </a:extLst>
              </p:cNvPr>
              <p:cNvGrpSpPr/>
              <p:nvPr/>
            </p:nvGrpSpPr>
            <p:grpSpPr>
              <a:xfrm>
                <a:off x="8719219" y="1092057"/>
                <a:ext cx="2442925" cy="1983652"/>
                <a:chOff x="8719219" y="1092057"/>
                <a:chExt cx="2442925" cy="1983652"/>
              </a:xfrm>
            </p:grpSpPr>
            <p:pic>
              <p:nvPicPr>
                <p:cNvPr id="5" name="Obrázek 9" descr="Obsah obrázku text, bílá tabule&#10;&#10;Popis byl vytvořen automaticky">
                  <a:extLst>
                    <a:ext uri="{FF2B5EF4-FFF2-40B4-BE49-F238E27FC236}">
                      <a16:creationId xmlns:a16="http://schemas.microsoft.com/office/drawing/2014/main" id="{97B006F1-00F3-D6EA-C9ED-00D459931F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621" r="50130" b="56990"/>
                <a:stretch/>
              </p:blipFill>
              <p:spPr bwMode="auto">
                <a:xfrm>
                  <a:off x="8719219" y="1092057"/>
                  <a:ext cx="2442925" cy="1983652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0" name="Star: 5 Points 9">
                  <a:extLst>
                    <a:ext uri="{FF2B5EF4-FFF2-40B4-BE49-F238E27FC236}">
                      <a16:creationId xmlns:a16="http://schemas.microsoft.com/office/drawing/2014/main" id="{8876105A-E258-7F3B-F44B-83AF37089A98}"/>
                    </a:ext>
                  </a:extLst>
                </p:cNvPr>
                <p:cNvSpPr/>
                <p:nvPr/>
              </p:nvSpPr>
              <p:spPr>
                <a:xfrm>
                  <a:off x="8990142" y="2029883"/>
                  <a:ext cx="108000" cy="108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Star: 5 Points 10">
                  <a:extLst>
                    <a:ext uri="{FF2B5EF4-FFF2-40B4-BE49-F238E27FC236}">
                      <a16:creationId xmlns:a16="http://schemas.microsoft.com/office/drawing/2014/main" id="{DACFCEBC-CB94-9C4D-0ED6-8044F4D86747}"/>
                    </a:ext>
                  </a:extLst>
                </p:cNvPr>
                <p:cNvSpPr/>
                <p:nvPr/>
              </p:nvSpPr>
              <p:spPr>
                <a:xfrm>
                  <a:off x="9044142" y="1565572"/>
                  <a:ext cx="108000" cy="108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Star: 5 Points 12">
                  <a:extLst>
                    <a:ext uri="{FF2B5EF4-FFF2-40B4-BE49-F238E27FC236}">
                      <a16:creationId xmlns:a16="http://schemas.microsoft.com/office/drawing/2014/main" id="{1A906DD9-6E6F-C350-F8F5-4E66B24EC23A}"/>
                    </a:ext>
                  </a:extLst>
                </p:cNvPr>
                <p:cNvSpPr/>
                <p:nvPr/>
              </p:nvSpPr>
              <p:spPr>
                <a:xfrm>
                  <a:off x="10792230" y="1985597"/>
                  <a:ext cx="108000" cy="108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Star: 5 Points 14">
                  <a:extLst>
                    <a:ext uri="{FF2B5EF4-FFF2-40B4-BE49-F238E27FC236}">
                      <a16:creationId xmlns:a16="http://schemas.microsoft.com/office/drawing/2014/main" id="{D45BF84C-86F1-8F58-64E2-ABEE7E9934A6}"/>
                    </a:ext>
                  </a:extLst>
                </p:cNvPr>
                <p:cNvSpPr/>
                <p:nvPr/>
              </p:nvSpPr>
              <p:spPr>
                <a:xfrm>
                  <a:off x="10896187" y="2125782"/>
                  <a:ext cx="108000" cy="108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Star: 5 Points 13">
                <a:extLst>
                  <a:ext uri="{FF2B5EF4-FFF2-40B4-BE49-F238E27FC236}">
                    <a16:creationId xmlns:a16="http://schemas.microsoft.com/office/drawing/2014/main" id="{8C4D0136-8759-9CCA-17AF-7B34042CE731}"/>
                  </a:ext>
                </a:extLst>
              </p:cNvPr>
              <p:cNvSpPr/>
              <p:nvPr/>
            </p:nvSpPr>
            <p:spPr>
              <a:xfrm>
                <a:off x="10896187" y="2061740"/>
                <a:ext cx="108000" cy="108000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78C5D91E-ECAF-1E60-8873-204FCC17C2AF}"/>
                </a:ext>
              </a:extLst>
            </p:cNvPr>
            <p:cNvSpPr/>
            <p:nvPr/>
          </p:nvSpPr>
          <p:spPr>
            <a:xfrm>
              <a:off x="10846230" y="2029883"/>
              <a:ext cx="108000" cy="10800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425B0D18-59FA-A48D-0EAE-5B5C24598B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22" b="57063"/>
          <a:stretch/>
        </p:blipFill>
        <p:spPr bwMode="auto">
          <a:xfrm>
            <a:off x="448214" y="1018604"/>
            <a:ext cx="2660015" cy="2149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ross 19">
            <a:extLst>
              <a:ext uri="{FF2B5EF4-FFF2-40B4-BE49-F238E27FC236}">
                <a16:creationId xmlns:a16="http://schemas.microsoft.com/office/drawing/2014/main" id="{D975C8D9-BA32-FA63-E729-EC9D583FE970}"/>
              </a:ext>
            </a:extLst>
          </p:cNvPr>
          <p:cNvSpPr/>
          <p:nvPr/>
        </p:nvSpPr>
        <p:spPr>
          <a:xfrm>
            <a:off x="3630104" y="1855782"/>
            <a:ext cx="540000" cy="540000"/>
          </a:xfrm>
          <a:prstGeom prst="plus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3DC09-107A-1FEF-6C9F-21A861FFDD99}"/>
              </a:ext>
            </a:extLst>
          </p:cNvPr>
          <p:cNvSpPr txBox="1"/>
          <p:nvPr/>
        </p:nvSpPr>
        <p:spPr>
          <a:xfrm>
            <a:off x="873967" y="3168590"/>
            <a:ext cx="180850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/>
              <a:t>Urokináza</a:t>
            </a:r>
            <a:endParaRPr lang="sk-SK" dirty="0"/>
          </a:p>
          <a:p>
            <a:pPr algn="ctr"/>
            <a:r>
              <a:rPr lang="sk-SK" sz="1100" dirty="0"/>
              <a:t>Nižšia fibrínová </a:t>
            </a:r>
            <a:r>
              <a:rPr lang="sk-SK" sz="1100" dirty="0" err="1"/>
              <a:t>špecifita</a:t>
            </a:r>
            <a:endParaRPr lang="sk-SK" sz="1100" dirty="0"/>
          </a:p>
          <a:p>
            <a:pPr algn="ctr"/>
            <a:r>
              <a:rPr lang="sk-SK" sz="1100" dirty="0"/>
              <a:t>Lepšia permeabilita</a:t>
            </a:r>
          </a:p>
          <a:p>
            <a:pPr algn="ctr"/>
            <a:r>
              <a:rPr lang="sk-SK" sz="1100" dirty="0"/>
              <a:t>Vyššia aktivita</a:t>
            </a:r>
            <a:endParaRPr 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19283D-064B-AF0C-5378-F042E33B61A5}"/>
              </a:ext>
            </a:extLst>
          </p:cNvPr>
          <p:cNvSpPr txBox="1"/>
          <p:nvPr/>
        </p:nvSpPr>
        <p:spPr>
          <a:xfrm>
            <a:off x="2241458" y="3584088"/>
            <a:ext cx="4595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dirty="0"/>
              <a:t>Výhody</a:t>
            </a:r>
          </a:p>
          <a:p>
            <a:pPr algn="ctr"/>
            <a:r>
              <a:rPr lang="sk-SK" sz="1200" dirty="0"/>
              <a:t>Rekombinantný ekvivalent t-PA</a:t>
            </a:r>
          </a:p>
          <a:p>
            <a:pPr algn="ctr"/>
            <a:r>
              <a:rPr lang="sk-SK" sz="1200" dirty="0" err="1"/>
              <a:t>Neimunogénne</a:t>
            </a:r>
            <a:endParaRPr lang="sk-SK" sz="1200" dirty="0"/>
          </a:p>
          <a:p>
            <a:pPr algn="ctr"/>
            <a:r>
              <a:rPr lang="sk-SK" sz="1200" dirty="0"/>
              <a:t>Relatívne bezpečné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843114-9104-35CC-3F6C-18605ACF4683}"/>
              </a:ext>
            </a:extLst>
          </p:cNvPr>
          <p:cNvSpPr txBox="1"/>
          <p:nvPr/>
        </p:nvSpPr>
        <p:spPr>
          <a:xfrm>
            <a:off x="5314888" y="3607171"/>
            <a:ext cx="363116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dirty="0"/>
              <a:t>Nevýhody</a:t>
            </a:r>
          </a:p>
          <a:p>
            <a:pPr algn="ctr"/>
            <a:r>
              <a:rPr lang="sk-SK" sz="1200" dirty="0"/>
              <a:t>Rýchle odbúranie</a:t>
            </a:r>
          </a:p>
          <a:p>
            <a:pPr algn="ctr"/>
            <a:r>
              <a:rPr lang="sk-SK" sz="1200" dirty="0"/>
              <a:t>Drahé</a:t>
            </a:r>
          </a:p>
          <a:p>
            <a:pPr algn="ctr"/>
            <a:r>
              <a:rPr lang="sk-SK" sz="1200" dirty="0"/>
              <a:t>Riziko krvácania</a:t>
            </a:r>
          </a:p>
          <a:p>
            <a:pPr algn="ctr"/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8587934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F8BA-2428-5697-1499-5E229A67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Alternatívne </a:t>
            </a:r>
            <a:r>
              <a:rPr lang="sk-SK" dirty="0" err="1">
                <a:solidFill>
                  <a:schemeClr val="tx1"/>
                </a:solidFill>
              </a:rPr>
              <a:t>trombolytiká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27B21D2F-5C98-5BA3-74E8-12AF15C23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r="50130" b="56990"/>
          <a:stretch/>
        </p:blipFill>
        <p:spPr bwMode="auto">
          <a:xfrm>
            <a:off x="318747" y="2312835"/>
            <a:ext cx="2442925" cy="198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314236-6D8A-A366-855F-B4C84B4812F9}"/>
              </a:ext>
            </a:extLst>
          </p:cNvPr>
          <p:cNvSpPr txBox="1"/>
          <p:nvPr/>
        </p:nvSpPr>
        <p:spPr>
          <a:xfrm>
            <a:off x="170282" y="4296487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t-PA / </a:t>
            </a:r>
            <a:r>
              <a:rPr lang="sk-SK" dirty="0" err="1"/>
              <a:t>rt</a:t>
            </a:r>
            <a:r>
              <a:rPr lang="sk-SK" dirty="0"/>
              <a:t>-PA = </a:t>
            </a:r>
            <a:r>
              <a:rPr lang="sk-SK" dirty="0" err="1"/>
              <a:t>Altepláza</a:t>
            </a:r>
            <a:endParaRPr lang="sk-SK" dirty="0"/>
          </a:p>
        </p:txBody>
      </p:sp>
      <p:pic>
        <p:nvPicPr>
          <p:cNvPr id="6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78BF2494-D0A5-19BC-3C28-528FDD869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675" b="8813"/>
          <a:stretch/>
        </p:blipFill>
        <p:spPr bwMode="auto">
          <a:xfrm>
            <a:off x="4581235" y="1016000"/>
            <a:ext cx="2660015" cy="2161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D4BC3D-F9AA-BCA5-8D7B-6D62BEED728A}"/>
              </a:ext>
            </a:extLst>
          </p:cNvPr>
          <p:cNvSpPr txBox="1"/>
          <p:nvPr/>
        </p:nvSpPr>
        <p:spPr>
          <a:xfrm>
            <a:off x="4619061" y="3197375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/>
              <a:t>Desmotepláza</a:t>
            </a:r>
            <a:r>
              <a:rPr lang="sk-SK" dirty="0"/>
              <a:t> (b-PA)</a:t>
            </a:r>
          </a:p>
        </p:txBody>
      </p:sp>
      <p:pic>
        <p:nvPicPr>
          <p:cNvPr id="11" name="Picture 10" descr="A diagram of a cell line&#10;&#10;Description automatically generated with medium confidence">
            <a:extLst>
              <a:ext uri="{FF2B5EF4-FFF2-40B4-BE49-F238E27FC236}">
                <a16:creationId xmlns:a16="http://schemas.microsoft.com/office/drawing/2014/main" id="{E0B86D42-F522-A2F9-810B-7942BAD7E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 b="11160"/>
          <a:stretch/>
        </p:blipFill>
        <p:spPr>
          <a:xfrm>
            <a:off x="4122550" y="3658038"/>
            <a:ext cx="2828571" cy="2240692"/>
          </a:xfrm>
          <a:prstGeom prst="rect">
            <a:avLst/>
          </a:prstGeom>
        </p:spPr>
      </p:pic>
      <p:pic>
        <p:nvPicPr>
          <p:cNvPr id="12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EFDBEC81-86D6-C25C-2E5B-F1C811974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2" r="48499" b="9198"/>
          <a:stretch/>
        </p:blipFill>
        <p:spPr bwMode="auto">
          <a:xfrm>
            <a:off x="6833847" y="3580662"/>
            <a:ext cx="2739853" cy="2240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D61635-EEC1-4A52-98B9-84595C5284BC}"/>
              </a:ext>
            </a:extLst>
          </p:cNvPr>
          <p:cNvSpPr txBox="1"/>
          <p:nvPr/>
        </p:nvSpPr>
        <p:spPr>
          <a:xfrm>
            <a:off x="4687083" y="5960097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/>
              <a:t>Streptokináza</a:t>
            </a:r>
            <a:endParaRPr lang="sk-S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25219-1DB7-2430-23C9-1CE5B9B0A83F}"/>
              </a:ext>
            </a:extLst>
          </p:cNvPr>
          <p:cNvSpPr txBox="1"/>
          <p:nvPr/>
        </p:nvSpPr>
        <p:spPr>
          <a:xfrm>
            <a:off x="7382073" y="5960097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/>
              <a:t>Stafylokináza</a:t>
            </a:r>
            <a:endParaRPr lang="sk-SK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236829C-3042-7309-7FC3-E92AC4B26C37}"/>
              </a:ext>
            </a:extLst>
          </p:cNvPr>
          <p:cNvSpPr/>
          <p:nvPr/>
        </p:nvSpPr>
        <p:spPr>
          <a:xfrm rot="14677536">
            <a:off x="3432783" y="2314681"/>
            <a:ext cx="520010" cy="70466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639CA47-F298-90A7-FB2F-AE7DD34F4FDA}"/>
              </a:ext>
            </a:extLst>
          </p:cNvPr>
          <p:cNvSpPr/>
          <p:nvPr/>
        </p:nvSpPr>
        <p:spPr>
          <a:xfrm rot="18548826">
            <a:off x="3369308" y="3704749"/>
            <a:ext cx="520010" cy="70466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4C3EFC-F79C-82D1-6CAD-04834F9A6DAE}"/>
              </a:ext>
            </a:extLst>
          </p:cNvPr>
          <p:cNvSpPr txBox="1"/>
          <p:nvPr/>
        </p:nvSpPr>
        <p:spPr>
          <a:xfrm>
            <a:off x="7447988" y="1897336"/>
            <a:ext cx="2416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/>
              <a:t>Štruktúrna podobnosť</a:t>
            </a:r>
          </a:p>
          <a:p>
            <a:pPr algn="ctr"/>
            <a:r>
              <a:rPr lang="sk-SK" sz="1200" dirty="0"/>
              <a:t>Vysoká fibrínová </a:t>
            </a:r>
            <a:r>
              <a:rPr lang="sk-SK" sz="1200" dirty="0" err="1"/>
              <a:t>špecifita</a:t>
            </a:r>
            <a:endParaRPr lang="sk-SK" sz="1200" dirty="0"/>
          </a:p>
          <a:p>
            <a:pPr algn="ctr"/>
            <a:r>
              <a:rPr lang="sk-SK" sz="1200" dirty="0"/>
              <a:t>Vysoká </a:t>
            </a:r>
            <a:r>
              <a:rPr lang="sk-SK" sz="1200" dirty="0" err="1"/>
              <a:t>rezistenicia</a:t>
            </a:r>
            <a:r>
              <a:rPr lang="sk-SK" sz="1200" dirty="0"/>
              <a:t> k inhibítoru</a:t>
            </a:r>
          </a:p>
          <a:p>
            <a:pPr algn="ctr"/>
            <a:r>
              <a:rPr lang="sk-SK" sz="1200" dirty="0" err="1"/>
              <a:t>Imunogénna</a:t>
            </a:r>
            <a:endParaRPr lang="sk-SK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F21000-B2E1-E3BB-2440-6FFBC8809F14}"/>
              </a:ext>
            </a:extLst>
          </p:cNvPr>
          <p:cNvSpPr txBox="1"/>
          <p:nvPr/>
        </p:nvSpPr>
        <p:spPr>
          <a:xfrm>
            <a:off x="9362993" y="4085886"/>
            <a:ext cx="27222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/>
              <a:t>Lacná</a:t>
            </a:r>
          </a:p>
          <a:p>
            <a:pPr algn="ctr"/>
            <a:r>
              <a:rPr lang="sk-SK" sz="1200" dirty="0"/>
              <a:t>Prokaryotický pôvod</a:t>
            </a:r>
          </a:p>
          <a:p>
            <a:pPr algn="ctr"/>
            <a:r>
              <a:rPr lang="sk-SK" sz="1200" dirty="0"/>
              <a:t>Nepriamy </a:t>
            </a:r>
            <a:r>
              <a:rPr lang="sk-SK" sz="1200" dirty="0" err="1"/>
              <a:t>aktivátor</a:t>
            </a:r>
            <a:r>
              <a:rPr lang="sk-SK" sz="1200" dirty="0"/>
              <a:t> </a:t>
            </a:r>
            <a:r>
              <a:rPr lang="sk-SK" sz="1200" dirty="0" err="1"/>
              <a:t>plazminogénu</a:t>
            </a:r>
            <a:endParaRPr lang="sk-SK" sz="1200" dirty="0"/>
          </a:p>
          <a:p>
            <a:pPr algn="ctr"/>
            <a:r>
              <a:rPr lang="sk-SK" sz="1200" dirty="0" err="1"/>
              <a:t>Fibrínova</a:t>
            </a:r>
            <a:r>
              <a:rPr lang="sk-SK" sz="1200" dirty="0"/>
              <a:t> selektivita</a:t>
            </a:r>
          </a:p>
          <a:p>
            <a:pPr algn="ctr"/>
            <a:r>
              <a:rPr lang="sk-SK" sz="1200" dirty="0" err="1"/>
              <a:t>Imunogénna</a:t>
            </a:r>
            <a:endParaRPr lang="sk-SK" sz="1200" dirty="0"/>
          </a:p>
          <a:p>
            <a:pPr algn="ctr"/>
            <a:r>
              <a:rPr lang="sk-SK" sz="1200" dirty="0"/>
              <a:t>Úplná rezistencia k inhibítoru</a:t>
            </a:r>
          </a:p>
          <a:p>
            <a:pPr algn="ctr"/>
            <a:r>
              <a:rPr lang="sk-SK" sz="1200" dirty="0"/>
              <a:t>Nízky </a:t>
            </a:r>
            <a:r>
              <a:rPr lang="sk-SK" sz="1200" dirty="0" err="1"/>
              <a:t>poločas</a:t>
            </a:r>
            <a:r>
              <a:rPr lang="sk-SK" sz="1200" dirty="0"/>
              <a:t> cirkulácie v krvi</a:t>
            </a:r>
          </a:p>
        </p:txBody>
      </p:sp>
    </p:spTree>
    <p:extLst>
      <p:ext uri="{BB962C8B-B14F-4D97-AF65-F5344CB8AC3E}">
        <p14:creationId xmlns:p14="http://schemas.microsoft.com/office/powerpoint/2010/main" val="30558743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A versatile microplate reader for many applications | Laboratory Talk">
            <a:extLst>
              <a:ext uri="{FF2B5EF4-FFF2-40B4-BE49-F238E27FC236}">
                <a16:creationId xmlns:a16="http://schemas.microsoft.com/office/drawing/2014/main" id="{271C1319-145E-CEDC-FC80-38C590992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6" b="19731"/>
          <a:stretch/>
        </p:blipFill>
        <p:spPr bwMode="auto">
          <a:xfrm>
            <a:off x="7662056" y="3874591"/>
            <a:ext cx="3214255" cy="27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932A9B-CB23-0862-EE38-B1DDF6C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Meranie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5662D7-426C-065B-6022-53BCC255C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334" y="941316"/>
            <a:ext cx="4711411" cy="3030550"/>
          </a:xfr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7616FA-7D7F-DAED-BEBF-843340306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302505"/>
              </p:ext>
            </p:extLst>
          </p:nvPr>
        </p:nvGraphicFramePr>
        <p:xfrm>
          <a:off x="6706093" y="11392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 descr="A blue and red curve&#10;&#10;Description automatically generated with medium confidence">
            <a:extLst>
              <a:ext uri="{FF2B5EF4-FFF2-40B4-BE49-F238E27FC236}">
                <a16:creationId xmlns:a16="http://schemas.microsoft.com/office/drawing/2014/main" id="{9D195C14-EBB6-A329-B5FE-8A266F7EBA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7"/>
          <a:stretch/>
        </p:blipFill>
        <p:spPr>
          <a:xfrm>
            <a:off x="162733" y="4486365"/>
            <a:ext cx="5819613" cy="1509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4F74CF-F7BA-1DDD-1EBF-9A39C88F6935}"/>
              </a:ext>
            </a:extLst>
          </p:cNvPr>
          <p:cNvSpPr txBox="1"/>
          <p:nvPr/>
        </p:nvSpPr>
        <p:spPr>
          <a:xfrm>
            <a:off x="1035675" y="5995805"/>
            <a:ext cx="406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Excitačné</a:t>
            </a:r>
            <a:r>
              <a:rPr lang="sk-SK" dirty="0"/>
              <a:t> a Emisné spektrum AMC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0B9DD-8236-6773-7E6D-19CB0842977E}"/>
              </a:ext>
            </a:extLst>
          </p:cNvPr>
          <p:cNvSpPr txBox="1"/>
          <p:nvPr/>
        </p:nvSpPr>
        <p:spPr>
          <a:xfrm>
            <a:off x="1035675" y="4101914"/>
            <a:ext cx="1600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345-365nm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DCE26-6306-CD91-93B6-A6BAA8B6B887}"/>
              </a:ext>
            </a:extLst>
          </p:cNvPr>
          <p:cNvSpPr txBox="1"/>
          <p:nvPr/>
        </p:nvSpPr>
        <p:spPr>
          <a:xfrm>
            <a:off x="3681412" y="4101914"/>
            <a:ext cx="848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460nm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135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BED6-6E93-478B-BAFA-C8254B3E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Cvičenie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B8EFF7-E9FB-93C1-13D5-2CA2DB21C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450298"/>
              </p:ext>
            </p:extLst>
          </p:nvPr>
        </p:nvGraphicFramePr>
        <p:xfrm>
          <a:off x="3791784" y="2045750"/>
          <a:ext cx="2880000" cy="28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5992158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720726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3096933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9080451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43858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00893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144169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11507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C4680A-122C-9595-53AB-194AD12A9761}"/>
              </a:ext>
            </a:extLst>
          </p:cNvPr>
          <p:cNvSpPr txBox="1"/>
          <p:nvPr/>
        </p:nvSpPr>
        <p:spPr>
          <a:xfrm>
            <a:off x="3153904" y="221625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D92C1-D949-306F-6975-A18A3828DB81}"/>
              </a:ext>
            </a:extLst>
          </p:cNvPr>
          <p:cNvSpPr txBox="1"/>
          <p:nvPr/>
        </p:nvSpPr>
        <p:spPr>
          <a:xfrm>
            <a:off x="3153904" y="292659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F9E43-AE46-CF46-A3CF-0A96075B612B}"/>
              </a:ext>
            </a:extLst>
          </p:cNvPr>
          <p:cNvSpPr txBox="1"/>
          <p:nvPr/>
        </p:nvSpPr>
        <p:spPr>
          <a:xfrm>
            <a:off x="3153904" y="366108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9FA4D-FC98-FB00-E675-39C3F512449A}"/>
              </a:ext>
            </a:extLst>
          </p:cNvPr>
          <p:cNvSpPr txBox="1"/>
          <p:nvPr/>
        </p:nvSpPr>
        <p:spPr>
          <a:xfrm>
            <a:off x="3153904" y="440549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T4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A8A88-B3DB-0F1A-5711-8A05477ABB34}"/>
              </a:ext>
            </a:extLst>
          </p:cNvPr>
          <p:cNvSpPr txBox="1"/>
          <p:nvPr/>
        </p:nvSpPr>
        <p:spPr>
          <a:xfrm>
            <a:off x="3930124" y="149960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E724E-7AB9-8C0E-5C6C-2A5CBAA8B539}"/>
              </a:ext>
            </a:extLst>
          </p:cNvPr>
          <p:cNvSpPr txBox="1"/>
          <p:nvPr/>
        </p:nvSpPr>
        <p:spPr>
          <a:xfrm>
            <a:off x="4601717" y="149960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DEED52-58FE-4108-C592-2720EA82BACD}"/>
              </a:ext>
            </a:extLst>
          </p:cNvPr>
          <p:cNvSpPr txBox="1"/>
          <p:nvPr/>
        </p:nvSpPr>
        <p:spPr>
          <a:xfrm>
            <a:off x="5346394" y="1499600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0E22A-0F27-20EF-1892-66F41F939430}"/>
              </a:ext>
            </a:extLst>
          </p:cNvPr>
          <p:cNvSpPr txBox="1"/>
          <p:nvPr/>
        </p:nvSpPr>
        <p:spPr>
          <a:xfrm>
            <a:off x="6091071" y="1488115"/>
            <a:ext cx="49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A4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4EE6F3-D188-5543-9F12-D127E04B3F9E}"/>
              </a:ext>
            </a:extLst>
          </p:cNvPr>
          <p:cNvSpPr txBox="1"/>
          <p:nvPr/>
        </p:nvSpPr>
        <p:spPr>
          <a:xfrm>
            <a:off x="8475683" y="3107086"/>
            <a:ext cx="2822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A1 – Bez Aditív</a:t>
            </a:r>
          </a:p>
          <a:p>
            <a:pPr algn="ctr"/>
            <a:r>
              <a:rPr lang="sk-SK" dirty="0"/>
              <a:t>A</a:t>
            </a:r>
            <a:r>
              <a:rPr lang="en-US" dirty="0"/>
              <a:t>2</a:t>
            </a:r>
            <a:r>
              <a:rPr lang="sk-SK" dirty="0"/>
              <a:t> – </a:t>
            </a:r>
            <a:r>
              <a:rPr lang="sk-SK" dirty="0" err="1"/>
              <a:t>Fibrinogén</a:t>
            </a:r>
            <a:endParaRPr lang="sk-SK" dirty="0"/>
          </a:p>
          <a:p>
            <a:pPr algn="ctr"/>
            <a:r>
              <a:rPr lang="sk-SK" dirty="0"/>
              <a:t>A</a:t>
            </a:r>
            <a:r>
              <a:rPr lang="en-US" dirty="0"/>
              <a:t>3</a:t>
            </a:r>
            <a:r>
              <a:rPr lang="sk-SK" dirty="0"/>
              <a:t> – Fibrín (zrazenina)</a:t>
            </a:r>
          </a:p>
          <a:p>
            <a:pPr algn="ctr"/>
            <a:r>
              <a:rPr lang="sk-SK" dirty="0"/>
              <a:t>A</a:t>
            </a:r>
            <a:r>
              <a:rPr lang="en-US" dirty="0"/>
              <a:t>4</a:t>
            </a:r>
            <a:r>
              <a:rPr lang="sk-SK" dirty="0"/>
              <a:t> –</a:t>
            </a:r>
            <a:r>
              <a:rPr lang="en-US" dirty="0"/>
              <a:t> </a:t>
            </a:r>
            <a:r>
              <a:rPr lang="en-US" dirty="0" err="1"/>
              <a:t>Fibr</a:t>
            </a:r>
            <a:r>
              <a:rPr lang="cs-CZ" dirty="0" err="1"/>
              <a:t>ín</a:t>
            </a:r>
            <a:r>
              <a:rPr lang="cs-CZ" dirty="0"/>
              <a:t> +</a:t>
            </a:r>
            <a:r>
              <a:rPr lang="sk-SK" dirty="0"/>
              <a:t> PAI-1 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5C931-0F9F-30C6-16CF-7C4ABA91DD0E}"/>
              </a:ext>
            </a:extLst>
          </p:cNvPr>
          <p:cNvSpPr txBox="1"/>
          <p:nvPr/>
        </p:nvSpPr>
        <p:spPr>
          <a:xfrm>
            <a:off x="324197" y="2968587"/>
            <a:ext cx="2383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/>
              <a:t>Trombolytiká</a:t>
            </a:r>
            <a:r>
              <a:rPr lang="sk-SK" dirty="0"/>
              <a:t>:</a:t>
            </a:r>
          </a:p>
          <a:p>
            <a:pPr algn="ctr"/>
            <a:r>
              <a:rPr lang="sk-SK" dirty="0" err="1"/>
              <a:t>Altepláza</a:t>
            </a:r>
            <a:endParaRPr lang="sk-SK" dirty="0"/>
          </a:p>
          <a:p>
            <a:pPr algn="ctr"/>
            <a:r>
              <a:rPr lang="sk-SK" dirty="0" err="1"/>
              <a:t>Tenektepláza</a:t>
            </a:r>
            <a:endParaRPr lang="sk-SK" dirty="0"/>
          </a:p>
          <a:p>
            <a:pPr algn="ctr"/>
            <a:r>
              <a:rPr lang="sk-SK" dirty="0" err="1"/>
              <a:t>Desmotepláza</a:t>
            </a:r>
            <a:endParaRPr lang="sk-SK" dirty="0"/>
          </a:p>
          <a:p>
            <a:pPr algn="ctr"/>
            <a:r>
              <a:rPr lang="sk-SK" dirty="0" err="1"/>
              <a:t>Stafylokináza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4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DD50-D9FF-FF29-1AF9-4769DF22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Protokol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2502-3014-93C9-E8F8-5BA50EBC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Priradiť </a:t>
            </a:r>
            <a:r>
              <a:rPr lang="sk-SK" dirty="0" err="1">
                <a:solidFill>
                  <a:schemeClr val="tx1"/>
                </a:solidFill>
              </a:rPr>
              <a:t>trombolytiká</a:t>
            </a:r>
            <a:r>
              <a:rPr lang="sk-SK" dirty="0">
                <a:solidFill>
                  <a:schemeClr val="tx1"/>
                </a:solidFill>
              </a:rPr>
              <a:t> k neznámym vzorkám (T1-4) a zdôvodniť výber</a:t>
            </a:r>
          </a:p>
          <a:p>
            <a:r>
              <a:rPr lang="sk-SK" dirty="0">
                <a:solidFill>
                  <a:schemeClr val="tx1"/>
                </a:solidFill>
              </a:rPr>
              <a:t>Protokol poslať na </a:t>
            </a:r>
            <a:r>
              <a:rPr lang="sk-SK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alan.strunga@recetox.muni.cz</a:t>
            </a:r>
            <a:endParaRPr lang="sk-SK" dirty="0">
              <a:solidFill>
                <a:schemeClr val="accent3"/>
              </a:solidFill>
            </a:endParaRPr>
          </a:p>
          <a:p>
            <a:r>
              <a:rPr lang="sk-SK" dirty="0">
                <a:solidFill>
                  <a:schemeClr val="tx1"/>
                </a:solidFill>
              </a:rPr>
              <a:t>Spätná väzba vítaná</a:t>
            </a:r>
          </a:p>
        </p:txBody>
      </p:sp>
    </p:spTree>
    <p:extLst>
      <p:ext uri="{BB962C8B-B14F-4D97-AF65-F5344CB8AC3E}">
        <p14:creationId xmlns:p14="http://schemas.microsoft.com/office/powerpoint/2010/main" val="348316524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Loschmidt template">
      <a:dk1>
        <a:srgbClr val="000000"/>
      </a:dk1>
      <a:lt1>
        <a:srgbClr val="FFFFFF"/>
      </a:lt1>
      <a:dk2>
        <a:srgbClr val="00306C"/>
      </a:dk2>
      <a:lt2>
        <a:srgbClr val="3F3F3F"/>
      </a:lt2>
      <a:accent1>
        <a:srgbClr val="3F3F3F"/>
      </a:accent1>
      <a:accent2>
        <a:srgbClr val="69C7FA"/>
      </a:accent2>
      <a:accent3>
        <a:srgbClr val="2683C6"/>
      </a:accent3>
      <a:accent4>
        <a:srgbClr val="000099"/>
      </a:accent4>
      <a:accent5>
        <a:srgbClr val="124163"/>
      </a:accent5>
      <a:accent6>
        <a:srgbClr val="000000"/>
      </a:accent6>
      <a:hlink>
        <a:srgbClr val="006DF2"/>
      </a:hlink>
      <a:folHlink>
        <a:srgbClr val="000099"/>
      </a:folHlink>
    </a:clrScheme>
    <a:fontScheme name="Zasedací místnost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asedací místnost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F1949EB-0126-4473-AA6C-0DD35A2439AF}" vid="{DBB3B140-C58D-4D50-B13A-CCED70AE42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LL_widescreen_template</Template>
  <TotalTime>3205</TotalTime>
  <Words>236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Century Gothic</vt:lpstr>
      <vt:lpstr>Open Sans</vt:lpstr>
      <vt:lpstr>Times New Roman</vt:lpstr>
      <vt:lpstr>Wingdings 3</vt:lpstr>
      <vt:lpstr>Zasedací místnost Ion</vt:lpstr>
      <vt:lpstr>Vývoj nových trombolytík</vt:lpstr>
      <vt:lpstr>Loschmidtovy Laboratoře</vt:lpstr>
      <vt:lpstr>Cievna mozgová príhoda</vt:lpstr>
      <vt:lpstr>Trombolýza</vt:lpstr>
      <vt:lpstr>Altepláza a jej variácie</vt:lpstr>
      <vt:lpstr>Alternatívne trombolytiká</vt:lpstr>
      <vt:lpstr>Meranie</vt:lpstr>
      <vt:lpstr>Cvičenie</vt:lpstr>
      <vt:lpstr>Protokol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Toul</dc:creator>
  <cp:lastModifiedBy>Alan Strunga</cp:lastModifiedBy>
  <cp:revision>23</cp:revision>
  <dcterms:created xsi:type="dcterms:W3CDTF">2017-11-16T11:21:02Z</dcterms:created>
  <dcterms:modified xsi:type="dcterms:W3CDTF">2024-10-23T13:32:10Z</dcterms:modified>
</cp:coreProperties>
</file>