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261" r:id="rId3"/>
    <p:sldId id="381" r:id="rId4"/>
    <p:sldId id="260" r:id="rId5"/>
    <p:sldId id="397" r:id="rId6"/>
    <p:sldId id="380" r:id="rId7"/>
    <p:sldId id="392" r:id="rId8"/>
    <p:sldId id="416" r:id="rId9"/>
    <p:sldId id="419" r:id="rId10"/>
    <p:sldId id="396" r:id="rId11"/>
    <p:sldId id="382" r:id="rId12"/>
    <p:sldId id="427" r:id="rId13"/>
    <p:sldId id="449" r:id="rId14"/>
    <p:sldId id="443" r:id="rId15"/>
    <p:sldId id="444" r:id="rId16"/>
    <p:sldId id="445" r:id="rId17"/>
    <p:sldId id="417" r:id="rId18"/>
    <p:sldId id="398" r:id="rId19"/>
    <p:sldId id="385" r:id="rId20"/>
    <p:sldId id="408" r:id="rId21"/>
    <p:sldId id="410" r:id="rId22"/>
    <p:sldId id="413" r:id="rId23"/>
    <p:sldId id="421" r:id="rId24"/>
    <p:sldId id="425" r:id="rId25"/>
    <p:sldId id="428" r:id="rId26"/>
    <p:sldId id="432" r:id="rId27"/>
    <p:sldId id="437" r:id="rId28"/>
    <p:sldId id="409" r:id="rId29"/>
    <p:sldId id="411" r:id="rId30"/>
    <p:sldId id="415" r:id="rId31"/>
    <p:sldId id="420" r:id="rId32"/>
    <p:sldId id="426" r:id="rId33"/>
    <p:sldId id="414" r:id="rId34"/>
    <p:sldId id="431" r:id="rId35"/>
    <p:sldId id="401" r:id="rId36"/>
    <p:sldId id="422" r:id="rId37"/>
    <p:sldId id="438" r:id="rId38"/>
    <p:sldId id="439" r:id="rId39"/>
    <p:sldId id="400" r:id="rId40"/>
    <p:sldId id="424" r:id="rId41"/>
    <p:sldId id="383" r:id="rId42"/>
    <p:sldId id="430" r:id="rId43"/>
    <p:sldId id="423" r:id="rId44"/>
    <p:sldId id="435" r:id="rId45"/>
    <p:sldId id="434" r:id="rId46"/>
    <p:sldId id="384" r:id="rId47"/>
    <p:sldId id="446" r:id="rId48"/>
    <p:sldId id="447" r:id="rId49"/>
    <p:sldId id="394" r:id="rId50"/>
    <p:sldId id="442" r:id="rId51"/>
    <p:sldId id="448" r:id="rId52"/>
    <p:sldId id="436" r:id="rId53"/>
    <p:sldId id="433" r:id="rId54"/>
    <p:sldId id="440" r:id="rId55"/>
    <p:sldId id="429" r:id="rId56"/>
    <p:sldId id="395" r:id="rId57"/>
    <p:sldId id="412" r:id="rId58"/>
    <p:sldId id="418" r:id="rId59"/>
    <p:sldId id="402" r:id="rId60"/>
    <p:sldId id="393" r:id="rId61"/>
    <p:sldId id="404" r:id="rId62"/>
    <p:sldId id="406" r:id="rId63"/>
    <p:sldId id="405" r:id="rId64"/>
    <p:sldId id="407" r:id="rId65"/>
    <p:sldId id="441" r:id="rId66"/>
    <p:sldId id="389" r:id="rId67"/>
    <p:sldId id="285" r:id="rId68"/>
    <p:sldId id="266" r:id="rId69"/>
    <p:sldId id="310" r:id="rId70"/>
    <p:sldId id="371" r:id="rId71"/>
    <p:sldId id="403" r:id="rId72"/>
    <p:sldId id="326" r:id="rId73"/>
    <p:sldId id="327" r:id="rId74"/>
    <p:sldId id="341" r:id="rId75"/>
    <p:sldId id="276" r:id="rId7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2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31T09:09:52.21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61,'322'-25,"-145"7,685 0,-629 35,56 0,-187-16,87-4,-138-9,-35 8,3-1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14.0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0,'4252'0,"-4225"0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18.6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1,'16205'0,"-16179"0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22.0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0,'13923'0,"-13902"0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32.60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1,'7622'0,"-7597"0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36.81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1,'4044'0,"-4015"0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42.4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0,'6838'0,"-6808"0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48.9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1,'16198'0,"-16169"0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1T15:01:52.8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0,'4007'0,"-3984"0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0T09:24:24.1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1,'5108'0,"-5084"0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0T09:24:37.2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0,'5960'0,"-1453"0,-4483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58.6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1,'1058'0,"3617"0,-4663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9:09.8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1,'175'0,"6"0,75 0,78 0,6340 0,-2603 0,-4049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17.8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0,'3057'0,"674"0,4285 0,-7995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23.5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1,'925'0,"-905"0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7:39.4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0,'18997'0,"-18975"0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7:46.9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0,'6258'0,"-6230"0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8:02.9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1,'3658'0,"-3641"0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8:11.0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1,'3150'0,"-3127"0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7E606-3C12-40B4-B0F0-8582B17A2F61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85B13-05E5-4BDA-8495-7BCBD6B4D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1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879f47d0f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879f47d0f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3881C-6119-27A0-4890-9958E713B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1D1C9E-418D-E019-1796-867A03125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277071-5FB0-E16B-FD6B-D9BA02BF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4EBFC8-6125-7479-F215-04BCF9D7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52FAF-B3C1-4CCA-5675-B8880443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33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9247A-1188-5B32-C934-2F4C0EE6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D8A3E9-21B7-5589-708E-E59015E27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05DA7F-C43E-AFB1-83A9-4D20500B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7EC1B1-6BE4-39A7-2AE3-FF854AE5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A817F4-89D7-0D77-D350-8DDD9CC1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23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1ECA0F-A0E5-9DB1-3162-1E154DFA9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61B31-7C41-45AD-5BEB-6705CD1B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1F6923-F2EC-C1A8-0077-A7B8AAA4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19CA0E-DDC7-A59C-F9F3-600FF733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795B3A-CA3F-B525-FCA0-35AB97AB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1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54C3E-D7D5-84EB-8101-4A2DCEFA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910792-542C-E9FB-8608-E47AFA08E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BFB9D1-F9C7-5A21-484D-DA849F8D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11B2B8-DD63-8DF8-2DF7-51BAB5B0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4E49C-586E-46EA-955A-7B43A933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3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06014-A86E-093C-BFAD-6DEB15F9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3EDF51-1806-37A2-89E2-445AE3514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CE36B6-46BA-3AB0-4A8D-B9BC7826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6B8F48-678A-1F50-E19E-50B56841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825E70-2589-C159-9090-91311091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71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1EA53-BA1A-1578-3219-8EA5EF63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4DEBC-DEAD-D57C-0CDA-3DCA40E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B346A3-40C6-29D4-4835-0FDE7C079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6DC503-3032-D67E-C333-DC3EE2A7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14B304-BB14-D8E7-2BFA-1C14FABB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C7EE3E-AF6B-E87F-1091-F922DA77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09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DC813-E23E-BA95-5A38-504B21D4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71037-8314-5985-AF28-21F81F31A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AAC5B3-6618-8242-6298-3538E8615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5430DE-7A5D-8083-0895-1854CCEE1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78BA78-7100-9E2B-2915-18579313F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3679CD1-E7D1-32D1-6121-3D20A6DB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2999D2-9106-B3B7-F40C-20D886C9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1934A9-6BFF-7A19-0F0A-1F13F734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49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D9088-07A8-09A6-5A80-CE6388B3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28836B-1970-6781-4427-59CBE24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2EC665-B039-3BC0-AC21-DFFCF708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D69DB3-718A-D02B-BB81-DD78516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8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78790D3-50B9-FB0D-9D38-CB6B714D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DA34674-09DD-5E47-71D3-AAC03778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F9EEE9-557A-5A65-79C9-E2C20AA9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19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7C73F-42CE-355C-18C5-4ADA8740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BD4E9-17D5-2E32-9A79-F88C0F84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C56686-AF62-AEAC-B07F-B3ABA6B5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78524A-01CF-288E-2062-92C781C2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BD5F37-777B-36BE-AF6F-9CBDB905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82B136-6B91-DCF7-8260-8719987B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9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80045-03CD-E896-3EF3-28206327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15273B-E607-54CA-CB31-47B6960B0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E812A0-50A9-4842-505F-DB010D66E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237644-DFB4-B259-9C1C-0F454010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FF6D87-ACB4-1E4D-15D1-3572FA58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FACB9D-DAA9-DBBB-6482-81747BBE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10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64C7970-7800-959A-320D-12E809A1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685507-D58E-D7C8-B1AD-D8DD0819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E47AC2-8357-4062-C37D-20F7B6CC5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8C9E7-D28B-4D87-B944-A4F0B6C2084A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4532C5-A995-0669-CC99-1FAA5AA89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9871EB-3350-03CC-437C-614B2DEBB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9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nocvedcu.cz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50.png"/><Relationship Id="rId3" Type="http://schemas.openxmlformats.org/officeDocument/2006/relationships/image" Target="../media/image53.png"/><Relationship Id="rId7" Type="http://schemas.openxmlformats.org/officeDocument/2006/relationships/image" Target="../media/image320.png"/><Relationship Id="rId12" Type="http://schemas.openxmlformats.org/officeDocument/2006/relationships/customXml" Target="../ink/ink5.xml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hyperlink" Target="https://www.heckla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40.png"/><Relationship Id="rId5" Type="http://schemas.openxmlformats.org/officeDocument/2006/relationships/image" Target="../media/image55.png"/><Relationship Id="rId15" Type="http://schemas.openxmlformats.org/officeDocument/2006/relationships/image" Target="../media/image57.png"/><Relationship Id="rId10" Type="http://schemas.openxmlformats.org/officeDocument/2006/relationships/customXml" Target="../ink/ink4.xml"/><Relationship Id="rId4" Type="http://schemas.openxmlformats.org/officeDocument/2006/relationships/image" Target="../media/image54.png"/><Relationship Id="rId9" Type="http://schemas.openxmlformats.org/officeDocument/2006/relationships/image" Target="../media/image330.png"/><Relationship Id="rId1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11" Type="http://schemas.openxmlformats.org/officeDocument/2006/relationships/image" Target="../media/image70.jpg"/><Relationship Id="rId5" Type="http://schemas.openxmlformats.org/officeDocument/2006/relationships/image" Target="../media/image65.png"/><Relationship Id="rId10" Type="http://schemas.openxmlformats.org/officeDocument/2006/relationships/hyperlink" Target="https://stallforth-lab.de/research/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690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openxmlformats.org/officeDocument/2006/relationships/customXml" Target="../ink/ink8.xml"/><Relationship Id="rId2" Type="http://schemas.openxmlformats.org/officeDocument/2006/relationships/image" Target="../media/image86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680.png"/><Relationship Id="rId5" Type="http://schemas.openxmlformats.org/officeDocument/2006/relationships/image" Target="../media/image100.png"/><Relationship Id="rId15" Type="http://schemas.openxmlformats.org/officeDocument/2006/relationships/image" Target="../media/image700.png"/><Relationship Id="rId10" Type="http://schemas.openxmlformats.org/officeDocument/2006/relationships/customXml" Target="../ink/ink7.xml"/><Relationship Id="rId4" Type="http://schemas.openxmlformats.org/officeDocument/2006/relationships/image" Target="../media/image99.jpg"/><Relationship Id="rId9" Type="http://schemas.openxmlformats.org/officeDocument/2006/relationships/image" Target="../media/image670.png"/><Relationship Id="rId14" Type="http://schemas.openxmlformats.org/officeDocument/2006/relationships/customXml" Target="../ink/ink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hyperlink" Target="https://www.casinvent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hyperlink" Target="https://www.facebook.com/biologicke.ctvrtk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s.mbu.cas.cz/y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ofiz/jak-na-zadani-zaverecne-prace/" TargetMode="External"/><Relationship Id="rId7" Type="http://schemas.openxmlformats.org/officeDocument/2006/relationships/hyperlink" Target="https://kvalita.muni.cz/kvalita-vyuky/doporuceni-k-vyuzivani-umele-inteligence-ve-vyuce" TargetMode="External"/><Relationship Id="rId2" Type="http://schemas.openxmlformats.org/officeDocument/2006/relationships/hyperlink" Target="https://www.sci.muni.cz/ofi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f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320.png"/><Relationship Id="rId18" Type="http://schemas.openxmlformats.org/officeDocument/2006/relationships/customXml" Target="../ink/ink16.xml"/><Relationship Id="rId3" Type="http://schemas.openxmlformats.org/officeDocument/2006/relationships/image" Target="../media/image153.png"/><Relationship Id="rId21" Type="http://schemas.openxmlformats.org/officeDocument/2006/relationships/image" Target="../media/image1360.png"/><Relationship Id="rId7" Type="http://schemas.openxmlformats.org/officeDocument/2006/relationships/image" Target="../media/image1290.png"/><Relationship Id="rId12" Type="http://schemas.openxmlformats.org/officeDocument/2006/relationships/customXml" Target="../ink/ink13.xml"/><Relationship Id="rId17" Type="http://schemas.openxmlformats.org/officeDocument/2006/relationships/image" Target="../media/image1340.png"/><Relationship Id="rId2" Type="http://schemas.openxmlformats.org/officeDocument/2006/relationships/image" Target="../media/image152.jpg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image" Target="../media/image1310.png"/><Relationship Id="rId5" Type="http://schemas.openxmlformats.org/officeDocument/2006/relationships/image" Target="../media/image154.png"/><Relationship Id="rId15" Type="http://schemas.openxmlformats.org/officeDocument/2006/relationships/image" Target="../media/image1330.png"/><Relationship Id="rId10" Type="http://schemas.openxmlformats.org/officeDocument/2006/relationships/customXml" Target="../ink/ink12.xml"/><Relationship Id="rId19" Type="http://schemas.openxmlformats.org/officeDocument/2006/relationships/image" Target="../media/image1350.png"/><Relationship Id="rId4" Type="http://schemas.openxmlformats.org/officeDocument/2006/relationships/hyperlink" Target="https://ct24.ceskatelevize.cz/clanek/veda/skandal-za-skandalem-neeticky-vyzkum-zlomil-vaz-autorovi-leku-proti-covidu-355754" TargetMode="External"/><Relationship Id="rId9" Type="http://schemas.openxmlformats.org/officeDocument/2006/relationships/image" Target="../media/image1300.png"/><Relationship Id="rId14" Type="http://schemas.openxmlformats.org/officeDocument/2006/relationships/customXml" Target="../ink/ink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159.png"/><Relationship Id="rId7" Type="http://schemas.openxmlformats.org/officeDocument/2006/relationships/image" Target="../media/image1180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11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g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hyperlink" Target="https://www.science.org/doi/10.1126/science.adl5361?url_ver=Z39.88-2003&amp;rfr_id=ori:rid:crossref.org&amp;rfr_dat=cr_pub%20%200pubmed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Fold" TargetMode="External"/><Relationship Id="rId7" Type="http://schemas.openxmlformats.org/officeDocument/2006/relationships/image" Target="../media/image181.png"/><Relationship Id="rId2" Type="http://schemas.openxmlformats.org/officeDocument/2006/relationships/hyperlink" Target="https://www.nobelprize.org/prizes/chemistry/2024/popular-inform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hyperlink" Target="https://www.ceskatelevize.cz/porady/10441294653-hyde-park-civilizace/dil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hyperlink" Target="https://improbable.com/ig/winners/#ig2023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hyperlink" Target="https://www.cell.com/cell/fulltext/S0092-8674(24)01022-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9-024-02525-2" TargetMode="External"/><Relationship Id="rId7" Type="http://schemas.openxmlformats.org/officeDocument/2006/relationships/image" Target="../media/image20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1SuhYNF5g?feature=oembed" TargetMode="External"/><Relationship Id="rId6" Type="http://schemas.openxmlformats.org/officeDocument/2006/relationships/image" Target="../media/image201.jpe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rdlife.cz/rehci-v-zime/" TargetMode="Externa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uni.cz/studenti/psychologicke-konzultace-pro-student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8.svg"/><Relationship Id="rId18" Type="http://schemas.openxmlformats.org/officeDocument/2006/relationships/image" Target="../media/image223.png"/><Relationship Id="rId26" Type="http://schemas.openxmlformats.org/officeDocument/2006/relationships/image" Target="../media/image231.png"/><Relationship Id="rId21" Type="http://schemas.openxmlformats.org/officeDocument/2006/relationships/image" Target="../media/image226.svg"/><Relationship Id="rId34" Type="http://schemas.openxmlformats.org/officeDocument/2006/relationships/image" Target="../media/image239.png"/><Relationship Id="rId7" Type="http://schemas.openxmlformats.org/officeDocument/2006/relationships/image" Target="../media/image212.svg"/><Relationship Id="rId12" Type="http://schemas.openxmlformats.org/officeDocument/2006/relationships/image" Target="../media/image217.png"/><Relationship Id="rId17" Type="http://schemas.openxmlformats.org/officeDocument/2006/relationships/image" Target="../media/image222.svg"/><Relationship Id="rId25" Type="http://schemas.openxmlformats.org/officeDocument/2006/relationships/image" Target="../media/image230.svg"/><Relationship Id="rId33" Type="http://schemas.openxmlformats.org/officeDocument/2006/relationships/image" Target="../media/image238.png"/><Relationship Id="rId38" Type="http://schemas.openxmlformats.org/officeDocument/2006/relationships/image" Target="../media/image243.png"/><Relationship Id="rId2" Type="http://schemas.openxmlformats.org/officeDocument/2006/relationships/hyperlink" Target="https://thenounproject.com/" TargetMode="External"/><Relationship Id="rId16" Type="http://schemas.openxmlformats.org/officeDocument/2006/relationships/image" Target="../media/image221.png"/><Relationship Id="rId20" Type="http://schemas.openxmlformats.org/officeDocument/2006/relationships/image" Target="../media/image225.png"/><Relationship Id="rId29" Type="http://schemas.openxmlformats.org/officeDocument/2006/relationships/image" Target="../media/image2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216.svg"/><Relationship Id="rId24" Type="http://schemas.openxmlformats.org/officeDocument/2006/relationships/image" Target="../media/image229.png"/><Relationship Id="rId32" Type="http://schemas.openxmlformats.org/officeDocument/2006/relationships/image" Target="../media/image237.png"/><Relationship Id="rId37" Type="http://schemas.openxmlformats.org/officeDocument/2006/relationships/image" Target="../media/image242.png"/><Relationship Id="rId5" Type="http://schemas.openxmlformats.org/officeDocument/2006/relationships/hyperlink" Target="https://smart.servier.com/" TargetMode="External"/><Relationship Id="rId15" Type="http://schemas.openxmlformats.org/officeDocument/2006/relationships/image" Target="../media/image220.svg"/><Relationship Id="rId23" Type="http://schemas.openxmlformats.org/officeDocument/2006/relationships/image" Target="../media/image228.svg"/><Relationship Id="rId28" Type="http://schemas.openxmlformats.org/officeDocument/2006/relationships/image" Target="../media/image233.png"/><Relationship Id="rId36" Type="http://schemas.openxmlformats.org/officeDocument/2006/relationships/image" Target="../media/image241.png"/><Relationship Id="rId10" Type="http://schemas.openxmlformats.org/officeDocument/2006/relationships/image" Target="../media/image215.png"/><Relationship Id="rId19" Type="http://schemas.openxmlformats.org/officeDocument/2006/relationships/image" Target="../media/image224.svg"/><Relationship Id="rId31" Type="http://schemas.openxmlformats.org/officeDocument/2006/relationships/image" Target="../media/image236.svg"/><Relationship Id="rId4" Type="http://schemas.openxmlformats.org/officeDocument/2006/relationships/hyperlink" Target="https://scidraw.io/" TargetMode="External"/><Relationship Id="rId9" Type="http://schemas.openxmlformats.org/officeDocument/2006/relationships/image" Target="../media/image214.svg"/><Relationship Id="rId14" Type="http://schemas.openxmlformats.org/officeDocument/2006/relationships/image" Target="../media/image219.png"/><Relationship Id="rId22" Type="http://schemas.openxmlformats.org/officeDocument/2006/relationships/image" Target="../media/image227.png"/><Relationship Id="rId27" Type="http://schemas.openxmlformats.org/officeDocument/2006/relationships/image" Target="../media/image232.svg"/><Relationship Id="rId30" Type="http://schemas.openxmlformats.org/officeDocument/2006/relationships/image" Target="../media/image235.png"/><Relationship Id="rId35" Type="http://schemas.openxmlformats.org/officeDocument/2006/relationships/image" Target="../media/image240.png"/><Relationship Id="rId8" Type="http://schemas.openxmlformats.org/officeDocument/2006/relationships/image" Target="../media/image213.png"/><Relationship Id="rId3" Type="http://schemas.openxmlformats.org/officeDocument/2006/relationships/hyperlink" Target="https://bioicons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hyperlink" Target="https://illustrated-glossary.nejm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7" Type="http://schemas.openxmlformats.org/officeDocument/2006/relationships/image" Target="../media/image25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4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25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259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257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261.png"/><Relationship Id="rId10" Type="http://schemas.openxmlformats.org/officeDocument/2006/relationships/image" Target="../media/image256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studenti/stipendia/jaka-stipendia-nabizi-mu-svym-studentum" TargetMode="External"/><Relationship Id="rId2" Type="http://schemas.openxmlformats.org/officeDocument/2006/relationships/hyperlink" Target="https://is.muni.cz/auth/stipendia/studium_reg_stip_prog_show?fakulta=1431;nocolor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t.muni.cz/aktualne/akce/jak-pracovat-s-napadem-a-rozvinout-ho-v-podnikan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08308C-AE2C-53C6-3C2D-01FEAC25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cs-CZ" sz="6600" b="1"/>
              <a:t>Seminární newsfeed 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283954-6C7B-E5A5-CEE9-71BC1750C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cs-CZ" sz="2800" dirty="0">
                <a:solidFill>
                  <a:srgbClr val="FFFFFF"/>
                </a:solidFill>
              </a:rPr>
              <a:t>Podzim 2024</a:t>
            </a:r>
          </a:p>
        </p:txBody>
      </p:sp>
    </p:spTree>
    <p:extLst>
      <p:ext uri="{BB962C8B-B14F-4D97-AF65-F5344CB8AC3E}">
        <p14:creationId xmlns:p14="http://schemas.microsoft.com/office/powerpoint/2010/main" val="1781443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</a:t>
            </a:r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nás čeká…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3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7A97E5-4683-C167-3994-2B761972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dirty="0"/>
              <a:t>Program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106F5-99FF-9BFA-DE7E-44C3F472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2"/>
                </a:solidFill>
              </a:rPr>
              <a:t>2. 10. – ERASMUS </a:t>
            </a:r>
          </a:p>
          <a:p>
            <a:pPr lvl="1"/>
            <a:r>
              <a:rPr lang="cs-CZ" sz="2800" dirty="0">
                <a:solidFill>
                  <a:schemeClr val="bg2"/>
                </a:solidFill>
              </a:rPr>
              <a:t>P. </a:t>
            </a:r>
            <a:r>
              <a:rPr lang="cs-CZ" sz="2800" dirty="0" err="1">
                <a:solidFill>
                  <a:schemeClr val="bg2"/>
                </a:solidFill>
              </a:rPr>
              <a:t>Hyršl</a:t>
            </a:r>
            <a:r>
              <a:rPr lang="cs-CZ" sz="2800" dirty="0">
                <a:solidFill>
                  <a:schemeClr val="bg2"/>
                </a:solidFill>
              </a:rPr>
              <a:t> – koordinátor, I. </a:t>
            </a:r>
            <a:r>
              <a:rPr lang="cs-CZ" sz="2800" dirty="0" err="1">
                <a:solidFill>
                  <a:schemeClr val="bg2"/>
                </a:solidFill>
              </a:rPr>
              <a:t>Prišticová</a:t>
            </a:r>
            <a:r>
              <a:rPr lang="cs-CZ" sz="2800" dirty="0">
                <a:solidFill>
                  <a:schemeClr val="bg2"/>
                </a:solidFill>
              </a:rPr>
              <a:t> + M. </a:t>
            </a:r>
            <a:r>
              <a:rPr lang="cs-CZ" sz="2800" dirty="0" err="1">
                <a:solidFill>
                  <a:schemeClr val="bg2"/>
                </a:solidFill>
              </a:rPr>
              <a:t>Körtingová</a:t>
            </a:r>
            <a:r>
              <a:rPr lang="cs-CZ" sz="2800" dirty="0">
                <a:solidFill>
                  <a:schemeClr val="bg2"/>
                </a:solidFill>
              </a:rPr>
              <a:t> – stážistky</a:t>
            </a:r>
          </a:p>
          <a:p>
            <a:r>
              <a:rPr lang="cs-CZ" dirty="0"/>
              <a:t>9. 10. doc. Luděk </a:t>
            </a:r>
            <a:r>
              <a:rPr lang="cs-CZ" dirty="0" err="1"/>
              <a:t>Eyer</a:t>
            </a:r>
            <a:r>
              <a:rPr lang="cs-CZ" dirty="0"/>
              <a:t> - </a:t>
            </a:r>
            <a:r>
              <a:rPr lang="cs-CZ" dirty="0" err="1"/>
              <a:t>VUVeL</a:t>
            </a:r>
            <a:endParaRPr lang="cs-CZ" dirty="0"/>
          </a:p>
          <a:p>
            <a:r>
              <a:rPr lang="cs-CZ" dirty="0"/>
              <a:t>16. 10. </a:t>
            </a:r>
          </a:p>
          <a:p>
            <a:pPr lvl="1"/>
            <a:r>
              <a:rPr lang="cs-CZ" sz="2800" dirty="0"/>
              <a:t>EBŽI absolventka – Nikola </a:t>
            </a:r>
            <a:r>
              <a:rPr lang="cs-CZ" sz="2800" dirty="0" err="1"/>
              <a:t>Kučeráková</a:t>
            </a:r>
            <a:r>
              <a:rPr lang="cs-CZ" sz="2800" dirty="0"/>
              <a:t> – FN Brno </a:t>
            </a:r>
          </a:p>
          <a:p>
            <a:pPr lvl="1"/>
            <a:r>
              <a:rPr lang="cs-CZ" sz="2800" dirty="0"/>
              <a:t>Zahraniční host Elias </a:t>
            </a:r>
            <a:r>
              <a:rPr lang="cs-CZ" sz="2800" dirty="0" err="1"/>
              <a:t>Barriga</a:t>
            </a:r>
            <a:r>
              <a:rPr lang="cs-CZ" sz="2800" dirty="0"/>
              <a:t> (DE) – biofyzikální mechanismy morfogeneze</a:t>
            </a:r>
          </a:p>
          <a:p>
            <a:r>
              <a:rPr lang="cs-CZ" dirty="0"/>
              <a:t>23. 10. vědecká etika v teorii a praxi: prof. Hofmanová, Mgr. Čada</a:t>
            </a:r>
          </a:p>
          <a:p>
            <a:r>
              <a:rPr lang="cs-CZ" dirty="0"/>
              <a:t>30. 10. absolventka, zahraniční host </a:t>
            </a:r>
          </a:p>
          <a:p>
            <a:pPr lvl="1"/>
            <a:r>
              <a:rPr lang="cs-CZ" sz="2800" dirty="0"/>
              <a:t>Markéta Kaucká, Max Planck Institute – vývojová biologie</a:t>
            </a:r>
          </a:p>
          <a:p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6DFFD-E5FD-5153-AAC7-10DFB857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317" y="3231776"/>
            <a:ext cx="2524125" cy="781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B0CC33-F4DF-2935-DE6B-8969410D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18" y="2630068"/>
            <a:ext cx="3523635" cy="6319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053DB1-C6D7-24CC-FB16-5318B730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00"/>
          <a:stretch/>
        </p:blipFill>
        <p:spPr>
          <a:xfrm>
            <a:off x="8374317" y="6007223"/>
            <a:ext cx="3586009" cy="784674"/>
          </a:xfrm>
          <a:prstGeom prst="rect">
            <a:avLst/>
          </a:prstGeom>
        </p:spPr>
      </p:pic>
      <p:pic>
        <p:nvPicPr>
          <p:cNvPr id="12" name="Obrázek 11" descr="Obsah obrázku text, Písmo, symbol, logo&#10;&#10;Popis byl vytvořen automaticky">
            <a:extLst>
              <a:ext uri="{FF2B5EF4-FFF2-40B4-BE49-F238E27FC236}">
                <a16:creationId xmlns:a16="http://schemas.microsoft.com/office/drawing/2014/main" id="{CBF253B2-352E-4F1B-C4B2-544CD9E1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29" y="1367461"/>
            <a:ext cx="3095588" cy="8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DDB219-8F86-5C95-C1E8-CDBE08A8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1" y="0"/>
            <a:ext cx="11591925" cy="6457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CFA2FE-7047-7653-5A20-6C70FB914133}"/>
              </a:ext>
            </a:extLst>
          </p:cNvPr>
          <p:cNvSpPr txBox="1"/>
          <p:nvPr/>
        </p:nvSpPr>
        <p:spPr>
          <a:xfrm>
            <a:off x="3003230" y="6273195"/>
            <a:ext cx="6185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POZOR, seminář bude i ve středu 18. 12.!</a:t>
            </a:r>
          </a:p>
        </p:txBody>
      </p:sp>
    </p:spTree>
    <p:extLst>
      <p:ext uri="{BB962C8B-B14F-4D97-AF65-F5344CB8AC3E}">
        <p14:creationId xmlns:p14="http://schemas.microsoft.com/office/powerpoint/2010/main" val="392945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černá, tma, snímek obrazovky&#10;&#10;Popis byl vytvořen automaticky">
            <a:extLst>
              <a:ext uri="{FF2B5EF4-FFF2-40B4-BE49-F238E27FC236}">
                <a16:creationId xmlns:a16="http://schemas.microsoft.com/office/drawing/2014/main" id="{FA54ADDC-9282-9671-7822-AE860651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8" y="-389539"/>
            <a:ext cx="3904309" cy="2440193"/>
          </a:xfrm>
          <a:prstGeom prst="rect">
            <a:avLst/>
          </a:prstGeom>
        </p:spPr>
      </p:pic>
      <p:pic>
        <p:nvPicPr>
          <p:cNvPr id="7" name="Obrázek 6" descr="Obsah obrázku Písmo, text, Grafika, logo&#10;&#10;Popis byl vytvořen automaticky">
            <a:extLst>
              <a:ext uri="{FF2B5EF4-FFF2-40B4-BE49-F238E27FC236}">
                <a16:creationId xmlns:a16="http://schemas.microsoft.com/office/drawing/2014/main" id="{5ABA8E72-15A8-B911-EFC2-33FCA21EA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66" y="148565"/>
            <a:ext cx="4220584" cy="1209021"/>
          </a:xfrm>
          <a:prstGeom prst="rect">
            <a:avLst/>
          </a:prstGeom>
        </p:spPr>
      </p:pic>
      <p:pic>
        <p:nvPicPr>
          <p:cNvPr id="9" name="Obrázek 8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BA9EE865-CF2C-060A-2F5A-6CBFFD3A7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0117"/>
          <a:stretch/>
        </p:blipFill>
        <p:spPr>
          <a:xfrm>
            <a:off x="33851" y="2077278"/>
            <a:ext cx="3196060" cy="1351722"/>
          </a:xfrm>
          <a:prstGeom prst="rect">
            <a:avLst/>
          </a:prstGeom>
        </p:spPr>
      </p:pic>
      <p:pic>
        <p:nvPicPr>
          <p:cNvPr id="11" name="Obrázek 10" descr="Obsah obrázku Grafika, Písmo, logo, snímek obrazovky&#10;&#10;Popis byl vytvořen automaticky">
            <a:extLst>
              <a:ext uri="{FF2B5EF4-FFF2-40B4-BE49-F238E27FC236}">
                <a16:creationId xmlns:a16="http://schemas.microsoft.com/office/drawing/2014/main" id="{F536DB1D-E43B-0C25-D203-FE72831C8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11" y="1915201"/>
            <a:ext cx="4693920" cy="1675876"/>
          </a:xfrm>
          <a:prstGeom prst="rect">
            <a:avLst/>
          </a:prstGeom>
        </p:spPr>
      </p:pic>
      <p:pic>
        <p:nvPicPr>
          <p:cNvPr id="13" name="Obrázek 12" descr="Obsah obrázku Písmo, bílé, design&#10;&#10;Popis byl vytvořen automaticky">
            <a:extLst>
              <a:ext uri="{FF2B5EF4-FFF2-40B4-BE49-F238E27FC236}">
                <a16:creationId xmlns:a16="http://schemas.microsoft.com/office/drawing/2014/main" id="{BF094057-9702-E31E-AFE5-C1EA02CAD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7" b="26270"/>
          <a:stretch/>
        </p:blipFill>
        <p:spPr>
          <a:xfrm>
            <a:off x="8096922" y="2314827"/>
            <a:ext cx="4095078" cy="1171801"/>
          </a:xfrm>
          <a:prstGeom prst="rect">
            <a:avLst/>
          </a:prstGeom>
        </p:spPr>
      </p:pic>
      <p:pic>
        <p:nvPicPr>
          <p:cNvPr id="15" name="Obrázek 14" descr="Obsah obrázku Písmo, Grafika, logo, text&#10;&#10;Popis byl vytvořen automaticky">
            <a:extLst>
              <a:ext uri="{FF2B5EF4-FFF2-40B4-BE49-F238E27FC236}">
                <a16:creationId xmlns:a16="http://schemas.microsoft.com/office/drawing/2014/main" id="{7CC99B83-10EF-194F-E13E-255914CD8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43" y="302254"/>
            <a:ext cx="1675877" cy="16758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3A23BF8-F207-422D-D075-EA4A862EBDBC}"/>
              </a:ext>
            </a:extLst>
          </p:cNvPr>
          <p:cNvSpPr txBox="1"/>
          <p:nvPr/>
        </p:nvSpPr>
        <p:spPr>
          <a:xfrm>
            <a:off x="5928272" y="3572759"/>
            <a:ext cx="575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…and many </a:t>
            </a:r>
            <a:r>
              <a:rPr lang="cs-CZ" sz="4400" dirty="0" err="1"/>
              <a:t>many</a:t>
            </a:r>
            <a:r>
              <a:rPr lang="cs-CZ" sz="4400" dirty="0"/>
              <a:t> more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39FA38-FCB2-1CF0-C329-ABEC31277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46649"/>
            <a:ext cx="12192000" cy="23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8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F0E23-A107-9A43-B041-D7E91AAF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interiér, láhev, skupina&#10;&#10;Popis byl vytvořen automaticky">
            <a:extLst>
              <a:ext uri="{FF2B5EF4-FFF2-40B4-BE49-F238E27FC236}">
                <a16:creationId xmlns:a16="http://schemas.microsoft.com/office/drawing/2014/main" id="{BEBD5930-0704-79E7-62F6-100AF1F4D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" y="2692327"/>
            <a:ext cx="6991930" cy="393296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58A23C-B62E-8F31-561E-0981227EA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58"/>
            <a:ext cx="9139187" cy="2651269"/>
          </a:xfrm>
          <a:prstGeom prst="rect">
            <a:avLst/>
          </a:prstGeom>
        </p:spPr>
      </p:pic>
      <p:pic>
        <p:nvPicPr>
          <p:cNvPr id="9" name="Obrázek 8" descr="Obsah obrázku vzor, steh, pixel&#10;&#10;Popis byl vytvořen automaticky">
            <a:extLst>
              <a:ext uri="{FF2B5EF4-FFF2-40B4-BE49-F238E27FC236}">
                <a16:creationId xmlns:a16="http://schemas.microsoft.com/office/drawing/2014/main" id="{16F308DB-9B36-BC78-52BC-D8FABD903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119" y="2692327"/>
            <a:ext cx="2405736" cy="2405736"/>
          </a:xfrm>
          <a:prstGeom prst="rect">
            <a:avLst/>
          </a:prstGeom>
        </p:spPr>
      </p:pic>
      <p:pic>
        <p:nvPicPr>
          <p:cNvPr id="11" name="Obrázek 10" descr="Obsah obrázku hudební nástroj, hudba, kytara, ilustrace&#10;&#10;Popis byl vytvořen automaticky">
            <a:extLst>
              <a:ext uri="{FF2B5EF4-FFF2-40B4-BE49-F238E27FC236}">
                <a16:creationId xmlns:a16="http://schemas.microsoft.com/office/drawing/2014/main" id="{0183AACD-3136-5C9A-1B03-135FB3241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47" y="5329596"/>
            <a:ext cx="3767281" cy="13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9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Lidská tvář, osoba&#10;&#10;Popis byl vytvořen automaticky">
            <a:extLst>
              <a:ext uri="{FF2B5EF4-FFF2-40B4-BE49-F238E27FC236}">
                <a16:creationId xmlns:a16="http://schemas.microsoft.com/office/drawing/2014/main" id="{0F8C84BC-B33F-2FDC-7768-DED29CEA8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95" y="365125"/>
            <a:ext cx="3859610" cy="5440320"/>
          </a:xfrm>
        </p:spPr>
      </p:pic>
      <p:pic>
        <p:nvPicPr>
          <p:cNvPr id="7" name="Obrázek 6" descr="Obsah obrázku text, kniha, plakát, zelené&#10;&#10;Popis byl vytvořen automaticky">
            <a:extLst>
              <a:ext uri="{FF2B5EF4-FFF2-40B4-BE49-F238E27FC236}">
                <a16:creationId xmlns:a16="http://schemas.microsoft.com/office/drawing/2014/main" id="{4807B791-61CB-9018-8C09-5E59DF6A3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9" y="354732"/>
            <a:ext cx="3864310" cy="5440320"/>
          </a:xfrm>
          <a:prstGeom prst="rect">
            <a:avLst/>
          </a:prstGeom>
        </p:spPr>
      </p:pic>
      <p:pic>
        <p:nvPicPr>
          <p:cNvPr id="9" name="Obrázek 8" descr="Obsah obrázku text, plakát, snímek obrazovky, grafický design&#10;&#10;Popis byl vytvořen automaticky">
            <a:extLst>
              <a:ext uri="{FF2B5EF4-FFF2-40B4-BE49-F238E27FC236}">
                <a16:creationId xmlns:a16="http://schemas.microsoft.com/office/drawing/2014/main" id="{EF769FA5-1BBA-1D32-0149-F799BAC9A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59" y="354732"/>
            <a:ext cx="3872392" cy="54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6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FA85B-7D89-EA77-BD97-339C360C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93" y="409739"/>
            <a:ext cx="10515600" cy="1325563"/>
          </a:xfrm>
        </p:spPr>
        <p:txBody>
          <a:bodyPr/>
          <a:lstStyle/>
          <a:p>
            <a:r>
              <a:rPr lang="cs-CZ" dirty="0"/>
              <a:t>Obhajoby dizertačních prací</a:t>
            </a:r>
          </a:p>
        </p:txBody>
      </p:sp>
      <p:pic>
        <p:nvPicPr>
          <p:cNvPr id="7" name="Zástupný obsah 6" descr="Obsah obrázku oblečení, osoba, Lidská tvář, úsměv&#10;&#10;Popis byl vytvořen automaticky">
            <a:extLst>
              <a:ext uri="{FF2B5EF4-FFF2-40B4-BE49-F238E27FC236}">
                <a16:creationId xmlns:a16="http://schemas.microsoft.com/office/drawing/2014/main" id="{28693DAA-8693-96D1-EF8D-CD1B96D65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73" y="571501"/>
            <a:ext cx="4539334" cy="5921374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5F16FB-EE6B-D406-FFF8-8046BFC11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35" y="1633682"/>
            <a:ext cx="6669104" cy="4735223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E999DCE4-9530-205A-1368-06FA9FD3A422}"/>
              </a:ext>
            </a:extLst>
          </p:cNvPr>
          <p:cNvSpPr/>
          <p:nvPr/>
        </p:nvSpPr>
        <p:spPr>
          <a:xfrm>
            <a:off x="9482258" y="1670865"/>
            <a:ext cx="772998" cy="10336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632A231-48E1-AB8A-A710-DB25118BD0A0}"/>
              </a:ext>
            </a:extLst>
          </p:cNvPr>
          <p:cNvSpPr/>
          <p:nvPr/>
        </p:nvSpPr>
        <p:spPr>
          <a:xfrm>
            <a:off x="8149772" y="863406"/>
            <a:ext cx="772998" cy="10336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325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5A8E55-33D1-22DB-29DC-EE09F8B72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4" y="849077"/>
            <a:ext cx="7815662" cy="4824738"/>
          </a:xfrm>
          <a:prstGeom prst="rect">
            <a:avLst/>
          </a:prstGeom>
        </p:spPr>
      </p:pic>
      <p:pic>
        <p:nvPicPr>
          <p:cNvPr id="7" name="Obrázek 6" descr="Obsah obrázku Lidská tvář, osoba, kůže, obočí&#10;&#10;Popis byl vytvořen automaticky">
            <a:extLst>
              <a:ext uri="{FF2B5EF4-FFF2-40B4-BE49-F238E27FC236}">
                <a16:creationId xmlns:a16="http://schemas.microsoft.com/office/drawing/2014/main" id="{E42DD308-F1B8-3E80-D68B-3F079CBA0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671" y="1021501"/>
            <a:ext cx="2243006" cy="27226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EB8941F-905C-16C4-EF37-57E017204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589" y="4323435"/>
            <a:ext cx="5104085" cy="2251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ED0238-C7D5-BBF8-CBA9-C64906BE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57" y="0"/>
            <a:ext cx="9690652" cy="1021501"/>
          </a:xfrm>
        </p:spPr>
        <p:txBody>
          <a:bodyPr/>
          <a:lstStyle/>
          <a:p>
            <a:r>
              <a:rPr lang="cs-CZ" dirty="0"/>
              <a:t>Mgr. Nikola </a:t>
            </a:r>
            <a:r>
              <a:rPr lang="cs-CZ" dirty="0" err="1"/>
              <a:t>Kučeráková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914CC2-94DE-1EDD-866B-CC91285B12F0}"/>
              </a:ext>
            </a:extLst>
          </p:cNvPr>
          <p:cNvSpPr txBox="1"/>
          <p:nvPr/>
        </p:nvSpPr>
        <p:spPr>
          <a:xfrm>
            <a:off x="467139" y="6142383"/>
            <a:ext cx="330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E-mail: N.kucerakova@seznam.cz</a:t>
            </a:r>
          </a:p>
        </p:txBody>
      </p:sp>
    </p:spTree>
    <p:extLst>
      <p:ext uri="{BB962C8B-B14F-4D97-AF65-F5344CB8AC3E}">
        <p14:creationId xmlns:p14="http://schemas.microsoft.com/office/powerpoint/2010/main" val="117173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3F3A9-FF18-FF71-F67B-588E2425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02622A-6C27-52C9-B188-D013E89AE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11" y="6070861"/>
            <a:ext cx="10515600" cy="565609"/>
          </a:xfrm>
        </p:spPr>
        <p:txBody>
          <a:bodyPr>
            <a:norm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r>
              <a:rPr lang="cs-CZ" dirty="0"/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6CE94F-F190-BD4D-704A-682303DD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88AD3-7411-BB71-6D0B-38195D02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045" y="577056"/>
            <a:ext cx="360843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dirty="0"/>
              <a:t>17:00 Mendlovo nám.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968DD6-11CB-3D63-E30A-784E7F0D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FFFE850-361D-10D8-7B94-04B42425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9675"/>
            <a:ext cx="12192000" cy="30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2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582E8-0E90-853B-2D22-F81D0D07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200"/>
          </a:xfrm>
        </p:spPr>
        <p:txBody>
          <a:bodyPr/>
          <a:lstStyle/>
          <a:p>
            <a:r>
              <a:rPr lang="cs-CZ" b="1" dirty="0"/>
              <a:t>Jsme tu noví…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11C2A-50EB-21E7-5A1D-93038861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73860"/>
            <a:ext cx="9301480" cy="4765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Kde hledat </a:t>
            </a:r>
            <a:r>
              <a:rPr lang="cs-CZ" b="1" dirty="0"/>
              <a:t>témata prací</a:t>
            </a:r>
            <a:r>
              <a:rPr lang="cs-CZ" dirty="0"/>
              <a:t>, laboratoře?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Harmonogram</a:t>
            </a:r>
            <a:r>
              <a:rPr lang="cs-CZ" dirty="0"/>
              <a:t> zadávání závěrečných prací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 koho se můžu obrátit, když </a:t>
            </a:r>
            <a:r>
              <a:rPr lang="cs-CZ" b="1" dirty="0"/>
              <a:t>něco (studijního) nevím</a:t>
            </a:r>
            <a:r>
              <a:rPr lang="cs-CZ" dirty="0"/>
              <a:t>?</a:t>
            </a:r>
          </a:p>
          <a:p>
            <a:pPr marL="457200" lvl="1" indent="0">
              <a:buNone/>
            </a:pPr>
            <a:r>
              <a:rPr lang="cs-CZ" dirty="0"/>
              <a:t>Studijní oddělení</a:t>
            </a:r>
          </a:p>
          <a:p>
            <a:pPr marL="457200" lvl="1" indent="0">
              <a:buNone/>
            </a:pPr>
            <a:r>
              <a:rPr lang="cs-CZ" dirty="0"/>
              <a:t>Garant programu (doc. Vácha)</a:t>
            </a:r>
          </a:p>
          <a:p>
            <a:pPr marL="457200" lvl="1" indent="0">
              <a:buNone/>
            </a:pPr>
            <a:r>
              <a:rPr lang="cs-CZ" dirty="0"/>
              <a:t>Vyučující daného předmětu</a:t>
            </a:r>
          </a:p>
          <a:p>
            <a:pPr marL="457200" lvl="1" indent="0">
              <a:buNone/>
            </a:pPr>
            <a:r>
              <a:rPr lang="cs-CZ" dirty="0"/>
              <a:t>Studentský člen oborové rady – spojka mezi studenty a akademiky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Seznamovací odpoledne </a:t>
            </a:r>
            <a:r>
              <a:rPr lang="cs-CZ" dirty="0"/>
              <a:t>s našimi prváky </a:t>
            </a:r>
            <a:r>
              <a:rPr lang="cs-CZ" b="1" dirty="0"/>
              <a:t>3. 10.</a:t>
            </a:r>
          </a:p>
        </p:txBody>
      </p:sp>
      <p:pic>
        <p:nvPicPr>
          <p:cNvPr id="6" name="Grafický objekt 5" descr="Mikroskop se souvislou výplní">
            <a:extLst>
              <a:ext uri="{FF2B5EF4-FFF2-40B4-BE49-F238E27FC236}">
                <a16:creationId xmlns:a16="http://schemas.microsoft.com/office/drawing/2014/main" id="{A7D9B0CB-544B-7523-B0BF-E20AEE90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6612" y="823566"/>
            <a:ext cx="1236980" cy="1236980"/>
          </a:xfrm>
          <a:prstGeom prst="rect">
            <a:avLst/>
          </a:prstGeom>
        </p:spPr>
      </p:pic>
      <p:grpSp>
        <p:nvGrpSpPr>
          <p:cNvPr id="15" name="Grafický objekt 13" descr="Měsíční kalendář se souvislou výplní">
            <a:extLst>
              <a:ext uri="{FF2B5EF4-FFF2-40B4-BE49-F238E27FC236}">
                <a16:creationId xmlns:a16="http://schemas.microsoft.com/office/drawing/2014/main" id="{6DEB2329-8FFD-975D-5891-FDDC2FAB6E9C}"/>
              </a:ext>
            </a:extLst>
          </p:cNvPr>
          <p:cNvGrpSpPr/>
          <p:nvPr/>
        </p:nvGrpSpPr>
        <p:grpSpPr>
          <a:xfrm>
            <a:off x="9987187" y="2228607"/>
            <a:ext cx="914400" cy="914400"/>
            <a:chOff x="5772150" y="3105150"/>
            <a:chExt cx="647700" cy="647700"/>
          </a:xfrm>
          <a:solidFill>
            <a:schemeClr val="accent2"/>
          </a:solidFill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002CD03-7D29-DCFD-6553-F9D22805446A}"/>
                </a:ext>
              </a:extLst>
            </p:cNvPr>
            <p:cNvSpPr/>
            <p:nvPr/>
          </p:nvSpPr>
          <p:spPr>
            <a:xfrm>
              <a:off x="5772150" y="3219450"/>
              <a:ext cx="647700" cy="533400"/>
            </a:xfrm>
            <a:custGeom>
              <a:avLst/>
              <a:gdLst>
                <a:gd name="connsiteX0" fmla="*/ 590550 w 647700"/>
                <a:gd name="connsiteY0" fmla="*/ 57150 h 533400"/>
                <a:gd name="connsiteX1" fmla="*/ 590550 w 647700"/>
                <a:gd name="connsiteY1" fmla="*/ 133350 h 533400"/>
                <a:gd name="connsiteX2" fmla="*/ 514350 w 647700"/>
                <a:gd name="connsiteY2" fmla="*/ 133350 h 533400"/>
                <a:gd name="connsiteX3" fmla="*/ 514350 w 647700"/>
                <a:gd name="connsiteY3" fmla="*/ 57150 h 533400"/>
                <a:gd name="connsiteX4" fmla="*/ 590550 w 647700"/>
                <a:gd name="connsiteY4" fmla="*/ 57150 h 533400"/>
                <a:gd name="connsiteX5" fmla="*/ 57150 w 647700"/>
                <a:gd name="connsiteY5" fmla="*/ 400050 h 533400"/>
                <a:gd name="connsiteX6" fmla="*/ 133350 w 647700"/>
                <a:gd name="connsiteY6" fmla="*/ 400050 h 533400"/>
                <a:gd name="connsiteX7" fmla="*/ 133350 w 647700"/>
                <a:gd name="connsiteY7" fmla="*/ 476250 h 533400"/>
                <a:gd name="connsiteX8" fmla="*/ 57150 w 647700"/>
                <a:gd name="connsiteY8" fmla="*/ 476250 h 533400"/>
                <a:gd name="connsiteX9" fmla="*/ 57150 w 647700"/>
                <a:gd name="connsiteY9" fmla="*/ 400050 h 533400"/>
                <a:gd name="connsiteX10" fmla="*/ 247650 w 647700"/>
                <a:gd name="connsiteY10" fmla="*/ 57150 h 533400"/>
                <a:gd name="connsiteX11" fmla="*/ 247650 w 647700"/>
                <a:gd name="connsiteY11" fmla="*/ 133350 h 533400"/>
                <a:gd name="connsiteX12" fmla="*/ 171450 w 647700"/>
                <a:gd name="connsiteY12" fmla="*/ 133350 h 533400"/>
                <a:gd name="connsiteX13" fmla="*/ 171450 w 647700"/>
                <a:gd name="connsiteY13" fmla="*/ 57150 h 533400"/>
                <a:gd name="connsiteX14" fmla="*/ 247650 w 647700"/>
                <a:gd name="connsiteY14" fmla="*/ 57150 h 533400"/>
                <a:gd name="connsiteX15" fmla="*/ 361950 w 647700"/>
                <a:gd name="connsiteY15" fmla="*/ 57150 h 533400"/>
                <a:gd name="connsiteX16" fmla="*/ 361950 w 647700"/>
                <a:gd name="connsiteY16" fmla="*/ 133350 h 533400"/>
                <a:gd name="connsiteX17" fmla="*/ 285750 w 647700"/>
                <a:gd name="connsiteY17" fmla="*/ 133350 h 533400"/>
                <a:gd name="connsiteX18" fmla="*/ 285750 w 647700"/>
                <a:gd name="connsiteY18" fmla="*/ 57150 h 533400"/>
                <a:gd name="connsiteX19" fmla="*/ 361950 w 647700"/>
                <a:gd name="connsiteY19" fmla="*/ 57150 h 533400"/>
                <a:gd name="connsiteX20" fmla="*/ 476250 w 647700"/>
                <a:gd name="connsiteY20" fmla="*/ 247650 h 533400"/>
                <a:gd name="connsiteX21" fmla="*/ 400050 w 647700"/>
                <a:gd name="connsiteY21" fmla="*/ 247650 h 533400"/>
                <a:gd name="connsiteX22" fmla="*/ 400050 w 647700"/>
                <a:gd name="connsiteY22" fmla="*/ 171450 h 533400"/>
                <a:gd name="connsiteX23" fmla="*/ 476250 w 647700"/>
                <a:gd name="connsiteY23" fmla="*/ 171450 h 533400"/>
                <a:gd name="connsiteX24" fmla="*/ 476250 w 647700"/>
                <a:gd name="connsiteY24" fmla="*/ 247650 h 533400"/>
                <a:gd name="connsiteX25" fmla="*/ 514350 w 647700"/>
                <a:gd name="connsiteY25" fmla="*/ 247650 h 533400"/>
                <a:gd name="connsiteX26" fmla="*/ 514350 w 647700"/>
                <a:gd name="connsiteY26" fmla="*/ 171450 h 533400"/>
                <a:gd name="connsiteX27" fmla="*/ 590550 w 647700"/>
                <a:gd name="connsiteY27" fmla="*/ 171450 h 533400"/>
                <a:gd name="connsiteX28" fmla="*/ 590550 w 647700"/>
                <a:gd name="connsiteY28" fmla="*/ 247650 h 533400"/>
                <a:gd name="connsiteX29" fmla="*/ 514350 w 647700"/>
                <a:gd name="connsiteY29" fmla="*/ 247650 h 533400"/>
                <a:gd name="connsiteX30" fmla="*/ 514350 w 647700"/>
                <a:gd name="connsiteY30" fmla="*/ 361950 h 533400"/>
                <a:gd name="connsiteX31" fmla="*/ 514350 w 647700"/>
                <a:gd name="connsiteY31" fmla="*/ 285750 h 533400"/>
                <a:gd name="connsiteX32" fmla="*/ 590550 w 647700"/>
                <a:gd name="connsiteY32" fmla="*/ 285750 h 533400"/>
                <a:gd name="connsiteX33" fmla="*/ 590550 w 647700"/>
                <a:gd name="connsiteY33" fmla="*/ 361950 h 533400"/>
                <a:gd name="connsiteX34" fmla="*/ 514350 w 647700"/>
                <a:gd name="connsiteY34" fmla="*/ 361950 h 533400"/>
                <a:gd name="connsiteX35" fmla="*/ 285750 w 647700"/>
                <a:gd name="connsiteY35" fmla="*/ 400050 h 533400"/>
                <a:gd name="connsiteX36" fmla="*/ 361950 w 647700"/>
                <a:gd name="connsiteY36" fmla="*/ 400050 h 533400"/>
                <a:gd name="connsiteX37" fmla="*/ 361950 w 647700"/>
                <a:gd name="connsiteY37" fmla="*/ 476250 h 533400"/>
                <a:gd name="connsiteX38" fmla="*/ 285750 w 647700"/>
                <a:gd name="connsiteY38" fmla="*/ 476250 h 533400"/>
                <a:gd name="connsiteX39" fmla="*/ 285750 w 647700"/>
                <a:gd name="connsiteY39" fmla="*/ 400050 h 533400"/>
                <a:gd name="connsiteX40" fmla="*/ 247650 w 647700"/>
                <a:gd name="connsiteY40" fmla="*/ 400050 h 533400"/>
                <a:gd name="connsiteX41" fmla="*/ 247650 w 647700"/>
                <a:gd name="connsiteY41" fmla="*/ 476250 h 533400"/>
                <a:gd name="connsiteX42" fmla="*/ 171450 w 647700"/>
                <a:gd name="connsiteY42" fmla="*/ 476250 h 533400"/>
                <a:gd name="connsiteX43" fmla="*/ 171450 w 647700"/>
                <a:gd name="connsiteY43" fmla="*/ 400050 h 533400"/>
                <a:gd name="connsiteX44" fmla="*/ 247650 w 647700"/>
                <a:gd name="connsiteY44" fmla="*/ 400050 h 533400"/>
                <a:gd name="connsiteX45" fmla="*/ 171450 w 647700"/>
                <a:gd name="connsiteY45" fmla="*/ 285750 h 533400"/>
                <a:gd name="connsiteX46" fmla="*/ 247650 w 647700"/>
                <a:gd name="connsiteY46" fmla="*/ 285750 h 533400"/>
                <a:gd name="connsiteX47" fmla="*/ 247650 w 647700"/>
                <a:gd name="connsiteY47" fmla="*/ 361950 h 533400"/>
                <a:gd name="connsiteX48" fmla="*/ 171450 w 647700"/>
                <a:gd name="connsiteY48" fmla="*/ 361950 h 533400"/>
                <a:gd name="connsiteX49" fmla="*/ 171450 w 647700"/>
                <a:gd name="connsiteY49" fmla="*/ 285750 h 533400"/>
                <a:gd name="connsiteX50" fmla="*/ 133350 w 647700"/>
                <a:gd name="connsiteY50" fmla="*/ 285750 h 533400"/>
                <a:gd name="connsiteX51" fmla="*/ 133350 w 647700"/>
                <a:gd name="connsiteY51" fmla="*/ 361950 h 533400"/>
                <a:gd name="connsiteX52" fmla="*/ 57150 w 647700"/>
                <a:gd name="connsiteY52" fmla="*/ 361950 h 533400"/>
                <a:gd name="connsiteX53" fmla="*/ 57150 w 647700"/>
                <a:gd name="connsiteY53" fmla="*/ 285750 h 533400"/>
                <a:gd name="connsiteX54" fmla="*/ 133350 w 647700"/>
                <a:gd name="connsiteY54" fmla="*/ 285750 h 533400"/>
                <a:gd name="connsiteX55" fmla="*/ 133350 w 647700"/>
                <a:gd name="connsiteY55" fmla="*/ 171450 h 533400"/>
                <a:gd name="connsiteX56" fmla="*/ 133350 w 647700"/>
                <a:gd name="connsiteY56" fmla="*/ 247650 h 533400"/>
                <a:gd name="connsiteX57" fmla="*/ 57150 w 647700"/>
                <a:gd name="connsiteY57" fmla="*/ 247650 h 533400"/>
                <a:gd name="connsiteX58" fmla="*/ 57150 w 647700"/>
                <a:gd name="connsiteY58" fmla="*/ 171450 h 533400"/>
                <a:gd name="connsiteX59" fmla="*/ 133350 w 647700"/>
                <a:gd name="connsiteY59" fmla="*/ 171450 h 533400"/>
                <a:gd name="connsiteX60" fmla="*/ 247650 w 647700"/>
                <a:gd name="connsiteY60" fmla="*/ 247650 h 533400"/>
                <a:gd name="connsiteX61" fmla="*/ 171450 w 647700"/>
                <a:gd name="connsiteY61" fmla="*/ 247650 h 533400"/>
                <a:gd name="connsiteX62" fmla="*/ 171450 w 647700"/>
                <a:gd name="connsiteY62" fmla="*/ 171450 h 533400"/>
                <a:gd name="connsiteX63" fmla="*/ 247650 w 647700"/>
                <a:gd name="connsiteY63" fmla="*/ 171450 h 533400"/>
                <a:gd name="connsiteX64" fmla="*/ 247650 w 647700"/>
                <a:gd name="connsiteY64" fmla="*/ 247650 h 533400"/>
                <a:gd name="connsiteX65" fmla="*/ 285750 w 647700"/>
                <a:gd name="connsiteY65" fmla="*/ 247650 h 533400"/>
                <a:gd name="connsiteX66" fmla="*/ 285750 w 647700"/>
                <a:gd name="connsiteY66" fmla="*/ 171450 h 533400"/>
                <a:gd name="connsiteX67" fmla="*/ 361950 w 647700"/>
                <a:gd name="connsiteY67" fmla="*/ 171450 h 533400"/>
                <a:gd name="connsiteX68" fmla="*/ 361950 w 647700"/>
                <a:gd name="connsiteY68" fmla="*/ 247650 h 533400"/>
                <a:gd name="connsiteX69" fmla="*/ 285750 w 647700"/>
                <a:gd name="connsiteY69" fmla="*/ 247650 h 533400"/>
                <a:gd name="connsiteX70" fmla="*/ 361950 w 647700"/>
                <a:gd name="connsiteY70" fmla="*/ 361950 h 533400"/>
                <a:gd name="connsiteX71" fmla="*/ 285750 w 647700"/>
                <a:gd name="connsiteY71" fmla="*/ 361950 h 533400"/>
                <a:gd name="connsiteX72" fmla="*/ 285750 w 647700"/>
                <a:gd name="connsiteY72" fmla="*/ 285750 h 533400"/>
                <a:gd name="connsiteX73" fmla="*/ 361950 w 647700"/>
                <a:gd name="connsiteY73" fmla="*/ 285750 h 533400"/>
                <a:gd name="connsiteX74" fmla="*/ 361950 w 647700"/>
                <a:gd name="connsiteY74" fmla="*/ 361950 h 533400"/>
                <a:gd name="connsiteX75" fmla="*/ 400050 w 647700"/>
                <a:gd name="connsiteY75" fmla="*/ 361950 h 533400"/>
                <a:gd name="connsiteX76" fmla="*/ 400050 w 647700"/>
                <a:gd name="connsiteY76" fmla="*/ 285750 h 533400"/>
                <a:gd name="connsiteX77" fmla="*/ 476250 w 647700"/>
                <a:gd name="connsiteY77" fmla="*/ 285750 h 533400"/>
                <a:gd name="connsiteX78" fmla="*/ 476250 w 647700"/>
                <a:gd name="connsiteY78" fmla="*/ 361950 h 533400"/>
                <a:gd name="connsiteX79" fmla="*/ 400050 w 647700"/>
                <a:gd name="connsiteY79" fmla="*/ 361950 h 533400"/>
                <a:gd name="connsiteX80" fmla="*/ 476250 w 647700"/>
                <a:gd name="connsiteY80" fmla="*/ 57150 h 533400"/>
                <a:gd name="connsiteX81" fmla="*/ 476250 w 647700"/>
                <a:gd name="connsiteY81" fmla="*/ 133350 h 533400"/>
                <a:gd name="connsiteX82" fmla="*/ 400050 w 647700"/>
                <a:gd name="connsiteY82" fmla="*/ 133350 h 533400"/>
                <a:gd name="connsiteX83" fmla="*/ 400050 w 647700"/>
                <a:gd name="connsiteY83" fmla="*/ 57150 h 533400"/>
                <a:gd name="connsiteX84" fmla="*/ 476250 w 647700"/>
                <a:gd name="connsiteY84" fmla="*/ 57150 h 533400"/>
                <a:gd name="connsiteX85" fmla="*/ 0 w 647700"/>
                <a:gd name="connsiteY85" fmla="*/ 0 h 533400"/>
                <a:gd name="connsiteX86" fmla="*/ 0 w 647700"/>
                <a:gd name="connsiteY86" fmla="*/ 533400 h 533400"/>
                <a:gd name="connsiteX87" fmla="*/ 647700 w 647700"/>
                <a:gd name="connsiteY87" fmla="*/ 533400 h 533400"/>
                <a:gd name="connsiteX88" fmla="*/ 647700 w 647700"/>
                <a:gd name="connsiteY88" fmla="*/ 0 h 533400"/>
                <a:gd name="connsiteX89" fmla="*/ 0 w 647700"/>
                <a:gd name="connsiteY89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47700" h="533400">
                  <a:moveTo>
                    <a:pt x="590550" y="57150"/>
                  </a:moveTo>
                  <a:lnTo>
                    <a:pt x="590550" y="133350"/>
                  </a:lnTo>
                  <a:lnTo>
                    <a:pt x="514350" y="133350"/>
                  </a:lnTo>
                  <a:lnTo>
                    <a:pt x="514350" y="57150"/>
                  </a:lnTo>
                  <a:lnTo>
                    <a:pt x="590550" y="57150"/>
                  </a:lnTo>
                  <a:close/>
                  <a:moveTo>
                    <a:pt x="57150" y="400050"/>
                  </a:moveTo>
                  <a:lnTo>
                    <a:pt x="133350" y="400050"/>
                  </a:lnTo>
                  <a:lnTo>
                    <a:pt x="133350" y="476250"/>
                  </a:lnTo>
                  <a:lnTo>
                    <a:pt x="57150" y="476250"/>
                  </a:lnTo>
                  <a:lnTo>
                    <a:pt x="57150" y="400050"/>
                  </a:lnTo>
                  <a:close/>
                  <a:moveTo>
                    <a:pt x="247650" y="57150"/>
                  </a:moveTo>
                  <a:lnTo>
                    <a:pt x="247650" y="133350"/>
                  </a:lnTo>
                  <a:lnTo>
                    <a:pt x="171450" y="133350"/>
                  </a:lnTo>
                  <a:lnTo>
                    <a:pt x="171450" y="57150"/>
                  </a:lnTo>
                  <a:lnTo>
                    <a:pt x="247650" y="57150"/>
                  </a:lnTo>
                  <a:close/>
                  <a:moveTo>
                    <a:pt x="361950" y="57150"/>
                  </a:moveTo>
                  <a:lnTo>
                    <a:pt x="361950" y="133350"/>
                  </a:lnTo>
                  <a:lnTo>
                    <a:pt x="285750" y="133350"/>
                  </a:lnTo>
                  <a:lnTo>
                    <a:pt x="285750" y="57150"/>
                  </a:lnTo>
                  <a:lnTo>
                    <a:pt x="361950" y="57150"/>
                  </a:lnTo>
                  <a:close/>
                  <a:moveTo>
                    <a:pt x="476250" y="247650"/>
                  </a:moveTo>
                  <a:lnTo>
                    <a:pt x="400050" y="247650"/>
                  </a:lnTo>
                  <a:lnTo>
                    <a:pt x="400050" y="171450"/>
                  </a:lnTo>
                  <a:lnTo>
                    <a:pt x="476250" y="171450"/>
                  </a:lnTo>
                  <a:lnTo>
                    <a:pt x="476250" y="247650"/>
                  </a:lnTo>
                  <a:close/>
                  <a:moveTo>
                    <a:pt x="514350" y="247650"/>
                  </a:moveTo>
                  <a:lnTo>
                    <a:pt x="514350" y="171450"/>
                  </a:lnTo>
                  <a:lnTo>
                    <a:pt x="590550" y="171450"/>
                  </a:lnTo>
                  <a:lnTo>
                    <a:pt x="590550" y="247650"/>
                  </a:lnTo>
                  <a:lnTo>
                    <a:pt x="514350" y="247650"/>
                  </a:lnTo>
                  <a:close/>
                  <a:moveTo>
                    <a:pt x="514350" y="361950"/>
                  </a:moveTo>
                  <a:lnTo>
                    <a:pt x="514350" y="285750"/>
                  </a:lnTo>
                  <a:lnTo>
                    <a:pt x="590550" y="285750"/>
                  </a:lnTo>
                  <a:lnTo>
                    <a:pt x="590550" y="361950"/>
                  </a:lnTo>
                  <a:lnTo>
                    <a:pt x="514350" y="361950"/>
                  </a:lnTo>
                  <a:close/>
                  <a:moveTo>
                    <a:pt x="285750" y="400050"/>
                  </a:moveTo>
                  <a:lnTo>
                    <a:pt x="361950" y="400050"/>
                  </a:lnTo>
                  <a:lnTo>
                    <a:pt x="361950" y="476250"/>
                  </a:lnTo>
                  <a:lnTo>
                    <a:pt x="285750" y="476250"/>
                  </a:lnTo>
                  <a:lnTo>
                    <a:pt x="285750" y="400050"/>
                  </a:lnTo>
                  <a:close/>
                  <a:moveTo>
                    <a:pt x="247650" y="400050"/>
                  </a:moveTo>
                  <a:lnTo>
                    <a:pt x="247650" y="476250"/>
                  </a:lnTo>
                  <a:lnTo>
                    <a:pt x="171450" y="476250"/>
                  </a:lnTo>
                  <a:lnTo>
                    <a:pt x="171450" y="400050"/>
                  </a:lnTo>
                  <a:lnTo>
                    <a:pt x="247650" y="400050"/>
                  </a:lnTo>
                  <a:close/>
                  <a:moveTo>
                    <a:pt x="171450" y="285750"/>
                  </a:moveTo>
                  <a:lnTo>
                    <a:pt x="247650" y="285750"/>
                  </a:lnTo>
                  <a:lnTo>
                    <a:pt x="247650" y="361950"/>
                  </a:lnTo>
                  <a:lnTo>
                    <a:pt x="171450" y="361950"/>
                  </a:lnTo>
                  <a:lnTo>
                    <a:pt x="171450" y="285750"/>
                  </a:lnTo>
                  <a:close/>
                  <a:moveTo>
                    <a:pt x="133350" y="285750"/>
                  </a:moveTo>
                  <a:lnTo>
                    <a:pt x="133350" y="361950"/>
                  </a:lnTo>
                  <a:lnTo>
                    <a:pt x="57150" y="361950"/>
                  </a:lnTo>
                  <a:lnTo>
                    <a:pt x="57150" y="285750"/>
                  </a:lnTo>
                  <a:lnTo>
                    <a:pt x="133350" y="285750"/>
                  </a:lnTo>
                  <a:close/>
                  <a:moveTo>
                    <a:pt x="133350" y="171450"/>
                  </a:moveTo>
                  <a:lnTo>
                    <a:pt x="133350" y="247650"/>
                  </a:lnTo>
                  <a:lnTo>
                    <a:pt x="57150" y="247650"/>
                  </a:lnTo>
                  <a:lnTo>
                    <a:pt x="57150" y="171450"/>
                  </a:lnTo>
                  <a:lnTo>
                    <a:pt x="133350" y="171450"/>
                  </a:lnTo>
                  <a:close/>
                  <a:moveTo>
                    <a:pt x="247650" y="247650"/>
                  </a:moveTo>
                  <a:lnTo>
                    <a:pt x="171450" y="247650"/>
                  </a:lnTo>
                  <a:lnTo>
                    <a:pt x="171450" y="171450"/>
                  </a:lnTo>
                  <a:lnTo>
                    <a:pt x="247650" y="171450"/>
                  </a:lnTo>
                  <a:lnTo>
                    <a:pt x="247650" y="247650"/>
                  </a:lnTo>
                  <a:close/>
                  <a:moveTo>
                    <a:pt x="285750" y="247650"/>
                  </a:moveTo>
                  <a:lnTo>
                    <a:pt x="285750" y="171450"/>
                  </a:lnTo>
                  <a:lnTo>
                    <a:pt x="361950" y="171450"/>
                  </a:lnTo>
                  <a:lnTo>
                    <a:pt x="361950" y="247650"/>
                  </a:lnTo>
                  <a:lnTo>
                    <a:pt x="285750" y="247650"/>
                  </a:lnTo>
                  <a:close/>
                  <a:moveTo>
                    <a:pt x="361950" y="361950"/>
                  </a:moveTo>
                  <a:lnTo>
                    <a:pt x="285750" y="361950"/>
                  </a:lnTo>
                  <a:lnTo>
                    <a:pt x="285750" y="285750"/>
                  </a:lnTo>
                  <a:lnTo>
                    <a:pt x="361950" y="285750"/>
                  </a:lnTo>
                  <a:lnTo>
                    <a:pt x="361950" y="361950"/>
                  </a:lnTo>
                  <a:close/>
                  <a:moveTo>
                    <a:pt x="400050" y="361950"/>
                  </a:moveTo>
                  <a:lnTo>
                    <a:pt x="400050" y="285750"/>
                  </a:lnTo>
                  <a:lnTo>
                    <a:pt x="476250" y="285750"/>
                  </a:lnTo>
                  <a:lnTo>
                    <a:pt x="476250" y="361950"/>
                  </a:lnTo>
                  <a:lnTo>
                    <a:pt x="400050" y="361950"/>
                  </a:lnTo>
                  <a:close/>
                  <a:moveTo>
                    <a:pt x="476250" y="57150"/>
                  </a:moveTo>
                  <a:lnTo>
                    <a:pt x="476250" y="133350"/>
                  </a:lnTo>
                  <a:lnTo>
                    <a:pt x="400050" y="133350"/>
                  </a:lnTo>
                  <a:lnTo>
                    <a:pt x="400050" y="57150"/>
                  </a:lnTo>
                  <a:lnTo>
                    <a:pt x="476250" y="57150"/>
                  </a:lnTo>
                  <a:close/>
                  <a:moveTo>
                    <a:pt x="0" y="0"/>
                  </a:moveTo>
                  <a:lnTo>
                    <a:pt x="0" y="533400"/>
                  </a:lnTo>
                  <a:lnTo>
                    <a:pt x="647700" y="533400"/>
                  </a:lnTo>
                  <a:lnTo>
                    <a:pt x="6477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48815834-570E-473A-ECD2-D2E07C9F3B12}"/>
                </a:ext>
              </a:extLst>
            </p:cNvPr>
            <p:cNvSpPr/>
            <p:nvPr/>
          </p:nvSpPr>
          <p:spPr>
            <a:xfrm>
              <a:off x="5772150" y="3105150"/>
              <a:ext cx="647700" cy="76200"/>
            </a:xfrm>
            <a:custGeom>
              <a:avLst/>
              <a:gdLst>
                <a:gd name="connsiteX0" fmla="*/ 0 w 647700"/>
                <a:gd name="connsiteY0" fmla="*/ 0 h 76200"/>
                <a:gd name="connsiteX1" fmla="*/ 647700 w 647700"/>
                <a:gd name="connsiteY1" fmla="*/ 0 h 76200"/>
                <a:gd name="connsiteX2" fmla="*/ 647700 w 647700"/>
                <a:gd name="connsiteY2" fmla="*/ 76200 h 76200"/>
                <a:gd name="connsiteX3" fmla="*/ 0 w 6477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76200">
                  <a:moveTo>
                    <a:pt x="0" y="0"/>
                  </a:moveTo>
                  <a:lnTo>
                    <a:pt x="647700" y="0"/>
                  </a:lnTo>
                  <a:lnTo>
                    <a:pt x="6477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 descr="Myšlenka se souvislou výplní">
            <a:extLst>
              <a:ext uri="{FF2B5EF4-FFF2-40B4-BE49-F238E27FC236}">
                <a16:creationId xmlns:a16="http://schemas.microsoft.com/office/drawing/2014/main" id="{0B61F70F-8669-9153-D249-F01AA19C1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5902" y="3502987"/>
            <a:ext cx="1156970" cy="1156970"/>
          </a:xfrm>
          <a:prstGeom prst="rect">
            <a:avLst/>
          </a:prstGeom>
        </p:spPr>
      </p:pic>
      <p:pic>
        <p:nvPicPr>
          <p:cNvPr id="21" name="Grafický objekt 20" descr="Úspěch skupiny se souvislou výplní">
            <a:extLst>
              <a:ext uri="{FF2B5EF4-FFF2-40B4-BE49-F238E27FC236}">
                <a16:creationId xmlns:a16="http://schemas.microsoft.com/office/drawing/2014/main" id="{4272699D-58F5-EC4B-E37F-10FB0ED45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8914" y="5188994"/>
            <a:ext cx="1483995" cy="14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6B1F1-31B8-066B-97DD-B4E4974D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4D3CA3-16A5-8B07-A750-638B77E8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8" y="1460500"/>
            <a:ext cx="4566076" cy="346971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049C7F4-DE35-0453-9D0B-C9D852E5172E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dirty="0"/>
              <a:t>17:00 Mendlovo nám.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DBB05-9F9C-AC0B-EDA0-ECE2223E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4B688C-2758-6843-D461-13CB2F05D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69" r="8091"/>
          <a:stretch/>
        </p:blipFill>
        <p:spPr>
          <a:xfrm>
            <a:off x="4683860" y="1690688"/>
            <a:ext cx="2683137" cy="31033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C53A84-72BF-68E7-9EF3-F8BD7FFF6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41" y="4292485"/>
            <a:ext cx="4566076" cy="2303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3AE7F60-E437-009F-704E-EB03EAF9B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778" y="5295344"/>
            <a:ext cx="4638331" cy="6492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BA9106E-B70C-4A6D-41C9-9FA07F2AE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41" y="1667669"/>
            <a:ext cx="4480494" cy="2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6B1F1-31B8-066B-97DD-B4E4974D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049C7F4-DE35-0453-9D0B-C9D852E5172E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DBB05-9F9C-AC0B-EDA0-ECE2223E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EA9547-4F3F-1E90-9EF1-15F61043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582"/>
            <a:ext cx="5814391" cy="4285173"/>
          </a:xfrm>
          <a:prstGeom prst="rect">
            <a:avLst/>
          </a:prstGeom>
        </p:spPr>
      </p:pic>
      <p:pic>
        <p:nvPicPr>
          <p:cNvPr id="11" name="Obrázek 10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299B5B30-808B-4734-2050-871DFBADA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9984"/>
            <a:ext cx="5452788" cy="36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80F4D-CE06-D255-A380-E2E928A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20183-6117-180E-4410-722E7C7122F5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4AFA7-1F71-162D-79F5-B091A286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48ED11-AD77-E63E-05BF-D4F82298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64"/>
          <a:stretch/>
        </p:blipFill>
        <p:spPr>
          <a:xfrm>
            <a:off x="1" y="1348582"/>
            <a:ext cx="7886700" cy="30779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FEEE773-BA7C-DB5B-1444-BDF422FE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57" y="1572204"/>
            <a:ext cx="4239226" cy="1965169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794E4A1-FB28-1EB8-BD99-FAD3F1873529}"/>
              </a:ext>
            </a:extLst>
          </p:cNvPr>
          <p:cNvGrpSpPr/>
          <p:nvPr/>
        </p:nvGrpSpPr>
        <p:grpSpPr>
          <a:xfrm>
            <a:off x="6534137" y="4146646"/>
            <a:ext cx="5657863" cy="2444377"/>
            <a:chOff x="1152219" y="3727002"/>
            <a:chExt cx="7733322" cy="3185690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0E8DA4CA-3DD0-EE46-75B6-75C6E8BD79B7}"/>
                </a:ext>
              </a:extLst>
            </p:cNvPr>
            <p:cNvGrpSpPr/>
            <p:nvPr/>
          </p:nvGrpSpPr>
          <p:grpSpPr>
            <a:xfrm>
              <a:off x="1152219" y="3727002"/>
              <a:ext cx="7733322" cy="3185690"/>
              <a:chOff x="4978200" y="3692951"/>
              <a:chExt cx="7733322" cy="3185690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1309E22F-F891-6851-0E7B-FF836EC9E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8200" y="3692951"/>
                <a:ext cx="7733322" cy="318569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Rukopis 13">
                    <a:extLst>
                      <a:ext uri="{FF2B5EF4-FFF2-40B4-BE49-F238E27FC236}">
                        <a16:creationId xmlns:a16="http://schemas.microsoft.com/office/drawing/2014/main" id="{F91004AE-6ADA-A55B-735A-C25AE94434C5}"/>
                      </a:ext>
                    </a:extLst>
                  </p14:cNvPr>
                  <p14:cNvContentPartPr/>
                  <p14:nvPr/>
                </p14:nvContentPartPr>
                <p14:xfrm>
                  <a:off x="9681960" y="4758560"/>
                  <a:ext cx="2827440" cy="360"/>
                </p14:xfrm>
              </p:contentPart>
            </mc:Choice>
            <mc:Fallback xmlns="">
              <p:pic>
                <p:nvPicPr>
                  <p:cNvPr id="14" name="Rukopis 13">
                    <a:extLst>
                      <a:ext uri="{FF2B5EF4-FFF2-40B4-BE49-F238E27FC236}">
                        <a16:creationId xmlns:a16="http://schemas.microsoft.com/office/drawing/2014/main" id="{F91004AE-6ADA-A55B-735A-C25AE94434C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633253" y="4722920"/>
                    <a:ext cx="2925345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Rukopis 15">
                    <a:extLst>
                      <a:ext uri="{FF2B5EF4-FFF2-40B4-BE49-F238E27FC236}">
                        <a16:creationId xmlns:a16="http://schemas.microsoft.com/office/drawing/2014/main" id="{3AF20F5F-8097-AE3A-83A8-376598ED5B11}"/>
                      </a:ext>
                    </a:extLst>
                  </p14:cNvPr>
                  <p14:cNvContentPartPr/>
                  <p14:nvPr/>
                </p14:nvContentPartPr>
                <p14:xfrm>
                  <a:off x="4978200" y="5042960"/>
                  <a:ext cx="5763960" cy="360"/>
                </p14:xfrm>
              </p:contentPart>
            </mc:Choice>
            <mc:Fallback xmlns="">
              <p:pic>
                <p:nvPicPr>
                  <p:cNvPr id="16" name="Rukopis 15">
                    <a:extLst>
                      <a:ext uri="{FF2B5EF4-FFF2-40B4-BE49-F238E27FC236}">
                        <a16:creationId xmlns:a16="http://schemas.microsoft.com/office/drawing/2014/main" id="{3AF20F5F-8097-AE3A-83A8-376598ED5B1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928994" y="5007320"/>
                    <a:ext cx="5861879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03A5959-C551-B540-DD86-795934280803}"/>
                </a:ext>
              </a:extLst>
            </p:cNvPr>
            <p:cNvGrpSpPr/>
            <p:nvPr/>
          </p:nvGrpSpPr>
          <p:grpSpPr>
            <a:xfrm>
              <a:off x="1281767" y="5858580"/>
              <a:ext cx="7295040" cy="264240"/>
              <a:chOff x="5018880" y="5784920"/>
              <a:chExt cx="7295040" cy="26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Rukopis 11">
                    <a:extLst>
                      <a:ext uri="{FF2B5EF4-FFF2-40B4-BE49-F238E27FC236}">
                        <a16:creationId xmlns:a16="http://schemas.microsoft.com/office/drawing/2014/main" id="{79F662DB-EC31-D7D4-914E-886157137018}"/>
                      </a:ext>
                    </a:extLst>
                  </p14:cNvPr>
                  <p14:cNvContentPartPr/>
                  <p14:nvPr/>
                </p14:nvContentPartPr>
                <p14:xfrm>
                  <a:off x="5018880" y="5784920"/>
                  <a:ext cx="7295040" cy="360"/>
                </p14:xfrm>
              </p:contentPart>
            </mc:Choice>
            <mc:Fallback xmlns="">
              <p:pic>
                <p:nvPicPr>
                  <p:cNvPr id="12" name="Rukopis 11">
                    <a:extLst>
                      <a:ext uri="{FF2B5EF4-FFF2-40B4-BE49-F238E27FC236}">
                        <a16:creationId xmlns:a16="http://schemas.microsoft.com/office/drawing/2014/main" id="{79F662DB-EC31-D7D4-914E-88615713701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969676" y="5748920"/>
                    <a:ext cx="7392957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Rukopis 12">
                    <a:extLst>
                      <a:ext uri="{FF2B5EF4-FFF2-40B4-BE49-F238E27FC236}">
                        <a16:creationId xmlns:a16="http://schemas.microsoft.com/office/drawing/2014/main" id="{25B6CCA6-9CE5-B42C-E584-7B364178980E}"/>
                      </a:ext>
                    </a:extLst>
                  </p14:cNvPr>
                  <p14:cNvContentPartPr/>
                  <p14:nvPr/>
                </p14:nvContentPartPr>
                <p14:xfrm>
                  <a:off x="5018880" y="6048800"/>
                  <a:ext cx="465120" cy="360"/>
                </p14:xfrm>
              </p:contentPart>
            </mc:Choice>
            <mc:Fallback xmlns="">
              <p:pic>
                <p:nvPicPr>
                  <p:cNvPr id="13" name="Rukopis 12">
                    <a:extLst>
                      <a:ext uri="{FF2B5EF4-FFF2-40B4-BE49-F238E27FC236}">
                        <a16:creationId xmlns:a16="http://schemas.microsoft.com/office/drawing/2014/main" id="{25B6CCA6-9CE5-B42C-E584-7B364178980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969661" y="6013160"/>
                    <a:ext cx="563066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1" name="Obrázek 20" descr="Obsah obrázku text, snímek obrazovky, diagram, design&#10;&#10;Popis byl vytvořen automaticky">
            <a:extLst>
              <a:ext uri="{FF2B5EF4-FFF2-40B4-BE49-F238E27FC236}">
                <a16:creationId xmlns:a16="http://schemas.microsoft.com/office/drawing/2014/main" id="{4F153C56-35AD-DAEE-7615-39059B1D53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7" y="3975979"/>
            <a:ext cx="2587726" cy="1725150"/>
          </a:xfrm>
          <a:prstGeom prst="rect">
            <a:avLst/>
          </a:prstGeom>
        </p:spPr>
      </p:pic>
      <p:pic>
        <p:nvPicPr>
          <p:cNvPr id="23" name="Obrázek 2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B9EABD67-F7AE-9324-7526-E48AB9B27A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71" y="4021232"/>
            <a:ext cx="2801981" cy="16709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3DDDC9-161A-9C57-56B9-C028A1A1C12B}"/>
              </a:ext>
            </a:extLst>
          </p:cNvPr>
          <p:cNvSpPr txBox="1"/>
          <p:nvPr/>
        </p:nvSpPr>
        <p:spPr>
          <a:xfrm>
            <a:off x="9394034" y="3599348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6"/>
              </a:rPr>
              <a:t>Web </a:t>
            </a:r>
            <a:r>
              <a:rPr lang="cs-CZ" dirty="0"/>
              <a:t>laboratoře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219547-45C7-0745-0501-011892ABD1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147" y="5837423"/>
            <a:ext cx="4868430" cy="885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4588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80F4D-CE06-D255-A380-E2E928A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20183-6117-180E-4410-722E7C7122F5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4AFA7-1F71-162D-79F5-B091A286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5F7F817-4F52-7D08-B85F-5E9FD798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6360836" cy="4430017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5F26D0E-D78A-FAE5-7954-DFD4125BD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2178135"/>
            <a:ext cx="4397444" cy="3577445"/>
          </a:xfrm>
          <a:prstGeom prst="rect">
            <a:avLst/>
          </a:prstGeom>
        </p:spPr>
      </p:pic>
      <p:pic>
        <p:nvPicPr>
          <p:cNvPr id="28" name="Obrázek 27" descr="Obsah obrázku kreslené, text, umění, ilustrace&#10;&#10;Popis byl vytvořen automaticky">
            <a:extLst>
              <a:ext uri="{FF2B5EF4-FFF2-40B4-BE49-F238E27FC236}">
                <a16:creationId xmlns:a16="http://schemas.microsoft.com/office/drawing/2014/main" id="{CB4158C2-9D76-C803-A1F4-514CB6C17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31" y="2350733"/>
            <a:ext cx="3632732" cy="329772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814D9FE-C7FA-8320-7C56-9652AEFBB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84" y="5648458"/>
            <a:ext cx="2727452" cy="10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5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00C45-FBA5-C194-9E28-0585C495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4848FE6-5E16-424D-FC0D-A31D4F1A6049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4532CA-C990-38C1-4CF5-E7FDA694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23E6BC-E599-7AA9-583A-1AD4D986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4"/>
            <a:ext cx="5933661" cy="34385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300774-42A6-15E8-547A-BB384273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9061"/>
            <a:ext cx="5162550" cy="1485900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2ADDDECD-4000-6346-3DE0-D18843EB2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1912" y="5812098"/>
            <a:ext cx="1542353" cy="846413"/>
          </a:xfrm>
        </p:spPr>
      </p:pic>
      <p:pic>
        <p:nvPicPr>
          <p:cNvPr id="13" name="Obrázek 12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C24218DC-29B3-DB33-8608-8510B1AE5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0" y="2408232"/>
            <a:ext cx="2133973" cy="29093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BD28B6-FC56-09B9-D5AB-87200862C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387" y="1514155"/>
            <a:ext cx="3850963" cy="1688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 descr="Obsah obrázku kruh, text, umění&#10;&#10;Popis byl vytvořen automaticky">
            <a:extLst>
              <a:ext uri="{FF2B5EF4-FFF2-40B4-BE49-F238E27FC236}">
                <a16:creationId xmlns:a16="http://schemas.microsoft.com/office/drawing/2014/main" id="{8B7039A2-77C5-CF32-C2EE-DA5298F1A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63" y="3202565"/>
            <a:ext cx="3967222" cy="295483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5DA3AD4-5ABE-3B68-ABB3-983A7079A6AA}"/>
              </a:ext>
            </a:extLst>
          </p:cNvPr>
          <p:cNvSpPr txBox="1"/>
          <p:nvPr/>
        </p:nvSpPr>
        <p:spPr>
          <a:xfrm>
            <a:off x="10568394" y="6200295"/>
            <a:ext cx="96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0"/>
              </a:rPr>
              <a:t>Výzkum</a:t>
            </a:r>
            <a:r>
              <a:rPr lang="cs-CZ" dirty="0"/>
              <a:t> </a:t>
            </a:r>
          </a:p>
        </p:txBody>
      </p:sp>
      <p:pic>
        <p:nvPicPr>
          <p:cNvPr id="20" name="Obrázek 19" descr="Obsah obrázku sněhová vločka, čelenka s drahokamy, zima&#10;&#10;Popis byl vytvořen automaticky">
            <a:extLst>
              <a:ext uri="{FF2B5EF4-FFF2-40B4-BE49-F238E27FC236}">
                <a16:creationId xmlns:a16="http://schemas.microsoft.com/office/drawing/2014/main" id="{EF027FBE-D358-A093-DE02-25F5CFC95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10" y="5464351"/>
            <a:ext cx="2133972" cy="12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C81C1-A35C-38A6-133B-48FD0EF5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osoba, Lidská tvář, úsměv, košile/tričko&#10;&#10;Popis byl vytvořen automaticky">
            <a:extLst>
              <a:ext uri="{FF2B5EF4-FFF2-40B4-BE49-F238E27FC236}">
                <a16:creationId xmlns:a16="http://schemas.microsoft.com/office/drawing/2014/main" id="{88555370-4C16-1E29-66FE-372F594D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95" y="2024035"/>
            <a:ext cx="2910088" cy="2716082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66A748E-55AF-AC2D-29FB-A90C62B96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3" y="1825625"/>
            <a:ext cx="3438525" cy="307657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5CF4CBC-8B63-7986-5A10-A9ED88D889E9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562DD1-7077-D203-FB1E-2C9CEAA629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B5D124-88A6-ED2A-3D1E-6AB047089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098" y="2066204"/>
            <a:ext cx="3100202" cy="43629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482564-A237-527B-1F1C-EF29DC896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573" y="5050808"/>
            <a:ext cx="6355525" cy="13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67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10867B1-CDAE-B07C-EA8D-D1E5C1353168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144460-2B68-24E1-F1DD-2B501C4F07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E54F70-C844-8D44-912A-40B7BBC0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6" y="1553966"/>
            <a:ext cx="4903767" cy="21153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3A766ED-346A-DE19-C1B9-D9B94C61D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836" y="1348582"/>
            <a:ext cx="6373091" cy="1973642"/>
          </a:xfrm>
          <a:prstGeom prst="rect">
            <a:avLst/>
          </a:prstGeom>
        </p:spPr>
      </p:pic>
      <p:pic>
        <p:nvPicPr>
          <p:cNvPr id="8" name="Zástupný obsah 7" descr="Obsah obrázku diagram, text, kruh, snímek obrazovky&#10;&#10;Popis byl vytvořen automaticky">
            <a:extLst>
              <a:ext uri="{FF2B5EF4-FFF2-40B4-BE49-F238E27FC236}">
                <a16:creationId xmlns:a16="http://schemas.microsoft.com/office/drawing/2014/main" id="{98495BDE-AF71-139B-6B49-F88BB84AF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8" y="3345243"/>
            <a:ext cx="4802727" cy="3414494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77CF98-9867-9577-9C50-6BCBB7AE9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238" y="3209906"/>
            <a:ext cx="2148471" cy="32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9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324B1-9BBA-B222-9257-02EF24B7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osoba, venku, oblečení, obloha&#10;&#10;Popis byl vytvořen automaticky">
            <a:extLst>
              <a:ext uri="{FF2B5EF4-FFF2-40B4-BE49-F238E27FC236}">
                <a16:creationId xmlns:a16="http://schemas.microsoft.com/office/drawing/2014/main" id="{33AD3EE3-5E15-598A-F444-528B264DB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96" y="1348582"/>
            <a:ext cx="4248636" cy="3187309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EA95D4-BD1E-CB22-5517-29D565BB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582"/>
            <a:ext cx="5122607" cy="400395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93F6065-CB1E-DB9D-1887-809ECD344930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748C478-4905-C587-D602-D142B385E8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6045164-F77A-D111-0FF9-3F8E0FCE5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32" y="5509418"/>
            <a:ext cx="4943475" cy="914400"/>
          </a:xfrm>
          <a:prstGeom prst="rect">
            <a:avLst/>
          </a:prstGeom>
        </p:spPr>
      </p:pic>
      <p:pic>
        <p:nvPicPr>
          <p:cNvPr id="13" name="Obrázek 12" descr="Obsah obrázku text, snímek obrazovky, Grafika, design&#10;&#10;Popis byl vytvořen automaticky">
            <a:extLst>
              <a:ext uri="{FF2B5EF4-FFF2-40B4-BE49-F238E27FC236}">
                <a16:creationId xmlns:a16="http://schemas.microsoft.com/office/drawing/2014/main" id="{2479D3A2-1088-AA9C-2556-27073F467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1"/>
          <a:stretch/>
        </p:blipFill>
        <p:spPr>
          <a:xfrm>
            <a:off x="7772375" y="4574441"/>
            <a:ext cx="4108199" cy="2105468"/>
          </a:xfrm>
          <a:prstGeom prst="rect">
            <a:avLst/>
          </a:prstGeom>
        </p:spPr>
      </p:pic>
      <p:pic>
        <p:nvPicPr>
          <p:cNvPr id="15" name="Obrázek 14" descr="Obsah obrázku pták, zpěvní ptáci, zobák, vrabec&#10;&#10;Popis byl vytvořen automaticky">
            <a:extLst>
              <a:ext uri="{FF2B5EF4-FFF2-40B4-BE49-F238E27FC236}">
                <a16:creationId xmlns:a16="http://schemas.microsoft.com/office/drawing/2014/main" id="{27083CD3-7AE4-256C-7787-002861EE6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92" y="4734938"/>
            <a:ext cx="2123183" cy="18494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A56C472-A497-2D51-7561-7E10DD62E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32" y="1700881"/>
            <a:ext cx="2722116" cy="270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92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2BA93FC-C24E-D867-9B49-16B085D3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95" y="4606382"/>
            <a:ext cx="6928055" cy="22516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922" y="365125"/>
            <a:ext cx="3025877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1E7DDE5-3056-A2FD-56D5-51C7C1B43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233" y="1940882"/>
            <a:ext cx="3017889" cy="38890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9918F2-F8AA-FCF9-39D7-0AAAA9CCE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5331"/>
            <a:ext cx="7872549" cy="14706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E4CDA6-07F3-5508-1CE6-9F828E84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6" y="4733071"/>
            <a:ext cx="2910349" cy="10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9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0684F57-9B07-3620-FB38-E71EF3BE4106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8B969B-030D-8D69-9D72-1D03D810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6" y="1690688"/>
            <a:ext cx="7751310" cy="13255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7F21669-C2E3-8509-B44F-2C351908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55" y="3016251"/>
            <a:ext cx="3209925" cy="12858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30D365B-654F-3E82-7D07-3679CF01D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30" y="2771953"/>
            <a:ext cx="5604806" cy="21395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54DFC91-3117-EB07-1014-3F827697B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80" y="4015409"/>
            <a:ext cx="4367212" cy="26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DEEC66-6431-FC4C-9B53-71DBD456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Vítání prváků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65DBC-80F1-E117-703A-49E24C01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698822"/>
          </a:xfrm>
        </p:spPr>
        <p:txBody>
          <a:bodyPr anchor="t">
            <a:normAutofit lnSpcReduction="10000"/>
          </a:bodyPr>
          <a:lstStyle/>
          <a:p>
            <a:r>
              <a:rPr lang="cs-CZ" sz="3200" dirty="0"/>
              <a:t>Čtvrtek 3. 10. 2024, po 16h</a:t>
            </a:r>
          </a:p>
          <a:p>
            <a:r>
              <a:rPr lang="cs-CZ" sz="3200" dirty="0"/>
              <a:t>Venku před D36 </a:t>
            </a:r>
          </a:p>
          <a:p>
            <a:endParaRPr lang="cs-CZ" sz="3200" dirty="0"/>
          </a:p>
          <a:p>
            <a:r>
              <a:rPr lang="cs-CZ" sz="3200" dirty="0" err="1"/>
              <a:t>Prváci</a:t>
            </a:r>
            <a:r>
              <a:rPr lang="cs-CZ" sz="3200" dirty="0"/>
              <a:t>  Bc studia, NMGR studia</a:t>
            </a:r>
          </a:p>
          <a:p>
            <a:r>
              <a:rPr lang="cs-CZ" sz="3200" dirty="0"/>
              <a:t>Naši studenti (3., 4., 5. ročník) jako průvodci a společnost</a:t>
            </a:r>
          </a:p>
          <a:p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Halloween? </a:t>
            </a:r>
          </a:p>
        </p:txBody>
      </p:sp>
      <p:pic>
        <p:nvPicPr>
          <p:cNvPr id="5" name="Obrázek 4" descr="Obsah obrázku vzor, pixel, steh&#10;&#10;Popis byl vytvořen automaticky">
            <a:extLst>
              <a:ext uri="{FF2B5EF4-FFF2-40B4-BE49-F238E27FC236}">
                <a16:creationId xmlns:a16="http://schemas.microsoft.com/office/drawing/2014/main" id="{E6FCBFAC-ED14-E81A-4534-D25CFA28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8" name="Obrázek 7" descr="Obsah obrázku zelenina, halloween, Kalabasa, Tykev&#10;&#10;Popis byl vytvořen automaticky">
            <a:extLst>
              <a:ext uri="{FF2B5EF4-FFF2-40B4-BE49-F238E27FC236}">
                <a16:creationId xmlns:a16="http://schemas.microsoft.com/office/drawing/2014/main" id="{5CA457E1-7B7C-0A56-66BC-595BB8C16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68" y="5408477"/>
            <a:ext cx="1324683" cy="1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16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F48C4-62FA-3D5B-68B8-9C4428C9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A2E5CD8B-31B8-4319-246C-118432C7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26" y="2849322"/>
            <a:ext cx="4533564" cy="322348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FAC3CF3-CDC6-06C1-EEF3-A4F9CBF8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F8F9923-3041-4191-B001-0A08950EEEDD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B0BEB1-0775-D428-B3AF-181E5DDB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0268"/>
            <a:ext cx="10677525" cy="13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A93C892-A190-4E3C-00A9-95C44897D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97" y="3114773"/>
            <a:ext cx="5429250" cy="2028825"/>
          </a:xfrm>
          <a:prstGeom prst="rect">
            <a:avLst/>
          </a:prstGeom>
        </p:spPr>
      </p:pic>
      <p:pic>
        <p:nvPicPr>
          <p:cNvPr id="13" name="Obrázek 12" descr="Obsah obrázku Lidská tvář, osoba, Čelo, Brada&#10;&#10;Popis byl vytvořen automaticky">
            <a:extLst>
              <a:ext uri="{FF2B5EF4-FFF2-40B4-BE49-F238E27FC236}">
                <a16:creationId xmlns:a16="http://schemas.microsoft.com/office/drawing/2014/main" id="{02F5F09F-02FA-2A5C-746D-048C24525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74" y="2849322"/>
            <a:ext cx="3101007" cy="31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7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C90B-959F-C031-AF99-99ED864F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8FBDAB-EFBA-D7DF-024C-9D76708C5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3B9280E-3729-9E4E-384D-62F4F29491CD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5A18AF-04A0-6615-0907-A84AF32C9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" y="1648986"/>
            <a:ext cx="9198634" cy="1615331"/>
          </a:xfrm>
          <a:prstGeom prst="rect">
            <a:avLst/>
          </a:prstGeom>
        </p:spPr>
      </p:pic>
      <p:pic>
        <p:nvPicPr>
          <p:cNvPr id="9" name="Zástupný obsah 8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0E84ED1D-6BF6-BDC5-FCDC-D4D2ABD3F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3320" r="22804"/>
          <a:stretch/>
        </p:blipFill>
        <p:spPr>
          <a:xfrm>
            <a:off x="8771123" y="3429000"/>
            <a:ext cx="3491493" cy="3428823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4F39D0E-3C12-1411-E3AB-23DD8A658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36" y="5120776"/>
            <a:ext cx="7241303" cy="15141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77525B-02B4-5B54-4B0D-736AB2BC3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6" y="3215679"/>
            <a:ext cx="2171700" cy="1190625"/>
          </a:xfrm>
          <a:prstGeom prst="rect">
            <a:avLst/>
          </a:prstGeom>
        </p:spPr>
      </p:pic>
      <p:pic>
        <p:nvPicPr>
          <p:cNvPr id="15" name="Obrázek 14" descr="Obsah obrázku interiér, osoba, Laboratoř, Lékařské vybavení&#10;&#10;Popis byl vytvořen automaticky">
            <a:extLst>
              <a:ext uri="{FF2B5EF4-FFF2-40B4-BE49-F238E27FC236}">
                <a16:creationId xmlns:a16="http://schemas.microsoft.com/office/drawing/2014/main" id="{7FB7A8F8-E335-E479-4A4B-F37A2171F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22" y="2740122"/>
            <a:ext cx="2999835" cy="2002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B1A6315C-C721-8011-12FE-366ECB6AC28F}"/>
                  </a:ext>
                </a:extLst>
              </p14:cNvPr>
              <p14:cNvContentPartPr/>
              <p14:nvPr/>
            </p14:nvContentPartPr>
            <p14:xfrm>
              <a:off x="277920" y="5866090"/>
              <a:ext cx="684720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B1A6315C-C721-8011-12FE-366ECB6AC2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920" y="5830090"/>
                <a:ext cx="691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C9C0490A-7ADF-511D-C3C4-3871E7A01FEF}"/>
                  </a:ext>
                </a:extLst>
              </p14:cNvPr>
              <p14:cNvContentPartPr/>
              <p14:nvPr/>
            </p14:nvContentPartPr>
            <p14:xfrm>
              <a:off x="4949640" y="6104770"/>
              <a:ext cx="226332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C9C0490A-7ADF-511D-C3C4-3871E7A01F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3640" y="6068770"/>
                <a:ext cx="2334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60CDEAF5-156E-353B-D4AC-8584905C97EB}"/>
                  </a:ext>
                </a:extLst>
              </p14:cNvPr>
              <p14:cNvContentPartPr/>
              <p14:nvPr/>
            </p14:nvContentPartPr>
            <p14:xfrm>
              <a:off x="298080" y="6365410"/>
              <a:ext cx="1323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60CDEAF5-156E-353B-D4AC-8584905C97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2080" y="6329770"/>
                <a:ext cx="1395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8137B995-6373-6904-A70B-E3D8C15B5D6F}"/>
                  </a:ext>
                </a:extLst>
              </p14:cNvPr>
              <p14:cNvContentPartPr/>
              <p14:nvPr/>
            </p14:nvContentPartPr>
            <p14:xfrm>
              <a:off x="5983200" y="5627410"/>
              <a:ext cx="114264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8137B995-6373-6904-A70B-E3D8C15B5D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47200" y="5591770"/>
                <a:ext cx="121428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Obrázek 21" descr="Obsah obrázku diagram, skica, Plán, Technický výkres&#10;&#10;Popis byl vytvořen automaticky">
            <a:extLst>
              <a:ext uri="{FF2B5EF4-FFF2-40B4-BE49-F238E27FC236}">
                <a16:creationId xmlns:a16="http://schemas.microsoft.com/office/drawing/2014/main" id="{8CD6AA7C-9EE5-08E8-6ABF-BD311F4FFE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91" y="2874195"/>
            <a:ext cx="2458893" cy="16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2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42313-5F83-00C9-085E-4605E1B6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18B203-E297-DE01-130D-38EF7471E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8" y="1807536"/>
            <a:ext cx="5476875" cy="3190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C09E77-CBB3-A077-0EE4-FBE5E3329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856BF12-EA6B-0F9B-41DC-CA9F6FD15285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9" name="Obrázek 8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923B36CC-DDE6-9A91-1B94-43338E470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52" y="1807535"/>
            <a:ext cx="6381750" cy="3190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B544A43-A380-0F91-3B47-41D5BD0A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212" y="5395770"/>
            <a:ext cx="5422417" cy="1097105"/>
          </a:xfrm>
          <a:prstGeom prst="rect">
            <a:avLst/>
          </a:prstGeom>
        </p:spPr>
      </p:pic>
      <p:pic>
        <p:nvPicPr>
          <p:cNvPr id="13" name="Obrázek 12" descr="Obsah obrázku text, zelenina, rostlina, bylinky&#10;&#10;Popis byl vytvořen automaticky">
            <a:extLst>
              <a:ext uri="{FF2B5EF4-FFF2-40B4-BE49-F238E27FC236}">
                <a16:creationId xmlns:a16="http://schemas.microsoft.com/office/drawing/2014/main" id="{41D054A7-3246-CCC2-6E95-07B445DDF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3913" r="17376" b="3478"/>
          <a:stretch/>
        </p:blipFill>
        <p:spPr>
          <a:xfrm>
            <a:off x="9602669" y="3558996"/>
            <a:ext cx="2190293" cy="31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2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FFAA0-B416-68B1-C926-808AD3F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7F3787-8729-49DA-97D1-54C86C47E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8368ADF-2093-BC18-3E35-AB8479AA8A3E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5045DB2-75A3-E125-2F69-0F9C9250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340" y="4233953"/>
            <a:ext cx="2485611" cy="21444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310AF7-569D-F38C-3DA2-6F955048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" y="1782590"/>
            <a:ext cx="10553700" cy="1666875"/>
          </a:xfrm>
          <a:prstGeom prst="rect">
            <a:avLst/>
          </a:prstGeom>
        </p:spPr>
      </p:pic>
      <p:pic>
        <p:nvPicPr>
          <p:cNvPr id="11" name="Zástupný obsah 10" descr="Obsah obrázku interiér, osoba, Zaměstnání, Vědecký přístroj&#10;&#10;Popis byl vytvořen automaticky">
            <a:extLst>
              <a:ext uri="{FF2B5EF4-FFF2-40B4-BE49-F238E27FC236}">
                <a16:creationId xmlns:a16="http://schemas.microsoft.com/office/drawing/2014/main" id="{7A62C0E8-0C33-4EC8-BD21-0007F6957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1" r="11943"/>
          <a:stretch/>
        </p:blipFill>
        <p:spPr>
          <a:xfrm>
            <a:off x="8581611" y="2616027"/>
            <a:ext cx="3081131" cy="37623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CE8BC8-9686-311C-6FA0-198394875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45" y="3595282"/>
            <a:ext cx="5089935" cy="27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1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61FC77-5E20-C9D2-3A52-BAABA3274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45573-B09F-4B45-4C7B-C0BE6E54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1504C7-20A9-5A57-DBB1-89FFAE199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FF2AF10-7E73-A612-23E6-9828EF27091E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8993529-4D16-44CB-0F66-6BBD315F0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5" y="1788102"/>
            <a:ext cx="10829925" cy="1152525"/>
          </a:xfrm>
          <a:prstGeom prst="rect">
            <a:avLst/>
          </a:prstGeom>
        </p:spPr>
      </p:pic>
      <p:pic>
        <p:nvPicPr>
          <p:cNvPr id="12" name="Zástupný obsah 11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013244BC-22D3-63CB-AB10-F26C4F1BE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5867146" y="2545772"/>
            <a:ext cx="2561216" cy="4156364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B9D1F54-6F17-5012-E64F-37BA2B6CA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5" y="3038041"/>
            <a:ext cx="5543119" cy="181912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0067C5B-0327-D6EA-2B3C-922DB07E8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244" y="5460856"/>
            <a:ext cx="3133725" cy="69532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C3470E9-8C55-AF23-9CC5-77553FE45C9A}"/>
              </a:ext>
            </a:extLst>
          </p:cNvPr>
          <p:cNvSpPr txBox="1"/>
          <p:nvPr/>
        </p:nvSpPr>
        <p:spPr>
          <a:xfrm>
            <a:off x="9102437" y="6308209"/>
            <a:ext cx="251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7"/>
              </a:rPr>
              <a:t>Více </a:t>
            </a:r>
            <a:r>
              <a:rPr lang="cs-CZ" dirty="0"/>
              <a:t>o start-up </a:t>
            </a:r>
            <a:r>
              <a:rPr lang="cs-CZ" dirty="0" err="1"/>
              <a:t>CasInvent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5980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21FB9-FCD2-6FEF-4937-BFF1A8E6B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751" y="576470"/>
            <a:ext cx="4879493" cy="954157"/>
          </a:xfrm>
        </p:spPr>
        <p:txBody>
          <a:bodyPr>
            <a:normAutofit fontScale="90000"/>
          </a:bodyPr>
          <a:lstStyle/>
          <a:p>
            <a:r>
              <a:rPr lang="cs-CZ" dirty="0"/>
              <a:t>Stream přednášek </a:t>
            </a:r>
            <a:r>
              <a:rPr lang="cs-CZ" dirty="0">
                <a:hlinkClick r:id="rId2"/>
              </a:rPr>
              <a:t>na FB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5B5C48-821E-A2DB-64B4-AE169453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19461" cy="19596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41870DC-4668-5DDA-BD91-A956DC155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510"/>
          <a:stretch/>
        </p:blipFill>
        <p:spPr>
          <a:xfrm>
            <a:off x="119055" y="2369863"/>
            <a:ext cx="6398108" cy="2118274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18CB3EB-A007-21E4-05C7-0FF96586E2B7}"/>
              </a:ext>
            </a:extLst>
          </p:cNvPr>
          <p:cNvSpPr/>
          <p:nvPr/>
        </p:nvSpPr>
        <p:spPr>
          <a:xfrm>
            <a:off x="119055" y="3361275"/>
            <a:ext cx="6619461" cy="954157"/>
          </a:xfrm>
          <a:custGeom>
            <a:avLst/>
            <a:gdLst>
              <a:gd name="connsiteX0" fmla="*/ 0 w 6619461"/>
              <a:gd name="connsiteY0" fmla="*/ 0 h 954157"/>
              <a:gd name="connsiteX1" fmla="*/ 728141 w 6619461"/>
              <a:gd name="connsiteY1" fmla="*/ 0 h 954157"/>
              <a:gd name="connsiteX2" fmla="*/ 1456281 w 6619461"/>
              <a:gd name="connsiteY2" fmla="*/ 0 h 954157"/>
              <a:gd name="connsiteX3" fmla="*/ 1919644 w 6619461"/>
              <a:gd name="connsiteY3" fmla="*/ 0 h 954157"/>
              <a:gd name="connsiteX4" fmla="*/ 2713979 w 6619461"/>
              <a:gd name="connsiteY4" fmla="*/ 0 h 954157"/>
              <a:gd name="connsiteX5" fmla="*/ 3442120 w 6619461"/>
              <a:gd name="connsiteY5" fmla="*/ 0 h 954157"/>
              <a:gd name="connsiteX6" fmla="*/ 3971677 w 6619461"/>
              <a:gd name="connsiteY6" fmla="*/ 0 h 954157"/>
              <a:gd name="connsiteX7" fmla="*/ 4567428 w 6619461"/>
              <a:gd name="connsiteY7" fmla="*/ 0 h 954157"/>
              <a:gd name="connsiteX8" fmla="*/ 5163180 w 6619461"/>
              <a:gd name="connsiteY8" fmla="*/ 0 h 954157"/>
              <a:gd name="connsiteX9" fmla="*/ 5825126 w 6619461"/>
              <a:gd name="connsiteY9" fmla="*/ 0 h 954157"/>
              <a:gd name="connsiteX10" fmla="*/ 6619461 w 6619461"/>
              <a:gd name="connsiteY10" fmla="*/ 0 h 954157"/>
              <a:gd name="connsiteX11" fmla="*/ 6619461 w 6619461"/>
              <a:gd name="connsiteY11" fmla="*/ 457995 h 954157"/>
              <a:gd name="connsiteX12" fmla="*/ 6619461 w 6619461"/>
              <a:gd name="connsiteY12" fmla="*/ 954157 h 954157"/>
              <a:gd name="connsiteX13" fmla="*/ 5891320 w 6619461"/>
              <a:gd name="connsiteY13" fmla="*/ 954157 h 954157"/>
              <a:gd name="connsiteX14" fmla="*/ 5229374 w 6619461"/>
              <a:gd name="connsiteY14" fmla="*/ 954157 h 954157"/>
              <a:gd name="connsiteX15" fmla="*/ 4766012 w 6619461"/>
              <a:gd name="connsiteY15" fmla="*/ 954157 h 954157"/>
              <a:gd name="connsiteX16" fmla="*/ 4236455 w 6619461"/>
              <a:gd name="connsiteY16" fmla="*/ 954157 h 954157"/>
              <a:gd name="connsiteX17" fmla="*/ 3442120 w 6619461"/>
              <a:gd name="connsiteY17" fmla="*/ 954157 h 954157"/>
              <a:gd name="connsiteX18" fmla="*/ 2780174 w 6619461"/>
              <a:gd name="connsiteY18" fmla="*/ 954157 h 954157"/>
              <a:gd name="connsiteX19" fmla="*/ 1985838 w 6619461"/>
              <a:gd name="connsiteY19" fmla="*/ 954157 h 954157"/>
              <a:gd name="connsiteX20" fmla="*/ 1323892 w 6619461"/>
              <a:gd name="connsiteY20" fmla="*/ 954157 h 954157"/>
              <a:gd name="connsiteX21" fmla="*/ 595751 w 6619461"/>
              <a:gd name="connsiteY21" fmla="*/ 954157 h 954157"/>
              <a:gd name="connsiteX22" fmla="*/ 0 w 6619461"/>
              <a:gd name="connsiteY22" fmla="*/ 954157 h 954157"/>
              <a:gd name="connsiteX23" fmla="*/ 0 w 6619461"/>
              <a:gd name="connsiteY23" fmla="*/ 505703 h 954157"/>
              <a:gd name="connsiteX24" fmla="*/ 0 w 6619461"/>
              <a:gd name="connsiteY24" fmla="*/ 0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19461" h="954157" extrusionOk="0">
                <a:moveTo>
                  <a:pt x="0" y="0"/>
                </a:moveTo>
                <a:cubicBezTo>
                  <a:pt x="186062" y="-6219"/>
                  <a:pt x="395027" y="14766"/>
                  <a:pt x="728141" y="0"/>
                </a:cubicBezTo>
                <a:cubicBezTo>
                  <a:pt x="1061255" y="-14766"/>
                  <a:pt x="1213970" y="-6674"/>
                  <a:pt x="1456281" y="0"/>
                </a:cubicBezTo>
                <a:cubicBezTo>
                  <a:pt x="1698592" y="6674"/>
                  <a:pt x="1825554" y="13003"/>
                  <a:pt x="1919644" y="0"/>
                </a:cubicBezTo>
                <a:cubicBezTo>
                  <a:pt x="2013734" y="-13003"/>
                  <a:pt x="2340960" y="-35349"/>
                  <a:pt x="2713979" y="0"/>
                </a:cubicBezTo>
                <a:cubicBezTo>
                  <a:pt x="3086999" y="35349"/>
                  <a:pt x="3088074" y="-14039"/>
                  <a:pt x="3442120" y="0"/>
                </a:cubicBezTo>
                <a:cubicBezTo>
                  <a:pt x="3796166" y="14039"/>
                  <a:pt x="3847980" y="24243"/>
                  <a:pt x="3971677" y="0"/>
                </a:cubicBezTo>
                <a:cubicBezTo>
                  <a:pt x="4095374" y="-24243"/>
                  <a:pt x="4415086" y="10480"/>
                  <a:pt x="4567428" y="0"/>
                </a:cubicBezTo>
                <a:cubicBezTo>
                  <a:pt x="4719770" y="-10480"/>
                  <a:pt x="5006900" y="12917"/>
                  <a:pt x="5163180" y="0"/>
                </a:cubicBezTo>
                <a:cubicBezTo>
                  <a:pt x="5319460" y="-12917"/>
                  <a:pt x="5563184" y="2615"/>
                  <a:pt x="5825126" y="0"/>
                </a:cubicBezTo>
                <a:cubicBezTo>
                  <a:pt x="6087068" y="-2615"/>
                  <a:pt x="6347044" y="-4972"/>
                  <a:pt x="6619461" y="0"/>
                </a:cubicBezTo>
                <a:cubicBezTo>
                  <a:pt x="6614351" y="221240"/>
                  <a:pt x="6626345" y="236869"/>
                  <a:pt x="6619461" y="457995"/>
                </a:cubicBezTo>
                <a:cubicBezTo>
                  <a:pt x="6612577" y="679122"/>
                  <a:pt x="6624850" y="709109"/>
                  <a:pt x="6619461" y="954157"/>
                </a:cubicBezTo>
                <a:cubicBezTo>
                  <a:pt x="6322480" y="982197"/>
                  <a:pt x="6161789" y="939223"/>
                  <a:pt x="5891320" y="954157"/>
                </a:cubicBezTo>
                <a:cubicBezTo>
                  <a:pt x="5620851" y="969091"/>
                  <a:pt x="5422841" y="972175"/>
                  <a:pt x="5229374" y="954157"/>
                </a:cubicBezTo>
                <a:cubicBezTo>
                  <a:pt x="5035907" y="936139"/>
                  <a:pt x="4987746" y="971485"/>
                  <a:pt x="4766012" y="954157"/>
                </a:cubicBezTo>
                <a:cubicBezTo>
                  <a:pt x="4544278" y="936829"/>
                  <a:pt x="4429049" y="959568"/>
                  <a:pt x="4236455" y="954157"/>
                </a:cubicBezTo>
                <a:cubicBezTo>
                  <a:pt x="4043861" y="948746"/>
                  <a:pt x="3699891" y="965865"/>
                  <a:pt x="3442120" y="954157"/>
                </a:cubicBezTo>
                <a:cubicBezTo>
                  <a:pt x="3184350" y="942449"/>
                  <a:pt x="3050328" y="927859"/>
                  <a:pt x="2780174" y="954157"/>
                </a:cubicBezTo>
                <a:cubicBezTo>
                  <a:pt x="2510020" y="980455"/>
                  <a:pt x="2339705" y="961816"/>
                  <a:pt x="1985838" y="954157"/>
                </a:cubicBezTo>
                <a:cubicBezTo>
                  <a:pt x="1631971" y="946498"/>
                  <a:pt x="1468193" y="975155"/>
                  <a:pt x="1323892" y="954157"/>
                </a:cubicBezTo>
                <a:cubicBezTo>
                  <a:pt x="1179591" y="933159"/>
                  <a:pt x="895275" y="948188"/>
                  <a:pt x="595751" y="954157"/>
                </a:cubicBezTo>
                <a:cubicBezTo>
                  <a:pt x="296227" y="960126"/>
                  <a:pt x="190214" y="927180"/>
                  <a:pt x="0" y="954157"/>
                </a:cubicBezTo>
                <a:cubicBezTo>
                  <a:pt x="2242" y="804983"/>
                  <a:pt x="-22026" y="639415"/>
                  <a:pt x="0" y="505703"/>
                </a:cubicBezTo>
                <a:cubicBezTo>
                  <a:pt x="22026" y="371991"/>
                  <a:pt x="3375" y="21581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1003336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B3F4C4-831E-58BE-391A-7C4D28194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696" y="4709843"/>
            <a:ext cx="4358587" cy="962944"/>
          </a:xfrm>
          <a:prstGeom prst="rect">
            <a:avLst/>
          </a:prstGeom>
        </p:spPr>
      </p:pic>
      <p:pic>
        <p:nvPicPr>
          <p:cNvPr id="7" name="Obrázek 6" descr="Obsah obrázku text, květina, plakát, pták&#10;&#10;Popis byl vytvořen automaticky">
            <a:extLst>
              <a:ext uri="{FF2B5EF4-FFF2-40B4-BE49-F238E27FC236}">
                <a16:creationId xmlns:a16="http://schemas.microsoft.com/office/drawing/2014/main" id="{0CDD9847-0956-0289-858C-62A6ECB58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57" y="3771478"/>
            <a:ext cx="1778999" cy="25100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B9FC7C8-BD84-32DF-3C8E-435E2CF5F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464" y="2280875"/>
            <a:ext cx="4425876" cy="14113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CA9248A-3B45-5360-A5A4-6B7CADFE2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283" y="3692209"/>
            <a:ext cx="5119662" cy="292138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869DEDA-6D4C-257F-442F-3E6CB4211F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362" y="4351533"/>
            <a:ext cx="2510053" cy="2510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287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FA347-4864-1874-343E-B10FC7B9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E4C2F-1A1E-3F7D-E401-33389AE4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3316100"/>
            <a:ext cx="7239000" cy="3063875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/>
              <a:t>Habilitační přednáška </a:t>
            </a:r>
          </a:p>
          <a:p>
            <a:pPr marL="0" indent="0">
              <a:buNone/>
            </a:pPr>
            <a:r>
              <a:rPr lang="cs-CZ" dirty="0"/>
              <a:t>RNDr. Jan Škoda, Ph.D.: </a:t>
            </a:r>
            <a:r>
              <a:rPr lang="en-US" dirty="0"/>
              <a:t>Finding novel therapies for high-risk pediatric tumors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KDY: </a:t>
            </a:r>
            <a:r>
              <a:rPr lang="nb-NO" b="1" dirty="0"/>
              <a:t>25. 10. 2024, 10:00 hod, 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KDE: </a:t>
            </a:r>
            <a:r>
              <a:rPr lang="nb-NO" b="1" dirty="0"/>
              <a:t>B11/306</a:t>
            </a:r>
            <a:endParaRPr lang="cs-CZ" dirty="0"/>
          </a:p>
        </p:txBody>
      </p:sp>
      <p:pic>
        <p:nvPicPr>
          <p:cNvPr id="5" name="Obrázek 4" descr="Obsah obrázku text, Dětské kresby, Písmo, rukopis&#10;&#10;Popis byl vytvořen automaticky">
            <a:extLst>
              <a:ext uri="{FF2B5EF4-FFF2-40B4-BE49-F238E27FC236}">
                <a16:creationId xmlns:a16="http://schemas.microsoft.com/office/drawing/2014/main" id="{FE752FB5-9452-E0DE-DADE-487DFCB3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60914"/>
          </a:xfrm>
          <a:prstGeom prst="rect">
            <a:avLst/>
          </a:prstGeom>
        </p:spPr>
      </p:pic>
      <p:pic>
        <p:nvPicPr>
          <p:cNvPr id="7" name="Obrázek 6" descr="Obsah obrázku Lidská tvář, osoba, úsměv, muž&#10;&#10;Popis byl vytvořen automaticky">
            <a:extLst>
              <a:ext uri="{FF2B5EF4-FFF2-40B4-BE49-F238E27FC236}">
                <a16:creationId xmlns:a16="http://schemas.microsoft.com/office/drawing/2014/main" id="{81972F51-686C-F82B-5BF2-DD5598078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58" y="3367579"/>
            <a:ext cx="2960915" cy="29609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D3883F-D6B2-DFDA-7136-BB37D6E4C7F1}"/>
              </a:ext>
            </a:extLst>
          </p:cNvPr>
          <p:cNvSpPr txBox="1"/>
          <p:nvPr/>
        </p:nvSpPr>
        <p:spPr>
          <a:xfrm rot="19507907">
            <a:off x="6173857" y="1725637"/>
            <a:ext cx="4214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rgbClr val="FF0000"/>
                </a:solidFill>
                <a:highlight>
                  <a:srgbClr val="FFFF00"/>
                </a:highlight>
              </a:rPr>
              <a:t>ZA NÁMI…</a:t>
            </a:r>
          </a:p>
        </p:txBody>
      </p:sp>
    </p:spTree>
    <p:extLst>
      <p:ext uri="{BB962C8B-B14F-4D97-AF65-F5344CB8AC3E}">
        <p14:creationId xmlns:p14="http://schemas.microsoft.com/office/powerpoint/2010/main" val="1483306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Písmo, snímek obrazovky, vizitka&#10;&#10;Popis byl vytvořen automaticky">
            <a:extLst>
              <a:ext uri="{FF2B5EF4-FFF2-40B4-BE49-F238E27FC236}">
                <a16:creationId xmlns:a16="http://schemas.microsoft.com/office/drawing/2014/main" id="{83164468-458B-0127-9815-AC834C83B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6" y="3981129"/>
            <a:ext cx="5590486" cy="228649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B963A08-E923-249E-4B59-55AD49009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7" y="1789509"/>
            <a:ext cx="10687050" cy="1343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9F250C-3FEE-D933-263F-4C749205E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7" name="Obrázek 6" descr="Obsah obrázku Lidská tvář, osoba, úsměv, muž&#10;&#10;Popis byl vytvořen automaticky">
            <a:extLst>
              <a:ext uri="{FF2B5EF4-FFF2-40B4-BE49-F238E27FC236}">
                <a16:creationId xmlns:a16="http://schemas.microsoft.com/office/drawing/2014/main" id="{D3A9271B-5F32-6399-615A-338EB1EE2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49" y="3306712"/>
            <a:ext cx="2960915" cy="2960915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89EB86B0-E365-B929-098E-D58FE864066B}"/>
              </a:ext>
            </a:extLst>
          </p:cNvPr>
          <p:cNvSpPr txBox="1">
            <a:spLocks/>
          </p:cNvSpPr>
          <p:nvPr/>
        </p:nvSpPr>
        <p:spPr>
          <a:xfrm>
            <a:off x="8288166" y="376857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2FE7FBB-563E-7262-BB76-719A2971BD2C}"/>
              </a:ext>
            </a:extLst>
          </p:cNvPr>
          <p:cNvSpPr txBox="1">
            <a:spLocks/>
          </p:cNvSpPr>
          <p:nvPr/>
        </p:nvSpPr>
        <p:spPr>
          <a:xfrm>
            <a:off x="209632" y="2725446"/>
            <a:ext cx="3582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Dr. Jan Škoda</a:t>
            </a:r>
          </a:p>
        </p:txBody>
      </p:sp>
    </p:spTree>
    <p:extLst>
      <p:ext uri="{BB962C8B-B14F-4D97-AF65-F5344CB8AC3E}">
        <p14:creationId xmlns:p14="http://schemas.microsoft.com/office/powerpoint/2010/main" val="246337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AC8B223-3AC7-5195-1889-DFCA84A8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625"/>
          <a:stretch/>
        </p:blipFill>
        <p:spPr>
          <a:xfrm>
            <a:off x="506411" y="0"/>
            <a:ext cx="11179177" cy="5516218"/>
          </a:xfrm>
          <a:prstGeom prst="rect">
            <a:avLst/>
          </a:prstGeom>
        </p:spPr>
      </p:pic>
      <p:pic>
        <p:nvPicPr>
          <p:cNvPr id="5" name="Zástupný obsah 4" descr="Obsah obrázku klipart, symbol, Grafika, skica&#10;&#10;Popis byl vytvořen automaticky">
            <a:extLst>
              <a:ext uri="{FF2B5EF4-FFF2-40B4-BE49-F238E27FC236}">
                <a16:creationId xmlns:a16="http://schemas.microsoft.com/office/drawing/2014/main" id="{ED6693B6-2152-6807-8C4A-6E065490E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4" y="5516218"/>
            <a:ext cx="1331843" cy="1331843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30709C-FE5B-B42F-0242-1400ACF2A38D}"/>
              </a:ext>
            </a:extLst>
          </p:cNvPr>
          <p:cNvSpPr txBox="1"/>
          <p:nvPr/>
        </p:nvSpPr>
        <p:spPr>
          <a:xfrm>
            <a:off x="2526503" y="6013536"/>
            <a:ext cx="8497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KDY: </a:t>
            </a:r>
            <a:r>
              <a:rPr lang="cs-CZ" sz="2400" dirty="0"/>
              <a:t>Úterý 3. 12., 13:00 	</a:t>
            </a:r>
            <a:r>
              <a:rPr lang="cs-CZ" sz="2400" b="1" dirty="0"/>
              <a:t>KDE: </a:t>
            </a:r>
            <a:r>
              <a:rPr lang="cs-CZ" sz="2400" dirty="0"/>
              <a:t>Aula BFU</a:t>
            </a:r>
          </a:p>
        </p:txBody>
      </p:sp>
    </p:spTree>
    <p:extLst>
      <p:ext uri="{BB962C8B-B14F-4D97-AF65-F5344CB8AC3E}">
        <p14:creationId xmlns:p14="http://schemas.microsoft.com/office/powerpoint/2010/main" val="62787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13B3A-9592-4DE5-B160-E4AB88E7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Workshop z dílny CYI</a:t>
            </a:r>
          </a:p>
        </p:txBody>
      </p:sp>
      <p:pic>
        <p:nvPicPr>
          <p:cNvPr id="7" name="Zástupný obsah 6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076F966E-1697-68CF-C37F-82DDE838F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83" y="164701"/>
            <a:ext cx="4519797" cy="652859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378549E-FEE1-CAEB-6E98-B700023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49" y="1741096"/>
            <a:ext cx="6599979" cy="2962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358C38-4A3C-A639-887D-6F5DABF1B6FD}"/>
              </a:ext>
            </a:extLst>
          </p:cNvPr>
          <p:cNvSpPr txBox="1"/>
          <p:nvPr/>
        </p:nvSpPr>
        <p:spPr>
          <a:xfrm>
            <a:off x="612742" y="5882325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4"/>
              </a:rPr>
              <a:t>Odkaz</a:t>
            </a:r>
            <a:r>
              <a:rPr lang="cs-CZ" sz="2400" dirty="0"/>
              <a:t> na CYI</a:t>
            </a:r>
          </a:p>
        </p:txBody>
      </p:sp>
    </p:spTree>
    <p:extLst>
      <p:ext uri="{BB962C8B-B14F-4D97-AF65-F5344CB8AC3E}">
        <p14:creationId xmlns:p14="http://schemas.microsoft.com/office/powerpoint/2010/main" val="62892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5C3CA-4C92-1CB2-8C0F-684B34E8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5"/>
            <a:ext cx="10515600" cy="769253"/>
          </a:xfrm>
        </p:spPr>
        <p:txBody>
          <a:bodyPr/>
          <a:lstStyle/>
          <a:p>
            <a:r>
              <a:rPr lang="cs-CZ" dirty="0"/>
              <a:t>Bakalářské a diplomové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DA6B9-3C09-D80A-1ED0-1ADBCC01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372284"/>
            <a:ext cx="10515600" cy="4351338"/>
          </a:xfrm>
        </p:spPr>
        <p:txBody>
          <a:bodyPr/>
          <a:lstStyle/>
          <a:p>
            <a:r>
              <a:rPr lang="cs-CZ" dirty="0"/>
              <a:t>Odkaz </a:t>
            </a:r>
            <a:r>
              <a:rPr lang="cs-CZ" dirty="0">
                <a:hlinkClick r:id="rId2"/>
              </a:rPr>
              <a:t>na stránky</a:t>
            </a:r>
            <a:r>
              <a:rPr lang="cs-CZ" dirty="0"/>
              <a:t> OFIŽ, stručný </a:t>
            </a:r>
            <a:r>
              <a:rPr lang="cs-CZ" dirty="0">
                <a:hlinkClick r:id="rId3"/>
              </a:rPr>
              <a:t>výtah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73C6E7-5812-71B6-3672-9B6FA2C7F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0" y="2143982"/>
            <a:ext cx="10058400" cy="34446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9303165-0145-CAA4-D4EF-36329CA61C87}"/>
                  </a:ext>
                </a:extLst>
              </p14:cNvPr>
              <p14:cNvContentPartPr/>
              <p14:nvPr/>
            </p14:nvContentPartPr>
            <p14:xfrm>
              <a:off x="5506360" y="2680360"/>
              <a:ext cx="813960" cy="219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9303165-0145-CAA4-D4EF-36329CA61C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0720" y="2608360"/>
                <a:ext cx="885600" cy="165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BFA9A87F-1DB1-A708-5F69-11C2F43C36BF}"/>
              </a:ext>
            </a:extLst>
          </p:cNvPr>
          <p:cNvSpPr txBox="1"/>
          <p:nvPr/>
        </p:nvSpPr>
        <p:spPr>
          <a:xfrm>
            <a:off x="1088571" y="6035040"/>
            <a:ext cx="610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Využití nástrojů AI při psaní závěrečné práce? </a:t>
            </a:r>
            <a:r>
              <a:rPr lang="cs-CZ" dirty="0">
                <a:hlinkClick r:id="rId7"/>
              </a:rPr>
              <a:t>Doporučení MUNI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1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765C3C-92F7-914F-3CD8-958E2FCF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3" y="0"/>
            <a:ext cx="8087522" cy="55062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ABAF89-A892-F214-A3AE-4E74C4CF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19" y="4815115"/>
            <a:ext cx="7584590" cy="20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4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B84B3-96F8-5398-AC44-8E092CDF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D34BE6-CCFC-48B2-7E54-273DF1F5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76" y="2180761"/>
            <a:ext cx="7232374" cy="4351338"/>
          </a:xfrm>
        </p:spPr>
        <p:txBody>
          <a:bodyPr/>
          <a:lstStyle/>
          <a:p>
            <a:pPr marL="0" indent="0">
              <a:buNone/>
            </a:pPr>
            <a:r>
              <a:rPr lang="en-US" u="none" strike="noStrike" dirty="0">
                <a:effectLst/>
              </a:rPr>
              <a:t>dr. Markéta </a:t>
            </a:r>
            <a:r>
              <a:rPr lang="en-US" u="none" strike="noStrike" dirty="0" err="1">
                <a:effectLst/>
              </a:rPr>
              <a:t>Kaucká</a:t>
            </a:r>
            <a:r>
              <a:rPr lang="cs-CZ" u="none" strike="noStrike" dirty="0">
                <a:effectLst/>
              </a:rPr>
              <a:t> </a:t>
            </a:r>
            <a:r>
              <a:rPr lang="cs-CZ" u="none" strike="noStrike" dirty="0" err="1">
                <a:effectLst/>
              </a:rPr>
              <a:t>Petersen</a:t>
            </a:r>
            <a:r>
              <a:rPr lang="en-US" u="none" strike="noStrike" dirty="0">
                <a:effectLst/>
              </a:rPr>
              <a:t>: </a:t>
            </a:r>
            <a:endParaRPr lang="cs-CZ" u="none" strike="noStrike" dirty="0">
              <a:effectLst/>
            </a:endParaRPr>
          </a:p>
          <a:p>
            <a:pPr marL="0" indent="0">
              <a:buNone/>
            </a:pPr>
            <a:r>
              <a:rPr lang="en-US" u="none" strike="noStrike" dirty="0">
                <a:effectLst/>
              </a:rPr>
              <a:t>From </a:t>
            </a:r>
            <a:r>
              <a:rPr lang="en-US" u="none" strike="noStrike" dirty="0" err="1">
                <a:effectLst/>
              </a:rPr>
              <a:t>Wnt</a:t>
            </a:r>
            <a:r>
              <a:rPr lang="en-US" u="none" strike="noStrike" dirty="0">
                <a:effectLst/>
              </a:rPr>
              <a:t> signaling in leukemia to the development and evolution of facial shape </a:t>
            </a:r>
            <a:endParaRPr lang="en-US" dirty="0">
              <a:effectLst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E59BCD-4D59-2E90-8B78-1DEAA3F1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792" y="2180761"/>
            <a:ext cx="3219301" cy="41412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F5419A-DB2A-2D3B-88D5-C433DFB9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57900" cy="14192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DE041F-9EBE-A17D-094A-39C874600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4" y="3942207"/>
            <a:ext cx="6958583" cy="15444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1887D1-47F6-966E-DA6F-C67C0E035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0"/>
            <a:ext cx="6134100" cy="18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C4B9E3-CD4A-0841-F70E-5610890F0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8" r="16835"/>
          <a:stretch/>
        </p:blipFill>
        <p:spPr>
          <a:xfrm>
            <a:off x="8257347" y="1071020"/>
            <a:ext cx="3848967" cy="5350689"/>
          </a:xfrm>
          <a:prstGeom prst="rect">
            <a:avLst/>
          </a:prstGeom>
        </p:spPr>
      </p:pic>
      <p:pic>
        <p:nvPicPr>
          <p:cNvPr id="7" name="Obrázek 6" descr="Obsah obrázku text, snímek obrazovky, software, Operační systém&#10;&#10;Popis byl vytvořen automaticky">
            <a:extLst>
              <a:ext uri="{FF2B5EF4-FFF2-40B4-BE49-F238E27FC236}">
                <a16:creationId xmlns:a16="http://schemas.microsoft.com/office/drawing/2014/main" id="{11245CFF-B94E-8800-EF37-E28475DF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" y="93454"/>
            <a:ext cx="8110144" cy="50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8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elektronika, snímek obrazovky, design&#10;&#10;Popis byl vytvořen automaticky">
            <a:extLst>
              <a:ext uri="{FF2B5EF4-FFF2-40B4-BE49-F238E27FC236}">
                <a16:creationId xmlns:a16="http://schemas.microsoft.com/office/drawing/2014/main" id="{3297767C-02A4-527F-FA9E-CFF3D79D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8859"/>
            <a:ext cx="4725354" cy="65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6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lakát, snímek obrazovky, Leták&#10;&#10;Popis byl vytvořen automaticky">
            <a:extLst>
              <a:ext uri="{FF2B5EF4-FFF2-40B4-BE49-F238E27FC236}">
                <a16:creationId xmlns:a16="http://schemas.microsoft.com/office/drawing/2014/main" id="{A233A014-9389-0784-67E4-37D94C03B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0" y="0"/>
            <a:ext cx="4836161" cy="683781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2D55C5-2BB1-608B-2DA8-D31606BC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68" y="844826"/>
            <a:ext cx="5825844" cy="3519487"/>
          </a:xfrm>
          <a:prstGeom prst="rect">
            <a:avLst/>
          </a:prstGeom>
        </p:spPr>
      </p:pic>
      <p:sp>
        <p:nvSpPr>
          <p:cNvPr id="8" name="Šipka: nahoru 7">
            <a:extLst>
              <a:ext uri="{FF2B5EF4-FFF2-40B4-BE49-F238E27FC236}">
                <a16:creationId xmlns:a16="http://schemas.microsoft.com/office/drawing/2014/main" id="{5151CCE5-C819-8E8F-F4F8-F37033A765FC}"/>
              </a:ext>
            </a:extLst>
          </p:cNvPr>
          <p:cNvSpPr/>
          <p:nvPr/>
        </p:nvSpPr>
        <p:spPr>
          <a:xfrm rot="1218159">
            <a:off x="9185112" y="2270297"/>
            <a:ext cx="872417" cy="3312152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986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2A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15B1A7-ADDD-4766-1F9D-993412C8E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1" y="277713"/>
            <a:ext cx="6667921" cy="5554430"/>
          </a:xfrm>
          <a:prstGeom prst="rect">
            <a:avLst/>
          </a:prstGeom>
        </p:spPr>
      </p:pic>
      <p:pic>
        <p:nvPicPr>
          <p:cNvPr id="6" name="Obrázek 5" descr="Obsah obrázku text, snímek obrazovky, grafický design&#10;&#10;Popis byl vytvořen automaticky">
            <a:extLst>
              <a:ext uri="{FF2B5EF4-FFF2-40B4-BE49-F238E27FC236}">
                <a16:creationId xmlns:a16="http://schemas.microsoft.com/office/drawing/2014/main" id="{CC9B0FD1-2D26-6C79-8201-4795A3B7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7"/>
          <a:stretch/>
        </p:blipFill>
        <p:spPr>
          <a:xfrm>
            <a:off x="6909954" y="1013320"/>
            <a:ext cx="4962639" cy="48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4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409" y="176279"/>
            <a:ext cx="3025877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FC5F7AB-A7D0-679F-928C-520004CA8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61" y="1690688"/>
            <a:ext cx="6765234" cy="2139433"/>
          </a:xfrm>
          <a:prstGeom prst="rect">
            <a:avLst/>
          </a:prstGeom>
        </p:spPr>
      </p:pic>
      <p:pic>
        <p:nvPicPr>
          <p:cNvPr id="10" name="Obrázek 9" descr="Obsah obrázku text, snímek obrazovky, židle, design&#10;&#10;Popis byl vytvořen automaticky">
            <a:extLst>
              <a:ext uri="{FF2B5EF4-FFF2-40B4-BE49-F238E27FC236}">
                <a16:creationId xmlns:a16="http://schemas.microsoft.com/office/drawing/2014/main" id="{DFC7E55C-F194-7C85-154D-0F4D522C0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61" y="4010144"/>
            <a:ext cx="3111268" cy="2712637"/>
          </a:xfrm>
          <a:prstGeom prst="rect">
            <a:avLst/>
          </a:prstGeom>
        </p:spPr>
      </p:pic>
      <p:pic>
        <p:nvPicPr>
          <p:cNvPr id="12" name="Obrázek 11" descr="Obsah obrázku kresba, skica, bezobratlý, černobílá&#10;&#10;Popis byl vytvořen automaticky">
            <a:extLst>
              <a:ext uri="{FF2B5EF4-FFF2-40B4-BE49-F238E27FC236}">
                <a16:creationId xmlns:a16="http://schemas.microsoft.com/office/drawing/2014/main" id="{1D244B09-9D77-E39D-5936-D08CAF58F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96" y="4018967"/>
            <a:ext cx="3467293" cy="23783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6BCDE5-D430-D080-5088-402FB09B9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1" y="1690688"/>
            <a:ext cx="5314950" cy="3190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05A9CC-1968-E4FE-CDC6-8C09744AF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062" y="3275734"/>
            <a:ext cx="2178032" cy="25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1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grafický design, Písmo&#10;&#10;Popis byl vytvořen automaticky">
            <a:extLst>
              <a:ext uri="{FF2B5EF4-FFF2-40B4-BE49-F238E27FC236}">
                <a16:creationId xmlns:a16="http://schemas.microsoft.com/office/drawing/2014/main" id="{D222AF95-9767-EE6C-FAC6-38A47A598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1" y="31719"/>
            <a:ext cx="6794561" cy="6794561"/>
          </a:xfrm>
        </p:spPr>
      </p:pic>
      <p:pic>
        <p:nvPicPr>
          <p:cNvPr id="7" name="Obrázek 6" descr="Obsah obrázku Lidská tvář, osoba, Brada, portrét&#10;&#10;Popis byl vytvořen automaticky">
            <a:extLst>
              <a:ext uri="{FF2B5EF4-FFF2-40B4-BE49-F238E27FC236}">
                <a16:creationId xmlns:a16="http://schemas.microsoft.com/office/drawing/2014/main" id="{02EE0C30-B71C-5730-FAD4-A2167E716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967" y="1868565"/>
            <a:ext cx="2571078" cy="31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8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AFE7FA-F3E8-02D5-55CB-F0074291C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79" y="5522175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dirty="0"/>
              <a:t>„CEITEC otevírá call pro přihlášky na PhD s nástupem na podzim. Myslím, že by to mohlo být zajímavé pro některé páťáky“ – L. </a:t>
            </a:r>
            <a:r>
              <a:rPr lang="cs-CZ" sz="2800" dirty="0" err="1"/>
              <a:t>Nepovímová</a:t>
            </a:r>
            <a:endParaRPr lang="cs-CZ" sz="2800" dirty="0"/>
          </a:p>
        </p:txBody>
      </p:sp>
      <p:pic>
        <p:nvPicPr>
          <p:cNvPr id="5" name="Zástupný obsah 4" descr="Obsah obrázku text, snímek obrazovky, květina, grafický design&#10;&#10;Popis byl vytvořen automaticky">
            <a:extLst>
              <a:ext uri="{FF2B5EF4-FFF2-40B4-BE49-F238E27FC236}">
                <a16:creationId xmlns:a16="http://schemas.microsoft.com/office/drawing/2014/main" id="{FBAFE890-1FBF-FD6F-F70D-0BC606E71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" y="96768"/>
            <a:ext cx="9614058" cy="5412715"/>
          </a:xfrm>
        </p:spPr>
      </p:pic>
      <p:pic>
        <p:nvPicPr>
          <p:cNvPr id="9" name="Obrázek 8" descr="Obsah obrázku Lidská tvář, osoba, úsměv, obočí&#10;&#10;Popis byl vytvořen automaticky">
            <a:extLst>
              <a:ext uri="{FF2B5EF4-FFF2-40B4-BE49-F238E27FC236}">
                <a16:creationId xmlns:a16="http://schemas.microsoft.com/office/drawing/2014/main" id="{FC706FE5-D70C-8421-0AF2-49D96D868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34" y="3671158"/>
            <a:ext cx="1514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71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se událo…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5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Důležité informace…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69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4F749-6598-C5EC-5AF9-7525C887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Lidská tvář, oblečení, muž, osoba&#10;&#10;Popis byl vytvořen automaticky">
            <a:extLst>
              <a:ext uri="{FF2B5EF4-FFF2-40B4-BE49-F238E27FC236}">
                <a16:creationId xmlns:a16="http://schemas.microsoft.com/office/drawing/2014/main" id="{D3DB52E2-C077-2221-2A16-A36430C8A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" y="142297"/>
            <a:ext cx="4351338" cy="435133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F9E0A2F-7D60-2D47-1EBB-5F1A30D7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9" y="169492"/>
            <a:ext cx="6810375" cy="2667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32B6C70-C0D9-7A3B-F51A-9A99EC9A774B}"/>
              </a:ext>
            </a:extLst>
          </p:cNvPr>
          <p:cNvSpPr txBox="1"/>
          <p:nvPr/>
        </p:nvSpPr>
        <p:spPr>
          <a:xfrm>
            <a:off x="2545773" y="618259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Celý článek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C07E35C-6689-EA82-8742-6D5C7D1DB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193" y="2976713"/>
            <a:ext cx="6248607" cy="38212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0DC7E63E-A409-7C45-8AB6-2A67B9927A41}"/>
                  </a:ext>
                </a:extLst>
              </p14:cNvPr>
              <p14:cNvContentPartPr/>
              <p14:nvPr/>
            </p14:nvContentPartPr>
            <p14:xfrm>
              <a:off x="8298751" y="3249970"/>
              <a:ext cx="154080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0DC7E63E-A409-7C45-8AB6-2A67B9927A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63111" y="3213970"/>
                <a:ext cx="1612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1952AB69-D60A-D953-6B8B-CCF43E395CD8}"/>
                  </a:ext>
                </a:extLst>
              </p14:cNvPr>
              <p14:cNvContentPartPr/>
              <p14:nvPr/>
            </p14:nvContentPartPr>
            <p14:xfrm>
              <a:off x="5237311" y="3537970"/>
              <a:ext cx="584388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1952AB69-D60A-D953-6B8B-CCF43E395C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1671" y="3502330"/>
                <a:ext cx="5915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848AB20D-F9A8-7FB9-1612-A9A776461CD5}"/>
                  </a:ext>
                </a:extLst>
              </p14:cNvPr>
              <p14:cNvContentPartPr/>
              <p14:nvPr/>
            </p14:nvContentPartPr>
            <p14:xfrm>
              <a:off x="5217511" y="3806530"/>
              <a:ext cx="502020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848AB20D-F9A8-7FB9-1612-A9A776461C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1871" y="3770530"/>
                <a:ext cx="5091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BE30FF32-5781-D244-E3C4-F78DC1B78CB2}"/>
                  </a:ext>
                </a:extLst>
              </p14:cNvPr>
              <p14:cNvContentPartPr/>
              <p14:nvPr/>
            </p14:nvContentPartPr>
            <p14:xfrm>
              <a:off x="8328631" y="5674930"/>
              <a:ext cx="275328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BE30FF32-5781-D244-E3C4-F78DC1B78CB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92631" y="5639290"/>
                <a:ext cx="2824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40530F13-C6EB-EFDE-4648-2950CD9456A9}"/>
                  </a:ext>
                </a:extLst>
              </p14:cNvPr>
              <p14:cNvContentPartPr/>
              <p14:nvPr/>
            </p14:nvContentPartPr>
            <p14:xfrm>
              <a:off x="5118151" y="5903530"/>
              <a:ext cx="146664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40530F13-C6EB-EFDE-4648-2950CD9456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82151" y="5867890"/>
                <a:ext cx="1538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2B210E46-1FA0-0314-9EB0-C71697E88EC8}"/>
                  </a:ext>
                </a:extLst>
              </p14:cNvPr>
              <p14:cNvContentPartPr/>
              <p14:nvPr/>
            </p14:nvContentPartPr>
            <p14:xfrm>
              <a:off x="8656591" y="6191890"/>
              <a:ext cx="247284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2B210E46-1FA0-0314-9EB0-C71697E88E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20951" y="6155890"/>
                <a:ext cx="2544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6268C737-CF9D-D631-A0AF-7CBF353CEC67}"/>
                  </a:ext>
                </a:extLst>
              </p14:cNvPr>
              <p14:cNvContentPartPr/>
              <p14:nvPr/>
            </p14:nvContentPartPr>
            <p14:xfrm>
              <a:off x="5326951" y="6432730"/>
              <a:ext cx="584244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6268C737-CF9D-D631-A0AF-7CBF353CEC6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91311" y="6397090"/>
                <a:ext cx="5914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3BA56398-9F48-8761-7BC6-0BE43856744C}"/>
                  </a:ext>
                </a:extLst>
              </p14:cNvPr>
              <p14:cNvContentPartPr/>
              <p14:nvPr/>
            </p14:nvContentPartPr>
            <p14:xfrm>
              <a:off x="5297071" y="6721090"/>
              <a:ext cx="14511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3BA56398-9F48-8761-7BC6-0BE43856744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61071" y="6685090"/>
                <a:ext cx="15228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0693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skica, Perokresba, diagram, kresba&#10;&#10;Popis byl vytvořen automaticky">
            <a:extLst>
              <a:ext uri="{FF2B5EF4-FFF2-40B4-BE49-F238E27FC236}">
                <a16:creationId xmlns:a16="http://schemas.microsoft.com/office/drawing/2014/main" id="{D75B0725-9D6B-BF9E-62EA-9941995E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6" y="138120"/>
            <a:ext cx="3126592" cy="4157703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B99D22-9B1E-47A1-C30A-E1279E45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4" y="4295823"/>
            <a:ext cx="8477250" cy="26289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3EB5E8C-2E1C-028C-EF1B-A4012CBB3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10" y="106985"/>
            <a:ext cx="6816436" cy="41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4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96DD4-30A3-DD73-8411-3931AA66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Lidská tvář, muž, oblečení&#10;&#10;Popis byl vytvořen automaticky">
            <a:extLst>
              <a:ext uri="{FF2B5EF4-FFF2-40B4-BE49-F238E27FC236}">
                <a16:creationId xmlns:a16="http://schemas.microsoft.com/office/drawing/2014/main" id="{9EABE729-A820-2244-E851-D078BF984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4" y="537455"/>
            <a:ext cx="4106466" cy="230646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741F92-9425-BAE0-ECCE-474B2D2B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2" y="303161"/>
            <a:ext cx="6365146" cy="50815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A9EF085-F0DA-6E1B-3937-62B78D860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387" y="4824939"/>
            <a:ext cx="6317560" cy="1863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299393-8220-2AAA-6D8F-7F34BE1A2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965" y="3110025"/>
            <a:ext cx="5945743" cy="1624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F33B5F81-39CE-9323-FCD0-7796915F6543}"/>
                  </a:ext>
                </a:extLst>
              </p14:cNvPr>
              <p14:cNvContentPartPr/>
              <p14:nvPr/>
            </p14:nvContentPartPr>
            <p14:xfrm>
              <a:off x="8835511" y="6320410"/>
              <a:ext cx="184788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F33B5F81-39CE-9323-FCD0-7796915F65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9871" y="6284770"/>
                <a:ext cx="1919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057C3ECD-2082-74B8-5F8F-B3DA50AF790C}"/>
                  </a:ext>
                </a:extLst>
              </p14:cNvPr>
              <p14:cNvContentPartPr/>
              <p14:nvPr/>
            </p14:nvContentPartPr>
            <p14:xfrm>
              <a:off x="7324591" y="5523010"/>
              <a:ext cx="377676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057C3ECD-2082-74B8-5F8F-B3DA50AF79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8591" y="5487010"/>
                <a:ext cx="38484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1140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62B404C-8B0C-C5A9-E907-06559E68C7D2}"/>
              </a:ext>
            </a:extLst>
          </p:cNvPr>
          <p:cNvSpPr txBox="1">
            <a:spLocks/>
          </p:cNvSpPr>
          <p:nvPr/>
        </p:nvSpPr>
        <p:spPr>
          <a:xfrm>
            <a:off x="7193246" y="223043"/>
            <a:ext cx="472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Soboty, 20:05 ČT 24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110B8C-99A6-5CF6-797D-75709812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BE64B5-47B1-A01E-5D81-A9B46878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7" y="1852744"/>
            <a:ext cx="5002627" cy="49356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4EEDF5E-7940-E27F-64F0-583F9187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553" y="5039865"/>
            <a:ext cx="6132523" cy="687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 descr="Obsah obrázku text, logo, symbol, Obchodní značka&#10;&#10;Popis byl vytvořen automaticky">
            <a:extLst>
              <a:ext uri="{FF2B5EF4-FFF2-40B4-BE49-F238E27FC236}">
                <a16:creationId xmlns:a16="http://schemas.microsoft.com/office/drawing/2014/main" id="{1244D1A1-5723-E7DD-9DBD-012FB246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03" y="2537278"/>
            <a:ext cx="3898824" cy="219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68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8DAB9D5-859B-C39B-37F8-C2A315C34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B3B41B-1372-22BD-3DB8-1C6554EC4A9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95C5881-CA8A-FEED-918B-46584F15CDE5}"/>
              </a:ext>
            </a:extLst>
          </p:cNvPr>
          <p:cNvSpPr txBox="1">
            <a:spLocks/>
          </p:cNvSpPr>
          <p:nvPr/>
        </p:nvSpPr>
        <p:spPr>
          <a:xfrm>
            <a:off x="7082920" y="471521"/>
            <a:ext cx="472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Soboty, 20:05 ČT 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989743-6508-C25B-0B4B-E87DECF5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096000" cy="1847010"/>
          </a:xfrm>
          <a:prstGeom prst="rect">
            <a:avLst/>
          </a:prstGeom>
        </p:spPr>
      </p:pic>
      <p:pic>
        <p:nvPicPr>
          <p:cNvPr id="3" name="Obrázek 2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E5A67A99-FD70-F21E-FF85-65246548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33" y="1847011"/>
            <a:ext cx="5000832" cy="50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8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AA3F1C-B480-00FE-5495-808AD884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598227" cy="18175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3671B1-19E8-F2BD-D3F9-0104B384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52" y="2144191"/>
            <a:ext cx="6047230" cy="149713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BE7A3B2-1796-2649-F7F8-38CEDCDA0631}"/>
              </a:ext>
            </a:extLst>
          </p:cNvPr>
          <p:cNvSpPr txBox="1"/>
          <p:nvPr/>
        </p:nvSpPr>
        <p:spPr>
          <a:xfrm>
            <a:off x="8037942" y="622575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Celý článek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9165D4E-C95E-8C33-4065-107B0CDA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3" y="2017455"/>
            <a:ext cx="6053759" cy="44763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55BF329-C7FC-FB5C-19C1-E37943BD6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993" y="3831143"/>
            <a:ext cx="6015007" cy="22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9E117-343C-C00E-9B62-E13000E2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EDF8BC-D21A-9A72-8A33-3245FB5C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34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B320FC-9631-0BBC-76CA-F4FB4FF8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" t="62018" r="3136" b="-185"/>
          <a:stretch/>
        </p:blipFill>
        <p:spPr>
          <a:xfrm>
            <a:off x="1498862" y="4683779"/>
            <a:ext cx="9022801" cy="19449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602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6104-1936-D601-E1A9-0D8BC395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DA1B0D-636C-4246-4194-D428441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7" y="200315"/>
            <a:ext cx="4766906" cy="43264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2F9B13-32CF-DA21-7803-2F6AE2C6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4" y="4764728"/>
            <a:ext cx="9229725" cy="1962150"/>
          </a:xfrm>
          <a:prstGeom prst="rect">
            <a:avLst/>
          </a:prstGeom>
        </p:spPr>
      </p:pic>
      <p:pic>
        <p:nvPicPr>
          <p:cNvPr id="10" name="Obrázek 9" descr="Obsah obrázku text, Lidská tvář, snímek obrazovky, diagram&#10;&#10;Popis byl vytvořen automaticky">
            <a:extLst>
              <a:ext uri="{FF2B5EF4-FFF2-40B4-BE49-F238E27FC236}">
                <a16:creationId xmlns:a16="http://schemas.microsoft.com/office/drawing/2014/main" id="{ECE3558C-CFAC-E7A5-4ED8-7CDD1ED7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9"/>
          <a:stretch/>
        </p:blipFill>
        <p:spPr>
          <a:xfrm>
            <a:off x="6096000" y="129259"/>
            <a:ext cx="5232663" cy="2234279"/>
          </a:xfrm>
          <a:prstGeom prst="rect">
            <a:avLst/>
          </a:prstGeom>
        </p:spPr>
      </p:pic>
      <p:pic>
        <p:nvPicPr>
          <p:cNvPr id="12" name="Obrázek 11" descr="Obsah obrázku text, kruh, snímek obrazovky, koule&#10;&#10;Popis byl vytvořen automaticky">
            <a:extLst>
              <a:ext uri="{FF2B5EF4-FFF2-40B4-BE49-F238E27FC236}">
                <a16:creationId xmlns:a16="http://schemas.microsoft.com/office/drawing/2014/main" id="{3278032B-80D7-C898-0FBF-F59447992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23" y="2140895"/>
            <a:ext cx="6731620" cy="28464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7E16BBC-247D-FB68-E88D-028A42254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59" y="5225338"/>
            <a:ext cx="2654514" cy="11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74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12D78-21DC-AD8F-4A85-145D23FD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9EE067-CA17-A79D-064D-CB10A7E77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6012587"/>
            <a:ext cx="10515600" cy="770076"/>
          </a:xfrm>
        </p:spPr>
        <p:txBody>
          <a:bodyPr/>
          <a:lstStyle/>
          <a:p>
            <a:r>
              <a:rPr lang="cs-CZ" dirty="0">
                <a:hlinkClick r:id="rId2"/>
              </a:rPr>
              <a:t>Více </a:t>
            </a:r>
            <a:r>
              <a:rPr lang="cs-CZ" dirty="0"/>
              <a:t>o NC za chemii, </a:t>
            </a:r>
            <a:r>
              <a:rPr lang="cs-CZ" dirty="0">
                <a:hlinkClick r:id="rId3"/>
              </a:rPr>
              <a:t>více</a:t>
            </a:r>
            <a:r>
              <a:rPr lang="cs-CZ" dirty="0"/>
              <a:t> o </a:t>
            </a:r>
            <a:r>
              <a:rPr lang="cs-CZ" dirty="0" err="1"/>
              <a:t>AlphaFold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5DE9EE-AFB4-794D-3067-ACF622ED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9731"/>
            <a:ext cx="5924550" cy="457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BE8471-4262-0E9E-1F06-18E58718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4521577"/>
            <a:ext cx="6101698" cy="14405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D42F6A-8494-5CCC-D5F8-A4154EC5D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27952"/>
            <a:ext cx="6023941" cy="3149969"/>
          </a:xfrm>
          <a:prstGeom prst="rect">
            <a:avLst/>
          </a:prstGeom>
        </p:spPr>
      </p:pic>
      <p:pic>
        <p:nvPicPr>
          <p:cNvPr id="11" name="Obrázek 10" descr="Obsah obrázku text, Grafika, grafický design, design&#10;&#10;Popis byl vytvořen automaticky">
            <a:extLst>
              <a:ext uri="{FF2B5EF4-FFF2-40B4-BE49-F238E27FC236}">
                <a16:creationId xmlns:a16="http://schemas.microsoft.com/office/drawing/2014/main" id="{B62A2C4F-36C3-5FEF-0636-285196797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07" y="3898090"/>
            <a:ext cx="3458817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61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F424D-03D7-E283-6D65-F48CC3E2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46" y="223043"/>
            <a:ext cx="4722234" cy="1325563"/>
          </a:xfrm>
        </p:spPr>
        <p:txBody>
          <a:bodyPr>
            <a:normAutofit/>
          </a:bodyPr>
          <a:lstStyle/>
          <a:p>
            <a:r>
              <a:rPr lang="cs-CZ" dirty="0"/>
              <a:t>Soboty, 20:05 ČT 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BCEA6F-91B4-BE24-F346-796B8FCF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95DBEC-C3EF-B9EE-7AFE-4810AB1E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8" y="2393950"/>
            <a:ext cx="7369315" cy="2854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8620F6D-25A2-507D-4997-0EFB48CDD548}"/>
              </a:ext>
            </a:extLst>
          </p:cNvPr>
          <p:cNvSpPr txBox="1"/>
          <p:nvPr/>
        </p:nvSpPr>
        <p:spPr>
          <a:xfrm>
            <a:off x="202099" y="6079493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Záznamy </a:t>
            </a:r>
            <a:r>
              <a:rPr lang="cs-CZ" sz="2800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HydePark</a:t>
            </a: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 civilizace</a:t>
            </a:r>
            <a:endParaRPr lang="cs-CZ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95E56B-321B-BCE8-21CA-74FD3865C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668" y="1804315"/>
            <a:ext cx="4722233" cy="4798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83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9FE22-A1EE-22E8-6946-98F629F6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344168"/>
          </a:xfrm>
        </p:spPr>
        <p:txBody>
          <a:bodyPr anchor="b">
            <a:normAutofit/>
          </a:bodyPr>
          <a:lstStyle/>
          <a:p>
            <a:r>
              <a:rPr lang="cs-CZ" sz="5400" b="1" dirty="0"/>
              <a:t>Hledáme…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52894-ED52-2E8A-8A27-82FB4A938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26763"/>
            <a:ext cx="6894576" cy="4050604"/>
          </a:xfrm>
        </p:spPr>
        <p:txBody>
          <a:bodyPr>
            <a:normAutofit fontScale="92500" lnSpcReduction="20000"/>
          </a:bodyPr>
          <a:lstStyle/>
          <a:p>
            <a:r>
              <a:rPr lang="cs-CZ" sz="4400" b="1" dirty="0"/>
              <a:t>Proaktivní studenty pro popularizaci</a:t>
            </a:r>
          </a:p>
          <a:p>
            <a:pPr lvl="1"/>
            <a:r>
              <a:rPr lang="cs-CZ" sz="3200" dirty="0"/>
              <a:t>Akce typu Noc vědců, Open </a:t>
            </a:r>
            <a:r>
              <a:rPr lang="cs-CZ" sz="3200" dirty="0" err="1"/>
              <a:t>day</a:t>
            </a:r>
            <a:r>
              <a:rPr lang="cs-CZ" sz="3200" dirty="0"/>
              <a:t>, Dny otevřených dveří, focení na propagační materiály, hlídání přijímacích zkoušek, …  </a:t>
            </a:r>
          </a:p>
          <a:p>
            <a:pPr lvl="1"/>
            <a:r>
              <a:rPr lang="cs-CZ" sz="3200" dirty="0"/>
              <a:t>E-mailový seznam, hromadné oslovení</a:t>
            </a:r>
          </a:p>
          <a:p>
            <a:pPr lvl="1"/>
            <a:endParaRPr lang="cs-CZ" sz="3200" dirty="0"/>
          </a:p>
          <a:p>
            <a:pPr lvl="1"/>
            <a:r>
              <a:rPr lang="cs-CZ" sz="3200" b="1" dirty="0"/>
              <a:t>Aktuálně </a:t>
            </a:r>
            <a:r>
              <a:rPr lang="cs-CZ" sz="3200" dirty="0"/>
              <a:t>– Noc vědců TENTO PÁTEK 27. 9. </a:t>
            </a:r>
          </a:p>
        </p:txBody>
      </p:sp>
      <p:pic>
        <p:nvPicPr>
          <p:cNvPr id="4" name="Obrázek 3" descr="Obsah obrázku Kreslený film, kreslené, Lidská tvář, Animace&#10;&#10;Popis byl vytvořen automaticky">
            <a:extLst>
              <a:ext uri="{FF2B5EF4-FFF2-40B4-BE49-F238E27FC236}">
                <a16:creationId xmlns:a16="http://schemas.microsoft.com/office/drawing/2014/main" id="{6951C13E-2A52-A021-06D2-24945C51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3936943"/>
            <a:ext cx="4475729" cy="19581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FAE5B-A3E8-B8BC-3173-746A1A52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570" y="329184"/>
            <a:ext cx="3109587" cy="34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D508E3-B434-89AC-3031-11250906D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04"/>
            <a:ext cx="12169575" cy="811305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F60EBC-5BA0-4282-DAB4-A5B27A57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96"/>
          <a:stretch/>
        </p:blipFill>
        <p:spPr>
          <a:xfrm>
            <a:off x="197337" y="1164007"/>
            <a:ext cx="5191125" cy="4031944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ED1E9FE-6191-42C5-EEBA-9913EB467B76}"/>
              </a:ext>
            </a:extLst>
          </p:cNvPr>
          <p:cNvSpPr txBox="1">
            <a:spLocks/>
          </p:cNvSpPr>
          <p:nvPr/>
        </p:nvSpPr>
        <p:spPr>
          <a:xfrm>
            <a:off x="130662" y="5910264"/>
            <a:ext cx="10515600" cy="61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hlinkClick r:id="rId4"/>
              </a:rPr>
              <a:t>Odkaz</a:t>
            </a:r>
            <a:r>
              <a:rPr lang="cs-CZ" dirty="0"/>
              <a:t> na všechny oceněné 2024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B2A6376-47B9-DBAD-E595-BA6EF99A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986" y="2231825"/>
            <a:ext cx="5475119" cy="16445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33B23F-D16B-CEB1-9B95-915253BB8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986" y="4122031"/>
            <a:ext cx="5855805" cy="10739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3BAB6B0-1F2E-B0EE-3A82-3882C8E2C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986" y="5187581"/>
            <a:ext cx="6319677" cy="152422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1C9C9C8-F045-3210-4A07-2BCCE4558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986" y="855750"/>
            <a:ext cx="6528927" cy="12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37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99F9111-0DFB-C556-CFCF-DC6A76DC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042" y="380079"/>
            <a:ext cx="6274608" cy="63107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ADBEBA-4099-C928-9F2C-3667B2E8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7" y="0"/>
            <a:ext cx="4870053" cy="22289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F00991-DEEF-7F46-99E0-EB83192E8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50" y="2566949"/>
            <a:ext cx="5215486" cy="1374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A440260-7259-294E-BD67-3CB1A7978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00" y="4475462"/>
            <a:ext cx="1722048" cy="1722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CDB289-8304-1569-8D64-0CEF0477A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983" y="4659873"/>
            <a:ext cx="1353226" cy="13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8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1F1D4-9526-6785-5B17-0A084D9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FD7B11-74D2-E643-388E-151BB391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E82E43-5544-5B73-CED4-C0E287CC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25" y="75415"/>
            <a:ext cx="8824758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3465D4D-248A-67DC-9299-12023E64F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9" y="1690688"/>
            <a:ext cx="2324633" cy="40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440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43A51-B81D-6F6E-9D7B-36457116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111F7C-5102-2A93-2AC1-7585288E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31" y="6157796"/>
            <a:ext cx="2790334" cy="577441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článek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1F8DBE-292B-636C-F567-283C5FA41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08783" cy="23794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D0E5541-2DFB-370C-5674-BD44F8790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729" y="449966"/>
            <a:ext cx="6285271" cy="6285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2252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229DE-6999-B1AF-B152-1E389865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6F51B-D8F8-0C21-94AE-155116DA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64" y="6048606"/>
            <a:ext cx="2780071" cy="603814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studii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E49B3D-5620-F596-ACDC-DA52D49A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" y="205580"/>
            <a:ext cx="6947346" cy="10285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5B0501-B44D-18BC-D834-A8972D658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891" y="2573181"/>
            <a:ext cx="4247665" cy="3695779"/>
          </a:xfrm>
          <a:prstGeom prst="rect">
            <a:avLst/>
          </a:prstGeom>
        </p:spPr>
      </p:pic>
      <p:pic>
        <p:nvPicPr>
          <p:cNvPr id="8" name="Online médium 7" title="Video shows octopus hunt with other fish and punch them">
            <a:hlinkClick r:id="" action="ppaction://media"/>
            <a:extLst>
              <a:ext uri="{FF2B5EF4-FFF2-40B4-BE49-F238E27FC236}">
                <a16:creationId xmlns:a16="http://schemas.microsoft.com/office/drawing/2014/main" id="{249B92A3-B796-23CD-917E-DC5F22C0DB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1743" y="1581364"/>
            <a:ext cx="6324836" cy="35707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72CBD3-D25B-B787-8D43-6B702AB58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891" y="263526"/>
            <a:ext cx="4745761" cy="20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4332F8C-BC5D-93D8-09BA-1A13D8906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27" b="3291"/>
          <a:stretch/>
        </p:blipFill>
        <p:spPr>
          <a:xfrm>
            <a:off x="3048" y="0"/>
            <a:ext cx="12188952" cy="625171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05993DB-16BC-0D1B-D1B6-419AA59A292C}"/>
              </a:ext>
            </a:extLst>
          </p:cNvPr>
          <p:cNvSpPr txBox="1"/>
          <p:nvPr/>
        </p:nvSpPr>
        <p:spPr>
          <a:xfrm>
            <a:off x="308113" y="6370190"/>
            <a:ext cx="236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Mapování rehků v zimě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69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Užitečné weby a aplikace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12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2879f47d0fb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85602" cy="629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292" y="1826942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2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249" y="4360019"/>
            <a:ext cx="5436247" cy="2417225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721" y="3808148"/>
            <a:ext cx="3234091" cy="2535957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940EBB4-CDA4-1559-1A05-BD2B713CA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83" y="188642"/>
            <a:ext cx="43338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BBE7F-082E-B24A-7C8D-F9EA3FAF9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70" y="6249784"/>
            <a:ext cx="5181600" cy="43801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D9D561-C526-33A0-23E3-9EB5386E1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40926" cy="5400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F7665A-38BE-EC18-B822-3A2DC6BC0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20" y="3429000"/>
            <a:ext cx="5909609" cy="325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D169132-5DE5-DF79-5902-8EFBFBDB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458" y="172801"/>
            <a:ext cx="3293128" cy="30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56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37BEE0-C532-6DE0-4986-5A425E3F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3771"/>
            <a:ext cx="10515600" cy="5393192"/>
          </a:xfrm>
        </p:spPr>
        <p:txBody>
          <a:bodyPr/>
          <a:lstStyle/>
          <a:p>
            <a:r>
              <a:rPr lang="cs-CZ" dirty="0" err="1">
                <a:hlinkClick r:id="rId2"/>
              </a:rPr>
              <a:t>TheNounProject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hlinkClick r:id="rId3"/>
              </a:rPr>
              <a:t>Bio </a:t>
            </a:r>
            <a:r>
              <a:rPr lang="cs-CZ" dirty="0" err="1">
                <a:hlinkClick r:id="rId3"/>
              </a:rPr>
              <a:t>Icons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>
                <a:hlinkClick r:id="rId4"/>
              </a:rPr>
              <a:t>SciDraw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Smart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B6CA94B-C4D4-FD83-3C64-099679AB0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4036" y="38545"/>
            <a:ext cx="1641566" cy="1641566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9531CAC-59B1-BB53-7680-97424931B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4772" y="149062"/>
            <a:ext cx="1865243" cy="186524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4E60774-D78B-B85C-447E-4AF002B9F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3472" y="393024"/>
            <a:ext cx="1822174" cy="1822174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6FBC70C-AEE1-A263-8362-F239A1FF52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43270" y="241167"/>
            <a:ext cx="2047461" cy="204746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77218C7-541F-1C7F-66C5-68B2EF588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18276" y="70627"/>
            <a:ext cx="1411357" cy="1411357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63BE0A91-0FDB-8880-D3B2-6A45A4B396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95291">
            <a:off x="6980928" y="1637585"/>
            <a:ext cx="411983" cy="174002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DF3A8C8D-7FB0-F426-8E2A-69CC31BF44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74340" y="2395754"/>
            <a:ext cx="2302962" cy="810902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2FAD0430-3EC8-23BD-AB5D-859EB0B6A8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9378353" y="2410620"/>
            <a:ext cx="3263986" cy="666956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B108B9A1-C0A6-7694-5FE7-9FE34E500D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5573675">
            <a:off x="4592657" y="1741134"/>
            <a:ext cx="1643498" cy="2325757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AB76FA5-E837-322C-D2A1-A334CC8D69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39878" y="3145135"/>
            <a:ext cx="2943225" cy="249555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2058B4B2-0F75-756F-9FB2-1109F3F2AE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82447" y="3516291"/>
            <a:ext cx="1846082" cy="2036459"/>
          </a:xfrm>
          <a:prstGeom prst="rect">
            <a:avLst/>
          </a:prstGeom>
        </p:spPr>
      </p:pic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8859F22B-6CB6-5718-B5D2-AD6514034FF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3606391">
            <a:off x="8189808" y="3058647"/>
            <a:ext cx="1073025" cy="3035128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6C6420E1-38E3-A517-2E29-A26C5DE3524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822781" y="2896609"/>
            <a:ext cx="2151559" cy="304307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05016A8-5059-6CC4-1C5B-AF70CBACF42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6364" y="3845421"/>
            <a:ext cx="2323181" cy="65075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268D9FC-257D-7D8E-3F54-EA6D3055A7D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0531" y="5430655"/>
            <a:ext cx="2322443" cy="838806"/>
          </a:xfrm>
          <a:prstGeom prst="rect">
            <a:avLst/>
          </a:prstGeom>
        </p:spPr>
      </p:pic>
      <p:pic>
        <p:nvPicPr>
          <p:cNvPr id="35" name="Obrázek 34" descr="Obsah obrázku hračka, panenka, klipart, vektorová grafika&#10;&#10;Popis byl vytvořen automaticky">
            <a:extLst>
              <a:ext uri="{FF2B5EF4-FFF2-40B4-BE49-F238E27FC236}">
                <a16:creationId xmlns:a16="http://schemas.microsoft.com/office/drawing/2014/main" id="{C5FD09B9-5ED0-0555-9FCB-B7E8B22288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33" y="5685899"/>
            <a:ext cx="1194717" cy="81070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CA9698A1-A8DE-150E-CE45-A54B57F1A3A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177" y="4459762"/>
            <a:ext cx="801856" cy="3517820"/>
          </a:xfrm>
          <a:prstGeom prst="rect">
            <a:avLst/>
          </a:prstGeom>
        </p:spPr>
      </p:pic>
      <p:pic>
        <p:nvPicPr>
          <p:cNvPr id="39" name="Obrázek 38" descr="Obsah obrázku příslušenství&#10;&#10;Popis byl vytvořen automaticky">
            <a:extLst>
              <a:ext uri="{FF2B5EF4-FFF2-40B4-BE49-F238E27FC236}">
                <a16:creationId xmlns:a16="http://schemas.microsoft.com/office/drawing/2014/main" id="{416879C2-7DB6-01E1-C235-210BB86EAD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33" y="5319377"/>
            <a:ext cx="2918492" cy="142575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15BA67E-CCEC-3700-0115-9071694656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0531" y="2329088"/>
            <a:ext cx="3406160" cy="830021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35E622F6-4F98-7727-7A24-04D4D0BB7B7D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r="81214" b="75205"/>
          <a:stretch/>
        </p:blipFill>
        <p:spPr>
          <a:xfrm>
            <a:off x="577304" y="1201558"/>
            <a:ext cx="985676" cy="5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459BA-D6BB-1F10-E8FB-C88A0B48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74E075-C55B-7C92-2246-B2E5BDE90D08}"/>
              </a:ext>
            </a:extLst>
          </p:cNvPr>
          <p:cNvSpPr txBox="1"/>
          <p:nvPr/>
        </p:nvSpPr>
        <p:spPr>
          <a:xfrm>
            <a:off x="3971109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79DAD3-3281-F044-1DF2-A5DFA0FED0B2}"/>
              </a:ext>
            </a:extLst>
          </p:cNvPr>
          <p:cNvSpPr txBox="1"/>
          <p:nvPr/>
        </p:nvSpPr>
        <p:spPr>
          <a:xfrm>
            <a:off x="10398034" y="6363230"/>
            <a:ext cx="16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Odkaz 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NEJM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2355766-E624-D29C-A278-B1193CA7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718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E6CAE2-EAC9-02A5-45A5-C84C7FE51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556" y="2980118"/>
            <a:ext cx="5355723" cy="3752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0D6DD4-F7C1-D565-F708-B3B74C54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47" y="5901668"/>
            <a:ext cx="3779832" cy="8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00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6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5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8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8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 vlastně funguje COVID-19? Odkaz na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video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BE0884-625D-4D17-1207-D76CEAF07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98" y="2916695"/>
            <a:ext cx="6266524" cy="1330456"/>
          </a:xfrm>
        </p:spPr>
        <p:txBody>
          <a:bodyPr>
            <a:normAutofit/>
          </a:bodyPr>
          <a:lstStyle/>
          <a:p>
            <a:r>
              <a:rPr lang="cs-CZ" sz="3200" dirty="0">
                <a:hlinkClick r:id="rId2"/>
              </a:rPr>
              <a:t>Stipendia</a:t>
            </a:r>
            <a:r>
              <a:rPr lang="cs-CZ" sz="3200" dirty="0"/>
              <a:t> na SCI MUNI</a:t>
            </a:r>
          </a:p>
          <a:p>
            <a:r>
              <a:rPr lang="cs-CZ" sz="3200" dirty="0">
                <a:hlinkClick r:id="rId3"/>
              </a:rPr>
              <a:t>Stipendia </a:t>
            </a:r>
            <a:r>
              <a:rPr lang="cs-CZ" sz="3200" dirty="0"/>
              <a:t>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CEB6612-89EB-1207-7201-0F8446B42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" y="0"/>
            <a:ext cx="5057775" cy="2457450"/>
          </a:xfrm>
          <a:prstGeom prst="rect">
            <a:avLst/>
          </a:prstGeom>
        </p:spPr>
      </p:pic>
      <p:pic>
        <p:nvPicPr>
          <p:cNvPr id="16" name="Obrázek 15" descr="Obsah obrázku peníze&#10;&#10;Popis byl vytvořen automaticky">
            <a:extLst>
              <a:ext uri="{FF2B5EF4-FFF2-40B4-BE49-F238E27FC236}">
                <a16:creationId xmlns:a16="http://schemas.microsoft.com/office/drawing/2014/main" id="{A05010A7-118E-2873-FF19-742A7A3FE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06" y="616226"/>
            <a:ext cx="7295322" cy="49535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8E395C-9B67-82C0-C4C1-D3C13FB4C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411" y="1362956"/>
            <a:ext cx="5835014" cy="34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diagram, klipart&#10;&#10;Popis byl vytvořen automaticky">
            <a:extLst>
              <a:ext uri="{FF2B5EF4-FFF2-40B4-BE49-F238E27FC236}">
                <a16:creationId xmlns:a16="http://schemas.microsoft.com/office/drawing/2014/main" id="{C2379BA2-4752-42F8-9B54-954052C57E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" y="237283"/>
            <a:ext cx="7341704" cy="6154534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A6944A-1C10-68A6-EB24-E4524CEF0896}"/>
              </a:ext>
            </a:extLst>
          </p:cNvPr>
          <p:cNvSpPr txBox="1"/>
          <p:nvPr/>
        </p:nvSpPr>
        <p:spPr>
          <a:xfrm>
            <a:off x="8955156" y="4492487"/>
            <a:ext cx="2912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Více informací o workshopu</a:t>
            </a:r>
          </a:p>
          <a:p>
            <a:r>
              <a:rPr lang="cs-CZ" sz="3600" dirty="0">
                <a:hlinkClick r:id="rId3"/>
              </a:rPr>
              <a:t>ZDE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8135205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758</Words>
  <Application>Microsoft Office PowerPoint</Application>
  <PresentationFormat>Širokoúhlá obrazovka</PresentationFormat>
  <Paragraphs>134</Paragraphs>
  <Slides>75</Slides>
  <Notes>1</Notes>
  <HiddenSlides>55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1" baseType="lpstr">
      <vt:lpstr>Aptos</vt:lpstr>
      <vt:lpstr>Arial</vt:lpstr>
      <vt:lpstr>Calibri</vt:lpstr>
      <vt:lpstr>Calibri Light</vt:lpstr>
      <vt:lpstr>Cambria</vt:lpstr>
      <vt:lpstr>1_Motiv Office</vt:lpstr>
      <vt:lpstr>Seminární newsfeed </vt:lpstr>
      <vt:lpstr>Jsme tu noví… </vt:lpstr>
      <vt:lpstr>Vítání prváků</vt:lpstr>
      <vt:lpstr>Bakalářské a diplomové práce</vt:lpstr>
      <vt:lpstr>Důležité informace…</vt:lpstr>
      <vt:lpstr>Hledáme… </vt:lpstr>
      <vt:lpstr>Prezentace aplikace PowerPoint</vt:lpstr>
      <vt:lpstr>Prezentace aplikace PowerPoint</vt:lpstr>
      <vt:lpstr>Prezentace aplikace PowerPoint</vt:lpstr>
      <vt:lpstr>Co nás čeká…</vt:lpstr>
      <vt:lpstr>Program</vt:lpstr>
      <vt:lpstr>Prezentace aplikace PowerPoint</vt:lpstr>
      <vt:lpstr>Prezentace aplikace PowerPoint</vt:lpstr>
      <vt:lpstr>Prezentace aplikace PowerPoint</vt:lpstr>
      <vt:lpstr>Prezentace aplikace PowerPoint</vt:lpstr>
      <vt:lpstr>Obhajoby dizertačních prací</vt:lpstr>
      <vt:lpstr>Mgr. Nikola Kučeráková</vt:lpstr>
      <vt:lpstr>Prezentace aplikace PowerPoint</vt:lpstr>
      <vt:lpstr>Čtvrtky  16:00 B11/132 17:00 Mendlovo nám.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Pátky, 13:00 B11/205</vt:lpstr>
      <vt:lpstr>Pátky, 13:00 B11/205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Stream přednášek na FB</vt:lpstr>
      <vt:lpstr>Prezentace aplikace PowerPoint</vt:lpstr>
      <vt:lpstr>Prezentace aplikace PowerPoint</vt:lpstr>
      <vt:lpstr>Prezentace aplikace PowerPoint</vt:lpstr>
      <vt:lpstr>Workshop z dílny CYI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Pátky, 13:00 B11/205</vt:lpstr>
      <vt:lpstr>Prezentace aplikace PowerPoint</vt:lpstr>
      <vt:lpstr>„CEITEC otevírá call pro přihlášky na PhD s nástupem na podzim. Myslím, že by to mohlo být zajímavé pro některé páťáky“ – L. Nepovímová</vt:lpstr>
      <vt:lpstr>Co se událo…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Soboty, 20:05 ČT 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Užitečné weby a aplikace</vt:lpstr>
      <vt:lpstr>Prezentace aplikace PowerPoint</vt:lpstr>
      <vt:lpstr>Prezentace aplikace PowerPoint</vt:lpstr>
      <vt:lpstr>Schémata nejen signálních drah 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Užitečné weby: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Tomanová</dc:creator>
  <cp:lastModifiedBy>Kateřina Tomanová</cp:lastModifiedBy>
  <cp:revision>56</cp:revision>
  <dcterms:created xsi:type="dcterms:W3CDTF">2024-09-25T06:30:32Z</dcterms:created>
  <dcterms:modified xsi:type="dcterms:W3CDTF">2024-12-11T09:17:17Z</dcterms:modified>
</cp:coreProperties>
</file>