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64"/>
  </p:notesMasterIdLst>
  <p:sldIdLst>
    <p:sldId id="256" r:id="rId2"/>
    <p:sldId id="261" r:id="rId3"/>
    <p:sldId id="381" r:id="rId4"/>
    <p:sldId id="260" r:id="rId5"/>
    <p:sldId id="397" r:id="rId6"/>
    <p:sldId id="380" r:id="rId7"/>
    <p:sldId id="392" r:id="rId8"/>
    <p:sldId id="416" r:id="rId9"/>
    <p:sldId id="419" r:id="rId10"/>
    <p:sldId id="396" r:id="rId11"/>
    <p:sldId id="382" r:id="rId12"/>
    <p:sldId id="427" r:id="rId13"/>
    <p:sldId id="417" r:id="rId14"/>
    <p:sldId id="398" r:id="rId15"/>
    <p:sldId id="385" r:id="rId16"/>
    <p:sldId id="408" r:id="rId17"/>
    <p:sldId id="410" r:id="rId18"/>
    <p:sldId id="413" r:id="rId19"/>
    <p:sldId id="421" r:id="rId20"/>
    <p:sldId id="425" r:id="rId21"/>
    <p:sldId id="428" r:id="rId22"/>
    <p:sldId id="432" r:id="rId23"/>
    <p:sldId id="422" r:id="rId24"/>
    <p:sldId id="384" r:id="rId25"/>
    <p:sldId id="409" r:id="rId26"/>
    <p:sldId id="411" r:id="rId27"/>
    <p:sldId id="415" r:id="rId28"/>
    <p:sldId id="420" r:id="rId29"/>
    <p:sldId id="426" r:id="rId30"/>
    <p:sldId id="414" r:id="rId31"/>
    <p:sldId id="431" r:id="rId32"/>
    <p:sldId id="401" r:id="rId33"/>
    <p:sldId id="400" r:id="rId34"/>
    <p:sldId id="424" r:id="rId35"/>
    <p:sldId id="383" r:id="rId36"/>
    <p:sldId id="430" r:id="rId37"/>
    <p:sldId id="423" r:id="rId38"/>
    <p:sldId id="435" r:id="rId39"/>
    <p:sldId id="434" r:id="rId40"/>
    <p:sldId id="394" r:id="rId41"/>
    <p:sldId id="436" r:id="rId42"/>
    <p:sldId id="433" r:id="rId43"/>
    <p:sldId id="429" r:id="rId44"/>
    <p:sldId id="395" r:id="rId45"/>
    <p:sldId id="412" r:id="rId46"/>
    <p:sldId id="418" r:id="rId47"/>
    <p:sldId id="402" r:id="rId48"/>
    <p:sldId id="393" r:id="rId49"/>
    <p:sldId id="404" r:id="rId50"/>
    <p:sldId id="406" r:id="rId51"/>
    <p:sldId id="405" r:id="rId52"/>
    <p:sldId id="407" r:id="rId53"/>
    <p:sldId id="389" r:id="rId54"/>
    <p:sldId id="285" r:id="rId55"/>
    <p:sldId id="266" r:id="rId56"/>
    <p:sldId id="310" r:id="rId57"/>
    <p:sldId id="371" r:id="rId58"/>
    <p:sldId id="403" r:id="rId59"/>
    <p:sldId id="326" r:id="rId60"/>
    <p:sldId id="327" r:id="rId61"/>
    <p:sldId id="341" r:id="rId62"/>
    <p:sldId id="276" r:id="rId63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52A18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7" d="100"/>
          <a:sy n="77" d="100"/>
        </p:scale>
        <p:origin x="835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7-31T09:09:52.215"/>
    </inkml:context>
    <inkml:brush xml:id="br0">
      <inkml:brushProperty name="width" value="0.2" units="cm"/>
      <inkml:brushProperty name="height" value="0.4" units="cm"/>
      <inkml:brushProperty name="color" value="#FF25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61,'322'-25,"-145"7,685 0,-629 35,56 0,-187-16,87-4,-138-9,-35 8,3-1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11-20T09:24:24.142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1 1,'5108'0,"-5084"0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11-20T09:24:37.256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0 0,'5960'0,"-1453"0,-4483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10-16T07:38:58.639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1 1,'1058'0,"3617"0,-4663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10-16T07:39:09.895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0 1,'175'0,"6"0,75 0,78 0,6340 0,-2603 0,-4049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10-16T07:38:17.801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0 0,'3057'0,"674"0,4285 0,-7995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10-16T07:38:23.545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0 1,'925'0,"-905"0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10-23T08:07:39.428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0 0,'18997'0,"-18975"0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10-23T08:07:46.935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0 0,'6258'0,"-6230"0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10-23T08:08:02.968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0 1,'3658'0,"-3641"0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10-23T08:08:11.045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0 1,'3150'0,"-3127"0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D7E606-3C12-40B4-B0F0-8582B17A2F61}" type="datetimeFigureOut">
              <a:rPr lang="cs-CZ" smtClean="0"/>
              <a:t>20.11.2024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285B13-05E5-4BDA-8495-7BCBD6B4D5B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85179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g2879f47d0fb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8" name="Google Shape;478;g2879f47d0fb_0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833881C-6119-27A0-4890-9958E713B3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351D1C9E-418D-E019-1796-867A03125B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4277071-5FB0-E16B-FD6B-D9BA02BFDD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8C9E7-D28B-4D87-B944-A4F0B6C2084A}" type="datetimeFigureOut">
              <a:rPr lang="cs-CZ" smtClean="0"/>
              <a:t>20.11.2024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44EBFC8-6125-7479-F215-04BCF9D76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9B52FAF-B3C1-4CCA-5675-B8880443D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A286E-8514-4764-B427-BEC35F08AB1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673349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0A9247A-1188-5B32-C934-2F4C0EE66D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08D8A3E9-21B7-5589-708E-E59015E27F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705DA7F-C43E-AFB1-83A9-4D20500B8D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8C9E7-D28B-4D87-B944-A4F0B6C2084A}" type="datetimeFigureOut">
              <a:rPr lang="cs-CZ" smtClean="0"/>
              <a:t>20.11.2024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87EC1B1-6BE4-39A7-2AE3-FF854AE527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9A817F4-89D7-0D77-D350-8DDD9CC12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A286E-8514-4764-B427-BEC35F08AB1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042385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451ECA0F-A0E5-9DB1-3162-1E154DFA994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21661B31-7C41-45AD-5BEB-6705CD1BE2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E1F6923-F2EC-C1A8-0077-A7B8AAA4FE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8C9E7-D28B-4D87-B944-A4F0B6C2084A}" type="datetimeFigureOut">
              <a:rPr lang="cs-CZ" smtClean="0"/>
              <a:t>20.11.2024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C19CA0E-DDC7-A59C-F9F3-600FF733AB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B795B3A-CA3F-B525-FCA0-35AB97AB6C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A286E-8514-4764-B427-BEC35F08AB1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621185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D754C3E-D7D5-84EB-8101-4A2DCEFAFB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0910792-542C-E9FB-8608-E47AFA08E1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7BFB9D1-F9C7-5A21-484D-DA849F8DDC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8C9E7-D28B-4D87-B944-A4F0B6C2084A}" type="datetimeFigureOut">
              <a:rPr lang="cs-CZ" smtClean="0"/>
              <a:t>20.11.2024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411B2B8-DD63-8DF8-2DF7-51BAB5B02C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974E49C-586E-46EA-955A-7B43A9330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A286E-8514-4764-B427-BEC35F08AB1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811390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D706014-A86E-093C-BFAD-6DEB15F9CB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323EDF51-1806-37A2-89E2-445AE3514A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0CE36B6-46BA-3AB0-4A8D-B9BC782677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8C9E7-D28B-4D87-B944-A4F0B6C2084A}" type="datetimeFigureOut">
              <a:rPr lang="cs-CZ" smtClean="0"/>
              <a:t>20.11.2024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16B8F48-678A-1F50-E19E-50B56841AE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4825E70-2589-C159-9090-91311091FB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A286E-8514-4764-B427-BEC35F08AB1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597118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A71EA53-BA1A-1578-3219-8EA5EF6360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624DEBC-DEAD-D57C-0CDA-3DCA40E892C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D8B346A3-40C6-29D4-4835-0FDE7C0794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A56DC503-3032-D67E-C333-DC3EE2A7B0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8C9E7-D28B-4D87-B944-A4F0B6C2084A}" type="datetimeFigureOut">
              <a:rPr lang="cs-CZ" smtClean="0"/>
              <a:t>20.11.2024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8A14B304-BB14-D8E7-2BFA-1C14FABB8C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E6C7EE3E-AF6B-E87F-1091-F922DA7723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A286E-8514-4764-B427-BEC35F08AB1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810985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01DC813-E23E-BA95-5A38-504B21D4B1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E8071037-8314-5985-AF28-21F81F31A8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B5AAC5B3-6618-8242-6298-3538E8615D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275430DE-7A5D-8083-0895-1854CCEE18B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9A78BA78-7100-9E2B-2915-18579313F01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33679CD1-E7D1-32D1-6121-3D20A6DB20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8C9E7-D28B-4D87-B944-A4F0B6C2084A}" type="datetimeFigureOut">
              <a:rPr lang="cs-CZ" smtClean="0"/>
              <a:t>20.11.2024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012999D2-9106-B3B7-F40C-20D886C9F4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4B1934A9-6BFF-7A19-0F0A-1F13F7345F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A286E-8514-4764-B427-BEC35F08AB1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524968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D8D9088-07A8-09A6-5A80-CE6388B368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F328836B-1970-6781-4427-59CBE2486C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8C9E7-D28B-4D87-B944-A4F0B6C2084A}" type="datetimeFigureOut">
              <a:rPr lang="cs-CZ" smtClean="0"/>
              <a:t>20.11.2024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8A2EC665-B039-3BC0-AC21-DFFCF708F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59D69DB3-718A-D02B-BB81-DD7851634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A286E-8514-4764-B427-BEC35F08AB1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314865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078790D3-50B9-FB0D-9D38-CB6B714D83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8C9E7-D28B-4D87-B944-A4F0B6C2084A}" type="datetimeFigureOut">
              <a:rPr lang="cs-CZ" smtClean="0"/>
              <a:t>20.11.2024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CDA34674-09DD-5E47-71D3-AAC0377815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33F9EEE9-557A-5A65-79C9-E2C20AA9E2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A286E-8514-4764-B427-BEC35F08AB1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461936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B07C73F-42CE-355C-18C5-4ADA87403E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D4BD4E9-17D5-2E32-9A79-F88C0F84D1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BCC56686-AF62-AEAC-B07F-B3ABA6B551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7B78524A-01CF-288E-2062-92C781C2A2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8C9E7-D28B-4D87-B944-A4F0B6C2084A}" type="datetimeFigureOut">
              <a:rPr lang="cs-CZ" smtClean="0"/>
              <a:t>20.11.2024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A2BD5F37-777B-36BE-AF6F-9CBDB905EC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7F82B136-6B91-DCF7-8260-8719987B30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A286E-8514-4764-B427-BEC35F08AB1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68952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2E80045-03CD-E896-3EF3-28206327E9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3315273B-E607-54CA-CB31-47B6960B0EA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0CE812A0-50A9-4842-505F-DB010D66E3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35237644-DFB4-B259-9C1C-0F454010DF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8C9E7-D28B-4D87-B944-A4F0B6C2084A}" type="datetimeFigureOut">
              <a:rPr lang="cs-CZ" smtClean="0"/>
              <a:t>20.11.2024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E2FF6D87-ACB4-1E4D-15D1-3572FA589B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7EFACB9D-DAA9-DBBB-6482-81747BBE6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A286E-8514-4764-B427-BEC35F08AB1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501030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F64C7970-7800-959A-320D-12E809A116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A1685507-D58E-D7C8-B1AD-D8DD08190B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2E47AC2-8357-4062-C37D-20F7B6CC563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B8C9E7-D28B-4D87-B944-A4F0B6C2084A}" type="datetimeFigureOut">
              <a:rPr lang="cs-CZ" smtClean="0"/>
              <a:t>20.11.2024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D4532C5-A995-0669-CC99-1FAA5AA89F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F9871EB-3350-03CC-437C-614B2DEBBF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2A286E-8514-4764-B427-BEC35F08AB1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549842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hyperlink" Target="https://www.nocvedcu.cz/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4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customXml" Target="../ink/ink3.xml"/><Relationship Id="rId13" Type="http://schemas.openxmlformats.org/officeDocument/2006/relationships/image" Target="../media/image350.png"/><Relationship Id="rId3" Type="http://schemas.openxmlformats.org/officeDocument/2006/relationships/image" Target="../media/image37.png"/><Relationship Id="rId7" Type="http://schemas.openxmlformats.org/officeDocument/2006/relationships/image" Target="../media/image320.png"/><Relationship Id="rId12" Type="http://schemas.openxmlformats.org/officeDocument/2006/relationships/customXml" Target="../ink/ink5.xml"/><Relationship Id="rId17" Type="http://schemas.openxmlformats.org/officeDocument/2006/relationships/image" Target="../media/image42.png"/><Relationship Id="rId2" Type="http://schemas.openxmlformats.org/officeDocument/2006/relationships/image" Target="../media/image28.png"/><Relationship Id="rId16" Type="http://schemas.openxmlformats.org/officeDocument/2006/relationships/hyperlink" Target="https://www.hecklab.com/" TargetMode="Externa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.xml"/><Relationship Id="rId11" Type="http://schemas.openxmlformats.org/officeDocument/2006/relationships/image" Target="../media/image340.png"/><Relationship Id="rId5" Type="http://schemas.openxmlformats.org/officeDocument/2006/relationships/image" Target="../media/image39.png"/><Relationship Id="rId15" Type="http://schemas.openxmlformats.org/officeDocument/2006/relationships/image" Target="../media/image41.png"/><Relationship Id="rId10" Type="http://schemas.openxmlformats.org/officeDocument/2006/relationships/customXml" Target="../ink/ink4.xml"/><Relationship Id="rId4" Type="http://schemas.openxmlformats.org/officeDocument/2006/relationships/image" Target="../media/image38.png"/><Relationship Id="rId9" Type="http://schemas.openxmlformats.org/officeDocument/2006/relationships/image" Target="../media/image330.png"/><Relationship Id="rId14" Type="http://schemas.openxmlformats.org/officeDocument/2006/relationships/image" Target="../media/image40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jpg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image" Target="../media/image51.jp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svg"/><Relationship Id="rId11" Type="http://schemas.openxmlformats.org/officeDocument/2006/relationships/image" Target="../media/image54.jpg"/><Relationship Id="rId5" Type="http://schemas.openxmlformats.org/officeDocument/2006/relationships/image" Target="../media/image49.png"/><Relationship Id="rId10" Type="http://schemas.openxmlformats.org/officeDocument/2006/relationships/hyperlink" Target="https://stallforth-lab.de/research/" TargetMode="External"/><Relationship Id="rId4" Type="http://schemas.openxmlformats.org/officeDocument/2006/relationships/image" Target="../media/image48.png"/><Relationship Id="rId9" Type="http://schemas.openxmlformats.org/officeDocument/2006/relationships/image" Target="../media/image53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jp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customXml" Target="../ink/ink6.xml"/><Relationship Id="rId13" Type="http://schemas.openxmlformats.org/officeDocument/2006/relationships/image" Target="../media/image690.png"/><Relationship Id="rId3" Type="http://schemas.openxmlformats.org/officeDocument/2006/relationships/image" Target="../media/image79.png"/><Relationship Id="rId7" Type="http://schemas.openxmlformats.org/officeDocument/2006/relationships/image" Target="../media/image83.jpeg"/><Relationship Id="rId12" Type="http://schemas.openxmlformats.org/officeDocument/2006/relationships/customXml" Target="../ink/ink8.xml"/><Relationship Id="rId2" Type="http://schemas.openxmlformats.org/officeDocument/2006/relationships/image" Target="../media/image65.png"/><Relationship Id="rId16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11" Type="http://schemas.openxmlformats.org/officeDocument/2006/relationships/image" Target="../media/image680.png"/><Relationship Id="rId5" Type="http://schemas.openxmlformats.org/officeDocument/2006/relationships/image" Target="../media/image81.png"/><Relationship Id="rId15" Type="http://schemas.openxmlformats.org/officeDocument/2006/relationships/image" Target="../media/image700.png"/><Relationship Id="rId10" Type="http://schemas.openxmlformats.org/officeDocument/2006/relationships/customXml" Target="../ink/ink7.xml"/><Relationship Id="rId4" Type="http://schemas.openxmlformats.org/officeDocument/2006/relationships/image" Target="../media/image80.jpg"/><Relationship Id="rId9" Type="http://schemas.openxmlformats.org/officeDocument/2006/relationships/image" Target="../media/image670.png"/><Relationship Id="rId14" Type="http://schemas.openxmlformats.org/officeDocument/2006/relationships/customXml" Target="../ink/ink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png"/><Relationship Id="rId5" Type="http://schemas.openxmlformats.org/officeDocument/2006/relationships/image" Target="../media/image91.jpg"/><Relationship Id="rId4" Type="http://schemas.openxmlformats.org/officeDocument/2006/relationships/image" Target="../media/image9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7" Type="http://schemas.openxmlformats.org/officeDocument/2006/relationships/hyperlink" Target="https://www.casinvent.com/" TargetMode="External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94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hyperlink" Target="https://www.facebook.com/biologicke.ctvrtky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is.mbu.cas.cz/yi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fi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i.muni.cz/ofiz/jak-na-zadani-zaverecne-prace/" TargetMode="External"/><Relationship Id="rId7" Type="http://schemas.openxmlformats.org/officeDocument/2006/relationships/hyperlink" Target="https://kvalita.muni.cz/kvalita-vyuky/doporuceni-k-vyuzivani-umele-inteligence-ve-vyuce" TargetMode="External"/><Relationship Id="rId2" Type="http://schemas.openxmlformats.org/officeDocument/2006/relationships/hyperlink" Target="https://www.sci.muni.cz/ofiz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0.png"/><Relationship Id="rId5" Type="http://schemas.openxmlformats.org/officeDocument/2006/relationships/customXml" Target="../ink/ink1.xml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customXml" Target="../ink/ink11.xml"/><Relationship Id="rId3" Type="http://schemas.openxmlformats.org/officeDocument/2006/relationships/image" Target="../media/image115.png"/><Relationship Id="rId7" Type="http://schemas.openxmlformats.org/officeDocument/2006/relationships/image" Target="../media/image118.png"/><Relationship Id="rId2" Type="http://schemas.openxmlformats.org/officeDocument/2006/relationships/image" Target="../media/image114.jp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0.xml"/><Relationship Id="rId5" Type="http://schemas.openxmlformats.org/officeDocument/2006/relationships/image" Target="../media/image117.png"/><Relationship Id="rId4" Type="http://schemas.openxmlformats.org/officeDocument/2006/relationships/image" Target="../media/image116.png"/><Relationship Id="rId9" Type="http://schemas.openxmlformats.org/officeDocument/2006/relationships/image" Target="../media/image11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3.jpg"/><Relationship Id="rId4" Type="http://schemas.openxmlformats.org/officeDocument/2006/relationships/image" Target="../media/image12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7.png"/><Relationship Id="rId5" Type="http://schemas.openxmlformats.org/officeDocument/2006/relationships/image" Target="../media/image126.png"/><Relationship Id="rId4" Type="http://schemas.openxmlformats.org/officeDocument/2006/relationships/hyperlink" Target="https://www.science.org/doi/10.1126/science.adl5361?url_ver=Z39.88-2003&amp;rfr_id=ori:rid:crossref.org&amp;rfr_dat=cr_pub%20%200pubmed" TargetMode="Externa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4.png"/><Relationship Id="rId5" Type="http://schemas.openxmlformats.org/officeDocument/2006/relationships/image" Target="../media/image133.png"/><Relationship Id="rId4" Type="http://schemas.openxmlformats.org/officeDocument/2006/relationships/image" Target="../media/image13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AlphaFold" TargetMode="External"/><Relationship Id="rId7" Type="http://schemas.openxmlformats.org/officeDocument/2006/relationships/image" Target="../media/image138.png"/><Relationship Id="rId2" Type="http://schemas.openxmlformats.org/officeDocument/2006/relationships/hyperlink" Target="https://www.nobelprize.org/prizes/chemistry/2024/popular-information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7.png"/><Relationship Id="rId5" Type="http://schemas.openxmlformats.org/officeDocument/2006/relationships/image" Target="../media/image136.png"/><Relationship Id="rId4" Type="http://schemas.openxmlformats.org/officeDocument/2006/relationships/image" Target="../media/image13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0.png"/><Relationship Id="rId4" Type="http://schemas.openxmlformats.org/officeDocument/2006/relationships/hyperlink" Target="https://www.ceskatelevize.cz/porady/10441294653-hyde-park-civilizace/dily/" TargetMode="Externa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6.png"/><Relationship Id="rId3" Type="http://schemas.openxmlformats.org/officeDocument/2006/relationships/image" Target="../media/image142.png"/><Relationship Id="rId7" Type="http://schemas.openxmlformats.org/officeDocument/2006/relationships/image" Target="../media/image145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4.png"/><Relationship Id="rId5" Type="http://schemas.openxmlformats.org/officeDocument/2006/relationships/image" Target="../media/image143.png"/><Relationship Id="rId4" Type="http://schemas.openxmlformats.org/officeDocument/2006/relationships/hyperlink" Target="https://improbable.com/ig/winners/#ig2023" TargetMode="Externa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1.png"/><Relationship Id="rId5" Type="http://schemas.openxmlformats.org/officeDocument/2006/relationships/image" Target="../media/image150.png"/><Relationship Id="rId4" Type="http://schemas.openxmlformats.org/officeDocument/2006/relationships/image" Target="../media/image14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hyperlink" Target="https://www.cell.com/cell/fulltext/S0092-8674(24)01022-5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5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ature.com/articles/s41559-024-02525-2" TargetMode="External"/><Relationship Id="rId7" Type="http://schemas.openxmlformats.org/officeDocument/2006/relationships/image" Target="../media/image159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yJ1SuhYNF5g?feature=oembed" TargetMode="External"/><Relationship Id="rId6" Type="http://schemas.openxmlformats.org/officeDocument/2006/relationships/image" Target="../media/image158.jpeg"/><Relationship Id="rId5" Type="http://schemas.openxmlformats.org/officeDocument/2006/relationships/image" Target="../media/image157.png"/><Relationship Id="rId4" Type="http://schemas.openxmlformats.org/officeDocument/2006/relationships/image" Target="../media/image156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hyperlink" Target="https://www.youtube.com/watch?v=LOm2I6uNBFo&amp;feature=youtu.be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4.png"/><Relationship Id="rId5" Type="http://schemas.openxmlformats.org/officeDocument/2006/relationships/image" Target="../media/image163.png"/><Relationship Id="rId4" Type="http://schemas.openxmlformats.org/officeDocument/2006/relationships/image" Target="../media/image162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2" Type="http://schemas.openxmlformats.org/officeDocument/2006/relationships/hyperlink" Target="https://reactome.org/PathwayBrowser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6.png"/></Relationships>
</file>

<file path=ppt/slides/_rels/slide5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74.svg"/><Relationship Id="rId18" Type="http://schemas.openxmlformats.org/officeDocument/2006/relationships/image" Target="../media/image179.png"/><Relationship Id="rId26" Type="http://schemas.openxmlformats.org/officeDocument/2006/relationships/image" Target="../media/image187.png"/><Relationship Id="rId21" Type="http://schemas.openxmlformats.org/officeDocument/2006/relationships/image" Target="../media/image182.svg"/><Relationship Id="rId34" Type="http://schemas.openxmlformats.org/officeDocument/2006/relationships/image" Target="../media/image195.png"/><Relationship Id="rId7" Type="http://schemas.openxmlformats.org/officeDocument/2006/relationships/image" Target="../media/image168.svg"/><Relationship Id="rId12" Type="http://schemas.openxmlformats.org/officeDocument/2006/relationships/image" Target="../media/image173.png"/><Relationship Id="rId17" Type="http://schemas.openxmlformats.org/officeDocument/2006/relationships/image" Target="../media/image178.svg"/><Relationship Id="rId25" Type="http://schemas.openxmlformats.org/officeDocument/2006/relationships/image" Target="../media/image186.svg"/><Relationship Id="rId33" Type="http://schemas.openxmlformats.org/officeDocument/2006/relationships/image" Target="../media/image194.png"/><Relationship Id="rId38" Type="http://schemas.openxmlformats.org/officeDocument/2006/relationships/image" Target="../media/image199.png"/><Relationship Id="rId2" Type="http://schemas.openxmlformats.org/officeDocument/2006/relationships/hyperlink" Target="https://thenounproject.com/" TargetMode="External"/><Relationship Id="rId16" Type="http://schemas.openxmlformats.org/officeDocument/2006/relationships/image" Target="../media/image177.png"/><Relationship Id="rId20" Type="http://schemas.openxmlformats.org/officeDocument/2006/relationships/image" Target="../media/image181.png"/><Relationship Id="rId29" Type="http://schemas.openxmlformats.org/officeDocument/2006/relationships/image" Target="../media/image190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7.png"/><Relationship Id="rId11" Type="http://schemas.openxmlformats.org/officeDocument/2006/relationships/image" Target="../media/image172.svg"/><Relationship Id="rId24" Type="http://schemas.openxmlformats.org/officeDocument/2006/relationships/image" Target="../media/image185.png"/><Relationship Id="rId32" Type="http://schemas.openxmlformats.org/officeDocument/2006/relationships/image" Target="../media/image193.png"/><Relationship Id="rId37" Type="http://schemas.openxmlformats.org/officeDocument/2006/relationships/image" Target="../media/image198.png"/><Relationship Id="rId5" Type="http://schemas.openxmlformats.org/officeDocument/2006/relationships/hyperlink" Target="https://smart.servier.com/" TargetMode="External"/><Relationship Id="rId15" Type="http://schemas.openxmlformats.org/officeDocument/2006/relationships/image" Target="../media/image176.svg"/><Relationship Id="rId23" Type="http://schemas.openxmlformats.org/officeDocument/2006/relationships/image" Target="../media/image184.svg"/><Relationship Id="rId28" Type="http://schemas.openxmlformats.org/officeDocument/2006/relationships/image" Target="../media/image189.png"/><Relationship Id="rId36" Type="http://schemas.openxmlformats.org/officeDocument/2006/relationships/image" Target="../media/image197.png"/><Relationship Id="rId10" Type="http://schemas.openxmlformats.org/officeDocument/2006/relationships/image" Target="../media/image171.png"/><Relationship Id="rId19" Type="http://schemas.openxmlformats.org/officeDocument/2006/relationships/image" Target="../media/image180.svg"/><Relationship Id="rId31" Type="http://schemas.openxmlformats.org/officeDocument/2006/relationships/image" Target="../media/image192.svg"/><Relationship Id="rId4" Type="http://schemas.openxmlformats.org/officeDocument/2006/relationships/hyperlink" Target="https://scidraw.io/" TargetMode="External"/><Relationship Id="rId9" Type="http://schemas.openxmlformats.org/officeDocument/2006/relationships/image" Target="../media/image170.svg"/><Relationship Id="rId14" Type="http://schemas.openxmlformats.org/officeDocument/2006/relationships/image" Target="../media/image175.png"/><Relationship Id="rId22" Type="http://schemas.openxmlformats.org/officeDocument/2006/relationships/image" Target="../media/image183.png"/><Relationship Id="rId27" Type="http://schemas.openxmlformats.org/officeDocument/2006/relationships/image" Target="../media/image188.svg"/><Relationship Id="rId30" Type="http://schemas.openxmlformats.org/officeDocument/2006/relationships/image" Target="../media/image191.png"/><Relationship Id="rId35" Type="http://schemas.openxmlformats.org/officeDocument/2006/relationships/image" Target="../media/image196.png"/><Relationship Id="rId8" Type="http://schemas.openxmlformats.org/officeDocument/2006/relationships/image" Target="../media/image169.png"/><Relationship Id="rId3" Type="http://schemas.openxmlformats.org/officeDocument/2006/relationships/hyperlink" Target="https://bioicons.com/" TargetMode="Externa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png"/><Relationship Id="rId2" Type="http://schemas.openxmlformats.org/officeDocument/2006/relationships/hyperlink" Target="https://illustrated-glossary.nejm.org/" TargetMode="Externa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02.png"/><Relationship Id="rId4" Type="http://schemas.openxmlformats.org/officeDocument/2006/relationships/image" Target="../media/image201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png"/><Relationship Id="rId2" Type="http://schemas.openxmlformats.org/officeDocument/2006/relationships/hyperlink" Target="https://www.youtube.com/channel/UCiLdXDvBI6bcd6QCBM4s2Mw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png"/><Relationship Id="rId2" Type="http://schemas.openxmlformats.org/officeDocument/2006/relationships/hyperlink" Target="https://www.youtube.com/channel/UCNI0qOojpkhsUtaQ4_2NUhQ/videos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6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8.png"/><Relationship Id="rId7" Type="http://schemas.openxmlformats.org/officeDocument/2006/relationships/image" Target="../media/image211.png"/><Relationship Id="rId2" Type="http://schemas.openxmlformats.org/officeDocument/2006/relationships/image" Target="../media/image20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0.png"/><Relationship Id="rId5" Type="http://schemas.openxmlformats.org/officeDocument/2006/relationships/hyperlink" Target="https://www.youtube.com/watch?v=YRfwZcLeOm4&amp;feature=youtu.be" TargetMode="External"/><Relationship Id="rId4" Type="http://schemas.openxmlformats.org/officeDocument/2006/relationships/image" Target="../media/image209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channel/UC6QYFutt9cluQ3uSM963_KQ" TargetMode="External"/><Relationship Id="rId13" Type="http://schemas.openxmlformats.org/officeDocument/2006/relationships/image" Target="../media/image215.png"/><Relationship Id="rId3" Type="http://schemas.openxmlformats.org/officeDocument/2006/relationships/hyperlink" Target="https://www.youtube.com/channel/UCit5Ylq1gi7Xjr6kWs9KfBQ" TargetMode="External"/><Relationship Id="rId7" Type="http://schemas.openxmlformats.org/officeDocument/2006/relationships/hyperlink" Target="https://www.youtube.com/channel/UCNI0qOojpkhsUtaQ4_2NUhQ/videos" TargetMode="External"/><Relationship Id="rId12" Type="http://schemas.openxmlformats.org/officeDocument/2006/relationships/image" Target="../media/image214.png"/><Relationship Id="rId17" Type="http://schemas.openxmlformats.org/officeDocument/2006/relationships/image" Target="../media/image219.png"/><Relationship Id="rId2" Type="http://schemas.openxmlformats.org/officeDocument/2006/relationships/hyperlink" Target="https://www.ceskatelevize.cz/porady/10441294653-hyde-park-civilizace/dily/" TargetMode="External"/><Relationship Id="rId16" Type="http://schemas.openxmlformats.org/officeDocument/2006/relationships/image" Target="../media/image218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ceskatelevize.cz/ivysilani/11633975240-veda-24" TargetMode="External"/><Relationship Id="rId11" Type="http://schemas.openxmlformats.org/officeDocument/2006/relationships/image" Target="../media/image213.png"/><Relationship Id="rId5" Type="http://schemas.openxmlformats.org/officeDocument/2006/relationships/hyperlink" Target="https://www.the-scientist.com/" TargetMode="External"/><Relationship Id="rId15" Type="http://schemas.openxmlformats.org/officeDocument/2006/relationships/image" Target="../media/image217.png"/><Relationship Id="rId10" Type="http://schemas.openxmlformats.org/officeDocument/2006/relationships/image" Target="../media/image212.png"/><Relationship Id="rId4" Type="http://schemas.openxmlformats.org/officeDocument/2006/relationships/hyperlink" Target="https://www.ted.com/" TargetMode="External"/><Relationship Id="rId9" Type="http://schemas.openxmlformats.org/officeDocument/2006/relationships/hyperlink" Target="http://www.gate2biotech.cz/" TargetMode="External"/><Relationship Id="rId14" Type="http://schemas.openxmlformats.org/officeDocument/2006/relationships/image" Target="../media/image2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s://www.muni.cz/studenti/psychologicke-konzultace-pro-studenty" TargetMode="Externa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uni.cz/studenti/stipendia/jaka-stipendia-nabizi-mu-svym-studentum" TargetMode="External"/><Relationship Id="rId2" Type="http://schemas.openxmlformats.org/officeDocument/2006/relationships/hyperlink" Target="https://is.muni.cz/auth/stipendia/studium_reg_stip_prog_show?fakulta=1431;nocolor=1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png"/><Relationship Id="rId5" Type="http://schemas.openxmlformats.org/officeDocument/2006/relationships/image" Target="../media/image16.jp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tt.muni.cz/aktualne/akce/jak-pracovat-s-napadem-a-rozvinout-ho-v-podnikani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7">
            <a:extLst>
              <a:ext uri="{FF2B5EF4-FFF2-40B4-BE49-F238E27FC236}">
                <a16:creationId xmlns:a16="http://schemas.microsoft.com/office/drawing/2014/main" id="{1ACA2EA0-FFD3-42EC-9406-B595015ED9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7" name="Rectangle 9">
            <a:extLst>
              <a:ext uri="{FF2B5EF4-FFF2-40B4-BE49-F238E27FC236}">
                <a16:creationId xmlns:a16="http://schemas.microsoft.com/office/drawing/2014/main" id="{D5288BCE-665C-472A-8C43-664BCFA31E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8762" y="1247775"/>
            <a:ext cx="9144000" cy="3007447"/>
          </a:xfrm>
          <a:prstGeom prst="rect">
            <a:avLst/>
          </a:prstGeom>
          <a:solidFill>
            <a:schemeClr val="bg1"/>
          </a:solidFill>
          <a:ln w="12700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A08308C-AE2C-53C6-3C2D-01FEAC2563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04988" y="1442172"/>
            <a:ext cx="8582025" cy="2177328"/>
          </a:xfrm>
        </p:spPr>
        <p:txBody>
          <a:bodyPr anchor="ctr">
            <a:normAutofit/>
          </a:bodyPr>
          <a:lstStyle/>
          <a:p>
            <a:r>
              <a:rPr lang="cs-CZ" sz="6600" b="1"/>
              <a:t>Seminární newsfeed </a:t>
            </a:r>
          </a:p>
        </p:txBody>
      </p:sp>
      <p:sp>
        <p:nvSpPr>
          <p:cNvPr id="18" name="Rectangle: Rounded Corners 11">
            <a:extLst>
              <a:ext uri="{FF2B5EF4-FFF2-40B4-BE49-F238E27FC236}">
                <a16:creationId xmlns:a16="http://schemas.microsoft.com/office/drawing/2014/main" id="{46C57131-53A7-4C1A-BEA8-25F06A06AD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87872" y="3912322"/>
            <a:ext cx="7225780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21283954-6C7B-E5A5-CEE9-71BC1750C8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66988" y="3962400"/>
            <a:ext cx="7058025" cy="581025"/>
          </a:xfrm>
        </p:spPr>
        <p:txBody>
          <a:bodyPr anchor="ctr">
            <a:normAutofit/>
          </a:bodyPr>
          <a:lstStyle/>
          <a:p>
            <a:r>
              <a:rPr lang="cs-CZ" sz="2800" dirty="0">
                <a:solidFill>
                  <a:srgbClr val="FFFFFF"/>
                </a:solidFill>
              </a:rPr>
              <a:t>Podzim 2024</a:t>
            </a:r>
          </a:p>
        </p:txBody>
      </p:sp>
    </p:spTree>
    <p:extLst>
      <p:ext uri="{BB962C8B-B14F-4D97-AF65-F5344CB8AC3E}">
        <p14:creationId xmlns:p14="http://schemas.microsoft.com/office/powerpoint/2010/main" val="17814431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ACA2EA0-FFD3-42EC-9406-B595015ED9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5288BCE-665C-472A-8C43-664BCFA31E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8762" y="1247775"/>
            <a:ext cx="9144000" cy="3007447"/>
          </a:xfrm>
          <a:prstGeom prst="rect">
            <a:avLst/>
          </a:prstGeom>
          <a:solidFill>
            <a:schemeClr val="bg1"/>
          </a:solidFill>
          <a:ln w="12700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28DB8A0-988B-490E-E0B8-C68DF7DD1A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4988" y="1442172"/>
            <a:ext cx="8582025" cy="217732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6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Co </a:t>
            </a:r>
            <a:r>
              <a:rPr lang="cs-CZ" sz="6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nás čeká…</a:t>
            </a:r>
            <a:endParaRPr lang="en-US" sz="66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46C57131-53A7-4C1A-BEA8-25F06A06AD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87872" y="3912322"/>
            <a:ext cx="7225780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06329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577A97E5-4683-C167-3994-2B761972F7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cs-CZ" sz="5400" dirty="0"/>
              <a:t>Program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D6106F5-99FF-9BFA-DE7E-44C3F4725B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 fontScale="92500" lnSpcReduction="10000"/>
          </a:bodyPr>
          <a:lstStyle/>
          <a:p>
            <a:r>
              <a:rPr lang="cs-CZ" dirty="0">
                <a:solidFill>
                  <a:schemeClr val="bg2"/>
                </a:solidFill>
              </a:rPr>
              <a:t>2. 10. – ERASMUS </a:t>
            </a:r>
          </a:p>
          <a:p>
            <a:pPr lvl="1"/>
            <a:r>
              <a:rPr lang="cs-CZ" sz="2800" dirty="0">
                <a:solidFill>
                  <a:schemeClr val="bg2"/>
                </a:solidFill>
              </a:rPr>
              <a:t>P. </a:t>
            </a:r>
            <a:r>
              <a:rPr lang="cs-CZ" sz="2800" dirty="0" err="1">
                <a:solidFill>
                  <a:schemeClr val="bg2"/>
                </a:solidFill>
              </a:rPr>
              <a:t>Hyršl</a:t>
            </a:r>
            <a:r>
              <a:rPr lang="cs-CZ" sz="2800" dirty="0">
                <a:solidFill>
                  <a:schemeClr val="bg2"/>
                </a:solidFill>
              </a:rPr>
              <a:t> – koordinátor, I. </a:t>
            </a:r>
            <a:r>
              <a:rPr lang="cs-CZ" sz="2800" dirty="0" err="1">
                <a:solidFill>
                  <a:schemeClr val="bg2"/>
                </a:solidFill>
              </a:rPr>
              <a:t>Prišticová</a:t>
            </a:r>
            <a:r>
              <a:rPr lang="cs-CZ" sz="2800" dirty="0">
                <a:solidFill>
                  <a:schemeClr val="bg2"/>
                </a:solidFill>
              </a:rPr>
              <a:t> + M. </a:t>
            </a:r>
            <a:r>
              <a:rPr lang="cs-CZ" sz="2800" dirty="0" err="1">
                <a:solidFill>
                  <a:schemeClr val="bg2"/>
                </a:solidFill>
              </a:rPr>
              <a:t>Körtingová</a:t>
            </a:r>
            <a:r>
              <a:rPr lang="cs-CZ" sz="2800" dirty="0">
                <a:solidFill>
                  <a:schemeClr val="bg2"/>
                </a:solidFill>
              </a:rPr>
              <a:t> – stážistky</a:t>
            </a:r>
          </a:p>
          <a:p>
            <a:r>
              <a:rPr lang="cs-CZ" dirty="0"/>
              <a:t>9. 10. doc. Luděk </a:t>
            </a:r>
            <a:r>
              <a:rPr lang="cs-CZ" dirty="0" err="1"/>
              <a:t>Eyer</a:t>
            </a:r>
            <a:r>
              <a:rPr lang="cs-CZ" dirty="0"/>
              <a:t> - </a:t>
            </a:r>
            <a:r>
              <a:rPr lang="cs-CZ" dirty="0" err="1"/>
              <a:t>VUVeL</a:t>
            </a:r>
            <a:endParaRPr lang="cs-CZ" dirty="0"/>
          </a:p>
          <a:p>
            <a:r>
              <a:rPr lang="cs-CZ" dirty="0"/>
              <a:t>16. 10. </a:t>
            </a:r>
          </a:p>
          <a:p>
            <a:pPr lvl="1"/>
            <a:r>
              <a:rPr lang="cs-CZ" sz="2800" dirty="0"/>
              <a:t>EBŽI absolventka – Nikola </a:t>
            </a:r>
            <a:r>
              <a:rPr lang="cs-CZ" sz="2800" dirty="0" err="1"/>
              <a:t>Kučeráková</a:t>
            </a:r>
            <a:r>
              <a:rPr lang="cs-CZ" sz="2800" dirty="0"/>
              <a:t> – FN Brno </a:t>
            </a:r>
          </a:p>
          <a:p>
            <a:pPr lvl="1"/>
            <a:r>
              <a:rPr lang="cs-CZ" sz="2800" dirty="0"/>
              <a:t>Zahraniční host Elias </a:t>
            </a:r>
            <a:r>
              <a:rPr lang="cs-CZ" sz="2800" dirty="0" err="1"/>
              <a:t>Barriga</a:t>
            </a:r>
            <a:r>
              <a:rPr lang="cs-CZ" sz="2800" dirty="0"/>
              <a:t> (DE) – biofyzikální mechanismy morfogeneze</a:t>
            </a:r>
          </a:p>
          <a:p>
            <a:r>
              <a:rPr lang="cs-CZ" dirty="0"/>
              <a:t>23. 10. vědecká etika v teorii a praxi: prof. Hofmanová, Mgr. Čada</a:t>
            </a:r>
          </a:p>
          <a:p>
            <a:r>
              <a:rPr lang="cs-CZ" dirty="0"/>
              <a:t>30. 10. absolventka, zahraniční host </a:t>
            </a:r>
          </a:p>
          <a:p>
            <a:pPr lvl="1"/>
            <a:r>
              <a:rPr lang="cs-CZ" sz="2800" dirty="0"/>
              <a:t>Markéta Kaucká, Max Planck Institute – vývojová biologie</a:t>
            </a:r>
          </a:p>
          <a:p>
            <a:endParaRPr lang="cs-CZ" sz="2200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BD46DFFD-E5FD-5153-AAC7-10DFB85715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74317" y="3231776"/>
            <a:ext cx="2524125" cy="78105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88B0CC33-F4DF-2935-DE6B-8969410D42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4318" y="2630068"/>
            <a:ext cx="3523635" cy="631956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2F053DB1-C6D7-24CC-FB16-5318B730D4A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6600"/>
          <a:stretch/>
        </p:blipFill>
        <p:spPr>
          <a:xfrm>
            <a:off x="8374317" y="6007223"/>
            <a:ext cx="3586009" cy="784674"/>
          </a:xfrm>
          <a:prstGeom prst="rect">
            <a:avLst/>
          </a:prstGeom>
        </p:spPr>
      </p:pic>
      <p:pic>
        <p:nvPicPr>
          <p:cNvPr id="12" name="Obrázek 11" descr="Obsah obrázku text, Písmo, symbol, logo&#10;&#10;Popis byl vytvořen automaticky">
            <a:extLst>
              <a:ext uri="{FF2B5EF4-FFF2-40B4-BE49-F238E27FC236}">
                <a16:creationId xmlns:a16="http://schemas.microsoft.com/office/drawing/2014/main" id="{CBF253B2-352E-4F1B-C4B2-544CD9E1978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7729" y="1367461"/>
            <a:ext cx="3095588" cy="884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2584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B3DDB219-8F86-5C95-C1E8-CDBE08A879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551" y="0"/>
            <a:ext cx="11591925" cy="6457950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1FCFA2FE-7047-7653-5A20-6C70FB914133}"/>
              </a:ext>
            </a:extLst>
          </p:cNvPr>
          <p:cNvSpPr txBox="1"/>
          <p:nvPr/>
        </p:nvSpPr>
        <p:spPr>
          <a:xfrm>
            <a:off x="3003230" y="6273195"/>
            <a:ext cx="61855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dirty="0"/>
              <a:t>POZOR, seminář bude i ve středu 18. 12.!</a:t>
            </a:r>
          </a:p>
        </p:txBody>
      </p:sp>
    </p:spTree>
    <p:extLst>
      <p:ext uri="{BB962C8B-B14F-4D97-AF65-F5344CB8AC3E}">
        <p14:creationId xmlns:p14="http://schemas.microsoft.com/office/powerpoint/2010/main" val="39294592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3C5A8E55-33D1-22DB-29DC-EE09F8B72A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474" y="849077"/>
            <a:ext cx="7815662" cy="4824738"/>
          </a:xfrm>
          <a:prstGeom prst="rect">
            <a:avLst/>
          </a:prstGeom>
        </p:spPr>
      </p:pic>
      <p:pic>
        <p:nvPicPr>
          <p:cNvPr id="7" name="Obrázek 6" descr="Obsah obrázku Lidská tvář, osoba, kůže, obočí&#10;&#10;Popis byl vytvořen automaticky">
            <a:extLst>
              <a:ext uri="{FF2B5EF4-FFF2-40B4-BE49-F238E27FC236}">
                <a16:creationId xmlns:a16="http://schemas.microsoft.com/office/drawing/2014/main" id="{E42DD308-F1B8-3E80-D68B-3F079CBA06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1671" y="1021501"/>
            <a:ext cx="2243006" cy="2722643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3EB8941F-905C-16C4-EF37-57E017204C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8589" y="4323435"/>
            <a:ext cx="5104085" cy="225144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33ED0238-C7D5-BBF8-CBA9-C64906BE58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157" y="0"/>
            <a:ext cx="9690652" cy="1021501"/>
          </a:xfrm>
        </p:spPr>
        <p:txBody>
          <a:bodyPr/>
          <a:lstStyle/>
          <a:p>
            <a:r>
              <a:rPr lang="cs-CZ" dirty="0"/>
              <a:t>Mgr. Nikola </a:t>
            </a:r>
            <a:r>
              <a:rPr lang="cs-CZ" dirty="0" err="1"/>
              <a:t>Kučeráková</a:t>
            </a:r>
            <a:endParaRPr lang="cs-CZ" dirty="0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5A914CC2-94DE-1EDD-866B-CC91285B12F0}"/>
              </a:ext>
            </a:extLst>
          </p:cNvPr>
          <p:cNvSpPr txBox="1"/>
          <p:nvPr/>
        </p:nvSpPr>
        <p:spPr>
          <a:xfrm>
            <a:off x="467139" y="6142383"/>
            <a:ext cx="33060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E-mail: N.kucerakova@seznam.cz</a:t>
            </a:r>
          </a:p>
        </p:txBody>
      </p:sp>
    </p:spTree>
    <p:extLst>
      <p:ext uri="{BB962C8B-B14F-4D97-AF65-F5344CB8AC3E}">
        <p14:creationId xmlns:p14="http://schemas.microsoft.com/office/powerpoint/2010/main" val="11717388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753F3A9-FF18-FF71-F67B-588E24254F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E02622A-6C27-52C9-B188-D013E89AE0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4311" y="6070861"/>
            <a:ext cx="10515600" cy="565609"/>
          </a:xfrm>
        </p:spPr>
        <p:txBody>
          <a:bodyPr>
            <a:normAutofit/>
          </a:bodyPr>
          <a:lstStyle/>
          <a:p>
            <a:r>
              <a:rPr lang="cs-CZ" dirty="0"/>
              <a:t>Odkaz na </a:t>
            </a:r>
            <a:r>
              <a:rPr lang="cs-CZ" dirty="0">
                <a:hlinkClick r:id="rId2"/>
              </a:rPr>
              <a:t>web</a:t>
            </a:r>
            <a:r>
              <a:rPr lang="cs-CZ" dirty="0"/>
              <a:t>  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0C6CE94F-F190-BD4D-704A-682303DDB1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5921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0043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A788AD3-7411-BB71-6D0B-38195D02C4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31045" y="577056"/>
            <a:ext cx="3608438" cy="1325563"/>
          </a:xfrm>
        </p:spPr>
        <p:txBody>
          <a:bodyPr>
            <a:normAutofit fontScale="90000"/>
          </a:bodyPr>
          <a:lstStyle/>
          <a:p>
            <a:r>
              <a:rPr lang="cs-CZ" dirty="0"/>
              <a:t>Čtvrtky </a:t>
            </a:r>
            <a:br>
              <a:rPr lang="cs-CZ" dirty="0"/>
            </a:br>
            <a:r>
              <a:rPr lang="cs-CZ" sz="4000" dirty="0"/>
              <a:t>16:00 B11/132</a:t>
            </a:r>
            <a:br>
              <a:rPr lang="cs-CZ" sz="4000" dirty="0"/>
            </a:br>
            <a:r>
              <a:rPr lang="cs-CZ" sz="4000" dirty="0"/>
              <a:t>17:00 Mendlovo nám. </a:t>
            </a:r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07968DD6-11CB-3D63-E30A-784E7F0DB7B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8656" r="15750" b="18657"/>
          <a:stretch/>
        </p:blipFill>
        <p:spPr>
          <a:xfrm>
            <a:off x="0" y="0"/>
            <a:ext cx="8731045" cy="1325563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4FFFE850-361D-10D8-7B94-04B4242558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479675"/>
            <a:ext cx="12192000" cy="3043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2222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EC6B1F1-31B8-066B-97DD-B4E4974D0E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D34D3CA3-16A5-8B07-A750-638B77E8E4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558" y="1460500"/>
            <a:ext cx="4566076" cy="3469719"/>
          </a:xfrm>
          <a:prstGeom prst="rect">
            <a:avLst/>
          </a:prstGeom>
        </p:spPr>
      </p:pic>
      <p:sp>
        <p:nvSpPr>
          <p:cNvPr id="6" name="Nadpis 1">
            <a:extLst>
              <a:ext uri="{FF2B5EF4-FFF2-40B4-BE49-F238E27FC236}">
                <a16:creationId xmlns:a16="http://schemas.microsoft.com/office/drawing/2014/main" id="{2049C7F4-DE35-0453-9D0B-C9D852E5172E}"/>
              </a:ext>
            </a:extLst>
          </p:cNvPr>
          <p:cNvSpPr txBox="1">
            <a:spLocks/>
          </p:cNvSpPr>
          <p:nvPr/>
        </p:nvSpPr>
        <p:spPr>
          <a:xfrm>
            <a:off x="8731045" y="23019"/>
            <a:ext cx="360843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/>
              <a:t>Čtvrtky </a:t>
            </a:r>
            <a:br>
              <a:rPr lang="cs-CZ" dirty="0"/>
            </a:br>
            <a:r>
              <a:rPr lang="cs-CZ" sz="4000" dirty="0"/>
              <a:t>16:00 B11/132</a:t>
            </a:r>
            <a:br>
              <a:rPr lang="cs-CZ" sz="4000" dirty="0"/>
            </a:br>
            <a:r>
              <a:rPr lang="cs-CZ" sz="4000" dirty="0"/>
              <a:t>17:00 Mendlovo nám. </a:t>
            </a:r>
            <a:endParaRPr 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CADDBB05-9F9C-AC0B-EDA0-ECE2223ED57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8656" r="15750" b="18657"/>
          <a:stretch/>
        </p:blipFill>
        <p:spPr>
          <a:xfrm>
            <a:off x="0" y="0"/>
            <a:ext cx="8731045" cy="1325563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9A4B688C-2758-6843-D461-13CB2F05D1A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4269" r="8091"/>
          <a:stretch/>
        </p:blipFill>
        <p:spPr>
          <a:xfrm>
            <a:off x="4683860" y="1690688"/>
            <a:ext cx="2683137" cy="3103308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79C53A84-72BF-68E7-9EF3-F8BD7FFF69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08141" y="4292485"/>
            <a:ext cx="4566076" cy="230316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53AE7F60-E437-009F-704E-EB03EAF9B5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36778" y="5295344"/>
            <a:ext cx="4638331" cy="649241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7BA9106E-B70C-4A6D-41C9-9FA07F2AE7B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08141" y="1667669"/>
            <a:ext cx="4480494" cy="2387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3948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EC6B1F1-31B8-066B-97DD-B4E4974D0E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Nadpis 1">
            <a:extLst>
              <a:ext uri="{FF2B5EF4-FFF2-40B4-BE49-F238E27FC236}">
                <a16:creationId xmlns:a16="http://schemas.microsoft.com/office/drawing/2014/main" id="{2049C7F4-DE35-0453-9D0B-C9D852E5172E}"/>
              </a:ext>
            </a:extLst>
          </p:cNvPr>
          <p:cNvSpPr txBox="1">
            <a:spLocks/>
          </p:cNvSpPr>
          <p:nvPr/>
        </p:nvSpPr>
        <p:spPr>
          <a:xfrm>
            <a:off x="8731045" y="23019"/>
            <a:ext cx="360843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/>
              <a:t>Čtvrtky </a:t>
            </a:r>
            <a:br>
              <a:rPr lang="cs-CZ" dirty="0"/>
            </a:br>
            <a:r>
              <a:rPr lang="cs-CZ" sz="4000" dirty="0"/>
              <a:t>16:00 B11/132</a:t>
            </a:r>
            <a:br>
              <a:rPr lang="cs-CZ" sz="4000" dirty="0"/>
            </a:br>
            <a:r>
              <a:rPr lang="cs-CZ" sz="4000" b="1" dirty="0"/>
              <a:t>17:00 Mendlovo nám. </a:t>
            </a:r>
            <a:endParaRPr lang="cs-CZ" b="1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CADDBB05-9F9C-AC0B-EDA0-ECE2223ED57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8656" r="15750" b="18657"/>
          <a:stretch/>
        </p:blipFill>
        <p:spPr>
          <a:xfrm>
            <a:off x="0" y="0"/>
            <a:ext cx="8731045" cy="1325563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63EA9547-4F3F-1E90-9EF1-15F61043D5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48582"/>
            <a:ext cx="5814391" cy="4285173"/>
          </a:xfrm>
          <a:prstGeom prst="rect">
            <a:avLst/>
          </a:prstGeom>
        </p:spPr>
      </p:pic>
      <p:pic>
        <p:nvPicPr>
          <p:cNvPr id="11" name="Obrázek 10" descr="Obsah obrázku Lidská tvář, osoba, oblečení, úsměv&#10;&#10;Popis byl vytvořen automaticky">
            <a:extLst>
              <a:ext uri="{FF2B5EF4-FFF2-40B4-BE49-F238E27FC236}">
                <a16:creationId xmlns:a16="http://schemas.microsoft.com/office/drawing/2014/main" id="{299B5B30-808B-4734-2050-871DFBADA4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609984"/>
            <a:ext cx="5452788" cy="3638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2727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4680F4D-CE06-D255-A380-E2E928A3B8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id="{A1220183-6117-180E-4410-722E7C7122F5}"/>
              </a:ext>
            </a:extLst>
          </p:cNvPr>
          <p:cNvSpPr txBox="1">
            <a:spLocks/>
          </p:cNvSpPr>
          <p:nvPr/>
        </p:nvSpPr>
        <p:spPr>
          <a:xfrm>
            <a:off x="8731045" y="23019"/>
            <a:ext cx="360843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/>
              <a:t>Čtvrtky </a:t>
            </a:r>
            <a:br>
              <a:rPr lang="cs-CZ" dirty="0"/>
            </a:br>
            <a:r>
              <a:rPr lang="cs-CZ" sz="4000" dirty="0"/>
              <a:t>16:00 B11/132</a:t>
            </a:r>
            <a:br>
              <a:rPr lang="cs-CZ" sz="4000" dirty="0"/>
            </a:br>
            <a:r>
              <a:rPr lang="cs-CZ" sz="4000" b="1" dirty="0"/>
              <a:t>17:00 Mendlovo nám. </a:t>
            </a:r>
            <a:endParaRPr lang="cs-CZ" b="1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16B4AFA7-1F71-162D-79F5-B091A286A6D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8656" r="15750" b="18657"/>
          <a:stretch/>
        </p:blipFill>
        <p:spPr>
          <a:xfrm>
            <a:off x="0" y="0"/>
            <a:ext cx="8731045" cy="1325563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D548ED11-AD77-E63E-05BF-D4F82298144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0164"/>
          <a:stretch/>
        </p:blipFill>
        <p:spPr>
          <a:xfrm>
            <a:off x="1" y="1348582"/>
            <a:ext cx="7886700" cy="3077945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6FEEE773-BA7C-DB5B-1444-BDF422FE8A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0257" y="1572204"/>
            <a:ext cx="4239226" cy="1965169"/>
          </a:xfrm>
          <a:prstGeom prst="rect">
            <a:avLst/>
          </a:prstGeom>
        </p:spPr>
      </p:pic>
      <p:grpSp>
        <p:nvGrpSpPr>
          <p:cNvPr id="19" name="Skupina 18">
            <a:extLst>
              <a:ext uri="{FF2B5EF4-FFF2-40B4-BE49-F238E27FC236}">
                <a16:creationId xmlns:a16="http://schemas.microsoft.com/office/drawing/2014/main" id="{0794E4A1-FB28-1EB8-BD99-FAD3F1873529}"/>
              </a:ext>
            </a:extLst>
          </p:cNvPr>
          <p:cNvGrpSpPr/>
          <p:nvPr/>
        </p:nvGrpSpPr>
        <p:grpSpPr>
          <a:xfrm>
            <a:off x="6534137" y="4146646"/>
            <a:ext cx="5657863" cy="2444377"/>
            <a:chOff x="1152219" y="3727002"/>
            <a:chExt cx="7733322" cy="3185690"/>
          </a:xfrm>
        </p:grpSpPr>
        <p:grpSp>
          <p:nvGrpSpPr>
            <p:cNvPr id="17" name="Skupina 16">
              <a:extLst>
                <a:ext uri="{FF2B5EF4-FFF2-40B4-BE49-F238E27FC236}">
                  <a16:creationId xmlns:a16="http://schemas.microsoft.com/office/drawing/2014/main" id="{0E8DA4CA-3DD0-EE46-75B6-75C6E8BD79B7}"/>
                </a:ext>
              </a:extLst>
            </p:cNvPr>
            <p:cNvGrpSpPr/>
            <p:nvPr/>
          </p:nvGrpSpPr>
          <p:grpSpPr>
            <a:xfrm>
              <a:off x="1152219" y="3727002"/>
              <a:ext cx="7733322" cy="3185690"/>
              <a:chOff x="4978200" y="3692951"/>
              <a:chExt cx="7733322" cy="3185690"/>
            </a:xfrm>
          </p:grpSpPr>
          <p:pic>
            <p:nvPicPr>
              <p:cNvPr id="9" name="Obrázek 8">
                <a:extLst>
                  <a:ext uri="{FF2B5EF4-FFF2-40B4-BE49-F238E27FC236}">
                    <a16:creationId xmlns:a16="http://schemas.microsoft.com/office/drawing/2014/main" id="{1309E22F-F891-6851-0E7B-FF836EC9EDE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978200" y="3692951"/>
                <a:ext cx="7733322" cy="3185690"/>
              </a:xfrm>
              <a:prstGeom prst="rect">
                <a:avLst/>
              </a:prstGeom>
            </p:spPr>
          </p:pic>
          <mc:AlternateContent xmlns:mc="http://schemas.openxmlformats.org/markup-compatibility/2006" xmlns:p14="http://schemas.microsoft.com/office/powerpoint/2010/main">
            <mc:Choice Requires="p14">
              <p:contentPart p14:bwMode="auto" r:id="rId6">
                <p14:nvContentPartPr>
                  <p14:cNvPr id="14" name="Rukopis 13">
                    <a:extLst>
                      <a:ext uri="{FF2B5EF4-FFF2-40B4-BE49-F238E27FC236}">
                        <a16:creationId xmlns:a16="http://schemas.microsoft.com/office/drawing/2014/main" id="{F91004AE-6ADA-A55B-735A-C25AE94434C5}"/>
                      </a:ext>
                    </a:extLst>
                  </p14:cNvPr>
                  <p14:cNvContentPartPr/>
                  <p14:nvPr/>
                </p14:nvContentPartPr>
                <p14:xfrm>
                  <a:off x="9681960" y="4758560"/>
                  <a:ext cx="2827440" cy="360"/>
                </p14:xfrm>
              </p:contentPart>
            </mc:Choice>
            <mc:Fallback xmlns="">
              <p:pic>
                <p:nvPicPr>
                  <p:cNvPr id="14" name="Rukopis 13">
                    <a:extLst>
                      <a:ext uri="{FF2B5EF4-FFF2-40B4-BE49-F238E27FC236}">
                        <a16:creationId xmlns:a16="http://schemas.microsoft.com/office/drawing/2014/main" id="{F91004AE-6ADA-A55B-735A-C25AE94434C5}"/>
                      </a:ext>
                    </a:extLst>
                  </p:cNvPr>
                  <p:cNvPicPr/>
                  <p:nvPr/>
                </p:nvPicPr>
                <p:blipFill>
                  <a:blip r:embed="rId7"/>
                  <a:stretch>
                    <a:fillRect/>
                  </a:stretch>
                </p:blipFill>
                <p:spPr>
                  <a:xfrm>
                    <a:off x="9633253" y="4722920"/>
                    <a:ext cx="2925345" cy="72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">
                <p14:nvContentPartPr>
                  <p14:cNvPr id="16" name="Rukopis 15">
                    <a:extLst>
                      <a:ext uri="{FF2B5EF4-FFF2-40B4-BE49-F238E27FC236}">
                        <a16:creationId xmlns:a16="http://schemas.microsoft.com/office/drawing/2014/main" id="{3AF20F5F-8097-AE3A-83A8-376598ED5B11}"/>
                      </a:ext>
                    </a:extLst>
                  </p14:cNvPr>
                  <p14:cNvContentPartPr/>
                  <p14:nvPr/>
                </p14:nvContentPartPr>
                <p14:xfrm>
                  <a:off x="4978200" y="5042960"/>
                  <a:ext cx="5763960" cy="360"/>
                </p14:xfrm>
              </p:contentPart>
            </mc:Choice>
            <mc:Fallback xmlns="">
              <p:pic>
                <p:nvPicPr>
                  <p:cNvPr id="16" name="Rukopis 15">
                    <a:extLst>
                      <a:ext uri="{FF2B5EF4-FFF2-40B4-BE49-F238E27FC236}">
                        <a16:creationId xmlns:a16="http://schemas.microsoft.com/office/drawing/2014/main" id="{3AF20F5F-8097-AE3A-83A8-376598ED5B11}"/>
                      </a:ext>
                    </a:extLst>
                  </p:cNvPr>
                  <p:cNvPicPr/>
                  <p:nvPr/>
                </p:nvPicPr>
                <p:blipFill>
                  <a:blip r:embed="rId9"/>
                  <a:stretch>
                    <a:fillRect/>
                  </a:stretch>
                </p:blipFill>
                <p:spPr>
                  <a:xfrm>
                    <a:off x="4928994" y="5007320"/>
                    <a:ext cx="5861879" cy="7200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18" name="Skupina 17">
              <a:extLst>
                <a:ext uri="{FF2B5EF4-FFF2-40B4-BE49-F238E27FC236}">
                  <a16:creationId xmlns:a16="http://schemas.microsoft.com/office/drawing/2014/main" id="{303A5959-C551-B540-DD86-795934280803}"/>
                </a:ext>
              </a:extLst>
            </p:cNvPr>
            <p:cNvGrpSpPr/>
            <p:nvPr/>
          </p:nvGrpSpPr>
          <p:grpSpPr>
            <a:xfrm>
              <a:off x="1281767" y="5858580"/>
              <a:ext cx="7295040" cy="264240"/>
              <a:chOff x="5018880" y="5784920"/>
              <a:chExt cx="7295040" cy="2642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0">
                <p14:nvContentPartPr>
                  <p14:cNvPr id="12" name="Rukopis 11">
                    <a:extLst>
                      <a:ext uri="{FF2B5EF4-FFF2-40B4-BE49-F238E27FC236}">
                        <a16:creationId xmlns:a16="http://schemas.microsoft.com/office/drawing/2014/main" id="{79F662DB-EC31-D7D4-914E-886157137018}"/>
                      </a:ext>
                    </a:extLst>
                  </p14:cNvPr>
                  <p14:cNvContentPartPr/>
                  <p14:nvPr/>
                </p14:nvContentPartPr>
                <p14:xfrm>
                  <a:off x="5018880" y="5784920"/>
                  <a:ext cx="7295040" cy="360"/>
                </p14:xfrm>
              </p:contentPart>
            </mc:Choice>
            <mc:Fallback xmlns="">
              <p:pic>
                <p:nvPicPr>
                  <p:cNvPr id="12" name="Rukopis 11">
                    <a:extLst>
                      <a:ext uri="{FF2B5EF4-FFF2-40B4-BE49-F238E27FC236}">
                        <a16:creationId xmlns:a16="http://schemas.microsoft.com/office/drawing/2014/main" id="{79F662DB-EC31-D7D4-914E-886157137018}"/>
                      </a:ext>
                    </a:extLst>
                  </p:cNvPr>
                  <p:cNvPicPr/>
                  <p:nvPr/>
                </p:nvPicPr>
                <p:blipFill>
                  <a:blip r:embed="rId11"/>
                  <a:stretch>
                    <a:fillRect/>
                  </a:stretch>
                </p:blipFill>
                <p:spPr>
                  <a:xfrm>
                    <a:off x="4969676" y="5748920"/>
                    <a:ext cx="7392957" cy="72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">
                <p14:nvContentPartPr>
                  <p14:cNvPr id="13" name="Rukopis 12">
                    <a:extLst>
                      <a:ext uri="{FF2B5EF4-FFF2-40B4-BE49-F238E27FC236}">
                        <a16:creationId xmlns:a16="http://schemas.microsoft.com/office/drawing/2014/main" id="{25B6CCA6-9CE5-B42C-E584-7B364178980E}"/>
                      </a:ext>
                    </a:extLst>
                  </p14:cNvPr>
                  <p14:cNvContentPartPr/>
                  <p14:nvPr/>
                </p14:nvContentPartPr>
                <p14:xfrm>
                  <a:off x="5018880" y="6048800"/>
                  <a:ext cx="465120" cy="360"/>
                </p14:xfrm>
              </p:contentPart>
            </mc:Choice>
            <mc:Fallback xmlns="">
              <p:pic>
                <p:nvPicPr>
                  <p:cNvPr id="13" name="Rukopis 12">
                    <a:extLst>
                      <a:ext uri="{FF2B5EF4-FFF2-40B4-BE49-F238E27FC236}">
                        <a16:creationId xmlns:a16="http://schemas.microsoft.com/office/drawing/2014/main" id="{25B6CCA6-9CE5-B42C-E584-7B364178980E}"/>
                      </a:ext>
                    </a:extLst>
                  </p:cNvPr>
                  <p:cNvPicPr/>
                  <p:nvPr/>
                </p:nvPicPr>
                <p:blipFill>
                  <a:blip r:embed="rId13"/>
                  <a:stretch>
                    <a:fillRect/>
                  </a:stretch>
                </p:blipFill>
                <p:spPr>
                  <a:xfrm>
                    <a:off x="4969661" y="6013160"/>
                    <a:ext cx="563066" cy="7200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pic>
        <p:nvPicPr>
          <p:cNvPr id="21" name="Obrázek 20" descr="Obsah obrázku text, snímek obrazovky, diagram, design&#10;&#10;Popis byl vytvořen automaticky">
            <a:extLst>
              <a:ext uri="{FF2B5EF4-FFF2-40B4-BE49-F238E27FC236}">
                <a16:creationId xmlns:a16="http://schemas.microsoft.com/office/drawing/2014/main" id="{4F153C56-35AD-DAEE-7615-39059B1D538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147" y="3975979"/>
            <a:ext cx="2587726" cy="1725150"/>
          </a:xfrm>
          <a:prstGeom prst="rect">
            <a:avLst/>
          </a:prstGeom>
        </p:spPr>
      </p:pic>
      <p:pic>
        <p:nvPicPr>
          <p:cNvPr id="23" name="Obrázek 22" descr="Obsah obrázku text, snímek obrazovky, Písmo&#10;&#10;Popis byl vytvořen automaticky">
            <a:extLst>
              <a:ext uri="{FF2B5EF4-FFF2-40B4-BE49-F238E27FC236}">
                <a16:creationId xmlns:a16="http://schemas.microsoft.com/office/drawing/2014/main" id="{B9EABD67-F7AE-9324-7526-E48AB9B27A5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4871" y="4021232"/>
            <a:ext cx="2801981" cy="1670999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563DDDC9-161A-9C57-56B9-C028A1A1C12B}"/>
              </a:ext>
            </a:extLst>
          </p:cNvPr>
          <p:cNvSpPr txBox="1"/>
          <p:nvPr/>
        </p:nvSpPr>
        <p:spPr>
          <a:xfrm>
            <a:off x="9394034" y="3599348"/>
            <a:ext cx="16516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hlinkClick r:id="rId16"/>
              </a:rPr>
              <a:t>Web </a:t>
            </a:r>
            <a:r>
              <a:rPr lang="cs-CZ" dirty="0"/>
              <a:t>laboratoře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29219547-45C7-0745-0501-011892ABD1DA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53147" y="5837423"/>
            <a:ext cx="4868430" cy="88565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8745883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4680F4D-CE06-D255-A380-E2E928A3B8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id="{A1220183-6117-180E-4410-722E7C7122F5}"/>
              </a:ext>
            </a:extLst>
          </p:cNvPr>
          <p:cNvSpPr txBox="1">
            <a:spLocks/>
          </p:cNvSpPr>
          <p:nvPr/>
        </p:nvSpPr>
        <p:spPr>
          <a:xfrm>
            <a:off x="8731045" y="23019"/>
            <a:ext cx="360843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/>
              <a:t>Čtvrtky </a:t>
            </a:r>
            <a:br>
              <a:rPr lang="cs-CZ" dirty="0"/>
            </a:br>
            <a:r>
              <a:rPr lang="cs-CZ" sz="4000" dirty="0"/>
              <a:t>16:00 B11/132</a:t>
            </a:r>
            <a:br>
              <a:rPr lang="cs-CZ" sz="4000" dirty="0"/>
            </a:br>
            <a:r>
              <a:rPr lang="cs-CZ" sz="4000" b="1" dirty="0"/>
              <a:t>17:00 Mendlovo nám. </a:t>
            </a:r>
            <a:endParaRPr lang="cs-CZ" b="1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16B4AFA7-1F71-162D-79F5-B091A286A6D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8656" r="15750" b="18657"/>
          <a:stretch/>
        </p:blipFill>
        <p:spPr>
          <a:xfrm>
            <a:off x="0" y="0"/>
            <a:ext cx="8731045" cy="1325563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95F7F817-4F52-7D08-B85F-5E9FD79839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25563"/>
            <a:ext cx="6360836" cy="4430017"/>
          </a:xfrm>
          <a:prstGeom prst="rect">
            <a:avLst/>
          </a:prstGeom>
        </p:spPr>
      </p:pic>
      <p:pic>
        <p:nvPicPr>
          <p:cNvPr id="26" name="Obrázek 25">
            <a:extLst>
              <a:ext uri="{FF2B5EF4-FFF2-40B4-BE49-F238E27FC236}">
                <a16:creationId xmlns:a16="http://schemas.microsoft.com/office/drawing/2014/main" id="{25F26D0E-D78A-FAE5-7954-DFD4125BD9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6687" y="2178135"/>
            <a:ext cx="4397444" cy="3577445"/>
          </a:xfrm>
          <a:prstGeom prst="rect">
            <a:avLst/>
          </a:prstGeom>
        </p:spPr>
      </p:pic>
      <p:pic>
        <p:nvPicPr>
          <p:cNvPr id="28" name="Obrázek 27" descr="Obsah obrázku kreslené, text, umění, ilustrace&#10;&#10;Popis byl vytvořen automaticky">
            <a:extLst>
              <a:ext uri="{FF2B5EF4-FFF2-40B4-BE49-F238E27FC236}">
                <a16:creationId xmlns:a16="http://schemas.microsoft.com/office/drawing/2014/main" id="{CB4158C2-9D76-C803-A1F4-514CB6C179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4131" y="2350733"/>
            <a:ext cx="3632732" cy="3297725"/>
          </a:xfrm>
          <a:prstGeom prst="rect">
            <a:avLst/>
          </a:prstGeom>
        </p:spPr>
      </p:pic>
      <p:pic>
        <p:nvPicPr>
          <p:cNvPr id="30" name="Obrázek 29">
            <a:extLst>
              <a:ext uri="{FF2B5EF4-FFF2-40B4-BE49-F238E27FC236}">
                <a16:creationId xmlns:a16="http://schemas.microsoft.com/office/drawing/2014/main" id="{3814D9FE-C7FA-8320-7C56-9652AEFBBC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3984" y="5648458"/>
            <a:ext cx="2727452" cy="1092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8589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F6582E8-0E90-853B-2D22-F81D0D07F8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65200"/>
          </a:xfrm>
        </p:spPr>
        <p:txBody>
          <a:bodyPr/>
          <a:lstStyle/>
          <a:p>
            <a:r>
              <a:rPr lang="cs-CZ" b="1" dirty="0"/>
              <a:t>Jsme tu noví…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6311C2A-50EB-21E7-5A1D-93038861D7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6480" y="1673860"/>
            <a:ext cx="9301480" cy="476567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dirty="0"/>
              <a:t>Kde hledat </a:t>
            </a:r>
            <a:r>
              <a:rPr lang="cs-CZ" b="1" dirty="0"/>
              <a:t>témata prací</a:t>
            </a:r>
            <a:r>
              <a:rPr lang="cs-CZ" dirty="0"/>
              <a:t>, laboratoře? 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b="1" dirty="0"/>
              <a:t>Harmonogram</a:t>
            </a:r>
            <a:r>
              <a:rPr lang="cs-CZ" dirty="0"/>
              <a:t> zadávání závěrečných prací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Na koho se můžu obrátit, když </a:t>
            </a:r>
            <a:r>
              <a:rPr lang="cs-CZ" b="1" dirty="0"/>
              <a:t>něco (studijního) nevím</a:t>
            </a:r>
            <a:r>
              <a:rPr lang="cs-CZ" dirty="0"/>
              <a:t>?</a:t>
            </a:r>
          </a:p>
          <a:p>
            <a:pPr marL="457200" lvl="1" indent="0">
              <a:buNone/>
            </a:pPr>
            <a:r>
              <a:rPr lang="cs-CZ" dirty="0"/>
              <a:t>Studijní oddělení</a:t>
            </a:r>
          </a:p>
          <a:p>
            <a:pPr marL="457200" lvl="1" indent="0">
              <a:buNone/>
            </a:pPr>
            <a:r>
              <a:rPr lang="cs-CZ" dirty="0"/>
              <a:t>Garant programu (doc. Vácha)</a:t>
            </a:r>
          </a:p>
          <a:p>
            <a:pPr marL="457200" lvl="1" indent="0">
              <a:buNone/>
            </a:pPr>
            <a:r>
              <a:rPr lang="cs-CZ" dirty="0"/>
              <a:t>Vyučující daného předmětu</a:t>
            </a:r>
          </a:p>
          <a:p>
            <a:pPr marL="457200" lvl="1" indent="0">
              <a:buNone/>
            </a:pPr>
            <a:r>
              <a:rPr lang="cs-CZ" dirty="0"/>
              <a:t>Studentský člen oborové rady – spojka mezi studenty a akademiky</a:t>
            </a:r>
          </a:p>
          <a:p>
            <a:pPr marL="457200" lvl="1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b="1" dirty="0"/>
              <a:t>Seznamovací odpoledne </a:t>
            </a:r>
            <a:r>
              <a:rPr lang="cs-CZ" dirty="0"/>
              <a:t>s našimi prváky </a:t>
            </a:r>
            <a:r>
              <a:rPr lang="cs-CZ" b="1" dirty="0"/>
              <a:t>3. 10.</a:t>
            </a:r>
          </a:p>
        </p:txBody>
      </p:sp>
      <p:pic>
        <p:nvPicPr>
          <p:cNvPr id="6" name="Grafický objekt 5" descr="Mikroskop se souvislou výplní">
            <a:extLst>
              <a:ext uri="{FF2B5EF4-FFF2-40B4-BE49-F238E27FC236}">
                <a16:creationId xmlns:a16="http://schemas.microsoft.com/office/drawing/2014/main" id="{A7D9B0CB-544B-7523-B0BF-E20AEE90CF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726612" y="823566"/>
            <a:ext cx="1236980" cy="1236980"/>
          </a:xfrm>
          <a:prstGeom prst="rect">
            <a:avLst/>
          </a:prstGeom>
        </p:spPr>
      </p:pic>
      <p:grpSp>
        <p:nvGrpSpPr>
          <p:cNvPr id="15" name="Grafický objekt 13" descr="Měsíční kalendář se souvislou výplní">
            <a:extLst>
              <a:ext uri="{FF2B5EF4-FFF2-40B4-BE49-F238E27FC236}">
                <a16:creationId xmlns:a16="http://schemas.microsoft.com/office/drawing/2014/main" id="{6DEB2329-8FFD-975D-5891-FDDC2FAB6E9C}"/>
              </a:ext>
            </a:extLst>
          </p:cNvPr>
          <p:cNvGrpSpPr/>
          <p:nvPr/>
        </p:nvGrpSpPr>
        <p:grpSpPr>
          <a:xfrm>
            <a:off x="9987187" y="2228607"/>
            <a:ext cx="914400" cy="914400"/>
            <a:chOff x="5772150" y="3105150"/>
            <a:chExt cx="647700" cy="647700"/>
          </a:xfrm>
          <a:solidFill>
            <a:schemeClr val="accent2"/>
          </a:solidFill>
        </p:grpSpPr>
        <p:sp>
          <p:nvSpPr>
            <p:cNvPr id="16" name="Volný tvar: obrazec 15">
              <a:extLst>
                <a:ext uri="{FF2B5EF4-FFF2-40B4-BE49-F238E27FC236}">
                  <a16:creationId xmlns:a16="http://schemas.microsoft.com/office/drawing/2014/main" id="{7002CD03-7D29-DCFD-6553-F9D22805446A}"/>
                </a:ext>
              </a:extLst>
            </p:cNvPr>
            <p:cNvSpPr/>
            <p:nvPr/>
          </p:nvSpPr>
          <p:spPr>
            <a:xfrm>
              <a:off x="5772150" y="3219450"/>
              <a:ext cx="647700" cy="533400"/>
            </a:xfrm>
            <a:custGeom>
              <a:avLst/>
              <a:gdLst>
                <a:gd name="connsiteX0" fmla="*/ 590550 w 647700"/>
                <a:gd name="connsiteY0" fmla="*/ 57150 h 533400"/>
                <a:gd name="connsiteX1" fmla="*/ 590550 w 647700"/>
                <a:gd name="connsiteY1" fmla="*/ 133350 h 533400"/>
                <a:gd name="connsiteX2" fmla="*/ 514350 w 647700"/>
                <a:gd name="connsiteY2" fmla="*/ 133350 h 533400"/>
                <a:gd name="connsiteX3" fmla="*/ 514350 w 647700"/>
                <a:gd name="connsiteY3" fmla="*/ 57150 h 533400"/>
                <a:gd name="connsiteX4" fmla="*/ 590550 w 647700"/>
                <a:gd name="connsiteY4" fmla="*/ 57150 h 533400"/>
                <a:gd name="connsiteX5" fmla="*/ 57150 w 647700"/>
                <a:gd name="connsiteY5" fmla="*/ 400050 h 533400"/>
                <a:gd name="connsiteX6" fmla="*/ 133350 w 647700"/>
                <a:gd name="connsiteY6" fmla="*/ 400050 h 533400"/>
                <a:gd name="connsiteX7" fmla="*/ 133350 w 647700"/>
                <a:gd name="connsiteY7" fmla="*/ 476250 h 533400"/>
                <a:gd name="connsiteX8" fmla="*/ 57150 w 647700"/>
                <a:gd name="connsiteY8" fmla="*/ 476250 h 533400"/>
                <a:gd name="connsiteX9" fmla="*/ 57150 w 647700"/>
                <a:gd name="connsiteY9" fmla="*/ 400050 h 533400"/>
                <a:gd name="connsiteX10" fmla="*/ 247650 w 647700"/>
                <a:gd name="connsiteY10" fmla="*/ 57150 h 533400"/>
                <a:gd name="connsiteX11" fmla="*/ 247650 w 647700"/>
                <a:gd name="connsiteY11" fmla="*/ 133350 h 533400"/>
                <a:gd name="connsiteX12" fmla="*/ 171450 w 647700"/>
                <a:gd name="connsiteY12" fmla="*/ 133350 h 533400"/>
                <a:gd name="connsiteX13" fmla="*/ 171450 w 647700"/>
                <a:gd name="connsiteY13" fmla="*/ 57150 h 533400"/>
                <a:gd name="connsiteX14" fmla="*/ 247650 w 647700"/>
                <a:gd name="connsiteY14" fmla="*/ 57150 h 533400"/>
                <a:gd name="connsiteX15" fmla="*/ 361950 w 647700"/>
                <a:gd name="connsiteY15" fmla="*/ 57150 h 533400"/>
                <a:gd name="connsiteX16" fmla="*/ 361950 w 647700"/>
                <a:gd name="connsiteY16" fmla="*/ 133350 h 533400"/>
                <a:gd name="connsiteX17" fmla="*/ 285750 w 647700"/>
                <a:gd name="connsiteY17" fmla="*/ 133350 h 533400"/>
                <a:gd name="connsiteX18" fmla="*/ 285750 w 647700"/>
                <a:gd name="connsiteY18" fmla="*/ 57150 h 533400"/>
                <a:gd name="connsiteX19" fmla="*/ 361950 w 647700"/>
                <a:gd name="connsiteY19" fmla="*/ 57150 h 533400"/>
                <a:gd name="connsiteX20" fmla="*/ 476250 w 647700"/>
                <a:gd name="connsiteY20" fmla="*/ 247650 h 533400"/>
                <a:gd name="connsiteX21" fmla="*/ 400050 w 647700"/>
                <a:gd name="connsiteY21" fmla="*/ 247650 h 533400"/>
                <a:gd name="connsiteX22" fmla="*/ 400050 w 647700"/>
                <a:gd name="connsiteY22" fmla="*/ 171450 h 533400"/>
                <a:gd name="connsiteX23" fmla="*/ 476250 w 647700"/>
                <a:gd name="connsiteY23" fmla="*/ 171450 h 533400"/>
                <a:gd name="connsiteX24" fmla="*/ 476250 w 647700"/>
                <a:gd name="connsiteY24" fmla="*/ 247650 h 533400"/>
                <a:gd name="connsiteX25" fmla="*/ 514350 w 647700"/>
                <a:gd name="connsiteY25" fmla="*/ 247650 h 533400"/>
                <a:gd name="connsiteX26" fmla="*/ 514350 w 647700"/>
                <a:gd name="connsiteY26" fmla="*/ 171450 h 533400"/>
                <a:gd name="connsiteX27" fmla="*/ 590550 w 647700"/>
                <a:gd name="connsiteY27" fmla="*/ 171450 h 533400"/>
                <a:gd name="connsiteX28" fmla="*/ 590550 w 647700"/>
                <a:gd name="connsiteY28" fmla="*/ 247650 h 533400"/>
                <a:gd name="connsiteX29" fmla="*/ 514350 w 647700"/>
                <a:gd name="connsiteY29" fmla="*/ 247650 h 533400"/>
                <a:gd name="connsiteX30" fmla="*/ 514350 w 647700"/>
                <a:gd name="connsiteY30" fmla="*/ 361950 h 533400"/>
                <a:gd name="connsiteX31" fmla="*/ 514350 w 647700"/>
                <a:gd name="connsiteY31" fmla="*/ 285750 h 533400"/>
                <a:gd name="connsiteX32" fmla="*/ 590550 w 647700"/>
                <a:gd name="connsiteY32" fmla="*/ 285750 h 533400"/>
                <a:gd name="connsiteX33" fmla="*/ 590550 w 647700"/>
                <a:gd name="connsiteY33" fmla="*/ 361950 h 533400"/>
                <a:gd name="connsiteX34" fmla="*/ 514350 w 647700"/>
                <a:gd name="connsiteY34" fmla="*/ 361950 h 533400"/>
                <a:gd name="connsiteX35" fmla="*/ 285750 w 647700"/>
                <a:gd name="connsiteY35" fmla="*/ 400050 h 533400"/>
                <a:gd name="connsiteX36" fmla="*/ 361950 w 647700"/>
                <a:gd name="connsiteY36" fmla="*/ 400050 h 533400"/>
                <a:gd name="connsiteX37" fmla="*/ 361950 w 647700"/>
                <a:gd name="connsiteY37" fmla="*/ 476250 h 533400"/>
                <a:gd name="connsiteX38" fmla="*/ 285750 w 647700"/>
                <a:gd name="connsiteY38" fmla="*/ 476250 h 533400"/>
                <a:gd name="connsiteX39" fmla="*/ 285750 w 647700"/>
                <a:gd name="connsiteY39" fmla="*/ 400050 h 533400"/>
                <a:gd name="connsiteX40" fmla="*/ 247650 w 647700"/>
                <a:gd name="connsiteY40" fmla="*/ 400050 h 533400"/>
                <a:gd name="connsiteX41" fmla="*/ 247650 w 647700"/>
                <a:gd name="connsiteY41" fmla="*/ 476250 h 533400"/>
                <a:gd name="connsiteX42" fmla="*/ 171450 w 647700"/>
                <a:gd name="connsiteY42" fmla="*/ 476250 h 533400"/>
                <a:gd name="connsiteX43" fmla="*/ 171450 w 647700"/>
                <a:gd name="connsiteY43" fmla="*/ 400050 h 533400"/>
                <a:gd name="connsiteX44" fmla="*/ 247650 w 647700"/>
                <a:gd name="connsiteY44" fmla="*/ 400050 h 533400"/>
                <a:gd name="connsiteX45" fmla="*/ 171450 w 647700"/>
                <a:gd name="connsiteY45" fmla="*/ 285750 h 533400"/>
                <a:gd name="connsiteX46" fmla="*/ 247650 w 647700"/>
                <a:gd name="connsiteY46" fmla="*/ 285750 h 533400"/>
                <a:gd name="connsiteX47" fmla="*/ 247650 w 647700"/>
                <a:gd name="connsiteY47" fmla="*/ 361950 h 533400"/>
                <a:gd name="connsiteX48" fmla="*/ 171450 w 647700"/>
                <a:gd name="connsiteY48" fmla="*/ 361950 h 533400"/>
                <a:gd name="connsiteX49" fmla="*/ 171450 w 647700"/>
                <a:gd name="connsiteY49" fmla="*/ 285750 h 533400"/>
                <a:gd name="connsiteX50" fmla="*/ 133350 w 647700"/>
                <a:gd name="connsiteY50" fmla="*/ 285750 h 533400"/>
                <a:gd name="connsiteX51" fmla="*/ 133350 w 647700"/>
                <a:gd name="connsiteY51" fmla="*/ 361950 h 533400"/>
                <a:gd name="connsiteX52" fmla="*/ 57150 w 647700"/>
                <a:gd name="connsiteY52" fmla="*/ 361950 h 533400"/>
                <a:gd name="connsiteX53" fmla="*/ 57150 w 647700"/>
                <a:gd name="connsiteY53" fmla="*/ 285750 h 533400"/>
                <a:gd name="connsiteX54" fmla="*/ 133350 w 647700"/>
                <a:gd name="connsiteY54" fmla="*/ 285750 h 533400"/>
                <a:gd name="connsiteX55" fmla="*/ 133350 w 647700"/>
                <a:gd name="connsiteY55" fmla="*/ 171450 h 533400"/>
                <a:gd name="connsiteX56" fmla="*/ 133350 w 647700"/>
                <a:gd name="connsiteY56" fmla="*/ 247650 h 533400"/>
                <a:gd name="connsiteX57" fmla="*/ 57150 w 647700"/>
                <a:gd name="connsiteY57" fmla="*/ 247650 h 533400"/>
                <a:gd name="connsiteX58" fmla="*/ 57150 w 647700"/>
                <a:gd name="connsiteY58" fmla="*/ 171450 h 533400"/>
                <a:gd name="connsiteX59" fmla="*/ 133350 w 647700"/>
                <a:gd name="connsiteY59" fmla="*/ 171450 h 533400"/>
                <a:gd name="connsiteX60" fmla="*/ 247650 w 647700"/>
                <a:gd name="connsiteY60" fmla="*/ 247650 h 533400"/>
                <a:gd name="connsiteX61" fmla="*/ 171450 w 647700"/>
                <a:gd name="connsiteY61" fmla="*/ 247650 h 533400"/>
                <a:gd name="connsiteX62" fmla="*/ 171450 w 647700"/>
                <a:gd name="connsiteY62" fmla="*/ 171450 h 533400"/>
                <a:gd name="connsiteX63" fmla="*/ 247650 w 647700"/>
                <a:gd name="connsiteY63" fmla="*/ 171450 h 533400"/>
                <a:gd name="connsiteX64" fmla="*/ 247650 w 647700"/>
                <a:gd name="connsiteY64" fmla="*/ 247650 h 533400"/>
                <a:gd name="connsiteX65" fmla="*/ 285750 w 647700"/>
                <a:gd name="connsiteY65" fmla="*/ 247650 h 533400"/>
                <a:gd name="connsiteX66" fmla="*/ 285750 w 647700"/>
                <a:gd name="connsiteY66" fmla="*/ 171450 h 533400"/>
                <a:gd name="connsiteX67" fmla="*/ 361950 w 647700"/>
                <a:gd name="connsiteY67" fmla="*/ 171450 h 533400"/>
                <a:gd name="connsiteX68" fmla="*/ 361950 w 647700"/>
                <a:gd name="connsiteY68" fmla="*/ 247650 h 533400"/>
                <a:gd name="connsiteX69" fmla="*/ 285750 w 647700"/>
                <a:gd name="connsiteY69" fmla="*/ 247650 h 533400"/>
                <a:gd name="connsiteX70" fmla="*/ 361950 w 647700"/>
                <a:gd name="connsiteY70" fmla="*/ 361950 h 533400"/>
                <a:gd name="connsiteX71" fmla="*/ 285750 w 647700"/>
                <a:gd name="connsiteY71" fmla="*/ 361950 h 533400"/>
                <a:gd name="connsiteX72" fmla="*/ 285750 w 647700"/>
                <a:gd name="connsiteY72" fmla="*/ 285750 h 533400"/>
                <a:gd name="connsiteX73" fmla="*/ 361950 w 647700"/>
                <a:gd name="connsiteY73" fmla="*/ 285750 h 533400"/>
                <a:gd name="connsiteX74" fmla="*/ 361950 w 647700"/>
                <a:gd name="connsiteY74" fmla="*/ 361950 h 533400"/>
                <a:gd name="connsiteX75" fmla="*/ 400050 w 647700"/>
                <a:gd name="connsiteY75" fmla="*/ 361950 h 533400"/>
                <a:gd name="connsiteX76" fmla="*/ 400050 w 647700"/>
                <a:gd name="connsiteY76" fmla="*/ 285750 h 533400"/>
                <a:gd name="connsiteX77" fmla="*/ 476250 w 647700"/>
                <a:gd name="connsiteY77" fmla="*/ 285750 h 533400"/>
                <a:gd name="connsiteX78" fmla="*/ 476250 w 647700"/>
                <a:gd name="connsiteY78" fmla="*/ 361950 h 533400"/>
                <a:gd name="connsiteX79" fmla="*/ 400050 w 647700"/>
                <a:gd name="connsiteY79" fmla="*/ 361950 h 533400"/>
                <a:gd name="connsiteX80" fmla="*/ 476250 w 647700"/>
                <a:gd name="connsiteY80" fmla="*/ 57150 h 533400"/>
                <a:gd name="connsiteX81" fmla="*/ 476250 w 647700"/>
                <a:gd name="connsiteY81" fmla="*/ 133350 h 533400"/>
                <a:gd name="connsiteX82" fmla="*/ 400050 w 647700"/>
                <a:gd name="connsiteY82" fmla="*/ 133350 h 533400"/>
                <a:gd name="connsiteX83" fmla="*/ 400050 w 647700"/>
                <a:gd name="connsiteY83" fmla="*/ 57150 h 533400"/>
                <a:gd name="connsiteX84" fmla="*/ 476250 w 647700"/>
                <a:gd name="connsiteY84" fmla="*/ 57150 h 533400"/>
                <a:gd name="connsiteX85" fmla="*/ 0 w 647700"/>
                <a:gd name="connsiteY85" fmla="*/ 0 h 533400"/>
                <a:gd name="connsiteX86" fmla="*/ 0 w 647700"/>
                <a:gd name="connsiteY86" fmla="*/ 533400 h 533400"/>
                <a:gd name="connsiteX87" fmla="*/ 647700 w 647700"/>
                <a:gd name="connsiteY87" fmla="*/ 533400 h 533400"/>
                <a:gd name="connsiteX88" fmla="*/ 647700 w 647700"/>
                <a:gd name="connsiteY88" fmla="*/ 0 h 533400"/>
                <a:gd name="connsiteX89" fmla="*/ 0 w 647700"/>
                <a:gd name="connsiteY89" fmla="*/ 0 h 53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647700" h="533400">
                  <a:moveTo>
                    <a:pt x="590550" y="57150"/>
                  </a:moveTo>
                  <a:lnTo>
                    <a:pt x="590550" y="133350"/>
                  </a:lnTo>
                  <a:lnTo>
                    <a:pt x="514350" y="133350"/>
                  </a:lnTo>
                  <a:lnTo>
                    <a:pt x="514350" y="57150"/>
                  </a:lnTo>
                  <a:lnTo>
                    <a:pt x="590550" y="57150"/>
                  </a:lnTo>
                  <a:close/>
                  <a:moveTo>
                    <a:pt x="57150" y="400050"/>
                  </a:moveTo>
                  <a:lnTo>
                    <a:pt x="133350" y="400050"/>
                  </a:lnTo>
                  <a:lnTo>
                    <a:pt x="133350" y="476250"/>
                  </a:lnTo>
                  <a:lnTo>
                    <a:pt x="57150" y="476250"/>
                  </a:lnTo>
                  <a:lnTo>
                    <a:pt x="57150" y="400050"/>
                  </a:lnTo>
                  <a:close/>
                  <a:moveTo>
                    <a:pt x="247650" y="57150"/>
                  </a:moveTo>
                  <a:lnTo>
                    <a:pt x="247650" y="133350"/>
                  </a:lnTo>
                  <a:lnTo>
                    <a:pt x="171450" y="133350"/>
                  </a:lnTo>
                  <a:lnTo>
                    <a:pt x="171450" y="57150"/>
                  </a:lnTo>
                  <a:lnTo>
                    <a:pt x="247650" y="57150"/>
                  </a:lnTo>
                  <a:close/>
                  <a:moveTo>
                    <a:pt x="361950" y="57150"/>
                  </a:moveTo>
                  <a:lnTo>
                    <a:pt x="361950" y="133350"/>
                  </a:lnTo>
                  <a:lnTo>
                    <a:pt x="285750" y="133350"/>
                  </a:lnTo>
                  <a:lnTo>
                    <a:pt x="285750" y="57150"/>
                  </a:lnTo>
                  <a:lnTo>
                    <a:pt x="361950" y="57150"/>
                  </a:lnTo>
                  <a:close/>
                  <a:moveTo>
                    <a:pt x="476250" y="247650"/>
                  </a:moveTo>
                  <a:lnTo>
                    <a:pt x="400050" y="247650"/>
                  </a:lnTo>
                  <a:lnTo>
                    <a:pt x="400050" y="171450"/>
                  </a:lnTo>
                  <a:lnTo>
                    <a:pt x="476250" y="171450"/>
                  </a:lnTo>
                  <a:lnTo>
                    <a:pt x="476250" y="247650"/>
                  </a:lnTo>
                  <a:close/>
                  <a:moveTo>
                    <a:pt x="514350" y="247650"/>
                  </a:moveTo>
                  <a:lnTo>
                    <a:pt x="514350" y="171450"/>
                  </a:lnTo>
                  <a:lnTo>
                    <a:pt x="590550" y="171450"/>
                  </a:lnTo>
                  <a:lnTo>
                    <a:pt x="590550" y="247650"/>
                  </a:lnTo>
                  <a:lnTo>
                    <a:pt x="514350" y="247650"/>
                  </a:lnTo>
                  <a:close/>
                  <a:moveTo>
                    <a:pt x="514350" y="361950"/>
                  </a:moveTo>
                  <a:lnTo>
                    <a:pt x="514350" y="285750"/>
                  </a:lnTo>
                  <a:lnTo>
                    <a:pt x="590550" y="285750"/>
                  </a:lnTo>
                  <a:lnTo>
                    <a:pt x="590550" y="361950"/>
                  </a:lnTo>
                  <a:lnTo>
                    <a:pt x="514350" y="361950"/>
                  </a:lnTo>
                  <a:close/>
                  <a:moveTo>
                    <a:pt x="285750" y="400050"/>
                  </a:moveTo>
                  <a:lnTo>
                    <a:pt x="361950" y="400050"/>
                  </a:lnTo>
                  <a:lnTo>
                    <a:pt x="361950" y="476250"/>
                  </a:lnTo>
                  <a:lnTo>
                    <a:pt x="285750" y="476250"/>
                  </a:lnTo>
                  <a:lnTo>
                    <a:pt x="285750" y="400050"/>
                  </a:lnTo>
                  <a:close/>
                  <a:moveTo>
                    <a:pt x="247650" y="400050"/>
                  </a:moveTo>
                  <a:lnTo>
                    <a:pt x="247650" y="476250"/>
                  </a:lnTo>
                  <a:lnTo>
                    <a:pt x="171450" y="476250"/>
                  </a:lnTo>
                  <a:lnTo>
                    <a:pt x="171450" y="400050"/>
                  </a:lnTo>
                  <a:lnTo>
                    <a:pt x="247650" y="400050"/>
                  </a:lnTo>
                  <a:close/>
                  <a:moveTo>
                    <a:pt x="171450" y="285750"/>
                  </a:moveTo>
                  <a:lnTo>
                    <a:pt x="247650" y="285750"/>
                  </a:lnTo>
                  <a:lnTo>
                    <a:pt x="247650" y="361950"/>
                  </a:lnTo>
                  <a:lnTo>
                    <a:pt x="171450" y="361950"/>
                  </a:lnTo>
                  <a:lnTo>
                    <a:pt x="171450" y="285750"/>
                  </a:lnTo>
                  <a:close/>
                  <a:moveTo>
                    <a:pt x="133350" y="285750"/>
                  </a:moveTo>
                  <a:lnTo>
                    <a:pt x="133350" y="361950"/>
                  </a:lnTo>
                  <a:lnTo>
                    <a:pt x="57150" y="361950"/>
                  </a:lnTo>
                  <a:lnTo>
                    <a:pt x="57150" y="285750"/>
                  </a:lnTo>
                  <a:lnTo>
                    <a:pt x="133350" y="285750"/>
                  </a:lnTo>
                  <a:close/>
                  <a:moveTo>
                    <a:pt x="133350" y="171450"/>
                  </a:moveTo>
                  <a:lnTo>
                    <a:pt x="133350" y="247650"/>
                  </a:lnTo>
                  <a:lnTo>
                    <a:pt x="57150" y="247650"/>
                  </a:lnTo>
                  <a:lnTo>
                    <a:pt x="57150" y="171450"/>
                  </a:lnTo>
                  <a:lnTo>
                    <a:pt x="133350" y="171450"/>
                  </a:lnTo>
                  <a:close/>
                  <a:moveTo>
                    <a:pt x="247650" y="247650"/>
                  </a:moveTo>
                  <a:lnTo>
                    <a:pt x="171450" y="247650"/>
                  </a:lnTo>
                  <a:lnTo>
                    <a:pt x="171450" y="171450"/>
                  </a:lnTo>
                  <a:lnTo>
                    <a:pt x="247650" y="171450"/>
                  </a:lnTo>
                  <a:lnTo>
                    <a:pt x="247650" y="247650"/>
                  </a:lnTo>
                  <a:close/>
                  <a:moveTo>
                    <a:pt x="285750" y="247650"/>
                  </a:moveTo>
                  <a:lnTo>
                    <a:pt x="285750" y="171450"/>
                  </a:lnTo>
                  <a:lnTo>
                    <a:pt x="361950" y="171450"/>
                  </a:lnTo>
                  <a:lnTo>
                    <a:pt x="361950" y="247650"/>
                  </a:lnTo>
                  <a:lnTo>
                    <a:pt x="285750" y="247650"/>
                  </a:lnTo>
                  <a:close/>
                  <a:moveTo>
                    <a:pt x="361950" y="361950"/>
                  </a:moveTo>
                  <a:lnTo>
                    <a:pt x="285750" y="361950"/>
                  </a:lnTo>
                  <a:lnTo>
                    <a:pt x="285750" y="285750"/>
                  </a:lnTo>
                  <a:lnTo>
                    <a:pt x="361950" y="285750"/>
                  </a:lnTo>
                  <a:lnTo>
                    <a:pt x="361950" y="361950"/>
                  </a:lnTo>
                  <a:close/>
                  <a:moveTo>
                    <a:pt x="400050" y="361950"/>
                  </a:moveTo>
                  <a:lnTo>
                    <a:pt x="400050" y="285750"/>
                  </a:lnTo>
                  <a:lnTo>
                    <a:pt x="476250" y="285750"/>
                  </a:lnTo>
                  <a:lnTo>
                    <a:pt x="476250" y="361950"/>
                  </a:lnTo>
                  <a:lnTo>
                    <a:pt x="400050" y="361950"/>
                  </a:lnTo>
                  <a:close/>
                  <a:moveTo>
                    <a:pt x="476250" y="57150"/>
                  </a:moveTo>
                  <a:lnTo>
                    <a:pt x="476250" y="133350"/>
                  </a:lnTo>
                  <a:lnTo>
                    <a:pt x="400050" y="133350"/>
                  </a:lnTo>
                  <a:lnTo>
                    <a:pt x="400050" y="57150"/>
                  </a:lnTo>
                  <a:lnTo>
                    <a:pt x="476250" y="57150"/>
                  </a:lnTo>
                  <a:close/>
                  <a:moveTo>
                    <a:pt x="0" y="0"/>
                  </a:moveTo>
                  <a:lnTo>
                    <a:pt x="0" y="533400"/>
                  </a:lnTo>
                  <a:lnTo>
                    <a:pt x="647700" y="533400"/>
                  </a:lnTo>
                  <a:lnTo>
                    <a:pt x="64770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17" name="Volný tvar: obrazec 16">
              <a:extLst>
                <a:ext uri="{FF2B5EF4-FFF2-40B4-BE49-F238E27FC236}">
                  <a16:creationId xmlns:a16="http://schemas.microsoft.com/office/drawing/2014/main" id="{48815834-570E-473A-ECD2-D2E07C9F3B12}"/>
                </a:ext>
              </a:extLst>
            </p:cNvPr>
            <p:cNvSpPr/>
            <p:nvPr/>
          </p:nvSpPr>
          <p:spPr>
            <a:xfrm>
              <a:off x="5772150" y="3105150"/>
              <a:ext cx="647700" cy="76200"/>
            </a:xfrm>
            <a:custGeom>
              <a:avLst/>
              <a:gdLst>
                <a:gd name="connsiteX0" fmla="*/ 0 w 647700"/>
                <a:gd name="connsiteY0" fmla="*/ 0 h 76200"/>
                <a:gd name="connsiteX1" fmla="*/ 647700 w 647700"/>
                <a:gd name="connsiteY1" fmla="*/ 0 h 76200"/>
                <a:gd name="connsiteX2" fmla="*/ 647700 w 647700"/>
                <a:gd name="connsiteY2" fmla="*/ 76200 h 76200"/>
                <a:gd name="connsiteX3" fmla="*/ 0 w 647700"/>
                <a:gd name="connsiteY3" fmla="*/ 7620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7700" h="76200">
                  <a:moveTo>
                    <a:pt x="0" y="0"/>
                  </a:moveTo>
                  <a:lnTo>
                    <a:pt x="647700" y="0"/>
                  </a:lnTo>
                  <a:lnTo>
                    <a:pt x="647700" y="76200"/>
                  </a:lnTo>
                  <a:lnTo>
                    <a:pt x="0" y="7620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</p:grpSp>
      <p:pic>
        <p:nvPicPr>
          <p:cNvPr id="19" name="Grafický objekt 18" descr="Myšlenka se souvislou výplní">
            <a:extLst>
              <a:ext uri="{FF2B5EF4-FFF2-40B4-BE49-F238E27FC236}">
                <a16:creationId xmlns:a16="http://schemas.microsoft.com/office/drawing/2014/main" id="{0B61F70F-8669-9153-D249-F01AA19C17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865902" y="3502987"/>
            <a:ext cx="1156970" cy="1156970"/>
          </a:xfrm>
          <a:prstGeom prst="rect">
            <a:avLst/>
          </a:prstGeom>
        </p:spPr>
      </p:pic>
      <p:pic>
        <p:nvPicPr>
          <p:cNvPr id="21" name="Grafický objekt 20" descr="Úspěch skupiny se souvislou výplní">
            <a:extLst>
              <a:ext uri="{FF2B5EF4-FFF2-40B4-BE49-F238E27FC236}">
                <a16:creationId xmlns:a16="http://schemas.microsoft.com/office/drawing/2014/main" id="{4272699D-58F5-EC4B-E37F-10FB0ED450B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838914" y="5188994"/>
            <a:ext cx="1483995" cy="1483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8864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E500C45-FBA5-C194-9E28-0585C4957F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id="{B4848FE6-5E16-424D-FC0D-A31D4F1A6049}"/>
              </a:ext>
            </a:extLst>
          </p:cNvPr>
          <p:cNvSpPr txBox="1">
            <a:spLocks/>
          </p:cNvSpPr>
          <p:nvPr/>
        </p:nvSpPr>
        <p:spPr>
          <a:xfrm>
            <a:off x="8731045" y="23019"/>
            <a:ext cx="360843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/>
              <a:t>Čtvrtky </a:t>
            </a:r>
            <a:br>
              <a:rPr lang="cs-CZ" dirty="0"/>
            </a:br>
            <a:r>
              <a:rPr lang="cs-CZ" sz="4000" dirty="0"/>
              <a:t>16:00 B11/132</a:t>
            </a:r>
            <a:br>
              <a:rPr lang="cs-CZ" sz="4000" dirty="0"/>
            </a:br>
            <a:r>
              <a:rPr lang="cs-CZ" sz="4000" b="1" dirty="0"/>
              <a:t>17:00 Mendlovo nám. </a:t>
            </a:r>
            <a:endParaRPr lang="cs-CZ" b="1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C74532CA-C990-38C1-4CF5-E7FDA69475E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8656" r="15750" b="18657"/>
          <a:stretch/>
        </p:blipFill>
        <p:spPr>
          <a:xfrm>
            <a:off x="0" y="0"/>
            <a:ext cx="8731045" cy="1325563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7223E6BC-E599-7AA9-583A-1AD4D98638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25564"/>
            <a:ext cx="5933661" cy="3438560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8D300774-42A6-15E8-547A-BB3842736A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899061"/>
            <a:ext cx="5162550" cy="1485900"/>
          </a:xfrm>
          <a:prstGeom prst="rect">
            <a:avLst/>
          </a:prstGeom>
        </p:spPr>
      </p:pic>
      <p:pic>
        <p:nvPicPr>
          <p:cNvPr id="11" name="Zástupný obsah 10">
            <a:extLst>
              <a:ext uri="{FF2B5EF4-FFF2-40B4-BE49-F238E27FC236}">
                <a16:creationId xmlns:a16="http://schemas.microsoft.com/office/drawing/2014/main" id="{2ADDDECD-4000-6346-3DE0-D18843EB29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561912" y="5812098"/>
            <a:ext cx="1542353" cy="846413"/>
          </a:xfrm>
        </p:spPr>
      </p:pic>
      <p:pic>
        <p:nvPicPr>
          <p:cNvPr id="13" name="Obrázek 12" descr="Obsah obrázku Lidská tvář, osoba, oblečení, úsměv&#10;&#10;Popis byl vytvořen automaticky">
            <a:extLst>
              <a:ext uri="{FF2B5EF4-FFF2-40B4-BE49-F238E27FC236}">
                <a16:creationId xmlns:a16="http://schemas.microsoft.com/office/drawing/2014/main" id="{C24218DC-29B3-DB33-8608-8510B1AE58F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7970" y="2408232"/>
            <a:ext cx="2133973" cy="2909316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E0BD28B6-FC56-09B9-D5AB-87200862CCF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26387" y="1514155"/>
            <a:ext cx="3850963" cy="168841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7" name="Obrázek 16" descr="Obsah obrázku kruh, text, umění&#10;&#10;Popis byl vytvořen automaticky">
            <a:extLst>
              <a:ext uri="{FF2B5EF4-FFF2-40B4-BE49-F238E27FC236}">
                <a16:creationId xmlns:a16="http://schemas.microsoft.com/office/drawing/2014/main" id="{8B7039A2-77C5-CF32-C2EE-DA5298F1ACC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7363" y="3202565"/>
            <a:ext cx="3967222" cy="2954830"/>
          </a:xfrm>
          <a:prstGeom prst="rect">
            <a:avLst/>
          </a:prstGeom>
        </p:spPr>
      </p:pic>
      <p:sp>
        <p:nvSpPr>
          <p:cNvPr id="18" name="TextovéPole 17">
            <a:extLst>
              <a:ext uri="{FF2B5EF4-FFF2-40B4-BE49-F238E27FC236}">
                <a16:creationId xmlns:a16="http://schemas.microsoft.com/office/drawing/2014/main" id="{E5DA3AD4-5ABE-3B68-ABB3-983A7079A6AA}"/>
              </a:ext>
            </a:extLst>
          </p:cNvPr>
          <p:cNvSpPr txBox="1"/>
          <p:nvPr/>
        </p:nvSpPr>
        <p:spPr>
          <a:xfrm>
            <a:off x="10568394" y="6200295"/>
            <a:ext cx="966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hlinkClick r:id="rId10"/>
              </a:rPr>
              <a:t>Výzkum</a:t>
            </a:r>
            <a:r>
              <a:rPr lang="cs-CZ" dirty="0"/>
              <a:t> </a:t>
            </a:r>
          </a:p>
        </p:txBody>
      </p:sp>
      <p:pic>
        <p:nvPicPr>
          <p:cNvPr id="20" name="Obrázek 19" descr="Obsah obrázku sněhová vločka, čelenka s drahokamy, zima&#10;&#10;Popis byl vytvořen automaticky">
            <a:extLst>
              <a:ext uri="{FF2B5EF4-FFF2-40B4-BE49-F238E27FC236}">
                <a16:creationId xmlns:a16="http://schemas.microsoft.com/office/drawing/2014/main" id="{EF027FBE-D358-A093-DE02-25F5CFC9565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0710" y="5464351"/>
            <a:ext cx="2133972" cy="1200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09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23C81C1-A35C-38A6-133B-48FD0EF51A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9" name="Zástupný obsah 8" descr="Obsah obrázku osoba, Lidská tvář, úsměv, košile/tričko&#10;&#10;Popis byl vytvořen automaticky">
            <a:extLst>
              <a:ext uri="{FF2B5EF4-FFF2-40B4-BE49-F238E27FC236}">
                <a16:creationId xmlns:a16="http://schemas.microsoft.com/office/drawing/2014/main" id="{88555370-4C16-1E29-66FE-372F594D09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5195" y="2024035"/>
            <a:ext cx="2910088" cy="2716082"/>
          </a:xfr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D66A748E-55AF-AC2D-29FB-A90C62B96A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573" y="1825625"/>
            <a:ext cx="3438525" cy="3076575"/>
          </a:xfrm>
          <a:prstGeom prst="rect">
            <a:avLst/>
          </a:prstGeom>
        </p:spPr>
      </p:pic>
      <p:sp>
        <p:nvSpPr>
          <p:cNvPr id="6" name="Nadpis 1">
            <a:extLst>
              <a:ext uri="{FF2B5EF4-FFF2-40B4-BE49-F238E27FC236}">
                <a16:creationId xmlns:a16="http://schemas.microsoft.com/office/drawing/2014/main" id="{85CF4CBC-8B63-7986-5A10-A9ED88D889E9}"/>
              </a:ext>
            </a:extLst>
          </p:cNvPr>
          <p:cNvSpPr txBox="1">
            <a:spLocks/>
          </p:cNvSpPr>
          <p:nvPr/>
        </p:nvSpPr>
        <p:spPr>
          <a:xfrm>
            <a:off x="8731045" y="23019"/>
            <a:ext cx="360843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/>
              <a:t>Čtvrtky </a:t>
            </a:r>
            <a:br>
              <a:rPr lang="cs-CZ" dirty="0"/>
            </a:br>
            <a:r>
              <a:rPr lang="cs-CZ" sz="4000" dirty="0"/>
              <a:t>16:00 B11/132</a:t>
            </a:r>
            <a:br>
              <a:rPr lang="cs-CZ" sz="4000" dirty="0"/>
            </a:br>
            <a:r>
              <a:rPr lang="cs-CZ" sz="4000" b="1" dirty="0"/>
              <a:t>17:00 Mendlovo nám. </a:t>
            </a:r>
            <a:endParaRPr lang="cs-CZ" b="1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B8562DD1-7077-D203-FB1E-2C9CEAA629A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8656" r="15750" b="18657"/>
          <a:stretch/>
        </p:blipFill>
        <p:spPr>
          <a:xfrm>
            <a:off x="0" y="0"/>
            <a:ext cx="8731045" cy="1325563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60B5D124-88A6-ED2A-3D1E-6AB047089C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44098" y="2066204"/>
            <a:ext cx="3100202" cy="4362911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92482564-A237-527B-1F1C-EF29DC896E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88573" y="5050808"/>
            <a:ext cx="6355525" cy="137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3670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>
            <a:extLst>
              <a:ext uri="{FF2B5EF4-FFF2-40B4-BE49-F238E27FC236}">
                <a16:creationId xmlns:a16="http://schemas.microsoft.com/office/drawing/2014/main" id="{810867B1-CDAE-B07C-EA8D-D1E5C1353168}"/>
              </a:ext>
            </a:extLst>
          </p:cNvPr>
          <p:cNvSpPr txBox="1">
            <a:spLocks/>
          </p:cNvSpPr>
          <p:nvPr/>
        </p:nvSpPr>
        <p:spPr>
          <a:xfrm>
            <a:off x="8731045" y="23019"/>
            <a:ext cx="360843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/>
              <a:t>Čtvrtky </a:t>
            </a:r>
            <a:br>
              <a:rPr lang="cs-CZ" dirty="0"/>
            </a:br>
            <a:r>
              <a:rPr lang="cs-CZ" sz="4000" dirty="0"/>
              <a:t>16:00 B11/132</a:t>
            </a:r>
            <a:endParaRPr lang="cs-CZ" b="1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BA144460-2B68-24E1-F1DD-2B501C4F075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8656" r="15750" b="18657"/>
          <a:stretch/>
        </p:blipFill>
        <p:spPr>
          <a:xfrm>
            <a:off x="0" y="0"/>
            <a:ext cx="8731045" cy="1325563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D5E54F70-C844-8D44-912A-40B7BBC019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816" y="1553966"/>
            <a:ext cx="4903767" cy="2115350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C3A766ED-346A-DE19-C1B9-D9B94C61D4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44836" y="1348582"/>
            <a:ext cx="6373091" cy="1973642"/>
          </a:xfrm>
          <a:prstGeom prst="rect">
            <a:avLst/>
          </a:prstGeom>
        </p:spPr>
      </p:pic>
      <p:pic>
        <p:nvPicPr>
          <p:cNvPr id="8" name="Zástupný obsah 7" descr="Obsah obrázku diagram, text, kruh, snímek obrazovky&#10;&#10;Popis byl vytvořen automaticky">
            <a:extLst>
              <a:ext uri="{FF2B5EF4-FFF2-40B4-BE49-F238E27FC236}">
                <a16:creationId xmlns:a16="http://schemas.microsoft.com/office/drawing/2014/main" id="{98495BDE-AF71-139B-6B49-F88BB84AF5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5818" y="3345243"/>
            <a:ext cx="4802727" cy="3414494"/>
          </a:xfr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EB77CF98-9867-9577-9C50-6BCBB7AE90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33238" y="3209906"/>
            <a:ext cx="2148471" cy="3222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66933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02FA347-4864-1874-343E-B10FC7B9C2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0BE4C2F-1A1E-3F7D-E401-33389AE471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2852" y="3316100"/>
            <a:ext cx="7239000" cy="3063875"/>
          </a:xfrm>
        </p:spPr>
        <p:txBody>
          <a:bodyPr/>
          <a:lstStyle/>
          <a:p>
            <a:pPr marL="0" indent="0">
              <a:buNone/>
            </a:pPr>
            <a:r>
              <a:rPr lang="cs-CZ" sz="4800" dirty="0"/>
              <a:t>Habilitační přednáška </a:t>
            </a:r>
          </a:p>
          <a:p>
            <a:pPr marL="0" indent="0">
              <a:buNone/>
            </a:pPr>
            <a:r>
              <a:rPr lang="cs-CZ" dirty="0"/>
              <a:t>RNDr. Jan Škoda, Ph.D.: </a:t>
            </a:r>
            <a:r>
              <a:rPr lang="en-US" dirty="0"/>
              <a:t>Finding novel therapies for high-risk pediatric tumors</a:t>
            </a:r>
            <a:endParaRPr lang="cs-CZ" dirty="0"/>
          </a:p>
          <a:p>
            <a:pPr marL="0" indent="0">
              <a:buNone/>
            </a:pPr>
            <a:r>
              <a:rPr lang="cs-CZ" b="1" dirty="0"/>
              <a:t>KDY: </a:t>
            </a:r>
            <a:r>
              <a:rPr lang="nb-NO" b="1" dirty="0"/>
              <a:t>25. 10. 2024, 10:00 hod, </a:t>
            </a:r>
            <a:endParaRPr lang="cs-CZ" b="1" dirty="0"/>
          </a:p>
          <a:p>
            <a:pPr marL="0" indent="0">
              <a:buNone/>
            </a:pPr>
            <a:r>
              <a:rPr lang="cs-CZ" b="1" dirty="0"/>
              <a:t>KDE: </a:t>
            </a:r>
            <a:r>
              <a:rPr lang="nb-NO" b="1" dirty="0"/>
              <a:t>B11/306</a:t>
            </a:r>
            <a:endParaRPr lang="cs-CZ" dirty="0"/>
          </a:p>
        </p:txBody>
      </p:sp>
      <p:pic>
        <p:nvPicPr>
          <p:cNvPr id="5" name="Obrázek 4" descr="Obsah obrázku text, Dětské kresby, Písmo, rukopis&#10;&#10;Popis byl vytvořen automaticky">
            <a:extLst>
              <a:ext uri="{FF2B5EF4-FFF2-40B4-BE49-F238E27FC236}">
                <a16:creationId xmlns:a16="http://schemas.microsoft.com/office/drawing/2014/main" id="{FE752FB5-9452-E0DE-DADE-487DFCB38B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2960914"/>
          </a:xfrm>
          <a:prstGeom prst="rect">
            <a:avLst/>
          </a:prstGeom>
        </p:spPr>
      </p:pic>
      <p:pic>
        <p:nvPicPr>
          <p:cNvPr id="7" name="Obrázek 6" descr="Obsah obrázku Lidská tvář, osoba, úsměv, muž&#10;&#10;Popis byl vytvořen automaticky">
            <a:extLst>
              <a:ext uri="{FF2B5EF4-FFF2-40B4-BE49-F238E27FC236}">
                <a16:creationId xmlns:a16="http://schemas.microsoft.com/office/drawing/2014/main" id="{81972F51-686C-F82B-5BF2-DD55980788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7658" y="3367579"/>
            <a:ext cx="2960915" cy="2960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30629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AC05CEF-156C-B0A8-EC5F-18D1A46EB9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27922" y="365125"/>
            <a:ext cx="3025877" cy="1325563"/>
          </a:xfrm>
        </p:spPr>
        <p:txBody>
          <a:bodyPr>
            <a:normAutofit/>
          </a:bodyPr>
          <a:lstStyle/>
          <a:p>
            <a:r>
              <a:rPr lang="cs-CZ" dirty="0"/>
              <a:t>Pátky, 13:00</a:t>
            </a:r>
            <a:br>
              <a:rPr lang="cs-CZ" dirty="0"/>
            </a:br>
            <a:r>
              <a:rPr lang="cs-CZ" dirty="0"/>
              <a:t>B11/205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067DBD74-4B7E-A354-6FCF-372E144B7D9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3401"/>
          <a:stretch/>
        </p:blipFill>
        <p:spPr>
          <a:xfrm>
            <a:off x="0" y="0"/>
            <a:ext cx="7872549" cy="1615331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F169AB58-73BE-A6C7-DA92-21DBAF3794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746" y="1606693"/>
            <a:ext cx="11031392" cy="5251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77139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ázek 10">
            <a:extLst>
              <a:ext uri="{FF2B5EF4-FFF2-40B4-BE49-F238E27FC236}">
                <a16:creationId xmlns:a16="http://schemas.microsoft.com/office/drawing/2014/main" id="{32BA93FC-C24E-D867-9B49-16B085D3C5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5495" y="4606382"/>
            <a:ext cx="6928055" cy="2251618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1AC05CEF-156C-B0A8-EC5F-18D1A46EB9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27922" y="365125"/>
            <a:ext cx="3025877" cy="1325563"/>
          </a:xfrm>
        </p:spPr>
        <p:txBody>
          <a:bodyPr>
            <a:normAutofit/>
          </a:bodyPr>
          <a:lstStyle/>
          <a:p>
            <a:r>
              <a:rPr lang="cs-CZ" dirty="0"/>
              <a:t>Pátky, 13:00</a:t>
            </a:r>
            <a:br>
              <a:rPr lang="cs-CZ" dirty="0"/>
            </a:br>
            <a:r>
              <a:rPr lang="cs-CZ" dirty="0"/>
              <a:t>B11/205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067DBD74-4B7E-A354-6FCF-372E144B7D9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3401"/>
          <a:stretch/>
        </p:blipFill>
        <p:spPr>
          <a:xfrm>
            <a:off x="0" y="0"/>
            <a:ext cx="7872549" cy="1615331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E1E7DDE5-3056-A2FD-56D5-51C7C1B436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34233" y="1940882"/>
            <a:ext cx="3017889" cy="3889032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769918F2-F8AA-FCF9-39D7-0AAAA9CCEE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615331"/>
            <a:ext cx="7872549" cy="1470622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CDE4CDA6-07F3-5508-1CE6-9F828E84285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806" y="4733071"/>
            <a:ext cx="2910349" cy="1096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05961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AC05CEF-156C-B0A8-EC5F-18D1A46EB9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cs-CZ" dirty="0"/>
              <a:t>Pátky, 13:00</a:t>
            </a:r>
            <a:br>
              <a:rPr lang="cs-CZ" dirty="0"/>
            </a:br>
            <a:r>
              <a:rPr lang="cs-CZ" dirty="0"/>
              <a:t>B11/205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067DBD74-4B7E-A354-6FCF-372E144B7D9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3401"/>
          <a:stretch/>
        </p:blipFill>
        <p:spPr>
          <a:xfrm>
            <a:off x="0" y="0"/>
            <a:ext cx="7872549" cy="1615331"/>
          </a:xfrm>
          <a:prstGeom prst="rect">
            <a:avLst/>
          </a:prstGeom>
        </p:spPr>
      </p:pic>
      <p:sp>
        <p:nvSpPr>
          <p:cNvPr id="7" name="Nadpis 1">
            <a:extLst>
              <a:ext uri="{FF2B5EF4-FFF2-40B4-BE49-F238E27FC236}">
                <a16:creationId xmlns:a16="http://schemas.microsoft.com/office/drawing/2014/main" id="{00684F57-9B07-3620-FB38-E71EF3BE4106}"/>
              </a:ext>
            </a:extLst>
          </p:cNvPr>
          <p:cNvSpPr txBox="1">
            <a:spLocks/>
          </p:cNvSpPr>
          <p:nvPr/>
        </p:nvSpPr>
        <p:spPr>
          <a:xfrm>
            <a:off x="8327922" y="365125"/>
            <a:ext cx="302587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/>
              <a:t>Pátky, 13:00</a:t>
            </a:r>
            <a:br>
              <a:rPr lang="cs-CZ"/>
            </a:br>
            <a:r>
              <a:rPr lang="cs-CZ"/>
              <a:t>B11/205</a:t>
            </a:r>
            <a:endParaRPr lang="cs-CZ" dirty="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BC8B969B-030D-8D69-9D72-1D03D81061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406" y="1690688"/>
            <a:ext cx="7751310" cy="1325563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97F21669-C2E3-8509-B44F-2C3519082C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055" y="3016251"/>
            <a:ext cx="3209925" cy="1285875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E30D365B-654F-3E82-7D07-3679CF01D4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66930" y="2771953"/>
            <a:ext cx="5604806" cy="2139594"/>
          </a:xfrm>
          <a:prstGeom prst="rect">
            <a:avLst/>
          </a:prstGeom>
        </p:spPr>
      </p:pic>
      <p:pic>
        <p:nvPicPr>
          <p:cNvPr id="18" name="Obrázek 17">
            <a:extLst>
              <a:ext uri="{FF2B5EF4-FFF2-40B4-BE49-F238E27FC236}">
                <a16:creationId xmlns:a16="http://schemas.microsoft.com/office/drawing/2014/main" id="{554DFC91-3117-EB07-1014-3F827697B64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39080" y="4015409"/>
            <a:ext cx="4367212" cy="2605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27795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10F48C4-62FA-3D5B-68B8-9C4428C98F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9" name="Zástupný obsah 8" descr="Obsah obrázku text, snímek obrazovky, diagram, Písmo&#10;&#10;Popis byl vytvořen automaticky">
            <a:extLst>
              <a:ext uri="{FF2B5EF4-FFF2-40B4-BE49-F238E27FC236}">
                <a16:creationId xmlns:a16="http://schemas.microsoft.com/office/drawing/2014/main" id="{A2E5CD8B-31B8-4319-246C-118432C7D0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4526" y="2849322"/>
            <a:ext cx="4533564" cy="3223485"/>
          </a:xfr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3FAC3CF3-CDC6-06C1-EEF3-A4F9CBF88C4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3401"/>
          <a:stretch/>
        </p:blipFill>
        <p:spPr>
          <a:xfrm>
            <a:off x="0" y="0"/>
            <a:ext cx="7872549" cy="1615331"/>
          </a:xfrm>
          <a:prstGeom prst="rect">
            <a:avLst/>
          </a:prstGeom>
        </p:spPr>
      </p:pic>
      <p:sp>
        <p:nvSpPr>
          <p:cNvPr id="5" name="Nadpis 1">
            <a:extLst>
              <a:ext uri="{FF2B5EF4-FFF2-40B4-BE49-F238E27FC236}">
                <a16:creationId xmlns:a16="http://schemas.microsoft.com/office/drawing/2014/main" id="{7F8F9923-3041-4191-B001-0A08950EEEDD}"/>
              </a:ext>
            </a:extLst>
          </p:cNvPr>
          <p:cNvSpPr txBox="1">
            <a:spLocks/>
          </p:cNvSpPr>
          <p:nvPr/>
        </p:nvSpPr>
        <p:spPr>
          <a:xfrm>
            <a:off x="8327922" y="365125"/>
            <a:ext cx="302587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/>
              <a:t>Pátky, 13:00</a:t>
            </a:r>
            <a:br>
              <a:rPr lang="cs-CZ"/>
            </a:br>
            <a:r>
              <a:rPr lang="cs-CZ"/>
              <a:t>B11/205</a:t>
            </a:r>
            <a:endParaRPr 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44B0BEB1-0775-D428-B3AF-181E5DDB9F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750268"/>
            <a:ext cx="10677525" cy="1304925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7A93C892-A190-4E3C-00A9-95C44897D1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1097" y="3114773"/>
            <a:ext cx="5429250" cy="2028825"/>
          </a:xfrm>
          <a:prstGeom prst="rect">
            <a:avLst/>
          </a:prstGeom>
        </p:spPr>
      </p:pic>
      <p:pic>
        <p:nvPicPr>
          <p:cNvPr id="13" name="Obrázek 12" descr="Obsah obrázku Lidská tvář, osoba, Čelo, Brada&#10;&#10;Popis byl vytvořen automaticky">
            <a:extLst>
              <a:ext uri="{FF2B5EF4-FFF2-40B4-BE49-F238E27FC236}">
                <a16:creationId xmlns:a16="http://schemas.microsoft.com/office/drawing/2014/main" id="{02F5F09F-02FA-2A5C-746D-048C245253D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6274" y="2849322"/>
            <a:ext cx="3101007" cy="3101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98785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454C90B-959F-C031-AF99-99ED864FEC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A8FBDAB-EFBA-D7DF-024C-9D76708C5D1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3401"/>
          <a:stretch/>
        </p:blipFill>
        <p:spPr>
          <a:xfrm>
            <a:off x="0" y="0"/>
            <a:ext cx="7872549" cy="1615331"/>
          </a:xfrm>
          <a:prstGeom prst="rect">
            <a:avLst/>
          </a:prstGeom>
        </p:spPr>
      </p:pic>
      <p:sp>
        <p:nvSpPr>
          <p:cNvPr id="5" name="Nadpis 1">
            <a:extLst>
              <a:ext uri="{FF2B5EF4-FFF2-40B4-BE49-F238E27FC236}">
                <a16:creationId xmlns:a16="http://schemas.microsoft.com/office/drawing/2014/main" id="{93B9280E-3729-9E4E-384D-62F4F29491CD}"/>
              </a:ext>
            </a:extLst>
          </p:cNvPr>
          <p:cNvSpPr txBox="1">
            <a:spLocks/>
          </p:cNvSpPr>
          <p:nvPr/>
        </p:nvSpPr>
        <p:spPr>
          <a:xfrm>
            <a:off x="8327922" y="365125"/>
            <a:ext cx="302587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/>
              <a:t>Pátky, 13:00</a:t>
            </a:r>
            <a:br>
              <a:rPr lang="cs-CZ"/>
            </a:br>
            <a:r>
              <a:rPr lang="cs-CZ"/>
              <a:t>B11/205</a:t>
            </a:r>
            <a:endParaRPr 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8A5A18AF-04A0-6615-0907-A84AF32C91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13" y="1648986"/>
            <a:ext cx="9198634" cy="1615331"/>
          </a:xfrm>
          <a:prstGeom prst="rect">
            <a:avLst/>
          </a:prstGeom>
        </p:spPr>
      </p:pic>
      <p:pic>
        <p:nvPicPr>
          <p:cNvPr id="9" name="Zástupný obsah 8" descr="Obsah obrázku text, snímek obrazovky, diagram, řada/pruh&#10;&#10;Popis byl vytvořen automaticky">
            <a:extLst>
              <a:ext uri="{FF2B5EF4-FFF2-40B4-BE49-F238E27FC236}">
                <a16:creationId xmlns:a16="http://schemas.microsoft.com/office/drawing/2014/main" id="{0E84ED1D-6BF6-BDC5-FCDC-D4D2ABD3FE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19" t="3320" r="22804"/>
          <a:stretch/>
        </p:blipFill>
        <p:spPr>
          <a:xfrm>
            <a:off x="8771123" y="3429000"/>
            <a:ext cx="3491493" cy="3428823"/>
          </a:xfr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E4F39D0E-3C12-1411-E3AB-23DD8A6581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9636" y="5120776"/>
            <a:ext cx="7241303" cy="1514162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2777525B-02B4-5B54-4B0D-736AB2BC3D0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9636" y="3215679"/>
            <a:ext cx="2171700" cy="1190625"/>
          </a:xfrm>
          <a:prstGeom prst="rect">
            <a:avLst/>
          </a:prstGeom>
        </p:spPr>
      </p:pic>
      <p:pic>
        <p:nvPicPr>
          <p:cNvPr id="15" name="Obrázek 14" descr="Obsah obrázku interiér, osoba, Laboratoř, Lékařské vybavení&#10;&#10;Popis byl vytvořen automaticky">
            <a:extLst>
              <a:ext uri="{FF2B5EF4-FFF2-40B4-BE49-F238E27FC236}">
                <a16:creationId xmlns:a16="http://schemas.microsoft.com/office/drawing/2014/main" id="{7FB7A8F8-E335-E479-4A4B-F37A2171FDF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9722" y="2740122"/>
            <a:ext cx="2999835" cy="200239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6" name="Rukopis 15">
                <a:extLst>
                  <a:ext uri="{FF2B5EF4-FFF2-40B4-BE49-F238E27FC236}">
                    <a16:creationId xmlns:a16="http://schemas.microsoft.com/office/drawing/2014/main" id="{B1A6315C-C721-8011-12FE-366ECB6AC28F}"/>
                  </a:ext>
                </a:extLst>
              </p14:cNvPr>
              <p14:cNvContentPartPr/>
              <p14:nvPr/>
            </p14:nvContentPartPr>
            <p14:xfrm>
              <a:off x="277920" y="5866090"/>
              <a:ext cx="6847200" cy="360"/>
            </p14:xfrm>
          </p:contentPart>
        </mc:Choice>
        <mc:Fallback xmlns="">
          <p:pic>
            <p:nvPicPr>
              <p:cNvPr id="16" name="Rukopis 15">
                <a:extLst>
                  <a:ext uri="{FF2B5EF4-FFF2-40B4-BE49-F238E27FC236}">
                    <a16:creationId xmlns:a16="http://schemas.microsoft.com/office/drawing/2014/main" id="{B1A6315C-C721-8011-12FE-366ECB6AC28F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41920" y="5830090"/>
                <a:ext cx="691884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7" name="Rukopis 16">
                <a:extLst>
                  <a:ext uri="{FF2B5EF4-FFF2-40B4-BE49-F238E27FC236}">
                    <a16:creationId xmlns:a16="http://schemas.microsoft.com/office/drawing/2014/main" id="{C9C0490A-7ADF-511D-C3C4-3871E7A01FEF}"/>
                  </a:ext>
                </a:extLst>
              </p14:cNvPr>
              <p14:cNvContentPartPr/>
              <p14:nvPr/>
            </p14:nvContentPartPr>
            <p14:xfrm>
              <a:off x="4949640" y="6104770"/>
              <a:ext cx="2263320" cy="360"/>
            </p14:xfrm>
          </p:contentPart>
        </mc:Choice>
        <mc:Fallback xmlns="">
          <p:pic>
            <p:nvPicPr>
              <p:cNvPr id="17" name="Rukopis 16">
                <a:extLst>
                  <a:ext uri="{FF2B5EF4-FFF2-40B4-BE49-F238E27FC236}">
                    <a16:creationId xmlns:a16="http://schemas.microsoft.com/office/drawing/2014/main" id="{C9C0490A-7ADF-511D-C3C4-3871E7A01FEF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4913640" y="6068770"/>
                <a:ext cx="233496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9" name="Rukopis 18">
                <a:extLst>
                  <a:ext uri="{FF2B5EF4-FFF2-40B4-BE49-F238E27FC236}">
                    <a16:creationId xmlns:a16="http://schemas.microsoft.com/office/drawing/2014/main" id="{60CDEAF5-156E-353B-D4AC-8584905C97EB}"/>
                  </a:ext>
                </a:extLst>
              </p14:cNvPr>
              <p14:cNvContentPartPr/>
              <p14:nvPr/>
            </p14:nvContentPartPr>
            <p14:xfrm>
              <a:off x="298080" y="6365410"/>
              <a:ext cx="1323360" cy="360"/>
            </p14:xfrm>
          </p:contentPart>
        </mc:Choice>
        <mc:Fallback xmlns="">
          <p:pic>
            <p:nvPicPr>
              <p:cNvPr id="19" name="Rukopis 18">
                <a:extLst>
                  <a:ext uri="{FF2B5EF4-FFF2-40B4-BE49-F238E27FC236}">
                    <a16:creationId xmlns:a16="http://schemas.microsoft.com/office/drawing/2014/main" id="{60CDEAF5-156E-353B-D4AC-8584905C97EB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262080" y="6329770"/>
                <a:ext cx="1395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20" name="Rukopis 19">
                <a:extLst>
                  <a:ext uri="{FF2B5EF4-FFF2-40B4-BE49-F238E27FC236}">
                    <a16:creationId xmlns:a16="http://schemas.microsoft.com/office/drawing/2014/main" id="{8137B995-6373-6904-A70B-E3D8C15B5D6F}"/>
                  </a:ext>
                </a:extLst>
              </p14:cNvPr>
              <p14:cNvContentPartPr/>
              <p14:nvPr/>
            </p14:nvContentPartPr>
            <p14:xfrm>
              <a:off x="5983200" y="5627410"/>
              <a:ext cx="1142640" cy="360"/>
            </p14:xfrm>
          </p:contentPart>
        </mc:Choice>
        <mc:Fallback xmlns="">
          <p:pic>
            <p:nvPicPr>
              <p:cNvPr id="20" name="Rukopis 19">
                <a:extLst>
                  <a:ext uri="{FF2B5EF4-FFF2-40B4-BE49-F238E27FC236}">
                    <a16:creationId xmlns:a16="http://schemas.microsoft.com/office/drawing/2014/main" id="{8137B995-6373-6904-A70B-E3D8C15B5D6F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5947200" y="5591770"/>
                <a:ext cx="1214280" cy="72000"/>
              </a:xfrm>
              <a:prstGeom prst="rect">
                <a:avLst/>
              </a:prstGeom>
            </p:spPr>
          </p:pic>
        </mc:Fallback>
      </mc:AlternateContent>
      <p:pic>
        <p:nvPicPr>
          <p:cNvPr id="22" name="Obrázek 21" descr="Obsah obrázku diagram, skica, Plán, Technický výkres&#10;&#10;Popis byl vytvořen automaticky">
            <a:extLst>
              <a:ext uri="{FF2B5EF4-FFF2-40B4-BE49-F238E27FC236}">
                <a16:creationId xmlns:a16="http://schemas.microsoft.com/office/drawing/2014/main" id="{8CD6AA7C-9EE5-08E8-6ABF-BD311F4FFE9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2591" y="2874195"/>
            <a:ext cx="2458893" cy="1615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08247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9C42313-5F83-00C9-085E-4605E1B62F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B618B203-E297-DE01-130D-38EF7471EE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998" y="1807536"/>
            <a:ext cx="5476875" cy="3190875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0AC09E77-CBB3-A077-0EE4-FBE5E332977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3401"/>
          <a:stretch/>
        </p:blipFill>
        <p:spPr>
          <a:xfrm>
            <a:off x="0" y="0"/>
            <a:ext cx="7872549" cy="1615331"/>
          </a:xfrm>
          <a:prstGeom prst="rect">
            <a:avLst/>
          </a:prstGeom>
        </p:spPr>
      </p:pic>
      <p:sp>
        <p:nvSpPr>
          <p:cNvPr id="7" name="Nadpis 1">
            <a:extLst>
              <a:ext uri="{FF2B5EF4-FFF2-40B4-BE49-F238E27FC236}">
                <a16:creationId xmlns:a16="http://schemas.microsoft.com/office/drawing/2014/main" id="{4856BF12-EA6B-0F9B-41DC-CA9F6FD15285}"/>
              </a:ext>
            </a:extLst>
          </p:cNvPr>
          <p:cNvSpPr txBox="1">
            <a:spLocks/>
          </p:cNvSpPr>
          <p:nvPr/>
        </p:nvSpPr>
        <p:spPr>
          <a:xfrm>
            <a:off x="8327922" y="365125"/>
            <a:ext cx="302587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/>
              <a:t>Pátky, 13:00</a:t>
            </a:r>
            <a:br>
              <a:rPr lang="cs-CZ"/>
            </a:br>
            <a:r>
              <a:rPr lang="cs-CZ"/>
              <a:t>B11/205</a:t>
            </a:r>
            <a:endParaRPr lang="cs-CZ" dirty="0"/>
          </a:p>
        </p:txBody>
      </p:sp>
      <p:pic>
        <p:nvPicPr>
          <p:cNvPr id="9" name="Obrázek 8" descr="Obsah obrázku oblečení, osoba, Lidská tvář, muž&#10;&#10;Popis byl vytvořen automaticky">
            <a:extLst>
              <a:ext uri="{FF2B5EF4-FFF2-40B4-BE49-F238E27FC236}">
                <a16:creationId xmlns:a16="http://schemas.microsoft.com/office/drawing/2014/main" id="{923B36CC-DDE6-9A91-1B94-43338E470E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7252" y="1807535"/>
            <a:ext cx="6381750" cy="3190875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6B544A43-A380-0F91-3B47-41D5BD0AF9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34212" y="5395770"/>
            <a:ext cx="5422417" cy="1097105"/>
          </a:xfrm>
          <a:prstGeom prst="rect">
            <a:avLst/>
          </a:prstGeom>
        </p:spPr>
      </p:pic>
      <p:pic>
        <p:nvPicPr>
          <p:cNvPr id="13" name="Obrázek 12" descr="Obsah obrázku text, zelenina, rostlina, bylinky&#10;&#10;Popis byl vytvořen automaticky">
            <a:extLst>
              <a:ext uri="{FF2B5EF4-FFF2-40B4-BE49-F238E27FC236}">
                <a16:creationId xmlns:a16="http://schemas.microsoft.com/office/drawing/2014/main" id="{41D054A7-3246-CCC2-6E95-07B445DDFE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55" t="3913" r="17376" b="3478"/>
          <a:stretch/>
        </p:blipFill>
        <p:spPr>
          <a:xfrm>
            <a:off x="9602669" y="3558996"/>
            <a:ext cx="2190293" cy="31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2522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6DEEC66-6431-FC4C-9B53-71DBD45613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anchor="b">
            <a:normAutofit/>
          </a:bodyPr>
          <a:lstStyle/>
          <a:p>
            <a:r>
              <a:rPr lang="cs-CZ" sz="5400"/>
              <a:t>Vítání prváků</a:t>
            </a:r>
          </a:p>
        </p:txBody>
      </p:sp>
      <p:sp>
        <p:nvSpPr>
          <p:cNvPr id="30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6265DBC-80F1-E117-703A-49E24C0166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493" y="2071316"/>
            <a:ext cx="6713552" cy="4698822"/>
          </a:xfrm>
        </p:spPr>
        <p:txBody>
          <a:bodyPr anchor="t">
            <a:normAutofit lnSpcReduction="10000"/>
          </a:bodyPr>
          <a:lstStyle/>
          <a:p>
            <a:r>
              <a:rPr lang="cs-CZ" sz="3200" dirty="0"/>
              <a:t>Čtvrtek 3. 10. 2024, po 16h</a:t>
            </a:r>
          </a:p>
          <a:p>
            <a:r>
              <a:rPr lang="cs-CZ" sz="3200" dirty="0"/>
              <a:t>Venku před D36 </a:t>
            </a:r>
          </a:p>
          <a:p>
            <a:endParaRPr lang="cs-CZ" sz="3200" dirty="0"/>
          </a:p>
          <a:p>
            <a:r>
              <a:rPr lang="cs-CZ" sz="3200" dirty="0" err="1"/>
              <a:t>Prváci</a:t>
            </a:r>
            <a:r>
              <a:rPr lang="cs-CZ" sz="3200" dirty="0"/>
              <a:t>  Bc studia, NMGR studia</a:t>
            </a:r>
          </a:p>
          <a:p>
            <a:r>
              <a:rPr lang="cs-CZ" sz="3200" dirty="0"/>
              <a:t>Naši studenti (3., 4., 5. ročník) jako průvodci a společnost</a:t>
            </a:r>
          </a:p>
          <a:p>
            <a:endParaRPr lang="cs-CZ" sz="3200" dirty="0"/>
          </a:p>
          <a:p>
            <a:endParaRPr lang="cs-CZ" sz="3200" dirty="0"/>
          </a:p>
          <a:p>
            <a:r>
              <a:rPr lang="cs-CZ" sz="3200" dirty="0"/>
              <a:t>Halloween? </a:t>
            </a:r>
          </a:p>
        </p:txBody>
      </p:sp>
      <p:pic>
        <p:nvPicPr>
          <p:cNvPr id="5" name="Obrázek 4" descr="Obsah obrázku vzor, pixel, steh&#10;&#10;Popis byl vytvořen automaticky">
            <a:extLst>
              <a:ext uri="{FF2B5EF4-FFF2-40B4-BE49-F238E27FC236}">
                <a16:creationId xmlns:a16="http://schemas.microsoft.com/office/drawing/2014/main" id="{E6FCBFAC-ED14-E81A-4534-D25CFA2878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5" r="-3" b="-3"/>
          <a:stretch/>
        </p:blipFill>
        <p:spPr>
          <a:xfrm>
            <a:off x="7675658" y="2093976"/>
            <a:ext cx="3941064" cy="4096512"/>
          </a:xfrm>
          <a:prstGeom prst="rect">
            <a:avLst/>
          </a:prstGeom>
        </p:spPr>
      </p:pic>
      <p:pic>
        <p:nvPicPr>
          <p:cNvPr id="8" name="Obrázek 7" descr="Obsah obrázku zelenina, halloween, Kalabasa, Tykev&#10;&#10;Popis byl vytvořen automaticky">
            <a:extLst>
              <a:ext uri="{FF2B5EF4-FFF2-40B4-BE49-F238E27FC236}">
                <a16:creationId xmlns:a16="http://schemas.microsoft.com/office/drawing/2014/main" id="{5CA457E1-7B7C-0A56-66BC-595BB8C167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2268" y="5408477"/>
            <a:ext cx="1324683" cy="1361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31639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40FFAA0-B416-68B1-C926-808AD3F3BB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4A7F3787-8729-49DA-97D1-54C86C47EF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3401"/>
          <a:stretch/>
        </p:blipFill>
        <p:spPr>
          <a:xfrm>
            <a:off x="0" y="0"/>
            <a:ext cx="7872549" cy="1615331"/>
          </a:xfrm>
          <a:prstGeom prst="rect">
            <a:avLst/>
          </a:prstGeom>
        </p:spPr>
      </p:pic>
      <p:sp>
        <p:nvSpPr>
          <p:cNvPr id="5" name="Nadpis 1">
            <a:extLst>
              <a:ext uri="{FF2B5EF4-FFF2-40B4-BE49-F238E27FC236}">
                <a16:creationId xmlns:a16="http://schemas.microsoft.com/office/drawing/2014/main" id="{B8368ADF-2093-BC18-3E35-AB8479AA8A3E}"/>
              </a:ext>
            </a:extLst>
          </p:cNvPr>
          <p:cNvSpPr txBox="1">
            <a:spLocks/>
          </p:cNvSpPr>
          <p:nvPr/>
        </p:nvSpPr>
        <p:spPr>
          <a:xfrm>
            <a:off x="8327922" y="365125"/>
            <a:ext cx="302587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/>
              <a:t>Pátky, 13:00</a:t>
            </a:r>
            <a:br>
              <a:rPr lang="cs-CZ"/>
            </a:br>
            <a:r>
              <a:rPr lang="cs-CZ"/>
              <a:t>B11/205</a:t>
            </a:r>
            <a:endParaRPr lang="cs-CZ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D5045DB2-75A3-E125-2F69-0F9C925055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6340" y="4233953"/>
            <a:ext cx="2485611" cy="2144449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BF310AF7-569D-F38C-3DA2-6F9550486B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70" y="1782590"/>
            <a:ext cx="10553700" cy="1666875"/>
          </a:xfrm>
          <a:prstGeom prst="rect">
            <a:avLst/>
          </a:prstGeom>
        </p:spPr>
      </p:pic>
      <p:pic>
        <p:nvPicPr>
          <p:cNvPr id="11" name="Zástupný obsah 10" descr="Obsah obrázku interiér, osoba, Zaměstnání, Vědecký přístroj&#10;&#10;Popis byl vytvořen automaticky">
            <a:extLst>
              <a:ext uri="{FF2B5EF4-FFF2-40B4-BE49-F238E27FC236}">
                <a16:creationId xmlns:a16="http://schemas.microsoft.com/office/drawing/2014/main" id="{7A62C0E8-0C33-4EC8-BD21-0007F6957B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11" r="11943"/>
          <a:stretch/>
        </p:blipFill>
        <p:spPr>
          <a:xfrm>
            <a:off x="8581611" y="2616027"/>
            <a:ext cx="3081131" cy="3762375"/>
          </a:xfr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09CE8BC8-9686-311C-6FA0-198394875DC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9745" y="3595282"/>
            <a:ext cx="5089935" cy="2783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3161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CC61FC77-5E20-C9D2-3A52-BAABA32744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3D45573-B09F-4B45-4C7B-C0BE6E54A1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371504C7-20A9-5A57-DBB1-89FFAE1995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3401"/>
          <a:stretch/>
        </p:blipFill>
        <p:spPr>
          <a:xfrm>
            <a:off x="0" y="0"/>
            <a:ext cx="7872549" cy="1615331"/>
          </a:xfrm>
          <a:prstGeom prst="rect">
            <a:avLst/>
          </a:prstGeom>
        </p:spPr>
      </p:pic>
      <p:sp>
        <p:nvSpPr>
          <p:cNvPr id="5" name="Nadpis 1">
            <a:extLst>
              <a:ext uri="{FF2B5EF4-FFF2-40B4-BE49-F238E27FC236}">
                <a16:creationId xmlns:a16="http://schemas.microsoft.com/office/drawing/2014/main" id="{DFF2AF10-7E73-A612-23E6-9828EF27091E}"/>
              </a:ext>
            </a:extLst>
          </p:cNvPr>
          <p:cNvSpPr txBox="1">
            <a:spLocks/>
          </p:cNvSpPr>
          <p:nvPr/>
        </p:nvSpPr>
        <p:spPr>
          <a:xfrm>
            <a:off x="8327922" y="365125"/>
            <a:ext cx="302587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/>
              <a:t>Pátky, 13:00</a:t>
            </a:r>
            <a:br>
              <a:rPr lang="cs-CZ"/>
            </a:br>
            <a:r>
              <a:rPr lang="cs-CZ"/>
              <a:t>B11/205</a:t>
            </a:r>
            <a:endParaRPr lang="cs-CZ" dirty="0"/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68993529-4D16-44CB-0F66-6BBD315F0A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145" y="1788102"/>
            <a:ext cx="10829925" cy="1152525"/>
          </a:xfrm>
          <a:prstGeom prst="rect">
            <a:avLst/>
          </a:prstGeom>
        </p:spPr>
      </p:pic>
      <p:pic>
        <p:nvPicPr>
          <p:cNvPr id="12" name="Zástupný obsah 11" descr="Obsah obrázku osoba, oblečení, interiér, zeď&#10;&#10;Popis byl vytvořen automaticky">
            <a:extLst>
              <a:ext uri="{FF2B5EF4-FFF2-40B4-BE49-F238E27FC236}">
                <a16:creationId xmlns:a16="http://schemas.microsoft.com/office/drawing/2014/main" id="{013244BC-22D3-63CB-AB10-F26C4F1BE6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41"/>
          <a:stretch/>
        </p:blipFill>
        <p:spPr>
          <a:xfrm>
            <a:off x="5867146" y="2545772"/>
            <a:ext cx="2561216" cy="4156364"/>
          </a:xfr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1B9D1F54-6F17-5012-E64F-37BA2B6CA2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145" y="3038041"/>
            <a:ext cx="5543119" cy="1819123"/>
          </a:xfrm>
          <a:prstGeom prst="rect">
            <a:avLst/>
          </a:prstGeom>
        </p:spPr>
      </p:pic>
      <p:pic>
        <p:nvPicPr>
          <p:cNvPr id="18" name="Obrázek 17">
            <a:extLst>
              <a:ext uri="{FF2B5EF4-FFF2-40B4-BE49-F238E27FC236}">
                <a16:creationId xmlns:a16="http://schemas.microsoft.com/office/drawing/2014/main" id="{F0067C5B-0327-D6EA-2B3C-922DB07E86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53244" y="5460856"/>
            <a:ext cx="3133725" cy="695325"/>
          </a:xfrm>
          <a:prstGeom prst="rect">
            <a:avLst/>
          </a:prstGeom>
        </p:spPr>
      </p:pic>
      <p:sp>
        <p:nvSpPr>
          <p:cNvPr id="19" name="TextovéPole 18">
            <a:extLst>
              <a:ext uri="{FF2B5EF4-FFF2-40B4-BE49-F238E27FC236}">
                <a16:creationId xmlns:a16="http://schemas.microsoft.com/office/drawing/2014/main" id="{4C3470E9-8C55-AF23-9CC5-77553FE45C9A}"/>
              </a:ext>
            </a:extLst>
          </p:cNvPr>
          <p:cNvSpPr txBox="1"/>
          <p:nvPr/>
        </p:nvSpPr>
        <p:spPr>
          <a:xfrm>
            <a:off x="9102437" y="6308209"/>
            <a:ext cx="25194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hlinkClick r:id="rId7"/>
              </a:rPr>
              <a:t>Více </a:t>
            </a:r>
            <a:r>
              <a:rPr lang="cs-CZ" dirty="0"/>
              <a:t>o start-up </a:t>
            </a:r>
            <a:r>
              <a:rPr lang="cs-CZ" dirty="0" err="1"/>
              <a:t>CasInvent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3598055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EE21FB9-FCD2-6FEF-4937-BFF1A8E6BF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35487" y="5903843"/>
            <a:ext cx="6398108" cy="954157"/>
          </a:xfrm>
        </p:spPr>
        <p:txBody>
          <a:bodyPr/>
          <a:lstStyle/>
          <a:p>
            <a:r>
              <a:rPr lang="cs-CZ" dirty="0"/>
              <a:t>Stream přednášek </a:t>
            </a:r>
            <a:r>
              <a:rPr lang="cs-CZ" dirty="0">
                <a:hlinkClick r:id="rId2"/>
              </a:rPr>
              <a:t>na FB</a:t>
            </a:r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955B5C48-821E-A2DB-64B4-AE16945394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619461" cy="1959660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AEC4D8A4-4951-C8A2-A13A-B21714B647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965" y="1791217"/>
            <a:ext cx="6075529" cy="4281069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A41870DC-4668-5DDA-BD91-A956DC155A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98995" y="2069840"/>
            <a:ext cx="5583099" cy="3892265"/>
          </a:xfrm>
          <a:prstGeom prst="rect">
            <a:avLst/>
          </a:prstGeom>
        </p:spPr>
      </p:pic>
      <p:sp>
        <p:nvSpPr>
          <p:cNvPr id="11" name="Obdélník 10">
            <a:extLst>
              <a:ext uri="{FF2B5EF4-FFF2-40B4-BE49-F238E27FC236}">
                <a16:creationId xmlns:a16="http://schemas.microsoft.com/office/drawing/2014/main" id="{218CB3EB-A007-21E4-05C7-0FF96586E2B7}"/>
              </a:ext>
            </a:extLst>
          </p:cNvPr>
          <p:cNvSpPr/>
          <p:nvPr/>
        </p:nvSpPr>
        <p:spPr>
          <a:xfrm>
            <a:off x="6347494" y="2753139"/>
            <a:ext cx="5350863" cy="755374"/>
          </a:xfrm>
          <a:custGeom>
            <a:avLst/>
            <a:gdLst>
              <a:gd name="connsiteX0" fmla="*/ 0 w 5350863"/>
              <a:gd name="connsiteY0" fmla="*/ 0 h 755374"/>
              <a:gd name="connsiteX1" fmla="*/ 722367 w 5350863"/>
              <a:gd name="connsiteY1" fmla="*/ 0 h 755374"/>
              <a:gd name="connsiteX2" fmla="*/ 1444733 w 5350863"/>
              <a:gd name="connsiteY2" fmla="*/ 0 h 755374"/>
              <a:gd name="connsiteX3" fmla="*/ 1953065 w 5350863"/>
              <a:gd name="connsiteY3" fmla="*/ 0 h 755374"/>
              <a:gd name="connsiteX4" fmla="*/ 2728940 w 5350863"/>
              <a:gd name="connsiteY4" fmla="*/ 0 h 755374"/>
              <a:gd name="connsiteX5" fmla="*/ 3451307 w 5350863"/>
              <a:gd name="connsiteY5" fmla="*/ 0 h 755374"/>
              <a:gd name="connsiteX6" fmla="*/ 4013147 w 5350863"/>
              <a:gd name="connsiteY6" fmla="*/ 0 h 755374"/>
              <a:gd name="connsiteX7" fmla="*/ 4628496 w 5350863"/>
              <a:gd name="connsiteY7" fmla="*/ 0 h 755374"/>
              <a:gd name="connsiteX8" fmla="*/ 5350863 w 5350863"/>
              <a:gd name="connsiteY8" fmla="*/ 0 h 755374"/>
              <a:gd name="connsiteX9" fmla="*/ 5350863 w 5350863"/>
              <a:gd name="connsiteY9" fmla="*/ 377687 h 755374"/>
              <a:gd name="connsiteX10" fmla="*/ 5350863 w 5350863"/>
              <a:gd name="connsiteY10" fmla="*/ 755374 h 755374"/>
              <a:gd name="connsiteX11" fmla="*/ 4842531 w 5350863"/>
              <a:gd name="connsiteY11" fmla="*/ 755374 h 755374"/>
              <a:gd name="connsiteX12" fmla="*/ 4066656 w 5350863"/>
              <a:gd name="connsiteY12" fmla="*/ 755374 h 755374"/>
              <a:gd name="connsiteX13" fmla="*/ 3558324 w 5350863"/>
              <a:gd name="connsiteY13" fmla="*/ 755374 h 755374"/>
              <a:gd name="connsiteX14" fmla="*/ 2889466 w 5350863"/>
              <a:gd name="connsiteY14" fmla="*/ 755374 h 755374"/>
              <a:gd name="connsiteX15" fmla="*/ 2381134 w 5350863"/>
              <a:gd name="connsiteY15" fmla="*/ 755374 h 755374"/>
              <a:gd name="connsiteX16" fmla="*/ 1819293 w 5350863"/>
              <a:gd name="connsiteY16" fmla="*/ 755374 h 755374"/>
              <a:gd name="connsiteX17" fmla="*/ 1043418 w 5350863"/>
              <a:gd name="connsiteY17" fmla="*/ 755374 h 755374"/>
              <a:gd name="connsiteX18" fmla="*/ 0 w 5350863"/>
              <a:gd name="connsiteY18" fmla="*/ 755374 h 755374"/>
              <a:gd name="connsiteX19" fmla="*/ 0 w 5350863"/>
              <a:gd name="connsiteY19" fmla="*/ 362580 h 755374"/>
              <a:gd name="connsiteX20" fmla="*/ 0 w 5350863"/>
              <a:gd name="connsiteY20" fmla="*/ 0 h 7553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350863" h="755374" extrusionOk="0">
                <a:moveTo>
                  <a:pt x="0" y="0"/>
                </a:moveTo>
                <a:cubicBezTo>
                  <a:pt x="148331" y="27835"/>
                  <a:pt x="383722" y="-22327"/>
                  <a:pt x="722367" y="0"/>
                </a:cubicBezTo>
                <a:cubicBezTo>
                  <a:pt x="1061012" y="22327"/>
                  <a:pt x="1155615" y="-6748"/>
                  <a:pt x="1444733" y="0"/>
                </a:cubicBezTo>
                <a:cubicBezTo>
                  <a:pt x="1733851" y="6748"/>
                  <a:pt x="1707141" y="-1434"/>
                  <a:pt x="1953065" y="0"/>
                </a:cubicBezTo>
                <a:cubicBezTo>
                  <a:pt x="2198989" y="1434"/>
                  <a:pt x="2441280" y="28655"/>
                  <a:pt x="2728940" y="0"/>
                </a:cubicBezTo>
                <a:cubicBezTo>
                  <a:pt x="3016600" y="-28655"/>
                  <a:pt x="3101566" y="11028"/>
                  <a:pt x="3451307" y="0"/>
                </a:cubicBezTo>
                <a:cubicBezTo>
                  <a:pt x="3801048" y="-11028"/>
                  <a:pt x="3838438" y="-6604"/>
                  <a:pt x="4013147" y="0"/>
                </a:cubicBezTo>
                <a:cubicBezTo>
                  <a:pt x="4187856" y="6604"/>
                  <a:pt x="4357763" y="7238"/>
                  <a:pt x="4628496" y="0"/>
                </a:cubicBezTo>
                <a:cubicBezTo>
                  <a:pt x="4899229" y="-7238"/>
                  <a:pt x="5054632" y="-13701"/>
                  <a:pt x="5350863" y="0"/>
                </a:cubicBezTo>
                <a:cubicBezTo>
                  <a:pt x="5360526" y="139609"/>
                  <a:pt x="5354326" y="212085"/>
                  <a:pt x="5350863" y="377687"/>
                </a:cubicBezTo>
                <a:cubicBezTo>
                  <a:pt x="5347400" y="543289"/>
                  <a:pt x="5364117" y="667790"/>
                  <a:pt x="5350863" y="755374"/>
                </a:cubicBezTo>
                <a:cubicBezTo>
                  <a:pt x="5148539" y="733428"/>
                  <a:pt x="5007779" y="743969"/>
                  <a:pt x="4842531" y="755374"/>
                </a:cubicBezTo>
                <a:cubicBezTo>
                  <a:pt x="4677283" y="766779"/>
                  <a:pt x="4335996" y="759052"/>
                  <a:pt x="4066656" y="755374"/>
                </a:cubicBezTo>
                <a:cubicBezTo>
                  <a:pt x="3797317" y="751696"/>
                  <a:pt x="3735284" y="776389"/>
                  <a:pt x="3558324" y="755374"/>
                </a:cubicBezTo>
                <a:cubicBezTo>
                  <a:pt x="3381364" y="734359"/>
                  <a:pt x="3087136" y="765968"/>
                  <a:pt x="2889466" y="755374"/>
                </a:cubicBezTo>
                <a:cubicBezTo>
                  <a:pt x="2691796" y="744780"/>
                  <a:pt x="2602920" y="738382"/>
                  <a:pt x="2381134" y="755374"/>
                </a:cubicBezTo>
                <a:cubicBezTo>
                  <a:pt x="2159348" y="772366"/>
                  <a:pt x="2010133" y="755388"/>
                  <a:pt x="1819293" y="755374"/>
                </a:cubicBezTo>
                <a:cubicBezTo>
                  <a:pt x="1628453" y="755360"/>
                  <a:pt x="1249476" y="767401"/>
                  <a:pt x="1043418" y="755374"/>
                </a:cubicBezTo>
                <a:cubicBezTo>
                  <a:pt x="837360" y="743347"/>
                  <a:pt x="512989" y="786305"/>
                  <a:pt x="0" y="755374"/>
                </a:cubicBezTo>
                <a:cubicBezTo>
                  <a:pt x="19184" y="564370"/>
                  <a:pt x="11337" y="450388"/>
                  <a:pt x="0" y="362580"/>
                </a:cubicBezTo>
                <a:cubicBezTo>
                  <a:pt x="-11337" y="274772"/>
                  <a:pt x="4371" y="132786"/>
                  <a:pt x="0" y="0"/>
                </a:cubicBezTo>
                <a:close/>
              </a:path>
            </a:pathLst>
          </a:custGeom>
          <a:noFill/>
          <a:ln w="38100">
            <a:solidFill>
              <a:srgbClr val="C00000"/>
            </a:solidFill>
            <a:extLst>
              <a:ext uri="{C807C97D-BFC1-408E-A445-0C87EB9F89A2}">
                <ask:lineSketchStyleProps xmlns:ask="http://schemas.microsoft.com/office/drawing/2018/sketchyshapes" sd="110033365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8028727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AD13B3A-9592-4DE5-B160-E4AB88E743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Workshop z dílny CYI</a:t>
            </a:r>
          </a:p>
        </p:txBody>
      </p:sp>
      <p:pic>
        <p:nvPicPr>
          <p:cNvPr id="7" name="Zástupný obsah 6" descr="Obsah obrázku text, snímek obrazovky, Písmo, kruh&#10;&#10;Popis byl vytvořen automaticky">
            <a:extLst>
              <a:ext uri="{FF2B5EF4-FFF2-40B4-BE49-F238E27FC236}">
                <a16:creationId xmlns:a16="http://schemas.microsoft.com/office/drawing/2014/main" id="{076F966E-1697-68CF-C37F-82DDE838FB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4883" y="164701"/>
            <a:ext cx="4519797" cy="6528598"/>
          </a:xfr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2378549E-FEE1-CAEB-6E98-B700023227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149" y="1741096"/>
            <a:ext cx="6599979" cy="296219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2F358C38-4A3C-A639-887D-6F5DABF1B6FD}"/>
              </a:ext>
            </a:extLst>
          </p:cNvPr>
          <p:cNvSpPr txBox="1"/>
          <p:nvPr/>
        </p:nvSpPr>
        <p:spPr>
          <a:xfrm>
            <a:off x="612742" y="5882325"/>
            <a:ext cx="19391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>
                <a:hlinkClick r:id="rId4"/>
              </a:rPr>
              <a:t>Odkaz</a:t>
            </a:r>
            <a:r>
              <a:rPr lang="cs-CZ" sz="2400" dirty="0"/>
              <a:t> na CYI</a:t>
            </a:r>
          </a:p>
        </p:txBody>
      </p:sp>
    </p:spTree>
    <p:extLst>
      <p:ext uri="{BB962C8B-B14F-4D97-AF65-F5344CB8AC3E}">
        <p14:creationId xmlns:p14="http://schemas.microsoft.com/office/powerpoint/2010/main" val="62892163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52765C3C-92F7-914F-3CD8-958E2FCF87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8253" y="0"/>
            <a:ext cx="8087522" cy="5506278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F6ABAF89-A892-F214-A3AE-4E74C4CF12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9719" y="4815115"/>
            <a:ext cx="7584590" cy="2042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37474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F5B84B3-96F8-5398-AC44-8E092CDF5F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1D34BE6-CCFC-48B2-7E54-273DF1F5F7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9076" y="2180761"/>
            <a:ext cx="7232374" cy="4351338"/>
          </a:xfrm>
        </p:spPr>
        <p:txBody>
          <a:bodyPr/>
          <a:lstStyle/>
          <a:p>
            <a:pPr marL="0" indent="0">
              <a:buNone/>
            </a:pPr>
            <a:r>
              <a:rPr lang="en-US" u="none" strike="noStrike" dirty="0">
                <a:effectLst/>
              </a:rPr>
              <a:t>dr. Markéta </a:t>
            </a:r>
            <a:r>
              <a:rPr lang="en-US" u="none" strike="noStrike" dirty="0" err="1">
                <a:effectLst/>
              </a:rPr>
              <a:t>Kaucká</a:t>
            </a:r>
            <a:r>
              <a:rPr lang="cs-CZ" u="none" strike="noStrike" dirty="0">
                <a:effectLst/>
              </a:rPr>
              <a:t> </a:t>
            </a:r>
            <a:r>
              <a:rPr lang="cs-CZ" u="none" strike="noStrike" dirty="0" err="1">
                <a:effectLst/>
              </a:rPr>
              <a:t>Petersen</a:t>
            </a:r>
            <a:r>
              <a:rPr lang="en-US" u="none" strike="noStrike" dirty="0">
                <a:effectLst/>
              </a:rPr>
              <a:t>: </a:t>
            </a:r>
            <a:endParaRPr lang="cs-CZ" u="none" strike="noStrike" dirty="0">
              <a:effectLst/>
            </a:endParaRPr>
          </a:p>
          <a:p>
            <a:pPr marL="0" indent="0">
              <a:buNone/>
            </a:pPr>
            <a:r>
              <a:rPr lang="en-US" u="none" strike="noStrike" dirty="0">
                <a:effectLst/>
              </a:rPr>
              <a:t>From </a:t>
            </a:r>
            <a:r>
              <a:rPr lang="en-US" u="none" strike="noStrike" dirty="0" err="1">
                <a:effectLst/>
              </a:rPr>
              <a:t>Wnt</a:t>
            </a:r>
            <a:r>
              <a:rPr lang="en-US" u="none" strike="noStrike" dirty="0">
                <a:effectLst/>
              </a:rPr>
              <a:t> signaling in leukemia to the development and evolution of facial shape </a:t>
            </a:r>
            <a:endParaRPr lang="en-US" dirty="0">
              <a:effectLst/>
            </a:endParaRPr>
          </a:p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55E59BCD-4D59-2E90-8B78-1DEAA3F1EC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60792" y="2180761"/>
            <a:ext cx="3219301" cy="414126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E0F5419A-DB2A-2D3B-88D5-C433DFB963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057900" cy="1419225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77DE041F-9EBE-A17D-094A-39C8746002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524" y="3942207"/>
            <a:ext cx="6958583" cy="1544466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771887D1-47F6-966E-DA6F-C67C0E035A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57900" y="0"/>
            <a:ext cx="6134100" cy="1815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9368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B4C4B9E3-CD4A-0841-F70E-5610890F0A1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108" r="16835"/>
          <a:stretch/>
        </p:blipFill>
        <p:spPr>
          <a:xfrm>
            <a:off x="8257347" y="1071020"/>
            <a:ext cx="3848967" cy="5350689"/>
          </a:xfrm>
          <a:prstGeom prst="rect">
            <a:avLst/>
          </a:prstGeom>
        </p:spPr>
      </p:pic>
      <p:pic>
        <p:nvPicPr>
          <p:cNvPr id="7" name="Obrázek 6" descr="Obsah obrázku text, snímek obrazovky, software, Operační systém&#10;&#10;Popis byl vytvořen automaticky">
            <a:extLst>
              <a:ext uri="{FF2B5EF4-FFF2-40B4-BE49-F238E27FC236}">
                <a16:creationId xmlns:a16="http://schemas.microsoft.com/office/drawing/2014/main" id="{11245CFF-B94E-8800-EF37-E28475DFCA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86" y="93454"/>
            <a:ext cx="8110144" cy="5018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88126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ek 9" descr="Obsah obrázku text, elektronika, snímek obrazovky, design&#10;&#10;Popis byl vytvořen automaticky">
            <a:extLst>
              <a:ext uri="{FF2B5EF4-FFF2-40B4-BE49-F238E27FC236}">
                <a16:creationId xmlns:a16="http://schemas.microsoft.com/office/drawing/2014/main" id="{3297767C-02A4-527F-FA9E-CFF3D79DEA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158859"/>
            <a:ext cx="4725354" cy="6540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56649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 descr="Obsah obrázku text, plakát, snímek obrazovky, Leták&#10;&#10;Popis byl vytvořen automaticky">
            <a:extLst>
              <a:ext uri="{FF2B5EF4-FFF2-40B4-BE49-F238E27FC236}">
                <a16:creationId xmlns:a16="http://schemas.microsoft.com/office/drawing/2014/main" id="{A233A014-9389-0784-67E4-37D94C03BC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000" y="0"/>
            <a:ext cx="4836161" cy="6837815"/>
          </a:xfr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FF2D55C5-2BB1-608B-2DA8-D31606BC36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4668" y="844826"/>
            <a:ext cx="5825844" cy="3519487"/>
          </a:xfrm>
          <a:prstGeom prst="rect">
            <a:avLst/>
          </a:prstGeom>
        </p:spPr>
      </p:pic>
      <p:sp>
        <p:nvSpPr>
          <p:cNvPr id="8" name="Šipka: nahoru 7">
            <a:extLst>
              <a:ext uri="{FF2B5EF4-FFF2-40B4-BE49-F238E27FC236}">
                <a16:creationId xmlns:a16="http://schemas.microsoft.com/office/drawing/2014/main" id="{5151CCE5-C819-8E8F-F4F8-F37033A765FC}"/>
              </a:ext>
            </a:extLst>
          </p:cNvPr>
          <p:cNvSpPr/>
          <p:nvPr/>
        </p:nvSpPr>
        <p:spPr>
          <a:xfrm rot="1218159">
            <a:off x="9185112" y="2270297"/>
            <a:ext cx="872417" cy="3312152"/>
          </a:xfrm>
          <a:prstGeom prst="up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3898623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2A1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8915B1A7-ADDD-4766-1F9D-993412C8ED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761" y="277713"/>
            <a:ext cx="6667921" cy="5554430"/>
          </a:xfrm>
          <a:prstGeom prst="rect">
            <a:avLst/>
          </a:prstGeom>
        </p:spPr>
      </p:pic>
      <p:pic>
        <p:nvPicPr>
          <p:cNvPr id="6" name="Obrázek 5" descr="Obsah obrázku text, snímek obrazovky, grafický design&#10;&#10;Popis byl vytvořen automaticky">
            <a:extLst>
              <a:ext uri="{FF2B5EF4-FFF2-40B4-BE49-F238E27FC236}">
                <a16:creationId xmlns:a16="http://schemas.microsoft.com/office/drawing/2014/main" id="{CC9B0FD1-2D26-6C79-8201-4795A3B785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147"/>
          <a:stretch/>
        </p:blipFill>
        <p:spPr>
          <a:xfrm>
            <a:off x="6909954" y="1013320"/>
            <a:ext cx="4962639" cy="4831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1641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E75C3CA-4C92-1CB2-8C0F-684B34E877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240" y="365125"/>
            <a:ext cx="10515600" cy="769253"/>
          </a:xfrm>
        </p:spPr>
        <p:txBody>
          <a:bodyPr/>
          <a:lstStyle/>
          <a:p>
            <a:r>
              <a:rPr lang="cs-CZ" dirty="0"/>
              <a:t>Bakalářské a diplomové práce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CADA6B9-3C09-D80A-1ED0-1ADBCC0127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7975" y="1372284"/>
            <a:ext cx="10515600" cy="4351338"/>
          </a:xfrm>
        </p:spPr>
        <p:txBody>
          <a:bodyPr/>
          <a:lstStyle/>
          <a:p>
            <a:r>
              <a:rPr lang="cs-CZ" dirty="0"/>
              <a:t>Odkaz </a:t>
            </a:r>
            <a:r>
              <a:rPr lang="cs-CZ" dirty="0">
                <a:hlinkClick r:id="rId2"/>
              </a:rPr>
              <a:t>na stránky</a:t>
            </a:r>
            <a:r>
              <a:rPr lang="cs-CZ" dirty="0"/>
              <a:t> OFIŽ, stručný </a:t>
            </a:r>
            <a:r>
              <a:rPr lang="cs-CZ" dirty="0">
                <a:hlinkClick r:id="rId3"/>
              </a:rPr>
              <a:t>výtah</a:t>
            </a:r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3373C6E7-5812-71B6-3672-9B6FA2C7FE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160" y="2143982"/>
            <a:ext cx="10058400" cy="3444657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8" name="Rukopis 7">
                <a:extLst>
                  <a:ext uri="{FF2B5EF4-FFF2-40B4-BE49-F238E27FC236}">
                    <a16:creationId xmlns:a16="http://schemas.microsoft.com/office/drawing/2014/main" id="{49303165-0145-CAA4-D4EF-36329CA61C87}"/>
                  </a:ext>
                </a:extLst>
              </p14:cNvPr>
              <p14:cNvContentPartPr/>
              <p14:nvPr/>
            </p14:nvContentPartPr>
            <p14:xfrm>
              <a:off x="5506360" y="2680360"/>
              <a:ext cx="813960" cy="21960"/>
            </p14:xfrm>
          </p:contentPart>
        </mc:Choice>
        <mc:Fallback xmlns="">
          <p:pic>
            <p:nvPicPr>
              <p:cNvPr id="8" name="Rukopis 7">
                <a:extLst>
                  <a:ext uri="{FF2B5EF4-FFF2-40B4-BE49-F238E27FC236}">
                    <a16:creationId xmlns:a16="http://schemas.microsoft.com/office/drawing/2014/main" id="{49303165-0145-CAA4-D4EF-36329CA61C87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470720" y="2608360"/>
                <a:ext cx="885600" cy="165600"/>
              </a:xfrm>
              <a:prstGeom prst="rect">
                <a:avLst/>
              </a:prstGeom>
            </p:spPr>
          </p:pic>
        </mc:Fallback>
      </mc:AlternateContent>
      <p:sp>
        <p:nvSpPr>
          <p:cNvPr id="4" name="TextovéPole 3">
            <a:extLst>
              <a:ext uri="{FF2B5EF4-FFF2-40B4-BE49-F238E27FC236}">
                <a16:creationId xmlns:a16="http://schemas.microsoft.com/office/drawing/2014/main" id="{BFA9A87F-1DB1-A708-5F69-11C2F43C36BF}"/>
              </a:ext>
            </a:extLst>
          </p:cNvPr>
          <p:cNvSpPr txBox="1"/>
          <p:nvPr/>
        </p:nvSpPr>
        <p:spPr>
          <a:xfrm>
            <a:off x="1088571" y="6035040"/>
            <a:ext cx="6107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Využití nástrojů AI při psaní závěrečné práce? </a:t>
            </a:r>
            <a:r>
              <a:rPr lang="cs-CZ" dirty="0">
                <a:hlinkClick r:id="rId7"/>
              </a:rPr>
              <a:t>Doporučení MUNI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92112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ACA2EA0-FFD3-42EC-9406-B595015ED9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5288BCE-665C-472A-8C43-664BCFA31E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8762" y="1247775"/>
            <a:ext cx="9144000" cy="3007447"/>
          </a:xfrm>
          <a:prstGeom prst="rect">
            <a:avLst/>
          </a:prstGeom>
          <a:solidFill>
            <a:schemeClr val="bg1"/>
          </a:solidFill>
          <a:ln w="12700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28DB8A0-988B-490E-E0B8-C68DF7DD1A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4988" y="1442172"/>
            <a:ext cx="8582025" cy="217732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6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Co se událo… 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46C57131-53A7-4C1A-BEA8-25F06A06AD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87872" y="3912322"/>
            <a:ext cx="7225780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355266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6696DD4-30A3-DD73-8411-3931AA66A0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" name="Zástupný obsah 6" descr="Obsah obrázku text, Lidská tvář, muž, oblečení&#10;&#10;Popis byl vytvořen automaticky">
            <a:extLst>
              <a:ext uri="{FF2B5EF4-FFF2-40B4-BE49-F238E27FC236}">
                <a16:creationId xmlns:a16="http://schemas.microsoft.com/office/drawing/2014/main" id="{9EABE729-A820-2244-E851-D078BF9843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7334" y="537455"/>
            <a:ext cx="4106466" cy="2306465"/>
          </a:xfr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02741F92-9425-BAE0-ECCE-474B2D2BE4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723" y="365125"/>
            <a:ext cx="6616805" cy="5282426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BA9EF085-F0DA-6E1B-3937-62B78D8600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7387" y="4824939"/>
            <a:ext cx="6317560" cy="1863213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A1299393-8220-2AAA-6D8F-7F34BE1A27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00965" y="3110025"/>
            <a:ext cx="5945743" cy="1624556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13" name="Rukopis 12">
                <a:extLst>
                  <a:ext uri="{FF2B5EF4-FFF2-40B4-BE49-F238E27FC236}">
                    <a16:creationId xmlns:a16="http://schemas.microsoft.com/office/drawing/2014/main" id="{F33B5F81-39CE-9323-FCD0-7796915F6543}"/>
                  </a:ext>
                </a:extLst>
              </p14:cNvPr>
              <p14:cNvContentPartPr/>
              <p14:nvPr/>
            </p14:nvContentPartPr>
            <p14:xfrm>
              <a:off x="8835511" y="6320410"/>
              <a:ext cx="1847880" cy="360"/>
            </p14:xfrm>
          </p:contentPart>
        </mc:Choice>
        <mc:Fallback>
          <p:pic>
            <p:nvPicPr>
              <p:cNvPr id="13" name="Rukopis 12">
                <a:extLst>
                  <a:ext uri="{FF2B5EF4-FFF2-40B4-BE49-F238E27FC236}">
                    <a16:creationId xmlns:a16="http://schemas.microsoft.com/office/drawing/2014/main" id="{F33B5F81-39CE-9323-FCD0-7796915F6543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799871" y="6284770"/>
                <a:ext cx="191952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14" name="Rukopis 13">
                <a:extLst>
                  <a:ext uri="{FF2B5EF4-FFF2-40B4-BE49-F238E27FC236}">
                    <a16:creationId xmlns:a16="http://schemas.microsoft.com/office/drawing/2014/main" id="{057C3ECD-2082-74B8-5F8F-B3DA50AF790C}"/>
                  </a:ext>
                </a:extLst>
              </p14:cNvPr>
              <p14:cNvContentPartPr/>
              <p14:nvPr/>
            </p14:nvContentPartPr>
            <p14:xfrm>
              <a:off x="7324591" y="5523010"/>
              <a:ext cx="3776760" cy="360"/>
            </p14:xfrm>
          </p:contentPart>
        </mc:Choice>
        <mc:Fallback>
          <p:pic>
            <p:nvPicPr>
              <p:cNvPr id="14" name="Rukopis 13">
                <a:extLst>
                  <a:ext uri="{FF2B5EF4-FFF2-40B4-BE49-F238E27FC236}">
                    <a16:creationId xmlns:a16="http://schemas.microsoft.com/office/drawing/2014/main" id="{057C3ECD-2082-74B8-5F8F-B3DA50AF790C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7288591" y="5487010"/>
                <a:ext cx="3848400" cy="72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30114037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>
            <a:extLst>
              <a:ext uri="{FF2B5EF4-FFF2-40B4-BE49-F238E27FC236}">
                <a16:creationId xmlns:a16="http://schemas.microsoft.com/office/drawing/2014/main" id="{162B404C-8B0C-C5A9-E907-06559E68C7D2}"/>
              </a:ext>
            </a:extLst>
          </p:cNvPr>
          <p:cNvSpPr txBox="1">
            <a:spLocks/>
          </p:cNvSpPr>
          <p:nvPr/>
        </p:nvSpPr>
        <p:spPr>
          <a:xfrm>
            <a:off x="7193246" y="223043"/>
            <a:ext cx="472223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/>
              <a:t>Soboty, 20:05 ČT 24</a:t>
            </a:r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C3110B8C-99A6-5CF6-797D-75709812B6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696075" cy="2028825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DDBE64B5-47B1-A01E-5D81-A9B468785B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807" y="1852744"/>
            <a:ext cx="5002627" cy="4935682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34EEDF5E-7940-E27F-64F0-583F9187D4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7553" y="5039865"/>
            <a:ext cx="6132523" cy="68796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Obrázek 12" descr="Obsah obrázku text, logo, symbol, Obchodní značka&#10;&#10;Popis byl vytvořen automaticky">
            <a:extLst>
              <a:ext uri="{FF2B5EF4-FFF2-40B4-BE49-F238E27FC236}">
                <a16:creationId xmlns:a16="http://schemas.microsoft.com/office/drawing/2014/main" id="{1244D1A1-5723-E7DD-9DBD-012FB246A3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4403" y="2537278"/>
            <a:ext cx="3898824" cy="2192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36846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C8AA3F1C-B480-00FE-5495-808AD8841F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6598227" cy="1817518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C83671B1-19E8-F2BD-D3F9-0104B3845C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4752" y="2144191"/>
            <a:ext cx="6047230" cy="1497130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1BE7A3B2-1796-2649-F7F8-38CEDCDA0631}"/>
              </a:ext>
            </a:extLst>
          </p:cNvPr>
          <p:cNvSpPr txBox="1"/>
          <p:nvPr/>
        </p:nvSpPr>
        <p:spPr>
          <a:xfrm>
            <a:off x="8037942" y="6225754"/>
            <a:ext cx="1236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hlinkClick r:id="rId4"/>
              </a:rPr>
              <a:t>Celý článek</a:t>
            </a:r>
            <a:endParaRPr lang="cs-CZ" dirty="0"/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E9165D4E-C95E-8C33-4065-107B0CDA26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993" y="2017455"/>
            <a:ext cx="6053759" cy="4476371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C55BF329-C7FC-FB5C-19C1-E37943BD63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76993" y="3831143"/>
            <a:ext cx="6015007" cy="2204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3174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FE9E117-343C-C00E-9B62-E13000E26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EAEDF8BC-D21A-9A72-8A33-3245FB5CAB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573405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B7B320FC-9631-0BBC-76CA-F4FB4FF80F4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99" t="62018" r="3136" b="-185"/>
          <a:stretch/>
        </p:blipFill>
        <p:spPr>
          <a:xfrm>
            <a:off x="1498862" y="4683779"/>
            <a:ext cx="9022801" cy="1944966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56160203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27D6104-1936-D601-E1A9-0D8BC395A3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CEDA1B0D-636C-4246-4194-D428441D23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517" y="200315"/>
            <a:ext cx="4766906" cy="4326446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562F9B13-32CF-DA21-7803-2F6AE2C69C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34" y="4764728"/>
            <a:ext cx="9229725" cy="1962150"/>
          </a:xfrm>
          <a:prstGeom prst="rect">
            <a:avLst/>
          </a:prstGeom>
        </p:spPr>
      </p:pic>
      <p:pic>
        <p:nvPicPr>
          <p:cNvPr id="10" name="Obrázek 9" descr="Obsah obrázku text, Lidská tvář, snímek obrazovky, diagram&#10;&#10;Popis byl vytvořen automaticky">
            <a:extLst>
              <a:ext uri="{FF2B5EF4-FFF2-40B4-BE49-F238E27FC236}">
                <a16:creationId xmlns:a16="http://schemas.microsoft.com/office/drawing/2014/main" id="{ECE3558C-CFAC-E7A5-4ED8-7CDD1ED705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859"/>
          <a:stretch/>
        </p:blipFill>
        <p:spPr>
          <a:xfrm>
            <a:off x="6096000" y="129259"/>
            <a:ext cx="5232663" cy="2234279"/>
          </a:xfrm>
          <a:prstGeom prst="rect">
            <a:avLst/>
          </a:prstGeom>
        </p:spPr>
      </p:pic>
      <p:pic>
        <p:nvPicPr>
          <p:cNvPr id="12" name="Obrázek 11" descr="Obsah obrázku text, kruh, snímek obrazovky, koule&#10;&#10;Popis byl vytvořen automaticky">
            <a:extLst>
              <a:ext uri="{FF2B5EF4-FFF2-40B4-BE49-F238E27FC236}">
                <a16:creationId xmlns:a16="http://schemas.microsoft.com/office/drawing/2014/main" id="{3278032B-80D7-C898-0FBF-F594479928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8423" y="2140895"/>
            <a:ext cx="6731620" cy="2846476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37E16BBC-247D-FB68-E88D-028A42254DC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5159" y="5225338"/>
            <a:ext cx="2654514" cy="1167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67411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5A12D78-21DC-AD8F-4A85-145D23FDA4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29EE067-CA17-A79D-064D-CB10A7E77B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1450" y="6012587"/>
            <a:ext cx="10515600" cy="770076"/>
          </a:xfrm>
        </p:spPr>
        <p:txBody>
          <a:bodyPr/>
          <a:lstStyle/>
          <a:p>
            <a:r>
              <a:rPr lang="cs-CZ" dirty="0">
                <a:hlinkClick r:id="rId2"/>
              </a:rPr>
              <a:t>Více </a:t>
            </a:r>
            <a:r>
              <a:rPr lang="cs-CZ" dirty="0"/>
              <a:t>o NC za chemii, </a:t>
            </a:r>
            <a:r>
              <a:rPr lang="cs-CZ" dirty="0">
                <a:hlinkClick r:id="rId3"/>
              </a:rPr>
              <a:t>více</a:t>
            </a:r>
            <a:r>
              <a:rPr lang="cs-CZ" dirty="0"/>
              <a:t> o </a:t>
            </a:r>
            <a:r>
              <a:rPr lang="cs-CZ" dirty="0" err="1"/>
              <a:t>AlphaFold</a:t>
            </a:r>
            <a:r>
              <a:rPr lang="cs-CZ" dirty="0"/>
              <a:t> </a:t>
            </a:r>
            <a:r>
              <a:rPr lang="cs-CZ" dirty="0" err="1"/>
              <a:t>etc</a:t>
            </a:r>
            <a:r>
              <a:rPr lang="cs-CZ" dirty="0"/>
              <a:t>.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B15DE9EE-AFB4-794D-3067-ACF622ED3A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450" y="29731"/>
            <a:ext cx="5924550" cy="457200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CBBE8471-4262-0E9E-1F06-18E58718A9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1450" y="4521577"/>
            <a:ext cx="6101698" cy="1440520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53D42F6A-8494-5CCC-D5F8-A4154EC5DB2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0" y="527952"/>
            <a:ext cx="6023941" cy="3149969"/>
          </a:xfrm>
          <a:prstGeom prst="rect">
            <a:avLst/>
          </a:prstGeom>
        </p:spPr>
      </p:pic>
      <p:pic>
        <p:nvPicPr>
          <p:cNvPr id="11" name="Obrázek 10" descr="Obsah obrázku text, Grafika, grafický design, design&#10;&#10;Popis byl vytvořen automaticky">
            <a:extLst>
              <a:ext uri="{FF2B5EF4-FFF2-40B4-BE49-F238E27FC236}">
                <a16:creationId xmlns:a16="http://schemas.microsoft.com/office/drawing/2014/main" id="{B62A2C4F-36C3-5FEF-0636-28519679790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6807" y="3898090"/>
            <a:ext cx="3458817" cy="2594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96159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39F424D-03D7-E283-6D65-F48CC3E2F4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3246" y="223043"/>
            <a:ext cx="4722234" cy="1325563"/>
          </a:xfrm>
        </p:spPr>
        <p:txBody>
          <a:bodyPr>
            <a:normAutofit/>
          </a:bodyPr>
          <a:lstStyle/>
          <a:p>
            <a:r>
              <a:rPr lang="cs-CZ" dirty="0"/>
              <a:t>Soboty, 20:05 ČT 24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22BCEA6F-91B4-BE24-F346-796B8FCF23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696075" cy="2028825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6495DBEC-C3EF-B9EE-7AFE-4810AB1E1B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258" y="2393950"/>
            <a:ext cx="7369315" cy="2854126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F8620F6D-25A2-507D-4997-0EFB48CDD548}"/>
              </a:ext>
            </a:extLst>
          </p:cNvPr>
          <p:cNvSpPr txBox="1"/>
          <p:nvPr/>
        </p:nvSpPr>
        <p:spPr>
          <a:xfrm>
            <a:off x="202099" y="6079493"/>
            <a:ext cx="609442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800" dirty="0">
                <a:latin typeface="Cambria" panose="02040503050406030204" pitchFamily="18" charset="0"/>
                <a:ea typeface="Cambria" panose="02040503050406030204" pitchFamily="18" charset="0"/>
              </a:rPr>
              <a:t>Záznamy </a:t>
            </a:r>
            <a:r>
              <a:rPr lang="cs-CZ" sz="2800" dirty="0" err="1">
                <a:latin typeface="Cambria" panose="02040503050406030204" pitchFamily="18" charset="0"/>
                <a:ea typeface="Cambria" panose="02040503050406030204" pitchFamily="18" charset="0"/>
                <a:hlinkClick r:id="rId4"/>
              </a:rPr>
              <a:t>HydePark</a:t>
            </a:r>
            <a:r>
              <a:rPr lang="cs-CZ" sz="2800" dirty="0">
                <a:latin typeface="Cambria" panose="02040503050406030204" pitchFamily="18" charset="0"/>
                <a:ea typeface="Cambria" panose="02040503050406030204" pitchFamily="18" charset="0"/>
                <a:hlinkClick r:id="rId4"/>
              </a:rPr>
              <a:t> civilizace</a:t>
            </a:r>
            <a:endParaRPr lang="cs-CZ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CF95E56B-321B-BCE8-21CA-74FD3865CE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67668" y="1804315"/>
            <a:ext cx="4722233" cy="479839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49583623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F5D508E3-B434-89AC-3031-11250906D8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4604"/>
            <a:ext cx="12169575" cy="811305"/>
          </a:xfr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BDF60EBC-5BA0-4282-DAB4-A5B27A57EAA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0696"/>
          <a:stretch/>
        </p:blipFill>
        <p:spPr>
          <a:xfrm>
            <a:off x="197337" y="1164007"/>
            <a:ext cx="5191125" cy="4031944"/>
          </a:xfrm>
          <a:prstGeom prst="rect">
            <a:avLst/>
          </a:prstGeom>
        </p:spPr>
      </p:pic>
      <p:sp>
        <p:nvSpPr>
          <p:cNvPr id="7" name="Zástupný obsah 2">
            <a:extLst>
              <a:ext uri="{FF2B5EF4-FFF2-40B4-BE49-F238E27FC236}">
                <a16:creationId xmlns:a16="http://schemas.microsoft.com/office/drawing/2014/main" id="{5ED1E9FE-6191-42C5-EEBA-9913EB467B76}"/>
              </a:ext>
            </a:extLst>
          </p:cNvPr>
          <p:cNvSpPr txBox="1">
            <a:spLocks/>
          </p:cNvSpPr>
          <p:nvPr/>
        </p:nvSpPr>
        <p:spPr>
          <a:xfrm>
            <a:off x="130662" y="5910264"/>
            <a:ext cx="10515600" cy="6174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>
                <a:hlinkClick r:id="rId4"/>
              </a:rPr>
              <a:t>Odkaz</a:t>
            </a:r>
            <a:r>
              <a:rPr lang="cs-CZ" dirty="0"/>
              <a:t> na všechny oceněné 2024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CB2A6376-47B9-DBAD-E595-BA6EF99AAA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74986" y="2231825"/>
            <a:ext cx="5475119" cy="1644598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2D33B23F-D16B-CEB1-9B95-915253BB822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74986" y="4122031"/>
            <a:ext cx="5855805" cy="1073920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93BAB6B0-1F2E-B0EE-3A82-3882C8E2CBF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74986" y="5187581"/>
            <a:ext cx="6319677" cy="1524227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41C9C9C8-F045-3210-4A07-2BCCE455832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74986" y="855750"/>
            <a:ext cx="6528927" cy="1232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13721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A99F9111-0DFB-C556-CFCF-DC6A76DCCD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1042" y="380079"/>
            <a:ext cx="6274608" cy="6310773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B7ADBEBA-4099-C928-9F2C-3667B2E86D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957" y="0"/>
            <a:ext cx="4870053" cy="2228927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88F00991-DEEF-7F46-99E0-EB83192E86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6350" y="2566949"/>
            <a:ext cx="5215486" cy="137457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6A440260-7259-294E-BD67-3CB1A79785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6900" y="4475462"/>
            <a:ext cx="1722048" cy="1722048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E9CDB289-8304-1569-8D64-0CEF0477A6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10983" y="4659873"/>
            <a:ext cx="1353226" cy="1353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4786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ACA2EA0-FFD3-42EC-9406-B595015ED9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5288BCE-665C-472A-8C43-664BCFA31E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8762" y="1247775"/>
            <a:ext cx="9144000" cy="3007447"/>
          </a:xfrm>
          <a:prstGeom prst="rect">
            <a:avLst/>
          </a:prstGeom>
          <a:solidFill>
            <a:schemeClr val="bg1"/>
          </a:solidFill>
          <a:ln w="12700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28DB8A0-988B-490E-E0B8-C68DF7DD1A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4988" y="1442172"/>
            <a:ext cx="8582025" cy="217732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sz="6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Důležité informace…</a:t>
            </a:r>
            <a:endParaRPr lang="en-US" sz="66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46C57131-53A7-4C1A-BEA8-25F06A06AD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87872" y="3912322"/>
            <a:ext cx="7225780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846933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791F1D4-9526-6785-5B17-0A084D919D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DFD7B11-74D2-E643-388E-151BB391E3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13E82E43-5544-5B73-CED4-C0E287CC8F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0825" y="75415"/>
            <a:ext cx="8824758" cy="6858000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C3465D4D-248A-67DC-9299-12023E64F6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409" y="1690688"/>
            <a:ext cx="2324633" cy="4071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94404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6743A51-B81D-6F6E-9D7B-364571162B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A111F7C-5102-2A93-2AC1-7585288E6D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3031" y="6157796"/>
            <a:ext cx="2790334" cy="577441"/>
          </a:xfrm>
        </p:spPr>
        <p:txBody>
          <a:bodyPr/>
          <a:lstStyle/>
          <a:p>
            <a:r>
              <a:rPr lang="cs-CZ" dirty="0"/>
              <a:t>Odkaz na </a:t>
            </a:r>
            <a:r>
              <a:rPr lang="cs-CZ" dirty="0">
                <a:hlinkClick r:id="rId2"/>
              </a:rPr>
              <a:t>článek</a:t>
            </a:r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241F8DBE-292B-636C-F567-283C5FA41D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508783" cy="2379406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3D0E5541-2DFB-370C-5674-BD44F87901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06729" y="449966"/>
            <a:ext cx="6285271" cy="628527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24225247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2B229DE-6999-B1AF-B152-1E389865D1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8F6F51B-D8F8-0C21-94AE-155116DA1B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264" y="6048606"/>
            <a:ext cx="2780071" cy="603814"/>
          </a:xfrm>
        </p:spPr>
        <p:txBody>
          <a:bodyPr/>
          <a:lstStyle/>
          <a:p>
            <a:r>
              <a:rPr lang="cs-CZ" dirty="0"/>
              <a:t>Odkaz na </a:t>
            </a:r>
            <a:r>
              <a:rPr lang="cs-CZ" dirty="0">
                <a:hlinkClick r:id="rId3"/>
              </a:rPr>
              <a:t>studii</a:t>
            </a:r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0EE49B3D-5620-F596-ACDC-DA52D49A14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521" y="205580"/>
            <a:ext cx="6947346" cy="1028535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8D5B0501-B44D-18BC-D834-A8972D6580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17891" y="2573181"/>
            <a:ext cx="4247665" cy="3695779"/>
          </a:xfrm>
          <a:prstGeom prst="rect">
            <a:avLst/>
          </a:prstGeom>
        </p:spPr>
      </p:pic>
      <p:pic>
        <p:nvPicPr>
          <p:cNvPr id="8" name="Online médium 7" title="Video shows octopus hunt with other fish and punch them">
            <a:hlinkClick r:id="" action="ppaction://media"/>
            <a:extLst>
              <a:ext uri="{FF2B5EF4-FFF2-40B4-BE49-F238E27FC236}">
                <a16:creationId xmlns:a16="http://schemas.microsoft.com/office/drawing/2014/main" id="{249B92A3-B796-23CD-917E-DC5F22C0DBAD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6"/>
          <a:stretch>
            <a:fillRect/>
          </a:stretch>
        </p:blipFill>
        <p:spPr>
          <a:xfrm>
            <a:off x="441743" y="1581364"/>
            <a:ext cx="6324836" cy="3570739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8F72CBD3-D25B-B787-8D43-6B702AB5899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17891" y="263526"/>
            <a:ext cx="4745761" cy="2060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967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ACA2EA0-FFD3-42EC-9406-B595015ED9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5288BCE-665C-472A-8C43-664BCFA31E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8762" y="1247775"/>
            <a:ext cx="9144000" cy="3007447"/>
          </a:xfrm>
          <a:prstGeom prst="rect">
            <a:avLst/>
          </a:prstGeom>
          <a:solidFill>
            <a:schemeClr val="bg1"/>
          </a:solidFill>
          <a:ln w="12700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28DB8A0-988B-490E-E0B8-C68DF7DD1A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4988" y="1442172"/>
            <a:ext cx="8582025" cy="217732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sz="6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Užitečné weby a aplikace</a:t>
            </a:r>
            <a:endParaRPr lang="en-US" sz="66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46C57131-53A7-4C1A-BEA8-25F06A06AD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87872" y="3912322"/>
            <a:ext cx="7225780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82126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0" name="Google Shape;480;g2879f47d0fb_0_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3200" y="203200"/>
            <a:ext cx="11785602" cy="62952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3292" y="1826942"/>
            <a:ext cx="3322712" cy="5433467"/>
          </a:xfrm>
        </p:spPr>
        <p:txBody>
          <a:bodyPr/>
          <a:lstStyle/>
          <a:p>
            <a:pPr>
              <a:buNone/>
            </a:pPr>
            <a:r>
              <a:rPr lang="cs-CZ" dirty="0">
                <a:latin typeface="Cambria" pitchFamily="18" charset="0"/>
              </a:rPr>
              <a:t>Grafika na postery, prezentace atd. </a:t>
            </a:r>
          </a:p>
          <a:p>
            <a:pPr>
              <a:buNone/>
            </a:pPr>
            <a:endParaRPr lang="cs-CZ" dirty="0">
              <a:hlinkClick r:id="" action="ppaction://noaction"/>
            </a:endParaRPr>
          </a:p>
          <a:p>
            <a:pPr>
              <a:buNone/>
            </a:pPr>
            <a:r>
              <a:rPr lang="cs-CZ" dirty="0">
                <a:hlinkClick r:id="" action="ppaction://noaction"/>
              </a:rPr>
              <a:t>Odkaz</a:t>
            </a:r>
            <a:r>
              <a:rPr lang="cs-CZ" dirty="0"/>
              <a:t> na program</a:t>
            </a:r>
          </a:p>
          <a:p>
            <a:pPr>
              <a:buNone/>
            </a:pPr>
            <a:r>
              <a:rPr lang="cs-CZ" dirty="0"/>
              <a:t>Odkaz na </a:t>
            </a:r>
            <a:r>
              <a:rPr lang="cs-CZ" dirty="0" err="1">
                <a:hlinkClick r:id="rId2"/>
              </a:rPr>
              <a:t>tutorial</a:t>
            </a:r>
            <a:endParaRPr lang="cs-CZ" dirty="0"/>
          </a:p>
          <a:p>
            <a:pPr>
              <a:buNone/>
            </a:pPr>
            <a:endParaRPr lang="cs-CZ" dirty="0"/>
          </a:p>
          <a:p>
            <a:pPr>
              <a:buNone/>
            </a:pPr>
            <a:endParaRPr lang="cs-CZ" dirty="0"/>
          </a:p>
          <a:p>
            <a:pPr>
              <a:buNone/>
            </a:pPr>
            <a:endParaRPr lang="cs-CZ" dirty="0"/>
          </a:p>
        </p:txBody>
      </p:sp>
      <p:pic>
        <p:nvPicPr>
          <p:cNvPr id="1026" name="Picture 2" descr="Výsledek obrázku pro biorender graphi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03912" y="188642"/>
            <a:ext cx="5162550" cy="3276601"/>
          </a:xfrm>
          <a:prstGeom prst="rect">
            <a:avLst/>
          </a:prstGeom>
          <a:noFill/>
        </p:spPr>
      </p:pic>
      <p:pic>
        <p:nvPicPr>
          <p:cNvPr id="1028" name="Picture 4" descr="Související obrázek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5249" y="4360019"/>
            <a:ext cx="5436247" cy="2417225"/>
          </a:xfrm>
          <a:prstGeom prst="rect">
            <a:avLst/>
          </a:prstGeom>
          <a:noFill/>
        </p:spPr>
      </p:pic>
      <p:pic>
        <p:nvPicPr>
          <p:cNvPr id="1030" name="Picture 6" descr="Výsledek obrázku pro biorender graphic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81721" y="3808148"/>
            <a:ext cx="3234091" cy="2535957"/>
          </a:xfrm>
          <a:prstGeom prst="rect">
            <a:avLst/>
          </a:prstGeom>
          <a:noFill/>
        </p:spPr>
      </p:pic>
      <p:pic>
        <p:nvPicPr>
          <p:cNvPr id="2" name="Obrázek 1">
            <a:extLst>
              <a:ext uri="{FF2B5EF4-FFF2-40B4-BE49-F238E27FC236}">
                <a16:creationId xmlns:a16="http://schemas.microsoft.com/office/drawing/2014/main" id="{5940EBB4-CDA4-1559-1A05-BD2B713CA2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6083" y="188642"/>
            <a:ext cx="4333875" cy="1409700"/>
          </a:xfrm>
          <a:prstGeom prst="rect">
            <a:avLst/>
          </a:prstGeom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5234DA4-8F56-4896-9335-DD5D1142D1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8158316" cy="205145"/>
          </a:xfrm>
        </p:spPr>
        <p:txBody>
          <a:bodyPr>
            <a:normAutofit fontScale="90000"/>
          </a:bodyPr>
          <a:lstStyle/>
          <a:p>
            <a:r>
              <a:rPr lang="cs-CZ" dirty="0"/>
              <a:t>Schémata nejen signálních drah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5EE946C-E732-4274-90C2-7E636507DF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5441" y="5799224"/>
            <a:ext cx="4862804" cy="76019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3600" dirty="0">
                <a:hlinkClick r:id="rId2"/>
              </a:rPr>
              <a:t>www.reactome.org</a:t>
            </a:r>
            <a:endParaRPr lang="cs-CZ" sz="3600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2BF91479-E3C8-487A-9F06-1994CB26C0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474" y="762078"/>
            <a:ext cx="10351160" cy="484533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2C6C393B-410B-4782-BD5F-AAE9F5CC0D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99430" y="4388932"/>
            <a:ext cx="3760992" cy="220657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82967819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E37BEE0-C532-6DE0-4986-5A425E3FAE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783771"/>
            <a:ext cx="10515600" cy="5393192"/>
          </a:xfrm>
        </p:spPr>
        <p:txBody>
          <a:bodyPr/>
          <a:lstStyle/>
          <a:p>
            <a:r>
              <a:rPr lang="cs-CZ" dirty="0" err="1">
                <a:hlinkClick r:id="rId2"/>
              </a:rPr>
              <a:t>TheNounProject</a:t>
            </a:r>
            <a:endParaRPr lang="cs-CZ" dirty="0"/>
          </a:p>
          <a:p>
            <a:pPr marL="0" indent="0">
              <a:buNone/>
            </a:pPr>
            <a:endParaRPr lang="cs-CZ" dirty="0"/>
          </a:p>
          <a:p>
            <a:r>
              <a:rPr lang="cs-CZ" dirty="0">
                <a:hlinkClick r:id="rId3"/>
              </a:rPr>
              <a:t>Bio </a:t>
            </a:r>
            <a:r>
              <a:rPr lang="cs-CZ" dirty="0" err="1">
                <a:hlinkClick r:id="rId3"/>
              </a:rPr>
              <a:t>Icons</a:t>
            </a: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r>
              <a:rPr lang="cs-CZ" dirty="0" err="1">
                <a:hlinkClick r:id="rId4"/>
              </a:rPr>
              <a:t>SciDraw</a:t>
            </a:r>
            <a:endParaRPr lang="cs-CZ" dirty="0"/>
          </a:p>
          <a:p>
            <a:endParaRPr lang="cs-CZ" dirty="0"/>
          </a:p>
          <a:p>
            <a:endParaRPr lang="cs-CZ" dirty="0"/>
          </a:p>
          <a:p>
            <a:r>
              <a:rPr lang="cs-CZ" dirty="0">
                <a:hlinkClick r:id="rId5"/>
              </a:rPr>
              <a:t>Smart</a:t>
            </a:r>
            <a:endParaRPr lang="cs-CZ" dirty="0"/>
          </a:p>
        </p:txBody>
      </p:sp>
      <p:pic>
        <p:nvPicPr>
          <p:cNvPr id="5" name="Grafický objekt 4">
            <a:extLst>
              <a:ext uri="{FF2B5EF4-FFF2-40B4-BE49-F238E27FC236}">
                <a16:creationId xmlns:a16="http://schemas.microsoft.com/office/drawing/2014/main" id="{FB6CA94B-C4D4-FD83-3C64-099679AB0E1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854036" y="38545"/>
            <a:ext cx="1641566" cy="1641566"/>
          </a:xfrm>
          <a:prstGeom prst="rect">
            <a:avLst/>
          </a:prstGeom>
        </p:spPr>
      </p:pic>
      <p:pic>
        <p:nvPicPr>
          <p:cNvPr id="7" name="Grafický objekt 6">
            <a:extLst>
              <a:ext uri="{FF2B5EF4-FFF2-40B4-BE49-F238E27FC236}">
                <a16:creationId xmlns:a16="http://schemas.microsoft.com/office/drawing/2014/main" id="{79531CAC-59B1-BB53-7680-97424931BDF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704772" y="149062"/>
            <a:ext cx="1865243" cy="1865243"/>
          </a:xfrm>
          <a:prstGeom prst="rect">
            <a:avLst/>
          </a:prstGeom>
        </p:spPr>
      </p:pic>
      <p:pic>
        <p:nvPicPr>
          <p:cNvPr id="9" name="Grafický objekt 8">
            <a:extLst>
              <a:ext uri="{FF2B5EF4-FFF2-40B4-BE49-F238E27FC236}">
                <a16:creationId xmlns:a16="http://schemas.microsoft.com/office/drawing/2014/main" id="{F4E60774-D78B-B85C-447E-4AF002B9F08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003472" y="393024"/>
            <a:ext cx="1822174" cy="1822174"/>
          </a:xfrm>
          <a:prstGeom prst="rect">
            <a:avLst/>
          </a:prstGeom>
        </p:spPr>
      </p:pic>
      <p:pic>
        <p:nvPicPr>
          <p:cNvPr id="11" name="Grafický objekt 10">
            <a:extLst>
              <a:ext uri="{FF2B5EF4-FFF2-40B4-BE49-F238E27FC236}">
                <a16:creationId xmlns:a16="http://schemas.microsoft.com/office/drawing/2014/main" id="{06FBC70C-AEE1-A263-8362-F239A1FF529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143270" y="241167"/>
            <a:ext cx="2047461" cy="2047461"/>
          </a:xfrm>
          <a:prstGeom prst="rect">
            <a:avLst/>
          </a:prstGeom>
        </p:spPr>
      </p:pic>
      <p:pic>
        <p:nvPicPr>
          <p:cNvPr id="13" name="Grafický objekt 12">
            <a:extLst>
              <a:ext uri="{FF2B5EF4-FFF2-40B4-BE49-F238E27FC236}">
                <a16:creationId xmlns:a16="http://schemas.microsoft.com/office/drawing/2014/main" id="{A77218C7-541F-1C7F-66C5-68B2EF588AD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6418276" y="70627"/>
            <a:ext cx="1411357" cy="1411357"/>
          </a:xfrm>
          <a:prstGeom prst="rect">
            <a:avLst/>
          </a:prstGeom>
        </p:spPr>
      </p:pic>
      <p:pic>
        <p:nvPicPr>
          <p:cNvPr id="15" name="Grafický objekt 14">
            <a:extLst>
              <a:ext uri="{FF2B5EF4-FFF2-40B4-BE49-F238E27FC236}">
                <a16:creationId xmlns:a16="http://schemas.microsoft.com/office/drawing/2014/main" id="{63BE0A91-0FDB-8880-D3B2-6A45A4B3964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 rot="7895291">
            <a:off x="6980928" y="1637585"/>
            <a:ext cx="411983" cy="1740022"/>
          </a:xfrm>
          <a:prstGeom prst="rect">
            <a:avLst/>
          </a:prstGeom>
        </p:spPr>
      </p:pic>
      <p:pic>
        <p:nvPicPr>
          <p:cNvPr id="17" name="Grafický objekt 16">
            <a:extLst>
              <a:ext uri="{FF2B5EF4-FFF2-40B4-BE49-F238E27FC236}">
                <a16:creationId xmlns:a16="http://schemas.microsoft.com/office/drawing/2014/main" id="{DF3A8C8D-7FB0-F426-8E2A-69CC31BF44C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7974340" y="2395754"/>
            <a:ext cx="2302962" cy="810902"/>
          </a:xfrm>
          <a:prstGeom prst="rect">
            <a:avLst/>
          </a:prstGeom>
        </p:spPr>
      </p:pic>
      <p:pic>
        <p:nvPicPr>
          <p:cNvPr id="19" name="Grafický objekt 18">
            <a:extLst>
              <a:ext uri="{FF2B5EF4-FFF2-40B4-BE49-F238E27FC236}">
                <a16:creationId xmlns:a16="http://schemas.microsoft.com/office/drawing/2014/main" id="{2FAD0430-3EC8-23BD-AB5D-859EB0B6A8B6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 rot="16200000">
            <a:off x="9378353" y="2410620"/>
            <a:ext cx="3263986" cy="666956"/>
          </a:xfrm>
          <a:prstGeom prst="rect">
            <a:avLst/>
          </a:prstGeom>
        </p:spPr>
      </p:pic>
      <p:pic>
        <p:nvPicPr>
          <p:cNvPr id="21" name="Grafický objekt 20">
            <a:extLst>
              <a:ext uri="{FF2B5EF4-FFF2-40B4-BE49-F238E27FC236}">
                <a16:creationId xmlns:a16="http://schemas.microsoft.com/office/drawing/2014/main" id="{B108B9A1-C0A6-7694-5FE7-9FE34E500D2C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 rot="5573675">
            <a:off x="4592657" y="1741134"/>
            <a:ext cx="1643498" cy="2325757"/>
          </a:xfrm>
          <a:prstGeom prst="rect">
            <a:avLst/>
          </a:prstGeom>
        </p:spPr>
      </p:pic>
      <p:pic>
        <p:nvPicPr>
          <p:cNvPr id="23" name="Grafický objekt 22">
            <a:extLst>
              <a:ext uri="{FF2B5EF4-FFF2-40B4-BE49-F238E27FC236}">
                <a16:creationId xmlns:a16="http://schemas.microsoft.com/office/drawing/2014/main" id="{7AB76FA5-E837-322C-D2A1-A334CC8D6962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2939878" y="3145135"/>
            <a:ext cx="2943225" cy="2495550"/>
          </a:xfrm>
          <a:prstGeom prst="rect">
            <a:avLst/>
          </a:prstGeom>
        </p:spPr>
      </p:pic>
      <p:pic>
        <p:nvPicPr>
          <p:cNvPr id="25" name="Grafický objekt 24">
            <a:extLst>
              <a:ext uri="{FF2B5EF4-FFF2-40B4-BE49-F238E27FC236}">
                <a16:creationId xmlns:a16="http://schemas.microsoft.com/office/drawing/2014/main" id="{2058B4B2-0F75-756F-9FB2-1109F3F2AE3F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5082447" y="3516291"/>
            <a:ext cx="1846082" cy="2036459"/>
          </a:xfrm>
          <a:prstGeom prst="rect">
            <a:avLst/>
          </a:prstGeom>
        </p:spPr>
      </p:pic>
      <p:pic>
        <p:nvPicPr>
          <p:cNvPr id="27" name="Grafický objekt 26">
            <a:extLst>
              <a:ext uri="{FF2B5EF4-FFF2-40B4-BE49-F238E27FC236}">
                <a16:creationId xmlns:a16="http://schemas.microsoft.com/office/drawing/2014/main" id="{8859F22B-6CB6-5718-B5D2-AD6514034FF4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 rot="3606391">
            <a:off x="8189808" y="3058647"/>
            <a:ext cx="1073025" cy="3035128"/>
          </a:xfrm>
          <a:prstGeom prst="rect">
            <a:avLst/>
          </a:prstGeom>
        </p:spPr>
      </p:pic>
      <p:pic>
        <p:nvPicPr>
          <p:cNvPr id="29" name="Grafický objekt 28">
            <a:extLst>
              <a:ext uri="{FF2B5EF4-FFF2-40B4-BE49-F238E27FC236}">
                <a16:creationId xmlns:a16="http://schemas.microsoft.com/office/drawing/2014/main" id="{6C6420E1-38E3-A517-2E29-A26C5DE3524D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5822781" y="2896609"/>
            <a:ext cx="2151559" cy="3043074"/>
          </a:xfrm>
          <a:prstGeom prst="rect">
            <a:avLst/>
          </a:prstGeom>
        </p:spPr>
      </p:pic>
      <p:pic>
        <p:nvPicPr>
          <p:cNvPr id="31" name="Obrázek 30">
            <a:extLst>
              <a:ext uri="{FF2B5EF4-FFF2-40B4-BE49-F238E27FC236}">
                <a16:creationId xmlns:a16="http://schemas.microsoft.com/office/drawing/2014/main" id="{B05016A8-5059-6CC4-1C5B-AF70CBACF425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576364" y="3845421"/>
            <a:ext cx="2323181" cy="650751"/>
          </a:xfrm>
          <a:prstGeom prst="rect">
            <a:avLst/>
          </a:prstGeom>
        </p:spPr>
      </p:pic>
      <p:pic>
        <p:nvPicPr>
          <p:cNvPr id="33" name="Obrázek 32">
            <a:extLst>
              <a:ext uri="{FF2B5EF4-FFF2-40B4-BE49-F238E27FC236}">
                <a16:creationId xmlns:a16="http://schemas.microsoft.com/office/drawing/2014/main" id="{5268D9FC-257D-7D8E-3F54-EA6D3055A7DE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570531" y="5430655"/>
            <a:ext cx="2322443" cy="838806"/>
          </a:xfrm>
          <a:prstGeom prst="rect">
            <a:avLst/>
          </a:prstGeom>
        </p:spPr>
      </p:pic>
      <p:pic>
        <p:nvPicPr>
          <p:cNvPr id="35" name="Obrázek 34" descr="Obsah obrázku hračka, panenka, klipart, vektorová grafika&#10;&#10;Popis byl vytvořen automaticky">
            <a:extLst>
              <a:ext uri="{FF2B5EF4-FFF2-40B4-BE49-F238E27FC236}">
                <a16:creationId xmlns:a16="http://schemas.microsoft.com/office/drawing/2014/main" id="{C5FD09B9-5ED0-0555-9FCB-B7E8B22288A4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9333" y="5685899"/>
            <a:ext cx="1194717" cy="810701"/>
          </a:xfrm>
          <a:prstGeom prst="rect">
            <a:avLst/>
          </a:prstGeom>
        </p:spPr>
      </p:pic>
      <p:pic>
        <p:nvPicPr>
          <p:cNvPr id="37" name="Obrázek 36">
            <a:extLst>
              <a:ext uri="{FF2B5EF4-FFF2-40B4-BE49-F238E27FC236}">
                <a16:creationId xmlns:a16="http://schemas.microsoft.com/office/drawing/2014/main" id="{CA9698A1-A8DE-150E-CE45-A54B57F1A3A1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09177" y="4459762"/>
            <a:ext cx="801856" cy="3517820"/>
          </a:xfrm>
          <a:prstGeom prst="rect">
            <a:avLst/>
          </a:prstGeom>
        </p:spPr>
      </p:pic>
      <p:pic>
        <p:nvPicPr>
          <p:cNvPr id="39" name="Obrázek 38" descr="Obsah obrázku příslušenství&#10;&#10;Popis byl vytvořen automaticky">
            <a:extLst>
              <a:ext uri="{FF2B5EF4-FFF2-40B4-BE49-F238E27FC236}">
                <a16:creationId xmlns:a16="http://schemas.microsoft.com/office/drawing/2014/main" id="{416879C2-7DB6-01E1-C235-210BB86EADC0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1933" y="5319377"/>
            <a:ext cx="2918492" cy="1425755"/>
          </a:xfrm>
          <a:prstGeom prst="rect">
            <a:avLst/>
          </a:prstGeom>
        </p:spPr>
      </p:pic>
      <p:pic>
        <p:nvPicPr>
          <p:cNvPr id="41" name="Obrázek 40">
            <a:extLst>
              <a:ext uri="{FF2B5EF4-FFF2-40B4-BE49-F238E27FC236}">
                <a16:creationId xmlns:a16="http://schemas.microsoft.com/office/drawing/2014/main" id="{315BA67E-CCEC-3700-0115-90716946563B}"/>
              </a:ext>
            </a:extLst>
          </p:cNvPr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570531" y="2329088"/>
            <a:ext cx="3406160" cy="830021"/>
          </a:xfrm>
          <a:prstGeom prst="rect">
            <a:avLst/>
          </a:prstGeom>
        </p:spPr>
      </p:pic>
      <p:pic>
        <p:nvPicPr>
          <p:cNvPr id="43" name="Obrázek 42">
            <a:extLst>
              <a:ext uri="{FF2B5EF4-FFF2-40B4-BE49-F238E27FC236}">
                <a16:creationId xmlns:a16="http://schemas.microsoft.com/office/drawing/2014/main" id="{35E622F6-4F98-7727-7A24-04D4D0BB7B7D}"/>
              </a:ext>
            </a:extLst>
          </p:cNvPr>
          <p:cNvPicPr>
            <a:picLocks noChangeAspect="1"/>
          </p:cNvPicPr>
          <p:nvPr/>
        </p:nvPicPr>
        <p:blipFill rotWithShape="1">
          <a:blip r:embed="rId38"/>
          <a:srcRect r="81214" b="75205"/>
          <a:stretch/>
        </p:blipFill>
        <p:spPr>
          <a:xfrm>
            <a:off x="577304" y="1201558"/>
            <a:ext cx="985676" cy="583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8373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F6459BA-D6BB-1F10-E8FB-C88A0B4829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2974E075-C55B-7C92-2246-B2E5BDE90D08}"/>
              </a:ext>
            </a:extLst>
          </p:cNvPr>
          <p:cNvSpPr txBox="1"/>
          <p:nvPr/>
        </p:nvSpPr>
        <p:spPr>
          <a:xfrm>
            <a:off x="3971109" y="3059668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 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5279DAD3-3281-F044-1DF2-A5DFA0FED0B2}"/>
              </a:ext>
            </a:extLst>
          </p:cNvPr>
          <p:cNvSpPr txBox="1"/>
          <p:nvPr/>
        </p:nvSpPr>
        <p:spPr>
          <a:xfrm>
            <a:off x="10398034" y="6363230"/>
            <a:ext cx="16314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Odkaz na 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2"/>
              </a:rPr>
              <a:t>NEJM</a:t>
            </a: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12355766-E624-D29C-A278-B1193CA74D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071878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69E6CAE2-EAC9-02A5-45A5-C84C7FE515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5556" y="2980118"/>
            <a:ext cx="5355723" cy="375244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8B0D6DD4-F7C1-D565-F708-B3B74C54C3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7347" y="5901668"/>
            <a:ext cx="3779832" cy="854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02007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E1210B1-A251-4C13-9713-5972852A03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081" y="6196758"/>
            <a:ext cx="11989838" cy="661242"/>
          </a:xfrm>
        </p:spPr>
        <p:txBody>
          <a:bodyPr>
            <a:noAutofit/>
          </a:bodyPr>
          <a:lstStyle/>
          <a:p>
            <a:r>
              <a:rPr lang="cs-CZ" sz="2600" dirty="0" err="1">
                <a:hlinkClick r:id="rId2"/>
              </a:rPr>
              <a:t>NEZkreslená</a:t>
            </a:r>
            <a:r>
              <a:rPr lang="cs-CZ" sz="2600" dirty="0">
                <a:hlinkClick r:id="rId2"/>
              </a:rPr>
              <a:t> věda</a:t>
            </a:r>
            <a:r>
              <a:rPr lang="cs-CZ" sz="2600" dirty="0"/>
              <a:t>, projekt AVČR – výuková videa (spíš pro SŠ nebo </a:t>
            </a:r>
            <a:r>
              <a:rPr lang="cs-CZ" sz="2600" dirty="0" err="1"/>
              <a:t>prokrastinující</a:t>
            </a:r>
            <a:r>
              <a:rPr lang="cs-CZ" sz="2600" dirty="0"/>
              <a:t> VŠ)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4B448EC3-A8D6-4CE5-9446-B4827F236C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7300" y="83510"/>
            <a:ext cx="9677400" cy="184785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F6560EAB-E3A3-4A44-BE2C-0BC214E83B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5918" y="2069926"/>
            <a:ext cx="9920164" cy="4126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8671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719FE22-A1EE-22E8-6946-98F629F646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9184"/>
            <a:ext cx="6894576" cy="1344168"/>
          </a:xfrm>
        </p:spPr>
        <p:txBody>
          <a:bodyPr anchor="b">
            <a:normAutofit/>
          </a:bodyPr>
          <a:lstStyle/>
          <a:p>
            <a:r>
              <a:rPr lang="cs-CZ" sz="5400" b="1" dirty="0"/>
              <a:t>Hledáme…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D352894-ED52-2E8A-8A27-82FB4A9387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026763"/>
            <a:ext cx="6894576" cy="4050604"/>
          </a:xfrm>
        </p:spPr>
        <p:txBody>
          <a:bodyPr>
            <a:normAutofit fontScale="92500" lnSpcReduction="20000"/>
          </a:bodyPr>
          <a:lstStyle/>
          <a:p>
            <a:r>
              <a:rPr lang="cs-CZ" sz="4400" b="1" dirty="0"/>
              <a:t>Proaktivní studenty pro popularizaci</a:t>
            </a:r>
          </a:p>
          <a:p>
            <a:pPr lvl="1"/>
            <a:r>
              <a:rPr lang="cs-CZ" sz="3200" dirty="0"/>
              <a:t>Akce typu Noc vědců, Open </a:t>
            </a:r>
            <a:r>
              <a:rPr lang="cs-CZ" sz="3200" dirty="0" err="1"/>
              <a:t>day</a:t>
            </a:r>
            <a:r>
              <a:rPr lang="cs-CZ" sz="3200" dirty="0"/>
              <a:t>, Dny otevřených dveří, focení na propagační materiály, hlídání přijímacích zkoušek, …  </a:t>
            </a:r>
          </a:p>
          <a:p>
            <a:pPr lvl="1"/>
            <a:r>
              <a:rPr lang="cs-CZ" sz="3200" dirty="0"/>
              <a:t>E-mailový seznam, hromadné oslovení</a:t>
            </a:r>
          </a:p>
          <a:p>
            <a:pPr lvl="1"/>
            <a:endParaRPr lang="cs-CZ" sz="3200" dirty="0"/>
          </a:p>
          <a:p>
            <a:pPr lvl="1"/>
            <a:r>
              <a:rPr lang="cs-CZ" sz="3200" b="1" dirty="0"/>
              <a:t>Aktuálně </a:t>
            </a:r>
            <a:r>
              <a:rPr lang="cs-CZ" sz="3200" dirty="0"/>
              <a:t>– Noc vědců TENTO PÁTEK 27. 9. </a:t>
            </a:r>
          </a:p>
        </p:txBody>
      </p:sp>
      <p:pic>
        <p:nvPicPr>
          <p:cNvPr id="4" name="Obrázek 3" descr="Obsah obrázku Kreslený film, kreslené, Lidská tvář, Animace&#10;&#10;Popis byl vytvořen automaticky">
            <a:extLst>
              <a:ext uri="{FF2B5EF4-FFF2-40B4-BE49-F238E27FC236}">
                <a16:creationId xmlns:a16="http://schemas.microsoft.com/office/drawing/2014/main" id="{6951C13E-2A52-A021-06D2-24945C51A1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4656" y="3936943"/>
            <a:ext cx="4475729" cy="1958131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A08FAE5B-A3E8-B8BC-3173-746A1A52C0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8570" y="329184"/>
            <a:ext cx="3109587" cy="3429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6582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6648D13-F821-49BE-A4CA-B82DA76639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642" y="6260841"/>
            <a:ext cx="11768713" cy="457200"/>
          </a:xfrm>
        </p:spPr>
        <p:txBody>
          <a:bodyPr>
            <a:noAutofit/>
          </a:bodyPr>
          <a:lstStyle/>
          <a:p>
            <a:r>
              <a:rPr lang="cs-CZ" sz="3000" b="1" dirty="0"/>
              <a:t>kanál </a:t>
            </a:r>
            <a:r>
              <a:rPr lang="cs-CZ" sz="3000" b="1" dirty="0" err="1"/>
              <a:t>Osmosis</a:t>
            </a:r>
            <a:r>
              <a:rPr lang="cs-CZ" sz="3000" b="1" dirty="0"/>
              <a:t> </a:t>
            </a:r>
            <a:r>
              <a:rPr lang="cs-CZ" sz="3000" dirty="0"/>
              <a:t>na </a:t>
            </a:r>
            <a:r>
              <a:rPr lang="cs-CZ" sz="3000" dirty="0">
                <a:hlinkClick r:id="rId2"/>
              </a:rPr>
              <a:t>YouTube</a:t>
            </a:r>
            <a:r>
              <a:rPr lang="cs-CZ" sz="3000" dirty="0"/>
              <a:t> – kreslená výuková videa, především medicína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53A18158-2FF6-4A88-959B-484B5EE11F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2137" y="-1"/>
            <a:ext cx="8467725" cy="1333500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7F429D78-47FC-4DDE-9066-C9C670DC840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365"/>
          <a:stretch/>
        </p:blipFill>
        <p:spPr>
          <a:xfrm>
            <a:off x="1366685" y="1486514"/>
            <a:ext cx="9625279" cy="4621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83643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5E89161-9E21-4F3C-A457-693D2E3E94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7478" y="1604013"/>
            <a:ext cx="10515600" cy="1012142"/>
          </a:xfrm>
        </p:spPr>
        <p:txBody>
          <a:bodyPr>
            <a:noAutofit/>
          </a:bodyPr>
          <a:lstStyle/>
          <a:p>
            <a:r>
              <a:rPr lang="cs-CZ" sz="2400" dirty="0"/>
              <a:t>Chcete se učit nenásilnou formou, potřebujete věci vidět, abyste je lépe pochopili?</a:t>
            </a:r>
            <a:br>
              <a:rPr lang="cs-CZ" sz="2400" dirty="0"/>
            </a:br>
            <a:r>
              <a:rPr lang="cs-CZ" sz="2400" b="1" dirty="0"/>
              <a:t>Odborná</a:t>
            </a:r>
            <a:r>
              <a:rPr lang="cs-CZ" sz="2400" dirty="0"/>
              <a:t> a přitom srozumitelná videa – medicína, biologie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1D201F56-C4D0-48A1-9263-5DF8E0264A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7578" y="222288"/>
            <a:ext cx="8096844" cy="1313827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19F44356-0A4C-4338-9727-FC41E52192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2717" y="2768523"/>
            <a:ext cx="2855169" cy="757494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B75AF55B-E66A-4D26-AEB2-0E7FDC1939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52716" y="3645505"/>
            <a:ext cx="2855169" cy="748330"/>
          </a:xfrm>
          <a:prstGeom prst="rect">
            <a:avLst/>
          </a:prstGeom>
        </p:spPr>
      </p:pic>
      <p:sp>
        <p:nvSpPr>
          <p:cNvPr id="7" name="Obdélník 6">
            <a:extLst>
              <a:ext uri="{FF2B5EF4-FFF2-40B4-BE49-F238E27FC236}">
                <a16:creationId xmlns:a16="http://schemas.microsoft.com/office/drawing/2014/main" id="{0654CA96-9961-4938-B2D4-3F1DB365D12E}"/>
              </a:ext>
            </a:extLst>
          </p:cNvPr>
          <p:cNvSpPr/>
          <p:nvPr/>
        </p:nvSpPr>
        <p:spPr>
          <a:xfrm>
            <a:off x="45098" y="6024058"/>
            <a:ext cx="12101804" cy="52322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Jak vlastně funguje COVID-19? Odkaz na </a:t>
            </a:r>
            <a:r>
              <a:rPr kumimoji="0" lang="cs-CZ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5"/>
              </a:rPr>
              <a:t>video </a:t>
            </a:r>
            <a:r>
              <a:rPr kumimoji="0" lang="cs-CZ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včetně mechanismu patofyziologie 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78801276-5695-4D49-B8C7-5301B4C129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62124" y="2768523"/>
            <a:ext cx="5551333" cy="306097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Obrázek 8" descr="Obsah obrázku kreslení&#10;&#10;Popis byl vytvořen automaticky">
            <a:extLst>
              <a:ext uri="{FF2B5EF4-FFF2-40B4-BE49-F238E27FC236}">
                <a16:creationId xmlns:a16="http://schemas.microsoft.com/office/drawing/2014/main" id="{44087F40-2C0A-479E-B2C9-DA98CCAFCD0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5928" y="4572580"/>
            <a:ext cx="1285969" cy="1290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99221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Užitečné weby: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Záznamy předešlých </a:t>
            </a:r>
            <a:r>
              <a:rPr lang="cs-CZ" dirty="0" err="1">
                <a:latin typeface="Cambria" panose="02040503050406030204" pitchFamily="18" charset="0"/>
                <a:ea typeface="Cambria" panose="02040503050406030204" pitchFamily="18" charset="0"/>
                <a:hlinkClick r:id="rId2"/>
              </a:rPr>
              <a:t>HydePark</a:t>
            </a:r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  <a:hlinkClick r:id="rId2"/>
              </a:rPr>
              <a:t> civilizace</a:t>
            </a:r>
            <a:endParaRPr lang="cs-CZ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Záznamy z předešlých </a:t>
            </a:r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  <a:hlinkClick r:id="rId3"/>
              </a:rPr>
              <a:t>Mendel </a:t>
            </a:r>
            <a:r>
              <a:rPr lang="cs-CZ" dirty="0" err="1">
                <a:latin typeface="Cambria" panose="02040503050406030204" pitchFamily="18" charset="0"/>
                <a:ea typeface="Cambria" panose="02040503050406030204" pitchFamily="18" charset="0"/>
                <a:hlinkClick r:id="rId3"/>
              </a:rPr>
              <a:t>lectures</a:t>
            </a:r>
            <a:endParaRPr lang="cs-CZ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  <a:hlinkClick r:id="rId4"/>
              </a:rPr>
              <a:t>TED</a:t>
            </a:r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cs-CZ" dirty="0" err="1">
                <a:latin typeface="Cambria" panose="02040503050406030204" pitchFamily="18" charset="0"/>
                <a:ea typeface="Cambria" panose="02040503050406030204" pitchFamily="18" charset="0"/>
              </a:rPr>
              <a:t>talks</a:t>
            </a:r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r>
              <a:rPr lang="cs-CZ" dirty="0" err="1">
                <a:latin typeface="Cambria" panose="02040503050406030204" pitchFamily="18" charset="0"/>
                <a:ea typeface="Cambria" panose="02040503050406030204" pitchFamily="18" charset="0"/>
                <a:hlinkClick r:id="rId5"/>
              </a:rPr>
              <a:t>The</a:t>
            </a:r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  <a:hlinkClick r:id="rId5"/>
              </a:rPr>
              <a:t> </a:t>
            </a:r>
            <a:r>
              <a:rPr lang="cs-CZ" dirty="0" err="1">
                <a:latin typeface="Cambria" panose="02040503050406030204" pitchFamily="18" charset="0"/>
                <a:ea typeface="Cambria" panose="02040503050406030204" pitchFamily="18" charset="0"/>
                <a:hlinkClick r:id="rId5"/>
              </a:rPr>
              <a:t>Scientist</a:t>
            </a:r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  <a:hlinkClick r:id="rId5"/>
              </a:rPr>
              <a:t> </a:t>
            </a:r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– web o vědě</a:t>
            </a:r>
          </a:p>
          <a:p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  <a:hlinkClick r:id="rId6"/>
              </a:rPr>
              <a:t>Věda 24 </a:t>
            </a:r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– týdeník na ČT, rubrika věda na čt24</a:t>
            </a:r>
          </a:p>
          <a:p>
            <a:r>
              <a:rPr lang="cs-CZ" dirty="0" err="1">
                <a:latin typeface="Cambria" panose="02040503050406030204" pitchFamily="18" charset="0"/>
                <a:ea typeface="Cambria" panose="02040503050406030204" pitchFamily="18" charset="0"/>
                <a:hlinkClick r:id="rId7"/>
              </a:rPr>
              <a:t>Osmosis</a:t>
            </a:r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 – animovaná výuková videa (medicína), v AJ</a:t>
            </a:r>
          </a:p>
          <a:p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  <a:hlinkClick r:id="rId8"/>
              </a:rPr>
              <a:t>Ninja </a:t>
            </a:r>
            <a:r>
              <a:rPr lang="cs-CZ" dirty="0" err="1">
                <a:latin typeface="Cambria" panose="02040503050406030204" pitchFamily="18" charset="0"/>
                <a:ea typeface="Cambria" panose="02040503050406030204" pitchFamily="18" charset="0"/>
                <a:hlinkClick r:id="rId8"/>
              </a:rPr>
              <a:t>Nerd</a:t>
            </a:r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  <a:hlinkClick r:id="rId8"/>
              </a:rPr>
              <a:t> </a:t>
            </a:r>
            <a:r>
              <a:rPr lang="cs-CZ" dirty="0" err="1">
                <a:latin typeface="Cambria" panose="02040503050406030204" pitchFamily="18" charset="0"/>
                <a:ea typeface="Cambria" panose="02040503050406030204" pitchFamily="18" charset="0"/>
                <a:hlinkClick r:id="rId8"/>
              </a:rPr>
              <a:t>lectures</a:t>
            </a:r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  <a:hlinkClick r:id="rId8"/>
              </a:rPr>
              <a:t> </a:t>
            </a:r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– odborná videa (biologie/medicína), </a:t>
            </a:r>
          </a:p>
          <a:p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  <a:hlinkClick r:id="rId9"/>
              </a:rPr>
              <a:t>Gate2Biotech</a:t>
            </a:r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  - (nejen) české biotechnologie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8110715" y="1668247"/>
            <a:ext cx="3864429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658834" y="614959"/>
            <a:ext cx="1152128" cy="8515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9004639" y="2447351"/>
            <a:ext cx="2870870" cy="928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B6DD8FB8-F62E-4AA9-8B7F-A6FA1884CD0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203291" y="352150"/>
            <a:ext cx="3719512" cy="1117068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64510B8D-137D-44DE-A232-7D41D1F5A97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378249" y="5861383"/>
            <a:ext cx="3497260" cy="777169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80A6D646-A1C4-45C4-B3E1-73996440B9C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199109" y="3686110"/>
            <a:ext cx="1676400" cy="167640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BD3514D4-AA17-435A-AD91-F65F106577A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838090" y="5925646"/>
            <a:ext cx="3272625" cy="772508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DF3DE672-0442-4E8C-A345-E975ACA1DE8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0" y="5759450"/>
            <a:ext cx="952500" cy="11049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40BBE7F-082E-B24A-7C8D-F9EA3FAF9AF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71270" y="6249784"/>
            <a:ext cx="5181600" cy="438014"/>
          </a:xfrm>
        </p:spPr>
        <p:txBody>
          <a:bodyPr>
            <a:normAutofit fontScale="92500" lnSpcReduction="10000"/>
          </a:bodyPr>
          <a:lstStyle/>
          <a:p>
            <a:r>
              <a:rPr lang="cs-CZ" dirty="0"/>
              <a:t>Odkaz na </a:t>
            </a:r>
            <a:r>
              <a:rPr lang="cs-CZ" dirty="0">
                <a:hlinkClick r:id="rId2"/>
              </a:rPr>
              <a:t>web</a:t>
            </a:r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9ED9D561-C526-33A0-23E3-9EB5386E11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7740926" cy="5400646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41F7665A-38BE-EC18-B822-3A2DC6BC00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3620" y="3429000"/>
            <a:ext cx="5909609" cy="325619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8D169132-5DE5-DF79-5902-8EFBFBDB6D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06458" y="172801"/>
            <a:ext cx="3293128" cy="3047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8156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E5BE0884-625D-4D17-1207-D76CEAF077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42998" y="2916695"/>
            <a:ext cx="6266524" cy="1330456"/>
          </a:xfrm>
        </p:spPr>
        <p:txBody>
          <a:bodyPr>
            <a:normAutofit/>
          </a:bodyPr>
          <a:lstStyle/>
          <a:p>
            <a:r>
              <a:rPr lang="cs-CZ" sz="3200" dirty="0">
                <a:hlinkClick r:id="rId2"/>
              </a:rPr>
              <a:t>Stipendia</a:t>
            </a:r>
            <a:r>
              <a:rPr lang="cs-CZ" sz="3200" dirty="0"/>
              <a:t> na SCI MUNI</a:t>
            </a:r>
          </a:p>
          <a:p>
            <a:r>
              <a:rPr lang="cs-CZ" sz="3200" dirty="0">
                <a:hlinkClick r:id="rId3"/>
              </a:rPr>
              <a:t>Stipendia </a:t>
            </a:r>
            <a:r>
              <a:rPr lang="cs-CZ" sz="3200" dirty="0"/>
              <a:t>MU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1CEB6612-89EB-1207-7201-0F8446B42E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72" y="0"/>
            <a:ext cx="5057775" cy="2457450"/>
          </a:xfrm>
          <a:prstGeom prst="rect">
            <a:avLst/>
          </a:prstGeom>
        </p:spPr>
      </p:pic>
      <p:pic>
        <p:nvPicPr>
          <p:cNvPr id="16" name="Obrázek 15" descr="Obsah obrázku peníze&#10;&#10;Popis byl vytvořen automaticky">
            <a:extLst>
              <a:ext uri="{FF2B5EF4-FFF2-40B4-BE49-F238E27FC236}">
                <a16:creationId xmlns:a16="http://schemas.microsoft.com/office/drawing/2014/main" id="{A05010A7-118E-2873-FF19-742A7A3FEF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0006" y="616226"/>
            <a:ext cx="7295322" cy="4953523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408E395C-9B67-82C0-C4C1-D3C13FB4C6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81411" y="1362956"/>
            <a:ext cx="5835014" cy="3460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5260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Zástupný obsah 5" descr="Obsah obrázku text, diagram, klipart&#10;&#10;Popis byl vytvořen automaticky">
            <a:extLst>
              <a:ext uri="{FF2B5EF4-FFF2-40B4-BE49-F238E27FC236}">
                <a16:creationId xmlns:a16="http://schemas.microsoft.com/office/drawing/2014/main" id="{C2379BA2-4752-42F8-9B54-954052C57E1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991" y="237283"/>
            <a:ext cx="7341704" cy="6154534"/>
          </a:xfr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D0A6944A-1C10-68A6-EB24-E4524CEF0896}"/>
              </a:ext>
            </a:extLst>
          </p:cNvPr>
          <p:cNvSpPr txBox="1"/>
          <p:nvPr/>
        </p:nvSpPr>
        <p:spPr>
          <a:xfrm>
            <a:off x="8955156" y="4492487"/>
            <a:ext cx="291279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dirty="0"/>
              <a:t>Více informací o workshopu</a:t>
            </a:r>
          </a:p>
          <a:p>
            <a:r>
              <a:rPr lang="cs-CZ" sz="3600" dirty="0">
                <a:hlinkClick r:id="rId3"/>
              </a:rPr>
              <a:t>ZDE</a:t>
            </a:r>
            <a:endParaRPr lang="cs-CZ" sz="3600" dirty="0"/>
          </a:p>
        </p:txBody>
      </p:sp>
    </p:spTree>
    <p:extLst>
      <p:ext uri="{BB962C8B-B14F-4D97-AF65-F5344CB8AC3E}">
        <p14:creationId xmlns:p14="http://schemas.microsoft.com/office/powerpoint/2010/main" val="3381352059"/>
      </p:ext>
    </p:extLst>
  </p:cSld>
  <p:clrMapOvr>
    <a:masterClrMapping/>
  </p:clrMapOvr>
</p:sld>
</file>

<file path=ppt/theme/theme1.xml><?xml version="1.0" encoding="utf-8"?>
<a:theme xmlns:a="http://schemas.openxmlformats.org/drawingml/2006/main" name="1_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483</TotalTime>
  <Words>681</Words>
  <Application>Microsoft Office PowerPoint</Application>
  <PresentationFormat>Širokoúhlá obrazovka</PresentationFormat>
  <Paragraphs>123</Paragraphs>
  <Slides>62</Slides>
  <Notes>1</Notes>
  <HiddenSlides>41</HiddenSlides>
  <MMClips>1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62</vt:i4>
      </vt:variant>
    </vt:vector>
  </HeadingPairs>
  <TitlesOfParts>
    <vt:vector size="68" baseType="lpstr">
      <vt:lpstr>Aptos</vt:lpstr>
      <vt:lpstr>Arial</vt:lpstr>
      <vt:lpstr>Calibri</vt:lpstr>
      <vt:lpstr>Calibri Light</vt:lpstr>
      <vt:lpstr>Cambria</vt:lpstr>
      <vt:lpstr>1_Motiv Office</vt:lpstr>
      <vt:lpstr>Seminární newsfeed </vt:lpstr>
      <vt:lpstr>Jsme tu noví… </vt:lpstr>
      <vt:lpstr>Vítání prváků</vt:lpstr>
      <vt:lpstr>Bakalářské a diplomové práce</vt:lpstr>
      <vt:lpstr>Důležité informace…</vt:lpstr>
      <vt:lpstr>Hledáme… </vt:lpstr>
      <vt:lpstr>Prezentace aplikace PowerPoint</vt:lpstr>
      <vt:lpstr>Prezentace aplikace PowerPoint</vt:lpstr>
      <vt:lpstr>Prezentace aplikace PowerPoint</vt:lpstr>
      <vt:lpstr>Co nás čeká…</vt:lpstr>
      <vt:lpstr>Program</vt:lpstr>
      <vt:lpstr>Prezentace aplikace PowerPoint</vt:lpstr>
      <vt:lpstr>Mgr. Nikola Kučeráková</vt:lpstr>
      <vt:lpstr>Prezentace aplikace PowerPoint</vt:lpstr>
      <vt:lpstr>Čtvrtky  16:00 B11/132 17:00 Mendlovo nám.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Pátky, 13:00 B11/205</vt:lpstr>
      <vt:lpstr>Pátky, 13:00 B11/205</vt:lpstr>
      <vt:lpstr>Pátky, 13:00 B11/205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Stream přednášek na FB</vt:lpstr>
      <vt:lpstr>Workshop z dílny CYI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Co se událo…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Soboty, 20:05 ČT 24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Užitečné weby a aplikace</vt:lpstr>
      <vt:lpstr>Prezentace aplikace PowerPoint</vt:lpstr>
      <vt:lpstr>Prezentace aplikace PowerPoint</vt:lpstr>
      <vt:lpstr>Schémata nejen signálních drah </vt:lpstr>
      <vt:lpstr>Prezentace aplikace PowerPoint</vt:lpstr>
      <vt:lpstr>Prezentace aplikace PowerPoint</vt:lpstr>
      <vt:lpstr>NEZkreslená věda, projekt AVČR – výuková videa (spíš pro SŠ nebo prokrastinující VŠ)</vt:lpstr>
      <vt:lpstr>kanál Osmosis na YouTube – kreslená výuková videa, především medicína</vt:lpstr>
      <vt:lpstr>Chcete se učit nenásilnou formou, potřebujete věci vidět, abyste je lépe pochopili? Odborná a přitom srozumitelná videa – medicína, biologie</vt:lpstr>
      <vt:lpstr>Užitečné weby: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Kateřina Tomanová</dc:creator>
  <cp:lastModifiedBy>Kateřina Tomanová</cp:lastModifiedBy>
  <cp:revision>41</cp:revision>
  <dcterms:created xsi:type="dcterms:W3CDTF">2024-09-25T06:30:32Z</dcterms:created>
  <dcterms:modified xsi:type="dcterms:W3CDTF">2024-11-20T09:25:12Z</dcterms:modified>
</cp:coreProperties>
</file>