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62"/>
  </p:notesMasterIdLst>
  <p:sldIdLst>
    <p:sldId id="256" r:id="rId3"/>
    <p:sldId id="285" r:id="rId4"/>
    <p:sldId id="257" r:id="rId5"/>
    <p:sldId id="319" r:id="rId6"/>
    <p:sldId id="294" r:id="rId7"/>
    <p:sldId id="298" r:id="rId8"/>
    <p:sldId id="287" r:id="rId9"/>
    <p:sldId id="286" r:id="rId10"/>
    <p:sldId id="291" r:id="rId11"/>
    <p:sldId id="258" r:id="rId12"/>
    <p:sldId id="259" r:id="rId13"/>
    <p:sldId id="260" r:id="rId14"/>
    <p:sldId id="261" r:id="rId15"/>
    <p:sldId id="288" r:id="rId16"/>
    <p:sldId id="267" r:id="rId17"/>
    <p:sldId id="272" r:id="rId18"/>
    <p:sldId id="269" r:id="rId19"/>
    <p:sldId id="263" r:id="rId20"/>
    <p:sldId id="274" r:id="rId21"/>
    <p:sldId id="262" r:id="rId22"/>
    <p:sldId id="264" r:id="rId23"/>
    <p:sldId id="265" r:id="rId24"/>
    <p:sldId id="273" r:id="rId25"/>
    <p:sldId id="277" r:id="rId26"/>
    <p:sldId id="299" r:id="rId27"/>
    <p:sldId id="293" r:id="rId28"/>
    <p:sldId id="300" r:id="rId29"/>
    <p:sldId id="324" r:id="rId30"/>
    <p:sldId id="302" r:id="rId31"/>
    <p:sldId id="266" r:id="rId32"/>
    <p:sldId id="268" r:id="rId33"/>
    <p:sldId id="270" r:id="rId34"/>
    <p:sldId id="284" r:id="rId35"/>
    <p:sldId id="316" r:id="rId36"/>
    <p:sldId id="314" r:id="rId37"/>
    <p:sldId id="315" r:id="rId38"/>
    <p:sldId id="318" r:id="rId39"/>
    <p:sldId id="290" r:id="rId40"/>
    <p:sldId id="275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2" r:id="rId50"/>
    <p:sldId id="297" r:id="rId51"/>
    <p:sldId id="296" r:id="rId52"/>
    <p:sldId id="276" r:id="rId53"/>
    <p:sldId id="278" r:id="rId54"/>
    <p:sldId id="279" r:id="rId55"/>
    <p:sldId id="320" r:id="rId56"/>
    <p:sldId id="280" r:id="rId57"/>
    <p:sldId id="281" r:id="rId58"/>
    <p:sldId id="282" r:id="rId59"/>
    <p:sldId id="283" r:id="rId60"/>
    <p:sldId id="322" r:id="rId6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AF9"/>
    <a:srgbClr val="FFFF66"/>
    <a:srgbClr val="00CCFF"/>
    <a:srgbClr val="FFCC66"/>
    <a:srgbClr val="FFFF99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4660"/>
  </p:normalViewPr>
  <p:slideViewPr>
    <p:cSldViewPr>
      <p:cViewPr varScale="1">
        <p:scale>
          <a:sx n="88" d="100"/>
          <a:sy n="88" d="100"/>
        </p:scale>
        <p:origin x="13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C3AD6-13C6-4B0F-AB8A-232963AB7A9A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C6E8C-518F-4FFE-92A0-43F4C8E1A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92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F1BFC2-4947-4759-A104-3743D18B3194}" type="slidenum">
              <a:rPr lang="en-US" altLang="cs-CZ"/>
              <a:pPr/>
              <a:t>29</a:t>
            </a:fld>
            <a:endParaRPr lang="en-US" altLang="cs-CZ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6799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000">
                <a:latin typeface="Arial" panose="020B0604020202020204" pitchFamily="34" charset="0"/>
                <a:cs typeface="Baekmuk Batang" charset="0"/>
              </a:rPr>
              <a:t>Mean annual temperature (°C) and annual precipitation (mm) extracted from WorldClim (Hijmans, Cameron, Parra, Jones, &amp; Jarvis, 2005) for the study sites (black rings) superimposed on the Whittaker biome chart (Biome chart adopted from Ricklefs (2008) plotted with the R package plotbiomes, https://github.com/valentinitnelav/plotbiomes)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cs-CZ" sz="2000">
                <a:latin typeface="Arial" panose="020B0604020202020204" pitchFamily="34" charset="0"/>
                <a:cs typeface="Baekmuk Batang" charset="0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349691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8D4FC-86F1-4112-AF25-B5770D674EC1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9812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FD87B-CBA6-4110-9B21-97303C86962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1824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A1A94-4B83-4A3C-8614-B14C97627289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90343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96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1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15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30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43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9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39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6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A48F5-916E-4A8D-AF3B-101716C4C5C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03417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41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7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20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24.09.2024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3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99455-59BA-4022-80E5-7C585CBD65D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5379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96A2E-33A6-4129-9480-2CD3C366E4B0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3355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3B4B4-83A8-480A-850D-2999720B596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9530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4E8F7-47BD-407C-A613-A82661C8DD11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955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7408A-6C20-43E7-805D-0B779D472869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4579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EF7D4-B468-43A2-A1F4-37A3A201A7C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569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A2786-4A1E-404F-AA03-75C8E14B7D1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313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311B9F-2696-4508-AA25-5362C0159241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1F09002-70FB-4FE8-AE7D-5208E6F6610C}" type="datetimeFigureOut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24.09.2024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CFCC915-52C4-458A-83A4-6BD0EDE506F5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461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1143001"/>
          </a:xfrm>
        </p:spPr>
        <p:txBody>
          <a:bodyPr anchor="ctr"/>
          <a:lstStyle/>
          <a:p>
            <a:pPr>
              <a:defRPr/>
            </a:pPr>
            <a:r>
              <a:rPr lang="cs-CZ" altLang="cs-CZ" b="1" smtClean="0">
                <a:solidFill>
                  <a:srgbClr val="0000FF"/>
                </a:solidFill>
              </a:rPr>
              <a:t>Ekologie Rašelinišť</a:t>
            </a:r>
            <a:endParaRPr lang="cs-CZ" altLang="cs-CZ" sz="440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84275"/>
            <a:ext cx="38100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1029" descr="18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3870325"/>
            <a:ext cx="37655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31" descr="19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200150"/>
            <a:ext cx="3457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991600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Typy organogenních sedimentů?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I. RAŠELINA</a:t>
            </a:r>
            <a:r>
              <a:rPr lang="cs-CZ" altLang="cs-CZ" sz="2400">
                <a:solidFill>
                  <a:srgbClr val="FF0000"/>
                </a:solidFill>
              </a:rPr>
              <a:t> (Torf, Peat) </a:t>
            </a:r>
            <a:r>
              <a:rPr lang="cs-CZ" altLang="cs-CZ" sz="2400"/>
              <a:t>	Deponuje se tam, kde rostlina odumřela. Vzniká na trvale zamokřených místech s nedostatkem kyslíku (redukční podmínky), rozklad organické hmoty je pomalejší než její přísun </a:t>
            </a:r>
            <a:r>
              <a:rPr lang="cs-CZ" altLang="cs-CZ" sz="2400">
                <a:sym typeface="Symbol" panose="05050102010706020507" pitchFamily="18" charset="2"/>
              </a:rPr>
              <a:t> hromadí se organický uhlík a organický dusík ve form</a:t>
            </a:r>
            <a:r>
              <a:rPr lang="cs-CZ" altLang="cs-CZ" sz="2400"/>
              <a:t>ě</a:t>
            </a:r>
            <a:r>
              <a:rPr lang="cs-CZ" altLang="cs-CZ" sz="2400">
                <a:sym typeface="Symbol" panose="05050102010706020507" pitchFamily="18" charset="2"/>
              </a:rPr>
              <a:t> rašeliny.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>
                <a:sym typeface="Symbol" panose="05050102010706020507" pitchFamily="18" charset="2"/>
              </a:rPr>
              <a:t>Humifikace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cs-CZ" altLang="cs-CZ" sz="4400">
                <a:sym typeface="Symbol" panose="05050102010706020507" pitchFamily="18" charset="2"/>
              </a:rPr>
              <a:t>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cs-CZ" altLang="cs-CZ" sz="2400" b="1">
                <a:sym typeface="Symbol" panose="05050102010706020507" pitchFamily="18" charset="2"/>
              </a:rPr>
              <a:t>Mineralizace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ym typeface="Symbol" panose="05050102010706020507" pitchFamily="18" charset="2"/>
              </a:rPr>
              <a:t>Rašelina se </a:t>
            </a:r>
            <a:r>
              <a:rPr lang="cs-CZ" altLang="cs-CZ" sz="2400"/>
              <a:t>č</a:t>
            </a:r>
            <a:r>
              <a:rPr lang="cs-CZ" altLang="cs-CZ" sz="2400">
                <a:sym typeface="Symbol" panose="05050102010706020507" pitchFamily="18" charset="2"/>
              </a:rPr>
              <a:t>lení se </a:t>
            </a:r>
            <a:r>
              <a:rPr lang="cs-CZ" altLang="cs-CZ" sz="2400">
                <a:solidFill>
                  <a:srgbClr val="FF0000"/>
                </a:solidFill>
                <a:sym typeface="Symbol" panose="05050102010706020507" pitchFamily="18" charset="2"/>
              </a:rPr>
              <a:t>podle % organického C</a:t>
            </a:r>
            <a:r>
              <a:rPr lang="cs-CZ" altLang="cs-CZ" sz="2400">
                <a:sym typeface="Symbol" panose="05050102010706020507" pitchFamily="18" charset="2"/>
              </a:rPr>
              <a:t> (Succow &amp; Stegmann):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sng">
                <a:sym typeface="Symbol" panose="05050102010706020507" pitchFamily="18" charset="2"/>
              </a:rPr>
              <a:t>a) vrchovištní (Reintorf)</a:t>
            </a:r>
            <a:r>
              <a:rPr lang="cs-CZ" altLang="cs-CZ" sz="2400">
                <a:sym typeface="Symbol" panose="05050102010706020507" pitchFamily="18" charset="2"/>
              </a:rPr>
              <a:t> 	 &gt; 90% org. C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sng">
                <a:sym typeface="Symbol" panose="05050102010706020507" pitchFamily="18" charset="2"/>
              </a:rPr>
              <a:t>b) „plná“ (Volltorf)		</a:t>
            </a:r>
            <a:r>
              <a:rPr lang="cs-CZ" altLang="cs-CZ" sz="2400">
                <a:sym typeface="Symbol" panose="05050102010706020507" pitchFamily="18" charset="2"/>
              </a:rPr>
              <a:t> &gt; 70% org. C</a:t>
            </a:r>
            <a:r>
              <a:rPr lang="cs-CZ" altLang="cs-CZ" sz="2400" b="1" u="sng">
                <a:sym typeface="Symbol" panose="05050102010706020507" pitchFamily="18" charset="2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sng">
                <a:sym typeface="Symbol" panose="05050102010706020507" pitchFamily="18" charset="2"/>
              </a:rPr>
              <a:t>c) „polovi</a:t>
            </a:r>
            <a:r>
              <a:rPr lang="cs-CZ" altLang="cs-CZ" sz="2400" b="1" u="sng"/>
              <a:t>č</a:t>
            </a:r>
            <a:r>
              <a:rPr lang="cs-CZ" altLang="cs-CZ" sz="2400" b="1" u="sng">
                <a:sym typeface="Symbol" panose="05050102010706020507" pitchFamily="18" charset="2"/>
              </a:rPr>
              <a:t>ní“ (Halbtorf)	</a:t>
            </a:r>
            <a:r>
              <a:rPr lang="cs-CZ" altLang="cs-CZ" sz="2400">
                <a:sym typeface="Symbol" panose="05050102010706020507" pitchFamily="18" charset="2"/>
              </a:rPr>
              <a:t> &gt; 30% org. C  </a:t>
            </a:r>
            <a:r>
              <a:rPr lang="cs-CZ" altLang="cs-CZ" sz="2400" b="1">
                <a:solidFill>
                  <a:schemeClr val="accent1"/>
                </a:solidFill>
                <a:sym typeface="Symbol" panose="05050102010706020507" pitchFamily="18" charset="2"/>
              </a:rPr>
              <a:t>(slatinná)</a:t>
            </a:r>
            <a:endParaRPr lang="cs-CZ" altLang="cs-CZ" sz="2400" b="1" u="sng">
              <a:sym typeface="Symbol" panose="05050102010706020507" pitchFamily="18" charset="2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sng">
                <a:sym typeface="Symbol" panose="05050102010706020507" pitchFamily="18" charset="2"/>
              </a:rPr>
              <a:t>d) násla</a:t>
            </a:r>
            <a:r>
              <a:rPr lang="cs-CZ" altLang="cs-CZ" sz="2400" b="1" u="sng"/>
              <a:t>ť - anmoor (Antorf)	</a:t>
            </a:r>
            <a:r>
              <a:rPr lang="cs-CZ" altLang="cs-CZ" sz="2400"/>
              <a:t> </a:t>
            </a:r>
            <a:r>
              <a:rPr lang="cs-CZ" altLang="cs-CZ" sz="2400">
                <a:sym typeface="Symbol" panose="05050102010706020507" pitchFamily="18" charset="2"/>
              </a:rPr>
              <a:t>&gt; (5)15-30% org. C, nasedá na glej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534400" cy="637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Dále se člení podle </a:t>
            </a:r>
            <a:r>
              <a:rPr lang="cs-CZ" altLang="cs-CZ" sz="2400">
                <a:solidFill>
                  <a:srgbClr val="FF0000"/>
                </a:solidFill>
              </a:rPr>
              <a:t>poměru organického uhlíku a dusíku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Succow 1988:</a:t>
            </a:r>
            <a:r>
              <a:rPr lang="cs-CZ" altLang="cs-CZ" sz="2400" b="1"/>
              <a:t>		C/N &gt; 33	oligotrofní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			C/N = 20-33	mesotrofní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			C/N = 10-20	eutrofní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			C/N &lt; 10	polytrofní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	</a:t>
            </a:r>
            <a:r>
              <a:rPr lang="cs-CZ" altLang="cs-CZ" sz="2400"/>
              <a:t>Toto členění ale říká málo o aktuální přístupnosti živin pro rostliny, protože organický N není rostlinám většinou přístupný.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Succow dále člení rašelinu </a:t>
            </a:r>
            <a:r>
              <a:rPr lang="cs-CZ" altLang="cs-CZ" sz="2400">
                <a:solidFill>
                  <a:srgbClr val="FF0000"/>
                </a:solidFill>
              </a:rPr>
              <a:t>podle kyselosti</a:t>
            </a:r>
            <a:r>
              <a:rPr lang="cs-CZ" altLang="cs-CZ" sz="2400"/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		</a:t>
            </a:r>
            <a:r>
              <a:rPr lang="cs-CZ" altLang="cs-CZ" sz="2400" b="1"/>
              <a:t>kyselá				2,4-4,8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		subneutrální (slabě kyselá)	4,9-6,4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		bazická			6,5-7,0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8991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II. MUDA</a:t>
            </a:r>
            <a:r>
              <a:rPr lang="cs-CZ" altLang="cs-CZ" sz="2400" b="1"/>
              <a:t> </a:t>
            </a:r>
            <a:r>
              <a:rPr lang="cs-CZ" altLang="cs-CZ" sz="2400">
                <a:solidFill>
                  <a:srgbClr val="FF0000"/>
                </a:solidFill>
              </a:rPr>
              <a:t>(Mudde, Gyttja)</a:t>
            </a:r>
            <a:r>
              <a:rPr lang="cs-CZ" altLang="cs-CZ" sz="2400" b="1"/>
              <a:t>	</a:t>
            </a:r>
            <a:r>
              <a:rPr lang="cs-CZ" altLang="cs-CZ" sz="2400"/>
              <a:t>Usazuje se pod vodou. Částice klesají na dno. Většinou se jedná o sediment řasového původu. Obsahuje min. 5% organického podílu.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 flipH="1">
            <a:off x="2895600" y="18288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2133600"/>
            <a:ext cx="3657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Organická muda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&gt; 30% org. podíl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&lt; 70% CaCO</a:t>
            </a:r>
            <a:r>
              <a:rPr lang="cs-CZ" altLang="cs-CZ" sz="2400" baseline="-25000"/>
              <a:t>3</a:t>
            </a:r>
            <a:r>
              <a:rPr lang="cs-CZ" altLang="cs-CZ" sz="2400"/>
              <a:t> nebo silikát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648200" y="1524000"/>
            <a:ext cx="36576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Vápnitá muda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5 - 30% org. podíl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30 - 95% CaCO</a:t>
            </a:r>
            <a:r>
              <a:rPr lang="cs-CZ" altLang="cs-CZ" sz="2400" baseline="-25000"/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aseline="-250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Silikátová muda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30 - 95% silikát (jíl, písek)</a:t>
            </a: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3733800" y="18288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6200" y="4894263"/>
            <a:ext cx="88392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III. PRAMENIŠTNÍ USAZENINY</a:t>
            </a:r>
            <a:r>
              <a:rPr lang="cs-CZ" altLang="cs-CZ" sz="2400">
                <a:solidFill>
                  <a:srgbClr val="FF0000"/>
                </a:solidFill>
              </a:rPr>
              <a:t> </a:t>
            </a:r>
            <a:r>
              <a:rPr lang="cs-CZ" altLang="cs-CZ" sz="2400"/>
              <a:t>s org. podílem</a:t>
            </a:r>
            <a:r>
              <a:rPr lang="cs-CZ" altLang="cs-CZ" sz="2400">
                <a:solidFill>
                  <a:srgbClr val="FF0000"/>
                </a:solidFill>
              </a:rPr>
              <a:t> </a:t>
            </a:r>
            <a:r>
              <a:rPr lang="cs-CZ" altLang="cs-CZ" sz="2400"/>
              <a:t>&gt; 5%: pěnovec s příměsí slatiny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IV. MINERÁLNÍ SEDIMENTY</a:t>
            </a:r>
            <a:r>
              <a:rPr lang="cs-CZ" altLang="cs-CZ" sz="2400">
                <a:solidFill>
                  <a:srgbClr val="FF0000"/>
                </a:solidFill>
              </a:rPr>
              <a:t> </a:t>
            </a:r>
            <a:r>
              <a:rPr lang="cs-CZ" altLang="cs-CZ" sz="2400"/>
              <a:t>s org. podílem</a:t>
            </a:r>
            <a:r>
              <a:rPr lang="cs-CZ" altLang="cs-CZ" sz="2400">
                <a:solidFill>
                  <a:srgbClr val="FF0000"/>
                </a:solidFill>
              </a:rPr>
              <a:t> </a:t>
            </a:r>
            <a:r>
              <a:rPr lang="cs-CZ" altLang="cs-CZ" sz="2400"/>
              <a:t>&lt; 5%:      						pěnovec, jezerní jíl, písek, křída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Obecné členění:</a:t>
            </a:r>
            <a:r>
              <a:rPr lang="cs-CZ" altLang="cs-CZ" sz="2400"/>
              <a:t> 	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52400" y="3048000"/>
            <a:ext cx="1600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Rašeliniště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(</a:t>
            </a:r>
            <a:r>
              <a:rPr lang="cs-CZ" altLang="cs-CZ" sz="2400" b="1" dirty="0" err="1"/>
              <a:t>Mire</a:t>
            </a:r>
            <a:r>
              <a:rPr lang="cs-CZ" altLang="cs-CZ" sz="2400" b="1" dirty="0"/>
              <a:t>)</a:t>
            </a:r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 flipV="1">
            <a:off x="1752600" y="1905000"/>
            <a:ext cx="1295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895600" y="1219200"/>
            <a:ext cx="1600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Vrchoviště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(</a:t>
            </a:r>
            <a:r>
              <a:rPr lang="cs-CZ" altLang="cs-CZ" sz="2400" b="1" dirty="0" err="1"/>
              <a:t>Bog</a:t>
            </a:r>
            <a:r>
              <a:rPr lang="cs-CZ" altLang="cs-CZ" sz="2400" b="1" dirty="0"/>
              <a:t>)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895600" y="4724400"/>
            <a:ext cx="1600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/>
              <a:t>Slatiniště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/>
              <a:t>(Fen)</a:t>
            </a: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>
            <a:off x="1752600" y="3429000"/>
            <a:ext cx="1219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0" name="Line 9"/>
          <p:cNvSpPr>
            <a:spLocks noChangeShapeType="1"/>
          </p:cNvSpPr>
          <p:nvPr/>
        </p:nvSpPr>
        <p:spPr bwMode="auto">
          <a:xfrm>
            <a:off x="1752600" y="3429000"/>
            <a:ext cx="13716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1" name="Text Box 10"/>
          <p:cNvSpPr txBox="1">
            <a:spLocks noChangeArrowheads="1"/>
          </p:cNvSpPr>
          <p:nvPr/>
        </p:nvSpPr>
        <p:spPr bwMode="auto">
          <a:xfrm>
            <a:off x="3048000" y="3200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/>
              <a:t>Mixed mire</a:t>
            </a:r>
            <a:endParaRPr lang="cs-CZ" altLang="cs-CZ" sz="2400" b="1"/>
          </a:p>
        </p:txBody>
      </p:sp>
      <p:sp>
        <p:nvSpPr>
          <p:cNvPr id="13322" name="Line 11"/>
          <p:cNvSpPr>
            <a:spLocks noChangeShapeType="1"/>
          </p:cNvSpPr>
          <p:nvPr/>
        </p:nvSpPr>
        <p:spPr bwMode="auto">
          <a:xfrm flipV="1">
            <a:off x="4572000" y="838200"/>
            <a:ext cx="1143000" cy="7620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5562600" y="533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/>
              <a:t>pokryvné (blanket)</a:t>
            </a:r>
            <a:endParaRPr lang="cs-CZ" altLang="cs-CZ" sz="2400" b="1"/>
          </a:p>
        </p:txBody>
      </p:sp>
      <p:sp>
        <p:nvSpPr>
          <p:cNvPr id="13324" name="Line 13"/>
          <p:cNvSpPr>
            <a:spLocks noChangeShapeType="1"/>
          </p:cNvSpPr>
          <p:nvPr/>
        </p:nvSpPr>
        <p:spPr bwMode="auto">
          <a:xfrm flipV="1">
            <a:off x="4572000" y="1600200"/>
            <a:ext cx="12192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5" name="Line 14"/>
          <p:cNvSpPr>
            <a:spLocks noChangeShapeType="1"/>
          </p:cNvSpPr>
          <p:nvPr/>
        </p:nvSpPr>
        <p:spPr bwMode="auto">
          <a:xfrm>
            <a:off x="4572000" y="1600200"/>
            <a:ext cx="1219200" cy="7620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6" name="Text Box 15"/>
          <p:cNvSpPr txBox="1">
            <a:spLocks noChangeArrowheads="1"/>
          </p:cNvSpPr>
          <p:nvPr/>
        </p:nvSpPr>
        <p:spPr bwMode="auto">
          <a:xfrm>
            <a:off x="5638800" y="1295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/>
              <a:t>oceanické (oceanic)</a:t>
            </a:r>
            <a:endParaRPr lang="cs-CZ" altLang="cs-CZ" sz="2400" b="1"/>
          </a:p>
        </p:txBody>
      </p:sp>
      <p:sp>
        <p:nvSpPr>
          <p:cNvPr id="13327" name="Text Box 16"/>
          <p:cNvSpPr txBox="1">
            <a:spLocks noChangeArrowheads="1"/>
          </p:cNvSpPr>
          <p:nvPr/>
        </p:nvSpPr>
        <p:spPr bwMode="auto">
          <a:xfrm>
            <a:off x="5638800" y="2133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/>
              <a:t>vyklenuté (raised)</a:t>
            </a:r>
            <a:endParaRPr lang="cs-CZ" altLang="cs-CZ" sz="2400" b="1"/>
          </a:p>
        </p:txBody>
      </p:sp>
      <p:sp>
        <p:nvSpPr>
          <p:cNvPr id="13328" name="Line 17"/>
          <p:cNvSpPr>
            <a:spLocks noChangeShapeType="1"/>
          </p:cNvSpPr>
          <p:nvPr/>
        </p:nvSpPr>
        <p:spPr bwMode="auto">
          <a:xfrm flipV="1">
            <a:off x="4572000" y="5084763"/>
            <a:ext cx="936625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9" name="Text Box 18"/>
          <p:cNvSpPr txBox="1">
            <a:spLocks noChangeArrowheads="1"/>
          </p:cNvSpPr>
          <p:nvPr/>
        </p:nvSpPr>
        <p:spPr bwMode="auto">
          <a:xfrm>
            <a:off x="5562600" y="47720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„bohaté“: rich fen</a:t>
            </a:r>
            <a:endParaRPr lang="cs-CZ" altLang="cs-CZ" sz="2400"/>
          </a:p>
        </p:txBody>
      </p:sp>
      <p:sp>
        <p:nvSpPr>
          <p:cNvPr id="13330" name="Line 19"/>
          <p:cNvSpPr>
            <a:spLocks noChangeShapeType="1"/>
          </p:cNvSpPr>
          <p:nvPr/>
        </p:nvSpPr>
        <p:spPr bwMode="auto">
          <a:xfrm>
            <a:off x="4572000" y="52578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1" name="Text Box 20"/>
          <p:cNvSpPr txBox="1">
            <a:spLocks noChangeArrowheads="1"/>
          </p:cNvSpPr>
          <p:nvPr/>
        </p:nvSpPr>
        <p:spPr bwMode="auto">
          <a:xfrm>
            <a:off x="5562600" y="5410200"/>
            <a:ext cx="3505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„chudé“: poor fen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= přechodové rašeliniště (transitional mire)</a:t>
            </a:r>
          </a:p>
        </p:txBody>
      </p:sp>
      <p:sp>
        <p:nvSpPr>
          <p:cNvPr id="13332" name="Line 21"/>
          <p:cNvSpPr>
            <a:spLocks noChangeShapeType="1"/>
          </p:cNvSpPr>
          <p:nvPr/>
        </p:nvSpPr>
        <p:spPr bwMode="auto">
          <a:xfrm flipV="1">
            <a:off x="4572000" y="4437063"/>
            <a:ext cx="10795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3" name="Rectangle 22"/>
          <p:cNvSpPr>
            <a:spLocks noChangeArrowheads="1"/>
          </p:cNvSpPr>
          <p:nvPr/>
        </p:nvSpPr>
        <p:spPr bwMode="auto">
          <a:xfrm>
            <a:off x="5640388" y="4124325"/>
            <a:ext cx="3179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vápnité: calcareous fen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Alternativní členění dle dominant; hlavní 2 skupiny více korelují s </a:t>
            </a:r>
            <a:r>
              <a:rPr lang="cs-CZ" altLang="cs-CZ" sz="2400" dirty="0" smtClean="0">
                <a:solidFill>
                  <a:srgbClr val="FF0000"/>
                </a:solidFill>
              </a:rPr>
              <a:t>vápnitostí a reakcí </a:t>
            </a:r>
            <a:r>
              <a:rPr lang="cs-CZ" altLang="cs-CZ" sz="2400" dirty="0">
                <a:solidFill>
                  <a:srgbClr val="FF0000"/>
                </a:solidFill>
              </a:rPr>
              <a:t>prostředí (</a:t>
            </a:r>
            <a:r>
              <a:rPr lang="cs-CZ" altLang="cs-CZ" sz="2400" dirty="0" err="1">
                <a:solidFill>
                  <a:srgbClr val="FF0000"/>
                </a:solidFill>
              </a:rPr>
              <a:t>Vitt</a:t>
            </a:r>
            <a:r>
              <a:rPr lang="cs-CZ" altLang="cs-CZ" sz="2400" dirty="0">
                <a:solidFill>
                  <a:srgbClr val="FF0000"/>
                </a:solidFill>
              </a:rPr>
              <a:t> 2000):</a:t>
            </a:r>
            <a:r>
              <a:rPr lang="cs-CZ" altLang="cs-CZ" sz="2400" dirty="0"/>
              <a:t> 	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" y="3048000"/>
            <a:ext cx="1600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/>
              <a:t>Rašeliniště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/>
              <a:t>(Mire)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1752600" y="1905000"/>
            <a:ext cx="1295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90800" y="1539875"/>
            <a:ext cx="2819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 i="1"/>
              <a:t>Sphagnum</a:t>
            </a:r>
            <a:r>
              <a:rPr lang="cs-CZ" altLang="cs-CZ" sz="2400" b="1"/>
              <a:t>-dominated</a:t>
            </a:r>
            <a:endParaRPr lang="cs-CZ" altLang="cs-CZ" sz="2400" b="1" i="1"/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1752600" y="3429000"/>
            <a:ext cx="1219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1752600" y="3429000"/>
            <a:ext cx="13716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2819400" y="3124200"/>
            <a:ext cx="5181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/>
              <a:t>mixed mire; fens with calcitolerant Sphagna</a:t>
            </a:r>
            <a:endParaRPr lang="cs-CZ" altLang="cs-CZ" sz="2400" b="1"/>
          </a:p>
        </p:txBody>
      </p:sp>
      <p:sp>
        <p:nvSpPr>
          <p:cNvPr id="14345" name="Line 16"/>
          <p:cNvSpPr>
            <a:spLocks noChangeShapeType="1"/>
          </p:cNvSpPr>
          <p:nvPr/>
        </p:nvSpPr>
        <p:spPr bwMode="auto">
          <a:xfrm flipV="1">
            <a:off x="4953000" y="15240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346" name="Text Box 19"/>
          <p:cNvSpPr txBox="1">
            <a:spLocks noChangeArrowheads="1"/>
          </p:cNvSpPr>
          <p:nvPr/>
        </p:nvSpPr>
        <p:spPr bwMode="auto">
          <a:xfrm>
            <a:off x="6172200" y="1219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poor fen</a:t>
            </a:r>
          </a:p>
        </p:txBody>
      </p:sp>
      <p:sp>
        <p:nvSpPr>
          <p:cNvPr id="14347" name="Text Box 20"/>
          <p:cNvSpPr txBox="1">
            <a:spLocks noChangeArrowheads="1"/>
          </p:cNvSpPr>
          <p:nvPr/>
        </p:nvSpPr>
        <p:spPr bwMode="auto">
          <a:xfrm>
            <a:off x="6172200" y="21336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bog</a:t>
            </a:r>
          </a:p>
        </p:txBody>
      </p:sp>
      <p:sp>
        <p:nvSpPr>
          <p:cNvPr id="14348" name="Line 21"/>
          <p:cNvSpPr>
            <a:spLocks noChangeShapeType="1"/>
          </p:cNvSpPr>
          <p:nvPr/>
        </p:nvSpPr>
        <p:spPr bwMode="auto">
          <a:xfrm>
            <a:off x="4953000" y="19812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349" name="Text Box 22"/>
          <p:cNvSpPr txBox="1">
            <a:spLocks noChangeArrowheads="1"/>
          </p:cNvSpPr>
          <p:nvPr/>
        </p:nvSpPr>
        <p:spPr bwMode="auto">
          <a:xfrm>
            <a:off x="2555875" y="4983163"/>
            <a:ext cx="41148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/>
              <a:t>Brown-moss dominated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/>
              <a:t>(rich fen)</a:t>
            </a:r>
            <a:endParaRPr lang="cs-CZ" altLang="cs-CZ" sz="2400" b="1" i="1"/>
          </a:p>
        </p:txBody>
      </p:sp>
      <p:pic>
        <p:nvPicPr>
          <p:cNvPr id="14350" name="Picture 23" descr="Scorp_Car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692525"/>
            <a:ext cx="2128838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52400" y="430213"/>
            <a:ext cx="25146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Hydrologické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	členění</a:t>
            </a:r>
            <a:endParaRPr lang="cs-CZ" altLang="cs-CZ" sz="24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(Steiner 1993)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pic>
        <p:nvPicPr>
          <p:cNvPr id="15363" name="Picture 3" descr="ER_Steiner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0"/>
            <a:ext cx="650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2400" y="4572000"/>
            <a:ext cx="24384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Vznik rašeliniště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* zazemněním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* průsakem do           	deprese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2400" y="3200400"/>
            <a:ext cx="228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TOPOGENNÍ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" y="430213"/>
            <a:ext cx="25146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Hydrologické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	členění</a:t>
            </a:r>
            <a:endParaRPr lang="cs-CZ" altLang="cs-CZ" sz="24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(Steiner 1993)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52400" y="4684713"/>
            <a:ext cx="319563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Vznik rašeliniště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* zazemněním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* průsakem do deprese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52400" y="3200400"/>
            <a:ext cx="228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TOPOGENNÍ</a:t>
            </a:r>
          </a:p>
        </p:txBody>
      </p:sp>
      <p:pic>
        <p:nvPicPr>
          <p:cNvPr id="16389" name="Picture 6" descr="Puchmajer_j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44450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borik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365625"/>
            <a:ext cx="39608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37" descr="IMG_61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35175"/>
            <a:ext cx="37084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39" descr="19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4437063"/>
            <a:ext cx="16160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7" descr="ER_Steiner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1028"/>
          <p:cNvSpPr txBox="1">
            <a:spLocks noChangeArrowheads="1"/>
          </p:cNvSpPr>
          <p:nvPr/>
        </p:nvSpPr>
        <p:spPr bwMode="auto">
          <a:xfrm>
            <a:off x="152400" y="430213"/>
            <a:ext cx="25146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Hydrologické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	členění</a:t>
            </a:r>
            <a:endParaRPr lang="cs-CZ" altLang="cs-CZ" sz="24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(Steiner 1993)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7412" name="Text Box 1029"/>
          <p:cNvSpPr txBox="1">
            <a:spLocks noChangeArrowheads="1"/>
          </p:cNvSpPr>
          <p:nvPr/>
        </p:nvSpPr>
        <p:spPr bwMode="auto">
          <a:xfrm>
            <a:off x="152400" y="4648200"/>
            <a:ext cx="22860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Rašeliniště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* „morénové“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* přeplavované</a:t>
            </a:r>
          </a:p>
        </p:txBody>
      </p:sp>
      <p:sp>
        <p:nvSpPr>
          <p:cNvPr id="17413" name="Text Box 1030"/>
          <p:cNvSpPr txBox="1">
            <a:spLocks noChangeArrowheads="1"/>
          </p:cNvSpPr>
          <p:nvPr/>
        </p:nvSpPr>
        <p:spPr bwMode="auto">
          <a:xfrm>
            <a:off x="152400" y="3200400"/>
            <a:ext cx="228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TOPOGENNÍ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Hydrologické členění (Steiner 1993):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pic>
        <p:nvPicPr>
          <p:cNvPr id="18435" name="Picture 4" descr="ER_Stein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46200"/>
            <a:ext cx="90678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4419600" y="1387475"/>
            <a:ext cx="1676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Rašeliniště </a:t>
            </a:r>
            <a:r>
              <a:rPr lang="cs-CZ" altLang="cs-CZ" sz="2400"/>
              <a:t>prameništní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019800" y="152400"/>
            <a:ext cx="228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SOLIGENNÍ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1028"/>
          <p:cNvSpPr txBox="1">
            <a:spLocks noChangeArrowheads="1"/>
          </p:cNvSpPr>
          <p:nvPr/>
        </p:nvSpPr>
        <p:spPr bwMode="auto">
          <a:xfrm>
            <a:off x="3348038" y="334963"/>
            <a:ext cx="2159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cs-CZ" sz="3000" b="1" dirty="0">
                <a:solidFill>
                  <a:schemeClr val="accent2"/>
                </a:solidFill>
                <a:latin typeface="Calibri" panose="020F0502020204030204" pitchFamily="34" charset="0"/>
              </a:rPr>
              <a:t>Rašeliniště </a:t>
            </a:r>
            <a:r>
              <a:rPr lang="cs-CZ" altLang="cs-CZ" sz="3000" dirty="0" err="1">
                <a:solidFill>
                  <a:schemeClr val="accent2"/>
                </a:solidFill>
                <a:latin typeface="Calibri" panose="020F0502020204030204" pitchFamily="34" charset="0"/>
              </a:rPr>
              <a:t>prameništní</a:t>
            </a:r>
            <a:endParaRPr lang="cs-CZ" altLang="cs-CZ" sz="3000" dirty="0">
              <a:solidFill>
                <a:srgbClr val="00CC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9459" name="Picture 1031" descr="obid_pod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88"/>
            <a:ext cx="320357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28082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1033" descr="penovec_sveds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205038"/>
            <a:ext cx="310197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34" descr="Vesn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959225"/>
            <a:ext cx="439261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35" descr="IMG_63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933825"/>
            <a:ext cx="196691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36" descr="IMG_59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1822450"/>
            <a:ext cx="3271838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6200"/>
            <a:ext cx="7772400" cy="1143000"/>
          </a:xfrm>
        </p:spPr>
        <p:txBody>
          <a:bodyPr anchor="ctr"/>
          <a:lstStyle/>
          <a:p>
            <a:pPr>
              <a:defRPr/>
            </a:pPr>
            <a:r>
              <a:rPr lang="cs-CZ" altLang="cs-CZ" b="1" smtClean="0">
                <a:solidFill>
                  <a:srgbClr val="0000FF"/>
                </a:solidFill>
              </a:rPr>
              <a:t>Ekologie Rašelinišť</a:t>
            </a:r>
            <a:endParaRPr lang="cs-CZ" altLang="cs-CZ" sz="440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84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981200"/>
          </a:xfrm>
        </p:spPr>
        <p:txBody>
          <a:bodyPr/>
          <a:lstStyle/>
          <a:p>
            <a:r>
              <a:rPr lang="cs-CZ" altLang="cs-CZ" sz="3200" b="1" smtClean="0">
                <a:solidFill>
                  <a:schemeClr val="accent2"/>
                </a:solidFill>
              </a:rPr>
              <a:t>1.</a:t>
            </a:r>
          </a:p>
          <a:p>
            <a:r>
              <a:rPr lang="cs-CZ" altLang="cs-CZ" sz="3200" b="1" smtClean="0">
                <a:solidFill>
                  <a:schemeClr val="accent2"/>
                </a:solidFill>
              </a:rPr>
              <a:t>Definice a rozdělení rašelinišť</a:t>
            </a:r>
          </a:p>
          <a:p>
            <a:r>
              <a:rPr lang="cs-CZ" altLang="cs-CZ" sz="3200" b="1" smtClean="0">
                <a:solidFill>
                  <a:schemeClr val="accent2"/>
                </a:solidFill>
              </a:rPr>
              <a:t>Hydrologie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Hydrologické členění (Steiner 1993):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pic>
        <p:nvPicPr>
          <p:cNvPr id="20483" name="Picture 3" descr="ER_Stein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981200"/>
            <a:ext cx="8081962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581400" y="1981200"/>
            <a:ext cx="1676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Rašeliniště </a:t>
            </a:r>
            <a:r>
              <a:rPr lang="cs-CZ" altLang="cs-CZ" sz="2400"/>
              <a:t>„přetékané“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019800" y="228600"/>
            <a:ext cx="228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SOLIGENNÍ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0" y="2349500"/>
            <a:ext cx="208915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/>
              <a:t>Bělokarpatská prameniště: slabší korelace mezi hladinou vody a vlhkostí půdy, někdy i „obrácené“ vlhkostní profily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ER_Steine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381000"/>
            <a:ext cx="228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SOLIGENNÍ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04800" y="1752600"/>
            <a:ext cx="1676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/>
              <a:t>Rašeliniště </a:t>
            </a:r>
            <a:r>
              <a:rPr lang="cs-CZ" altLang="cs-CZ" sz="2400"/>
              <a:t>„průtočné“</a:t>
            </a:r>
          </a:p>
        </p:txBody>
      </p:sp>
      <p:sp>
        <p:nvSpPr>
          <p:cNvPr id="21509" name="Oval 7"/>
          <p:cNvSpPr>
            <a:spLocks noChangeArrowheads="1"/>
          </p:cNvSpPr>
          <p:nvPr/>
        </p:nvSpPr>
        <p:spPr bwMode="auto">
          <a:xfrm>
            <a:off x="4495800" y="228600"/>
            <a:ext cx="1371600" cy="3810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76200" y="3582988"/>
            <a:ext cx="2286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OMBRO-MINEROGENNÍ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381000" y="5121275"/>
            <a:ext cx="1676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/>
              <a:t>Rašeliniště </a:t>
            </a:r>
            <a:r>
              <a:rPr lang="cs-CZ" altLang="cs-CZ" sz="2400"/>
              <a:t>přechodové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ER_Steine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76200"/>
            <a:ext cx="6396037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76200" y="304800"/>
            <a:ext cx="25146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Hydrologické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	členění</a:t>
            </a:r>
            <a:endParaRPr lang="cs-CZ" altLang="cs-CZ" sz="24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(Steiner 1993)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6200" y="3048000"/>
            <a:ext cx="228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OMBROGENNÍ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76200" y="4435475"/>
            <a:ext cx="25908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/>
              <a:t>Vrchoviště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b="1"/>
              <a:t>* </a:t>
            </a:r>
            <a:r>
              <a:rPr lang="cs-CZ" altLang="cs-CZ" sz="2400"/>
              <a:t>vzniklé na zazemněném jezeru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/>
              <a:t>* sedlové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8"/>
          <p:cNvSpPr txBox="1">
            <a:spLocks noChangeArrowheads="1"/>
          </p:cNvSpPr>
          <p:nvPr/>
        </p:nvSpPr>
        <p:spPr bwMode="auto">
          <a:xfrm>
            <a:off x="152400" y="747713"/>
            <a:ext cx="228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OMBROGENNÍ</a:t>
            </a:r>
          </a:p>
        </p:txBody>
      </p:sp>
      <p:pic>
        <p:nvPicPr>
          <p:cNvPr id="23555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20963"/>
            <a:ext cx="6324600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103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363"/>
            <a:ext cx="2925763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1033"/>
          <p:cNvSpPr txBox="1">
            <a:spLocks noChangeArrowheads="1"/>
          </p:cNvSpPr>
          <p:nvPr/>
        </p:nvSpPr>
        <p:spPr bwMode="auto">
          <a:xfrm>
            <a:off x="6934200" y="406400"/>
            <a:ext cx="23622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1"/>
              <a:t>Piekielnik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1600" b="1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1"/>
              <a:t>Jizerské hory, Čihadla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1600" b="1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b="1"/>
              <a:t>Orava, Mútňanska píla</a:t>
            </a:r>
          </a:p>
        </p:txBody>
      </p:sp>
      <p:sp>
        <p:nvSpPr>
          <p:cNvPr id="23558" name="Line 1034"/>
          <p:cNvSpPr>
            <a:spLocks noChangeShapeType="1"/>
          </p:cNvSpPr>
          <p:nvPr/>
        </p:nvSpPr>
        <p:spPr bwMode="auto">
          <a:xfrm flipH="1">
            <a:off x="7010400" y="838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59" name="Line 1035"/>
          <p:cNvSpPr>
            <a:spLocks noChangeShapeType="1"/>
          </p:cNvSpPr>
          <p:nvPr/>
        </p:nvSpPr>
        <p:spPr bwMode="auto">
          <a:xfrm flipH="1">
            <a:off x="7086600" y="15240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0" name="Line 1036"/>
          <p:cNvSpPr>
            <a:spLocks noChangeShapeType="1"/>
          </p:cNvSpPr>
          <p:nvPr/>
        </p:nvSpPr>
        <p:spPr bwMode="auto">
          <a:xfrm>
            <a:off x="7848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3561" name="Picture 10" descr="IMG_76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4450"/>
            <a:ext cx="4176712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7"/>
          <p:cNvSpPr>
            <a:spLocks/>
          </p:cNvSpPr>
          <p:nvPr/>
        </p:nvSpPr>
        <p:spPr bwMode="auto">
          <a:xfrm>
            <a:off x="76200" y="4406900"/>
            <a:ext cx="8991600" cy="1943100"/>
          </a:xfrm>
          <a:custGeom>
            <a:avLst/>
            <a:gdLst>
              <a:gd name="T0" fmla="*/ 0 w 5664"/>
              <a:gd name="T1" fmla="*/ 2147483646 h 1224"/>
              <a:gd name="T2" fmla="*/ 2147483646 w 5664"/>
              <a:gd name="T3" fmla="*/ 2147483646 h 1224"/>
              <a:gd name="T4" fmla="*/ 2147483646 w 5664"/>
              <a:gd name="T5" fmla="*/ 2147483646 h 1224"/>
              <a:gd name="T6" fmla="*/ 2147483646 w 5664"/>
              <a:gd name="T7" fmla="*/ 2147483646 h 1224"/>
              <a:gd name="T8" fmla="*/ 2147483646 w 5664"/>
              <a:gd name="T9" fmla="*/ 2147483646 h 1224"/>
              <a:gd name="T10" fmla="*/ 2147483646 w 5664"/>
              <a:gd name="T11" fmla="*/ 2147483646 h 1224"/>
              <a:gd name="T12" fmla="*/ 2147483646 w 5664"/>
              <a:gd name="T13" fmla="*/ 2147483646 h 1224"/>
              <a:gd name="T14" fmla="*/ 2147483646 w 5664"/>
              <a:gd name="T15" fmla="*/ 2147483646 h 1224"/>
              <a:gd name="T16" fmla="*/ 2147483646 w 5664"/>
              <a:gd name="T17" fmla="*/ 2147483646 h 1224"/>
              <a:gd name="T18" fmla="*/ 2147483646 w 5664"/>
              <a:gd name="T19" fmla="*/ 2147483646 h 1224"/>
              <a:gd name="T20" fmla="*/ 2147483646 w 5664"/>
              <a:gd name="T21" fmla="*/ 2147483646 h 1224"/>
              <a:gd name="T22" fmla="*/ 2147483646 w 5664"/>
              <a:gd name="T23" fmla="*/ 2147483646 h 1224"/>
              <a:gd name="T24" fmla="*/ 2147483646 w 5664"/>
              <a:gd name="T25" fmla="*/ 2147483646 h 1224"/>
              <a:gd name="T26" fmla="*/ 2147483646 w 5664"/>
              <a:gd name="T27" fmla="*/ 2147483646 h 1224"/>
              <a:gd name="T28" fmla="*/ 2147483646 w 5664"/>
              <a:gd name="T29" fmla="*/ 2147483646 h 1224"/>
              <a:gd name="T30" fmla="*/ 2147483646 w 5664"/>
              <a:gd name="T31" fmla="*/ 2147483646 h 1224"/>
              <a:gd name="T32" fmla="*/ 2147483646 w 5664"/>
              <a:gd name="T33" fmla="*/ 2147483646 h 1224"/>
              <a:gd name="T34" fmla="*/ 2147483646 w 5664"/>
              <a:gd name="T35" fmla="*/ 2147483646 h 1224"/>
              <a:gd name="T36" fmla="*/ 2147483646 w 5664"/>
              <a:gd name="T37" fmla="*/ 2147483646 h 1224"/>
              <a:gd name="T38" fmla="*/ 2147483646 w 5664"/>
              <a:gd name="T39" fmla="*/ 2147483646 h 12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64" h="1224">
                <a:moveTo>
                  <a:pt x="0" y="1112"/>
                </a:moveTo>
                <a:cubicBezTo>
                  <a:pt x="204" y="1116"/>
                  <a:pt x="408" y="1120"/>
                  <a:pt x="624" y="1112"/>
                </a:cubicBezTo>
                <a:cubicBezTo>
                  <a:pt x="840" y="1104"/>
                  <a:pt x="960" y="1224"/>
                  <a:pt x="1296" y="1064"/>
                </a:cubicBezTo>
                <a:cubicBezTo>
                  <a:pt x="1632" y="904"/>
                  <a:pt x="2296" y="304"/>
                  <a:pt x="2640" y="152"/>
                </a:cubicBezTo>
                <a:cubicBezTo>
                  <a:pt x="2984" y="0"/>
                  <a:pt x="3216" y="152"/>
                  <a:pt x="3360" y="152"/>
                </a:cubicBezTo>
                <a:cubicBezTo>
                  <a:pt x="3504" y="152"/>
                  <a:pt x="3464" y="128"/>
                  <a:pt x="3504" y="152"/>
                </a:cubicBezTo>
                <a:cubicBezTo>
                  <a:pt x="3544" y="176"/>
                  <a:pt x="3576" y="312"/>
                  <a:pt x="3600" y="296"/>
                </a:cubicBezTo>
                <a:cubicBezTo>
                  <a:pt x="3624" y="280"/>
                  <a:pt x="3624" y="88"/>
                  <a:pt x="3648" y="56"/>
                </a:cubicBezTo>
                <a:cubicBezTo>
                  <a:pt x="3672" y="24"/>
                  <a:pt x="3720" y="64"/>
                  <a:pt x="3744" y="104"/>
                </a:cubicBezTo>
                <a:cubicBezTo>
                  <a:pt x="3768" y="144"/>
                  <a:pt x="3768" y="304"/>
                  <a:pt x="3792" y="296"/>
                </a:cubicBezTo>
                <a:cubicBezTo>
                  <a:pt x="3816" y="288"/>
                  <a:pt x="3848" y="72"/>
                  <a:pt x="3888" y="56"/>
                </a:cubicBezTo>
                <a:cubicBezTo>
                  <a:pt x="3928" y="40"/>
                  <a:pt x="3960" y="168"/>
                  <a:pt x="4032" y="200"/>
                </a:cubicBezTo>
                <a:cubicBezTo>
                  <a:pt x="4104" y="232"/>
                  <a:pt x="4248" y="224"/>
                  <a:pt x="4320" y="248"/>
                </a:cubicBezTo>
                <a:cubicBezTo>
                  <a:pt x="4392" y="272"/>
                  <a:pt x="4432" y="344"/>
                  <a:pt x="4464" y="344"/>
                </a:cubicBezTo>
                <a:cubicBezTo>
                  <a:pt x="4496" y="344"/>
                  <a:pt x="4488" y="280"/>
                  <a:pt x="4512" y="248"/>
                </a:cubicBezTo>
                <a:cubicBezTo>
                  <a:pt x="4536" y="216"/>
                  <a:pt x="4552" y="152"/>
                  <a:pt x="4608" y="152"/>
                </a:cubicBezTo>
                <a:cubicBezTo>
                  <a:pt x="4664" y="152"/>
                  <a:pt x="4744" y="200"/>
                  <a:pt x="4848" y="248"/>
                </a:cubicBezTo>
                <a:cubicBezTo>
                  <a:pt x="4952" y="296"/>
                  <a:pt x="5120" y="448"/>
                  <a:pt x="5232" y="440"/>
                </a:cubicBezTo>
                <a:cubicBezTo>
                  <a:pt x="5344" y="432"/>
                  <a:pt x="5448" y="256"/>
                  <a:pt x="5520" y="200"/>
                </a:cubicBezTo>
                <a:cubicBezTo>
                  <a:pt x="5592" y="144"/>
                  <a:pt x="5628" y="124"/>
                  <a:pt x="5664" y="1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457200" y="5562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lagg</a:t>
            </a:r>
          </a:p>
        </p:txBody>
      </p:sp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2286000" y="4648200"/>
            <a:ext cx="114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stupeň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(rand)</a:t>
            </a: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4419600" y="5029200"/>
            <a:ext cx="1447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šlenk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(hollow)</a:t>
            </a:r>
          </a:p>
        </p:txBody>
      </p:sp>
      <p:sp>
        <p:nvSpPr>
          <p:cNvPr id="24582" name="Line 11"/>
          <p:cNvSpPr>
            <a:spLocks noChangeShapeType="1"/>
          </p:cNvSpPr>
          <p:nvPr/>
        </p:nvSpPr>
        <p:spPr bwMode="auto">
          <a:xfrm flipV="1">
            <a:off x="5410200" y="4800600"/>
            <a:ext cx="3048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4953000" y="3403600"/>
            <a:ext cx="2355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bult (hummock)</a:t>
            </a:r>
          </a:p>
        </p:txBody>
      </p:sp>
      <p:sp>
        <p:nvSpPr>
          <p:cNvPr id="24584" name="Line 14"/>
          <p:cNvSpPr>
            <a:spLocks noChangeShapeType="1"/>
          </p:cNvSpPr>
          <p:nvPr/>
        </p:nvSpPr>
        <p:spPr bwMode="auto">
          <a:xfrm>
            <a:off x="5943600" y="3886200"/>
            <a:ext cx="0" cy="533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5" name="Text Box 16"/>
          <p:cNvSpPr txBox="1">
            <a:spLocks noChangeArrowheads="1"/>
          </p:cNvSpPr>
          <p:nvPr/>
        </p:nvSpPr>
        <p:spPr bwMode="auto">
          <a:xfrm>
            <a:off x="5530850" y="6284913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9900"/>
                </a:solidFill>
              </a:rPr>
              <a:t>„mire expanse“</a:t>
            </a:r>
            <a:endParaRPr lang="cs-CZ" altLang="cs-CZ" sz="2400"/>
          </a:p>
        </p:txBody>
      </p:sp>
      <p:sp>
        <p:nvSpPr>
          <p:cNvPr id="24586" name="Text Box 17"/>
          <p:cNvSpPr txBox="1">
            <a:spLocks noChangeArrowheads="1"/>
          </p:cNvSpPr>
          <p:nvPr/>
        </p:nvSpPr>
        <p:spPr bwMode="auto">
          <a:xfrm>
            <a:off x="250825" y="6284913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009900"/>
                </a:solidFill>
              </a:rPr>
              <a:t>„mire margin“</a:t>
            </a:r>
            <a:endParaRPr lang="cs-CZ" altLang="cs-CZ" sz="2400"/>
          </a:p>
        </p:txBody>
      </p:sp>
      <p:pic>
        <p:nvPicPr>
          <p:cNvPr id="24587" name="Picture 1034" descr="vrchoviste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344805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 Box 1035"/>
          <p:cNvSpPr txBox="1">
            <a:spLocks noChangeArrowheads="1"/>
          </p:cNvSpPr>
          <p:nvPr/>
        </p:nvSpPr>
        <p:spPr bwMode="auto">
          <a:xfrm>
            <a:off x="1116013" y="417513"/>
            <a:ext cx="10588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 u="sng">
                <a:solidFill>
                  <a:srgbClr val="FFFF99"/>
                </a:solidFill>
              </a:rPr>
              <a:t>mire margin</a:t>
            </a:r>
          </a:p>
        </p:txBody>
      </p:sp>
      <p:sp>
        <p:nvSpPr>
          <p:cNvPr id="24589" name="Text Box 1036"/>
          <p:cNvSpPr txBox="1">
            <a:spLocks noChangeArrowheads="1"/>
          </p:cNvSpPr>
          <p:nvPr/>
        </p:nvSpPr>
        <p:spPr bwMode="auto">
          <a:xfrm>
            <a:off x="992188" y="620713"/>
            <a:ext cx="6270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99"/>
                </a:solidFill>
              </a:rPr>
              <a:t>rand</a:t>
            </a:r>
          </a:p>
        </p:txBody>
      </p:sp>
      <p:sp>
        <p:nvSpPr>
          <p:cNvPr id="24590" name="Text Box 1037"/>
          <p:cNvSpPr txBox="1">
            <a:spLocks noChangeArrowheads="1"/>
          </p:cNvSpPr>
          <p:nvPr/>
        </p:nvSpPr>
        <p:spPr bwMode="auto">
          <a:xfrm>
            <a:off x="179388" y="1844675"/>
            <a:ext cx="10588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 u="sng">
                <a:solidFill>
                  <a:srgbClr val="FFFF99"/>
                </a:solidFill>
              </a:rPr>
              <a:t>mire expanse</a:t>
            </a:r>
          </a:p>
        </p:txBody>
      </p:sp>
      <p:sp>
        <p:nvSpPr>
          <p:cNvPr id="24591" name="Text Box 1038"/>
          <p:cNvSpPr txBox="1">
            <a:spLocks noChangeArrowheads="1"/>
          </p:cNvSpPr>
          <p:nvPr/>
        </p:nvSpPr>
        <p:spPr bwMode="auto">
          <a:xfrm>
            <a:off x="2073275" y="561975"/>
            <a:ext cx="627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99"/>
                </a:solidFill>
              </a:rPr>
              <a:t>lagg</a:t>
            </a:r>
          </a:p>
        </p:txBody>
      </p:sp>
      <p:sp>
        <p:nvSpPr>
          <p:cNvPr id="24592" name="Text Box 1039"/>
          <p:cNvSpPr txBox="1">
            <a:spLocks noChangeArrowheads="1"/>
          </p:cNvSpPr>
          <p:nvPr/>
        </p:nvSpPr>
        <p:spPr bwMode="auto">
          <a:xfrm>
            <a:off x="323850" y="3082925"/>
            <a:ext cx="627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99"/>
                </a:solidFill>
              </a:rPr>
              <a:t>bult</a:t>
            </a:r>
          </a:p>
        </p:txBody>
      </p:sp>
      <p:sp>
        <p:nvSpPr>
          <p:cNvPr id="24593" name="Text Box 1040"/>
          <p:cNvSpPr txBox="1">
            <a:spLocks noChangeArrowheads="1"/>
          </p:cNvSpPr>
          <p:nvPr/>
        </p:nvSpPr>
        <p:spPr bwMode="auto">
          <a:xfrm>
            <a:off x="1497013" y="2362200"/>
            <a:ext cx="627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99"/>
                </a:solidFill>
              </a:rPr>
              <a:t>šlenk</a:t>
            </a:r>
          </a:p>
        </p:txBody>
      </p:sp>
      <p:sp>
        <p:nvSpPr>
          <p:cNvPr id="24594" name="Line 1041"/>
          <p:cNvSpPr>
            <a:spLocks noChangeShapeType="1"/>
          </p:cNvSpPr>
          <p:nvPr/>
        </p:nvSpPr>
        <p:spPr bwMode="auto">
          <a:xfrm flipH="1">
            <a:off x="539750" y="2205038"/>
            <a:ext cx="215900" cy="7921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5" name="Line 1042"/>
          <p:cNvSpPr>
            <a:spLocks noChangeShapeType="1"/>
          </p:cNvSpPr>
          <p:nvPr/>
        </p:nvSpPr>
        <p:spPr bwMode="auto">
          <a:xfrm>
            <a:off x="971550" y="2205038"/>
            <a:ext cx="431800" cy="2873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6" name="Line 1043"/>
          <p:cNvSpPr>
            <a:spLocks noChangeShapeType="1"/>
          </p:cNvSpPr>
          <p:nvPr/>
        </p:nvSpPr>
        <p:spPr bwMode="auto">
          <a:xfrm>
            <a:off x="1619250" y="693738"/>
            <a:ext cx="431800" cy="714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97" name="Line 1044"/>
          <p:cNvSpPr>
            <a:spLocks noChangeShapeType="1"/>
          </p:cNvSpPr>
          <p:nvPr/>
        </p:nvSpPr>
        <p:spPr bwMode="auto">
          <a:xfrm flipH="1">
            <a:off x="1476375" y="692150"/>
            <a:ext cx="142875" cy="73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4598" name="Picture 1046" descr="MH02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-26988"/>
            <a:ext cx="5184775" cy="34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Text Box 1047"/>
          <p:cNvSpPr txBox="1">
            <a:spLocks noChangeArrowheads="1"/>
          </p:cNvSpPr>
          <p:nvPr/>
        </p:nvSpPr>
        <p:spPr bwMode="auto">
          <a:xfrm>
            <a:off x="3779838" y="1498600"/>
            <a:ext cx="6270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66"/>
                </a:solidFill>
              </a:rPr>
              <a:t>lagg</a:t>
            </a:r>
          </a:p>
        </p:txBody>
      </p:sp>
      <p:sp>
        <p:nvSpPr>
          <p:cNvPr id="24600" name="Text Box 1048"/>
          <p:cNvSpPr txBox="1">
            <a:spLocks noChangeArrowheads="1"/>
          </p:cNvSpPr>
          <p:nvPr/>
        </p:nvSpPr>
        <p:spPr bwMode="auto">
          <a:xfrm>
            <a:off x="6681788" y="1484313"/>
            <a:ext cx="10588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 u="sng">
                <a:solidFill>
                  <a:srgbClr val="FFFF66"/>
                </a:solidFill>
              </a:rPr>
              <a:t>mire expanse</a:t>
            </a:r>
          </a:p>
        </p:txBody>
      </p:sp>
      <p:sp>
        <p:nvSpPr>
          <p:cNvPr id="24601" name="Line 1050"/>
          <p:cNvSpPr>
            <a:spLocks noChangeShapeType="1"/>
          </p:cNvSpPr>
          <p:nvPr/>
        </p:nvSpPr>
        <p:spPr bwMode="auto">
          <a:xfrm flipH="1">
            <a:off x="3851275" y="1843088"/>
            <a:ext cx="360363" cy="15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602" name="Text Box 1051"/>
          <p:cNvSpPr txBox="1">
            <a:spLocks noChangeArrowheads="1"/>
          </p:cNvSpPr>
          <p:nvPr/>
        </p:nvSpPr>
        <p:spPr bwMode="auto">
          <a:xfrm>
            <a:off x="4427538" y="3068638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 u="sng">
                <a:solidFill>
                  <a:srgbClr val="FFFF66"/>
                </a:solidFill>
              </a:rPr>
              <a:t>mire margin odtěžen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65175"/>
            <a:ext cx="885666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Obdélník 2"/>
          <p:cNvSpPr>
            <a:spLocks noChangeArrowheads="1"/>
          </p:cNvSpPr>
          <p:nvPr/>
        </p:nvSpPr>
        <p:spPr bwMode="auto">
          <a:xfrm>
            <a:off x="468313" y="158750"/>
            <a:ext cx="7939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Calibri" panose="020F0502020204030204" pitchFamily="34" charset="0"/>
              </a:rPr>
              <a:t>rand živého vrchoviště, Molhasul Mare de la Izbuc, Rumunsko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5" descr="cihadla-le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54013"/>
            <a:ext cx="9139237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16"/>
          <p:cNvSpPr txBox="1">
            <a:spLocks noChangeArrowheads="1"/>
          </p:cNvSpPr>
          <p:nvPr/>
        </p:nvSpPr>
        <p:spPr bwMode="auto">
          <a:xfrm>
            <a:off x="1692275" y="3213100"/>
            <a:ext cx="16557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99"/>
                </a:solidFill>
              </a:rPr>
              <a:t>jezírko (pool, blank)</a:t>
            </a:r>
          </a:p>
        </p:txBody>
      </p:sp>
      <p:sp>
        <p:nvSpPr>
          <p:cNvPr id="26628" name="Text Box 17"/>
          <p:cNvSpPr txBox="1">
            <a:spLocks noChangeArrowheads="1"/>
          </p:cNvSpPr>
          <p:nvPr/>
        </p:nvSpPr>
        <p:spPr bwMode="auto">
          <a:xfrm>
            <a:off x="6897688" y="3573463"/>
            <a:ext cx="6270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99"/>
                </a:solidFill>
              </a:rPr>
              <a:t>šlenk</a:t>
            </a:r>
          </a:p>
        </p:txBody>
      </p:sp>
      <p:sp>
        <p:nvSpPr>
          <p:cNvPr id="26629" name="Text Box 26"/>
          <p:cNvSpPr txBox="1">
            <a:spLocks noChangeArrowheads="1"/>
          </p:cNvSpPr>
          <p:nvPr/>
        </p:nvSpPr>
        <p:spPr bwMode="auto">
          <a:xfrm>
            <a:off x="971550" y="3860800"/>
            <a:ext cx="6270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99"/>
                </a:solidFill>
              </a:rPr>
              <a:t>šlenk</a:t>
            </a:r>
          </a:p>
        </p:txBody>
      </p:sp>
      <p:sp>
        <p:nvSpPr>
          <p:cNvPr id="26630" name="Text Box 27"/>
          <p:cNvSpPr txBox="1">
            <a:spLocks noChangeArrowheads="1"/>
          </p:cNvSpPr>
          <p:nvPr/>
        </p:nvSpPr>
        <p:spPr bwMode="auto">
          <a:xfrm>
            <a:off x="2627313" y="3716338"/>
            <a:ext cx="2571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FF99"/>
                </a:solidFill>
              </a:rPr>
              <a:t>nízké bulty a trávníčky (lawns)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2"/>
          <p:cNvSpPr txBox="1">
            <a:spLocks noChangeArrowheads="1"/>
          </p:cNvSpPr>
          <p:nvPr/>
        </p:nvSpPr>
        <p:spPr bwMode="auto">
          <a:xfrm>
            <a:off x="34925" y="-26988"/>
            <a:ext cx="9109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Rozsáhlý </a:t>
            </a:r>
            <a:r>
              <a:rPr lang="cs-CZ" altLang="cs-CZ" sz="2400" dirty="0" err="1"/>
              <a:t>šlenk</a:t>
            </a:r>
            <a:r>
              <a:rPr lang="cs-CZ" altLang="cs-CZ" sz="2400" dirty="0"/>
              <a:t> s </a:t>
            </a:r>
            <a:r>
              <a:rPr lang="cs-CZ" altLang="cs-CZ" sz="2400" i="1" dirty="0" err="1"/>
              <a:t>Carex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limosa</a:t>
            </a:r>
            <a:r>
              <a:rPr lang="cs-CZ" altLang="cs-CZ" sz="2400" i="1" dirty="0"/>
              <a:t> </a:t>
            </a:r>
            <a:r>
              <a:rPr lang="cs-CZ" altLang="cs-CZ" sz="2400" dirty="0"/>
              <a:t>na vrchovišti u obce </a:t>
            </a:r>
            <a:r>
              <a:rPr lang="cs-CZ" altLang="cs-CZ" sz="2400" dirty="0" err="1"/>
              <a:t>Muravlenko</a:t>
            </a:r>
            <a:r>
              <a:rPr lang="cs-CZ" altLang="cs-CZ" sz="2400" dirty="0"/>
              <a:t> na Sibiři, foto: P. Hájková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FC6CFB-CA81-4E11-AFFC-CA2CE3C0BA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9348"/>
            <a:ext cx="7947729" cy="5090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35D63DCB-EFD1-4FC2-AFB9-B4136B7DAF8D}"/>
              </a:ext>
            </a:extLst>
          </p:cNvPr>
          <p:cNvCxnSpPr>
            <a:cxnSpLocks/>
          </p:cNvCxnSpPr>
          <p:nvPr/>
        </p:nvCxnSpPr>
        <p:spPr>
          <a:xfrm>
            <a:off x="5496757" y="3416605"/>
            <a:ext cx="895165" cy="136864"/>
          </a:xfrm>
          <a:prstGeom prst="straightConnector1">
            <a:avLst/>
          </a:prstGeom>
          <a:ln w="730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A76479B-E43F-45D9-9F6C-6344E66759E6}"/>
              </a:ext>
            </a:extLst>
          </p:cNvPr>
          <p:cNvCxnSpPr>
            <a:cxnSpLocks/>
          </p:cNvCxnSpPr>
          <p:nvPr/>
        </p:nvCxnSpPr>
        <p:spPr>
          <a:xfrm>
            <a:off x="5244926" y="3662775"/>
            <a:ext cx="316975" cy="904967"/>
          </a:xfrm>
          <a:prstGeom prst="straightConnector1">
            <a:avLst/>
          </a:prstGeom>
          <a:ln w="73025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95BF340-2249-4ECA-AFD2-C13C33B7100B}"/>
              </a:ext>
            </a:extLst>
          </p:cNvPr>
          <p:cNvCxnSpPr>
            <a:cxnSpLocks/>
          </p:cNvCxnSpPr>
          <p:nvPr/>
        </p:nvCxnSpPr>
        <p:spPr>
          <a:xfrm flipV="1">
            <a:off x="7852095" y="4208882"/>
            <a:ext cx="347154" cy="1143294"/>
          </a:xfrm>
          <a:prstGeom prst="straightConnector1">
            <a:avLst/>
          </a:prstGeom>
          <a:ln w="73025">
            <a:solidFill>
              <a:schemeClr val="accent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42DB0B1-EDDE-416A-8072-81708F36900D}"/>
              </a:ext>
            </a:extLst>
          </p:cNvPr>
          <p:cNvSpPr txBox="1"/>
          <p:nvPr/>
        </p:nvSpPr>
        <p:spPr>
          <a:xfrm>
            <a:off x="6781836" y="6488668"/>
            <a:ext cx="214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Šanda et a</a:t>
            </a:r>
            <a:r>
              <a:rPr lang="cs-CZ" sz="1800" dirty="0"/>
              <a:t>l. (2016)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4247" y="32143"/>
            <a:ext cx="8922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přes </a:t>
            </a:r>
            <a:r>
              <a:rPr lang="cs-CZ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ombrotrofii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nejde ale o izolované ostrovy v krajině odkázané jen na vodu „</a:t>
            </a:r>
            <a:r>
              <a:rPr lang="cs-CZ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zhora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“. Na hladinu vody a její stabilitu má vliv i podzemní voda z okolí: zvlášť u sedlových a kotlinových vrchovišť.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260475" y="152400"/>
            <a:ext cx="719931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cs-CZ" sz="1100"/>
              <a:t>Environmental drivers of Sphagnum growth in peatlands across the Holarctic region</a:t>
            </a:r>
          </a:p>
        </p:txBody>
      </p:sp>
      <p:sp>
        <p:nvSpPr>
          <p:cNvPr id="3074" name="AutoShape 2"/>
          <p:cNvSpPr>
            <a:spLocks noChangeAspect="1" noChangeArrowheads="1"/>
          </p:cNvSpPr>
          <p:nvPr/>
        </p:nvSpPr>
        <p:spPr bwMode="auto">
          <a:xfrm>
            <a:off x="4926013" y="152400"/>
            <a:ext cx="3670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83336" y="6453336"/>
            <a:ext cx="4355653" cy="27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cs-CZ" sz="800" b="1" dirty="0">
                <a:solidFill>
                  <a:srgbClr val="0054A6"/>
                </a:solidFill>
              </a:rPr>
              <a:t>Journal of Ecology, First published: 27 August 2020, DOI: (10.1111/1365-2745.13499)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04877"/>
            <a:ext cx="5802833" cy="51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107504" y="1104877"/>
            <a:ext cx="28083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Vrchoviště se vyvíjejí za specifického klimatu, nejsou tedy tak „</a:t>
            </a:r>
            <a:r>
              <a:rPr lang="cs-CZ" altLang="cs-CZ" sz="2000" dirty="0" err="1" smtClean="0"/>
              <a:t>azonální</a:t>
            </a:r>
            <a:r>
              <a:rPr lang="cs-CZ" altLang="cs-CZ" sz="2000" dirty="0" smtClean="0"/>
              <a:t>“ jako slatiniště nebo rákosiny.</a:t>
            </a:r>
            <a:endParaRPr lang="cs-CZ" alt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292080" y="3667777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opadavý les MP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7984" y="450912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tajga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563888" y="528146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tundra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831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109075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Co je to rašeliniště?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Jednoduchá definice:</a:t>
            </a:r>
            <a:r>
              <a:rPr lang="cs-CZ" altLang="cs-CZ" sz="2400" dirty="0"/>
              <a:t> 	* </a:t>
            </a:r>
            <a:r>
              <a:rPr lang="cs-CZ" altLang="cs-CZ" sz="2400" i="1" dirty="0"/>
              <a:t>Mokřad, porostlý rašelinotvornou vegetací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 dirty="0"/>
              <a:t>			* Mokřad produkující organogenní sedimenty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	Tato definice je dosti „mírná“, neboť prakticky na každém mokřadu dochází k hromadění částic, někde však rychle mineralizují nebo jsou přeplavovány minerálním materiálem.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Přísnější definice:	</a:t>
            </a:r>
            <a:r>
              <a:rPr lang="cs-CZ" altLang="cs-CZ" sz="2400" dirty="0"/>
              <a:t>* </a:t>
            </a:r>
            <a:r>
              <a:rPr lang="cs-CZ" altLang="cs-CZ" sz="2400" i="1" dirty="0"/>
              <a:t>Mokřad s mohutnou vrstvou rašeliny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 dirty="0"/>
              <a:t>			* Mokřad se sedimentem &gt;50% </a:t>
            </a:r>
            <a:r>
              <a:rPr lang="cs-CZ" altLang="cs-CZ" sz="2400" i="1" dirty="0" err="1"/>
              <a:t>org</a:t>
            </a:r>
            <a:r>
              <a:rPr lang="cs-CZ" altLang="cs-CZ" sz="2400" i="1" dirty="0"/>
              <a:t>. podílu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4099" name="Picture 3" descr="eriang_drepanocl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92600"/>
            <a:ext cx="370681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79388" y="4508500"/>
            <a:ext cx="51847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U nás by přísnějším definicím vyhovělo jen velmi málo mokřadů, zejména horská vrchoviště; náplň přednášek bude proto spíše širší: prameniště, rašelinné louky, vápnité kalkoligotrofní mokřady</a:t>
            </a:r>
            <a:r>
              <a:rPr lang="cs-CZ" altLang="cs-CZ" sz="2400" i="1"/>
              <a:t> …</a:t>
            </a:r>
            <a:endParaRPr lang="cs-CZ" altLang="cs-CZ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ER_Steiner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62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277813"/>
            <a:ext cx="25146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Hydrologické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	členění</a:t>
            </a:r>
            <a:endParaRPr lang="cs-CZ" altLang="cs-CZ" sz="24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(Steiner 1993)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0" y="31242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 OMBROGENNÍ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52400" y="3752850"/>
            <a:ext cx="28194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Vrchoviště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* </a:t>
            </a:r>
            <a:r>
              <a:rPr lang="cs-CZ" altLang="cs-CZ" sz="2400"/>
              <a:t>vzniklé na přeplavovaném slat.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* vzniklé na „přetékaném“ prameništním slat.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Hydrologické členění (Steiner 1993):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pic>
        <p:nvPicPr>
          <p:cNvPr id="29699" name="Picture 5" descr="ER_Steiner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7775"/>
            <a:ext cx="8001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0" y="1295400"/>
            <a:ext cx="4343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 OMBROGENNÍ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 pokryvné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953000" y="76200"/>
            <a:ext cx="4191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i="1"/>
              <a:t>Podmínky pro vznik: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/>
              <a:t>- min. 1000 mm srážek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/>
              <a:t>- min. 160 dní s &gt; 1 mm srážek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/>
              <a:t>- </a:t>
            </a:r>
            <a:r>
              <a:rPr lang="cs-CZ" altLang="cs-CZ" sz="2400" i="1">
                <a:sym typeface="Symbol" panose="05050102010706020507" pitchFamily="18" charset="2"/>
              </a:rPr>
              <a:t> t &lt; 15° C v nejtepl. m</a:t>
            </a:r>
            <a:r>
              <a:rPr lang="cs-CZ" altLang="cs-CZ" sz="2400" i="1"/>
              <a:t>ě</a:t>
            </a:r>
            <a:r>
              <a:rPr lang="cs-CZ" altLang="cs-CZ" sz="2400" i="1">
                <a:sym typeface="Symbol" panose="05050102010706020507" pitchFamily="18" charset="2"/>
              </a:rPr>
              <a:t>síci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/>
              <a:t>- malá sezonní fluktuace t.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800600" y="5181600"/>
            <a:ext cx="43434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Na případě pokryvných rašelinišť lze ukázat rozdíl mezi hydrologickým a vegetačním pojetím ombrotrofie - díky minerálům ze srážek zde rostou slatinné druhy, např. </a:t>
            </a:r>
            <a:r>
              <a:rPr lang="cs-CZ" altLang="cs-CZ" sz="2000" i="1"/>
              <a:t>Schoenus nigricans.</a:t>
            </a:r>
            <a:endParaRPr lang="cs-CZ" altLang="cs-CZ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utoUpdateAnimBg="0"/>
      <p:bldP spid="16393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Hydrologické členění (Steiner 1993):</a:t>
            </a:r>
            <a:r>
              <a:rPr lang="cs-CZ" altLang="cs-CZ" sz="2400"/>
              <a:t> </a:t>
            </a:r>
            <a:endParaRPr lang="cs-CZ" altLang="cs-CZ" sz="2400">
              <a:solidFill>
                <a:srgbClr val="FF0000"/>
              </a:solidFill>
            </a:endParaRPr>
          </a:p>
        </p:txBody>
      </p:sp>
      <p:pic>
        <p:nvPicPr>
          <p:cNvPr id="30723" name="Picture 3" descr="ER_Steiner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06513"/>
            <a:ext cx="7010400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562600" y="76200"/>
            <a:ext cx="3352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009900"/>
                </a:solidFill>
              </a:rPr>
              <a:t>RAŠELINIŠTĚ OMBROGENNÍ „Kondenswassermoor“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R_Charman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313"/>
            <a:ext cx="9144000" cy="63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Jednodušší hydrologická klasifikace - Charman 2002</a:t>
            </a:r>
            <a:endParaRPr lang="cs-CZ" altLang="cs-CZ"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9" descr="IMG_7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09638"/>
            <a:ext cx="393700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0" descr="IMG_7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00438"/>
            <a:ext cx="4968875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1" descr="IMG_7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4450"/>
            <a:ext cx="5113337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1090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ČLENĚNÍ RAŠELINIŠŤ: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PALSA</a:t>
            </a:r>
          </a:p>
        </p:txBody>
      </p:sp>
    </p:spTree>
    <p:extLst>
      <p:ext uri="{BB962C8B-B14F-4D97-AF65-F5344CB8AC3E}">
        <p14:creationId xmlns:p14="http://schemas.microsoft.com/office/powerpoint/2010/main" val="288505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7713" t="19760" r="42598" b="50000"/>
          <a:stretch/>
        </p:blipFill>
        <p:spPr>
          <a:xfrm>
            <a:off x="4390030" y="1057497"/>
            <a:ext cx="4536504" cy="216024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7504" y="116632"/>
            <a:ext cx="2780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chemeClr val="accent2"/>
                </a:solidFill>
                <a:latin typeface="Calibri" panose="020F0502020204030204" pitchFamily="34" charset="0"/>
              </a:rPr>
              <a:t>ČLENĚNÍ RAŠELINIŠŤ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7504" y="57829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dirty="0" smtClean="0">
                <a:solidFill>
                  <a:srgbClr val="FF0000"/>
                </a:solidFill>
                <a:latin typeface="Calibri" panose="020F0502020204030204" pitchFamily="34" charset="0"/>
              </a:rPr>
              <a:t>Evropský klasifikační systém EUNIS; Chytrý et al. (2020)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6432"/>
            <a:ext cx="3058627" cy="27917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36071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</a:rPr>
              <a:t>raised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bog</a:t>
            </a:r>
            <a:endParaRPr lang="cs-CZ" sz="1800" dirty="0">
              <a:latin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743" y="3976431"/>
            <a:ext cx="2938251" cy="268187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548177" y="362318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</a:rPr>
              <a:t>blanket </a:t>
            </a:r>
            <a:r>
              <a:rPr lang="cs-CZ" sz="1800" dirty="0" err="1" smtClean="0">
                <a:latin typeface="Calibri" panose="020F0502020204030204" pitchFamily="34" charset="0"/>
              </a:rPr>
              <a:t>bog</a:t>
            </a:r>
            <a:endParaRPr lang="cs-CZ" sz="1800" dirty="0"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137" y="4077072"/>
            <a:ext cx="2637303" cy="240718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976156" y="3625441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</a:rPr>
              <a:t>oceanic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valley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mire</a:t>
            </a:r>
            <a:endParaRPr lang="cs-CZ" sz="1800" dirty="0">
              <a:latin typeface="Calibri" panose="020F050202020403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2331" y="1149262"/>
            <a:ext cx="42287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Calibri" panose="020F0502020204030204" pitchFamily="34" charset="0"/>
              </a:rPr>
              <a:t>vrchoviště</a:t>
            </a:r>
          </a:p>
          <a:p>
            <a:endParaRPr lang="cs-CZ" dirty="0" smtClean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</a:rPr>
              <a:t>voda i živiny jen ze srážek</a:t>
            </a:r>
          </a:p>
          <a:p>
            <a:pPr marL="342900" indent="-342900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</a:rPr>
              <a:t>málo P, K, (N), ale i minerálů včetně </a:t>
            </a:r>
            <a:r>
              <a:rPr lang="cs-CZ" sz="1600" dirty="0" err="1" smtClean="0">
                <a:latin typeface="Calibri" panose="020F0502020204030204" pitchFamily="34" charset="0"/>
              </a:rPr>
              <a:t>Fe</a:t>
            </a:r>
            <a:endParaRPr lang="cs-CZ" sz="1600" dirty="0" smtClean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</a:rPr>
              <a:t>chybí hydrogenuhličitany – extrémně nízké pH</a:t>
            </a:r>
          </a:p>
          <a:p>
            <a:pPr marL="342900" indent="-342900">
              <a:buFontTx/>
              <a:buChar char="-"/>
            </a:pPr>
            <a:r>
              <a:rPr lang="cs-CZ" sz="1600" dirty="0">
                <a:latin typeface="Calibri" panose="020F0502020204030204" pitchFamily="34" charset="0"/>
              </a:rPr>
              <a:t>k</a:t>
            </a:r>
            <a:r>
              <a:rPr lang="cs-CZ" sz="1600" dirty="0" smtClean="0">
                <a:latin typeface="Calibri" panose="020F0502020204030204" pitchFamily="34" charset="0"/>
              </a:rPr>
              <a:t>eříčky a rašeliníky; málo trav, bylin, ostřic</a:t>
            </a:r>
            <a:endParaRPr lang="cs-CZ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693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16632"/>
            <a:ext cx="2780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chemeClr val="accent2"/>
                </a:solidFill>
                <a:latin typeface="Calibri" panose="020F0502020204030204" pitchFamily="34" charset="0"/>
              </a:rPr>
              <a:t>ČLENĚNÍ RAŠELINIŠŤ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7504" y="57829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dirty="0" smtClean="0">
                <a:solidFill>
                  <a:srgbClr val="FF0000"/>
                </a:solidFill>
                <a:latin typeface="Calibri" panose="020F0502020204030204" pitchFamily="34" charset="0"/>
              </a:rPr>
              <a:t>Evropský klasifikační systém EUNIS; Chytrý et al. (2020)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2331" y="1149262"/>
            <a:ext cx="37895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latin typeface="Calibri" panose="020F0502020204030204" pitchFamily="34" charset="0"/>
              </a:rPr>
              <a:t>minerotrofní</a:t>
            </a:r>
            <a:r>
              <a:rPr lang="cs-CZ" b="1" dirty="0" smtClean="0">
                <a:latin typeface="Calibri" panose="020F0502020204030204" pitchFamily="34" charset="0"/>
              </a:rPr>
              <a:t> rašeliniště</a:t>
            </a:r>
          </a:p>
          <a:p>
            <a:endParaRPr lang="cs-CZ" dirty="0" smtClean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</a:rPr>
              <a:t>voda i živiny z podzemní vody</a:t>
            </a:r>
          </a:p>
          <a:p>
            <a:pPr marL="342900" indent="-342900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</a:rPr>
              <a:t>více P, K, N; různý obsah minerálů</a:t>
            </a:r>
          </a:p>
          <a:p>
            <a:pPr marL="342900" indent="-342900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</a:rPr>
              <a:t>vápnité bazické i nevápnité kyselé</a:t>
            </a:r>
          </a:p>
          <a:p>
            <a:pPr marL="342900" indent="-342900">
              <a:buFontTx/>
              <a:buChar char="-"/>
            </a:pPr>
            <a:r>
              <a:rPr lang="cs-CZ" sz="1600" dirty="0" err="1" smtClean="0">
                <a:latin typeface="Calibri" panose="020F0502020204030204" pitchFamily="34" charset="0"/>
              </a:rPr>
              <a:t>prameništní</a:t>
            </a:r>
            <a:r>
              <a:rPr lang="cs-CZ" sz="1600" dirty="0" smtClean="0">
                <a:latin typeface="Calibri" panose="020F0502020204030204" pitchFamily="34" charset="0"/>
              </a:rPr>
              <a:t> i </a:t>
            </a:r>
            <a:r>
              <a:rPr lang="cs-CZ" sz="1600" dirty="0" err="1" smtClean="0">
                <a:latin typeface="Calibri" panose="020F0502020204030204" pitchFamily="34" charset="0"/>
              </a:rPr>
              <a:t>neprameništní</a:t>
            </a:r>
            <a:endParaRPr lang="cs-CZ" sz="1600" dirty="0" smtClean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1600" dirty="0" smtClean="0">
                <a:latin typeface="Calibri" panose="020F0502020204030204" pitchFamily="34" charset="0"/>
              </a:rPr>
              <a:t>více trav, bylin, ostřic; různé mechy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7713" t="19760" r="42598" b="50000"/>
          <a:stretch/>
        </p:blipFill>
        <p:spPr>
          <a:xfrm>
            <a:off x="4390030" y="1057497"/>
            <a:ext cx="4536504" cy="21602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51000" y="449749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</a:rPr>
              <a:t>poor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fens</a:t>
            </a:r>
            <a:endParaRPr lang="cs-CZ" sz="1800" dirty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851920" y="48530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</a:rPr>
              <a:t>i</a:t>
            </a:r>
            <a:r>
              <a:rPr lang="en-US" sz="1800" dirty="0" err="1">
                <a:latin typeface="Calibri" panose="020F0502020204030204" pitchFamily="34" charset="0"/>
              </a:rPr>
              <a:t>ntermediate</a:t>
            </a:r>
            <a:r>
              <a:rPr lang="en-US" sz="1800" dirty="0">
                <a:latin typeface="Calibri" panose="020F0502020204030204" pitchFamily="34" charset="0"/>
              </a:rPr>
              <a:t> fen and soft-water spring mire</a:t>
            </a:r>
            <a:endParaRPr lang="cs-CZ" sz="1800" dirty="0">
              <a:latin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27784" y="358109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nevápnitá a středně vápnitá</a:t>
            </a:r>
            <a:endParaRPr lang="cs-CZ" sz="18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788024" y="5190154"/>
            <a:ext cx="304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</a:rPr>
              <a:t>extremely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</a:rPr>
              <a:t>rich</a:t>
            </a:r>
            <a:r>
              <a:rPr lang="cs-CZ" sz="1800" dirty="0">
                <a:latin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</a:rPr>
              <a:t>moss-sedge</a:t>
            </a:r>
            <a:r>
              <a:rPr lang="cs-CZ" sz="1800" dirty="0">
                <a:latin typeface="Calibri" panose="020F0502020204030204" pitchFamily="34" charset="0"/>
              </a:rPr>
              <a:t> fen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483768" y="596078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>
                <a:latin typeface="Calibri" panose="020F0502020204030204" pitchFamily="34" charset="0"/>
              </a:rPr>
              <a:t>r</a:t>
            </a:r>
            <a:r>
              <a:rPr lang="cs-CZ" sz="1800" dirty="0" err="1" smtClean="0">
                <a:latin typeface="Calibri" panose="020F0502020204030204" pitchFamily="34" charset="0"/>
              </a:rPr>
              <a:t>elict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fens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of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mediterranean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mountains</a:t>
            </a:r>
            <a:endParaRPr lang="cs-CZ" sz="1800" dirty="0">
              <a:latin typeface="Calibri" panose="020F0502020204030204" pitchFamily="34" charset="0"/>
            </a:endParaRPr>
          </a:p>
        </p:txBody>
      </p:sp>
      <p:cxnSp>
        <p:nvCxnSpPr>
          <p:cNvPr id="20" name="Přímá spojnice se šipkou 19"/>
          <p:cNvCxnSpPr/>
          <p:nvPr/>
        </p:nvCxnSpPr>
        <p:spPr bwMode="auto">
          <a:xfrm>
            <a:off x="8337095" y="4668361"/>
            <a:ext cx="0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ovéPole 20"/>
          <p:cNvSpPr txBox="1"/>
          <p:nvPr/>
        </p:nvSpPr>
        <p:spPr>
          <a:xfrm>
            <a:off x="8337095" y="4900217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Calibri" panose="020F0502020204030204" pitchFamily="34" charset="0"/>
              </a:rPr>
              <a:t>pH, Ca</a:t>
            </a:r>
            <a:endParaRPr lang="cs-CZ" sz="1400" dirty="0">
              <a:latin typeface="Calibri" panose="020F0502020204030204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120921" y="4682157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</a:rPr>
              <a:t>non-</a:t>
            </a:r>
            <a:r>
              <a:rPr lang="cs-CZ" sz="1800" dirty="0" err="1" smtClean="0">
                <a:latin typeface="Calibri" panose="020F0502020204030204" pitchFamily="34" charset="0"/>
              </a:rPr>
              <a:t>calcareous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quaking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mire</a:t>
            </a:r>
            <a:endParaRPr lang="cs-CZ" sz="1800" dirty="0">
              <a:latin typeface="Calibri" panose="020F0502020204030204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3203848" y="6330115"/>
            <a:ext cx="2792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</a:rPr>
              <a:t>palsa</a:t>
            </a:r>
            <a:r>
              <a:rPr lang="cs-CZ" sz="1800" dirty="0" smtClean="0">
                <a:latin typeface="Calibri" panose="020F0502020204030204" pitchFamily="34" charset="0"/>
              </a:rPr>
              <a:t> and polygon </a:t>
            </a:r>
            <a:r>
              <a:rPr lang="cs-CZ" sz="1800" dirty="0" err="1" smtClean="0">
                <a:latin typeface="Calibri" panose="020F0502020204030204" pitchFamily="34" charset="0"/>
              </a:rPr>
              <a:t>mire</a:t>
            </a:r>
            <a:endParaRPr lang="cs-CZ" sz="1800" dirty="0">
              <a:latin typeface="Calibri" panose="020F0502020204030204" pitchFamily="34" charset="0"/>
            </a:endParaRPr>
          </a:p>
        </p:txBody>
      </p:sp>
      <p:cxnSp>
        <p:nvCxnSpPr>
          <p:cNvPr id="25" name="Přímá spojnice se šipkou 24"/>
          <p:cNvCxnSpPr/>
          <p:nvPr/>
        </p:nvCxnSpPr>
        <p:spPr bwMode="auto">
          <a:xfrm flipH="1">
            <a:off x="2272163" y="4077072"/>
            <a:ext cx="1291725" cy="4204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Přímá spojnice se šipkou 26"/>
          <p:cNvCxnSpPr/>
          <p:nvPr/>
        </p:nvCxnSpPr>
        <p:spPr bwMode="auto">
          <a:xfrm>
            <a:off x="4390030" y="4067964"/>
            <a:ext cx="974058" cy="4295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ovéPole 27"/>
          <p:cNvSpPr txBox="1"/>
          <p:nvPr/>
        </p:nvSpPr>
        <p:spPr>
          <a:xfrm>
            <a:off x="1067323" y="434360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topogenní</a:t>
            </a:r>
            <a:endParaRPr lang="cs-CZ" sz="16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Přímá spojnice se šipkou 28"/>
          <p:cNvCxnSpPr/>
          <p:nvPr/>
        </p:nvCxnSpPr>
        <p:spPr bwMode="auto">
          <a:xfrm>
            <a:off x="6444208" y="5960783"/>
            <a:ext cx="0" cy="7805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ovéPole 30"/>
          <p:cNvSpPr txBox="1"/>
          <p:nvPr/>
        </p:nvSpPr>
        <p:spPr>
          <a:xfrm>
            <a:off x="6550108" y="6372036"/>
            <a:ext cx="79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smtClean="0">
                <a:latin typeface="Calibri" panose="020F0502020204030204" pitchFamily="34" charset="0"/>
              </a:rPr>
              <a:t>sever</a:t>
            </a:r>
            <a:endParaRPr lang="cs-CZ" sz="1800" i="1" dirty="0">
              <a:latin typeface="Calibri" panose="020F0502020204030204" pitchFamily="34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6634237" y="5960409"/>
            <a:ext cx="79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smtClean="0">
                <a:latin typeface="Calibri" panose="020F0502020204030204" pitchFamily="34" charset="0"/>
              </a:rPr>
              <a:t>jih</a:t>
            </a:r>
            <a:endParaRPr lang="cs-CZ" sz="1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10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34626" y="3540260"/>
            <a:ext cx="5681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</a:rPr>
              <a:t>a</a:t>
            </a:r>
            <a:r>
              <a:rPr lang="en-US" sz="1800" dirty="0" err="1" smtClean="0">
                <a:latin typeface="Calibri" panose="020F0502020204030204" pitchFamily="34" charset="0"/>
              </a:rPr>
              <a:t>lkaline</a:t>
            </a:r>
            <a:r>
              <a:rPr lang="en-US" sz="1800" dirty="0">
                <a:latin typeface="Calibri" panose="020F0502020204030204" pitchFamily="34" charset="0"/>
              </a:rPr>
              <a:t>, calcareous, carbonate-rich small-sedge spring </a:t>
            </a:r>
            <a:r>
              <a:rPr lang="en-US" sz="1800" dirty="0" smtClean="0">
                <a:latin typeface="Calibri" panose="020F0502020204030204" pitchFamily="34" charset="0"/>
              </a:rPr>
              <a:t>fen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430029" y="3059881"/>
            <a:ext cx="2363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</a:rPr>
              <a:t>tall-sedge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>
                <a:latin typeface="Calibri" panose="020F0502020204030204" pitchFamily="34" charset="0"/>
              </a:rPr>
              <a:t>base-</a:t>
            </a:r>
            <a:r>
              <a:rPr lang="cs-CZ" sz="1800" dirty="0" err="1">
                <a:latin typeface="Calibri" panose="020F0502020204030204" pitchFamily="34" charset="0"/>
              </a:rPr>
              <a:t>rich</a:t>
            </a:r>
            <a:r>
              <a:rPr lang="cs-CZ" sz="1800" dirty="0">
                <a:latin typeface="Calibri" panose="020F0502020204030204" pitchFamily="34" charset="0"/>
              </a:rPr>
              <a:t> fen</a:t>
            </a:r>
          </a:p>
        </p:txBody>
      </p:sp>
      <p:sp>
        <p:nvSpPr>
          <p:cNvPr id="4" name="Obdélník 3"/>
          <p:cNvSpPr/>
          <p:nvPr/>
        </p:nvSpPr>
        <p:spPr>
          <a:xfrm>
            <a:off x="6516216" y="2657338"/>
            <a:ext cx="2103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</a:rPr>
              <a:t>arctic-alpine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</a:rPr>
              <a:t>rich</a:t>
            </a:r>
            <a:r>
              <a:rPr lang="cs-CZ" sz="1800" dirty="0">
                <a:latin typeface="Calibri" panose="020F0502020204030204" pitchFamily="34" charset="0"/>
              </a:rPr>
              <a:t> fen</a:t>
            </a:r>
          </a:p>
        </p:txBody>
      </p:sp>
      <p:sp>
        <p:nvSpPr>
          <p:cNvPr id="5" name="Obdélník 4"/>
          <p:cNvSpPr/>
          <p:nvPr/>
        </p:nvSpPr>
        <p:spPr>
          <a:xfrm>
            <a:off x="2734626" y="40254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Carpathian travertine fen with halophytes</a:t>
            </a:r>
            <a:endParaRPr lang="cs-CZ" sz="1800" dirty="0">
              <a:latin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63888" y="715062"/>
            <a:ext cx="96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vápnitá</a:t>
            </a:r>
            <a:endParaRPr lang="cs-CZ" sz="18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18969" y="96007"/>
            <a:ext cx="378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latin typeface="Calibri" panose="020F0502020204030204" pitchFamily="34" charset="0"/>
              </a:rPr>
              <a:t>minerotrofní</a:t>
            </a:r>
            <a:r>
              <a:rPr lang="cs-CZ" b="1" dirty="0" smtClean="0">
                <a:latin typeface="Calibri" panose="020F0502020204030204" pitchFamily="34" charset="0"/>
              </a:rPr>
              <a:t> rašeliniště</a:t>
            </a:r>
          </a:p>
        </p:txBody>
      </p:sp>
      <p:cxnSp>
        <p:nvCxnSpPr>
          <p:cNvPr id="9" name="Přímá spojnice se šipkou 8"/>
          <p:cNvCxnSpPr/>
          <p:nvPr/>
        </p:nvCxnSpPr>
        <p:spPr bwMode="auto">
          <a:xfrm>
            <a:off x="4526069" y="1009142"/>
            <a:ext cx="666328" cy="2982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/>
          <p:cNvCxnSpPr/>
          <p:nvPr/>
        </p:nvCxnSpPr>
        <p:spPr bwMode="auto">
          <a:xfrm flipH="1">
            <a:off x="1403648" y="1150005"/>
            <a:ext cx="1440160" cy="6948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ovéPole 11"/>
          <p:cNvSpPr txBox="1"/>
          <p:nvPr/>
        </p:nvSpPr>
        <p:spPr>
          <a:xfrm>
            <a:off x="1358766" y="108439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topogenní</a:t>
            </a:r>
            <a:endParaRPr lang="cs-CZ" sz="16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60266" y="1979627"/>
            <a:ext cx="2539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err="1" smtClean="0">
                <a:latin typeface="Calibri" panose="020F0502020204030204" pitchFamily="34" charset="0"/>
              </a:rPr>
              <a:t>calcareous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quaking</a:t>
            </a:r>
            <a:r>
              <a:rPr lang="cs-CZ" sz="1800" dirty="0" smtClean="0"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latin typeface="Calibri" panose="020F0502020204030204" pitchFamily="34" charset="0"/>
              </a:rPr>
              <a:t>mire</a:t>
            </a:r>
            <a:endParaRPr lang="cs-CZ" sz="1800" dirty="0">
              <a:latin typeface="Calibri" panose="020F050202020403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192397" y="1237091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soligenní</a:t>
            </a:r>
            <a:endParaRPr lang="cs-CZ" sz="16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Přímá spojnice se šipkou 16"/>
          <p:cNvCxnSpPr/>
          <p:nvPr/>
        </p:nvCxnSpPr>
        <p:spPr bwMode="auto">
          <a:xfrm>
            <a:off x="6065912" y="1772816"/>
            <a:ext cx="666328" cy="2982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ovéPole 17"/>
          <p:cNvSpPr txBox="1"/>
          <p:nvPr/>
        </p:nvSpPr>
        <p:spPr>
          <a:xfrm>
            <a:off x="6732240" y="2164293"/>
            <a:ext cx="1519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arktoalpínská</a:t>
            </a:r>
            <a:endParaRPr lang="cs-CZ" sz="16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Přímá spojnice se šipkou 18"/>
          <p:cNvCxnSpPr/>
          <p:nvPr/>
        </p:nvCxnSpPr>
        <p:spPr bwMode="auto">
          <a:xfrm flipH="1">
            <a:off x="4044978" y="1700808"/>
            <a:ext cx="1247103" cy="15437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ovéPole 20"/>
          <p:cNvSpPr txBox="1"/>
          <p:nvPr/>
        </p:nvSpPr>
        <p:spPr>
          <a:xfrm>
            <a:off x="3736578" y="2336852"/>
            <a:ext cx="2167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boreální a </a:t>
            </a:r>
            <a:r>
              <a:rPr lang="cs-CZ" sz="1600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temperátní</a:t>
            </a:r>
            <a:endParaRPr lang="cs-CZ" sz="1600" i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004" y="4608862"/>
            <a:ext cx="2120582" cy="19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45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ČLENĚNÍ RAŠELINIŠŤ: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Smíšené </a:t>
            </a:r>
            <a:r>
              <a:rPr lang="cs-CZ" altLang="cs-CZ" sz="2400" b="1" dirty="0">
                <a:solidFill>
                  <a:srgbClr val="FF0000"/>
                </a:solidFill>
              </a:rPr>
              <a:t>rašeliniště (</a:t>
            </a:r>
            <a:r>
              <a:rPr lang="cs-CZ" altLang="cs-CZ" sz="2400" b="1" dirty="0" err="1">
                <a:solidFill>
                  <a:srgbClr val="FF0000"/>
                </a:solidFill>
              </a:rPr>
              <a:t>Mixed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mire</a:t>
            </a:r>
            <a:r>
              <a:rPr lang="cs-CZ" altLang="cs-CZ" sz="2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2771" name="Picture 11" descr="IMG_57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341438"/>
            <a:ext cx="44243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2" descr="IMG_57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4365625"/>
            <a:ext cx="34877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3" descr="Call_tr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65625"/>
            <a:ext cx="3529012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14"/>
          <p:cNvSpPr txBox="1">
            <a:spLocks noChangeArrowheads="1"/>
          </p:cNvSpPr>
          <p:nvPr/>
        </p:nvSpPr>
        <p:spPr bwMode="auto">
          <a:xfrm>
            <a:off x="107950" y="2676525"/>
            <a:ext cx="19446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000"/>
              <a:t>Šlenky s hnědými mechy (</a:t>
            </a:r>
            <a:r>
              <a:rPr lang="cs-CZ" altLang="cs-CZ" sz="2000" i="1"/>
              <a:t>Calliergon, Scorpidium, Drepanocladus</a:t>
            </a:r>
            <a:r>
              <a:rPr lang="cs-CZ" altLang="cs-CZ" sz="2000"/>
              <a:t>)</a:t>
            </a:r>
          </a:p>
        </p:txBody>
      </p:sp>
      <p:sp>
        <p:nvSpPr>
          <p:cNvPr id="32775" name="Text Box 15"/>
          <p:cNvSpPr txBox="1">
            <a:spLocks noChangeArrowheads="1"/>
          </p:cNvSpPr>
          <p:nvPr/>
        </p:nvSpPr>
        <p:spPr bwMode="auto">
          <a:xfrm>
            <a:off x="6875463" y="3286125"/>
            <a:ext cx="21605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000"/>
              <a:t>Bulty se </a:t>
            </a:r>
            <a:r>
              <a:rPr lang="cs-CZ" altLang="cs-CZ" sz="2000" i="1"/>
              <a:t>Sphagnum fuscum </a:t>
            </a:r>
            <a:r>
              <a:rPr lang="cs-CZ" altLang="cs-CZ" sz="2000"/>
              <a:t>a </a:t>
            </a:r>
            <a:r>
              <a:rPr lang="cs-CZ" altLang="cs-CZ" sz="2000" i="1"/>
              <a:t>S. rubellum</a:t>
            </a:r>
            <a:endParaRPr lang="cs-CZ" altLang="cs-CZ" sz="2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ČLENĚNÍ RAŠELINIŠŤ: </a:t>
            </a:r>
            <a:r>
              <a:rPr lang="cs-CZ" altLang="cs-CZ" sz="2400" b="1" dirty="0" smtClean="0">
                <a:solidFill>
                  <a:schemeClr val="accent2"/>
                </a:solidFill>
              </a:rPr>
              <a:t>Severský typ </a:t>
            </a:r>
            <a:r>
              <a:rPr lang="cs-CZ" altLang="cs-CZ" sz="2400" b="1" dirty="0">
                <a:solidFill>
                  <a:schemeClr val="accent2"/>
                </a:solidFill>
              </a:rPr>
              <a:t>smíšených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AAPA</a:t>
            </a:r>
          </a:p>
        </p:txBody>
      </p:sp>
      <p:pic>
        <p:nvPicPr>
          <p:cNvPr id="33795" name="Picture 23" descr="pwcanada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47775"/>
            <a:ext cx="583247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24"/>
          <p:cNvSpPr txBox="1">
            <a:spLocks noChangeArrowheads="1"/>
          </p:cNvSpPr>
          <p:nvPr/>
        </p:nvSpPr>
        <p:spPr bwMode="auto">
          <a:xfrm>
            <a:off x="4284663" y="2971800"/>
            <a:ext cx="503361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 dirty="0" smtClean="0">
                <a:solidFill>
                  <a:srgbClr val="FFFF99"/>
                </a:solidFill>
              </a:rPr>
              <a:t>fen</a:t>
            </a:r>
            <a:endParaRPr lang="cs-CZ" altLang="cs-CZ" sz="1600" i="1" dirty="0">
              <a:solidFill>
                <a:srgbClr val="FFFF99"/>
              </a:solidFill>
            </a:endParaRPr>
          </a:p>
        </p:txBody>
      </p:sp>
      <p:sp>
        <p:nvSpPr>
          <p:cNvPr id="33797" name="Text Box 26"/>
          <p:cNvSpPr txBox="1">
            <a:spLocks noChangeArrowheads="1"/>
          </p:cNvSpPr>
          <p:nvPr/>
        </p:nvSpPr>
        <p:spPr bwMode="auto">
          <a:xfrm>
            <a:off x="2555875" y="2133600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</a:rPr>
              <a:t>string</a:t>
            </a:r>
          </a:p>
        </p:txBody>
      </p:sp>
      <p:sp>
        <p:nvSpPr>
          <p:cNvPr id="33798" name="Text Box 27"/>
          <p:cNvSpPr txBox="1">
            <a:spLocks noChangeArrowheads="1"/>
          </p:cNvSpPr>
          <p:nvPr/>
        </p:nvSpPr>
        <p:spPr bwMode="auto">
          <a:xfrm>
            <a:off x="3924300" y="2205038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99"/>
                </a:solidFill>
              </a:rPr>
              <a:t>flark</a:t>
            </a:r>
          </a:p>
        </p:txBody>
      </p:sp>
      <p:sp>
        <p:nvSpPr>
          <p:cNvPr id="33799" name="Line 28"/>
          <p:cNvSpPr>
            <a:spLocks noChangeShapeType="1"/>
          </p:cNvSpPr>
          <p:nvPr/>
        </p:nvSpPr>
        <p:spPr bwMode="auto">
          <a:xfrm>
            <a:off x="3059113" y="2565400"/>
            <a:ext cx="144462" cy="21590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29"/>
          <p:cNvSpPr>
            <a:spLocks noChangeShapeType="1"/>
          </p:cNvSpPr>
          <p:nvPr/>
        </p:nvSpPr>
        <p:spPr bwMode="auto">
          <a:xfrm>
            <a:off x="4140200" y="2636838"/>
            <a:ext cx="144463" cy="43180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1" name="Text Box 30"/>
          <p:cNvSpPr txBox="1">
            <a:spLocks noChangeArrowheads="1"/>
          </p:cNvSpPr>
          <p:nvPr/>
        </p:nvSpPr>
        <p:spPr bwMode="auto">
          <a:xfrm>
            <a:off x="5221288" y="2349500"/>
            <a:ext cx="646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rgbClr val="FFFF99"/>
                </a:solidFill>
              </a:rPr>
              <a:t>bog</a:t>
            </a:r>
          </a:p>
        </p:txBody>
      </p:sp>
      <p:sp>
        <p:nvSpPr>
          <p:cNvPr id="33802" name="Rectangle 31"/>
          <p:cNvSpPr>
            <a:spLocks noChangeArrowheads="1"/>
          </p:cNvSpPr>
          <p:nvPr/>
        </p:nvSpPr>
        <p:spPr bwMode="auto">
          <a:xfrm>
            <a:off x="5524500" y="5300663"/>
            <a:ext cx="32083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http://www.ipcc.ie/pwcanada13.GIF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2076" y="2062908"/>
            <a:ext cx="3240881" cy="196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93592" y="3132963"/>
            <a:ext cx="1632204" cy="300082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350" b="1" dirty="0">
                <a:solidFill>
                  <a:srgbClr val="FF0000"/>
                </a:solidFill>
                <a:latin typeface="Calibri" panose="020F0502020204030204"/>
              </a:rPr>
              <a:t>botanika, zoologie</a:t>
            </a:r>
          </a:p>
        </p:txBody>
      </p:sp>
      <p:cxnSp>
        <p:nvCxnSpPr>
          <p:cNvPr id="12" name="Zakřivená spojnice 11"/>
          <p:cNvCxnSpPr>
            <a:endCxn id="5" idx="3"/>
          </p:cNvCxnSpPr>
          <p:nvPr/>
        </p:nvCxnSpPr>
        <p:spPr>
          <a:xfrm rot="10800000">
            <a:off x="5812958" y="3044226"/>
            <a:ext cx="427679" cy="325496"/>
          </a:xfrm>
          <a:prstGeom prst="curvedConnector3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379790" y="2520920"/>
            <a:ext cx="2552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geochemie, </a:t>
            </a:r>
            <a:r>
              <a:rPr lang="cs-CZ" sz="1200" b="1" dirty="0" err="1">
                <a:solidFill>
                  <a:srgbClr val="0070C0"/>
                </a:solidFill>
                <a:latin typeface="Calibri" panose="020F0502020204030204"/>
              </a:rPr>
              <a:t>hydrochemie</a:t>
            </a: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, hydrologie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380" y="4017901"/>
            <a:ext cx="1590437" cy="14668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8000" y="4033725"/>
            <a:ext cx="1576275" cy="1461461"/>
          </a:xfrm>
          <a:prstGeom prst="rect">
            <a:avLst/>
          </a:prstGeom>
        </p:spPr>
      </p:pic>
      <p:cxnSp>
        <p:nvCxnSpPr>
          <p:cNvPr id="18" name="Zakřivená spojnice 17"/>
          <p:cNvCxnSpPr/>
          <p:nvPr/>
        </p:nvCxnSpPr>
        <p:spPr>
          <a:xfrm rot="5400000">
            <a:off x="5781942" y="4280252"/>
            <a:ext cx="507241" cy="420627"/>
          </a:xfrm>
          <a:prstGeom prst="curvedConnector2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3822192" y="3409962"/>
            <a:ext cx="18288" cy="484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4722876" y="3441966"/>
            <a:ext cx="18288" cy="484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2528652" y="5542859"/>
            <a:ext cx="3246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kvartérní geologie, paleoklimatologie, paleoekologie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5087542" y="1552507"/>
            <a:ext cx="712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klima</a:t>
            </a:r>
          </a:p>
        </p:txBody>
      </p:sp>
      <p:cxnSp>
        <p:nvCxnSpPr>
          <p:cNvPr id="28" name="Zakřivená spojnice 27"/>
          <p:cNvCxnSpPr/>
          <p:nvPr/>
        </p:nvCxnSpPr>
        <p:spPr>
          <a:xfrm>
            <a:off x="1700213" y="2539204"/>
            <a:ext cx="740053" cy="192141"/>
          </a:xfrm>
          <a:prstGeom prst="curvedConnector3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8330" y="1859265"/>
            <a:ext cx="234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geografická konfigurace lokalit,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ostrovní biogeografie,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 geografické modelování</a:t>
            </a:r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808" y="3422338"/>
            <a:ext cx="368648" cy="567875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076" y="3199092"/>
            <a:ext cx="377201" cy="791122"/>
          </a:xfrm>
          <a:prstGeom prst="rect">
            <a:avLst/>
          </a:prstGeom>
        </p:spPr>
      </p:pic>
      <p:sp>
        <p:nvSpPr>
          <p:cNvPr id="42" name="TextovéPole 41"/>
          <p:cNvSpPr txBox="1"/>
          <p:nvPr/>
        </p:nvSpPr>
        <p:spPr>
          <a:xfrm>
            <a:off x="169805" y="4180299"/>
            <a:ext cx="177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historie místa i celé krajiny, </a:t>
            </a:r>
            <a:r>
              <a:rPr lang="cs-CZ" sz="1200" b="1" dirty="0" err="1">
                <a:solidFill>
                  <a:srgbClr val="0070C0"/>
                </a:solidFill>
                <a:latin typeface="Calibri" panose="020F0502020204030204"/>
              </a:rPr>
              <a:t>bioarcheologie</a:t>
            </a:r>
            <a:r>
              <a:rPr lang="cs-CZ" sz="12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7DD8F02B-4E09-45F7-919F-2279004296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617" y="2820121"/>
            <a:ext cx="2763125" cy="1826042"/>
          </a:xfrm>
          <a:prstGeom prst="rect">
            <a:avLst/>
          </a:prstGeom>
        </p:spPr>
      </p:pic>
      <p:pic>
        <p:nvPicPr>
          <p:cNvPr id="62" name="Obrázek 6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0" y="2807987"/>
            <a:ext cx="1963748" cy="1309165"/>
          </a:xfrm>
          <a:prstGeom prst="rect">
            <a:avLst/>
          </a:prstGeom>
        </p:spPr>
      </p:pic>
      <p:sp>
        <p:nvSpPr>
          <p:cNvPr id="66" name="TextovéPole 65"/>
          <p:cNvSpPr txBox="1"/>
          <p:nvPr/>
        </p:nvSpPr>
        <p:spPr>
          <a:xfrm>
            <a:off x="1551249" y="48893"/>
            <a:ext cx="6583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3200" b="1" dirty="0">
                <a:solidFill>
                  <a:srgbClr val="0F1AF9"/>
                </a:solidFill>
                <a:latin typeface="Calibri" panose="020F0502020204030204"/>
              </a:rPr>
              <a:t>Mezioborovost výzkumu rašelinišť</a:t>
            </a:r>
          </a:p>
        </p:txBody>
      </p:sp>
      <p:cxnSp>
        <p:nvCxnSpPr>
          <p:cNvPr id="68" name="Zakřivená spojnice 67"/>
          <p:cNvCxnSpPr>
            <a:stCxn id="26" idx="1"/>
          </p:cNvCxnSpPr>
          <p:nvPr/>
        </p:nvCxnSpPr>
        <p:spPr>
          <a:xfrm rot="10800000" flipV="1">
            <a:off x="4969922" y="1691006"/>
            <a:ext cx="117620" cy="297447"/>
          </a:xfrm>
          <a:prstGeom prst="curvedConnector2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Zakřivená spojnice 75"/>
          <p:cNvCxnSpPr/>
          <p:nvPr/>
        </p:nvCxnSpPr>
        <p:spPr>
          <a:xfrm rot="10800000">
            <a:off x="1985426" y="4244090"/>
            <a:ext cx="816213" cy="592468"/>
          </a:xfrm>
          <a:prstGeom prst="curvedConnector3">
            <a:avLst>
              <a:gd name="adj1" fmla="val 50000"/>
            </a:avLst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Zakřivená spojnice 80"/>
          <p:cNvCxnSpPr/>
          <p:nvPr/>
        </p:nvCxnSpPr>
        <p:spPr>
          <a:xfrm flipV="1">
            <a:off x="2047398" y="3682403"/>
            <a:ext cx="481254" cy="308832"/>
          </a:xfrm>
          <a:prstGeom prst="curvedConnector3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Obrázek 8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22" t="5306" r="18617"/>
          <a:stretch/>
        </p:blipFill>
        <p:spPr>
          <a:xfrm>
            <a:off x="3711007" y="4015793"/>
            <a:ext cx="1011869" cy="1544043"/>
          </a:xfrm>
          <a:prstGeom prst="rect">
            <a:avLst/>
          </a:prstGeom>
        </p:spPr>
      </p:pic>
      <p:pic>
        <p:nvPicPr>
          <p:cNvPr id="93" name="Obráze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r="19766" b="13110"/>
          <a:stretch>
            <a:fillRect/>
          </a:stretch>
        </p:blipFill>
        <p:spPr bwMode="auto">
          <a:xfrm rot="16200000">
            <a:off x="2753057" y="4958288"/>
            <a:ext cx="396546" cy="40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" name="Zakřivená spojnice 96"/>
          <p:cNvCxnSpPr/>
          <p:nvPr/>
        </p:nvCxnSpPr>
        <p:spPr>
          <a:xfrm rot="5400000" flipH="1" flipV="1">
            <a:off x="594014" y="2540107"/>
            <a:ext cx="223280" cy="207851"/>
          </a:xfrm>
          <a:prstGeom prst="curvedConnector3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Obrázek 10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8832" y="4897412"/>
            <a:ext cx="787864" cy="705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" name="TextovéPole 102"/>
          <p:cNvSpPr txBox="1"/>
          <p:nvPr/>
        </p:nvSpPr>
        <p:spPr>
          <a:xfrm>
            <a:off x="1409785" y="5593555"/>
            <a:ext cx="91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Vojen </a:t>
            </a:r>
            <a:r>
              <a:rPr lang="cs-CZ" sz="900" dirty="0" err="1">
                <a:solidFill>
                  <a:prstClr val="black"/>
                </a:solidFill>
                <a:latin typeface="Calibri" panose="020F0502020204030204"/>
              </a:rPr>
              <a:t>Ložek</a:t>
            </a:r>
            <a:endParaRPr lang="cs-CZ" sz="900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1925-2020</a:t>
            </a:r>
          </a:p>
        </p:txBody>
      </p:sp>
      <p:pic>
        <p:nvPicPr>
          <p:cNvPr id="104" name="Obrázek 10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" y="4863339"/>
            <a:ext cx="496310" cy="653792"/>
          </a:xfrm>
          <a:prstGeom prst="rect">
            <a:avLst/>
          </a:prstGeom>
        </p:spPr>
      </p:pic>
      <p:sp>
        <p:nvSpPr>
          <p:cNvPr id="105" name="Obdélník 104"/>
          <p:cNvSpPr/>
          <p:nvPr/>
        </p:nvSpPr>
        <p:spPr>
          <a:xfrm>
            <a:off x="-18757" y="5525205"/>
            <a:ext cx="772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 err="1">
                <a:solidFill>
                  <a:prstClr val="black"/>
                </a:solidFill>
                <a:latin typeface="Calibri" panose="020F0502020204030204"/>
              </a:rPr>
              <a:t>Asa</a:t>
            </a: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sz="900" dirty="0" err="1">
                <a:solidFill>
                  <a:prstClr val="black"/>
                </a:solidFill>
                <a:latin typeface="Calibri" panose="020F0502020204030204"/>
              </a:rPr>
              <a:t>Gray</a:t>
            </a: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1875-1949</a:t>
            </a:r>
          </a:p>
        </p:txBody>
      </p:sp>
      <p:pic>
        <p:nvPicPr>
          <p:cNvPr id="106" name="Obrázek 10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56" y="4800880"/>
            <a:ext cx="679994" cy="828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" name="Obdélník 106"/>
          <p:cNvSpPr/>
          <p:nvPr/>
        </p:nvSpPr>
        <p:spPr>
          <a:xfrm>
            <a:off x="656906" y="5509057"/>
            <a:ext cx="8734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Alfred P. </a:t>
            </a:r>
            <a:r>
              <a:rPr lang="cs-CZ" sz="900" dirty="0" err="1">
                <a:solidFill>
                  <a:prstClr val="black"/>
                </a:solidFill>
                <a:latin typeface="Calibri" panose="020F0502020204030204"/>
              </a:rPr>
              <a:t>Dachnowski</a:t>
            </a: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 1875-1949 </a:t>
            </a:r>
          </a:p>
        </p:txBody>
      </p:sp>
      <p:pic>
        <p:nvPicPr>
          <p:cNvPr id="108" name="Obrázek 107">
            <a:extLst>
              <a:ext uri="{FF2B5EF4-FFF2-40B4-BE49-F238E27FC236}">
                <a16:creationId xmlns:a16="http://schemas.microsoft.com/office/drawing/2014/main" id="{7DAE4370-6C7D-4034-880F-0F7493FA1A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00" y="913311"/>
            <a:ext cx="697272" cy="1037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" name="Obrázek 108">
            <a:extLst>
              <a:ext uri="{FF2B5EF4-FFF2-40B4-BE49-F238E27FC236}">
                <a16:creationId xmlns:a16="http://schemas.microsoft.com/office/drawing/2014/main" id="{DE79781E-A646-4F6D-A0E1-4179CDB2EA8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194" y="913888"/>
            <a:ext cx="707936" cy="971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" name="TextovéPole 109">
            <a:extLst>
              <a:ext uri="{FF2B5EF4-FFF2-40B4-BE49-F238E27FC236}">
                <a16:creationId xmlns:a16="http://schemas.microsoft.com/office/drawing/2014/main" id="{888263F2-CB91-4B25-8760-413C8E93AB53}"/>
              </a:ext>
            </a:extLst>
          </p:cNvPr>
          <p:cNvSpPr txBox="1"/>
          <p:nvPr/>
        </p:nvSpPr>
        <p:spPr>
          <a:xfrm>
            <a:off x="6311188" y="1899965"/>
            <a:ext cx="86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Hugo </a:t>
            </a:r>
            <a:r>
              <a:rPr lang="cs-CZ" sz="900" dirty="0" err="1">
                <a:solidFill>
                  <a:prstClr val="black"/>
                </a:solidFill>
                <a:latin typeface="Calibri" panose="020F0502020204030204"/>
              </a:rPr>
              <a:t>Sjörs</a:t>
            </a:r>
            <a:endParaRPr lang="cs-CZ" sz="90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1915-2010</a:t>
            </a:r>
          </a:p>
        </p:txBody>
      </p:sp>
      <p:sp>
        <p:nvSpPr>
          <p:cNvPr id="113" name="TextovéPole 112">
            <a:extLst>
              <a:ext uri="{FF2B5EF4-FFF2-40B4-BE49-F238E27FC236}">
                <a16:creationId xmlns:a16="http://schemas.microsoft.com/office/drawing/2014/main" id="{B4ED6F26-0E22-404E-B9CA-334CA2F69BF9}"/>
              </a:ext>
            </a:extLst>
          </p:cNvPr>
          <p:cNvSpPr txBox="1"/>
          <p:nvPr/>
        </p:nvSpPr>
        <p:spPr>
          <a:xfrm>
            <a:off x="7282828" y="1886801"/>
            <a:ext cx="77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 err="1">
                <a:solidFill>
                  <a:prstClr val="black"/>
                </a:solidFill>
                <a:latin typeface="Calibri" panose="020F0502020204030204"/>
              </a:rPr>
              <a:t>Nils</a:t>
            </a: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sz="900" dirty="0" err="1">
                <a:solidFill>
                  <a:prstClr val="black"/>
                </a:solidFill>
                <a:latin typeface="Calibri" panose="020F0502020204030204"/>
              </a:rPr>
              <a:t>Malmer</a:t>
            </a:r>
            <a:endParaRPr lang="cs-CZ" sz="900" dirty="0">
              <a:solidFill>
                <a:prstClr val="black"/>
              </a:solidFill>
              <a:latin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1928-2018</a:t>
            </a:r>
          </a:p>
        </p:txBody>
      </p:sp>
      <p:pic>
        <p:nvPicPr>
          <p:cNvPr id="122" name="Obrázek 121">
            <a:extLst>
              <a:ext uri="{FF2B5EF4-FFF2-40B4-BE49-F238E27FC236}">
                <a16:creationId xmlns:a16="http://schemas.microsoft.com/office/drawing/2014/main" id="{D185AD42-06D9-4269-9474-A32630C17E7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167605" y="919645"/>
            <a:ext cx="769319" cy="9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" name="Obdélník 122"/>
          <p:cNvSpPr/>
          <p:nvPr/>
        </p:nvSpPr>
        <p:spPr>
          <a:xfrm>
            <a:off x="8167605" y="1886801"/>
            <a:ext cx="1320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Kamil Rybníček,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900" dirty="0">
                <a:solidFill>
                  <a:prstClr val="black"/>
                </a:solidFill>
                <a:latin typeface="Calibri" panose="020F0502020204030204"/>
              </a:rPr>
              <a:t>1933-2014</a:t>
            </a:r>
          </a:p>
        </p:txBody>
      </p:sp>
    </p:spTree>
    <p:extLst>
      <p:ext uri="{BB962C8B-B14F-4D97-AF65-F5344CB8AC3E}">
        <p14:creationId xmlns:p14="http://schemas.microsoft.com/office/powerpoint/2010/main" val="132355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5" grpId="0"/>
      <p:bldP spid="107" grpId="0"/>
      <p:bldP spid="110" grpId="0"/>
      <p:bldP spid="113" grpId="0"/>
      <p:bldP spid="1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930B3-F7DF-4C84-9929-A9148739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5" y="1556792"/>
            <a:ext cx="4838264" cy="488652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5107BA8-D150-4460-ABCD-CC5CB92F91CF}"/>
              </a:ext>
            </a:extLst>
          </p:cNvPr>
          <p:cNvSpPr txBox="1"/>
          <p:nvPr/>
        </p:nvSpPr>
        <p:spPr>
          <a:xfrm>
            <a:off x="4644008" y="2121436"/>
            <a:ext cx="4018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Hlavní podmínky vzniku: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velký vstup podzemní vody z okolní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zásakové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oblasti (přeplavení na jaře)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chladné a vlhké klima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08304" y="6346394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 smtClean="0"/>
              <a:t>©</a:t>
            </a:r>
            <a:r>
              <a:rPr lang="cs-CZ" sz="1800" dirty="0" smtClean="0"/>
              <a:t> </a:t>
            </a:r>
            <a:r>
              <a:rPr lang="fi-FI" sz="1800" dirty="0" smtClean="0"/>
              <a:t>Tiina </a:t>
            </a:r>
            <a:r>
              <a:rPr lang="fi-FI" sz="1800" dirty="0"/>
              <a:t>Kolari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7544" y="260648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  <p:cxnSp>
        <p:nvCxnSpPr>
          <p:cNvPr id="6" name="Přímá spojnice se šipkou 5"/>
          <p:cNvCxnSpPr/>
          <p:nvPr/>
        </p:nvCxnSpPr>
        <p:spPr bwMode="auto">
          <a:xfrm flipH="1">
            <a:off x="3131840" y="1052736"/>
            <a:ext cx="216024" cy="2304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ovéPole 6"/>
          <p:cNvSpPr txBox="1"/>
          <p:nvPr/>
        </p:nvSpPr>
        <p:spPr>
          <a:xfrm>
            <a:off x="2555776" y="33265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Izoklina sumy efektivních teplot 1100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Ruuhijärvi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1960). 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67002" y="63002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Gunnarsson &amp; Löfroth (2014</a:t>
            </a:r>
            <a:r>
              <a:rPr lang="fi-FI" sz="1200" i="1" dirty="0">
                <a:latin typeface="Calibri" panose="020F0502020204030204" pitchFamily="34" charset="0"/>
                <a:cs typeface="Calibri" panose="020F0502020204030204" pitchFamily="34" charset="0"/>
              </a:rPr>
              <a:t>): The Swedish  Wetland Survey 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. Swedish Environmental Protection Agency.</a:t>
            </a:r>
            <a:endParaRPr lang="cs-CZ" sz="1200" dirty="0"/>
          </a:p>
        </p:txBody>
      </p:sp>
      <p:sp>
        <p:nvSpPr>
          <p:cNvPr id="9" name="Obdélník 8"/>
          <p:cNvSpPr/>
          <p:nvPr/>
        </p:nvSpPr>
        <p:spPr>
          <a:xfrm>
            <a:off x="4499992" y="7765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Ruuhijärvi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R. (1960). </a:t>
            </a:r>
            <a:r>
              <a:rPr lang="de-DE" sz="1200" i="1" dirty="0">
                <a:latin typeface="Calibri" panose="020F0502020204030204" pitchFamily="34" charset="0"/>
                <a:cs typeface="Calibri" panose="020F0502020204030204" pitchFamily="34" charset="0"/>
              </a:rPr>
              <a:t>Über die regionale Einteilung der nordfinnischen Moore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(Vol. 31). Helsinki.</a:t>
            </a:r>
            <a:endParaRPr lang="fi-F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B0D87-B6EE-4282-9603-083AD2687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" b="10892"/>
          <a:stretch/>
        </p:blipFill>
        <p:spPr>
          <a:xfrm>
            <a:off x="0" y="908936"/>
            <a:ext cx="9144000" cy="531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7F54D-1F19-40E5-9670-43AF59E9E485}"/>
              </a:ext>
            </a:extLst>
          </p:cNvPr>
          <p:cNvSpPr txBox="1"/>
          <p:nvPr/>
        </p:nvSpPr>
        <p:spPr>
          <a:xfrm>
            <a:off x="379520" y="3568436"/>
            <a:ext cx="77764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b="1" dirty="0">
                <a:solidFill>
                  <a:schemeClr val="bg1"/>
                </a:solidFill>
              </a:rPr>
              <a:t>Aapa </a:t>
            </a:r>
            <a:r>
              <a:rPr lang="fi-FI" sz="1800" b="1" dirty="0" err="1">
                <a:solidFill>
                  <a:schemeClr val="bg1"/>
                </a:solidFill>
              </a:rPr>
              <a:t>mire</a:t>
            </a:r>
            <a:endParaRPr lang="fi-FI" sz="1800" b="1" dirty="0">
              <a:solidFill>
                <a:schemeClr val="bg1"/>
              </a:solidFill>
            </a:endParaRPr>
          </a:p>
          <a:p>
            <a:endParaRPr lang="fi-FI" sz="1800" b="1" dirty="0">
              <a:solidFill>
                <a:schemeClr val="bg1"/>
              </a:solidFill>
            </a:endParaRPr>
          </a:p>
          <a:p>
            <a:r>
              <a:rPr lang="fi-FI" sz="1800" b="1" dirty="0" err="1">
                <a:solidFill>
                  <a:schemeClr val="bg1"/>
                </a:solidFill>
              </a:rPr>
              <a:t>Middle</a:t>
            </a:r>
            <a:r>
              <a:rPr lang="fi-FI" sz="1800" b="1" dirty="0">
                <a:solidFill>
                  <a:schemeClr val="bg1"/>
                </a:solidFill>
              </a:rPr>
              <a:t> to North </a:t>
            </a:r>
            <a:r>
              <a:rPr lang="fi-FI" sz="1800" b="1" dirty="0" err="1">
                <a:solidFill>
                  <a:schemeClr val="bg1"/>
                </a:solidFill>
              </a:rPr>
              <a:t>boreal</a:t>
            </a:r>
            <a:endParaRPr lang="fi-FI" sz="1800" b="1" dirty="0">
              <a:solidFill>
                <a:schemeClr val="bg1"/>
              </a:solidFill>
            </a:endParaRPr>
          </a:p>
          <a:p>
            <a:endParaRPr lang="fi-FI" sz="1800" b="1" dirty="0">
              <a:solidFill>
                <a:schemeClr val="bg1"/>
              </a:solidFill>
            </a:endParaRPr>
          </a:p>
          <a:p>
            <a:r>
              <a:rPr lang="fi-FI" sz="1800" b="1" dirty="0" err="1">
                <a:solidFill>
                  <a:schemeClr val="bg1"/>
                </a:solidFill>
              </a:rPr>
              <a:t>Minerotrophic</a:t>
            </a:r>
            <a:r>
              <a:rPr lang="fi-FI" sz="1800" b="1" dirty="0">
                <a:solidFill>
                  <a:schemeClr val="bg1"/>
                </a:solidFill>
              </a:rPr>
              <a:t>, </a:t>
            </a:r>
            <a:r>
              <a:rPr lang="fi-FI" sz="1800" b="1" dirty="0" err="1">
                <a:solidFill>
                  <a:schemeClr val="bg1"/>
                </a:solidFill>
              </a:rPr>
              <a:t>flat-concave</a:t>
            </a:r>
            <a:r>
              <a:rPr lang="fi-FI" sz="1800" b="1" dirty="0">
                <a:solidFill>
                  <a:schemeClr val="bg1"/>
                </a:solidFill>
              </a:rPr>
              <a:t> </a:t>
            </a:r>
            <a:r>
              <a:rPr lang="fi-FI" sz="1800" b="1" dirty="0" err="1">
                <a:solidFill>
                  <a:schemeClr val="bg1"/>
                </a:solidFill>
              </a:rPr>
              <a:t>topography</a:t>
            </a:r>
            <a:endParaRPr lang="fi-FI" sz="1800" b="1" dirty="0">
              <a:solidFill>
                <a:schemeClr val="bg1"/>
              </a:solidFill>
            </a:endParaRPr>
          </a:p>
          <a:p>
            <a:endParaRPr lang="fi-FI" sz="1800" b="1" dirty="0">
              <a:solidFill>
                <a:schemeClr val="bg1"/>
              </a:solidFill>
            </a:endParaRPr>
          </a:p>
          <a:p>
            <a:r>
              <a:rPr lang="fi-FI" sz="1800" b="1" dirty="0" err="1">
                <a:solidFill>
                  <a:schemeClr val="bg1"/>
                </a:solidFill>
              </a:rPr>
              <a:t>Patterning</a:t>
            </a:r>
            <a:r>
              <a:rPr lang="fi-FI" sz="1800" b="1" dirty="0">
                <a:solidFill>
                  <a:schemeClr val="bg1"/>
                </a:solidFill>
              </a:rPr>
              <a:t> of </a:t>
            </a:r>
            <a:r>
              <a:rPr lang="fi-FI" sz="1800" b="1" dirty="0" err="1">
                <a:solidFill>
                  <a:schemeClr val="bg1"/>
                </a:solidFill>
              </a:rPr>
              <a:t>strings</a:t>
            </a:r>
            <a:r>
              <a:rPr lang="fi-FI" sz="1800" b="1" dirty="0">
                <a:solidFill>
                  <a:schemeClr val="bg1"/>
                </a:solidFill>
              </a:rPr>
              <a:t> and </a:t>
            </a:r>
            <a:r>
              <a:rPr lang="fi-FI" sz="1800" b="1" dirty="0" err="1">
                <a:solidFill>
                  <a:schemeClr val="bg1"/>
                </a:solidFill>
              </a:rPr>
              <a:t>flarks</a:t>
            </a:r>
            <a:r>
              <a:rPr lang="fi-FI" sz="1800" b="1" dirty="0">
                <a:solidFill>
                  <a:schemeClr val="bg1"/>
                </a:solidFill>
              </a:rPr>
              <a:t> (</a:t>
            </a:r>
            <a:r>
              <a:rPr lang="fi-FI" sz="1800" b="1" dirty="0" err="1">
                <a:solidFill>
                  <a:schemeClr val="bg1"/>
                </a:solidFill>
              </a:rPr>
              <a:t>wet</a:t>
            </a:r>
            <a:r>
              <a:rPr lang="fi-FI" sz="1800" b="1" dirty="0">
                <a:solidFill>
                  <a:schemeClr val="bg1"/>
                </a:solidFill>
              </a:rPr>
              <a:t> </a:t>
            </a:r>
            <a:r>
              <a:rPr lang="fi-FI" sz="1800" b="1" dirty="0" err="1">
                <a:solidFill>
                  <a:schemeClr val="bg1"/>
                </a:solidFill>
              </a:rPr>
              <a:t>hollows</a:t>
            </a:r>
            <a:r>
              <a:rPr lang="fi-FI" sz="1800" b="1" dirty="0">
                <a:solidFill>
                  <a:schemeClr val="bg1"/>
                </a:solidFill>
              </a:rPr>
              <a:t> </a:t>
            </a:r>
            <a:r>
              <a:rPr lang="fi-FI" sz="1800" b="1" dirty="0" err="1">
                <a:solidFill>
                  <a:schemeClr val="bg1"/>
                </a:solidFill>
              </a:rPr>
              <a:t>delineated</a:t>
            </a:r>
            <a:r>
              <a:rPr lang="fi-FI" sz="1800" b="1" dirty="0">
                <a:solidFill>
                  <a:schemeClr val="bg1"/>
                </a:solidFill>
              </a:rPr>
              <a:t> </a:t>
            </a:r>
            <a:r>
              <a:rPr lang="fi-FI" sz="1800" b="1" dirty="0" err="1">
                <a:solidFill>
                  <a:schemeClr val="bg1"/>
                </a:solidFill>
              </a:rPr>
              <a:t>by</a:t>
            </a:r>
            <a:r>
              <a:rPr lang="fi-FI" sz="1800" b="1" dirty="0">
                <a:solidFill>
                  <a:schemeClr val="bg1"/>
                </a:solidFill>
              </a:rPr>
              <a:t> </a:t>
            </a:r>
            <a:r>
              <a:rPr lang="fi-FI" sz="1800" b="1" dirty="0" err="1">
                <a:solidFill>
                  <a:schemeClr val="bg1"/>
                </a:solidFill>
              </a:rPr>
              <a:t>hummock</a:t>
            </a:r>
            <a:r>
              <a:rPr lang="fi-FI" sz="1800" b="1" dirty="0">
                <a:solidFill>
                  <a:schemeClr val="bg1"/>
                </a:solidFill>
              </a:rPr>
              <a:t> </a:t>
            </a:r>
            <a:r>
              <a:rPr lang="fi-FI" sz="1800" b="1" dirty="0" err="1">
                <a:solidFill>
                  <a:schemeClr val="bg1"/>
                </a:solidFill>
              </a:rPr>
              <a:t>strings</a:t>
            </a:r>
            <a:r>
              <a:rPr lang="fi-FI" sz="1800" b="1" dirty="0">
                <a:solidFill>
                  <a:schemeClr val="bg1"/>
                </a:solidFill>
              </a:rPr>
              <a:t>)</a:t>
            </a:r>
          </a:p>
          <a:p>
            <a:endParaRPr lang="fi-FI" sz="1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6136" y="6386224"/>
            <a:ext cx="32154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800" dirty="0" err="1"/>
              <a:t>Slide</a:t>
            </a:r>
            <a:r>
              <a:rPr lang="fi-FI" sz="1800" dirty="0"/>
              <a:t> </a:t>
            </a:r>
            <a:r>
              <a:rPr lang="fi-FI" sz="1800" dirty="0" err="1"/>
              <a:t>credit</a:t>
            </a:r>
            <a:r>
              <a:rPr lang="fi-FI" sz="1800" dirty="0"/>
              <a:t>: Teemu Tahvanainen</a:t>
            </a:r>
          </a:p>
        </p:txBody>
      </p:sp>
      <p:sp>
        <p:nvSpPr>
          <p:cNvPr id="5" name="Obdélník 4"/>
          <p:cNvSpPr/>
          <p:nvPr/>
        </p:nvSpPr>
        <p:spPr>
          <a:xfrm>
            <a:off x="467544" y="104317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</p:spTree>
    <p:extLst>
      <p:ext uri="{BB962C8B-B14F-4D97-AF65-F5344CB8AC3E}">
        <p14:creationId xmlns:p14="http://schemas.microsoft.com/office/powerpoint/2010/main" val="22369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0C558C-6D08-4497-82CD-116F313C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22" t="-1" r="1773" b="12614"/>
          <a:stretch/>
        </p:blipFill>
        <p:spPr>
          <a:xfrm>
            <a:off x="-105602" y="619886"/>
            <a:ext cx="9261000" cy="545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47823-E09A-49C6-88CB-8300E2B08303}"/>
              </a:ext>
            </a:extLst>
          </p:cNvPr>
          <p:cNvSpPr txBox="1"/>
          <p:nvPr/>
        </p:nvSpPr>
        <p:spPr>
          <a:xfrm>
            <a:off x="3803074" y="265834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/>
              <a:t>BOG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0CC80-4640-47BE-8102-A0BF25BF995D}"/>
              </a:ext>
            </a:extLst>
          </p:cNvPr>
          <p:cNvSpPr txBox="1"/>
          <p:nvPr/>
        </p:nvSpPr>
        <p:spPr>
          <a:xfrm>
            <a:off x="5947065" y="187902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/>
              <a:t>BOG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CB27B-51AA-4EB7-9EB8-1249168BCECC}"/>
              </a:ext>
            </a:extLst>
          </p:cNvPr>
          <p:cNvSpPr txBox="1"/>
          <p:nvPr/>
        </p:nvSpPr>
        <p:spPr>
          <a:xfrm>
            <a:off x="4516583" y="54724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/>
              <a:t>BOG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C2B4D-CC38-44A2-A00A-F4CB1C65BCC1}"/>
              </a:ext>
            </a:extLst>
          </p:cNvPr>
          <p:cNvSpPr txBox="1"/>
          <p:nvPr/>
        </p:nvSpPr>
        <p:spPr>
          <a:xfrm>
            <a:off x="6175011" y="3429000"/>
            <a:ext cx="80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b="1" dirty="0">
                <a:solidFill>
                  <a:schemeClr val="bg1"/>
                </a:solidFill>
              </a:rPr>
              <a:t>AAPA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88B0-4C54-4544-BF8D-D80F5DF0C9F4}"/>
              </a:ext>
            </a:extLst>
          </p:cNvPr>
          <p:cNvSpPr txBox="1"/>
          <p:nvPr/>
        </p:nvSpPr>
        <p:spPr>
          <a:xfrm>
            <a:off x="4370456" y="4147578"/>
            <a:ext cx="80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b="1" dirty="0">
                <a:solidFill>
                  <a:schemeClr val="bg1"/>
                </a:solidFill>
              </a:rPr>
              <a:t>AAPA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FCC590-00C0-48AC-9AB3-8C7969822D49}"/>
              </a:ext>
            </a:extLst>
          </p:cNvPr>
          <p:cNvSpPr txBox="1"/>
          <p:nvPr/>
        </p:nvSpPr>
        <p:spPr>
          <a:xfrm>
            <a:off x="1225475" y="2519841"/>
            <a:ext cx="80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b="1" dirty="0">
                <a:solidFill>
                  <a:schemeClr val="bg1"/>
                </a:solidFill>
              </a:rPr>
              <a:t>AAPA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8E367D-B1EF-40D3-9FAE-43B03AD0DBCE}"/>
              </a:ext>
            </a:extLst>
          </p:cNvPr>
          <p:cNvSpPr txBox="1"/>
          <p:nvPr/>
        </p:nvSpPr>
        <p:spPr>
          <a:xfrm>
            <a:off x="1036144" y="401493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/>
              <a:t>BOG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12" y="6294877"/>
            <a:ext cx="3266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800" dirty="0" err="1"/>
              <a:t>Slide</a:t>
            </a:r>
            <a:r>
              <a:rPr lang="fi-FI" sz="1800" dirty="0"/>
              <a:t> Credit: Teemu Tahvanainen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23802" y="96948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4577060"/>
            <a:ext cx="4511566" cy="230832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Aapa</a:t>
            </a:r>
            <a:r>
              <a:rPr lang="cs-CZ" dirty="0" smtClean="0"/>
              <a:t> je rašeliništní komplex (masív), který kombinuje povrchově </a:t>
            </a:r>
            <a:r>
              <a:rPr lang="cs-CZ" dirty="0" err="1" smtClean="0"/>
              <a:t>patternované</a:t>
            </a:r>
            <a:r>
              <a:rPr lang="cs-CZ" dirty="0" smtClean="0"/>
              <a:t>, hydrologicky funkční jednotky, nezávisle na jejich pozici na okraji nebo ve středu komplexu.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50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C62136-CD8E-4315-950A-E05D5705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1247" y="107621"/>
            <a:ext cx="4549983" cy="631247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08BC5-0BD8-4AA7-B62C-7CC424BEAD8B}"/>
              </a:ext>
            </a:extLst>
          </p:cNvPr>
          <p:cNvGrpSpPr/>
          <p:nvPr/>
        </p:nvGrpSpPr>
        <p:grpSpPr>
          <a:xfrm>
            <a:off x="-19050" y="1513487"/>
            <a:ext cx="6331527" cy="3860344"/>
            <a:chOff x="-25400" y="874982"/>
            <a:chExt cx="8442036" cy="514712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83942FD-170E-44F4-BDE6-0CF689DE07D1}"/>
                </a:ext>
              </a:extLst>
            </p:cNvPr>
            <p:cNvSpPr/>
            <p:nvPr/>
          </p:nvSpPr>
          <p:spPr>
            <a:xfrm>
              <a:off x="6863614" y="2142836"/>
              <a:ext cx="1534549" cy="2669309"/>
            </a:xfrm>
            <a:custGeom>
              <a:avLst/>
              <a:gdLst>
                <a:gd name="connsiteX0" fmla="*/ 204513 w 1534549"/>
                <a:gd name="connsiteY0" fmla="*/ 2669309 h 2669309"/>
                <a:gd name="connsiteX1" fmla="*/ 195277 w 1534549"/>
                <a:gd name="connsiteY1" fmla="*/ 2623127 h 2669309"/>
                <a:gd name="connsiteX2" fmla="*/ 167567 w 1534549"/>
                <a:gd name="connsiteY2" fmla="*/ 2586181 h 2669309"/>
                <a:gd name="connsiteX3" fmla="*/ 139858 w 1534549"/>
                <a:gd name="connsiteY3" fmla="*/ 2530763 h 2669309"/>
                <a:gd name="connsiteX4" fmla="*/ 149095 w 1534549"/>
                <a:gd name="connsiteY4" fmla="*/ 2447636 h 2669309"/>
                <a:gd name="connsiteX5" fmla="*/ 167567 w 1534549"/>
                <a:gd name="connsiteY5" fmla="*/ 2290618 h 2669309"/>
                <a:gd name="connsiteX6" fmla="*/ 158331 w 1534549"/>
                <a:gd name="connsiteY6" fmla="*/ 2207490 h 2669309"/>
                <a:gd name="connsiteX7" fmla="*/ 121386 w 1534549"/>
                <a:gd name="connsiteY7" fmla="*/ 2189018 h 2669309"/>
                <a:gd name="connsiteX8" fmla="*/ 84440 w 1534549"/>
                <a:gd name="connsiteY8" fmla="*/ 2179781 h 2669309"/>
                <a:gd name="connsiteX9" fmla="*/ 19786 w 1534549"/>
                <a:gd name="connsiteY9" fmla="*/ 2152072 h 2669309"/>
                <a:gd name="connsiteX10" fmla="*/ 1313 w 1534549"/>
                <a:gd name="connsiteY10" fmla="*/ 2124363 h 2669309"/>
                <a:gd name="connsiteX11" fmla="*/ 29022 w 1534549"/>
                <a:gd name="connsiteY11" fmla="*/ 2004290 h 2669309"/>
                <a:gd name="connsiteX12" fmla="*/ 56731 w 1534549"/>
                <a:gd name="connsiteY12" fmla="*/ 1985818 h 2669309"/>
                <a:gd name="connsiteX13" fmla="*/ 93677 w 1534549"/>
                <a:gd name="connsiteY13" fmla="*/ 1948872 h 2669309"/>
                <a:gd name="connsiteX14" fmla="*/ 149095 w 1534549"/>
                <a:gd name="connsiteY14" fmla="*/ 1911927 h 2669309"/>
                <a:gd name="connsiteX15" fmla="*/ 186040 w 1534549"/>
                <a:gd name="connsiteY15" fmla="*/ 1828800 h 2669309"/>
                <a:gd name="connsiteX16" fmla="*/ 213749 w 1534549"/>
                <a:gd name="connsiteY16" fmla="*/ 1819563 h 2669309"/>
                <a:gd name="connsiteX17" fmla="*/ 296877 w 1534549"/>
                <a:gd name="connsiteY17" fmla="*/ 1773381 h 2669309"/>
                <a:gd name="connsiteX18" fmla="*/ 333822 w 1534549"/>
                <a:gd name="connsiteY18" fmla="*/ 1717963 h 2669309"/>
                <a:gd name="connsiteX19" fmla="*/ 343058 w 1534549"/>
                <a:gd name="connsiteY19" fmla="*/ 1662545 h 2669309"/>
                <a:gd name="connsiteX20" fmla="*/ 352295 w 1534549"/>
                <a:gd name="connsiteY20" fmla="*/ 1588654 h 2669309"/>
                <a:gd name="connsiteX21" fmla="*/ 370767 w 1534549"/>
                <a:gd name="connsiteY21" fmla="*/ 1560945 h 2669309"/>
                <a:gd name="connsiteX22" fmla="*/ 398477 w 1534549"/>
                <a:gd name="connsiteY22" fmla="*/ 1524000 h 2669309"/>
                <a:gd name="connsiteX23" fmla="*/ 426186 w 1534549"/>
                <a:gd name="connsiteY23" fmla="*/ 1514763 h 2669309"/>
                <a:gd name="connsiteX24" fmla="*/ 537022 w 1534549"/>
                <a:gd name="connsiteY24" fmla="*/ 1524000 h 2669309"/>
                <a:gd name="connsiteX25" fmla="*/ 592440 w 1534549"/>
                <a:gd name="connsiteY25" fmla="*/ 1579418 h 2669309"/>
                <a:gd name="connsiteX26" fmla="*/ 620149 w 1534549"/>
                <a:gd name="connsiteY26" fmla="*/ 1597890 h 2669309"/>
                <a:gd name="connsiteX27" fmla="*/ 684804 w 1534549"/>
                <a:gd name="connsiteY27" fmla="*/ 1662545 h 2669309"/>
                <a:gd name="connsiteX28" fmla="*/ 767931 w 1534549"/>
                <a:gd name="connsiteY28" fmla="*/ 1699490 h 2669309"/>
                <a:gd name="connsiteX29" fmla="*/ 795640 w 1534549"/>
                <a:gd name="connsiteY29" fmla="*/ 1708727 h 2669309"/>
                <a:gd name="connsiteX30" fmla="*/ 814113 w 1534549"/>
                <a:gd name="connsiteY30" fmla="*/ 1616363 h 2669309"/>
                <a:gd name="connsiteX31" fmla="*/ 804877 w 1534549"/>
                <a:gd name="connsiteY31" fmla="*/ 1431636 h 2669309"/>
                <a:gd name="connsiteX32" fmla="*/ 795640 w 1534549"/>
                <a:gd name="connsiteY32" fmla="*/ 1403927 h 2669309"/>
                <a:gd name="connsiteX33" fmla="*/ 767931 w 1534549"/>
                <a:gd name="connsiteY33" fmla="*/ 1311563 h 2669309"/>
                <a:gd name="connsiteX34" fmla="*/ 749458 w 1534549"/>
                <a:gd name="connsiteY34" fmla="*/ 1283854 h 2669309"/>
                <a:gd name="connsiteX35" fmla="*/ 740222 w 1534549"/>
                <a:gd name="connsiteY35" fmla="*/ 1256145 h 2669309"/>
                <a:gd name="connsiteX36" fmla="*/ 712513 w 1534549"/>
                <a:gd name="connsiteY36" fmla="*/ 1154545 h 2669309"/>
                <a:gd name="connsiteX37" fmla="*/ 721749 w 1534549"/>
                <a:gd name="connsiteY37" fmla="*/ 1080654 h 2669309"/>
                <a:gd name="connsiteX38" fmla="*/ 823349 w 1534549"/>
                <a:gd name="connsiteY38" fmla="*/ 1117600 h 2669309"/>
                <a:gd name="connsiteX39" fmla="*/ 814113 w 1534549"/>
                <a:gd name="connsiteY39" fmla="*/ 1173018 h 2669309"/>
                <a:gd name="connsiteX40" fmla="*/ 758695 w 1534549"/>
                <a:gd name="connsiteY40" fmla="*/ 1228436 h 2669309"/>
                <a:gd name="connsiteX41" fmla="*/ 749458 w 1534549"/>
                <a:gd name="connsiteY41" fmla="*/ 1256145 h 2669309"/>
                <a:gd name="connsiteX42" fmla="*/ 823349 w 1534549"/>
                <a:gd name="connsiteY42" fmla="*/ 1302327 h 2669309"/>
                <a:gd name="connsiteX43" fmla="*/ 851058 w 1534549"/>
                <a:gd name="connsiteY43" fmla="*/ 1311563 h 2669309"/>
                <a:gd name="connsiteX44" fmla="*/ 980367 w 1534549"/>
                <a:gd name="connsiteY44" fmla="*/ 1136072 h 2669309"/>
                <a:gd name="connsiteX45" fmla="*/ 989604 w 1534549"/>
                <a:gd name="connsiteY45" fmla="*/ 1080654 h 2669309"/>
                <a:gd name="connsiteX46" fmla="*/ 998840 w 1534549"/>
                <a:gd name="connsiteY46" fmla="*/ 1052945 h 2669309"/>
                <a:gd name="connsiteX47" fmla="*/ 1081967 w 1534549"/>
                <a:gd name="connsiteY47" fmla="*/ 1006763 h 2669309"/>
                <a:gd name="connsiteX48" fmla="*/ 1109677 w 1534549"/>
                <a:gd name="connsiteY48" fmla="*/ 988290 h 2669309"/>
                <a:gd name="connsiteX49" fmla="*/ 1202040 w 1534549"/>
                <a:gd name="connsiteY49" fmla="*/ 960581 h 2669309"/>
                <a:gd name="connsiteX50" fmla="*/ 1257458 w 1534549"/>
                <a:gd name="connsiteY50" fmla="*/ 942109 h 2669309"/>
                <a:gd name="connsiteX51" fmla="*/ 1285167 w 1534549"/>
                <a:gd name="connsiteY51" fmla="*/ 932872 h 2669309"/>
                <a:gd name="connsiteX52" fmla="*/ 1340586 w 1534549"/>
                <a:gd name="connsiteY52" fmla="*/ 886690 h 2669309"/>
                <a:gd name="connsiteX53" fmla="*/ 1331349 w 1534549"/>
                <a:gd name="connsiteY53" fmla="*/ 720436 h 2669309"/>
                <a:gd name="connsiteX54" fmla="*/ 1257458 w 1534549"/>
                <a:gd name="connsiteY54" fmla="*/ 609600 h 2669309"/>
                <a:gd name="connsiteX55" fmla="*/ 1229749 w 1534549"/>
                <a:gd name="connsiteY55" fmla="*/ 581890 h 2669309"/>
                <a:gd name="connsiteX56" fmla="*/ 1118913 w 1534549"/>
                <a:gd name="connsiteY56" fmla="*/ 563418 h 2669309"/>
                <a:gd name="connsiteX57" fmla="*/ 971131 w 1534549"/>
                <a:gd name="connsiteY57" fmla="*/ 544945 h 2669309"/>
                <a:gd name="connsiteX58" fmla="*/ 943422 w 1534549"/>
                <a:gd name="connsiteY58" fmla="*/ 535709 h 2669309"/>
                <a:gd name="connsiteX59" fmla="*/ 906477 w 1534549"/>
                <a:gd name="connsiteY59" fmla="*/ 526472 h 2669309"/>
                <a:gd name="connsiteX60" fmla="*/ 878767 w 1534549"/>
                <a:gd name="connsiteY60" fmla="*/ 517236 h 2669309"/>
                <a:gd name="connsiteX61" fmla="*/ 832586 w 1534549"/>
                <a:gd name="connsiteY61" fmla="*/ 508000 h 2669309"/>
                <a:gd name="connsiteX62" fmla="*/ 767931 w 1534549"/>
                <a:gd name="connsiteY62" fmla="*/ 489527 h 2669309"/>
                <a:gd name="connsiteX63" fmla="*/ 703277 w 1534549"/>
                <a:gd name="connsiteY63" fmla="*/ 480290 h 2669309"/>
                <a:gd name="connsiteX64" fmla="*/ 657095 w 1534549"/>
                <a:gd name="connsiteY64" fmla="*/ 471054 h 2669309"/>
                <a:gd name="connsiteX65" fmla="*/ 638622 w 1534549"/>
                <a:gd name="connsiteY65" fmla="*/ 443345 h 2669309"/>
                <a:gd name="connsiteX66" fmla="*/ 610913 w 1534549"/>
                <a:gd name="connsiteY66" fmla="*/ 360218 h 2669309"/>
                <a:gd name="connsiteX67" fmla="*/ 601677 w 1534549"/>
                <a:gd name="connsiteY67" fmla="*/ 332509 h 2669309"/>
                <a:gd name="connsiteX68" fmla="*/ 592440 w 1534549"/>
                <a:gd name="connsiteY68" fmla="*/ 304800 h 2669309"/>
                <a:gd name="connsiteX69" fmla="*/ 601677 w 1534549"/>
                <a:gd name="connsiteY69" fmla="*/ 166254 h 2669309"/>
                <a:gd name="connsiteX70" fmla="*/ 647858 w 1534549"/>
                <a:gd name="connsiteY70" fmla="*/ 129309 h 2669309"/>
                <a:gd name="connsiteX71" fmla="*/ 684804 w 1534549"/>
                <a:gd name="connsiteY71" fmla="*/ 110836 h 2669309"/>
                <a:gd name="connsiteX72" fmla="*/ 730986 w 1534549"/>
                <a:gd name="connsiteY72" fmla="*/ 101600 h 2669309"/>
                <a:gd name="connsiteX73" fmla="*/ 758695 w 1534549"/>
                <a:gd name="connsiteY73" fmla="*/ 92363 h 2669309"/>
                <a:gd name="connsiteX74" fmla="*/ 804877 w 1534549"/>
                <a:gd name="connsiteY74" fmla="*/ 83127 h 2669309"/>
                <a:gd name="connsiteX75" fmla="*/ 841822 w 1534549"/>
                <a:gd name="connsiteY75" fmla="*/ 73890 h 2669309"/>
                <a:gd name="connsiteX76" fmla="*/ 897240 w 1534549"/>
                <a:gd name="connsiteY76" fmla="*/ 64654 h 2669309"/>
                <a:gd name="connsiteX77" fmla="*/ 952658 w 1534549"/>
                <a:gd name="connsiteY77" fmla="*/ 46181 h 2669309"/>
                <a:gd name="connsiteX78" fmla="*/ 989604 w 1534549"/>
                <a:gd name="connsiteY78" fmla="*/ 36945 h 2669309"/>
                <a:gd name="connsiteX79" fmla="*/ 1017313 w 1534549"/>
                <a:gd name="connsiteY79" fmla="*/ 18472 h 2669309"/>
                <a:gd name="connsiteX80" fmla="*/ 1072731 w 1534549"/>
                <a:gd name="connsiteY80" fmla="*/ 0 h 2669309"/>
                <a:gd name="connsiteX81" fmla="*/ 1312877 w 1534549"/>
                <a:gd name="connsiteY81" fmla="*/ 18472 h 2669309"/>
                <a:gd name="connsiteX82" fmla="*/ 1368295 w 1534549"/>
                <a:gd name="connsiteY82" fmla="*/ 36945 h 2669309"/>
                <a:gd name="connsiteX83" fmla="*/ 1488367 w 1534549"/>
                <a:gd name="connsiteY83" fmla="*/ 64654 h 2669309"/>
                <a:gd name="connsiteX84" fmla="*/ 1534549 w 1534549"/>
                <a:gd name="connsiteY84" fmla="*/ 73890 h 26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534549" h="2669309">
                  <a:moveTo>
                    <a:pt x="204513" y="2669309"/>
                  </a:moveTo>
                  <a:cubicBezTo>
                    <a:pt x="201434" y="2653915"/>
                    <a:pt x="201653" y="2637473"/>
                    <a:pt x="195277" y="2623127"/>
                  </a:cubicBezTo>
                  <a:cubicBezTo>
                    <a:pt x="189025" y="2609060"/>
                    <a:pt x="176515" y="2598708"/>
                    <a:pt x="167567" y="2586181"/>
                  </a:cubicBezTo>
                  <a:cubicBezTo>
                    <a:pt x="145188" y="2554850"/>
                    <a:pt x="151296" y="2565075"/>
                    <a:pt x="139858" y="2530763"/>
                  </a:cubicBezTo>
                  <a:cubicBezTo>
                    <a:pt x="142937" y="2503054"/>
                    <a:pt x="146452" y="2475390"/>
                    <a:pt x="149095" y="2447636"/>
                  </a:cubicBezTo>
                  <a:cubicBezTo>
                    <a:pt x="162511" y="2306775"/>
                    <a:pt x="149843" y="2379243"/>
                    <a:pt x="167567" y="2290618"/>
                  </a:cubicBezTo>
                  <a:cubicBezTo>
                    <a:pt x="164488" y="2262909"/>
                    <a:pt x="169868" y="2232871"/>
                    <a:pt x="158331" y="2207490"/>
                  </a:cubicBezTo>
                  <a:cubicBezTo>
                    <a:pt x="152634" y="2194956"/>
                    <a:pt x="134278" y="2193852"/>
                    <a:pt x="121386" y="2189018"/>
                  </a:cubicBezTo>
                  <a:cubicBezTo>
                    <a:pt x="109500" y="2184561"/>
                    <a:pt x="96646" y="2183268"/>
                    <a:pt x="84440" y="2179781"/>
                  </a:cubicBezTo>
                  <a:cubicBezTo>
                    <a:pt x="52726" y="2170720"/>
                    <a:pt x="52630" y="2168495"/>
                    <a:pt x="19786" y="2152072"/>
                  </a:cubicBezTo>
                  <a:cubicBezTo>
                    <a:pt x="13628" y="2142836"/>
                    <a:pt x="2164" y="2135431"/>
                    <a:pt x="1313" y="2124363"/>
                  </a:cubicBezTo>
                  <a:cubicBezTo>
                    <a:pt x="-1787" y="2084061"/>
                    <a:pt x="-1792" y="2035104"/>
                    <a:pt x="29022" y="2004290"/>
                  </a:cubicBezTo>
                  <a:cubicBezTo>
                    <a:pt x="36871" y="1996441"/>
                    <a:pt x="47495" y="1991975"/>
                    <a:pt x="56731" y="1985818"/>
                  </a:cubicBezTo>
                  <a:cubicBezTo>
                    <a:pt x="72404" y="1938797"/>
                    <a:pt x="53372" y="1971263"/>
                    <a:pt x="93677" y="1948872"/>
                  </a:cubicBezTo>
                  <a:cubicBezTo>
                    <a:pt x="113084" y="1938090"/>
                    <a:pt x="149095" y="1911927"/>
                    <a:pt x="149095" y="1911927"/>
                  </a:cubicBezTo>
                  <a:cubicBezTo>
                    <a:pt x="154740" y="1894991"/>
                    <a:pt x="166079" y="1844769"/>
                    <a:pt x="186040" y="1828800"/>
                  </a:cubicBezTo>
                  <a:cubicBezTo>
                    <a:pt x="193643" y="1822718"/>
                    <a:pt x="205238" y="1824291"/>
                    <a:pt x="213749" y="1819563"/>
                  </a:cubicBezTo>
                  <a:cubicBezTo>
                    <a:pt x="309026" y="1766631"/>
                    <a:pt x="234178" y="1794282"/>
                    <a:pt x="296877" y="1773381"/>
                  </a:cubicBezTo>
                  <a:cubicBezTo>
                    <a:pt x="309192" y="1754908"/>
                    <a:pt x="330172" y="1739862"/>
                    <a:pt x="333822" y="1717963"/>
                  </a:cubicBezTo>
                  <a:cubicBezTo>
                    <a:pt x="336901" y="1699490"/>
                    <a:pt x="340409" y="1681084"/>
                    <a:pt x="343058" y="1662545"/>
                  </a:cubicBezTo>
                  <a:cubicBezTo>
                    <a:pt x="346568" y="1637972"/>
                    <a:pt x="345764" y="1612601"/>
                    <a:pt x="352295" y="1588654"/>
                  </a:cubicBezTo>
                  <a:cubicBezTo>
                    <a:pt x="355216" y="1577945"/>
                    <a:pt x="364315" y="1569978"/>
                    <a:pt x="370767" y="1560945"/>
                  </a:cubicBezTo>
                  <a:cubicBezTo>
                    <a:pt x="379715" y="1548418"/>
                    <a:pt x="386651" y="1533855"/>
                    <a:pt x="398477" y="1524000"/>
                  </a:cubicBezTo>
                  <a:cubicBezTo>
                    <a:pt x="405956" y="1517767"/>
                    <a:pt x="416950" y="1517842"/>
                    <a:pt x="426186" y="1514763"/>
                  </a:cubicBezTo>
                  <a:cubicBezTo>
                    <a:pt x="463131" y="1517842"/>
                    <a:pt x="502469" y="1510563"/>
                    <a:pt x="537022" y="1524000"/>
                  </a:cubicBezTo>
                  <a:cubicBezTo>
                    <a:pt x="561370" y="1533469"/>
                    <a:pt x="570703" y="1564927"/>
                    <a:pt x="592440" y="1579418"/>
                  </a:cubicBezTo>
                  <a:lnTo>
                    <a:pt x="620149" y="1597890"/>
                  </a:lnTo>
                  <a:cubicBezTo>
                    <a:pt x="662496" y="1661410"/>
                    <a:pt x="636032" y="1646288"/>
                    <a:pt x="684804" y="1662545"/>
                  </a:cubicBezTo>
                  <a:cubicBezTo>
                    <a:pt x="728716" y="1691820"/>
                    <a:pt x="701979" y="1677506"/>
                    <a:pt x="767931" y="1699490"/>
                  </a:cubicBezTo>
                  <a:lnTo>
                    <a:pt x="795640" y="1708727"/>
                  </a:lnTo>
                  <a:cubicBezTo>
                    <a:pt x="845944" y="1675191"/>
                    <a:pt x="820384" y="1704163"/>
                    <a:pt x="814113" y="1616363"/>
                  </a:cubicBezTo>
                  <a:cubicBezTo>
                    <a:pt x="809721" y="1554867"/>
                    <a:pt x="810218" y="1493057"/>
                    <a:pt x="804877" y="1431636"/>
                  </a:cubicBezTo>
                  <a:cubicBezTo>
                    <a:pt x="804034" y="1421937"/>
                    <a:pt x="798315" y="1413288"/>
                    <a:pt x="795640" y="1403927"/>
                  </a:cubicBezTo>
                  <a:cubicBezTo>
                    <a:pt x="789185" y="1381335"/>
                    <a:pt x="778908" y="1328029"/>
                    <a:pt x="767931" y="1311563"/>
                  </a:cubicBezTo>
                  <a:lnTo>
                    <a:pt x="749458" y="1283854"/>
                  </a:lnTo>
                  <a:cubicBezTo>
                    <a:pt x="746379" y="1274618"/>
                    <a:pt x="742784" y="1265538"/>
                    <a:pt x="740222" y="1256145"/>
                  </a:cubicBezTo>
                  <a:cubicBezTo>
                    <a:pt x="708971" y="1141558"/>
                    <a:pt x="733772" y="1218324"/>
                    <a:pt x="712513" y="1154545"/>
                  </a:cubicBezTo>
                  <a:cubicBezTo>
                    <a:pt x="715592" y="1129915"/>
                    <a:pt x="700808" y="1093980"/>
                    <a:pt x="721749" y="1080654"/>
                  </a:cubicBezTo>
                  <a:cubicBezTo>
                    <a:pt x="803137" y="1028861"/>
                    <a:pt x="810831" y="1080044"/>
                    <a:pt x="823349" y="1117600"/>
                  </a:cubicBezTo>
                  <a:cubicBezTo>
                    <a:pt x="820270" y="1136073"/>
                    <a:pt x="823549" y="1156842"/>
                    <a:pt x="814113" y="1173018"/>
                  </a:cubicBezTo>
                  <a:cubicBezTo>
                    <a:pt x="800950" y="1195584"/>
                    <a:pt x="758695" y="1228436"/>
                    <a:pt x="758695" y="1228436"/>
                  </a:cubicBezTo>
                  <a:cubicBezTo>
                    <a:pt x="755616" y="1237672"/>
                    <a:pt x="749458" y="1246409"/>
                    <a:pt x="749458" y="1256145"/>
                  </a:cubicBezTo>
                  <a:cubicBezTo>
                    <a:pt x="749458" y="1312136"/>
                    <a:pt x="771026" y="1294852"/>
                    <a:pt x="823349" y="1302327"/>
                  </a:cubicBezTo>
                  <a:cubicBezTo>
                    <a:pt x="832585" y="1305406"/>
                    <a:pt x="841322" y="1311563"/>
                    <a:pt x="851058" y="1311563"/>
                  </a:cubicBezTo>
                  <a:cubicBezTo>
                    <a:pt x="1045703" y="1311563"/>
                    <a:pt x="991310" y="1333037"/>
                    <a:pt x="980367" y="1136072"/>
                  </a:cubicBezTo>
                  <a:cubicBezTo>
                    <a:pt x="983446" y="1117599"/>
                    <a:pt x="985541" y="1098936"/>
                    <a:pt x="989604" y="1080654"/>
                  </a:cubicBezTo>
                  <a:cubicBezTo>
                    <a:pt x="991716" y="1071150"/>
                    <a:pt x="991956" y="1059829"/>
                    <a:pt x="998840" y="1052945"/>
                  </a:cubicBezTo>
                  <a:cubicBezTo>
                    <a:pt x="1057080" y="994705"/>
                    <a:pt x="1035511" y="1029991"/>
                    <a:pt x="1081967" y="1006763"/>
                  </a:cubicBezTo>
                  <a:cubicBezTo>
                    <a:pt x="1091896" y="1001798"/>
                    <a:pt x="1099533" y="992798"/>
                    <a:pt x="1109677" y="988290"/>
                  </a:cubicBezTo>
                  <a:cubicBezTo>
                    <a:pt x="1154878" y="968201"/>
                    <a:pt x="1160716" y="972978"/>
                    <a:pt x="1202040" y="960581"/>
                  </a:cubicBezTo>
                  <a:cubicBezTo>
                    <a:pt x="1220691" y="954986"/>
                    <a:pt x="1238985" y="948267"/>
                    <a:pt x="1257458" y="942109"/>
                  </a:cubicBezTo>
                  <a:cubicBezTo>
                    <a:pt x="1266694" y="939030"/>
                    <a:pt x="1277066" y="938272"/>
                    <a:pt x="1285167" y="932872"/>
                  </a:cubicBezTo>
                  <a:cubicBezTo>
                    <a:pt x="1323746" y="907155"/>
                    <a:pt x="1305028" y="922250"/>
                    <a:pt x="1340586" y="886690"/>
                  </a:cubicBezTo>
                  <a:cubicBezTo>
                    <a:pt x="1337507" y="831272"/>
                    <a:pt x="1338233" y="775511"/>
                    <a:pt x="1331349" y="720436"/>
                  </a:cubicBezTo>
                  <a:cubicBezTo>
                    <a:pt x="1323710" y="659328"/>
                    <a:pt x="1301028" y="653170"/>
                    <a:pt x="1257458" y="609600"/>
                  </a:cubicBezTo>
                  <a:cubicBezTo>
                    <a:pt x="1248221" y="600363"/>
                    <a:pt x="1242421" y="585058"/>
                    <a:pt x="1229749" y="581890"/>
                  </a:cubicBezTo>
                  <a:cubicBezTo>
                    <a:pt x="1168723" y="566634"/>
                    <a:pt x="1205400" y="574228"/>
                    <a:pt x="1118913" y="563418"/>
                  </a:cubicBezTo>
                  <a:cubicBezTo>
                    <a:pt x="1027883" y="540659"/>
                    <a:pt x="1147530" y="568464"/>
                    <a:pt x="971131" y="544945"/>
                  </a:cubicBezTo>
                  <a:cubicBezTo>
                    <a:pt x="961480" y="543658"/>
                    <a:pt x="952783" y="538384"/>
                    <a:pt x="943422" y="535709"/>
                  </a:cubicBezTo>
                  <a:cubicBezTo>
                    <a:pt x="931216" y="532222"/>
                    <a:pt x="918683" y="529959"/>
                    <a:pt x="906477" y="526472"/>
                  </a:cubicBezTo>
                  <a:cubicBezTo>
                    <a:pt x="897115" y="523797"/>
                    <a:pt x="888213" y="519597"/>
                    <a:pt x="878767" y="517236"/>
                  </a:cubicBezTo>
                  <a:cubicBezTo>
                    <a:pt x="863537" y="513429"/>
                    <a:pt x="847816" y="511808"/>
                    <a:pt x="832586" y="508000"/>
                  </a:cubicBezTo>
                  <a:cubicBezTo>
                    <a:pt x="779811" y="494806"/>
                    <a:pt x="831302" y="501049"/>
                    <a:pt x="767931" y="489527"/>
                  </a:cubicBezTo>
                  <a:cubicBezTo>
                    <a:pt x="746512" y="485633"/>
                    <a:pt x="724751" y="483869"/>
                    <a:pt x="703277" y="480290"/>
                  </a:cubicBezTo>
                  <a:cubicBezTo>
                    <a:pt x="687792" y="477709"/>
                    <a:pt x="672489" y="474133"/>
                    <a:pt x="657095" y="471054"/>
                  </a:cubicBezTo>
                  <a:cubicBezTo>
                    <a:pt x="650937" y="461818"/>
                    <a:pt x="643131" y="453489"/>
                    <a:pt x="638622" y="443345"/>
                  </a:cubicBezTo>
                  <a:cubicBezTo>
                    <a:pt x="638617" y="443335"/>
                    <a:pt x="615533" y="374078"/>
                    <a:pt x="610913" y="360218"/>
                  </a:cubicBezTo>
                  <a:lnTo>
                    <a:pt x="601677" y="332509"/>
                  </a:lnTo>
                  <a:lnTo>
                    <a:pt x="592440" y="304800"/>
                  </a:lnTo>
                  <a:cubicBezTo>
                    <a:pt x="595519" y="258618"/>
                    <a:pt x="594068" y="211909"/>
                    <a:pt x="601677" y="166254"/>
                  </a:cubicBezTo>
                  <a:cubicBezTo>
                    <a:pt x="607013" y="134235"/>
                    <a:pt x="625875" y="138730"/>
                    <a:pt x="647858" y="129309"/>
                  </a:cubicBezTo>
                  <a:cubicBezTo>
                    <a:pt x="660514" y="123885"/>
                    <a:pt x="671742" y="115190"/>
                    <a:pt x="684804" y="110836"/>
                  </a:cubicBezTo>
                  <a:cubicBezTo>
                    <a:pt x="699697" y="105872"/>
                    <a:pt x="715756" y="105408"/>
                    <a:pt x="730986" y="101600"/>
                  </a:cubicBezTo>
                  <a:cubicBezTo>
                    <a:pt x="740431" y="99239"/>
                    <a:pt x="749250" y="94724"/>
                    <a:pt x="758695" y="92363"/>
                  </a:cubicBezTo>
                  <a:cubicBezTo>
                    <a:pt x="773925" y="88555"/>
                    <a:pt x="789552" y="86533"/>
                    <a:pt x="804877" y="83127"/>
                  </a:cubicBezTo>
                  <a:cubicBezTo>
                    <a:pt x="817269" y="80373"/>
                    <a:pt x="829374" y="76380"/>
                    <a:pt x="841822" y="73890"/>
                  </a:cubicBezTo>
                  <a:cubicBezTo>
                    <a:pt x="860186" y="70217"/>
                    <a:pt x="879072" y="69196"/>
                    <a:pt x="897240" y="64654"/>
                  </a:cubicBezTo>
                  <a:cubicBezTo>
                    <a:pt x="916131" y="59931"/>
                    <a:pt x="933767" y="50903"/>
                    <a:pt x="952658" y="46181"/>
                  </a:cubicBezTo>
                  <a:lnTo>
                    <a:pt x="989604" y="36945"/>
                  </a:lnTo>
                  <a:cubicBezTo>
                    <a:pt x="998840" y="30787"/>
                    <a:pt x="1007169" y="22980"/>
                    <a:pt x="1017313" y="18472"/>
                  </a:cubicBezTo>
                  <a:cubicBezTo>
                    <a:pt x="1035107" y="10564"/>
                    <a:pt x="1072731" y="0"/>
                    <a:pt x="1072731" y="0"/>
                  </a:cubicBezTo>
                  <a:cubicBezTo>
                    <a:pt x="1136295" y="3027"/>
                    <a:pt x="1238654" y="-1771"/>
                    <a:pt x="1312877" y="18472"/>
                  </a:cubicBezTo>
                  <a:cubicBezTo>
                    <a:pt x="1331663" y="23595"/>
                    <a:pt x="1349201" y="33126"/>
                    <a:pt x="1368295" y="36945"/>
                  </a:cubicBezTo>
                  <a:cubicBezTo>
                    <a:pt x="1439380" y="51161"/>
                    <a:pt x="1399235" y="42371"/>
                    <a:pt x="1488367" y="64654"/>
                  </a:cubicBezTo>
                  <a:cubicBezTo>
                    <a:pt x="1528298" y="74637"/>
                    <a:pt x="1512619" y="73890"/>
                    <a:pt x="1534549" y="7389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2644544-2EF4-4A66-ABC8-6C54BF60BF25}"/>
                </a:ext>
              </a:extLst>
            </p:cNvPr>
            <p:cNvSpPr/>
            <p:nvPr/>
          </p:nvSpPr>
          <p:spPr>
            <a:xfrm>
              <a:off x="4148420" y="1089890"/>
              <a:ext cx="4268216" cy="1902691"/>
            </a:xfrm>
            <a:custGeom>
              <a:avLst/>
              <a:gdLst>
                <a:gd name="connsiteX0" fmla="*/ 4268216 w 4268216"/>
                <a:gd name="connsiteY0" fmla="*/ 969818 h 1902691"/>
                <a:gd name="connsiteX1" fmla="*/ 4249743 w 4268216"/>
                <a:gd name="connsiteY1" fmla="*/ 572655 h 1902691"/>
                <a:gd name="connsiteX2" fmla="*/ 4240507 w 4268216"/>
                <a:gd name="connsiteY2" fmla="*/ 443346 h 1902691"/>
                <a:gd name="connsiteX3" fmla="*/ 4231271 w 4268216"/>
                <a:gd name="connsiteY3" fmla="*/ 415636 h 1902691"/>
                <a:gd name="connsiteX4" fmla="*/ 4203561 w 4268216"/>
                <a:gd name="connsiteY4" fmla="*/ 387927 h 1902691"/>
                <a:gd name="connsiteX5" fmla="*/ 4148143 w 4268216"/>
                <a:gd name="connsiteY5" fmla="*/ 378691 h 1902691"/>
                <a:gd name="connsiteX6" fmla="*/ 4074252 w 4268216"/>
                <a:gd name="connsiteY6" fmla="*/ 350982 h 1902691"/>
                <a:gd name="connsiteX7" fmla="*/ 4046543 w 4268216"/>
                <a:gd name="connsiteY7" fmla="*/ 332509 h 1902691"/>
                <a:gd name="connsiteX8" fmla="*/ 4037307 w 4268216"/>
                <a:gd name="connsiteY8" fmla="*/ 304800 h 1902691"/>
                <a:gd name="connsiteX9" fmla="*/ 4028071 w 4268216"/>
                <a:gd name="connsiteY9" fmla="*/ 258618 h 1902691"/>
                <a:gd name="connsiteX10" fmla="*/ 3954180 w 4268216"/>
                <a:gd name="connsiteY10" fmla="*/ 249382 h 1902691"/>
                <a:gd name="connsiteX11" fmla="*/ 3926471 w 4268216"/>
                <a:gd name="connsiteY11" fmla="*/ 230909 h 1902691"/>
                <a:gd name="connsiteX12" fmla="*/ 3843343 w 4268216"/>
                <a:gd name="connsiteY12" fmla="*/ 203200 h 1902691"/>
                <a:gd name="connsiteX13" fmla="*/ 3815634 w 4268216"/>
                <a:gd name="connsiteY13" fmla="*/ 193964 h 1902691"/>
                <a:gd name="connsiteX14" fmla="*/ 3787925 w 4268216"/>
                <a:gd name="connsiteY14" fmla="*/ 184727 h 1902691"/>
                <a:gd name="connsiteX15" fmla="*/ 3575489 w 4268216"/>
                <a:gd name="connsiteY15" fmla="*/ 175491 h 1902691"/>
                <a:gd name="connsiteX16" fmla="*/ 3520071 w 4268216"/>
                <a:gd name="connsiteY16" fmla="*/ 157018 h 1902691"/>
                <a:gd name="connsiteX17" fmla="*/ 3464652 w 4268216"/>
                <a:gd name="connsiteY17" fmla="*/ 129309 h 1902691"/>
                <a:gd name="connsiteX18" fmla="*/ 3418471 w 4268216"/>
                <a:gd name="connsiteY18" fmla="*/ 83127 h 1902691"/>
                <a:gd name="connsiteX19" fmla="*/ 3372289 w 4268216"/>
                <a:gd name="connsiteY19" fmla="*/ 27709 h 1902691"/>
                <a:gd name="connsiteX20" fmla="*/ 3316871 w 4268216"/>
                <a:gd name="connsiteY20" fmla="*/ 0 h 1902691"/>
                <a:gd name="connsiteX21" fmla="*/ 3178325 w 4268216"/>
                <a:gd name="connsiteY21" fmla="*/ 9236 h 1902691"/>
                <a:gd name="connsiteX22" fmla="*/ 3150616 w 4268216"/>
                <a:gd name="connsiteY22" fmla="*/ 73891 h 1902691"/>
                <a:gd name="connsiteX23" fmla="*/ 3067489 w 4268216"/>
                <a:gd name="connsiteY23" fmla="*/ 110836 h 1902691"/>
                <a:gd name="connsiteX24" fmla="*/ 3039780 w 4268216"/>
                <a:gd name="connsiteY24" fmla="*/ 120073 h 1902691"/>
                <a:gd name="connsiteX25" fmla="*/ 2984361 w 4268216"/>
                <a:gd name="connsiteY25" fmla="*/ 157018 h 1902691"/>
                <a:gd name="connsiteX26" fmla="*/ 2910471 w 4268216"/>
                <a:gd name="connsiteY26" fmla="*/ 166255 h 1902691"/>
                <a:gd name="connsiteX27" fmla="*/ 2836580 w 4268216"/>
                <a:gd name="connsiteY27" fmla="*/ 212436 h 1902691"/>
                <a:gd name="connsiteX28" fmla="*/ 2808871 w 4268216"/>
                <a:gd name="connsiteY28" fmla="*/ 221673 h 1902691"/>
                <a:gd name="connsiteX29" fmla="*/ 2818107 w 4268216"/>
                <a:gd name="connsiteY29" fmla="*/ 267855 h 1902691"/>
                <a:gd name="connsiteX30" fmla="*/ 2845816 w 4268216"/>
                <a:gd name="connsiteY30" fmla="*/ 277091 h 1902691"/>
                <a:gd name="connsiteX31" fmla="*/ 2910471 w 4268216"/>
                <a:gd name="connsiteY31" fmla="*/ 341746 h 1902691"/>
                <a:gd name="connsiteX32" fmla="*/ 2928943 w 4268216"/>
                <a:gd name="connsiteY32" fmla="*/ 369455 h 1902691"/>
                <a:gd name="connsiteX33" fmla="*/ 2891998 w 4268216"/>
                <a:gd name="connsiteY33" fmla="*/ 406400 h 1902691"/>
                <a:gd name="connsiteX34" fmla="*/ 2845816 w 4268216"/>
                <a:gd name="connsiteY34" fmla="*/ 415636 h 1902691"/>
                <a:gd name="connsiteX35" fmla="*/ 2808871 w 4268216"/>
                <a:gd name="connsiteY35" fmla="*/ 406400 h 1902691"/>
                <a:gd name="connsiteX36" fmla="*/ 2771925 w 4268216"/>
                <a:gd name="connsiteY36" fmla="*/ 341746 h 1902691"/>
                <a:gd name="connsiteX37" fmla="*/ 2744216 w 4268216"/>
                <a:gd name="connsiteY37" fmla="*/ 323273 h 1902691"/>
                <a:gd name="connsiteX38" fmla="*/ 2716507 w 4268216"/>
                <a:gd name="connsiteY38" fmla="*/ 267855 h 1902691"/>
                <a:gd name="connsiteX39" fmla="*/ 2688798 w 4268216"/>
                <a:gd name="connsiteY39" fmla="*/ 258618 h 1902691"/>
                <a:gd name="connsiteX40" fmla="*/ 2531780 w 4268216"/>
                <a:gd name="connsiteY40" fmla="*/ 267855 h 1902691"/>
                <a:gd name="connsiteX41" fmla="*/ 2541016 w 4268216"/>
                <a:gd name="connsiteY41" fmla="*/ 341746 h 1902691"/>
                <a:gd name="connsiteX42" fmla="*/ 2531780 w 4268216"/>
                <a:gd name="connsiteY42" fmla="*/ 406400 h 1902691"/>
                <a:gd name="connsiteX43" fmla="*/ 2522543 w 4268216"/>
                <a:gd name="connsiteY43" fmla="*/ 434109 h 1902691"/>
                <a:gd name="connsiteX44" fmla="*/ 2467125 w 4268216"/>
                <a:gd name="connsiteY44" fmla="*/ 471055 h 1902691"/>
                <a:gd name="connsiteX45" fmla="*/ 2457889 w 4268216"/>
                <a:gd name="connsiteY45" fmla="*/ 498764 h 1902691"/>
                <a:gd name="connsiteX46" fmla="*/ 2467125 w 4268216"/>
                <a:gd name="connsiteY46" fmla="*/ 526473 h 1902691"/>
                <a:gd name="connsiteX47" fmla="*/ 2393234 w 4268216"/>
                <a:gd name="connsiteY47" fmla="*/ 563418 h 1902691"/>
                <a:gd name="connsiteX48" fmla="*/ 2282398 w 4268216"/>
                <a:gd name="connsiteY48" fmla="*/ 581891 h 1902691"/>
                <a:gd name="connsiteX49" fmla="*/ 2236216 w 4268216"/>
                <a:gd name="connsiteY49" fmla="*/ 646546 h 1902691"/>
                <a:gd name="connsiteX50" fmla="*/ 2116143 w 4268216"/>
                <a:gd name="connsiteY50" fmla="*/ 655782 h 1902691"/>
                <a:gd name="connsiteX51" fmla="*/ 2014543 w 4268216"/>
                <a:gd name="connsiteY51" fmla="*/ 683491 h 1902691"/>
                <a:gd name="connsiteX52" fmla="*/ 1986834 w 4268216"/>
                <a:gd name="connsiteY52" fmla="*/ 701964 h 1902691"/>
                <a:gd name="connsiteX53" fmla="*/ 1894471 w 4268216"/>
                <a:gd name="connsiteY53" fmla="*/ 683491 h 1902691"/>
                <a:gd name="connsiteX54" fmla="*/ 1875998 w 4268216"/>
                <a:gd name="connsiteY54" fmla="*/ 711200 h 1902691"/>
                <a:gd name="connsiteX55" fmla="*/ 1783634 w 4268216"/>
                <a:gd name="connsiteY55" fmla="*/ 711200 h 1902691"/>
                <a:gd name="connsiteX56" fmla="*/ 1709743 w 4268216"/>
                <a:gd name="connsiteY56" fmla="*/ 665018 h 1902691"/>
                <a:gd name="connsiteX57" fmla="*/ 1700507 w 4268216"/>
                <a:gd name="connsiteY57" fmla="*/ 591127 h 1902691"/>
                <a:gd name="connsiteX58" fmla="*/ 1635852 w 4268216"/>
                <a:gd name="connsiteY58" fmla="*/ 600364 h 1902691"/>
                <a:gd name="connsiteX59" fmla="*/ 1580434 w 4268216"/>
                <a:gd name="connsiteY59" fmla="*/ 618836 h 1902691"/>
                <a:gd name="connsiteX60" fmla="*/ 1571198 w 4268216"/>
                <a:gd name="connsiteY60" fmla="*/ 646546 h 1902691"/>
                <a:gd name="connsiteX61" fmla="*/ 1580434 w 4268216"/>
                <a:gd name="connsiteY61" fmla="*/ 794327 h 1902691"/>
                <a:gd name="connsiteX62" fmla="*/ 1525016 w 4268216"/>
                <a:gd name="connsiteY62" fmla="*/ 822036 h 1902691"/>
                <a:gd name="connsiteX63" fmla="*/ 1552725 w 4268216"/>
                <a:gd name="connsiteY63" fmla="*/ 886691 h 1902691"/>
                <a:gd name="connsiteX64" fmla="*/ 1682034 w 4268216"/>
                <a:gd name="connsiteY64" fmla="*/ 960582 h 1902691"/>
                <a:gd name="connsiteX65" fmla="*/ 1709743 w 4268216"/>
                <a:gd name="connsiteY65" fmla="*/ 969818 h 1902691"/>
                <a:gd name="connsiteX66" fmla="*/ 1746689 w 4268216"/>
                <a:gd name="connsiteY66" fmla="*/ 988291 h 1902691"/>
                <a:gd name="connsiteX67" fmla="*/ 1802107 w 4268216"/>
                <a:gd name="connsiteY67" fmla="*/ 1006764 h 1902691"/>
                <a:gd name="connsiteX68" fmla="*/ 1829816 w 4268216"/>
                <a:gd name="connsiteY68" fmla="*/ 1062182 h 1902691"/>
                <a:gd name="connsiteX69" fmla="*/ 1820580 w 4268216"/>
                <a:gd name="connsiteY69" fmla="*/ 1089891 h 1902691"/>
                <a:gd name="connsiteX70" fmla="*/ 1746689 w 4268216"/>
                <a:gd name="connsiteY70" fmla="*/ 1117600 h 1902691"/>
                <a:gd name="connsiteX71" fmla="*/ 1691271 w 4268216"/>
                <a:gd name="connsiteY71" fmla="*/ 1136073 h 1902691"/>
                <a:gd name="connsiteX72" fmla="*/ 1663561 w 4268216"/>
                <a:gd name="connsiteY72" fmla="*/ 1145309 h 1902691"/>
                <a:gd name="connsiteX73" fmla="*/ 1580434 w 4268216"/>
                <a:gd name="connsiteY73" fmla="*/ 1182255 h 1902691"/>
                <a:gd name="connsiteX74" fmla="*/ 1552725 w 4268216"/>
                <a:gd name="connsiteY74" fmla="*/ 1191491 h 1902691"/>
                <a:gd name="connsiteX75" fmla="*/ 1349525 w 4268216"/>
                <a:gd name="connsiteY75" fmla="*/ 1173018 h 1902691"/>
                <a:gd name="connsiteX76" fmla="*/ 1284871 w 4268216"/>
                <a:gd name="connsiteY76" fmla="*/ 1154546 h 1902691"/>
                <a:gd name="connsiteX77" fmla="*/ 1257161 w 4268216"/>
                <a:gd name="connsiteY77" fmla="*/ 1126836 h 1902691"/>
                <a:gd name="connsiteX78" fmla="*/ 1146325 w 4268216"/>
                <a:gd name="connsiteY78" fmla="*/ 1108364 h 1902691"/>
                <a:gd name="connsiteX79" fmla="*/ 1118616 w 4268216"/>
                <a:gd name="connsiteY79" fmla="*/ 1126836 h 1902691"/>
                <a:gd name="connsiteX80" fmla="*/ 1109380 w 4268216"/>
                <a:gd name="connsiteY80" fmla="*/ 1163782 h 1902691"/>
                <a:gd name="connsiteX81" fmla="*/ 1100143 w 4268216"/>
                <a:gd name="connsiteY81" fmla="*/ 1357746 h 1902691"/>
                <a:gd name="connsiteX82" fmla="*/ 1063198 w 4268216"/>
                <a:gd name="connsiteY82" fmla="*/ 1366982 h 1902691"/>
                <a:gd name="connsiteX83" fmla="*/ 998543 w 4268216"/>
                <a:gd name="connsiteY83" fmla="*/ 1394691 h 1902691"/>
                <a:gd name="connsiteX84" fmla="*/ 970834 w 4268216"/>
                <a:gd name="connsiteY84" fmla="*/ 1413164 h 1902691"/>
                <a:gd name="connsiteX85" fmla="*/ 961598 w 4268216"/>
                <a:gd name="connsiteY85" fmla="*/ 1440873 h 1902691"/>
                <a:gd name="connsiteX86" fmla="*/ 980071 w 4268216"/>
                <a:gd name="connsiteY86" fmla="*/ 1496291 h 1902691"/>
                <a:gd name="connsiteX87" fmla="*/ 989307 w 4268216"/>
                <a:gd name="connsiteY87" fmla="*/ 1607127 h 1902691"/>
                <a:gd name="connsiteX88" fmla="*/ 1007780 w 4268216"/>
                <a:gd name="connsiteY88" fmla="*/ 1634836 h 1902691"/>
                <a:gd name="connsiteX89" fmla="*/ 1017016 w 4268216"/>
                <a:gd name="connsiteY89" fmla="*/ 1690255 h 1902691"/>
                <a:gd name="connsiteX90" fmla="*/ 1007780 w 4268216"/>
                <a:gd name="connsiteY90" fmla="*/ 1754909 h 1902691"/>
                <a:gd name="connsiteX91" fmla="*/ 970834 w 4268216"/>
                <a:gd name="connsiteY91" fmla="*/ 1764146 h 1902691"/>
                <a:gd name="connsiteX92" fmla="*/ 915416 w 4268216"/>
                <a:gd name="connsiteY92" fmla="*/ 1782618 h 1902691"/>
                <a:gd name="connsiteX93" fmla="*/ 859998 w 4268216"/>
                <a:gd name="connsiteY93" fmla="*/ 1801091 h 1902691"/>
                <a:gd name="connsiteX94" fmla="*/ 832289 w 4268216"/>
                <a:gd name="connsiteY94" fmla="*/ 1810327 h 1902691"/>
                <a:gd name="connsiteX95" fmla="*/ 721452 w 4268216"/>
                <a:gd name="connsiteY95" fmla="*/ 1828800 h 1902691"/>
                <a:gd name="connsiteX96" fmla="*/ 693743 w 4268216"/>
                <a:gd name="connsiteY96" fmla="*/ 1847273 h 1902691"/>
                <a:gd name="connsiteX97" fmla="*/ 629089 w 4268216"/>
                <a:gd name="connsiteY97" fmla="*/ 1893455 h 1902691"/>
                <a:gd name="connsiteX98" fmla="*/ 536725 w 4268216"/>
                <a:gd name="connsiteY98" fmla="*/ 1902691 h 1902691"/>
                <a:gd name="connsiteX99" fmla="*/ 509016 w 4268216"/>
                <a:gd name="connsiteY99" fmla="*/ 1893455 h 1902691"/>
                <a:gd name="connsiteX100" fmla="*/ 527489 w 4268216"/>
                <a:gd name="connsiteY100" fmla="*/ 1791855 h 1902691"/>
                <a:gd name="connsiteX101" fmla="*/ 536725 w 4268216"/>
                <a:gd name="connsiteY101" fmla="*/ 1754909 h 1902691"/>
                <a:gd name="connsiteX102" fmla="*/ 564434 w 4268216"/>
                <a:gd name="connsiteY102" fmla="*/ 1736436 h 1902691"/>
                <a:gd name="connsiteX103" fmla="*/ 555198 w 4268216"/>
                <a:gd name="connsiteY103" fmla="*/ 1431636 h 1902691"/>
                <a:gd name="connsiteX104" fmla="*/ 518252 w 4268216"/>
                <a:gd name="connsiteY104" fmla="*/ 1348509 h 1902691"/>
                <a:gd name="connsiteX105" fmla="*/ 490543 w 4268216"/>
                <a:gd name="connsiteY105" fmla="*/ 1339273 h 1902691"/>
                <a:gd name="connsiteX106" fmla="*/ 453598 w 4268216"/>
                <a:gd name="connsiteY106" fmla="*/ 1293091 h 1902691"/>
                <a:gd name="connsiteX107" fmla="*/ 398180 w 4268216"/>
                <a:gd name="connsiteY107" fmla="*/ 1265382 h 1902691"/>
                <a:gd name="connsiteX108" fmla="*/ 315052 w 4268216"/>
                <a:gd name="connsiteY108" fmla="*/ 1209964 h 1902691"/>
                <a:gd name="connsiteX109" fmla="*/ 287343 w 4268216"/>
                <a:gd name="connsiteY109" fmla="*/ 1200727 h 1902691"/>
                <a:gd name="connsiteX110" fmla="*/ 259634 w 4268216"/>
                <a:gd name="connsiteY110" fmla="*/ 1182255 h 1902691"/>
                <a:gd name="connsiteX111" fmla="*/ 176507 w 4268216"/>
                <a:gd name="connsiteY111" fmla="*/ 1163782 h 1902691"/>
                <a:gd name="connsiteX112" fmla="*/ 148798 w 4268216"/>
                <a:gd name="connsiteY112" fmla="*/ 1136073 h 1902691"/>
                <a:gd name="connsiteX113" fmla="*/ 65671 w 4268216"/>
                <a:gd name="connsiteY113" fmla="*/ 1099127 h 1902691"/>
                <a:gd name="connsiteX114" fmla="*/ 37961 w 4268216"/>
                <a:gd name="connsiteY114" fmla="*/ 1108364 h 1902691"/>
                <a:gd name="connsiteX115" fmla="*/ 19489 w 4268216"/>
                <a:gd name="connsiteY115" fmla="*/ 1163782 h 1902691"/>
                <a:gd name="connsiteX116" fmla="*/ 1016 w 4268216"/>
                <a:gd name="connsiteY116" fmla="*/ 1191491 h 1902691"/>
                <a:gd name="connsiteX117" fmla="*/ 1016 w 4268216"/>
                <a:gd name="connsiteY117" fmla="*/ 1209964 h 190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268216" h="1902691">
                  <a:moveTo>
                    <a:pt x="4268216" y="969818"/>
                  </a:moveTo>
                  <a:cubicBezTo>
                    <a:pt x="4262058" y="837430"/>
                    <a:pt x="4256709" y="705003"/>
                    <a:pt x="4249743" y="572655"/>
                  </a:cubicBezTo>
                  <a:cubicBezTo>
                    <a:pt x="4247472" y="529502"/>
                    <a:pt x="4245556" y="486263"/>
                    <a:pt x="4240507" y="443346"/>
                  </a:cubicBezTo>
                  <a:cubicBezTo>
                    <a:pt x="4239369" y="433676"/>
                    <a:pt x="4236672" y="423737"/>
                    <a:pt x="4231271" y="415636"/>
                  </a:cubicBezTo>
                  <a:cubicBezTo>
                    <a:pt x="4224025" y="404767"/>
                    <a:pt x="4215498" y="393232"/>
                    <a:pt x="4203561" y="387927"/>
                  </a:cubicBezTo>
                  <a:cubicBezTo>
                    <a:pt x="4186448" y="380321"/>
                    <a:pt x="4166425" y="382753"/>
                    <a:pt x="4148143" y="378691"/>
                  </a:cubicBezTo>
                  <a:cubicBezTo>
                    <a:pt x="4133752" y="375493"/>
                    <a:pt x="4080008" y="353860"/>
                    <a:pt x="4074252" y="350982"/>
                  </a:cubicBezTo>
                  <a:cubicBezTo>
                    <a:pt x="4064323" y="346018"/>
                    <a:pt x="4055779" y="338667"/>
                    <a:pt x="4046543" y="332509"/>
                  </a:cubicBezTo>
                  <a:cubicBezTo>
                    <a:pt x="4043464" y="323273"/>
                    <a:pt x="4039668" y="314245"/>
                    <a:pt x="4037307" y="304800"/>
                  </a:cubicBezTo>
                  <a:cubicBezTo>
                    <a:pt x="4033500" y="289570"/>
                    <a:pt x="4041133" y="267326"/>
                    <a:pt x="4028071" y="258618"/>
                  </a:cubicBezTo>
                  <a:cubicBezTo>
                    <a:pt x="4007418" y="244849"/>
                    <a:pt x="3978810" y="252461"/>
                    <a:pt x="3954180" y="249382"/>
                  </a:cubicBezTo>
                  <a:cubicBezTo>
                    <a:pt x="3944944" y="243224"/>
                    <a:pt x="3936615" y="235417"/>
                    <a:pt x="3926471" y="230909"/>
                  </a:cubicBezTo>
                  <a:cubicBezTo>
                    <a:pt x="3926464" y="230906"/>
                    <a:pt x="3857202" y="207819"/>
                    <a:pt x="3843343" y="203200"/>
                  </a:cubicBezTo>
                  <a:lnTo>
                    <a:pt x="3815634" y="193964"/>
                  </a:lnTo>
                  <a:cubicBezTo>
                    <a:pt x="3806398" y="190885"/>
                    <a:pt x="3797652" y="185150"/>
                    <a:pt x="3787925" y="184727"/>
                  </a:cubicBezTo>
                  <a:lnTo>
                    <a:pt x="3575489" y="175491"/>
                  </a:lnTo>
                  <a:cubicBezTo>
                    <a:pt x="3557016" y="169333"/>
                    <a:pt x="3536273" y="167819"/>
                    <a:pt x="3520071" y="157018"/>
                  </a:cubicBezTo>
                  <a:cubicBezTo>
                    <a:pt x="3484260" y="133146"/>
                    <a:pt x="3502892" y="142057"/>
                    <a:pt x="3464652" y="129309"/>
                  </a:cubicBezTo>
                  <a:cubicBezTo>
                    <a:pt x="3430788" y="78512"/>
                    <a:pt x="3464650" y="121609"/>
                    <a:pt x="3418471" y="83127"/>
                  </a:cubicBezTo>
                  <a:cubicBezTo>
                    <a:pt x="3327682" y="7470"/>
                    <a:pt x="3444942" y="100363"/>
                    <a:pt x="3372289" y="27709"/>
                  </a:cubicBezTo>
                  <a:cubicBezTo>
                    <a:pt x="3354384" y="9803"/>
                    <a:pt x="3339408" y="7512"/>
                    <a:pt x="3316871" y="0"/>
                  </a:cubicBezTo>
                  <a:cubicBezTo>
                    <a:pt x="3270689" y="3079"/>
                    <a:pt x="3223379" y="-1365"/>
                    <a:pt x="3178325" y="9236"/>
                  </a:cubicBezTo>
                  <a:cubicBezTo>
                    <a:pt x="3157704" y="14088"/>
                    <a:pt x="3156948" y="64392"/>
                    <a:pt x="3150616" y="73891"/>
                  </a:cubicBezTo>
                  <a:cubicBezTo>
                    <a:pt x="3138069" y="92711"/>
                    <a:pt x="3078423" y="107191"/>
                    <a:pt x="3067489" y="110836"/>
                  </a:cubicBezTo>
                  <a:cubicBezTo>
                    <a:pt x="3058253" y="113915"/>
                    <a:pt x="3047881" y="114673"/>
                    <a:pt x="3039780" y="120073"/>
                  </a:cubicBezTo>
                  <a:cubicBezTo>
                    <a:pt x="3021307" y="132388"/>
                    <a:pt x="3006391" y="154264"/>
                    <a:pt x="2984361" y="157018"/>
                  </a:cubicBezTo>
                  <a:lnTo>
                    <a:pt x="2910471" y="166255"/>
                  </a:lnTo>
                  <a:cubicBezTo>
                    <a:pt x="2881196" y="210166"/>
                    <a:pt x="2902530" y="190453"/>
                    <a:pt x="2836580" y="212436"/>
                  </a:cubicBezTo>
                  <a:lnTo>
                    <a:pt x="2808871" y="221673"/>
                  </a:lnTo>
                  <a:cubicBezTo>
                    <a:pt x="2811950" y="237067"/>
                    <a:pt x="2809399" y="254793"/>
                    <a:pt x="2818107" y="267855"/>
                  </a:cubicBezTo>
                  <a:cubicBezTo>
                    <a:pt x="2823507" y="275956"/>
                    <a:pt x="2838932" y="270207"/>
                    <a:pt x="2845816" y="277091"/>
                  </a:cubicBezTo>
                  <a:cubicBezTo>
                    <a:pt x="2919922" y="351197"/>
                    <a:pt x="2847770" y="320845"/>
                    <a:pt x="2910471" y="341746"/>
                  </a:cubicBezTo>
                  <a:cubicBezTo>
                    <a:pt x="2916628" y="350982"/>
                    <a:pt x="2927118" y="358505"/>
                    <a:pt x="2928943" y="369455"/>
                  </a:cubicBezTo>
                  <a:cubicBezTo>
                    <a:pt x="2933869" y="399012"/>
                    <a:pt x="2911703" y="401474"/>
                    <a:pt x="2891998" y="406400"/>
                  </a:cubicBezTo>
                  <a:cubicBezTo>
                    <a:pt x="2876768" y="410207"/>
                    <a:pt x="2861210" y="412557"/>
                    <a:pt x="2845816" y="415636"/>
                  </a:cubicBezTo>
                  <a:cubicBezTo>
                    <a:pt x="2833501" y="412557"/>
                    <a:pt x="2819893" y="412698"/>
                    <a:pt x="2808871" y="406400"/>
                  </a:cubicBezTo>
                  <a:cubicBezTo>
                    <a:pt x="2754750" y="375475"/>
                    <a:pt x="2801272" y="385766"/>
                    <a:pt x="2771925" y="341746"/>
                  </a:cubicBezTo>
                  <a:cubicBezTo>
                    <a:pt x="2765767" y="332510"/>
                    <a:pt x="2753452" y="329431"/>
                    <a:pt x="2744216" y="323273"/>
                  </a:cubicBezTo>
                  <a:cubicBezTo>
                    <a:pt x="2738131" y="305018"/>
                    <a:pt x="2732785" y="280878"/>
                    <a:pt x="2716507" y="267855"/>
                  </a:cubicBezTo>
                  <a:cubicBezTo>
                    <a:pt x="2708904" y="261773"/>
                    <a:pt x="2698034" y="261697"/>
                    <a:pt x="2688798" y="258618"/>
                  </a:cubicBezTo>
                  <a:cubicBezTo>
                    <a:pt x="2636459" y="261697"/>
                    <a:pt x="2577476" y="242151"/>
                    <a:pt x="2531780" y="267855"/>
                  </a:cubicBezTo>
                  <a:cubicBezTo>
                    <a:pt x="2510146" y="280024"/>
                    <a:pt x="2541016" y="316924"/>
                    <a:pt x="2541016" y="341746"/>
                  </a:cubicBezTo>
                  <a:cubicBezTo>
                    <a:pt x="2541016" y="363516"/>
                    <a:pt x="2536050" y="385053"/>
                    <a:pt x="2531780" y="406400"/>
                  </a:cubicBezTo>
                  <a:cubicBezTo>
                    <a:pt x="2529871" y="415947"/>
                    <a:pt x="2529427" y="427225"/>
                    <a:pt x="2522543" y="434109"/>
                  </a:cubicBezTo>
                  <a:cubicBezTo>
                    <a:pt x="2506844" y="449808"/>
                    <a:pt x="2467125" y="471055"/>
                    <a:pt x="2467125" y="471055"/>
                  </a:cubicBezTo>
                  <a:cubicBezTo>
                    <a:pt x="2464046" y="480291"/>
                    <a:pt x="2457889" y="489028"/>
                    <a:pt x="2457889" y="498764"/>
                  </a:cubicBezTo>
                  <a:cubicBezTo>
                    <a:pt x="2457889" y="508500"/>
                    <a:pt x="2468726" y="516870"/>
                    <a:pt x="2467125" y="526473"/>
                  </a:cubicBezTo>
                  <a:cubicBezTo>
                    <a:pt x="2460565" y="565829"/>
                    <a:pt x="2421978" y="558996"/>
                    <a:pt x="2393234" y="563418"/>
                  </a:cubicBezTo>
                  <a:cubicBezTo>
                    <a:pt x="2293954" y="578692"/>
                    <a:pt x="2363690" y="565633"/>
                    <a:pt x="2282398" y="581891"/>
                  </a:cubicBezTo>
                  <a:cubicBezTo>
                    <a:pt x="2267540" y="626464"/>
                    <a:pt x="2279051" y="641192"/>
                    <a:pt x="2236216" y="646546"/>
                  </a:cubicBezTo>
                  <a:cubicBezTo>
                    <a:pt x="2196383" y="651525"/>
                    <a:pt x="2156167" y="652703"/>
                    <a:pt x="2116143" y="655782"/>
                  </a:cubicBezTo>
                  <a:cubicBezTo>
                    <a:pt x="2032807" y="676616"/>
                    <a:pt x="2066338" y="666227"/>
                    <a:pt x="2014543" y="683491"/>
                  </a:cubicBezTo>
                  <a:cubicBezTo>
                    <a:pt x="2005307" y="689649"/>
                    <a:pt x="1997935" y="701964"/>
                    <a:pt x="1986834" y="701964"/>
                  </a:cubicBezTo>
                  <a:cubicBezTo>
                    <a:pt x="1955437" y="701964"/>
                    <a:pt x="1894471" y="683491"/>
                    <a:pt x="1894471" y="683491"/>
                  </a:cubicBezTo>
                  <a:cubicBezTo>
                    <a:pt x="1888313" y="692727"/>
                    <a:pt x="1884666" y="704265"/>
                    <a:pt x="1875998" y="711200"/>
                  </a:cubicBezTo>
                  <a:cubicBezTo>
                    <a:pt x="1851573" y="730740"/>
                    <a:pt x="1804401" y="714167"/>
                    <a:pt x="1783634" y="711200"/>
                  </a:cubicBezTo>
                  <a:cubicBezTo>
                    <a:pt x="1717685" y="689217"/>
                    <a:pt x="1739017" y="708929"/>
                    <a:pt x="1709743" y="665018"/>
                  </a:cubicBezTo>
                  <a:cubicBezTo>
                    <a:pt x="1706664" y="640388"/>
                    <a:pt x="1719188" y="607472"/>
                    <a:pt x="1700507" y="591127"/>
                  </a:cubicBezTo>
                  <a:cubicBezTo>
                    <a:pt x="1684123" y="576791"/>
                    <a:pt x="1657065" y="595469"/>
                    <a:pt x="1635852" y="600364"/>
                  </a:cubicBezTo>
                  <a:cubicBezTo>
                    <a:pt x="1616879" y="604742"/>
                    <a:pt x="1580434" y="618836"/>
                    <a:pt x="1580434" y="618836"/>
                  </a:cubicBezTo>
                  <a:cubicBezTo>
                    <a:pt x="1577355" y="628073"/>
                    <a:pt x="1571198" y="636810"/>
                    <a:pt x="1571198" y="646546"/>
                  </a:cubicBezTo>
                  <a:cubicBezTo>
                    <a:pt x="1571198" y="695902"/>
                    <a:pt x="1585885" y="745272"/>
                    <a:pt x="1580434" y="794327"/>
                  </a:cubicBezTo>
                  <a:cubicBezTo>
                    <a:pt x="1579057" y="806724"/>
                    <a:pt x="1533057" y="819356"/>
                    <a:pt x="1525016" y="822036"/>
                  </a:cubicBezTo>
                  <a:cubicBezTo>
                    <a:pt x="1531109" y="846411"/>
                    <a:pt x="1532313" y="868830"/>
                    <a:pt x="1552725" y="886691"/>
                  </a:cubicBezTo>
                  <a:cubicBezTo>
                    <a:pt x="1577671" y="908518"/>
                    <a:pt x="1654502" y="951405"/>
                    <a:pt x="1682034" y="960582"/>
                  </a:cubicBezTo>
                  <a:cubicBezTo>
                    <a:pt x="1691270" y="963661"/>
                    <a:pt x="1700794" y="965983"/>
                    <a:pt x="1709743" y="969818"/>
                  </a:cubicBezTo>
                  <a:cubicBezTo>
                    <a:pt x="1722399" y="975242"/>
                    <a:pt x="1733905" y="983177"/>
                    <a:pt x="1746689" y="988291"/>
                  </a:cubicBezTo>
                  <a:cubicBezTo>
                    <a:pt x="1764768" y="995523"/>
                    <a:pt x="1802107" y="1006764"/>
                    <a:pt x="1802107" y="1006764"/>
                  </a:cubicBezTo>
                  <a:cubicBezTo>
                    <a:pt x="1811447" y="1020774"/>
                    <a:pt x="1829816" y="1043061"/>
                    <a:pt x="1829816" y="1062182"/>
                  </a:cubicBezTo>
                  <a:cubicBezTo>
                    <a:pt x="1829816" y="1071918"/>
                    <a:pt x="1827464" y="1083007"/>
                    <a:pt x="1820580" y="1089891"/>
                  </a:cubicBezTo>
                  <a:cubicBezTo>
                    <a:pt x="1802882" y="1107589"/>
                    <a:pt x="1768779" y="1110973"/>
                    <a:pt x="1746689" y="1117600"/>
                  </a:cubicBezTo>
                  <a:cubicBezTo>
                    <a:pt x="1728038" y="1123195"/>
                    <a:pt x="1709744" y="1129915"/>
                    <a:pt x="1691271" y="1136073"/>
                  </a:cubicBezTo>
                  <a:lnTo>
                    <a:pt x="1663561" y="1145309"/>
                  </a:lnTo>
                  <a:cubicBezTo>
                    <a:pt x="1619651" y="1174583"/>
                    <a:pt x="1646382" y="1160272"/>
                    <a:pt x="1580434" y="1182255"/>
                  </a:cubicBezTo>
                  <a:lnTo>
                    <a:pt x="1552725" y="1191491"/>
                  </a:lnTo>
                  <a:cubicBezTo>
                    <a:pt x="1506087" y="1188382"/>
                    <a:pt x="1406552" y="1185238"/>
                    <a:pt x="1349525" y="1173018"/>
                  </a:cubicBezTo>
                  <a:cubicBezTo>
                    <a:pt x="1327609" y="1168322"/>
                    <a:pt x="1306422" y="1160703"/>
                    <a:pt x="1284871" y="1154546"/>
                  </a:cubicBezTo>
                  <a:cubicBezTo>
                    <a:pt x="1275634" y="1145309"/>
                    <a:pt x="1264407" y="1137705"/>
                    <a:pt x="1257161" y="1126836"/>
                  </a:cubicBezTo>
                  <a:cubicBezTo>
                    <a:pt x="1218323" y="1068579"/>
                    <a:pt x="1323456" y="1092260"/>
                    <a:pt x="1146325" y="1108364"/>
                  </a:cubicBezTo>
                  <a:cubicBezTo>
                    <a:pt x="1137089" y="1114521"/>
                    <a:pt x="1124773" y="1117600"/>
                    <a:pt x="1118616" y="1126836"/>
                  </a:cubicBezTo>
                  <a:cubicBezTo>
                    <a:pt x="1111575" y="1137398"/>
                    <a:pt x="1110392" y="1151128"/>
                    <a:pt x="1109380" y="1163782"/>
                  </a:cubicBezTo>
                  <a:cubicBezTo>
                    <a:pt x="1104218" y="1228304"/>
                    <a:pt x="1114488" y="1294628"/>
                    <a:pt x="1100143" y="1357746"/>
                  </a:cubicBezTo>
                  <a:cubicBezTo>
                    <a:pt x="1097330" y="1370124"/>
                    <a:pt x="1075404" y="1363495"/>
                    <a:pt x="1063198" y="1366982"/>
                  </a:cubicBezTo>
                  <a:cubicBezTo>
                    <a:pt x="1037292" y="1374384"/>
                    <a:pt x="1023174" y="1380616"/>
                    <a:pt x="998543" y="1394691"/>
                  </a:cubicBezTo>
                  <a:cubicBezTo>
                    <a:pt x="988905" y="1400199"/>
                    <a:pt x="980070" y="1407006"/>
                    <a:pt x="970834" y="1413164"/>
                  </a:cubicBezTo>
                  <a:cubicBezTo>
                    <a:pt x="967755" y="1422400"/>
                    <a:pt x="960523" y="1431197"/>
                    <a:pt x="961598" y="1440873"/>
                  </a:cubicBezTo>
                  <a:cubicBezTo>
                    <a:pt x="963748" y="1460226"/>
                    <a:pt x="980071" y="1496291"/>
                    <a:pt x="980071" y="1496291"/>
                  </a:cubicBezTo>
                  <a:cubicBezTo>
                    <a:pt x="983150" y="1533236"/>
                    <a:pt x="982036" y="1570774"/>
                    <a:pt x="989307" y="1607127"/>
                  </a:cubicBezTo>
                  <a:cubicBezTo>
                    <a:pt x="991484" y="1618012"/>
                    <a:pt x="1004270" y="1624305"/>
                    <a:pt x="1007780" y="1634836"/>
                  </a:cubicBezTo>
                  <a:cubicBezTo>
                    <a:pt x="1013702" y="1652603"/>
                    <a:pt x="1013937" y="1671782"/>
                    <a:pt x="1017016" y="1690255"/>
                  </a:cubicBezTo>
                  <a:cubicBezTo>
                    <a:pt x="1013937" y="1711806"/>
                    <a:pt x="1019318" y="1736448"/>
                    <a:pt x="1007780" y="1754909"/>
                  </a:cubicBezTo>
                  <a:cubicBezTo>
                    <a:pt x="1001052" y="1765674"/>
                    <a:pt x="982993" y="1760498"/>
                    <a:pt x="970834" y="1764146"/>
                  </a:cubicBezTo>
                  <a:cubicBezTo>
                    <a:pt x="952183" y="1769741"/>
                    <a:pt x="933889" y="1776460"/>
                    <a:pt x="915416" y="1782618"/>
                  </a:cubicBezTo>
                  <a:lnTo>
                    <a:pt x="859998" y="1801091"/>
                  </a:lnTo>
                  <a:cubicBezTo>
                    <a:pt x="850762" y="1804170"/>
                    <a:pt x="841927" y="1808950"/>
                    <a:pt x="832289" y="1810327"/>
                  </a:cubicBezTo>
                  <a:cubicBezTo>
                    <a:pt x="752093" y="1821784"/>
                    <a:pt x="788982" y="1815295"/>
                    <a:pt x="721452" y="1828800"/>
                  </a:cubicBezTo>
                  <a:cubicBezTo>
                    <a:pt x="712216" y="1834958"/>
                    <a:pt x="702271" y="1840166"/>
                    <a:pt x="693743" y="1847273"/>
                  </a:cubicBezTo>
                  <a:cubicBezTo>
                    <a:pt x="667510" y="1869134"/>
                    <a:pt x="665899" y="1885567"/>
                    <a:pt x="629089" y="1893455"/>
                  </a:cubicBezTo>
                  <a:cubicBezTo>
                    <a:pt x="598834" y="1899938"/>
                    <a:pt x="567513" y="1899612"/>
                    <a:pt x="536725" y="1902691"/>
                  </a:cubicBezTo>
                  <a:cubicBezTo>
                    <a:pt x="527489" y="1899612"/>
                    <a:pt x="511128" y="1902959"/>
                    <a:pt x="509016" y="1893455"/>
                  </a:cubicBezTo>
                  <a:cubicBezTo>
                    <a:pt x="500417" y="1854761"/>
                    <a:pt x="517871" y="1825517"/>
                    <a:pt x="527489" y="1791855"/>
                  </a:cubicBezTo>
                  <a:cubicBezTo>
                    <a:pt x="530976" y="1779649"/>
                    <a:pt x="529684" y="1765471"/>
                    <a:pt x="536725" y="1754909"/>
                  </a:cubicBezTo>
                  <a:cubicBezTo>
                    <a:pt x="542882" y="1745673"/>
                    <a:pt x="555198" y="1742594"/>
                    <a:pt x="564434" y="1736436"/>
                  </a:cubicBezTo>
                  <a:cubicBezTo>
                    <a:pt x="561355" y="1634836"/>
                    <a:pt x="562994" y="1532983"/>
                    <a:pt x="555198" y="1431636"/>
                  </a:cubicBezTo>
                  <a:cubicBezTo>
                    <a:pt x="554180" y="1418403"/>
                    <a:pt x="535574" y="1362366"/>
                    <a:pt x="518252" y="1348509"/>
                  </a:cubicBezTo>
                  <a:cubicBezTo>
                    <a:pt x="510649" y="1342427"/>
                    <a:pt x="499779" y="1342352"/>
                    <a:pt x="490543" y="1339273"/>
                  </a:cubicBezTo>
                  <a:cubicBezTo>
                    <a:pt x="411132" y="1286332"/>
                    <a:pt x="504584" y="1356825"/>
                    <a:pt x="453598" y="1293091"/>
                  </a:cubicBezTo>
                  <a:cubicBezTo>
                    <a:pt x="440576" y="1276813"/>
                    <a:pt x="416434" y="1271467"/>
                    <a:pt x="398180" y="1265382"/>
                  </a:cubicBezTo>
                  <a:cubicBezTo>
                    <a:pt x="370471" y="1246909"/>
                    <a:pt x="346645" y="1220496"/>
                    <a:pt x="315052" y="1209964"/>
                  </a:cubicBezTo>
                  <a:cubicBezTo>
                    <a:pt x="305816" y="1206885"/>
                    <a:pt x="296051" y="1205081"/>
                    <a:pt x="287343" y="1200727"/>
                  </a:cubicBezTo>
                  <a:cubicBezTo>
                    <a:pt x="277414" y="1195763"/>
                    <a:pt x="269563" y="1187219"/>
                    <a:pt x="259634" y="1182255"/>
                  </a:cubicBezTo>
                  <a:cubicBezTo>
                    <a:pt x="236893" y="1170884"/>
                    <a:pt x="197799" y="1167331"/>
                    <a:pt x="176507" y="1163782"/>
                  </a:cubicBezTo>
                  <a:cubicBezTo>
                    <a:pt x="167271" y="1154546"/>
                    <a:pt x="159666" y="1143319"/>
                    <a:pt x="148798" y="1136073"/>
                  </a:cubicBezTo>
                  <a:cubicBezTo>
                    <a:pt x="116737" y="1114699"/>
                    <a:pt x="97857" y="1109857"/>
                    <a:pt x="65671" y="1099127"/>
                  </a:cubicBezTo>
                  <a:cubicBezTo>
                    <a:pt x="56434" y="1102206"/>
                    <a:pt x="43620" y="1100441"/>
                    <a:pt x="37961" y="1108364"/>
                  </a:cubicBezTo>
                  <a:cubicBezTo>
                    <a:pt x="26643" y="1124209"/>
                    <a:pt x="30290" y="1147581"/>
                    <a:pt x="19489" y="1163782"/>
                  </a:cubicBezTo>
                  <a:cubicBezTo>
                    <a:pt x="13331" y="1173018"/>
                    <a:pt x="5139" y="1181184"/>
                    <a:pt x="1016" y="1191491"/>
                  </a:cubicBezTo>
                  <a:cubicBezTo>
                    <a:pt x="-1271" y="1197208"/>
                    <a:pt x="1016" y="1203806"/>
                    <a:pt x="1016" y="120996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71C7A7A-EA94-42F7-9EBE-04E78017BD15}"/>
                </a:ext>
              </a:extLst>
            </p:cNvPr>
            <p:cNvSpPr/>
            <p:nvPr/>
          </p:nvSpPr>
          <p:spPr>
            <a:xfrm>
              <a:off x="3355074" y="2299854"/>
              <a:ext cx="870153" cy="530388"/>
            </a:xfrm>
            <a:custGeom>
              <a:avLst/>
              <a:gdLst>
                <a:gd name="connsiteX0" fmla="*/ 812835 w 870153"/>
                <a:gd name="connsiteY0" fmla="*/ 0 h 530388"/>
                <a:gd name="connsiteX1" fmla="*/ 849780 w 870153"/>
                <a:gd name="connsiteY1" fmla="*/ 157018 h 530388"/>
                <a:gd name="connsiteX2" fmla="*/ 794362 w 870153"/>
                <a:gd name="connsiteY2" fmla="*/ 193963 h 530388"/>
                <a:gd name="connsiteX3" fmla="*/ 766653 w 870153"/>
                <a:gd name="connsiteY3" fmla="*/ 212436 h 530388"/>
                <a:gd name="connsiteX4" fmla="*/ 748180 w 870153"/>
                <a:gd name="connsiteY4" fmla="*/ 240145 h 530388"/>
                <a:gd name="connsiteX5" fmla="*/ 683526 w 870153"/>
                <a:gd name="connsiteY5" fmla="*/ 258618 h 530388"/>
                <a:gd name="connsiteX6" fmla="*/ 646580 w 870153"/>
                <a:gd name="connsiteY6" fmla="*/ 314036 h 530388"/>
                <a:gd name="connsiteX7" fmla="*/ 600398 w 870153"/>
                <a:gd name="connsiteY7" fmla="*/ 360218 h 530388"/>
                <a:gd name="connsiteX8" fmla="*/ 572689 w 870153"/>
                <a:gd name="connsiteY8" fmla="*/ 369454 h 530388"/>
                <a:gd name="connsiteX9" fmla="*/ 535744 w 870153"/>
                <a:gd name="connsiteY9" fmla="*/ 406400 h 530388"/>
                <a:gd name="connsiteX10" fmla="*/ 480326 w 870153"/>
                <a:gd name="connsiteY10" fmla="*/ 443345 h 530388"/>
                <a:gd name="connsiteX11" fmla="*/ 461853 w 870153"/>
                <a:gd name="connsiteY11" fmla="*/ 471054 h 530388"/>
                <a:gd name="connsiteX12" fmla="*/ 434144 w 870153"/>
                <a:gd name="connsiteY12" fmla="*/ 480291 h 530388"/>
                <a:gd name="connsiteX13" fmla="*/ 406435 w 870153"/>
                <a:gd name="connsiteY13" fmla="*/ 498763 h 530388"/>
                <a:gd name="connsiteX14" fmla="*/ 341780 w 870153"/>
                <a:gd name="connsiteY14" fmla="*/ 517236 h 530388"/>
                <a:gd name="connsiteX15" fmla="*/ 120107 w 870153"/>
                <a:gd name="connsiteY15" fmla="*/ 480291 h 530388"/>
                <a:gd name="connsiteX16" fmla="*/ 101635 w 870153"/>
                <a:gd name="connsiteY16" fmla="*/ 452582 h 530388"/>
                <a:gd name="connsiteX17" fmla="*/ 83162 w 870153"/>
                <a:gd name="connsiteY17" fmla="*/ 350982 h 530388"/>
                <a:gd name="connsiteX18" fmla="*/ 55453 w 870153"/>
                <a:gd name="connsiteY18" fmla="*/ 323272 h 530388"/>
                <a:gd name="connsiteX19" fmla="*/ 18507 w 870153"/>
                <a:gd name="connsiteY19" fmla="*/ 314036 h 530388"/>
                <a:gd name="connsiteX20" fmla="*/ 35 w 870153"/>
                <a:gd name="connsiteY20" fmla="*/ 277091 h 5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0153" h="530388">
                  <a:moveTo>
                    <a:pt x="812835" y="0"/>
                  </a:moveTo>
                  <a:cubicBezTo>
                    <a:pt x="820863" y="14717"/>
                    <a:pt x="909079" y="117486"/>
                    <a:pt x="849780" y="157018"/>
                  </a:cubicBezTo>
                  <a:lnTo>
                    <a:pt x="794362" y="193963"/>
                  </a:lnTo>
                  <a:lnTo>
                    <a:pt x="766653" y="212436"/>
                  </a:lnTo>
                  <a:cubicBezTo>
                    <a:pt x="760495" y="221672"/>
                    <a:pt x="756848" y="233210"/>
                    <a:pt x="748180" y="240145"/>
                  </a:cubicBezTo>
                  <a:cubicBezTo>
                    <a:pt x="742155" y="244965"/>
                    <a:pt x="685943" y="258014"/>
                    <a:pt x="683526" y="258618"/>
                  </a:cubicBezTo>
                  <a:lnTo>
                    <a:pt x="646580" y="314036"/>
                  </a:lnTo>
                  <a:cubicBezTo>
                    <a:pt x="628108" y="341744"/>
                    <a:pt x="631185" y="344824"/>
                    <a:pt x="600398" y="360218"/>
                  </a:cubicBezTo>
                  <a:cubicBezTo>
                    <a:pt x="591690" y="364572"/>
                    <a:pt x="581925" y="366375"/>
                    <a:pt x="572689" y="369454"/>
                  </a:cubicBezTo>
                  <a:cubicBezTo>
                    <a:pt x="557016" y="416474"/>
                    <a:pt x="576047" y="384009"/>
                    <a:pt x="535744" y="406400"/>
                  </a:cubicBezTo>
                  <a:cubicBezTo>
                    <a:pt x="516337" y="417182"/>
                    <a:pt x="480326" y="443345"/>
                    <a:pt x="480326" y="443345"/>
                  </a:cubicBezTo>
                  <a:cubicBezTo>
                    <a:pt x="474168" y="452581"/>
                    <a:pt x="470521" y="464119"/>
                    <a:pt x="461853" y="471054"/>
                  </a:cubicBezTo>
                  <a:cubicBezTo>
                    <a:pt x="454250" y="477136"/>
                    <a:pt x="442852" y="475937"/>
                    <a:pt x="434144" y="480291"/>
                  </a:cubicBezTo>
                  <a:cubicBezTo>
                    <a:pt x="424215" y="485255"/>
                    <a:pt x="416364" y="493799"/>
                    <a:pt x="406435" y="498763"/>
                  </a:cubicBezTo>
                  <a:cubicBezTo>
                    <a:pt x="393179" y="505391"/>
                    <a:pt x="353625" y="514275"/>
                    <a:pt x="341780" y="517236"/>
                  </a:cubicBezTo>
                  <a:cubicBezTo>
                    <a:pt x="1867" y="502458"/>
                    <a:pt x="167934" y="575944"/>
                    <a:pt x="120107" y="480291"/>
                  </a:cubicBezTo>
                  <a:cubicBezTo>
                    <a:pt x="115143" y="470362"/>
                    <a:pt x="107792" y="461818"/>
                    <a:pt x="101635" y="452582"/>
                  </a:cubicBezTo>
                  <a:cubicBezTo>
                    <a:pt x="101244" y="449453"/>
                    <a:pt x="96304" y="370695"/>
                    <a:pt x="83162" y="350982"/>
                  </a:cubicBezTo>
                  <a:cubicBezTo>
                    <a:pt x="75916" y="340113"/>
                    <a:pt x="66794" y="329753"/>
                    <a:pt x="55453" y="323272"/>
                  </a:cubicBezTo>
                  <a:cubicBezTo>
                    <a:pt x="44431" y="316974"/>
                    <a:pt x="30822" y="317115"/>
                    <a:pt x="18507" y="314036"/>
                  </a:cubicBezTo>
                  <a:cubicBezTo>
                    <a:pt x="-1673" y="283765"/>
                    <a:pt x="35" y="297428"/>
                    <a:pt x="35" y="277091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59A710-D05B-4A9F-B7BA-6CAC95F63394}"/>
                </a:ext>
              </a:extLst>
            </p:cNvPr>
            <p:cNvSpPr/>
            <p:nvPr/>
          </p:nvSpPr>
          <p:spPr>
            <a:xfrm>
              <a:off x="2134199" y="874982"/>
              <a:ext cx="1239382" cy="1720435"/>
            </a:xfrm>
            <a:custGeom>
              <a:avLst/>
              <a:gdLst>
                <a:gd name="connsiteX0" fmla="*/ 1239382 w 1239382"/>
                <a:gd name="connsiteY0" fmla="*/ 1720435 h 1720435"/>
                <a:gd name="connsiteX1" fmla="*/ 1211673 w 1239382"/>
                <a:gd name="connsiteY1" fmla="*/ 1480290 h 1720435"/>
                <a:gd name="connsiteX2" fmla="*/ 1202437 w 1239382"/>
                <a:gd name="connsiteY2" fmla="*/ 1387926 h 1720435"/>
                <a:gd name="connsiteX3" fmla="*/ 1174728 w 1239382"/>
                <a:gd name="connsiteY3" fmla="*/ 1350981 h 1720435"/>
                <a:gd name="connsiteX4" fmla="*/ 1156255 w 1239382"/>
                <a:gd name="connsiteY4" fmla="*/ 1323272 h 1720435"/>
                <a:gd name="connsiteX5" fmla="*/ 1165492 w 1239382"/>
                <a:gd name="connsiteY5" fmla="*/ 1184726 h 1720435"/>
                <a:gd name="connsiteX6" fmla="*/ 1183964 w 1239382"/>
                <a:gd name="connsiteY6" fmla="*/ 1129308 h 1720435"/>
                <a:gd name="connsiteX7" fmla="*/ 1211673 w 1239382"/>
                <a:gd name="connsiteY7" fmla="*/ 1110835 h 1720435"/>
                <a:gd name="connsiteX8" fmla="*/ 1220910 w 1239382"/>
                <a:gd name="connsiteY8" fmla="*/ 1083126 h 1720435"/>
                <a:gd name="connsiteX9" fmla="*/ 1193201 w 1239382"/>
                <a:gd name="connsiteY9" fmla="*/ 990763 h 1720435"/>
                <a:gd name="connsiteX10" fmla="*/ 1137782 w 1239382"/>
                <a:gd name="connsiteY10" fmla="*/ 953817 h 1720435"/>
                <a:gd name="connsiteX11" fmla="*/ 1128546 w 1239382"/>
                <a:gd name="connsiteY11" fmla="*/ 926108 h 1720435"/>
                <a:gd name="connsiteX12" fmla="*/ 1091601 w 1239382"/>
                <a:gd name="connsiteY12" fmla="*/ 870690 h 1720435"/>
                <a:gd name="connsiteX13" fmla="*/ 1082364 w 1239382"/>
                <a:gd name="connsiteY13" fmla="*/ 842981 h 1720435"/>
                <a:gd name="connsiteX14" fmla="*/ 1054655 w 1239382"/>
                <a:gd name="connsiteY14" fmla="*/ 824508 h 1720435"/>
                <a:gd name="connsiteX15" fmla="*/ 1045419 w 1239382"/>
                <a:gd name="connsiteY15" fmla="*/ 796799 h 1720435"/>
                <a:gd name="connsiteX16" fmla="*/ 1017710 w 1239382"/>
                <a:gd name="connsiteY16" fmla="*/ 778326 h 1720435"/>
                <a:gd name="connsiteX17" fmla="*/ 999237 w 1239382"/>
                <a:gd name="connsiteY17" fmla="*/ 750617 h 1720435"/>
                <a:gd name="connsiteX18" fmla="*/ 999237 w 1239382"/>
                <a:gd name="connsiteY18" fmla="*/ 556654 h 1720435"/>
                <a:gd name="connsiteX19" fmla="*/ 1017710 w 1239382"/>
                <a:gd name="connsiteY19" fmla="*/ 528944 h 1720435"/>
                <a:gd name="connsiteX20" fmla="*/ 1026946 w 1239382"/>
                <a:gd name="connsiteY20" fmla="*/ 251854 h 1720435"/>
                <a:gd name="connsiteX21" fmla="*/ 1008473 w 1239382"/>
                <a:gd name="connsiteY21" fmla="*/ 224144 h 1720435"/>
                <a:gd name="connsiteX22" fmla="*/ 980764 w 1239382"/>
                <a:gd name="connsiteY22" fmla="*/ 205672 h 1720435"/>
                <a:gd name="connsiteX23" fmla="*/ 888401 w 1239382"/>
                <a:gd name="connsiteY23" fmla="*/ 141017 h 1720435"/>
                <a:gd name="connsiteX24" fmla="*/ 860692 w 1239382"/>
                <a:gd name="connsiteY24" fmla="*/ 122544 h 1720435"/>
                <a:gd name="connsiteX25" fmla="*/ 842219 w 1239382"/>
                <a:gd name="connsiteY25" fmla="*/ 67126 h 1720435"/>
                <a:gd name="connsiteX26" fmla="*/ 832982 w 1239382"/>
                <a:gd name="connsiteY26" fmla="*/ 20944 h 1720435"/>
                <a:gd name="connsiteX27" fmla="*/ 796037 w 1239382"/>
                <a:gd name="connsiteY27" fmla="*/ 11708 h 1720435"/>
                <a:gd name="connsiteX28" fmla="*/ 768328 w 1239382"/>
                <a:gd name="connsiteY28" fmla="*/ 2472 h 1720435"/>
                <a:gd name="connsiteX29" fmla="*/ 602073 w 1239382"/>
                <a:gd name="connsiteY29" fmla="*/ 11708 h 1720435"/>
                <a:gd name="connsiteX30" fmla="*/ 592837 w 1239382"/>
                <a:gd name="connsiteY30" fmla="*/ 76363 h 1720435"/>
                <a:gd name="connsiteX31" fmla="*/ 555892 w 1239382"/>
                <a:gd name="connsiteY31" fmla="*/ 113308 h 1720435"/>
                <a:gd name="connsiteX32" fmla="*/ 445055 w 1239382"/>
                <a:gd name="connsiteY32" fmla="*/ 104072 h 1720435"/>
                <a:gd name="connsiteX33" fmla="*/ 417346 w 1239382"/>
                <a:gd name="connsiteY33" fmla="*/ 113308 h 1720435"/>
                <a:gd name="connsiteX34" fmla="*/ 389637 w 1239382"/>
                <a:gd name="connsiteY34" fmla="*/ 196435 h 1720435"/>
                <a:gd name="connsiteX35" fmla="*/ 380401 w 1239382"/>
                <a:gd name="connsiteY35" fmla="*/ 224144 h 1720435"/>
                <a:gd name="connsiteX36" fmla="*/ 352692 w 1239382"/>
                <a:gd name="connsiteY36" fmla="*/ 242617 h 1720435"/>
                <a:gd name="connsiteX37" fmla="*/ 343455 w 1239382"/>
                <a:gd name="connsiteY37" fmla="*/ 399635 h 1720435"/>
                <a:gd name="connsiteX38" fmla="*/ 324982 w 1239382"/>
                <a:gd name="connsiteY38" fmla="*/ 427344 h 1720435"/>
                <a:gd name="connsiteX39" fmla="*/ 204910 w 1239382"/>
                <a:gd name="connsiteY39" fmla="*/ 455054 h 1720435"/>
                <a:gd name="connsiteX40" fmla="*/ 195673 w 1239382"/>
                <a:gd name="connsiteY40" fmla="*/ 491999 h 1720435"/>
                <a:gd name="connsiteX41" fmla="*/ 131019 w 1239382"/>
                <a:gd name="connsiteY41" fmla="*/ 501235 h 1720435"/>
                <a:gd name="connsiteX42" fmla="*/ 121782 w 1239382"/>
                <a:gd name="connsiteY42" fmla="*/ 732144 h 1720435"/>
                <a:gd name="connsiteX43" fmla="*/ 66364 w 1239382"/>
                <a:gd name="connsiteY43" fmla="*/ 769090 h 1720435"/>
                <a:gd name="connsiteX44" fmla="*/ 10946 w 1239382"/>
                <a:gd name="connsiteY44" fmla="*/ 796799 h 1720435"/>
                <a:gd name="connsiteX45" fmla="*/ 10946 w 1239382"/>
                <a:gd name="connsiteY45" fmla="*/ 741381 h 1720435"/>
                <a:gd name="connsiteX46" fmla="*/ 1710 w 1239382"/>
                <a:gd name="connsiteY46" fmla="*/ 695199 h 1720435"/>
                <a:gd name="connsiteX47" fmla="*/ 1710 w 1239382"/>
                <a:gd name="connsiteY47" fmla="*/ 658254 h 172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39382" h="1720435">
                  <a:moveTo>
                    <a:pt x="1239382" y="1720435"/>
                  </a:moveTo>
                  <a:cubicBezTo>
                    <a:pt x="1230146" y="1640387"/>
                    <a:pt x="1220571" y="1560377"/>
                    <a:pt x="1211673" y="1480290"/>
                  </a:cubicBezTo>
                  <a:cubicBezTo>
                    <a:pt x="1208256" y="1449538"/>
                    <a:pt x="1210937" y="1417677"/>
                    <a:pt x="1202437" y="1387926"/>
                  </a:cubicBezTo>
                  <a:cubicBezTo>
                    <a:pt x="1198208" y="1373124"/>
                    <a:pt x="1183676" y="1363507"/>
                    <a:pt x="1174728" y="1350981"/>
                  </a:cubicBezTo>
                  <a:cubicBezTo>
                    <a:pt x="1168276" y="1341948"/>
                    <a:pt x="1162413" y="1332508"/>
                    <a:pt x="1156255" y="1323272"/>
                  </a:cubicBezTo>
                  <a:cubicBezTo>
                    <a:pt x="1159334" y="1277090"/>
                    <a:pt x="1158946" y="1230545"/>
                    <a:pt x="1165492" y="1184726"/>
                  </a:cubicBezTo>
                  <a:cubicBezTo>
                    <a:pt x="1168246" y="1165450"/>
                    <a:pt x="1167763" y="1140109"/>
                    <a:pt x="1183964" y="1129308"/>
                  </a:cubicBezTo>
                  <a:lnTo>
                    <a:pt x="1211673" y="1110835"/>
                  </a:lnTo>
                  <a:cubicBezTo>
                    <a:pt x="1214752" y="1101599"/>
                    <a:pt x="1220910" y="1092862"/>
                    <a:pt x="1220910" y="1083126"/>
                  </a:cubicBezTo>
                  <a:cubicBezTo>
                    <a:pt x="1220910" y="1054385"/>
                    <a:pt x="1218238" y="1012671"/>
                    <a:pt x="1193201" y="990763"/>
                  </a:cubicBezTo>
                  <a:cubicBezTo>
                    <a:pt x="1176492" y="976143"/>
                    <a:pt x="1137782" y="953817"/>
                    <a:pt x="1137782" y="953817"/>
                  </a:cubicBezTo>
                  <a:cubicBezTo>
                    <a:pt x="1134703" y="944581"/>
                    <a:pt x="1133274" y="934619"/>
                    <a:pt x="1128546" y="926108"/>
                  </a:cubicBezTo>
                  <a:cubicBezTo>
                    <a:pt x="1117764" y="906700"/>
                    <a:pt x="1098622" y="891752"/>
                    <a:pt x="1091601" y="870690"/>
                  </a:cubicBezTo>
                  <a:cubicBezTo>
                    <a:pt x="1088522" y="861454"/>
                    <a:pt x="1088446" y="850584"/>
                    <a:pt x="1082364" y="842981"/>
                  </a:cubicBezTo>
                  <a:cubicBezTo>
                    <a:pt x="1075429" y="834313"/>
                    <a:pt x="1063891" y="830666"/>
                    <a:pt x="1054655" y="824508"/>
                  </a:cubicBezTo>
                  <a:cubicBezTo>
                    <a:pt x="1051576" y="815272"/>
                    <a:pt x="1051501" y="804402"/>
                    <a:pt x="1045419" y="796799"/>
                  </a:cubicBezTo>
                  <a:cubicBezTo>
                    <a:pt x="1038484" y="788131"/>
                    <a:pt x="1025559" y="786175"/>
                    <a:pt x="1017710" y="778326"/>
                  </a:cubicBezTo>
                  <a:cubicBezTo>
                    <a:pt x="1009861" y="770477"/>
                    <a:pt x="1005395" y="759853"/>
                    <a:pt x="999237" y="750617"/>
                  </a:cubicBezTo>
                  <a:cubicBezTo>
                    <a:pt x="974336" y="675912"/>
                    <a:pt x="978707" y="700366"/>
                    <a:pt x="999237" y="556654"/>
                  </a:cubicBezTo>
                  <a:cubicBezTo>
                    <a:pt x="1000807" y="545665"/>
                    <a:pt x="1011552" y="538181"/>
                    <a:pt x="1017710" y="528944"/>
                  </a:cubicBezTo>
                  <a:cubicBezTo>
                    <a:pt x="1056261" y="413286"/>
                    <a:pt x="1049551" y="455303"/>
                    <a:pt x="1026946" y="251854"/>
                  </a:cubicBezTo>
                  <a:cubicBezTo>
                    <a:pt x="1025720" y="240821"/>
                    <a:pt x="1016323" y="231994"/>
                    <a:pt x="1008473" y="224144"/>
                  </a:cubicBezTo>
                  <a:cubicBezTo>
                    <a:pt x="1000624" y="216295"/>
                    <a:pt x="989797" y="212124"/>
                    <a:pt x="980764" y="205672"/>
                  </a:cubicBezTo>
                  <a:cubicBezTo>
                    <a:pt x="884997" y="137267"/>
                    <a:pt x="1015847" y="225983"/>
                    <a:pt x="888401" y="141017"/>
                  </a:cubicBezTo>
                  <a:lnTo>
                    <a:pt x="860692" y="122544"/>
                  </a:lnTo>
                  <a:cubicBezTo>
                    <a:pt x="854534" y="104071"/>
                    <a:pt x="846038" y="86220"/>
                    <a:pt x="842219" y="67126"/>
                  </a:cubicBezTo>
                  <a:cubicBezTo>
                    <a:pt x="839140" y="51732"/>
                    <a:pt x="843032" y="33004"/>
                    <a:pt x="832982" y="20944"/>
                  </a:cubicBezTo>
                  <a:cubicBezTo>
                    <a:pt x="824855" y="11192"/>
                    <a:pt x="808243" y="15195"/>
                    <a:pt x="796037" y="11708"/>
                  </a:cubicBezTo>
                  <a:cubicBezTo>
                    <a:pt x="786676" y="9033"/>
                    <a:pt x="777564" y="5551"/>
                    <a:pt x="768328" y="2472"/>
                  </a:cubicBezTo>
                  <a:cubicBezTo>
                    <a:pt x="712910" y="5551"/>
                    <a:pt x="653227" y="-9831"/>
                    <a:pt x="602073" y="11708"/>
                  </a:cubicBezTo>
                  <a:cubicBezTo>
                    <a:pt x="582009" y="20156"/>
                    <a:pt x="597106" y="55015"/>
                    <a:pt x="592837" y="76363"/>
                  </a:cubicBezTo>
                  <a:cubicBezTo>
                    <a:pt x="585800" y="111549"/>
                    <a:pt x="587560" y="102753"/>
                    <a:pt x="555892" y="113308"/>
                  </a:cubicBezTo>
                  <a:cubicBezTo>
                    <a:pt x="490465" y="91499"/>
                    <a:pt x="512219" y="89146"/>
                    <a:pt x="445055" y="104072"/>
                  </a:cubicBezTo>
                  <a:cubicBezTo>
                    <a:pt x="435551" y="106184"/>
                    <a:pt x="426582" y="110229"/>
                    <a:pt x="417346" y="113308"/>
                  </a:cubicBezTo>
                  <a:lnTo>
                    <a:pt x="389637" y="196435"/>
                  </a:lnTo>
                  <a:cubicBezTo>
                    <a:pt x="386558" y="205671"/>
                    <a:pt x="388502" y="218743"/>
                    <a:pt x="380401" y="224144"/>
                  </a:cubicBezTo>
                  <a:lnTo>
                    <a:pt x="352692" y="242617"/>
                  </a:lnTo>
                  <a:cubicBezTo>
                    <a:pt x="349613" y="294956"/>
                    <a:pt x="351233" y="347785"/>
                    <a:pt x="343455" y="399635"/>
                  </a:cubicBezTo>
                  <a:cubicBezTo>
                    <a:pt x="341808" y="410613"/>
                    <a:pt x="334395" y="421461"/>
                    <a:pt x="324982" y="427344"/>
                  </a:cubicBezTo>
                  <a:cubicBezTo>
                    <a:pt x="294929" y="446127"/>
                    <a:pt x="237390" y="450414"/>
                    <a:pt x="204910" y="455054"/>
                  </a:cubicBezTo>
                  <a:cubicBezTo>
                    <a:pt x="201831" y="467369"/>
                    <a:pt x="206438" y="485271"/>
                    <a:pt x="195673" y="491999"/>
                  </a:cubicBezTo>
                  <a:cubicBezTo>
                    <a:pt x="177212" y="503537"/>
                    <a:pt x="137421" y="480428"/>
                    <a:pt x="131019" y="501235"/>
                  </a:cubicBezTo>
                  <a:cubicBezTo>
                    <a:pt x="108365" y="574860"/>
                    <a:pt x="139857" y="657263"/>
                    <a:pt x="121782" y="732144"/>
                  </a:cubicBezTo>
                  <a:cubicBezTo>
                    <a:pt x="116573" y="753726"/>
                    <a:pt x="84837" y="756775"/>
                    <a:pt x="66364" y="769090"/>
                  </a:cubicBezTo>
                  <a:cubicBezTo>
                    <a:pt x="30554" y="792964"/>
                    <a:pt x="49186" y="784053"/>
                    <a:pt x="10946" y="796799"/>
                  </a:cubicBezTo>
                  <a:cubicBezTo>
                    <a:pt x="-13683" y="722908"/>
                    <a:pt x="10946" y="815272"/>
                    <a:pt x="10946" y="741381"/>
                  </a:cubicBezTo>
                  <a:cubicBezTo>
                    <a:pt x="10946" y="725682"/>
                    <a:pt x="3444" y="710802"/>
                    <a:pt x="1710" y="695199"/>
                  </a:cubicBezTo>
                  <a:cubicBezTo>
                    <a:pt x="350" y="682959"/>
                    <a:pt x="1710" y="670569"/>
                    <a:pt x="1710" y="65825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9359CEA-46D3-41A6-9DC5-49AD01163FFB}"/>
                </a:ext>
              </a:extLst>
            </p:cNvPr>
            <p:cNvSpPr/>
            <p:nvPr/>
          </p:nvSpPr>
          <p:spPr>
            <a:xfrm>
              <a:off x="-25400" y="942108"/>
              <a:ext cx="2216727" cy="3931435"/>
            </a:xfrm>
            <a:custGeom>
              <a:avLst/>
              <a:gdLst>
                <a:gd name="connsiteX0" fmla="*/ 2133600 w 2216727"/>
                <a:gd name="connsiteY0" fmla="*/ 637309 h 3931435"/>
                <a:gd name="connsiteX1" fmla="*/ 2207491 w 2216727"/>
                <a:gd name="connsiteY1" fmla="*/ 489528 h 3931435"/>
                <a:gd name="connsiteX2" fmla="*/ 2216727 w 2216727"/>
                <a:gd name="connsiteY2" fmla="*/ 461818 h 3931435"/>
                <a:gd name="connsiteX3" fmla="*/ 2207491 w 2216727"/>
                <a:gd name="connsiteY3" fmla="*/ 387928 h 3931435"/>
                <a:gd name="connsiteX4" fmla="*/ 2198254 w 2216727"/>
                <a:gd name="connsiteY4" fmla="*/ 360218 h 3931435"/>
                <a:gd name="connsiteX5" fmla="*/ 2152072 w 2216727"/>
                <a:gd name="connsiteY5" fmla="*/ 350982 h 3931435"/>
                <a:gd name="connsiteX6" fmla="*/ 2142836 w 2216727"/>
                <a:gd name="connsiteY6" fmla="*/ 323273 h 3931435"/>
                <a:gd name="connsiteX7" fmla="*/ 2124363 w 2216727"/>
                <a:gd name="connsiteY7" fmla="*/ 249382 h 3931435"/>
                <a:gd name="connsiteX8" fmla="*/ 2087418 w 2216727"/>
                <a:gd name="connsiteY8" fmla="*/ 193964 h 3931435"/>
                <a:gd name="connsiteX9" fmla="*/ 2041236 w 2216727"/>
                <a:gd name="connsiteY9" fmla="*/ 157018 h 3931435"/>
                <a:gd name="connsiteX10" fmla="*/ 2013527 w 2216727"/>
                <a:gd name="connsiteY10" fmla="*/ 101600 h 3931435"/>
                <a:gd name="connsiteX11" fmla="*/ 1995054 w 2216727"/>
                <a:gd name="connsiteY11" fmla="*/ 36946 h 3931435"/>
                <a:gd name="connsiteX12" fmla="*/ 1976581 w 2216727"/>
                <a:gd name="connsiteY12" fmla="*/ 9237 h 3931435"/>
                <a:gd name="connsiteX13" fmla="*/ 1948872 w 2216727"/>
                <a:gd name="connsiteY13" fmla="*/ 0 h 3931435"/>
                <a:gd name="connsiteX14" fmla="*/ 1819563 w 2216727"/>
                <a:gd name="connsiteY14" fmla="*/ 9237 h 3931435"/>
                <a:gd name="connsiteX15" fmla="*/ 1810327 w 2216727"/>
                <a:gd name="connsiteY15" fmla="*/ 36946 h 3931435"/>
                <a:gd name="connsiteX16" fmla="*/ 1754909 w 2216727"/>
                <a:gd name="connsiteY16" fmla="*/ 64655 h 3931435"/>
                <a:gd name="connsiteX17" fmla="*/ 1681018 w 2216727"/>
                <a:gd name="connsiteY17" fmla="*/ 73891 h 3931435"/>
                <a:gd name="connsiteX18" fmla="*/ 1597891 w 2216727"/>
                <a:gd name="connsiteY18" fmla="*/ 92364 h 3931435"/>
                <a:gd name="connsiteX19" fmla="*/ 1570181 w 2216727"/>
                <a:gd name="connsiteY19" fmla="*/ 101600 h 3931435"/>
                <a:gd name="connsiteX20" fmla="*/ 1496291 w 2216727"/>
                <a:gd name="connsiteY20" fmla="*/ 193964 h 3931435"/>
                <a:gd name="connsiteX21" fmla="*/ 1477818 w 2216727"/>
                <a:gd name="connsiteY21" fmla="*/ 267855 h 3931435"/>
                <a:gd name="connsiteX22" fmla="*/ 1468581 w 2216727"/>
                <a:gd name="connsiteY22" fmla="*/ 295564 h 3931435"/>
                <a:gd name="connsiteX23" fmla="*/ 1403927 w 2216727"/>
                <a:gd name="connsiteY23" fmla="*/ 332509 h 3931435"/>
                <a:gd name="connsiteX24" fmla="*/ 1357745 w 2216727"/>
                <a:gd name="connsiteY24" fmla="*/ 360218 h 3931435"/>
                <a:gd name="connsiteX25" fmla="*/ 1256145 w 2216727"/>
                <a:gd name="connsiteY25" fmla="*/ 378691 h 3931435"/>
                <a:gd name="connsiteX26" fmla="*/ 1089891 w 2216727"/>
                <a:gd name="connsiteY26" fmla="*/ 387928 h 3931435"/>
                <a:gd name="connsiteX27" fmla="*/ 1043709 w 2216727"/>
                <a:gd name="connsiteY27" fmla="*/ 397164 h 3931435"/>
                <a:gd name="connsiteX28" fmla="*/ 988291 w 2216727"/>
                <a:gd name="connsiteY28" fmla="*/ 406400 h 3931435"/>
                <a:gd name="connsiteX29" fmla="*/ 960581 w 2216727"/>
                <a:gd name="connsiteY29" fmla="*/ 424873 h 3931435"/>
                <a:gd name="connsiteX30" fmla="*/ 932872 w 2216727"/>
                <a:gd name="connsiteY30" fmla="*/ 480291 h 3931435"/>
                <a:gd name="connsiteX31" fmla="*/ 914400 w 2216727"/>
                <a:gd name="connsiteY31" fmla="*/ 508000 h 3931435"/>
                <a:gd name="connsiteX32" fmla="*/ 895927 w 2216727"/>
                <a:gd name="connsiteY32" fmla="*/ 563418 h 3931435"/>
                <a:gd name="connsiteX33" fmla="*/ 886691 w 2216727"/>
                <a:gd name="connsiteY33" fmla="*/ 591128 h 3931435"/>
                <a:gd name="connsiteX34" fmla="*/ 877454 w 2216727"/>
                <a:gd name="connsiteY34" fmla="*/ 729673 h 3931435"/>
                <a:gd name="connsiteX35" fmla="*/ 868218 w 2216727"/>
                <a:gd name="connsiteY35" fmla="*/ 775855 h 3931435"/>
                <a:gd name="connsiteX36" fmla="*/ 812800 w 2216727"/>
                <a:gd name="connsiteY36" fmla="*/ 794328 h 3931435"/>
                <a:gd name="connsiteX37" fmla="*/ 785091 w 2216727"/>
                <a:gd name="connsiteY37" fmla="*/ 803564 h 3931435"/>
                <a:gd name="connsiteX38" fmla="*/ 757381 w 2216727"/>
                <a:gd name="connsiteY38" fmla="*/ 831273 h 3931435"/>
                <a:gd name="connsiteX39" fmla="*/ 683491 w 2216727"/>
                <a:gd name="connsiteY39" fmla="*/ 895928 h 3931435"/>
                <a:gd name="connsiteX40" fmla="*/ 600363 w 2216727"/>
                <a:gd name="connsiteY40" fmla="*/ 923637 h 3931435"/>
                <a:gd name="connsiteX41" fmla="*/ 572654 w 2216727"/>
                <a:gd name="connsiteY41" fmla="*/ 932873 h 3931435"/>
                <a:gd name="connsiteX42" fmla="*/ 544945 w 2216727"/>
                <a:gd name="connsiteY42" fmla="*/ 951346 h 3931435"/>
                <a:gd name="connsiteX43" fmla="*/ 498763 w 2216727"/>
                <a:gd name="connsiteY43" fmla="*/ 1006764 h 3931435"/>
                <a:gd name="connsiteX44" fmla="*/ 480291 w 2216727"/>
                <a:gd name="connsiteY44" fmla="*/ 1062182 h 3931435"/>
                <a:gd name="connsiteX45" fmla="*/ 434109 w 2216727"/>
                <a:gd name="connsiteY45" fmla="*/ 1108364 h 3931435"/>
                <a:gd name="connsiteX46" fmla="*/ 406400 w 2216727"/>
                <a:gd name="connsiteY46" fmla="*/ 1136073 h 3931435"/>
                <a:gd name="connsiteX47" fmla="*/ 378691 w 2216727"/>
                <a:gd name="connsiteY47" fmla="*/ 1154546 h 3931435"/>
                <a:gd name="connsiteX48" fmla="*/ 323272 w 2216727"/>
                <a:gd name="connsiteY48" fmla="*/ 1173018 h 3931435"/>
                <a:gd name="connsiteX49" fmla="*/ 295563 w 2216727"/>
                <a:gd name="connsiteY49" fmla="*/ 1191491 h 3931435"/>
                <a:gd name="connsiteX50" fmla="*/ 240145 w 2216727"/>
                <a:gd name="connsiteY50" fmla="*/ 1209964 h 3931435"/>
                <a:gd name="connsiteX51" fmla="*/ 184727 w 2216727"/>
                <a:gd name="connsiteY51" fmla="*/ 1246909 h 3931435"/>
                <a:gd name="connsiteX52" fmla="*/ 147781 w 2216727"/>
                <a:gd name="connsiteY52" fmla="*/ 1330037 h 3931435"/>
                <a:gd name="connsiteX53" fmla="*/ 92363 w 2216727"/>
                <a:gd name="connsiteY53" fmla="*/ 1376218 h 3931435"/>
                <a:gd name="connsiteX54" fmla="*/ 27709 w 2216727"/>
                <a:gd name="connsiteY54" fmla="*/ 1459346 h 3931435"/>
                <a:gd name="connsiteX55" fmla="*/ 0 w 2216727"/>
                <a:gd name="connsiteY55" fmla="*/ 1477818 h 3931435"/>
                <a:gd name="connsiteX56" fmla="*/ 9236 w 2216727"/>
                <a:gd name="connsiteY56" fmla="*/ 1690255 h 3931435"/>
                <a:gd name="connsiteX57" fmla="*/ 36945 w 2216727"/>
                <a:gd name="connsiteY57" fmla="*/ 1754909 h 3931435"/>
                <a:gd name="connsiteX58" fmla="*/ 64654 w 2216727"/>
                <a:gd name="connsiteY58" fmla="*/ 1764146 h 3931435"/>
                <a:gd name="connsiteX59" fmla="*/ 83127 w 2216727"/>
                <a:gd name="connsiteY59" fmla="*/ 1791855 h 3931435"/>
                <a:gd name="connsiteX60" fmla="*/ 240145 w 2216727"/>
                <a:gd name="connsiteY60" fmla="*/ 1801091 h 3931435"/>
                <a:gd name="connsiteX61" fmla="*/ 341745 w 2216727"/>
                <a:gd name="connsiteY61" fmla="*/ 1782618 h 3931435"/>
                <a:gd name="connsiteX62" fmla="*/ 387927 w 2216727"/>
                <a:gd name="connsiteY62" fmla="*/ 1773382 h 3931435"/>
                <a:gd name="connsiteX63" fmla="*/ 489527 w 2216727"/>
                <a:gd name="connsiteY63" fmla="*/ 1745673 h 3931435"/>
                <a:gd name="connsiteX64" fmla="*/ 766618 w 2216727"/>
                <a:gd name="connsiteY64" fmla="*/ 1773382 h 3931435"/>
                <a:gd name="connsiteX65" fmla="*/ 858981 w 2216727"/>
                <a:gd name="connsiteY65" fmla="*/ 1801091 h 3931435"/>
                <a:gd name="connsiteX66" fmla="*/ 886691 w 2216727"/>
                <a:gd name="connsiteY66" fmla="*/ 1828800 h 3931435"/>
                <a:gd name="connsiteX67" fmla="*/ 942109 w 2216727"/>
                <a:gd name="connsiteY67" fmla="*/ 1847273 h 3931435"/>
                <a:gd name="connsiteX68" fmla="*/ 1062181 w 2216727"/>
                <a:gd name="connsiteY68" fmla="*/ 1838037 h 3931435"/>
                <a:gd name="connsiteX69" fmla="*/ 1108363 w 2216727"/>
                <a:gd name="connsiteY69" fmla="*/ 1874982 h 3931435"/>
                <a:gd name="connsiteX70" fmla="*/ 1173018 w 2216727"/>
                <a:gd name="connsiteY70" fmla="*/ 1902691 h 3931435"/>
                <a:gd name="connsiteX71" fmla="*/ 1200727 w 2216727"/>
                <a:gd name="connsiteY71" fmla="*/ 1921164 h 3931435"/>
                <a:gd name="connsiteX72" fmla="*/ 1422400 w 2216727"/>
                <a:gd name="connsiteY72" fmla="*/ 1921164 h 3931435"/>
                <a:gd name="connsiteX73" fmla="*/ 1505527 w 2216727"/>
                <a:gd name="connsiteY73" fmla="*/ 1874982 h 3931435"/>
                <a:gd name="connsiteX74" fmla="*/ 1524000 w 2216727"/>
                <a:gd name="connsiteY74" fmla="*/ 1847273 h 3931435"/>
                <a:gd name="connsiteX75" fmla="*/ 1727200 w 2216727"/>
                <a:gd name="connsiteY75" fmla="*/ 1856509 h 3931435"/>
                <a:gd name="connsiteX76" fmla="*/ 1708727 w 2216727"/>
                <a:gd name="connsiteY76" fmla="*/ 1976582 h 3931435"/>
                <a:gd name="connsiteX77" fmla="*/ 1671781 w 2216727"/>
                <a:gd name="connsiteY77" fmla="*/ 2032000 h 3931435"/>
                <a:gd name="connsiteX78" fmla="*/ 1634836 w 2216727"/>
                <a:gd name="connsiteY78" fmla="*/ 2078182 h 3931435"/>
                <a:gd name="connsiteX79" fmla="*/ 1588654 w 2216727"/>
                <a:gd name="connsiteY79" fmla="*/ 2115128 h 3931435"/>
                <a:gd name="connsiteX80" fmla="*/ 1505527 w 2216727"/>
                <a:gd name="connsiteY80" fmla="*/ 2161309 h 3931435"/>
                <a:gd name="connsiteX81" fmla="*/ 1477818 w 2216727"/>
                <a:gd name="connsiteY81" fmla="*/ 2170546 h 3931435"/>
                <a:gd name="connsiteX82" fmla="*/ 1117600 w 2216727"/>
                <a:gd name="connsiteY82" fmla="*/ 2161309 h 3931435"/>
                <a:gd name="connsiteX83" fmla="*/ 1043709 w 2216727"/>
                <a:gd name="connsiteY83" fmla="*/ 2152073 h 3931435"/>
                <a:gd name="connsiteX84" fmla="*/ 895927 w 2216727"/>
                <a:gd name="connsiteY84" fmla="*/ 2161309 h 3931435"/>
                <a:gd name="connsiteX85" fmla="*/ 886691 w 2216727"/>
                <a:gd name="connsiteY85" fmla="*/ 2189018 h 3931435"/>
                <a:gd name="connsiteX86" fmla="*/ 914400 w 2216727"/>
                <a:gd name="connsiteY86" fmla="*/ 2272146 h 3931435"/>
                <a:gd name="connsiteX87" fmla="*/ 942109 w 2216727"/>
                <a:gd name="connsiteY87" fmla="*/ 2290618 h 3931435"/>
                <a:gd name="connsiteX88" fmla="*/ 979054 w 2216727"/>
                <a:gd name="connsiteY88" fmla="*/ 2299855 h 3931435"/>
                <a:gd name="connsiteX89" fmla="*/ 988291 w 2216727"/>
                <a:gd name="connsiteY89" fmla="*/ 2327564 h 3931435"/>
                <a:gd name="connsiteX90" fmla="*/ 960581 w 2216727"/>
                <a:gd name="connsiteY90" fmla="*/ 2392218 h 3931435"/>
                <a:gd name="connsiteX91" fmla="*/ 905163 w 2216727"/>
                <a:gd name="connsiteY91" fmla="*/ 2429164 h 3931435"/>
                <a:gd name="connsiteX92" fmla="*/ 849745 w 2216727"/>
                <a:gd name="connsiteY92" fmla="*/ 2456873 h 3931435"/>
                <a:gd name="connsiteX93" fmla="*/ 840509 w 2216727"/>
                <a:gd name="connsiteY93" fmla="*/ 2512291 h 3931435"/>
                <a:gd name="connsiteX94" fmla="*/ 849745 w 2216727"/>
                <a:gd name="connsiteY94" fmla="*/ 2604655 h 3931435"/>
                <a:gd name="connsiteX95" fmla="*/ 877454 w 2216727"/>
                <a:gd name="connsiteY95" fmla="*/ 2632364 h 3931435"/>
                <a:gd name="connsiteX96" fmla="*/ 942109 w 2216727"/>
                <a:gd name="connsiteY96" fmla="*/ 2669309 h 3931435"/>
                <a:gd name="connsiteX97" fmla="*/ 1006763 w 2216727"/>
                <a:gd name="connsiteY97" fmla="*/ 2678546 h 3931435"/>
                <a:gd name="connsiteX98" fmla="*/ 1089891 w 2216727"/>
                <a:gd name="connsiteY98" fmla="*/ 2669309 h 3931435"/>
                <a:gd name="connsiteX99" fmla="*/ 1126836 w 2216727"/>
                <a:gd name="connsiteY99" fmla="*/ 2613891 h 3931435"/>
                <a:gd name="connsiteX100" fmla="*/ 1163781 w 2216727"/>
                <a:gd name="connsiteY100" fmla="*/ 2604655 h 3931435"/>
                <a:gd name="connsiteX101" fmla="*/ 1246909 w 2216727"/>
                <a:gd name="connsiteY101" fmla="*/ 2678546 h 3931435"/>
                <a:gd name="connsiteX102" fmla="*/ 1237672 w 2216727"/>
                <a:gd name="connsiteY102" fmla="*/ 2706255 h 3931435"/>
                <a:gd name="connsiteX103" fmla="*/ 1191491 w 2216727"/>
                <a:gd name="connsiteY103" fmla="*/ 3029528 h 3931435"/>
                <a:gd name="connsiteX104" fmla="*/ 1126836 w 2216727"/>
                <a:gd name="connsiteY104" fmla="*/ 3038764 h 3931435"/>
                <a:gd name="connsiteX105" fmla="*/ 1099127 w 2216727"/>
                <a:gd name="connsiteY105" fmla="*/ 3048000 h 3931435"/>
                <a:gd name="connsiteX106" fmla="*/ 1080654 w 2216727"/>
                <a:gd name="connsiteY106" fmla="*/ 3075709 h 3931435"/>
                <a:gd name="connsiteX107" fmla="*/ 1052945 w 2216727"/>
                <a:gd name="connsiteY107" fmla="*/ 3094182 h 3931435"/>
                <a:gd name="connsiteX108" fmla="*/ 1043709 w 2216727"/>
                <a:gd name="connsiteY108" fmla="*/ 3131128 h 3931435"/>
                <a:gd name="connsiteX109" fmla="*/ 1025236 w 2216727"/>
                <a:gd name="connsiteY109" fmla="*/ 3195782 h 3931435"/>
                <a:gd name="connsiteX110" fmla="*/ 1034472 w 2216727"/>
                <a:gd name="connsiteY110" fmla="*/ 3435928 h 3931435"/>
                <a:gd name="connsiteX111" fmla="*/ 1080654 w 2216727"/>
                <a:gd name="connsiteY111" fmla="*/ 3509818 h 3931435"/>
                <a:gd name="connsiteX112" fmla="*/ 1117600 w 2216727"/>
                <a:gd name="connsiteY112" fmla="*/ 3565237 h 3931435"/>
                <a:gd name="connsiteX113" fmla="*/ 1200727 w 2216727"/>
                <a:gd name="connsiteY113" fmla="*/ 3629891 h 3931435"/>
                <a:gd name="connsiteX114" fmla="*/ 1228436 w 2216727"/>
                <a:gd name="connsiteY114" fmla="*/ 3639128 h 3931435"/>
                <a:gd name="connsiteX115" fmla="*/ 1283854 w 2216727"/>
                <a:gd name="connsiteY115" fmla="*/ 3685309 h 3931435"/>
                <a:gd name="connsiteX116" fmla="*/ 1320800 w 2216727"/>
                <a:gd name="connsiteY116" fmla="*/ 3713018 h 3931435"/>
                <a:gd name="connsiteX117" fmla="*/ 1385454 w 2216727"/>
                <a:gd name="connsiteY117" fmla="*/ 3749964 h 3931435"/>
                <a:gd name="connsiteX118" fmla="*/ 1440872 w 2216727"/>
                <a:gd name="connsiteY118" fmla="*/ 3768437 h 3931435"/>
                <a:gd name="connsiteX119" fmla="*/ 1653309 w 2216727"/>
                <a:gd name="connsiteY119" fmla="*/ 3777673 h 3931435"/>
                <a:gd name="connsiteX120" fmla="*/ 1727200 w 2216727"/>
                <a:gd name="connsiteY120" fmla="*/ 3796146 h 3931435"/>
                <a:gd name="connsiteX121" fmla="*/ 1810327 w 2216727"/>
                <a:gd name="connsiteY121" fmla="*/ 3860800 h 3931435"/>
                <a:gd name="connsiteX122" fmla="*/ 1865745 w 2216727"/>
                <a:gd name="connsiteY122" fmla="*/ 3888509 h 3931435"/>
                <a:gd name="connsiteX123" fmla="*/ 1939636 w 2216727"/>
                <a:gd name="connsiteY123" fmla="*/ 3906982 h 3931435"/>
                <a:gd name="connsiteX124" fmla="*/ 2124363 w 2216727"/>
                <a:gd name="connsiteY124" fmla="*/ 3925455 h 393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216727" h="3931435">
                  <a:moveTo>
                    <a:pt x="2133600" y="637309"/>
                  </a:moveTo>
                  <a:cubicBezTo>
                    <a:pt x="2158230" y="588049"/>
                    <a:pt x="2183914" y="539301"/>
                    <a:pt x="2207491" y="489528"/>
                  </a:cubicBezTo>
                  <a:cubicBezTo>
                    <a:pt x="2211659" y="480729"/>
                    <a:pt x="2216727" y="471554"/>
                    <a:pt x="2216727" y="461818"/>
                  </a:cubicBezTo>
                  <a:cubicBezTo>
                    <a:pt x="2216727" y="436996"/>
                    <a:pt x="2211931" y="412349"/>
                    <a:pt x="2207491" y="387928"/>
                  </a:cubicBezTo>
                  <a:cubicBezTo>
                    <a:pt x="2205749" y="378349"/>
                    <a:pt x="2206355" y="365619"/>
                    <a:pt x="2198254" y="360218"/>
                  </a:cubicBezTo>
                  <a:cubicBezTo>
                    <a:pt x="2185192" y="351510"/>
                    <a:pt x="2167466" y="354061"/>
                    <a:pt x="2152072" y="350982"/>
                  </a:cubicBezTo>
                  <a:cubicBezTo>
                    <a:pt x="2148993" y="341746"/>
                    <a:pt x="2145197" y="332718"/>
                    <a:pt x="2142836" y="323273"/>
                  </a:cubicBezTo>
                  <a:cubicBezTo>
                    <a:pt x="2139112" y="308378"/>
                    <a:pt x="2133962" y="266660"/>
                    <a:pt x="2124363" y="249382"/>
                  </a:cubicBezTo>
                  <a:cubicBezTo>
                    <a:pt x="2113581" y="229975"/>
                    <a:pt x="2099733" y="212437"/>
                    <a:pt x="2087418" y="193964"/>
                  </a:cubicBezTo>
                  <a:cubicBezTo>
                    <a:pt x="2063545" y="158154"/>
                    <a:pt x="2079476" y="169765"/>
                    <a:pt x="2041236" y="157018"/>
                  </a:cubicBezTo>
                  <a:cubicBezTo>
                    <a:pt x="2018021" y="87371"/>
                    <a:pt x="2049337" y="173219"/>
                    <a:pt x="2013527" y="101600"/>
                  </a:cubicBezTo>
                  <a:cubicBezTo>
                    <a:pt x="1995558" y="65662"/>
                    <a:pt x="2012805" y="78364"/>
                    <a:pt x="1995054" y="36946"/>
                  </a:cubicBezTo>
                  <a:cubicBezTo>
                    <a:pt x="1990681" y="26743"/>
                    <a:pt x="1985249" y="16172"/>
                    <a:pt x="1976581" y="9237"/>
                  </a:cubicBezTo>
                  <a:cubicBezTo>
                    <a:pt x="1968978" y="3155"/>
                    <a:pt x="1958108" y="3079"/>
                    <a:pt x="1948872" y="0"/>
                  </a:cubicBezTo>
                  <a:cubicBezTo>
                    <a:pt x="1905769" y="3079"/>
                    <a:pt x="1861317" y="-1898"/>
                    <a:pt x="1819563" y="9237"/>
                  </a:cubicBezTo>
                  <a:cubicBezTo>
                    <a:pt x="1810156" y="11746"/>
                    <a:pt x="1816409" y="29344"/>
                    <a:pt x="1810327" y="36946"/>
                  </a:cubicBezTo>
                  <a:cubicBezTo>
                    <a:pt x="1800259" y="49531"/>
                    <a:pt x="1770571" y="61807"/>
                    <a:pt x="1754909" y="64655"/>
                  </a:cubicBezTo>
                  <a:cubicBezTo>
                    <a:pt x="1730487" y="69095"/>
                    <a:pt x="1705551" y="70117"/>
                    <a:pt x="1681018" y="73891"/>
                  </a:cubicBezTo>
                  <a:cubicBezTo>
                    <a:pt x="1660391" y="77064"/>
                    <a:pt x="1619338" y="86237"/>
                    <a:pt x="1597891" y="92364"/>
                  </a:cubicBezTo>
                  <a:cubicBezTo>
                    <a:pt x="1588529" y="95039"/>
                    <a:pt x="1579418" y="98521"/>
                    <a:pt x="1570181" y="101600"/>
                  </a:cubicBezTo>
                  <a:cubicBezTo>
                    <a:pt x="1519327" y="152454"/>
                    <a:pt x="1518909" y="141188"/>
                    <a:pt x="1496291" y="193964"/>
                  </a:cubicBezTo>
                  <a:cubicBezTo>
                    <a:pt x="1483620" y="223531"/>
                    <a:pt x="1486496" y="233145"/>
                    <a:pt x="1477818" y="267855"/>
                  </a:cubicBezTo>
                  <a:cubicBezTo>
                    <a:pt x="1475457" y="277300"/>
                    <a:pt x="1474663" y="287961"/>
                    <a:pt x="1468581" y="295564"/>
                  </a:cubicBezTo>
                  <a:cubicBezTo>
                    <a:pt x="1459290" y="307178"/>
                    <a:pt x="1413748" y="327053"/>
                    <a:pt x="1403927" y="332509"/>
                  </a:cubicBezTo>
                  <a:cubicBezTo>
                    <a:pt x="1388234" y="341227"/>
                    <a:pt x="1373802" y="352189"/>
                    <a:pt x="1357745" y="360218"/>
                  </a:cubicBezTo>
                  <a:cubicBezTo>
                    <a:pt x="1330401" y="373890"/>
                    <a:pt x="1278730" y="376954"/>
                    <a:pt x="1256145" y="378691"/>
                  </a:cubicBezTo>
                  <a:cubicBezTo>
                    <a:pt x="1200805" y="382948"/>
                    <a:pt x="1145309" y="384849"/>
                    <a:pt x="1089891" y="387928"/>
                  </a:cubicBezTo>
                  <a:lnTo>
                    <a:pt x="1043709" y="397164"/>
                  </a:lnTo>
                  <a:cubicBezTo>
                    <a:pt x="1025284" y="400514"/>
                    <a:pt x="1006057" y="400478"/>
                    <a:pt x="988291" y="406400"/>
                  </a:cubicBezTo>
                  <a:cubicBezTo>
                    <a:pt x="977760" y="409910"/>
                    <a:pt x="969818" y="418715"/>
                    <a:pt x="960581" y="424873"/>
                  </a:cubicBezTo>
                  <a:cubicBezTo>
                    <a:pt x="907643" y="504282"/>
                    <a:pt x="971112" y="403811"/>
                    <a:pt x="932872" y="480291"/>
                  </a:cubicBezTo>
                  <a:cubicBezTo>
                    <a:pt x="927908" y="490220"/>
                    <a:pt x="918908" y="497856"/>
                    <a:pt x="914400" y="508000"/>
                  </a:cubicBezTo>
                  <a:cubicBezTo>
                    <a:pt x="906492" y="525794"/>
                    <a:pt x="902085" y="544945"/>
                    <a:pt x="895927" y="563418"/>
                  </a:cubicBezTo>
                  <a:lnTo>
                    <a:pt x="886691" y="591128"/>
                  </a:lnTo>
                  <a:cubicBezTo>
                    <a:pt x="883612" y="637310"/>
                    <a:pt x="882060" y="683619"/>
                    <a:pt x="877454" y="729673"/>
                  </a:cubicBezTo>
                  <a:cubicBezTo>
                    <a:pt x="875892" y="745294"/>
                    <a:pt x="879319" y="764754"/>
                    <a:pt x="868218" y="775855"/>
                  </a:cubicBezTo>
                  <a:cubicBezTo>
                    <a:pt x="854449" y="789624"/>
                    <a:pt x="831273" y="788170"/>
                    <a:pt x="812800" y="794328"/>
                  </a:cubicBezTo>
                  <a:lnTo>
                    <a:pt x="785091" y="803564"/>
                  </a:lnTo>
                  <a:cubicBezTo>
                    <a:pt x="775854" y="812800"/>
                    <a:pt x="765743" y="821238"/>
                    <a:pt x="757381" y="831273"/>
                  </a:cubicBezTo>
                  <a:cubicBezTo>
                    <a:pt x="728369" y="866087"/>
                    <a:pt x="744595" y="875561"/>
                    <a:pt x="683491" y="895928"/>
                  </a:cubicBezTo>
                  <a:lnTo>
                    <a:pt x="600363" y="923637"/>
                  </a:lnTo>
                  <a:lnTo>
                    <a:pt x="572654" y="932873"/>
                  </a:lnTo>
                  <a:cubicBezTo>
                    <a:pt x="563418" y="939031"/>
                    <a:pt x="553473" y="944239"/>
                    <a:pt x="544945" y="951346"/>
                  </a:cubicBezTo>
                  <a:cubicBezTo>
                    <a:pt x="518276" y="973570"/>
                    <a:pt x="516927" y="979519"/>
                    <a:pt x="498763" y="1006764"/>
                  </a:cubicBezTo>
                  <a:cubicBezTo>
                    <a:pt x="492606" y="1025237"/>
                    <a:pt x="491092" y="1045981"/>
                    <a:pt x="480291" y="1062182"/>
                  </a:cubicBezTo>
                  <a:cubicBezTo>
                    <a:pt x="446424" y="1112982"/>
                    <a:pt x="480291" y="1069879"/>
                    <a:pt x="434109" y="1108364"/>
                  </a:cubicBezTo>
                  <a:cubicBezTo>
                    <a:pt x="424074" y="1116726"/>
                    <a:pt x="416435" y="1127711"/>
                    <a:pt x="406400" y="1136073"/>
                  </a:cubicBezTo>
                  <a:cubicBezTo>
                    <a:pt x="397872" y="1143180"/>
                    <a:pt x="388835" y="1150038"/>
                    <a:pt x="378691" y="1154546"/>
                  </a:cubicBezTo>
                  <a:cubicBezTo>
                    <a:pt x="360897" y="1162454"/>
                    <a:pt x="323272" y="1173018"/>
                    <a:pt x="323272" y="1173018"/>
                  </a:cubicBezTo>
                  <a:cubicBezTo>
                    <a:pt x="314036" y="1179176"/>
                    <a:pt x="305707" y="1186982"/>
                    <a:pt x="295563" y="1191491"/>
                  </a:cubicBezTo>
                  <a:cubicBezTo>
                    <a:pt x="277769" y="1199399"/>
                    <a:pt x="240145" y="1209964"/>
                    <a:pt x="240145" y="1209964"/>
                  </a:cubicBezTo>
                  <a:cubicBezTo>
                    <a:pt x="221672" y="1222279"/>
                    <a:pt x="191748" y="1225847"/>
                    <a:pt x="184727" y="1246909"/>
                  </a:cubicBezTo>
                  <a:cubicBezTo>
                    <a:pt x="175581" y="1274346"/>
                    <a:pt x="169737" y="1308082"/>
                    <a:pt x="147781" y="1330037"/>
                  </a:cubicBezTo>
                  <a:cubicBezTo>
                    <a:pt x="94419" y="1383398"/>
                    <a:pt x="145318" y="1308132"/>
                    <a:pt x="92363" y="1376218"/>
                  </a:cubicBezTo>
                  <a:cubicBezTo>
                    <a:pt x="54422" y="1425000"/>
                    <a:pt x="67440" y="1426237"/>
                    <a:pt x="27709" y="1459346"/>
                  </a:cubicBezTo>
                  <a:cubicBezTo>
                    <a:pt x="19181" y="1466452"/>
                    <a:pt x="9236" y="1471661"/>
                    <a:pt x="0" y="1477818"/>
                  </a:cubicBezTo>
                  <a:cubicBezTo>
                    <a:pt x="3079" y="1548630"/>
                    <a:pt x="4000" y="1619569"/>
                    <a:pt x="9236" y="1690255"/>
                  </a:cubicBezTo>
                  <a:cubicBezTo>
                    <a:pt x="10634" y="1709122"/>
                    <a:pt x="20640" y="1741865"/>
                    <a:pt x="36945" y="1754909"/>
                  </a:cubicBezTo>
                  <a:cubicBezTo>
                    <a:pt x="44548" y="1760991"/>
                    <a:pt x="55418" y="1761067"/>
                    <a:pt x="64654" y="1764146"/>
                  </a:cubicBezTo>
                  <a:cubicBezTo>
                    <a:pt x="70812" y="1773382"/>
                    <a:pt x="74599" y="1784748"/>
                    <a:pt x="83127" y="1791855"/>
                  </a:cubicBezTo>
                  <a:cubicBezTo>
                    <a:pt x="128825" y="1829937"/>
                    <a:pt x="185504" y="1806555"/>
                    <a:pt x="240145" y="1801091"/>
                  </a:cubicBezTo>
                  <a:cubicBezTo>
                    <a:pt x="312939" y="1793811"/>
                    <a:pt x="286261" y="1794948"/>
                    <a:pt x="341745" y="1782618"/>
                  </a:cubicBezTo>
                  <a:cubicBezTo>
                    <a:pt x="357070" y="1779212"/>
                    <a:pt x="372630" y="1776912"/>
                    <a:pt x="387927" y="1773382"/>
                  </a:cubicBezTo>
                  <a:cubicBezTo>
                    <a:pt x="455632" y="1757758"/>
                    <a:pt x="443727" y="1760939"/>
                    <a:pt x="489527" y="1745673"/>
                  </a:cubicBezTo>
                  <a:cubicBezTo>
                    <a:pt x="545955" y="1748808"/>
                    <a:pt x="700384" y="1751304"/>
                    <a:pt x="766618" y="1773382"/>
                  </a:cubicBezTo>
                  <a:cubicBezTo>
                    <a:pt x="834079" y="1795869"/>
                    <a:pt x="803145" y="1787132"/>
                    <a:pt x="858981" y="1801091"/>
                  </a:cubicBezTo>
                  <a:cubicBezTo>
                    <a:pt x="868218" y="1810327"/>
                    <a:pt x="875272" y="1822456"/>
                    <a:pt x="886691" y="1828800"/>
                  </a:cubicBezTo>
                  <a:cubicBezTo>
                    <a:pt x="903713" y="1838256"/>
                    <a:pt x="942109" y="1847273"/>
                    <a:pt x="942109" y="1847273"/>
                  </a:cubicBezTo>
                  <a:cubicBezTo>
                    <a:pt x="982133" y="1844194"/>
                    <a:pt x="1022039" y="1838037"/>
                    <a:pt x="1062181" y="1838037"/>
                  </a:cubicBezTo>
                  <a:cubicBezTo>
                    <a:pt x="1101879" y="1838037"/>
                    <a:pt x="1082830" y="1853704"/>
                    <a:pt x="1108363" y="1874982"/>
                  </a:cubicBezTo>
                  <a:cubicBezTo>
                    <a:pt x="1123582" y="1887664"/>
                    <a:pt x="1153767" y="1896274"/>
                    <a:pt x="1173018" y="1902691"/>
                  </a:cubicBezTo>
                  <a:cubicBezTo>
                    <a:pt x="1182254" y="1908849"/>
                    <a:pt x="1189842" y="1918987"/>
                    <a:pt x="1200727" y="1921164"/>
                  </a:cubicBezTo>
                  <a:cubicBezTo>
                    <a:pt x="1287655" y="1938550"/>
                    <a:pt x="1335472" y="1928408"/>
                    <a:pt x="1422400" y="1921164"/>
                  </a:cubicBezTo>
                  <a:cubicBezTo>
                    <a:pt x="1475941" y="1903317"/>
                    <a:pt x="1473621" y="1913269"/>
                    <a:pt x="1505527" y="1874982"/>
                  </a:cubicBezTo>
                  <a:cubicBezTo>
                    <a:pt x="1512634" y="1866454"/>
                    <a:pt x="1517842" y="1856509"/>
                    <a:pt x="1524000" y="1847273"/>
                  </a:cubicBezTo>
                  <a:cubicBezTo>
                    <a:pt x="1591733" y="1850352"/>
                    <a:pt x="1667138" y="1825048"/>
                    <a:pt x="1727200" y="1856509"/>
                  </a:cubicBezTo>
                  <a:cubicBezTo>
                    <a:pt x="1731992" y="1859019"/>
                    <a:pt x="1723028" y="1950840"/>
                    <a:pt x="1708727" y="1976582"/>
                  </a:cubicBezTo>
                  <a:cubicBezTo>
                    <a:pt x="1697945" y="1995990"/>
                    <a:pt x="1671781" y="2032000"/>
                    <a:pt x="1671781" y="2032000"/>
                  </a:cubicBezTo>
                  <a:cubicBezTo>
                    <a:pt x="1653801" y="2085943"/>
                    <a:pt x="1676613" y="2036405"/>
                    <a:pt x="1634836" y="2078182"/>
                  </a:cubicBezTo>
                  <a:cubicBezTo>
                    <a:pt x="1593057" y="2119961"/>
                    <a:pt x="1642598" y="2097145"/>
                    <a:pt x="1588654" y="2115128"/>
                  </a:cubicBezTo>
                  <a:cubicBezTo>
                    <a:pt x="1547176" y="2156606"/>
                    <a:pt x="1573338" y="2138705"/>
                    <a:pt x="1505527" y="2161309"/>
                  </a:cubicBezTo>
                  <a:lnTo>
                    <a:pt x="1477818" y="2170546"/>
                  </a:lnTo>
                  <a:lnTo>
                    <a:pt x="1117600" y="2161309"/>
                  </a:lnTo>
                  <a:cubicBezTo>
                    <a:pt x="1092800" y="2160254"/>
                    <a:pt x="1068531" y="2152073"/>
                    <a:pt x="1043709" y="2152073"/>
                  </a:cubicBezTo>
                  <a:cubicBezTo>
                    <a:pt x="994352" y="2152073"/>
                    <a:pt x="945188" y="2158230"/>
                    <a:pt x="895927" y="2161309"/>
                  </a:cubicBezTo>
                  <a:cubicBezTo>
                    <a:pt x="892848" y="2170545"/>
                    <a:pt x="886691" y="2179282"/>
                    <a:pt x="886691" y="2189018"/>
                  </a:cubicBezTo>
                  <a:cubicBezTo>
                    <a:pt x="886691" y="2219981"/>
                    <a:pt x="892095" y="2249841"/>
                    <a:pt x="914400" y="2272146"/>
                  </a:cubicBezTo>
                  <a:cubicBezTo>
                    <a:pt x="922249" y="2279995"/>
                    <a:pt x="931906" y="2286245"/>
                    <a:pt x="942109" y="2290618"/>
                  </a:cubicBezTo>
                  <a:cubicBezTo>
                    <a:pt x="953777" y="2295618"/>
                    <a:pt x="966739" y="2296776"/>
                    <a:pt x="979054" y="2299855"/>
                  </a:cubicBezTo>
                  <a:cubicBezTo>
                    <a:pt x="982133" y="2309091"/>
                    <a:pt x="988291" y="2317828"/>
                    <a:pt x="988291" y="2327564"/>
                  </a:cubicBezTo>
                  <a:cubicBezTo>
                    <a:pt x="988291" y="2346605"/>
                    <a:pt x="975663" y="2379021"/>
                    <a:pt x="960581" y="2392218"/>
                  </a:cubicBezTo>
                  <a:cubicBezTo>
                    <a:pt x="943873" y="2406838"/>
                    <a:pt x="923636" y="2416849"/>
                    <a:pt x="905163" y="2429164"/>
                  </a:cubicBezTo>
                  <a:cubicBezTo>
                    <a:pt x="869353" y="2453038"/>
                    <a:pt x="887985" y="2444127"/>
                    <a:pt x="849745" y="2456873"/>
                  </a:cubicBezTo>
                  <a:cubicBezTo>
                    <a:pt x="846666" y="2475346"/>
                    <a:pt x="840509" y="2493564"/>
                    <a:pt x="840509" y="2512291"/>
                  </a:cubicBezTo>
                  <a:cubicBezTo>
                    <a:pt x="840509" y="2543233"/>
                    <a:pt x="840646" y="2575082"/>
                    <a:pt x="849745" y="2604655"/>
                  </a:cubicBezTo>
                  <a:cubicBezTo>
                    <a:pt x="853586" y="2617140"/>
                    <a:pt x="867419" y="2624002"/>
                    <a:pt x="877454" y="2632364"/>
                  </a:cubicBezTo>
                  <a:cubicBezTo>
                    <a:pt x="889657" y="2642533"/>
                    <a:pt x="928677" y="2665646"/>
                    <a:pt x="942109" y="2669309"/>
                  </a:cubicBezTo>
                  <a:cubicBezTo>
                    <a:pt x="963112" y="2675037"/>
                    <a:pt x="985212" y="2675467"/>
                    <a:pt x="1006763" y="2678546"/>
                  </a:cubicBezTo>
                  <a:cubicBezTo>
                    <a:pt x="1034472" y="2675467"/>
                    <a:pt x="1063442" y="2678125"/>
                    <a:pt x="1089891" y="2669309"/>
                  </a:cubicBezTo>
                  <a:cubicBezTo>
                    <a:pt x="1159611" y="2646069"/>
                    <a:pt x="1087288" y="2645530"/>
                    <a:pt x="1126836" y="2613891"/>
                  </a:cubicBezTo>
                  <a:cubicBezTo>
                    <a:pt x="1136748" y="2605961"/>
                    <a:pt x="1151466" y="2607734"/>
                    <a:pt x="1163781" y="2604655"/>
                  </a:cubicBezTo>
                  <a:cubicBezTo>
                    <a:pt x="1270219" y="2615298"/>
                    <a:pt x="1265860" y="2583794"/>
                    <a:pt x="1246909" y="2678546"/>
                  </a:cubicBezTo>
                  <a:cubicBezTo>
                    <a:pt x="1245000" y="2688093"/>
                    <a:pt x="1240751" y="2697019"/>
                    <a:pt x="1237672" y="2706255"/>
                  </a:cubicBezTo>
                  <a:cubicBezTo>
                    <a:pt x="1230368" y="2954612"/>
                    <a:pt x="1329753" y="3004389"/>
                    <a:pt x="1191491" y="3029528"/>
                  </a:cubicBezTo>
                  <a:cubicBezTo>
                    <a:pt x="1170072" y="3033422"/>
                    <a:pt x="1148388" y="3035685"/>
                    <a:pt x="1126836" y="3038764"/>
                  </a:cubicBezTo>
                  <a:cubicBezTo>
                    <a:pt x="1117600" y="3041843"/>
                    <a:pt x="1106730" y="3041918"/>
                    <a:pt x="1099127" y="3048000"/>
                  </a:cubicBezTo>
                  <a:cubicBezTo>
                    <a:pt x="1090459" y="3054935"/>
                    <a:pt x="1088503" y="3067860"/>
                    <a:pt x="1080654" y="3075709"/>
                  </a:cubicBezTo>
                  <a:cubicBezTo>
                    <a:pt x="1072805" y="3083558"/>
                    <a:pt x="1062181" y="3088024"/>
                    <a:pt x="1052945" y="3094182"/>
                  </a:cubicBezTo>
                  <a:cubicBezTo>
                    <a:pt x="1049866" y="3106497"/>
                    <a:pt x="1047196" y="3118922"/>
                    <a:pt x="1043709" y="3131128"/>
                  </a:cubicBezTo>
                  <a:cubicBezTo>
                    <a:pt x="1017205" y="3223892"/>
                    <a:pt x="1054113" y="3080272"/>
                    <a:pt x="1025236" y="3195782"/>
                  </a:cubicBezTo>
                  <a:cubicBezTo>
                    <a:pt x="1028315" y="3275831"/>
                    <a:pt x="1026501" y="3356218"/>
                    <a:pt x="1034472" y="3435928"/>
                  </a:cubicBezTo>
                  <a:cubicBezTo>
                    <a:pt x="1036520" y="3456407"/>
                    <a:pt x="1070745" y="3495662"/>
                    <a:pt x="1080654" y="3509818"/>
                  </a:cubicBezTo>
                  <a:cubicBezTo>
                    <a:pt x="1093386" y="3528006"/>
                    <a:pt x="1101901" y="3549538"/>
                    <a:pt x="1117600" y="3565237"/>
                  </a:cubicBezTo>
                  <a:cubicBezTo>
                    <a:pt x="1141509" y="3589146"/>
                    <a:pt x="1167582" y="3618842"/>
                    <a:pt x="1200727" y="3629891"/>
                  </a:cubicBezTo>
                  <a:lnTo>
                    <a:pt x="1228436" y="3639128"/>
                  </a:lnTo>
                  <a:cubicBezTo>
                    <a:pt x="1271561" y="3682253"/>
                    <a:pt x="1238846" y="3653162"/>
                    <a:pt x="1283854" y="3685309"/>
                  </a:cubicBezTo>
                  <a:cubicBezTo>
                    <a:pt x="1296381" y="3694256"/>
                    <a:pt x="1308273" y="3704070"/>
                    <a:pt x="1320800" y="3713018"/>
                  </a:cubicBezTo>
                  <a:cubicBezTo>
                    <a:pt x="1342007" y="3728166"/>
                    <a:pt x="1360854" y="3740124"/>
                    <a:pt x="1385454" y="3749964"/>
                  </a:cubicBezTo>
                  <a:cubicBezTo>
                    <a:pt x="1403533" y="3757196"/>
                    <a:pt x="1421418" y="3767591"/>
                    <a:pt x="1440872" y="3768437"/>
                  </a:cubicBezTo>
                  <a:lnTo>
                    <a:pt x="1653309" y="3777673"/>
                  </a:lnTo>
                  <a:cubicBezTo>
                    <a:pt x="1656200" y="3778251"/>
                    <a:pt x="1717367" y="3788498"/>
                    <a:pt x="1727200" y="3796146"/>
                  </a:cubicBezTo>
                  <a:cubicBezTo>
                    <a:pt x="1820651" y="3868831"/>
                    <a:pt x="1746226" y="3839434"/>
                    <a:pt x="1810327" y="3860800"/>
                  </a:cubicBezTo>
                  <a:cubicBezTo>
                    <a:pt x="1839430" y="3880203"/>
                    <a:pt x="1833387" y="3879684"/>
                    <a:pt x="1865745" y="3888509"/>
                  </a:cubicBezTo>
                  <a:cubicBezTo>
                    <a:pt x="1890239" y="3895189"/>
                    <a:pt x="1939636" y="3906982"/>
                    <a:pt x="1939636" y="3906982"/>
                  </a:cubicBezTo>
                  <a:cubicBezTo>
                    <a:pt x="2020641" y="3947486"/>
                    <a:pt x="1962812" y="3925455"/>
                    <a:pt x="2124363" y="392545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71858AB-2AFF-4A3E-AA05-BFE24F69888C}"/>
                </a:ext>
              </a:extLst>
            </p:cNvPr>
            <p:cNvSpPr/>
            <p:nvPr/>
          </p:nvSpPr>
          <p:spPr>
            <a:xfrm>
              <a:off x="2052781" y="4793672"/>
              <a:ext cx="5033819" cy="1228435"/>
            </a:xfrm>
            <a:custGeom>
              <a:avLst/>
              <a:gdLst>
                <a:gd name="connsiteX0" fmla="*/ 5033819 w 5033819"/>
                <a:gd name="connsiteY0" fmla="*/ 0 h 1228435"/>
                <a:gd name="connsiteX1" fmla="*/ 4876800 w 5033819"/>
                <a:gd name="connsiteY1" fmla="*/ 230909 h 1228435"/>
                <a:gd name="connsiteX2" fmla="*/ 4867564 w 5033819"/>
                <a:gd name="connsiteY2" fmla="*/ 369454 h 1228435"/>
                <a:gd name="connsiteX3" fmla="*/ 4858328 w 5033819"/>
                <a:gd name="connsiteY3" fmla="*/ 397164 h 1228435"/>
                <a:gd name="connsiteX4" fmla="*/ 4830619 w 5033819"/>
                <a:gd name="connsiteY4" fmla="*/ 406400 h 1228435"/>
                <a:gd name="connsiteX5" fmla="*/ 4802910 w 5033819"/>
                <a:gd name="connsiteY5" fmla="*/ 424873 h 1228435"/>
                <a:gd name="connsiteX6" fmla="*/ 4765964 w 5033819"/>
                <a:gd name="connsiteY6" fmla="*/ 480291 h 1228435"/>
                <a:gd name="connsiteX7" fmla="*/ 4756728 w 5033819"/>
                <a:gd name="connsiteY7" fmla="*/ 563418 h 1228435"/>
                <a:gd name="connsiteX8" fmla="*/ 4784437 w 5033819"/>
                <a:gd name="connsiteY8" fmla="*/ 572654 h 1228435"/>
                <a:gd name="connsiteX9" fmla="*/ 4793673 w 5033819"/>
                <a:gd name="connsiteY9" fmla="*/ 600364 h 1228435"/>
                <a:gd name="connsiteX10" fmla="*/ 4812146 w 5033819"/>
                <a:gd name="connsiteY10" fmla="*/ 775854 h 1228435"/>
                <a:gd name="connsiteX11" fmla="*/ 4821382 w 5033819"/>
                <a:gd name="connsiteY11" fmla="*/ 803564 h 1228435"/>
                <a:gd name="connsiteX12" fmla="*/ 4830619 w 5033819"/>
                <a:gd name="connsiteY12" fmla="*/ 840509 h 1228435"/>
                <a:gd name="connsiteX13" fmla="*/ 4858328 w 5033819"/>
                <a:gd name="connsiteY13" fmla="*/ 923636 h 1228435"/>
                <a:gd name="connsiteX14" fmla="*/ 4867564 w 5033819"/>
                <a:gd name="connsiteY14" fmla="*/ 951345 h 1228435"/>
                <a:gd name="connsiteX15" fmla="*/ 4858328 w 5033819"/>
                <a:gd name="connsiteY15" fmla="*/ 1099127 h 1228435"/>
                <a:gd name="connsiteX16" fmla="*/ 4821382 w 5033819"/>
                <a:gd name="connsiteY16" fmla="*/ 1117600 h 1228435"/>
                <a:gd name="connsiteX17" fmla="*/ 4765964 w 5033819"/>
                <a:gd name="connsiteY17" fmla="*/ 1136073 h 1228435"/>
                <a:gd name="connsiteX18" fmla="*/ 4738255 w 5033819"/>
                <a:gd name="connsiteY18" fmla="*/ 1145309 h 1228435"/>
                <a:gd name="connsiteX19" fmla="*/ 4710546 w 5033819"/>
                <a:gd name="connsiteY19" fmla="*/ 1163782 h 1228435"/>
                <a:gd name="connsiteX20" fmla="*/ 4664364 w 5033819"/>
                <a:gd name="connsiteY20" fmla="*/ 1173018 h 1228435"/>
                <a:gd name="connsiteX21" fmla="*/ 4636655 w 5033819"/>
                <a:gd name="connsiteY21" fmla="*/ 1182254 h 1228435"/>
                <a:gd name="connsiteX22" fmla="*/ 4627419 w 5033819"/>
                <a:gd name="connsiteY22" fmla="*/ 1219200 h 1228435"/>
                <a:gd name="connsiteX23" fmla="*/ 4516582 w 5033819"/>
                <a:gd name="connsiteY23" fmla="*/ 1219200 h 1228435"/>
                <a:gd name="connsiteX24" fmla="*/ 4498110 w 5033819"/>
                <a:gd name="connsiteY24" fmla="*/ 1154545 h 1228435"/>
                <a:gd name="connsiteX25" fmla="*/ 4442691 w 5033819"/>
                <a:gd name="connsiteY25" fmla="*/ 1071418 h 1228435"/>
                <a:gd name="connsiteX26" fmla="*/ 4424219 w 5033819"/>
                <a:gd name="connsiteY26" fmla="*/ 1043709 h 1228435"/>
                <a:gd name="connsiteX27" fmla="*/ 4414982 w 5033819"/>
                <a:gd name="connsiteY27" fmla="*/ 1016000 h 1228435"/>
                <a:gd name="connsiteX28" fmla="*/ 4359564 w 5033819"/>
                <a:gd name="connsiteY28" fmla="*/ 979054 h 1228435"/>
                <a:gd name="connsiteX29" fmla="*/ 4304146 w 5033819"/>
                <a:gd name="connsiteY29" fmla="*/ 960582 h 1228435"/>
                <a:gd name="connsiteX30" fmla="*/ 4156364 w 5033819"/>
                <a:gd name="connsiteY30" fmla="*/ 969818 h 1228435"/>
                <a:gd name="connsiteX31" fmla="*/ 4137891 w 5033819"/>
                <a:gd name="connsiteY31" fmla="*/ 942109 h 1228435"/>
                <a:gd name="connsiteX32" fmla="*/ 4128655 w 5033819"/>
                <a:gd name="connsiteY32" fmla="*/ 840509 h 1228435"/>
                <a:gd name="connsiteX33" fmla="*/ 4100946 w 5033819"/>
                <a:gd name="connsiteY33" fmla="*/ 831273 h 1228435"/>
                <a:gd name="connsiteX34" fmla="*/ 4027055 w 5033819"/>
                <a:gd name="connsiteY34" fmla="*/ 803564 h 1228435"/>
                <a:gd name="connsiteX35" fmla="*/ 4017819 w 5033819"/>
                <a:gd name="connsiteY35" fmla="*/ 775854 h 1228435"/>
                <a:gd name="connsiteX36" fmla="*/ 3990110 w 5033819"/>
                <a:gd name="connsiteY36" fmla="*/ 766618 h 1228435"/>
                <a:gd name="connsiteX37" fmla="*/ 3934691 w 5033819"/>
                <a:gd name="connsiteY37" fmla="*/ 738909 h 1228435"/>
                <a:gd name="connsiteX38" fmla="*/ 3870037 w 5033819"/>
                <a:gd name="connsiteY38" fmla="*/ 665018 h 1228435"/>
                <a:gd name="connsiteX39" fmla="*/ 3860800 w 5033819"/>
                <a:gd name="connsiteY39" fmla="*/ 637309 h 1228435"/>
                <a:gd name="connsiteX40" fmla="*/ 3851564 w 5033819"/>
                <a:gd name="connsiteY40" fmla="*/ 600364 h 1228435"/>
                <a:gd name="connsiteX41" fmla="*/ 3823855 w 5033819"/>
                <a:gd name="connsiteY41" fmla="*/ 591127 h 1228435"/>
                <a:gd name="connsiteX42" fmla="*/ 3796146 w 5033819"/>
                <a:gd name="connsiteY42" fmla="*/ 600364 h 1228435"/>
                <a:gd name="connsiteX43" fmla="*/ 3777673 w 5033819"/>
                <a:gd name="connsiteY43" fmla="*/ 628073 h 1228435"/>
                <a:gd name="connsiteX44" fmla="*/ 3786910 w 5033819"/>
                <a:gd name="connsiteY44" fmla="*/ 812800 h 1228435"/>
                <a:gd name="connsiteX45" fmla="*/ 3777673 w 5033819"/>
                <a:gd name="connsiteY45" fmla="*/ 960582 h 1228435"/>
                <a:gd name="connsiteX46" fmla="*/ 3749964 w 5033819"/>
                <a:gd name="connsiteY46" fmla="*/ 979054 h 1228435"/>
                <a:gd name="connsiteX47" fmla="*/ 3694546 w 5033819"/>
                <a:gd name="connsiteY47" fmla="*/ 997527 h 1228435"/>
                <a:gd name="connsiteX48" fmla="*/ 3546764 w 5033819"/>
                <a:gd name="connsiteY48" fmla="*/ 1006764 h 1228435"/>
                <a:gd name="connsiteX49" fmla="*/ 3463637 w 5033819"/>
                <a:gd name="connsiteY49" fmla="*/ 1006764 h 1228435"/>
                <a:gd name="connsiteX50" fmla="*/ 3445164 w 5033819"/>
                <a:gd name="connsiteY50" fmla="*/ 951345 h 1228435"/>
                <a:gd name="connsiteX51" fmla="*/ 3435928 w 5033819"/>
                <a:gd name="connsiteY51" fmla="*/ 923636 h 1228435"/>
                <a:gd name="connsiteX52" fmla="*/ 3417455 w 5033819"/>
                <a:gd name="connsiteY52" fmla="*/ 849745 h 1228435"/>
                <a:gd name="connsiteX53" fmla="*/ 3362037 w 5033819"/>
                <a:gd name="connsiteY53" fmla="*/ 803564 h 1228435"/>
                <a:gd name="connsiteX54" fmla="*/ 3306619 w 5033819"/>
                <a:gd name="connsiteY54" fmla="*/ 775854 h 1228435"/>
                <a:gd name="connsiteX55" fmla="*/ 3251200 w 5033819"/>
                <a:gd name="connsiteY55" fmla="*/ 748145 h 1228435"/>
                <a:gd name="connsiteX56" fmla="*/ 3241964 w 5033819"/>
                <a:gd name="connsiteY56" fmla="*/ 720436 h 1228435"/>
                <a:gd name="connsiteX57" fmla="*/ 3214255 w 5033819"/>
                <a:gd name="connsiteY57" fmla="*/ 711200 h 1228435"/>
                <a:gd name="connsiteX58" fmla="*/ 3149600 w 5033819"/>
                <a:gd name="connsiteY58" fmla="*/ 683491 h 1228435"/>
                <a:gd name="connsiteX59" fmla="*/ 3057237 w 5033819"/>
                <a:gd name="connsiteY59" fmla="*/ 692727 h 1228435"/>
                <a:gd name="connsiteX60" fmla="*/ 3029528 w 5033819"/>
                <a:gd name="connsiteY60" fmla="*/ 711200 h 1228435"/>
                <a:gd name="connsiteX61" fmla="*/ 3020291 w 5033819"/>
                <a:gd name="connsiteY61" fmla="*/ 738909 h 1228435"/>
                <a:gd name="connsiteX62" fmla="*/ 2660073 w 5033819"/>
                <a:gd name="connsiteY62" fmla="*/ 748145 h 1228435"/>
                <a:gd name="connsiteX63" fmla="*/ 2576946 w 5033819"/>
                <a:gd name="connsiteY63" fmla="*/ 785091 h 1228435"/>
                <a:gd name="connsiteX64" fmla="*/ 2558473 w 5033819"/>
                <a:gd name="connsiteY64" fmla="*/ 849745 h 1228435"/>
                <a:gd name="connsiteX65" fmla="*/ 2549237 w 5033819"/>
                <a:gd name="connsiteY65" fmla="*/ 895927 h 1228435"/>
                <a:gd name="connsiteX66" fmla="*/ 2530764 w 5033819"/>
                <a:gd name="connsiteY66" fmla="*/ 951345 h 1228435"/>
                <a:gd name="connsiteX67" fmla="*/ 2503055 w 5033819"/>
                <a:gd name="connsiteY67" fmla="*/ 979054 h 1228435"/>
                <a:gd name="connsiteX68" fmla="*/ 2456873 w 5033819"/>
                <a:gd name="connsiteY68" fmla="*/ 1034473 h 1228435"/>
                <a:gd name="connsiteX69" fmla="*/ 2401455 w 5033819"/>
                <a:gd name="connsiteY69" fmla="*/ 1071418 h 1228435"/>
                <a:gd name="connsiteX70" fmla="*/ 2355273 w 5033819"/>
                <a:gd name="connsiteY70" fmla="*/ 1080654 h 1228435"/>
                <a:gd name="connsiteX71" fmla="*/ 2336800 w 5033819"/>
                <a:gd name="connsiteY71" fmla="*/ 1108364 h 1228435"/>
                <a:gd name="connsiteX72" fmla="*/ 2281382 w 5033819"/>
                <a:gd name="connsiteY72" fmla="*/ 1099127 h 1228435"/>
                <a:gd name="connsiteX73" fmla="*/ 2253673 w 5033819"/>
                <a:gd name="connsiteY73" fmla="*/ 1089891 h 1228435"/>
                <a:gd name="connsiteX74" fmla="*/ 2216728 w 5033819"/>
                <a:gd name="connsiteY74" fmla="*/ 1080654 h 1228435"/>
                <a:gd name="connsiteX75" fmla="*/ 2189019 w 5033819"/>
                <a:gd name="connsiteY75" fmla="*/ 1062182 h 1228435"/>
                <a:gd name="connsiteX76" fmla="*/ 2124364 w 5033819"/>
                <a:gd name="connsiteY76" fmla="*/ 1043709 h 1228435"/>
                <a:gd name="connsiteX77" fmla="*/ 2133600 w 5033819"/>
                <a:gd name="connsiteY77" fmla="*/ 1006764 h 1228435"/>
                <a:gd name="connsiteX78" fmla="*/ 2124364 w 5033819"/>
                <a:gd name="connsiteY78" fmla="*/ 1034473 h 1228435"/>
                <a:gd name="connsiteX79" fmla="*/ 2096655 w 5033819"/>
                <a:gd name="connsiteY79" fmla="*/ 1099127 h 1228435"/>
                <a:gd name="connsiteX80" fmla="*/ 2087419 w 5033819"/>
                <a:gd name="connsiteY80" fmla="*/ 1126836 h 1228435"/>
                <a:gd name="connsiteX81" fmla="*/ 2059710 w 5033819"/>
                <a:gd name="connsiteY81" fmla="*/ 1136073 h 1228435"/>
                <a:gd name="connsiteX82" fmla="*/ 1948873 w 5033819"/>
                <a:gd name="connsiteY82" fmla="*/ 1126836 h 1228435"/>
                <a:gd name="connsiteX83" fmla="*/ 1893455 w 5033819"/>
                <a:gd name="connsiteY83" fmla="*/ 1089891 h 1228435"/>
                <a:gd name="connsiteX84" fmla="*/ 1819564 w 5033819"/>
                <a:gd name="connsiteY84" fmla="*/ 997527 h 1228435"/>
                <a:gd name="connsiteX85" fmla="*/ 1819564 w 5033819"/>
                <a:gd name="connsiteY85" fmla="*/ 997527 h 1228435"/>
                <a:gd name="connsiteX86" fmla="*/ 1801091 w 5033819"/>
                <a:gd name="connsiteY86" fmla="*/ 969818 h 1228435"/>
                <a:gd name="connsiteX87" fmla="*/ 1764146 w 5033819"/>
                <a:gd name="connsiteY87" fmla="*/ 942109 h 1228435"/>
                <a:gd name="connsiteX88" fmla="*/ 1653310 w 5033819"/>
                <a:gd name="connsiteY88" fmla="*/ 840509 h 1228435"/>
                <a:gd name="connsiteX89" fmla="*/ 1625600 w 5033819"/>
                <a:gd name="connsiteY89" fmla="*/ 831273 h 1228435"/>
                <a:gd name="connsiteX90" fmla="*/ 1588655 w 5033819"/>
                <a:gd name="connsiteY90" fmla="*/ 812800 h 1228435"/>
                <a:gd name="connsiteX91" fmla="*/ 1514764 w 5033819"/>
                <a:gd name="connsiteY91" fmla="*/ 748145 h 1228435"/>
                <a:gd name="connsiteX92" fmla="*/ 1487055 w 5033819"/>
                <a:gd name="connsiteY92" fmla="*/ 729673 h 1228435"/>
                <a:gd name="connsiteX93" fmla="*/ 1422400 w 5033819"/>
                <a:gd name="connsiteY93" fmla="*/ 692727 h 1228435"/>
                <a:gd name="connsiteX94" fmla="*/ 1376219 w 5033819"/>
                <a:gd name="connsiteY94" fmla="*/ 683491 h 1228435"/>
                <a:gd name="connsiteX95" fmla="*/ 1320800 w 5033819"/>
                <a:gd name="connsiteY95" fmla="*/ 665018 h 1228435"/>
                <a:gd name="connsiteX96" fmla="*/ 1246910 w 5033819"/>
                <a:gd name="connsiteY96" fmla="*/ 572654 h 1228435"/>
                <a:gd name="connsiteX97" fmla="*/ 1191491 w 5033819"/>
                <a:gd name="connsiteY97" fmla="*/ 535709 h 1228435"/>
                <a:gd name="connsiteX98" fmla="*/ 1154546 w 5033819"/>
                <a:gd name="connsiteY98" fmla="*/ 526473 h 1228435"/>
                <a:gd name="connsiteX99" fmla="*/ 1108364 w 5033819"/>
                <a:gd name="connsiteY99" fmla="*/ 508000 h 1228435"/>
                <a:gd name="connsiteX100" fmla="*/ 1052946 w 5033819"/>
                <a:gd name="connsiteY100" fmla="*/ 498764 h 1228435"/>
                <a:gd name="connsiteX101" fmla="*/ 1016000 w 5033819"/>
                <a:gd name="connsiteY101" fmla="*/ 489527 h 1228435"/>
                <a:gd name="connsiteX102" fmla="*/ 868219 w 5033819"/>
                <a:gd name="connsiteY102" fmla="*/ 498764 h 1228435"/>
                <a:gd name="connsiteX103" fmla="*/ 831273 w 5033819"/>
                <a:gd name="connsiteY103" fmla="*/ 508000 h 1228435"/>
                <a:gd name="connsiteX104" fmla="*/ 775855 w 5033819"/>
                <a:gd name="connsiteY104" fmla="*/ 526473 h 1228435"/>
                <a:gd name="connsiteX105" fmla="*/ 628073 w 5033819"/>
                <a:gd name="connsiteY105" fmla="*/ 535709 h 1228435"/>
                <a:gd name="connsiteX106" fmla="*/ 591128 w 5033819"/>
                <a:gd name="connsiteY106" fmla="*/ 572654 h 1228435"/>
                <a:gd name="connsiteX107" fmla="*/ 572655 w 5033819"/>
                <a:gd name="connsiteY107" fmla="*/ 600364 h 1228435"/>
                <a:gd name="connsiteX108" fmla="*/ 544946 w 5033819"/>
                <a:gd name="connsiteY108" fmla="*/ 618836 h 1228435"/>
                <a:gd name="connsiteX109" fmla="*/ 480291 w 5033819"/>
                <a:gd name="connsiteY109" fmla="*/ 600364 h 1228435"/>
                <a:gd name="connsiteX110" fmla="*/ 424873 w 5033819"/>
                <a:gd name="connsiteY110" fmla="*/ 563418 h 1228435"/>
                <a:gd name="connsiteX111" fmla="*/ 341746 w 5033819"/>
                <a:gd name="connsiteY111" fmla="*/ 535709 h 1228435"/>
                <a:gd name="connsiteX112" fmla="*/ 314037 w 5033819"/>
                <a:gd name="connsiteY112" fmla="*/ 526473 h 1228435"/>
                <a:gd name="connsiteX113" fmla="*/ 240146 w 5033819"/>
                <a:gd name="connsiteY113" fmla="*/ 498764 h 1228435"/>
                <a:gd name="connsiteX114" fmla="*/ 184728 w 5033819"/>
                <a:gd name="connsiteY114" fmla="*/ 480291 h 1228435"/>
                <a:gd name="connsiteX115" fmla="*/ 157019 w 5033819"/>
                <a:gd name="connsiteY115" fmla="*/ 471054 h 1228435"/>
                <a:gd name="connsiteX116" fmla="*/ 129310 w 5033819"/>
                <a:gd name="connsiteY116" fmla="*/ 443345 h 1228435"/>
                <a:gd name="connsiteX117" fmla="*/ 92364 w 5033819"/>
                <a:gd name="connsiteY117" fmla="*/ 387927 h 1228435"/>
                <a:gd name="connsiteX118" fmla="*/ 73891 w 5033819"/>
                <a:gd name="connsiteY118" fmla="*/ 295564 h 1228435"/>
                <a:gd name="connsiteX119" fmla="*/ 36946 w 5033819"/>
                <a:gd name="connsiteY119" fmla="*/ 83127 h 1228435"/>
                <a:gd name="connsiteX120" fmla="*/ 0 w 5033819"/>
                <a:gd name="connsiteY120" fmla="*/ 83127 h 1228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5033819" h="1228435">
                  <a:moveTo>
                    <a:pt x="5033819" y="0"/>
                  </a:moveTo>
                  <a:cubicBezTo>
                    <a:pt x="4981479" y="76970"/>
                    <a:pt x="4914997" y="146028"/>
                    <a:pt x="4876800" y="230909"/>
                  </a:cubicBezTo>
                  <a:cubicBezTo>
                    <a:pt x="4857807" y="273117"/>
                    <a:pt x="4872675" y="323453"/>
                    <a:pt x="4867564" y="369454"/>
                  </a:cubicBezTo>
                  <a:cubicBezTo>
                    <a:pt x="4866489" y="379131"/>
                    <a:pt x="4865212" y="390279"/>
                    <a:pt x="4858328" y="397164"/>
                  </a:cubicBezTo>
                  <a:cubicBezTo>
                    <a:pt x="4851444" y="404048"/>
                    <a:pt x="4839855" y="403321"/>
                    <a:pt x="4830619" y="406400"/>
                  </a:cubicBezTo>
                  <a:cubicBezTo>
                    <a:pt x="4821383" y="412558"/>
                    <a:pt x="4810220" y="416519"/>
                    <a:pt x="4802910" y="424873"/>
                  </a:cubicBezTo>
                  <a:cubicBezTo>
                    <a:pt x="4788290" y="441581"/>
                    <a:pt x="4765964" y="480291"/>
                    <a:pt x="4765964" y="480291"/>
                  </a:cubicBezTo>
                  <a:cubicBezTo>
                    <a:pt x="4759806" y="498765"/>
                    <a:pt x="4733636" y="540327"/>
                    <a:pt x="4756728" y="563418"/>
                  </a:cubicBezTo>
                  <a:cubicBezTo>
                    <a:pt x="4763612" y="570302"/>
                    <a:pt x="4775201" y="569575"/>
                    <a:pt x="4784437" y="572654"/>
                  </a:cubicBezTo>
                  <a:cubicBezTo>
                    <a:pt x="4787516" y="581891"/>
                    <a:pt x="4791931" y="590785"/>
                    <a:pt x="4793673" y="600364"/>
                  </a:cubicBezTo>
                  <a:cubicBezTo>
                    <a:pt x="4807060" y="673990"/>
                    <a:pt x="4800757" y="696125"/>
                    <a:pt x="4812146" y="775854"/>
                  </a:cubicBezTo>
                  <a:cubicBezTo>
                    <a:pt x="4813523" y="785492"/>
                    <a:pt x="4818707" y="794202"/>
                    <a:pt x="4821382" y="803564"/>
                  </a:cubicBezTo>
                  <a:cubicBezTo>
                    <a:pt x="4824869" y="815770"/>
                    <a:pt x="4826971" y="828350"/>
                    <a:pt x="4830619" y="840509"/>
                  </a:cubicBezTo>
                  <a:cubicBezTo>
                    <a:pt x="4830644" y="840594"/>
                    <a:pt x="4853696" y="909740"/>
                    <a:pt x="4858328" y="923636"/>
                  </a:cubicBezTo>
                  <a:lnTo>
                    <a:pt x="4867564" y="951345"/>
                  </a:lnTo>
                  <a:cubicBezTo>
                    <a:pt x="4864485" y="1000606"/>
                    <a:pt x="4871538" y="1051571"/>
                    <a:pt x="4858328" y="1099127"/>
                  </a:cubicBezTo>
                  <a:cubicBezTo>
                    <a:pt x="4854643" y="1112394"/>
                    <a:pt x="4834166" y="1112486"/>
                    <a:pt x="4821382" y="1117600"/>
                  </a:cubicBezTo>
                  <a:cubicBezTo>
                    <a:pt x="4803303" y="1124832"/>
                    <a:pt x="4784437" y="1129915"/>
                    <a:pt x="4765964" y="1136073"/>
                  </a:cubicBezTo>
                  <a:lnTo>
                    <a:pt x="4738255" y="1145309"/>
                  </a:lnTo>
                  <a:cubicBezTo>
                    <a:pt x="4729019" y="1151467"/>
                    <a:pt x="4720940" y="1159884"/>
                    <a:pt x="4710546" y="1163782"/>
                  </a:cubicBezTo>
                  <a:cubicBezTo>
                    <a:pt x="4695847" y="1169294"/>
                    <a:pt x="4679594" y="1169211"/>
                    <a:pt x="4664364" y="1173018"/>
                  </a:cubicBezTo>
                  <a:cubicBezTo>
                    <a:pt x="4654919" y="1175379"/>
                    <a:pt x="4645891" y="1179175"/>
                    <a:pt x="4636655" y="1182254"/>
                  </a:cubicBezTo>
                  <a:cubicBezTo>
                    <a:pt x="4633576" y="1194569"/>
                    <a:pt x="4636395" y="1210224"/>
                    <a:pt x="4627419" y="1219200"/>
                  </a:cubicBezTo>
                  <a:cubicBezTo>
                    <a:pt x="4607078" y="1239541"/>
                    <a:pt x="4523514" y="1220066"/>
                    <a:pt x="4516582" y="1219200"/>
                  </a:cubicBezTo>
                  <a:cubicBezTo>
                    <a:pt x="4514408" y="1210505"/>
                    <a:pt x="4504133" y="1165386"/>
                    <a:pt x="4498110" y="1154545"/>
                  </a:cubicBezTo>
                  <a:cubicBezTo>
                    <a:pt x="4498107" y="1154540"/>
                    <a:pt x="4451929" y="1085275"/>
                    <a:pt x="4442691" y="1071418"/>
                  </a:cubicBezTo>
                  <a:cubicBezTo>
                    <a:pt x="4436534" y="1062182"/>
                    <a:pt x="4427730" y="1054240"/>
                    <a:pt x="4424219" y="1043709"/>
                  </a:cubicBezTo>
                  <a:cubicBezTo>
                    <a:pt x="4421140" y="1034473"/>
                    <a:pt x="4421866" y="1022884"/>
                    <a:pt x="4414982" y="1016000"/>
                  </a:cubicBezTo>
                  <a:cubicBezTo>
                    <a:pt x="4399283" y="1000301"/>
                    <a:pt x="4380626" y="986075"/>
                    <a:pt x="4359564" y="979054"/>
                  </a:cubicBezTo>
                  <a:lnTo>
                    <a:pt x="4304146" y="960582"/>
                  </a:lnTo>
                  <a:cubicBezTo>
                    <a:pt x="4254885" y="963661"/>
                    <a:pt x="4205419" y="975269"/>
                    <a:pt x="4156364" y="969818"/>
                  </a:cubicBezTo>
                  <a:cubicBezTo>
                    <a:pt x="4145331" y="968592"/>
                    <a:pt x="4140217" y="952963"/>
                    <a:pt x="4137891" y="942109"/>
                  </a:cubicBezTo>
                  <a:cubicBezTo>
                    <a:pt x="4130766" y="908858"/>
                    <a:pt x="4139409" y="872770"/>
                    <a:pt x="4128655" y="840509"/>
                  </a:cubicBezTo>
                  <a:cubicBezTo>
                    <a:pt x="4125576" y="831273"/>
                    <a:pt x="4109895" y="835108"/>
                    <a:pt x="4100946" y="831273"/>
                  </a:cubicBezTo>
                  <a:cubicBezTo>
                    <a:pt x="4033325" y="802293"/>
                    <a:pt x="4095170" y="820592"/>
                    <a:pt x="4027055" y="803564"/>
                  </a:cubicBezTo>
                  <a:cubicBezTo>
                    <a:pt x="4023976" y="794327"/>
                    <a:pt x="4024703" y="782739"/>
                    <a:pt x="4017819" y="775854"/>
                  </a:cubicBezTo>
                  <a:cubicBezTo>
                    <a:pt x="4010935" y="768970"/>
                    <a:pt x="3998818" y="770972"/>
                    <a:pt x="3990110" y="766618"/>
                  </a:cubicBezTo>
                  <a:cubicBezTo>
                    <a:pt x="3918490" y="730808"/>
                    <a:pt x="4004337" y="762124"/>
                    <a:pt x="3934691" y="738909"/>
                  </a:cubicBezTo>
                  <a:cubicBezTo>
                    <a:pt x="3902363" y="717357"/>
                    <a:pt x="3885432" y="711201"/>
                    <a:pt x="3870037" y="665018"/>
                  </a:cubicBezTo>
                  <a:cubicBezTo>
                    <a:pt x="3866958" y="655782"/>
                    <a:pt x="3863475" y="646670"/>
                    <a:pt x="3860800" y="637309"/>
                  </a:cubicBezTo>
                  <a:cubicBezTo>
                    <a:pt x="3857313" y="625103"/>
                    <a:pt x="3859494" y="610276"/>
                    <a:pt x="3851564" y="600364"/>
                  </a:cubicBezTo>
                  <a:cubicBezTo>
                    <a:pt x="3845482" y="592761"/>
                    <a:pt x="3833091" y="594206"/>
                    <a:pt x="3823855" y="591127"/>
                  </a:cubicBezTo>
                  <a:cubicBezTo>
                    <a:pt x="3814619" y="594206"/>
                    <a:pt x="3803749" y="594282"/>
                    <a:pt x="3796146" y="600364"/>
                  </a:cubicBezTo>
                  <a:cubicBezTo>
                    <a:pt x="3787478" y="607299"/>
                    <a:pt x="3778155" y="616983"/>
                    <a:pt x="3777673" y="628073"/>
                  </a:cubicBezTo>
                  <a:cubicBezTo>
                    <a:pt x="3774995" y="689667"/>
                    <a:pt x="3783831" y="751224"/>
                    <a:pt x="3786910" y="812800"/>
                  </a:cubicBezTo>
                  <a:cubicBezTo>
                    <a:pt x="3783831" y="862061"/>
                    <a:pt x="3788380" y="912401"/>
                    <a:pt x="3777673" y="960582"/>
                  </a:cubicBezTo>
                  <a:cubicBezTo>
                    <a:pt x="3775265" y="971418"/>
                    <a:pt x="3760108" y="974546"/>
                    <a:pt x="3749964" y="979054"/>
                  </a:cubicBezTo>
                  <a:cubicBezTo>
                    <a:pt x="3732170" y="986962"/>
                    <a:pt x="3713980" y="996312"/>
                    <a:pt x="3694546" y="997527"/>
                  </a:cubicBezTo>
                  <a:lnTo>
                    <a:pt x="3546764" y="1006764"/>
                  </a:lnTo>
                  <a:cubicBezTo>
                    <a:pt x="3521104" y="1015317"/>
                    <a:pt x="3490542" y="1030306"/>
                    <a:pt x="3463637" y="1006764"/>
                  </a:cubicBezTo>
                  <a:cubicBezTo>
                    <a:pt x="3448983" y="993941"/>
                    <a:pt x="3451322" y="969818"/>
                    <a:pt x="3445164" y="951345"/>
                  </a:cubicBezTo>
                  <a:cubicBezTo>
                    <a:pt x="3442085" y="942109"/>
                    <a:pt x="3438289" y="933081"/>
                    <a:pt x="3435928" y="923636"/>
                  </a:cubicBezTo>
                  <a:cubicBezTo>
                    <a:pt x="3429770" y="899006"/>
                    <a:pt x="3438580" y="863828"/>
                    <a:pt x="3417455" y="849745"/>
                  </a:cubicBezTo>
                  <a:cubicBezTo>
                    <a:pt x="3348666" y="803887"/>
                    <a:pt x="3433146" y="862822"/>
                    <a:pt x="3362037" y="803564"/>
                  </a:cubicBezTo>
                  <a:cubicBezTo>
                    <a:pt x="3322335" y="770478"/>
                    <a:pt x="3348273" y="796681"/>
                    <a:pt x="3306619" y="775854"/>
                  </a:cubicBezTo>
                  <a:cubicBezTo>
                    <a:pt x="3235001" y="740045"/>
                    <a:pt x="3320848" y="771362"/>
                    <a:pt x="3251200" y="748145"/>
                  </a:cubicBezTo>
                  <a:cubicBezTo>
                    <a:pt x="3248121" y="738909"/>
                    <a:pt x="3248848" y="727320"/>
                    <a:pt x="3241964" y="720436"/>
                  </a:cubicBezTo>
                  <a:cubicBezTo>
                    <a:pt x="3235080" y="713552"/>
                    <a:pt x="3222963" y="715554"/>
                    <a:pt x="3214255" y="711200"/>
                  </a:cubicBezTo>
                  <a:cubicBezTo>
                    <a:pt x="3150469" y="679307"/>
                    <a:pt x="3226493" y="702713"/>
                    <a:pt x="3149600" y="683491"/>
                  </a:cubicBezTo>
                  <a:cubicBezTo>
                    <a:pt x="3118812" y="686570"/>
                    <a:pt x="3087386" y="685770"/>
                    <a:pt x="3057237" y="692727"/>
                  </a:cubicBezTo>
                  <a:cubicBezTo>
                    <a:pt x="3046421" y="695223"/>
                    <a:pt x="3036463" y="702532"/>
                    <a:pt x="3029528" y="711200"/>
                  </a:cubicBezTo>
                  <a:cubicBezTo>
                    <a:pt x="3023446" y="718803"/>
                    <a:pt x="3029979" y="737940"/>
                    <a:pt x="3020291" y="738909"/>
                  </a:cubicBezTo>
                  <a:cubicBezTo>
                    <a:pt x="2900775" y="750860"/>
                    <a:pt x="2780146" y="745066"/>
                    <a:pt x="2660073" y="748145"/>
                  </a:cubicBezTo>
                  <a:cubicBezTo>
                    <a:pt x="2594124" y="770128"/>
                    <a:pt x="2620857" y="755817"/>
                    <a:pt x="2576946" y="785091"/>
                  </a:cubicBezTo>
                  <a:cubicBezTo>
                    <a:pt x="2566663" y="815941"/>
                    <a:pt x="2566203" y="814961"/>
                    <a:pt x="2558473" y="849745"/>
                  </a:cubicBezTo>
                  <a:cubicBezTo>
                    <a:pt x="2555067" y="865070"/>
                    <a:pt x="2553368" y="880781"/>
                    <a:pt x="2549237" y="895927"/>
                  </a:cubicBezTo>
                  <a:cubicBezTo>
                    <a:pt x="2544114" y="914713"/>
                    <a:pt x="2544533" y="937576"/>
                    <a:pt x="2530764" y="951345"/>
                  </a:cubicBezTo>
                  <a:cubicBezTo>
                    <a:pt x="2521528" y="960581"/>
                    <a:pt x="2511417" y="969019"/>
                    <a:pt x="2503055" y="979054"/>
                  </a:cubicBezTo>
                  <a:cubicBezTo>
                    <a:pt x="2474968" y="1012759"/>
                    <a:pt x="2495219" y="1004648"/>
                    <a:pt x="2456873" y="1034473"/>
                  </a:cubicBezTo>
                  <a:cubicBezTo>
                    <a:pt x="2439348" y="1048103"/>
                    <a:pt x="2423225" y="1067064"/>
                    <a:pt x="2401455" y="1071418"/>
                  </a:cubicBezTo>
                  <a:lnTo>
                    <a:pt x="2355273" y="1080654"/>
                  </a:lnTo>
                  <a:cubicBezTo>
                    <a:pt x="2349115" y="1089891"/>
                    <a:pt x="2347570" y="1105672"/>
                    <a:pt x="2336800" y="1108364"/>
                  </a:cubicBezTo>
                  <a:cubicBezTo>
                    <a:pt x="2318632" y="1112906"/>
                    <a:pt x="2299664" y="1103190"/>
                    <a:pt x="2281382" y="1099127"/>
                  </a:cubicBezTo>
                  <a:cubicBezTo>
                    <a:pt x="2271878" y="1097015"/>
                    <a:pt x="2263034" y="1092566"/>
                    <a:pt x="2253673" y="1089891"/>
                  </a:cubicBezTo>
                  <a:cubicBezTo>
                    <a:pt x="2241467" y="1086404"/>
                    <a:pt x="2229043" y="1083733"/>
                    <a:pt x="2216728" y="1080654"/>
                  </a:cubicBezTo>
                  <a:cubicBezTo>
                    <a:pt x="2207492" y="1074497"/>
                    <a:pt x="2198948" y="1067146"/>
                    <a:pt x="2189019" y="1062182"/>
                  </a:cubicBezTo>
                  <a:cubicBezTo>
                    <a:pt x="2175763" y="1055554"/>
                    <a:pt x="2136209" y="1046670"/>
                    <a:pt x="2124364" y="1043709"/>
                  </a:cubicBezTo>
                  <a:cubicBezTo>
                    <a:pt x="2127443" y="1031394"/>
                    <a:pt x="2133600" y="1019458"/>
                    <a:pt x="2133600" y="1006764"/>
                  </a:cubicBezTo>
                  <a:cubicBezTo>
                    <a:pt x="2133600" y="997028"/>
                    <a:pt x="2127039" y="1025112"/>
                    <a:pt x="2124364" y="1034473"/>
                  </a:cubicBezTo>
                  <a:cubicBezTo>
                    <a:pt x="2109454" y="1086660"/>
                    <a:pt x="2124777" y="1056945"/>
                    <a:pt x="2096655" y="1099127"/>
                  </a:cubicBezTo>
                  <a:cubicBezTo>
                    <a:pt x="2093576" y="1108363"/>
                    <a:pt x="2094303" y="1119952"/>
                    <a:pt x="2087419" y="1126836"/>
                  </a:cubicBezTo>
                  <a:cubicBezTo>
                    <a:pt x="2080535" y="1133720"/>
                    <a:pt x="2069446" y="1136073"/>
                    <a:pt x="2059710" y="1136073"/>
                  </a:cubicBezTo>
                  <a:cubicBezTo>
                    <a:pt x="2022636" y="1136073"/>
                    <a:pt x="1985819" y="1129915"/>
                    <a:pt x="1948873" y="1126836"/>
                  </a:cubicBezTo>
                  <a:cubicBezTo>
                    <a:pt x="1930400" y="1114521"/>
                    <a:pt x="1903384" y="1109748"/>
                    <a:pt x="1893455" y="1089891"/>
                  </a:cubicBezTo>
                  <a:cubicBezTo>
                    <a:pt x="1863299" y="1029579"/>
                    <a:pt x="1884718" y="1062681"/>
                    <a:pt x="1819564" y="997527"/>
                  </a:cubicBezTo>
                  <a:lnTo>
                    <a:pt x="1819564" y="997527"/>
                  </a:lnTo>
                  <a:cubicBezTo>
                    <a:pt x="1813406" y="988291"/>
                    <a:pt x="1808940" y="977667"/>
                    <a:pt x="1801091" y="969818"/>
                  </a:cubicBezTo>
                  <a:cubicBezTo>
                    <a:pt x="1790206" y="958933"/>
                    <a:pt x="1775494" y="952511"/>
                    <a:pt x="1764146" y="942109"/>
                  </a:cubicBezTo>
                  <a:cubicBezTo>
                    <a:pt x="1734767" y="915178"/>
                    <a:pt x="1693639" y="863554"/>
                    <a:pt x="1653310" y="840509"/>
                  </a:cubicBezTo>
                  <a:cubicBezTo>
                    <a:pt x="1644857" y="835679"/>
                    <a:pt x="1634549" y="835108"/>
                    <a:pt x="1625600" y="831273"/>
                  </a:cubicBezTo>
                  <a:cubicBezTo>
                    <a:pt x="1612945" y="825849"/>
                    <a:pt x="1600970" y="818958"/>
                    <a:pt x="1588655" y="812800"/>
                  </a:cubicBezTo>
                  <a:cubicBezTo>
                    <a:pt x="1557867" y="766619"/>
                    <a:pt x="1579417" y="791247"/>
                    <a:pt x="1514764" y="748145"/>
                  </a:cubicBezTo>
                  <a:lnTo>
                    <a:pt x="1487055" y="729673"/>
                  </a:lnTo>
                  <a:cubicBezTo>
                    <a:pt x="1466783" y="716159"/>
                    <a:pt x="1445840" y="700540"/>
                    <a:pt x="1422400" y="692727"/>
                  </a:cubicBezTo>
                  <a:cubicBezTo>
                    <a:pt x="1407507" y="687763"/>
                    <a:pt x="1391364" y="687622"/>
                    <a:pt x="1376219" y="683491"/>
                  </a:cubicBezTo>
                  <a:cubicBezTo>
                    <a:pt x="1357433" y="678368"/>
                    <a:pt x="1320800" y="665018"/>
                    <a:pt x="1320800" y="665018"/>
                  </a:cubicBezTo>
                  <a:cubicBezTo>
                    <a:pt x="1293370" y="623873"/>
                    <a:pt x="1284511" y="602734"/>
                    <a:pt x="1246910" y="572654"/>
                  </a:cubicBezTo>
                  <a:cubicBezTo>
                    <a:pt x="1229573" y="558785"/>
                    <a:pt x="1213030" y="541094"/>
                    <a:pt x="1191491" y="535709"/>
                  </a:cubicBezTo>
                  <a:cubicBezTo>
                    <a:pt x="1179176" y="532630"/>
                    <a:pt x="1166589" y="530487"/>
                    <a:pt x="1154546" y="526473"/>
                  </a:cubicBezTo>
                  <a:cubicBezTo>
                    <a:pt x="1138817" y="521230"/>
                    <a:pt x="1124360" y="512362"/>
                    <a:pt x="1108364" y="508000"/>
                  </a:cubicBezTo>
                  <a:cubicBezTo>
                    <a:pt x="1090296" y="503072"/>
                    <a:pt x="1071310" y="502437"/>
                    <a:pt x="1052946" y="498764"/>
                  </a:cubicBezTo>
                  <a:cubicBezTo>
                    <a:pt x="1040498" y="496274"/>
                    <a:pt x="1028315" y="492606"/>
                    <a:pt x="1016000" y="489527"/>
                  </a:cubicBezTo>
                  <a:cubicBezTo>
                    <a:pt x="966740" y="492606"/>
                    <a:pt x="917331" y="493853"/>
                    <a:pt x="868219" y="498764"/>
                  </a:cubicBezTo>
                  <a:cubicBezTo>
                    <a:pt x="855588" y="500027"/>
                    <a:pt x="843432" y="504352"/>
                    <a:pt x="831273" y="508000"/>
                  </a:cubicBezTo>
                  <a:cubicBezTo>
                    <a:pt x="812622" y="513595"/>
                    <a:pt x="795289" y="525258"/>
                    <a:pt x="775855" y="526473"/>
                  </a:cubicBezTo>
                  <a:lnTo>
                    <a:pt x="628073" y="535709"/>
                  </a:lnTo>
                  <a:cubicBezTo>
                    <a:pt x="615758" y="548024"/>
                    <a:pt x="602462" y="559431"/>
                    <a:pt x="591128" y="572654"/>
                  </a:cubicBezTo>
                  <a:cubicBezTo>
                    <a:pt x="583904" y="581083"/>
                    <a:pt x="580505" y="592514"/>
                    <a:pt x="572655" y="600364"/>
                  </a:cubicBezTo>
                  <a:cubicBezTo>
                    <a:pt x="564806" y="608213"/>
                    <a:pt x="554182" y="612679"/>
                    <a:pt x="544946" y="618836"/>
                  </a:cubicBezTo>
                  <a:cubicBezTo>
                    <a:pt x="536251" y="616662"/>
                    <a:pt x="491132" y="606387"/>
                    <a:pt x="480291" y="600364"/>
                  </a:cubicBezTo>
                  <a:cubicBezTo>
                    <a:pt x="460883" y="589582"/>
                    <a:pt x="445935" y="570439"/>
                    <a:pt x="424873" y="563418"/>
                  </a:cubicBezTo>
                  <a:lnTo>
                    <a:pt x="341746" y="535709"/>
                  </a:lnTo>
                  <a:lnTo>
                    <a:pt x="314037" y="526473"/>
                  </a:lnTo>
                  <a:cubicBezTo>
                    <a:pt x="265816" y="494325"/>
                    <a:pt x="307749" y="517201"/>
                    <a:pt x="240146" y="498764"/>
                  </a:cubicBezTo>
                  <a:cubicBezTo>
                    <a:pt x="221360" y="493641"/>
                    <a:pt x="203201" y="486449"/>
                    <a:pt x="184728" y="480291"/>
                  </a:cubicBezTo>
                  <a:lnTo>
                    <a:pt x="157019" y="471054"/>
                  </a:lnTo>
                  <a:cubicBezTo>
                    <a:pt x="147783" y="461818"/>
                    <a:pt x="137329" y="453656"/>
                    <a:pt x="129310" y="443345"/>
                  </a:cubicBezTo>
                  <a:cubicBezTo>
                    <a:pt x="115680" y="425820"/>
                    <a:pt x="92364" y="387927"/>
                    <a:pt x="92364" y="387927"/>
                  </a:cubicBezTo>
                  <a:cubicBezTo>
                    <a:pt x="79340" y="348853"/>
                    <a:pt x="77582" y="349087"/>
                    <a:pt x="73891" y="295564"/>
                  </a:cubicBezTo>
                  <a:cubicBezTo>
                    <a:pt x="67660" y="205222"/>
                    <a:pt x="128483" y="96205"/>
                    <a:pt x="36946" y="83127"/>
                  </a:cubicBezTo>
                  <a:cubicBezTo>
                    <a:pt x="24754" y="81385"/>
                    <a:pt x="12315" y="83127"/>
                    <a:pt x="0" y="83127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800"/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DD661B8-A571-4FF5-BC26-587FA953F5B5}"/>
              </a:ext>
            </a:extLst>
          </p:cNvPr>
          <p:cNvSpPr/>
          <p:nvPr/>
        </p:nvSpPr>
        <p:spPr>
          <a:xfrm>
            <a:off x="2072741" y="3155042"/>
            <a:ext cx="1863681" cy="1761743"/>
          </a:xfrm>
          <a:custGeom>
            <a:avLst/>
            <a:gdLst>
              <a:gd name="connsiteX0" fmla="*/ 1949199 w 2484908"/>
              <a:gd name="connsiteY0" fmla="*/ 2311841 h 2348991"/>
              <a:gd name="connsiteX1" fmla="*/ 1949199 w 2484908"/>
              <a:gd name="connsiteY1" fmla="*/ 1840786 h 2348991"/>
              <a:gd name="connsiteX2" fmla="*/ 1939963 w 2484908"/>
              <a:gd name="connsiteY2" fmla="*/ 1813077 h 2348991"/>
              <a:gd name="connsiteX3" fmla="*/ 1949199 w 2484908"/>
              <a:gd name="connsiteY3" fmla="*/ 1785368 h 2348991"/>
              <a:gd name="connsiteX4" fmla="*/ 2041563 w 2484908"/>
              <a:gd name="connsiteY4" fmla="*/ 1739186 h 2348991"/>
              <a:gd name="connsiteX5" fmla="*/ 2355599 w 2484908"/>
              <a:gd name="connsiteY5" fmla="*/ 1729950 h 2348991"/>
              <a:gd name="connsiteX6" fmla="*/ 2392545 w 2484908"/>
              <a:gd name="connsiteY6" fmla="*/ 1693004 h 2348991"/>
              <a:gd name="connsiteX7" fmla="*/ 2411017 w 2484908"/>
              <a:gd name="connsiteY7" fmla="*/ 1665295 h 2348991"/>
              <a:gd name="connsiteX8" fmla="*/ 2420254 w 2484908"/>
              <a:gd name="connsiteY8" fmla="*/ 1637586 h 2348991"/>
              <a:gd name="connsiteX9" fmla="*/ 2438726 w 2484908"/>
              <a:gd name="connsiteY9" fmla="*/ 1545223 h 2348991"/>
              <a:gd name="connsiteX10" fmla="*/ 2447963 w 2484908"/>
              <a:gd name="connsiteY10" fmla="*/ 1517514 h 2348991"/>
              <a:gd name="connsiteX11" fmla="*/ 2475672 w 2484908"/>
              <a:gd name="connsiteY11" fmla="*/ 1388204 h 2348991"/>
              <a:gd name="connsiteX12" fmla="*/ 2484908 w 2484908"/>
              <a:gd name="connsiteY12" fmla="*/ 1351259 h 2348991"/>
              <a:gd name="connsiteX13" fmla="*/ 2466436 w 2484908"/>
              <a:gd name="connsiteY13" fmla="*/ 1258895 h 2348991"/>
              <a:gd name="connsiteX14" fmla="*/ 2438726 w 2484908"/>
              <a:gd name="connsiteY14" fmla="*/ 1231186 h 2348991"/>
              <a:gd name="connsiteX15" fmla="*/ 2392545 w 2484908"/>
              <a:gd name="connsiteY15" fmla="*/ 1148059 h 2348991"/>
              <a:gd name="connsiteX16" fmla="*/ 2374072 w 2484908"/>
              <a:gd name="connsiteY16" fmla="*/ 1111114 h 2348991"/>
              <a:gd name="connsiteX17" fmla="*/ 2364836 w 2484908"/>
              <a:gd name="connsiteY17" fmla="*/ 1083404 h 2348991"/>
              <a:gd name="connsiteX18" fmla="*/ 2346363 w 2484908"/>
              <a:gd name="connsiteY18" fmla="*/ 1055695 h 2348991"/>
              <a:gd name="connsiteX19" fmla="*/ 2337126 w 2484908"/>
              <a:gd name="connsiteY19" fmla="*/ 1027986 h 2348991"/>
              <a:gd name="connsiteX20" fmla="*/ 2309417 w 2484908"/>
              <a:gd name="connsiteY20" fmla="*/ 972568 h 2348991"/>
              <a:gd name="connsiteX21" fmla="*/ 2281708 w 2484908"/>
              <a:gd name="connsiteY21" fmla="*/ 824786 h 2348991"/>
              <a:gd name="connsiteX22" fmla="*/ 2253999 w 2484908"/>
              <a:gd name="connsiteY22" fmla="*/ 797077 h 2348991"/>
              <a:gd name="connsiteX23" fmla="*/ 2217054 w 2484908"/>
              <a:gd name="connsiteY23" fmla="*/ 750895 h 2348991"/>
              <a:gd name="connsiteX24" fmla="*/ 2198581 w 2484908"/>
              <a:gd name="connsiteY24" fmla="*/ 723186 h 2348991"/>
              <a:gd name="connsiteX25" fmla="*/ 2170872 w 2484908"/>
              <a:gd name="connsiteY25" fmla="*/ 695477 h 2348991"/>
              <a:gd name="connsiteX26" fmla="*/ 2152399 w 2484908"/>
              <a:gd name="connsiteY26" fmla="*/ 667768 h 2348991"/>
              <a:gd name="connsiteX27" fmla="*/ 2096981 w 2484908"/>
              <a:gd name="connsiteY27" fmla="*/ 630823 h 2348991"/>
              <a:gd name="connsiteX28" fmla="*/ 2023090 w 2484908"/>
              <a:gd name="connsiteY28" fmla="*/ 603114 h 2348991"/>
              <a:gd name="connsiteX29" fmla="*/ 1986145 w 2484908"/>
              <a:gd name="connsiteY29" fmla="*/ 584641 h 2348991"/>
              <a:gd name="connsiteX30" fmla="*/ 1773708 w 2484908"/>
              <a:gd name="connsiteY30" fmla="*/ 593877 h 2348991"/>
              <a:gd name="connsiteX31" fmla="*/ 1709054 w 2484908"/>
              <a:gd name="connsiteY31" fmla="*/ 612350 h 2348991"/>
              <a:gd name="connsiteX32" fmla="*/ 1662872 w 2484908"/>
              <a:gd name="connsiteY32" fmla="*/ 621586 h 2348991"/>
              <a:gd name="connsiteX33" fmla="*/ 1367308 w 2484908"/>
              <a:gd name="connsiteY33" fmla="*/ 612350 h 2348991"/>
              <a:gd name="connsiteX34" fmla="*/ 1339599 w 2484908"/>
              <a:gd name="connsiteY34" fmla="*/ 593877 h 2348991"/>
              <a:gd name="connsiteX35" fmla="*/ 1302654 w 2484908"/>
              <a:gd name="connsiteY35" fmla="*/ 584641 h 2348991"/>
              <a:gd name="connsiteX36" fmla="*/ 1274945 w 2484908"/>
              <a:gd name="connsiteY36" fmla="*/ 575404 h 2348991"/>
              <a:gd name="connsiteX37" fmla="*/ 1228763 w 2484908"/>
              <a:gd name="connsiteY37" fmla="*/ 566168 h 2348991"/>
              <a:gd name="connsiteX38" fmla="*/ 1201054 w 2484908"/>
              <a:gd name="connsiteY38" fmla="*/ 556932 h 2348991"/>
              <a:gd name="connsiteX39" fmla="*/ 1099454 w 2484908"/>
              <a:gd name="connsiteY39" fmla="*/ 529223 h 2348991"/>
              <a:gd name="connsiteX40" fmla="*/ 1025563 w 2484908"/>
              <a:gd name="connsiteY40" fmla="*/ 538459 h 2348991"/>
              <a:gd name="connsiteX41" fmla="*/ 1016326 w 2484908"/>
              <a:gd name="connsiteY41" fmla="*/ 566168 h 2348991"/>
              <a:gd name="connsiteX42" fmla="*/ 979381 w 2484908"/>
              <a:gd name="connsiteY42" fmla="*/ 732423 h 2348991"/>
              <a:gd name="connsiteX43" fmla="*/ 933199 w 2484908"/>
              <a:gd name="connsiteY43" fmla="*/ 723186 h 2348991"/>
              <a:gd name="connsiteX44" fmla="*/ 877781 w 2484908"/>
              <a:gd name="connsiteY44" fmla="*/ 612350 h 2348991"/>
              <a:gd name="connsiteX45" fmla="*/ 868545 w 2484908"/>
              <a:gd name="connsiteY45" fmla="*/ 584641 h 2348991"/>
              <a:gd name="connsiteX46" fmla="*/ 831599 w 2484908"/>
              <a:gd name="connsiteY46" fmla="*/ 529223 h 2348991"/>
              <a:gd name="connsiteX47" fmla="*/ 813126 w 2484908"/>
              <a:gd name="connsiteY47" fmla="*/ 501514 h 2348991"/>
              <a:gd name="connsiteX48" fmla="*/ 803890 w 2484908"/>
              <a:gd name="connsiteY48" fmla="*/ 473804 h 2348991"/>
              <a:gd name="connsiteX49" fmla="*/ 748472 w 2484908"/>
              <a:gd name="connsiteY49" fmla="*/ 446095 h 2348991"/>
              <a:gd name="connsiteX50" fmla="*/ 720763 w 2484908"/>
              <a:gd name="connsiteY50" fmla="*/ 427623 h 2348991"/>
              <a:gd name="connsiteX51" fmla="*/ 665345 w 2484908"/>
              <a:gd name="connsiteY51" fmla="*/ 446095 h 2348991"/>
              <a:gd name="connsiteX52" fmla="*/ 628399 w 2484908"/>
              <a:gd name="connsiteY52" fmla="*/ 501514 h 2348991"/>
              <a:gd name="connsiteX53" fmla="*/ 628399 w 2484908"/>
              <a:gd name="connsiteY53" fmla="*/ 723186 h 2348991"/>
              <a:gd name="connsiteX54" fmla="*/ 646872 w 2484908"/>
              <a:gd name="connsiteY54" fmla="*/ 824786 h 2348991"/>
              <a:gd name="connsiteX55" fmla="*/ 656108 w 2484908"/>
              <a:gd name="connsiteY55" fmla="*/ 852495 h 2348991"/>
              <a:gd name="connsiteX56" fmla="*/ 646872 w 2484908"/>
              <a:gd name="connsiteY56" fmla="*/ 917150 h 2348991"/>
              <a:gd name="connsiteX57" fmla="*/ 628399 w 2484908"/>
              <a:gd name="connsiteY57" fmla="*/ 889441 h 2348991"/>
              <a:gd name="connsiteX58" fmla="*/ 619163 w 2484908"/>
              <a:gd name="connsiteY58" fmla="*/ 815550 h 2348991"/>
              <a:gd name="connsiteX59" fmla="*/ 600690 w 2484908"/>
              <a:gd name="connsiteY59" fmla="*/ 750895 h 2348991"/>
              <a:gd name="connsiteX60" fmla="*/ 591454 w 2484908"/>
              <a:gd name="connsiteY60" fmla="*/ 686241 h 2348991"/>
              <a:gd name="connsiteX61" fmla="*/ 582217 w 2484908"/>
              <a:gd name="connsiteY61" fmla="*/ 658532 h 2348991"/>
              <a:gd name="connsiteX62" fmla="*/ 572981 w 2484908"/>
              <a:gd name="connsiteY62" fmla="*/ 603114 h 2348991"/>
              <a:gd name="connsiteX63" fmla="*/ 508326 w 2484908"/>
              <a:gd name="connsiteY63" fmla="*/ 566168 h 2348991"/>
              <a:gd name="connsiteX64" fmla="*/ 462145 w 2484908"/>
              <a:gd name="connsiteY64" fmla="*/ 547695 h 2348991"/>
              <a:gd name="connsiteX65" fmla="*/ 434436 w 2484908"/>
              <a:gd name="connsiteY65" fmla="*/ 529223 h 2348991"/>
              <a:gd name="connsiteX66" fmla="*/ 379017 w 2484908"/>
              <a:gd name="connsiteY66" fmla="*/ 510750 h 2348991"/>
              <a:gd name="connsiteX67" fmla="*/ 351308 w 2484908"/>
              <a:gd name="connsiteY67" fmla="*/ 501514 h 2348991"/>
              <a:gd name="connsiteX68" fmla="*/ 342072 w 2484908"/>
              <a:gd name="connsiteY68" fmla="*/ 473804 h 2348991"/>
              <a:gd name="connsiteX69" fmla="*/ 314363 w 2484908"/>
              <a:gd name="connsiteY69" fmla="*/ 455332 h 2348991"/>
              <a:gd name="connsiteX70" fmla="*/ 295890 w 2484908"/>
              <a:gd name="connsiteY70" fmla="*/ 399914 h 2348991"/>
              <a:gd name="connsiteX71" fmla="*/ 268181 w 2484908"/>
              <a:gd name="connsiteY71" fmla="*/ 224423 h 2348991"/>
              <a:gd name="connsiteX72" fmla="*/ 231236 w 2484908"/>
              <a:gd name="connsiteY72" fmla="*/ 169004 h 2348991"/>
              <a:gd name="connsiteX73" fmla="*/ 203526 w 2484908"/>
              <a:gd name="connsiteY73" fmla="*/ 150532 h 2348991"/>
              <a:gd name="connsiteX74" fmla="*/ 194290 w 2484908"/>
              <a:gd name="connsiteY74" fmla="*/ 122823 h 2348991"/>
              <a:gd name="connsiteX75" fmla="*/ 185054 w 2484908"/>
              <a:gd name="connsiteY75" fmla="*/ 11986 h 2348991"/>
              <a:gd name="connsiteX76" fmla="*/ 157345 w 2484908"/>
              <a:gd name="connsiteY76" fmla="*/ 2750 h 2348991"/>
              <a:gd name="connsiteX77" fmla="*/ 83454 w 2484908"/>
              <a:gd name="connsiteY77" fmla="*/ 11986 h 2348991"/>
              <a:gd name="connsiteX78" fmla="*/ 101926 w 2484908"/>
              <a:gd name="connsiteY78" fmla="*/ 159768 h 2348991"/>
              <a:gd name="connsiteX79" fmla="*/ 92690 w 2484908"/>
              <a:gd name="connsiteY79" fmla="*/ 353732 h 2348991"/>
              <a:gd name="connsiteX80" fmla="*/ 74217 w 2484908"/>
              <a:gd name="connsiteY80" fmla="*/ 409150 h 2348991"/>
              <a:gd name="connsiteX81" fmla="*/ 46508 w 2484908"/>
              <a:gd name="connsiteY81" fmla="*/ 464568 h 2348991"/>
              <a:gd name="connsiteX82" fmla="*/ 37272 w 2484908"/>
              <a:gd name="connsiteY82" fmla="*/ 640059 h 2348991"/>
              <a:gd name="connsiteX83" fmla="*/ 18799 w 2484908"/>
              <a:gd name="connsiteY83" fmla="*/ 667768 h 2348991"/>
              <a:gd name="connsiteX84" fmla="*/ 326 w 2484908"/>
              <a:gd name="connsiteY84" fmla="*/ 723186 h 2348991"/>
              <a:gd name="connsiteX85" fmla="*/ 9563 w 2484908"/>
              <a:gd name="connsiteY85" fmla="*/ 861732 h 2348991"/>
              <a:gd name="connsiteX86" fmla="*/ 46508 w 2484908"/>
              <a:gd name="connsiteY86" fmla="*/ 898677 h 2348991"/>
              <a:gd name="connsiteX87" fmla="*/ 74217 w 2484908"/>
              <a:gd name="connsiteY87" fmla="*/ 981804 h 2348991"/>
              <a:gd name="connsiteX88" fmla="*/ 101926 w 2484908"/>
              <a:gd name="connsiteY88" fmla="*/ 1000277 h 2348991"/>
              <a:gd name="connsiteX89" fmla="*/ 129636 w 2484908"/>
              <a:gd name="connsiteY89" fmla="*/ 1055695 h 2348991"/>
              <a:gd name="connsiteX90" fmla="*/ 231236 w 2484908"/>
              <a:gd name="connsiteY90" fmla="*/ 1083404 h 2348991"/>
              <a:gd name="connsiteX91" fmla="*/ 286654 w 2484908"/>
              <a:gd name="connsiteY91" fmla="*/ 1120350 h 2348991"/>
              <a:gd name="connsiteX92" fmla="*/ 314363 w 2484908"/>
              <a:gd name="connsiteY92" fmla="*/ 1138823 h 2348991"/>
              <a:gd name="connsiteX93" fmla="*/ 323599 w 2484908"/>
              <a:gd name="connsiteY93" fmla="*/ 1240423 h 2348991"/>
              <a:gd name="connsiteX94" fmla="*/ 342072 w 2484908"/>
              <a:gd name="connsiteY94" fmla="*/ 1295841 h 2348991"/>
              <a:gd name="connsiteX95" fmla="*/ 397490 w 2484908"/>
              <a:gd name="connsiteY95" fmla="*/ 1314314 h 2348991"/>
              <a:gd name="connsiteX96" fmla="*/ 425199 w 2484908"/>
              <a:gd name="connsiteY96" fmla="*/ 1323550 h 2348991"/>
              <a:gd name="connsiteX97" fmla="*/ 471381 w 2484908"/>
              <a:gd name="connsiteY97" fmla="*/ 1314314 h 2348991"/>
              <a:gd name="connsiteX98" fmla="*/ 499090 w 2484908"/>
              <a:gd name="connsiteY98" fmla="*/ 1305077 h 2348991"/>
              <a:gd name="connsiteX99" fmla="*/ 508326 w 2484908"/>
              <a:gd name="connsiteY99" fmla="*/ 1277368 h 2348991"/>
              <a:gd name="connsiteX100" fmla="*/ 563745 w 2484908"/>
              <a:gd name="connsiteY100" fmla="*/ 1258895 h 2348991"/>
              <a:gd name="connsiteX101" fmla="*/ 619163 w 2484908"/>
              <a:gd name="connsiteY101" fmla="*/ 1221950 h 2348991"/>
              <a:gd name="connsiteX102" fmla="*/ 646872 w 2484908"/>
              <a:gd name="connsiteY102" fmla="*/ 1203477 h 2348991"/>
              <a:gd name="connsiteX103" fmla="*/ 674581 w 2484908"/>
              <a:gd name="connsiteY103" fmla="*/ 1194241 h 2348991"/>
              <a:gd name="connsiteX104" fmla="*/ 757708 w 2484908"/>
              <a:gd name="connsiteY104" fmla="*/ 1203477 h 2348991"/>
              <a:gd name="connsiteX105" fmla="*/ 813126 w 2484908"/>
              <a:gd name="connsiteY105" fmla="*/ 1221950 h 2348991"/>
              <a:gd name="connsiteX106" fmla="*/ 859308 w 2484908"/>
              <a:gd name="connsiteY106" fmla="*/ 1305077 h 2348991"/>
              <a:gd name="connsiteX107" fmla="*/ 877781 w 2484908"/>
              <a:gd name="connsiteY107" fmla="*/ 1415914 h 2348991"/>
              <a:gd name="connsiteX108" fmla="*/ 896254 w 2484908"/>
              <a:gd name="connsiteY108" fmla="*/ 1443623 h 2348991"/>
              <a:gd name="connsiteX109" fmla="*/ 905490 w 2484908"/>
              <a:gd name="connsiteY109" fmla="*/ 1471332 h 2348991"/>
              <a:gd name="connsiteX110" fmla="*/ 896254 w 2484908"/>
              <a:gd name="connsiteY110" fmla="*/ 1508277 h 2348991"/>
              <a:gd name="connsiteX111" fmla="*/ 840836 w 2484908"/>
              <a:gd name="connsiteY111" fmla="*/ 1535986 h 2348991"/>
              <a:gd name="connsiteX112" fmla="*/ 683817 w 2484908"/>
              <a:gd name="connsiteY112" fmla="*/ 1545223 h 2348991"/>
              <a:gd name="connsiteX113" fmla="*/ 665345 w 2484908"/>
              <a:gd name="connsiteY113" fmla="*/ 1572932 h 2348991"/>
              <a:gd name="connsiteX114" fmla="*/ 720763 w 2484908"/>
              <a:gd name="connsiteY114" fmla="*/ 1600641 h 2348991"/>
              <a:gd name="connsiteX115" fmla="*/ 748472 w 2484908"/>
              <a:gd name="connsiteY115" fmla="*/ 1619114 h 2348991"/>
              <a:gd name="connsiteX116" fmla="*/ 887017 w 2484908"/>
              <a:gd name="connsiteY116" fmla="*/ 1637586 h 2348991"/>
              <a:gd name="connsiteX117" fmla="*/ 914726 w 2484908"/>
              <a:gd name="connsiteY117" fmla="*/ 1656059 h 2348991"/>
              <a:gd name="connsiteX118" fmla="*/ 923963 w 2484908"/>
              <a:gd name="connsiteY118" fmla="*/ 1683768 h 2348991"/>
              <a:gd name="connsiteX119" fmla="*/ 942436 w 2484908"/>
              <a:gd name="connsiteY119" fmla="*/ 1711477 h 2348991"/>
              <a:gd name="connsiteX120" fmla="*/ 970145 w 2484908"/>
              <a:gd name="connsiteY120" fmla="*/ 1766895 h 2348991"/>
              <a:gd name="connsiteX121" fmla="*/ 997854 w 2484908"/>
              <a:gd name="connsiteY121" fmla="*/ 1785368 h 2348991"/>
              <a:gd name="connsiteX122" fmla="*/ 1053272 w 2484908"/>
              <a:gd name="connsiteY122" fmla="*/ 1822314 h 2348991"/>
              <a:gd name="connsiteX123" fmla="*/ 1080981 w 2484908"/>
              <a:gd name="connsiteY123" fmla="*/ 1877732 h 2348991"/>
              <a:gd name="connsiteX124" fmla="*/ 1108690 w 2484908"/>
              <a:gd name="connsiteY124" fmla="*/ 1960859 h 2348991"/>
              <a:gd name="connsiteX125" fmla="*/ 1127163 w 2484908"/>
              <a:gd name="connsiteY125" fmla="*/ 2016277 h 2348991"/>
              <a:gd name="connsiteX126" fmla="*/ 1210290 w 2484908"/>
              <a:gd name="connsiteY126" fmla="*/ 2080932 h 2348991"/>
              <a:gd name="connsiteX127" fmla="*/ 1237999 w 2484908"/>
              <a:gd name="connsiteY127" fmla="*/ 2099404 h 2348991"/>
              <a:gd name="connsiteX128" fmla="*/ 1274945 w 2484908"/>
              <a:gd name="connsiteY128" fmla="*/ 2145586 h 2348991"/>
              <a:gd name="connsiteX129" fmla="*/ 1302654 w 2484908"/>
              <a:gd name="connsiteY129" fmla="*/ 2173295 h 2348991"/>
              <a:gd name="connsiteX130" fmla="*/ 1358072 w 2484908"/>
              <a:gd name="connsiteY130" fmla="*/ 2191768 h 2348991"/>
              <a:gd name="connsiteX131" fmla="*/ 1385781 w 2484908"/>
              <a:gd name="connsiteY131" fmla="*/ 2210241 h 2348991"/>
              <a:gd name="connsiteX132" fmla="*/ 1487381 w 2484908"/>
              <a:gd name="connsiteY132" fmla="*/ 2228714 h 2348991"/>
              <a:gd name="connsiteX133" fmla="*/ 1561272 w 2484908"/>
              <a:gd name="connsiteY133" fmla="*/ 2247186 h 2348991"/>
              <a:gd name="connsiteX134" fmla="*/ 1588981 w 2484908"/>
              <a:gd name="connsiteY134" fmla="*/ 2256423 h 2348991"/>
              <a:gd name="connsiteX135" fmla="*/ 1616690 w 2484908"/>
              <a:gd name="connsiteY135" fmla="*/ 2274895 h 2348991"/>
              <a:gd name="connsiteX136" fmla="*/ 1653636 w 2484908"/>
              <a:gd name="connsiteY136" fmla="*/ 2284132 h 2348991"/>
              <a:gd name="connsiteX137" fmla="*/ 1764472 w 2484908"/>
              <a:gd name="connsiteY137" fmla="*/ 2302604 h 2348991"/>
              <a:gd name="connsiteX138" fmla="*/ 1949199 w 2484908"/>
              <a:gd name="connsiteY138" fmla="*/ 2311841 h 234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2484908" h="2348991">
                <a:moveTo>
                  <a:pt x="1949199" y="2311841"/>
                </a:moveTo>
                <a:cubicBezTo>
                  <a:pt x="1979987" y="2234871"/>
                  <a:pt x="1965753" y="2039433"/>
                  <a:pt x="1949199" y="1840786"/>
                </a:cubicBezTo>
                <a:cubicBezTo>
                  <a:pt x="1948390" y="1831084"/>
                  <a:pt x="1943042" y="1822313"/>
                  <a:pt x="1939963" y="1813077"/>
                </a:cubicBezTo>
                <a:cubicBezTo>
                  <a:pt x="1943042" y="1803841"/>
                  <a:pt x="1942315" y="1792252"/>
                  <a:pt x="1949199" y="1785368"/>
                </a:cubicBezTo>
                <a:cubicBezTo>
                  <a:pt x="1970653" y="1763914"/>
                  <a:pt x="2008538" y="1740924"/>
                  <a:pt x="2041563" y="1739186"/>
                </a:cubicBezTo>
                <a:cubicBezTo>
                  <a:pt x="2146142" y="1733682"/>
                  <a:pt x="2250920" y="1733029"/>
                  <a:pt x="2355599" y="1729950"/>
                </a:cubicBezTo>
                <a:cubicBezTo>
                  <a:pt x="2399933" y="1715173"/>
                  <a:pt x="2372841" y="1732413"/>
                  <a:pt x="2392545" y="1693004"/>
                </a:cubicBezTo>
                <a:cubicBezTo>
                  <a:pt x="2397509" y="1683075"/>
                  <a:pt x="2406053" y="1675224"/>
                  <a:pt x="2411017" y="1665295"/>
                </a:cubicBezTo>
                <a:cubicBezTo>
                  <a:pt x="2415371" y="1656587"/>
                  <a:pt x="2418065" y="1647073"/>
                  <a:pt x="2420254" y="1637586"/>
                </a:cubicBezTo>
                <a:cubicBezTo>
                  <a:pt x="2427314" y="1606993"/>
                  <a:pt x="2428797" y="1575009"/>
                  <a:pt x="2438726" y="1545223"/>
                </a:cubicBezTo>
                <a:lnTo>
                  <a:pt x="2447963" y="1517514"/>
                </a:lnTo>
                <a:cubicBezTo>
                  <a:pt x="2461373" y="1437049"/>
                  <a:pt x="2452656" y="1480267"/>
                  <a:pt x="2475672" y="1388204"/>
                </a:cubicBezTo>
                <a:lnTo>
                  <a:pt x="2484908" y="1351259"/>
                </a:lnTo>
                <a:cubicBezTo>
                  <a:pt x="2484126" y="1345787"/>
                  <a:pt x="2478160" y="1276480"/>
                  <a:pt x="2466436" y="1258895"/>
                </a:cubicBezTo>
                <a:cubicBezTo>
                  <a:pt x="2459190" y="1248027"/>
                  <a:pt x="2447963" y="1240422"/>
                  <a:pt x="2438726" y="1231186"/>
                </a:cubicBezTo>
                <a:cubicBezTo>
                  <a:pt x="2413187" y="1154568"/>
                  <a:pt x="2456057" y="1275079"/>
                  <a:pt x="2392545" y="1148059"/>
                </a:cubicBezTo>
                <a:cubicBezTo>
                  <a:pt x="2386387" y="1135744"/>
                  <a:pt x="2379496" y="1123769"/>
                  <a:pt x="2374072" y="1111114"/>
                </a:cubicBezTo>
                <a:cubicBezTo>
                  <a:pt x="2370237" y="1102165"/>
                  <a:pt x="2369190" y="1092112"/>
                  <a:pt x="2364836" y="1083404"/>
                </a:cubicBezTo>
                <a:cubicBezTo>
                  <a:pt x="2359872" y="1073475"/>
                  <a:pt x="2351328" y="1065624"/>
                  <a:pt x="2346363" y="1055695"/>
                </a:cubicBezTo>
                <a:cubicBezTo>
                  <a:pt x="2342009" y="1046987"/>
                  <a:pt x="2341480" y="1036694"/>
                  <a:pt x="2337126" y="1027986"/>
                </a:cubicBezTo>
                <a:cubicBezTo>
                  <a:pt x="2301316" y="956366"/>
                  <a:pt x="2332635" y="1042216"/>
                  <a:pt x="2309417" y="972568"/>
                </a:cubicBezTo>
                <a:cubicBezTo>
                  <a:pt x="2308221" y="960609"/>
                  <a:pt x="2303687" y="846765"/>
                  <a:pt x="2281708" y="824786"/>
                </a:cubicBezTo>
                <a:lnTo>
                  <a:pt x="2253999" y="797077"/>
                </a:lnTo>
                <a:cubicBezTo>
                  <a:pt x="2236019" y="743134"/>
                  <a:pt x="2258831" y="792672"/>
                  <a:pt x="2217054" y="750895"/>
                </a:cubicBezTo>
                <a:cubicBezTo>
                  <a:pt x="2209205" y="743046"/>
                  <a:pt x="2205688" y="731714"/>
                  <a:pt x="2198581" y="723186"/>
                </a:cubicBezTo>
                <a:cubicBezTo>
                  <a:pt x="2190219" y="713151"/>
                  <a:pt x="2179234" y="705512"/>
                  <a:pt x="2170872" y="695477"/>
                </a:cubicBezTo>
                <a:cubicBezTo>
                  <a:pt x="2163765" y="686949"/>
                  <a:pt x="2160753" y="675078"/>
                  <a:pt x="2152399" y="667768"/>
                </a:cubicBezTo>
                <a:cubicBezTo>
                  <a:pt x="2135691" y="653148"/>
                  <a:pt x="2118043" y="637844"/>
                  <a:pt x="2096981" y="630823"/>
                </a:cubicBezTo>
                <a:cubicBezTo>
                  <a:pt x="2066521" y="620669"/>
                  <a:pt x="2056211" y="617834"/>
                  <a:pt x="2023090" y="603114"/>
                </a:cubicBezTo>
                <a:cubicBezTo>
                  <a:pt x="2010508" y="597522"/>
                  <a:pt x="1998460" y="590799"/>
                  <a:pt x="1986145" y="584641"/>
                </a:cubicBezTo>
                <a:cubicBezTo>
                  <a:pt x="1915333" y="587720"/>
                  <a:pt x="1844394" y="588641"/>
                  <a:pt x="1773708" y="593877"/>
                </a:cubicBezTo>
                <a:cubicBezTo>
                  <a:pt x="1749164" y="595695"/>
                  <a:pt x="1732050" y="606601"/>
                  <a:pt x="1709054" y="612350"/>
                </a:cubicBezTo>
                <a:cubicBezTo>
                  <a:pt x="1693824" y="616157"/>
                  <a:pt x="1678266" y="618507"/>
                  <a:pt x="1662872" y="621586"/>
                </a:cubicBezTo>
                <a:cubicBezTo>
                  <a:pt x="1564351" y="618507"/>
                  <a:pt x="1465517" y="620768"/>
                  <a:pt x="1367308" y="612350"/>
                </a:cubicBezTo>
                <a:cubicBezTo>
                  <a:pt x="1356248" y="611402"/>
                  <a:pt x="1349802" y="598250"/>
                  <a:pt x="1339599" y="593877"/>
                </a:cubicBezTo>
                <a:cubicBezTo>
                  <a:pt x="1327931" y="588877"/>
                  <a:pt x="1314860" y="588128"/>
                  <a:pt x="1302654" y="584641"/>
                </a:cubicBezTo>
                <a:cubicBezTo>
                  <a:pt x="1293293" y="581966"/>
                  <a:pt x="1284390" y="577765"/>
                  <a:pt x="1274945" y="575404"/>
                </a:cubicBezTo>
                <a:cubicBezTo>
                  <a:pt x="1259715" y="571596"/>
                  <a:pt x="1243993" y="569975"/>
                  <a:pt x="1228763" y="566168"/>
                </a:cubicBezTo>
                <a:cubicBezTo>
                  <a:pt x="1219318" y="563807"/>
                  <a:pt x="1210447" y="559494"/>
                  <a:pt x="1201054" y="556932"/>
                </a:cubicBezTo>
                <a:cubicBezTo>
                  <a:pt x="1086467" y="525681"/>
                  <a:pt x="1163233" y="550482"/>
                  <a:pt x="1099454" y="529223"/>
                </a:cubicBezTo>
                <a:cubicBezTo>
                  <a:pt x="1074824" y="532302"/>
                  <a:pt x="1048246" y="528378"/>
                  <a:pt x="1025563" y="538459"/>
                </a:cubicBezTo>
                <a:cubicBezTo>
                  <a:pt x="1016666" y="542413"/>
                  <a:pt x="1017295" y="556480"/>
                  <a:pt x="1016326" y="566168"/>
                </a:cubicBezTo>
                <a:cubicBezTo>
                  <a:pt x="999415" y="735273"/>
                  <a:pt x="1058148" y="706165"/>
                  <a:pt x="979381" y="732423"/>
                </a:cubicBezTo>
                <a:cubicBezTo>
                  <a:pt x="963987" y="729344"/>
                  <a:pt x="945591" y="732824"/>
                  <a:pt x="933199" y="723186"/>
                </a:cubicBezTo>
                <a:cubicBezTo>
                  <a:pt x="900971" y="698120"/>
                  <a:pt x="889664" y="648000"/>
                  <a:pt x="877781" y="612350"/>
                </a:cubicBezTo>
                <a:cubicBezTo>
                  <a:pt x="874702" y="603114"/>
                  <a:pt x="873946" y="592742"/>
                  <a:pt x="868545" y="584641"/>
                </a:cubicBezTo>
                <a:lnTo>
                  <a:pt x="831599" y="529223"/>
                </a:lnTo>
                <a:lnTo>
                  <a:pt x="813126" y="501514"/>
                </a:lnTo>
                <a:cubicBezTo>
                  <a:pt x="810047" y="492277"/>
                  <a:pt x="809972" y="481407"/>
                  <a:pt x="803890" y="473804"/>
                </a:cubicBezTo>
                <a:cubicBezTo>
                  <a:pt x="786247" y="451749"/>
                  <a:pt x="770779" y="457248"/>
                  <a:pt x="748472" y="446095"/>
                </a:cubicBezTo>
                <a:cubicBezTo>
                  <a:pt x="738543" y="441131"/>
                  <a:pt x="729999" y="433780"/>
                  <a:pt x="720763" y="427623"/>
                </a:cubicBezTo>
                <a:cubicBezTo>
                  <a:pt x="702290" y="433780"/>
                  <a:pt x="680550" y="433931"/>
                  <a:pt x="665345" y="446095"/>
                </a:cubicBezTo>
                <a:cubicBezTo>
                  <a:pt x="648008" y="459964"/>
                  <a:pt x="628399" y="501514"/>
                  <a:pt x="628399" y="501514"/>
                </a:cubicBezTo>
                <a:cubicBezTo>
                  <a:pt x="604965" y="595251"/>
                  <a:pt x="614863" y="540447"/>
                  <a:pt x="628399" y="723186"/>
                </a:cubicBezTo>
                <a:cubicBezTo>
                  <a:pt x="631015" y="758502"/>
                  <a:pt x="637263" y="791155"/>
                  <a:pt x="646872" y="824786"/>
                </a:cubicBezTo>
                <a:cubicBezTo>
                  <a:pt x="649547" y="834147"/>
                  <a:pt x="653029" y="843259"/>
                  <a:pt x="656108" y="852495"/>
                </a:cubicBezTo>
                <a:cubicBezTo>
                  <a:pt x="653029" y="874047"/>
                  <a:pt x="659934" y="899734"/>
                  <a:pt x="646872" y="917150"/>
                </a:cubicBezTo>
                <a:cubicBezTo>
                  <a:pt x="640212" y="926031"/>
                  <a:pt x="631320" y="900151"/>
                  <a:pt x="628399" y="889441"/>
                </a:cubicBezTo>
                <a:cubicBezTo>
                  <a:pt x="621868" y="865494"/>
                  <a:pt x="623244" y="840034"/>
                  <a:pt x="619163" y="815550"/>
                </a:cubicBezTo>
                <a:cubicBezTo>
                  <a:pt x="615298" y="792360"/>
                  <a:pt x="608009" y="772853"/>
                  <a:pt x="600690" y="750895"/>
                </a:cubicBezTo>
                <a:cubicBezTo>
                  <a:pt x="597611" y="729344"/>
                  <a:pt x="595724" y="707588"/>
                  <a:pt x="591454" y="686241"/>
                </a:cubicBezTo>
                <a:cubicBezTo>
                  <a:pt x="589545" y="676694"/>
                  <a:pt x="584329" y="668036"/>
                  <a:pt x="582217" y="658532"/>
                </a:cubicBezTo>
                <a:cubicBezTo>
                  <a:pt x="578154" y="640251"/>
                  <a:pt x="581356" y="619864"/>
                  <a:pt x="572981" y="603114"/>
                </a:cubicBezTo>
                <a:cubicBezTo>
                  <a:pt x="568735" y="594623"/>
                  <a:pt x="511888" y="567751"/>
                  <a:pt x="508326" y="566168"/>
                </a:cubicBezTo>
                <a:cubicBezTo>
                  <a:pt x="493175" y="559434"/>
                  <a:pt x="476974" y="555110"/>
                  <a:pt x="462145" y="547695"/>
                </a:cubicBezTo>
                <a:cubicBezTo>
                  <a:pt x="452216" y="542731"/>
                  <a:pt x="444580" y="533731"/>
                  <a:pt x="434436" y="529223"/>
                </a:cubicBezTo>
                <a:cubicBezTo>
                  <a:pt x="416642" y="521315"/>
                  <a:pt x="397490" y="516908"/>
                  <a:pt x="379017" y="510750"/>
                </a:cubicBezTo>
                <a:lnTo>
                  <a:pt x="351308" y="501514"/>
                </a:lnTo>
                <a:cubicBezTo>
                  <a:pt x="348229" y="492277"/>
                  <a:pt x="348154" y="481407"/>
                  <a:pt x="342072" y="473804"/>
                </a:cubicBezTo>
                <a:cubicBezTo>
                  <a:pt x="335138" y="465136"/>
                  <a:pt x="320246" y="464745"/>
                  <a:pt x="314363" y="455332"/>
                </a:cubicBezTo>
                <a:cubicBezTo>
                  <a:pt x="304043" y="438820"/>
                  <a:pt x="295890" y="399914"/>
                  <a:pt x="295890" y="399914"/>
                </a:cubicBezTo>
                <a:cubicBezTo>
                  <a:pt x="293541" y="369371"/>
                  <a:pt x="295284" y="265078"/>
                  <a:pt x="268181" y="224423"/>
                </a:cubicBezTo>
                <a:cubicBezTo>
                  <a:pt x="255866" y="205950"/>
                  <a:pt x="249709" y="181319"/>
                  <a:pt x="231236" y="169004"/>
                </a:cubicBezTo>
                <a:lnTo>
                  <a:pt x="203526" y="150532"/>
                </a:lnTo>
                <a:cubicBezTo>
                  <a:pt x="200447" y="141296"/>
                  <a:pt x="195577" y="132474"/>
                  <a:pt x="194290" y="122823"/>
                </a:cubicBezTo>
                <a:cubicBezTo>
                  <a:pt x="189390" y="86074"/>
                  <a:pt x="195957" y="47420"/>
                  <a:pt x="185054" y="11986"/>
                </a:cubicBezTo>
                <a:cubicBezTo>
                  <a:pt x="182191" y="2681"/>
                  <a:pt x="166581" y="5829"/>
                  <a:pt x="157345" y="2750"/>
                </a:cubicBezTo>
                <a:cubicBezTo>
                  <a:pt x="132715" y="5829"/>
                  <a:pt x="94555" y="-10215"/>
                  <a:pt x="83454" y="11986"/>
                </a:cubicBezTo>
                <a:cubicBezTo>
                  <a:pt x="63488" y="51917"/>
                  <a:pt x="87260" y="115768"/>
                  <a:pt x="101926" y="159768"/>
                </a:cubicBezTo>
                <a:cubicBezTo>
                  <a:pt x="98847" y="224423"/>
                  <a:pt x="99838" y="289400"/>
                  <a:pt x="92690" y="353732"/>
                </a:cubicBezTo>
                <a:cubicBezTo>
                  <a:pt x="90540" y="373085"/>
                  <a:pt x="80375" y="390677"/>
                  <a:pt x="74217" y="409150"/>
                </a:cubicBezTo>
                <a:cubicBezTo>
                  <a:pt x="61470" y="447392"/>
                  <a:pt x="70383" y="428757"/>
                  <a:pt x="46508" y="464568"/>
                </a:cubicBezTo>
                <a:cubicBezTo>
                  <a:pt x="43429" y="523065"/>
                  <a:pt x="45187" y="582018"/>
                  <a:pt x="37272" y="640059"/>
                </a:cubicBezTo>
                <a:cubicBezTo>
                  <a:pt x="35772" y="651058"/>
                  <a:pt x="23308" y="657624"/>
                  <a:pt x="18799" y="667768"/>
                </a:cubicBezTo>
                <a:cubicBezTo>
                  <a:pt x="10891" y="685562"/>
                  <a:pt x="326" y="723186"/>
                  <a:pt x="326" y="723186"/>
                </a:cubicBezTo>
                <a:cubicBezTo>
                  <a:pt x="3405" y="769368"/>
                  <a:pt x="-6689" y="818395"/>
                  <a:pt x="9563" y="861732"/>
                </a:cubicBezTo>
                <a:cubicBezTo>
                  <a:pt x="41033" y="945650"/>
                  <a:pt x="75755" y="810943"/>
                  <a:pt x="46508" y="898677"/>
                </a:cubicBezTo>
                <a:cubicBezTo>
                  <a:pt x="52700" y="935829"/>
                  <a:pt x="48244" y="955830"/>
                  <a:pt x="74217" y="981804"/>
                </a:cubicBezTo>
                <a:cubicBezTo>
                  <a:pt x="82066" y="989654"/>
                  <a:pt x="92690" y="994119"/>
                  <a:pt x="101926" y="1000277"/>
                </a:cubicBezTo>
                <a:cubicBezTo>
                  <a:pt x="106959" y="1015375"/>
                  <a:pt x="114558" y="1046271"/>
                  <a:pt x="129636" y="1055695"/>
                </a:cubicBezTo>
                <a:cubicBezTo>
                  <a:pt x="151696" y="1069483"/>
                  <a:pt x="204861" y="1078129"/>
                  <a:pt x="231236" y="1083404"/>
                </a:cubicBezTo>
                <a:lnTo>
                  <a:pt x="286654" y="1120350"/>
                </a:lnTo>
                <a:lnTo>
                  <a:pt x="314363" y="1138823"/>
                </a:lnTo>
                <a:cubicBezTo>
                  <a:pt x="317442" y="1172690"/>
                  <a:pt x="317689" y="1206934"/>
                  <a:pt x="323599" y="1240423"/>
                </a:cubicBezTo>
                <a:cubicBezTo>
                  <a:pt x="326983" y="1259599"/>
                  <a:pt x="323599" y="1289683"/>
                  <a:pt x="342072" y="1295841"/>
                </a:cubicBezTo>
                <a:lnTo>
                  <a:pt x="397490" y="1314314"/>
                </a:lnTo>
                <a:lnTo>
                  <a:pt x="425199" y="1323550"/>
                </a:lnTo>
                <a:cubicBezTo>
                  <a:pt x="440593" y="1320471"/>
                  <a:pt x="456151" y="1318122"/>
                  <a:pt x="471381" y="1314314"/>
                </a:cubicBezTo>
                <a:cubicBezTo>
                  <a:pt x="480826" y="1311953"/>
                  <a:pt x="492206" y="1311961"/>
                  <a:pt x="499090" y="1305077"/>
                </a:cubicBezTo>
                <a:cubicBezTo>
                  <a:pt x="505974" y="1298193"/>
                  <a:pt x="500404" y="1283027"/>
                  <a:pt x="508326" y="1277368"/>
                </a:cubicBezTo>
                <a:cubicBezTo>
                  <a:pt x="524171" y="1266050"/>
                  <a:pt x="547543" y="1269696"/>
                  <a:pt x="563745" y="1258895"/>
                </a:cubicBezTo>
                <a:lnTo>
                  <a:pt x="619163" y="1221950"/>
                </a:lnTo>
                <a:cubicBezTo>
                  <a:pt x="628399" y="1215792"/>
                  <a:pt x="636341" y="1206987"/>
                  <a:pt x="646872" y="1203477"/>
                </a:cubicBezTo>
                <a:lnTo>
                  <a:pt x="674581" y="1194241"/>
                </a:lnTo>
                <a:cubicBezTo>
                  <a:pt x="702290" y="1197320"/>
                  <a:pt x="730370" y="1198009"/>
                  <a:pt x="757708" y="1203477"/>
                </a:cubicBezTo>
                <a:cubicBezTo>
                  <a:pt x="776802" y="1207296"/>
                  <a:pt x="813126" y="1221950"/>
                  <a:pt x="813126" y="1221950"/>
                </a:cubicBezTo>
                <a:cubicBezTo>
                  <a:pt x="855473" y="1285469"/>
                  <a:pt x="843051" y="1256306"/>
                  <a:pt x="859308" y="1305077"/>
                </a:cubicBezTo>
                <a:cubicBezTo>
                  <a:pt x="862234" y="1331407"/>
                  <a:pt x="862309" y="1384969"/>
                  <a:pt x="877781" y="1415914"/>
                </a:cubicBezTo>
                <a:cubicBezTo>
                  <a:pt x="882745" y="1425843"/>
                  <a:pt x="890096" y="1434387"/>
                  <a:pt x="896254" y="1443623"/>
                </a:cubicBezTo>
                <a:cubicBezTo>
                  <a:pt x="899333" y="1452859"/>
                  <a:pt x="905490" y="1461596"/>
                  <a:pt x="905490" y="1471332"/>
                </a:cubicBezTo>
                <a:cubicBezTo>
                  <a:pt x="905490" y="1484026"/>
                  <a:pt x="903295" y="1497715"/>
                  <a:pt x="896254" y="1508277"/>
                </a:cubicBezTo>
                <a:cubicBezTo>
                  <a:pt x="889026" y="1519119"/>
                  <a:pt x="854009" y="1534669"/>
                  <a:pt x="840836" y="1535986"/>
                </a:cubicBezTo>
                <a:cubicBezTo>
                  <a:pt x="788666" y="1541203"/>
                  <a:pt x="736157" y="1542144"/>
                  <a:pt x="683817" y="1545223"/>
                </a:cubicBezTo>
                <a:cubicBezTo>
                  <a:pt x="677660" y="1554459"/>
                  <a:pt x="663168" y="1562047"/>
                  <a:pt x="665345" y="1572932"/>
                </a:cubicBezTo>
                <a:cubicBezTo>
                  <a:pt x="668286" y="1587636"/>
                  <a:pt x="711352" y="1595935"/>
                  <a:pt x="720763" y="1600641"/>
                </a:cubicBezTo>
                <a:cubicBezTo>
                  <a:pt x="730692" y="1605606"/>
                  <a:pt x="738269" y="1614741"/>
                  <a:pt x="748472" y="1619114"/>
                </a:cubicBezTo>
                <a:cubicBezTo>
                  <a:pt x="781421" y="1633235"/>
                  <a:pt x="871860" y="1636208"/>
                  <a:pt x="887017" y="1637586"/>
                </a:cubicBezTo>
                <a:cubicBezTo>
                  <a:pt x="896253" y="1643744"/>
                  <a:pt x="907791" y="1647391"/>
                  <a:pt x="914726" y="1656059"/>
                </a:cubicBezTo>
                <a:cubicBezTo>
                  <a:pt x="920808" y="1663662"/>
                  <a:pt x="919609" y="1675060"/>
                  <a:pt x="923963" y="1683768"/>
                </a:cubicBezTo>
                <a:cubicBezTo>
                  <a:pt x="928928" y="1693697"/>
                  <a:pt x="936278" y="1702241"/>
                  <a:pt x="942436" y="1711477"/>
                </a:cubicBezTo>
                <a:cubicBezTo>
                  <a:pt x="949948" y="1734015"/>
                  <a:pt x="952239" y="1748989"/>
                  <a:pt x="970145" y="1766895"/>
                </a:cubicBezTo>
                <a:cubicBezTo>
                  <a:pt x="977994" y="1774744"/>
                  <a:pt x="989326" y="1778261"/>
                  <a:pt x="997854" y="1785368"/>
                </a:cubicBezTo>
                <a:cubicBezTo>
                  <a:pt x="1043979" y="1823805"/>
                  <a:pt x="1004576" y="1806081"/>
                  <a:pt x="1053272" y="1822314"/>
                </a:cubicBezTo>
                <a:cubicBezTo>
                  <a:pt x="1086952" y="1923358"/>
                  <a:pt x="1033239" y="1770314"/>
                  <a:pt x="1080981" y="1877732"/>
                </a:cubicBezTo>
                <a:cubicBezTo>
                  <a:pt x="1080986" y="1877742"/>
                  <a:pt x="1104070" y="1946999"/>
                  <a:pt x="1108690" y="1960859"/>
                </a:cubicBezTo>
                <a:lnTo>
                  <a:pt x="1127163" y="2016277"/>
                </a:lnTo>
                <a:cubicBezTo>
                  <a:pt x="1170569" y="2059683"/>
                  <a:pt x="1144006" y="2036743"/>
                  <a:pt x="1210290" y="2080932"/>
                </a:cubicBezTo>
                <a:lnTo>
                  <a:pt x="1237999" y="2099404"/>
                </a:lnTo>
                <a:cubicBezTo>
                  <a:pt x="1253163" y="2144894"/>
                  <a:pt x="1236380" y="2113449"/>
                  <a:pt x="1274945" y="2145586"/>
                </a:cubicBezTo>
                <a:cubicBezTo>
                  <a:pt x="1284980" y="2153948"/>
                  <a:pt x="1291236" y="2166951"/>
                  <a:pt x="1302654" y="2173295"/>
                </a:cubicBezTo>
                <a:cubicBezTo>
                  <a:pt x="1319676" y="2182751"/>
                  <a:pt x="1358072" y="2191768"/>
                  <a:pt x="1358072" y="2191768"/>
                </a:cubicBezTo>
                <a:cubicBezTo>
                  <a:pt x="1367308" y="2197926"/>
                  <a:pt x="1375387" y="2206343"/>
                  <a:pt x="1385781" y="2210241"/>
                </a:cubicBezTo>
                <a:cubicBezTo>
                  <a:pt x="1397647" y="2214691"/>
                  <a:pt x="1479321" y="2226987"/>
                  <a:pt x="1487381" y="2228714"/>
                </a:cubicBezTo>
                <a:cubicBezTo>
                  <a:pt x="1512206" y="2234034"/>
                  <a:pt x="1537187" y="2239157"/>
                  <a:pt x="1561272" y="2247186"/>
                </a:cubicBezTo>
                <a:cubicBezTo>
                  <a:pt x="1570508" y="2250265"/>
                  <a:pt x="1580273" y="2252069"/>
                  <a:pt x="1588981" y="2256423"/>
                </a:cubicBezTo>
                <a:cubicBezTo>
                  <a:pt x="1598910" y="2261387"/>
                  <a:pt x="1606487" y="2270522"/>
                  <a:pt x="1616690" y="2274895"/>
                </a:cubicBezTo>
                <a:cubicBezTo>
                  <a:pt x="1628358" y="2279896"/>
                  <a:pt x="1641430" y="2280645"/>
                  <a:pt x="1653636" y="2284132"/>
                </a:cubicBezTo>
                <a:cubicBezTo>
                  <a:pt x="1722559" y="2303825"/>
                  <a:pt x="1629387" y="2287595"/>
                  <a:pt x="1764472" y="2302604"/>
                </a:cubicBezTo>
                <a:cubicBezTo>
                  <a:pt x="1858167" y="2326030"/>
                  <a:pt x="1918411" y="2388811"/>
                  <a:pt x="1949199" y="2311841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49AFE5-3575-4F6A-897C-04DA9FE04E73}"/>
              </a:ext>
            </a:extLst>
          </p:cNvPr>
          <p:cNvSpPr/>
          <p:nvPr/>
        </p:nvSpPr>
        <p:spPr>
          <a:xfrm>
            <a:off x="1844386" y="1674668"/>
            <a:ext cx="353318" cy="616527"/>
          </a:xfrm>
          <a:custGeom>
            <a:avLst/>
            <a:gdLst>
              <a:gd name="connsiteX0" fmla="*/ 277091 w 471090"/>
              <a:gd name="connsiteY0" fmla="*/ 0 h 822036"/>
              <a:gd name="connsiteX1" fmla="*/ 314037 w 471090"/>
              <a:gd name="connsiteY1" fmla="*/ 73891 h 822036"/>
              <a:gd name="connsiteX2" fmla="*/ 332510 w 471090"/>
              <a:gd name="connsiteY2" fmla="*/ 138546 h 822036"/>
              <a:gd name="connsiteX3" fmla="*/ 397164 w 471090"/>
              <a:gd name="connsiteY3" fmla="*/ 212436 h 822036"/>
              <a:gd name="connsiteX4" fmla="*/ 452582 w 471090"/>
              <a:gd name="connsiteY4" fmla="*/ 258618 h 822036"/>
              <a:gd name="connsiteX5" fmla="*/ 471055 w 471090"/>
              <a:gd name="connsiteY5" fmla="*/ 314036 h 822036"/>
              <a:gd name="connsiteX6" fmla="*/ 461819 w 471090"/>
              <a:gd name="connsiteY6" fmla="*/ 535709 h 822036"/>
              <a:gd name="connsiteX7" fmla="*/ 443346 w 471090"/>
              <a:gd name="connsiteY7" fmla="*/ 628073 h 822036"/>
              <a:gd name="connsiteX8" fmla="*/ 434110 w 471090"/>
              <a:gd name="connsiteY8" fmla="*/ 683491 h 822036"/>
              <a:gd name="connsiteX9" fmla="*/ 424873 w 471090"/>
              <a:gd name="connsiteY9" fmla="*/ 711200 h 822036"/>
              <a:gd name="connsiteX10" fmla="*/ 406400 w 471090"/>
              <a:gd name="connsiteY10" fmla="*/ 775855 h 822036"/>
              <a:gd name="connsiteX11" fmla="*/ 387928 w 471090"/>
              <a:gd name="connsiteY11" fmla="*/ 803564 h 822036"/>
              <a:gd name="connsiteX12" fmla="*/ 332510 w 471090"/>
              <a:gd name="connsiteY12" fmla="*/ 822036 h 822036"/>
              <a:gd name="connsiteX13" fmla="*/ 221673 w 471090"/>
              <a:gd name="connsiteY13" fmla="*/ 812800 h 822036"/>
              <a:gd name="connsiteX14" fmla="*/ 203200 w 471090"/>
              <a:gd name="connsiteY14" fmla="*/ 785091 h 822036"/>
              <a:gd name="connsiteX15" fmla="*/ 175491 w 471090"/>
              <a:gd name="connsiteY15" fmla="*/ 766618 h 822036"/>
              <a:gd name="connsiteX16" fmla="*/ 166255 w 471090"/>
              <a:gd name="connsiteY16" fmla="*/ 738909 h 822036"/>
              <a:gd name="connsiteX17" fmla="*/ 129310 w 471090"/>
              <a:gd name="connsiteY17" fmla="*/ 683491 h 822036"/>
              <a:gd name="connsiteX18" fmla="*/ 120073 w 471090"/>
              <a:gd name="connsiteY18" fmla="*/ 655782 h 822036"/>
              <a:gd name="connsiteX19" fmla="*/ 83128 w 471090"/>
              <a:gd name="connsiteY19" fmla="*/ 600364 h 822036"/>
              <a:gd name="connsiteX20" fmla="*/ 64655 w 471090"/>
              <a:gd name="connsiteY20" fmla="*/ 572655 h 822036"/>
              <a:gd name="connsiteX21" fmla="*/ 36946 w 471090"/>
              <a:gd name="connsiteY21" fmla="*/ 471055 h 822036"/>
              <a:gd name="connsiteX22" fmla="*/ 18473 w 471090"/>
              <a:gd name="connsiteY22" fmla="*/ 406400 h 822036"/>
              <a:gd name="connsiteX23" fmla="*/ 0 w 471090"/>
              <a:gd name="connsiteY23" fmla="*/ 378691 h 822036"/>
              <a:gd name="connsiteX24" fmla="*/ 9237 w 471090"/>
              <a:gd name="connsiteY24" fmla="*/ 24014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1090" h="822036">
                <a:moveTo>
                  <a:pt x="277091" y="0"/>
                </a:moveTo>
                <a:cubicBezTo>
                  <a:pt x="302307" y="42026"/>
                  <a:pt x="303191" y="35933"/>
                  <a:pt x="314037" y="73891"/>
                </a:cubicBezTo>
                <a:cubicBezTo>
                  <a:pt x="316852" y="83743"/>
                  <a:pt x="325995" y="126819"/>
                  <a:pt x="332510" y="138546"/>
                </a:cubicBezTo>
                <a:cubicBezTo>
                  <a:pt x="378164" y="220723"/>
                  <a:pt x="349707" y="172888"/>
                  <a:pt x="397164" y="212436"/>
                </a:cubicBezTo>
                <a:cubicBezTo>
                  <a:pt x="468280" y="271700"/>
                  <a:pt x="383787" y="212756"/>
                  <a:pt x="452582" y="258618"/>
                </a:cubicBezTo>
                <a:cubicBezTo>
                  <a:pt x="458740" y="277091"/>
                  <a:pt x="471866" y="294581"/>
                  <a:pt x="471055" y="314036"/>
                </a:cubicBezTo>
                <a:cubicBezTo>
                  <a:pt x="467976" y="387927"/>
                  <a:pt x="468319" y="462040"/>
                  <a:pt x="461819" y="535709"/>
                </a:cubicBezTo>
                <a:cubicBezTo>
                  <a:pt x="459059" y="566985"/>
                  <a:pt x="448508" y="597102"/>
                  <a:pt x="443346" y="628073"/>
                </a:cubicBezTo>
                <a:cubicBezTo>
                  <a:pt x="440267" y="646546"/>
                  <a:pt x="438173" y="665210"/>
                  <a:pt x="434110" y="683491"/>
                </a:cubicBezTo>
                <a:cubicBezTo>
                  <a:pt x="431998" y="692995"/>
                  <a:pt x="427548" y="701839"/>
                  <a:pt x="424873" y="711200"/>
                </a:cubicBezTo>
                <a:cubicBezTo>
                  <a:pt x="420925" y="725020"/>
                  <a:pt x="413785" y="761084"/>
                  <a:pt x="406400" y="775855"/>
                </a:cubicBezTo>
                <a:cubicBezTo>
                  <a:pt x="401436" y="785784"/>
                  <a:pt x="397341" y="797681"/>
                  <a:pt x="387928" y="803564"/>
                </a:cubicBezTo>
                <a:cubicBezTo>
                  <a:pt x="371416" y="813884"/>
                  <a:pt x="332510" y="822036"/>
                  <a:pt x="332510" y="822036"/>
                </a:cubicBezTo>
                <a:cubicBezTo>
                  <a:pt x="295564" y="818957"/>
                  <a:pt x="257320" y="822985"/>
                  <a:pt x="221673" y="812800"/>
                </a:cubicBezTo>
                <a:cubicBezTo>
                  <a:pt x="210999" y="809750"/>
                  <a:pt x="211049" y="792940"/>
                  <a:pt x="203200" y="785091"/>
                </a:cubicBezTo>
                <a:cubicBezTo>
                  <a:pt x="195351" y="777242"/>
                  <a:pt x="184727" y="772776"/>
                  <a:pt x="175491" y="766618"/>
                </a:cubicBezTo>
                <a:cubicBezTo>
                  <a:pt x="172412" y="757382"/>
                  <a:pt x="170983" y="747420"/>
                  <a:pt x="166255" y="738909"/>
                </a:cubicBezTo>
                <a:cubicBezTo>
                  <a:pt x="155473" y="719501"/>
                  <a:pt x="136331" y="704553"/>
                  <a:pt x="129310" y="683491"/>
                </a:cubicBezTo>
                <a:cubicBezTo>
                  <a:pt x="126231" y="674255"/>
                  <a:pt x="124801" y="664293"/>
                  <a:pt x="120073" y="655782"/>
                </a:cubicBezTo>
                <a:cubicBezTo>
                  <a:pt x="109291" y="636375"/>
                  <a:pt x="95443" y="618837"/>
                  <a:pt x="83128" y="600364"/>
                </a:cubicBezTo>
                <a:lnTo>
                  <a:pt x="64655" y="572655"/>
                </a:lnTo>
                <a:cubicBezTo>
                  <a:pt x="48034" y="439684"/>
                  <a:pt x="71875" y="540913"/>
                  <a:pt x="36946" y="471055"/>
                </a:cubicBezTo>
                <a:cubicBezTo>
                  <a:pt x="18977" y="435117"/>
                  <a:pt x="36224" y="447818"/>
                  <a:pt x="18473" y="406400"/>
                </a:cubicBezTo>
                <a:cubicBezTo>
                  <a:pt x="14100" y="396197"/>
                  <a:pt x="6158" y="387927"/>
                  <a:pt x="0" y="378691"/>
                </a:cubicBezTo>
                <a:lnTo>
                  <a:pt x="9237" y="240146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8F6AC5-DB0B-4500-A3CE-6D780F6ADB98}"/>
              </a:ext>
            </a:extLst>
          </p:cNvPr>
          <p:cNvSpPr/>
          <p:nvPr/>
        </p:nvSpPr>
        <p:spPr>
          <a:xfrm>
            <a:off x="641899" y="1750868"/>
            <a:ext cx="918470" cy="1191495"/>
          </a:xfrm>
          <a:custGeom>
            <a:avLst/>
            <a:gdLst>
              <a:gd name="connsiteX0" fmla="*/ 1224626 w 1224626"/>
              <a:gd name="connsiteY0" fmla="*/ 110836 h 1588660"/>
              <a:gd name="connsiteX1" fmla="*/ 1132262 w 1224626"/>
              <a:gd name="connsiteY1" fmla="*/ 203200 h 1588660"/>
              <a:gd name="connsiteX2" fmla="*/ 1067607 w 1224626"/>
              <a:gd name="connsiteY2" fmla="*/ 221673 h 1588660"/>
              <a:gd name="connsiteX3" fmla="*/ 1039898 w 1224626"/>
              <a:gd name="connsiteY3" fmla="*/ 230909 h 1588660"/>
              <a:gd name="connsiteX4" fmla="*/ 1012189 w 1224626"/>
              <a:gd name="connsiteY4" fmla="*/ 249382 h 1588660"/>
              <a:gd name="connsiteX5" fmla="*/ 993716 w 1224626"/>
              <a:gd name="connsiteY5" fmla="*/ 277091 h 1588660"/>
              <a:gd name="connsiteX6" fmla="*/ 938298 w 1224626"/>
              <a:gd name="connsiteY6" fmla="*/ 314036 h 1588660"/>
              <a:gd name="connsiteX7" fmla="*/ 910589 w 1224626"/>
              <a:gd name="connsiteY7" fmla="*/ 332509 h 1588660"/>
              <a:gd name="connsiteX8" fmla="*/ 882880 w 1224626"/>
              <a:gd name="connsiteY8" fmla="*/ 350982 h 1588660"/>
              <a:gd name="connsiteX9" fmla="*/ 892116 w 1224626"/>
              <a:gd name="connsiteY9" fmla="*/ 461818 h 1588660"/>
              <a:gd name="connsiteX10" fmla="*/ 910589 w 1224626"/>
              <a:gd name="connsiteY10" fmla="*/ 489527 h 1588660"/>
              <a:gd name="connsiteX11" fmla="*/ 919826 w 1224626"/>
              <a:gd name="connsiteY11" fmla="*/ 526473 h 1588660"/>
              <a:gd name="connsiteX12" fmla="*/ 938298 w 1224626"/>
              <a:gd name="connsiteY12" fmla="*/ 581891 h 1588660"/>
              <a:gd name="connsiteX13" fmla="*/ 947535 w 1224626"/>
              <a:gd name="connsiteY13" fmla="*/ 683491 h 1588660"/>
              <a:gd name="connsiteX14" fmla="*/ 966007 w 1224626"/>
              <a:gd name="connsiteY14" fmla="*/ 738909 h 1588660"/>
              <a:gd name="connsiteX15" fmla="*/ 956771 w 1224626"/>
              <a:gd name="connsiteY15" fmla="*/ 868218 h 1588660"/>
              <a:gd name="connsiteX16" fmla="*/ 929062 w 1224626"/>
              <a:gd name="connsiteY16" fmla="*/ 877455 h 1588660"/>
              <a:gd name="connsiteX17" fmla="*/ 892116 w 1224626"/>
              <a:gd name="connsiteY17" fmla="*/ 932873 h 1588660"/>
              <a:gd name="connsiteX18" fmla="*/ 910589 w 1224626"/>
              <a:gd name="connsiteY18" fmla="*/ 1089891 h 1588660"/>
              <a:gd name="connsiteX19" fmla="*/ 919826 w 1224626"/>
              <a:gd name="connsiteY19" fmla="*/ 1145309 h 1588660"/>
              <a:gd name="connsiteX20" fmla="*/ 938298 w 1224626"/>
              <a:gd name="connsiteY20" fmla="*/ 1200727 h 1588660"/>
              <a:gd name="connsiteX21" fmla="*/ 947535 w 1224626"/>
              <a:gd name="connsiteY21" fmla="*/ 1228436 h 1588660"/>
              <a:gd name="connsiteX22" fmla="*/ 966007 w 1224626"/>
              <a:gd name="connsiteY22" fmla="*/ 1376218 h 1588660"/>
              <a:gd name="connsiteX23" fmla="*/ 984480 w 1224626"/>
              <a:gd name="connsiteY23" fmla="*/ 1477818 h 1588660"/>
              <a:gd name="connsiteX24" fmla="*/ 947535 w 1224626"/>
              <a:gd name="connsiteY24" fmla="*/ 1579418 h 1588660"/>
              <a:gd name="connsiteX25" fmla="*/ 919826 w 1224626"/>
              <a:gd name="connsiteY25" fmla="*/ 1560946 h 1588660"/>
              <a:gd name="connsiteX26" fmla="*/ 901353 w 1224626"/>
              <a:gd name="connsiteY26" fmla="*/ 1533236 h 1588660"/>
              <a:gd name="connsiteX27" fmla="*/ 873644 w 1224626"/>
              <a:gd name="connsiteY27" fmla="*/ 1505527 h 1588660"/>
              <a:gd name="connsiteX28" fmla="*/ 864407 w 1224626"/>
              <a:gd name="connsiteY28" fmla="*/ 1477818 h 1588660"/>
              <a:gd name="connsiteX29" fmla="*/ 818226 w 1224626"/>
              <a:gd name="connsiteY29" fmla="*/ 1431636 h 1588660"/>
              <a:gd name="connsiteX30" fmla="*/ 799753 w 1224626"/>
              <a:gd name="connsiteY30" fmla="*/ 1403927 h 1588660"/>
              <a:gd name="connsiteX31" fmla="*/ 772044 w 1224626"/>
              <a:gd name="connsiteY31" fmla="*/ 1385455 h 1588660"/>
              <a:gd name="connsiteX32" fmla="*/ 735098 w 1224626"/>
              <a:gd name="connsiteY32" fmla="*/ 1330036 h 1588660"/>
              <a:gd name="connsiteX33" fmla="*/ 651971 w 1224626"/>
              <a:gd name="connsiteY33" fmla="*/ 1274618 h 1588660"/>
              <a:gd name="connsiteX34" fmla="*/ 624262 w 1224626"/>
              <a:gd name="connsiteY34" fmla="*/ 1256146 h 1588660"/>
              <a:gd name="connsiteX35" fmla="*/ 559607 w 1224626"/>
              <a:gd name="connsiteY35" fmla="*/ 1237673 h 1588660"/>
              <a:gd name="connsiteX36" fmla="*/ 411826 w 1224626"/>
              <a:gd name="connsiteY36" fmla="*/ 1246909 h 1588660"/>
              <a:gd name="connsiteX37" fmla="*/ 384116 w 1224626"/>
              <a:gd name="connsiteY37" fmla="*/ 1256146 h 1588660"/>
              <a:gd name="connsiteX38" fmla="*/ 347171 w 1224626"/>
              <a:gd name="connsiteY38" fmla="*/ 1265382 h 1588660"/>
              <a:gd name="connsiteX39" fmla="*/ 291753 w 1224626"/>
              <a:gd name="connsiteY39" fmla="*/ 1237673 h 1588660"/>
              <a:gd name="connsiteX40" fmla="*/ 264044 w 1224626"/>
              <a:gd name="connsiteY40" fmla="*/ 1219200 h 1588660"/>
              <a:gd name="connsiteX41" fmla="*/ 199389 w 1224626"/>
              <a:gd name="connsiteY41" fmla="*/ 1209964 h 1588660"/>
              <a:gd name="connsiteX42" fmla="*/ 162444 w 1224626"/>
              <a:gd name="connsiteY42" fmla="*/ 1200727 h 1588660"/>
              <a:gd name="connsiteX43" fmla="*/ 134735 w 1224626"/>
              <a:gd name="connsiteY43" fmla="*/ 1182255 h 1588660"/>
              <a:gd name="connsiteX44" fmla="*/ 60844 w 1224626"/>
              <a:gd name="connsiteY44" fmla="*/ 1163782 h 1588660"/>
              <a:gd name="connsiteX45" fmla="*/ 33135 w 1224626"/>
              <a:gd name="connsiteY45" fmla="*/ 1154546 h 1588660"/>
              <a:gd name="connsiteX46" fmla="*/ 14662 w 1224626"/>
              <a:gd name="connsiteY46" fmla="*/ 1089891 h 1588660"/>
              <a:gd name="connsiteX47" fmla="*/ 42371 w 1224626"/>
              <a:gd name="connsiteY47" fmla="*/ 1080655 h 1588660"/>
              <a:gd name="connsiteX48" fmla="*/ 180916 w 1224626"/>
              <a:gd name="connsiteY48" fmla="*/ 1071418 h 1588660"/>
              <a:gd name="connsiteX49" fmla="*/ 208626 w 1224626"/>
              <a:gd name="connsiteY49" fmla="*/ 1062182 h 1588660"/>
              <a:gd name="connsiteX50" fmla="*/ 217862 w 1224626"/>
              <a:gd name="connsiteY50" fmla="*/ 1006764 h 1588660"/>
              <a:gd name="connsiteX51" fmla="*/ 236335 w 1224626"/>
              <a:gd name="connsiteY51" fmla="*/ 942109 h 1588660"/>
              <a:gd name="connsiteX52" fmla="*/ 245571 w 1224626"/>
              <a:gd name="connsiteY52" fmla="*/ 822036 h 1588660"/>
              <a:gd name="connsiteX53" fmla="*/ 273280 w 1224626"/>
              <a:gd name="connsiteY53" fmla="*/ 803564 h 1588660"/>
              <a:gd name="connsiteX54" fmla="*/ 282516 w 1224626"/>
              <a:gd name="connsiteY54" fmla="*/ 775855 h 1588660"/>
              <a:gd name="connsiteX55" fmla="*/ 300989 w 1224626"/>
              <a:gd name="connsiteY55" fmla="*/ 748146 h 1588660"/>
              <a:gd name="connsiteX56" fmla="*/ 310226 w 1224626"/>
              <a:gd name="connsiteY56" fmla="*/ 720436 h 1588660"/>
              <a:gd name="connsiteX57" fmla="*/ 365644 w 1224626"/>
              <a:gd name="connsiteY57" fmla="*/ 683491 h 1588660"/>
              <a:gd name="connsiteX58" fmla="*/ 384116 w 1224626"/>
              <a:gd name="connsiteY58" fmla="*/ 628073 h 1588660"/>
              <a:gd name="connsiteX59" fmla="*/ 421062 w 1224626"/>
              <a:gd name="connsiteY59" fmla="*/ 544946 h 1588660"/>
              <a:gd name="connsiteX60" fmla="*/ 448771 w 1224626"/>
              <a:gd name="connsiteY60" fmla="*/ 489527 h 1588660"/>
              <a:gd name="connsiteX61" fmla="*/ 578080 w 1224626"/>
              <a:gd name="connsiteY61" fmla="*/ 461818 h 1588660"/>
              <a:gd name="connsiteX62" fmla="*/ 615026 w 1224626"/>
              <a:gd name="connsiteY62" fmla="*/ 424873 h 1588660"/>
              <a:gd name="connsiteX63" fmla="*/ 651971 w 1224626"/>
              <a:gd name="connsiteY63" fmla="*/ 369455 h 1588660"/>
              <a:gd name="connsiteX64" fmla="*/ 688916 w 1224626"/>
              <a:gd name="connsiteY64" fmla="*/ 314036 h 1588660"/>
              <a:gd name="connsiteX65" fmla="*/ 707389 w 1224626"/>
              <a:gd name="connsiteY65" fmla="*/ 286327 h 1588660"/>
              <a:gd name="connsiteX66" fmla="*/ 735098 w 1224626"/>
              <a:gd name="connsiteY66" fmla="*/ 267855 h 1588660"/>
              <a:gd name="connsiteX67" fmla="*/ 790516 w 1224626"/>
              <a:gd name="connsiteY67" fmla="*/ 249382 h 1588660"/>
              <a:gd name="connsiteX68" fmla="*/ 901353 w 1224626"/>
              <a:gd name="connsiteY68" fmla="*/ 193964 h 1588660"/>
              <a:gd name="connsiteX69" fmla="*/ 929062 w 1224626"/>
              <a:gd name="connsiteY69" fmla="*/ 184727 h 1588660"/>
              <a:gd name="connsiteX70" fmla="*/ 1012189 w 1224626"/>
              <a:gd name="connsiteY70" fmla="*/ 120073 h 1588660"/>
              <a:gd name="connsiteX71" fmla="*/ 1039898 w 1224626"/>
              <a:gd name="connsiteY71" fmla="*/ 101600 h 1588660"/>
              <a:gd name="connsiteX72" fmla="*/ 1058371 w 1224626"/>
              <a:gd name="connsiteY72" fmla="*/ 73891 h 1588660"/>
              <a:gd name="connsiteX73" fmla="*/ 1095316 w 1224626"/>
              <a:gd name="connsiteY73" fmla="*/ 64655 h 1588660"/>
              <a:gd name="connsiteX74" fmla="*/ 1123026 w 1224626"/>
              <a:gd name="connsiteY74" fmla="*/ 46182 h 1588660"/>
              <a:gd name="connsiteX75" fmla="*/ 1141498 w 1224626"/>
              <a:gd name="connsiteY75" fmla="*/ 18473 h 1588660"/>
              <a:gd name="connsiteX76" fmla="*/ 1169207 w 1224626"/>
              <a:gd name="connsiteY76" fmla="*/ 0 h 158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24626" h="1588660">
                <a:moveTo>
                  <a:pt x="1224626" y="110836"/>
                </a:moveTo>
                <a:cubicBezTo>
                  <a:pt x="1197934" y="144200"/>
                  <a:pt x="1171923" y="183370"/>
                  <a:pt x="1132262" y="203200"/>
                </a:cubicBezTo>
                <a:cubicBezTo>
                  <a:pt x="1117503" y="210580"/>
                  <a:pt x="1081411" y="217729"/>
                  <a:pt x="1067607" y="221673"/>
                </a:cubicBezTo>
                <a:cubicBezTo>
                  <a:pt x="1058246" y="224348"/>
                  <a:pt x="1049134" y="227830"/>
                  <a:pt x="1039898" y="230909"/>
                </a:cubicBezTo>
                <a:cubicBezTo>
                  <a:pt x="1030662" y="237067"/>
                  <a:pt x="1020038" y="241533"/>
                  <a:pt x="1012189" y="249382"/>
                </a:cubicBezTo>
                <a:cubicBezTo>
                  <a:pt x="1004340" y="257231"/>
                  <a:pt x="1002070" y="269781"/>
                  <a:pt x="993716" y="277091"/>
                </a:cubicBezTo>
                <a:cubicBezTo>
                  <a:pt x="977008" y="291711"/>
                  <a:pt x="956771" y="301721"/>
                  <a:pt x="938298" y="314036"/>
                </a:cubicBezTo>
                <a:lnTo>
                  <a:pt x="910589" y="332509"/>
                </a:lnTo>
                <a:lnTo>
                  <a:pt x="882880" y="350982"/>
                </a:lnTo>
                <a:cubicBezTo>
                  <a:pt x="885959" y="387927"/>
                  <a:pt x="884845" y="425465"/>
                  <a:pt x="892116" y="461818"/>
                </a:cubicBezTo>
                <a:cubicBezTo>
                  <a:pt x="894293" y="472703"/>
                  <a:pt x="906216" y="479324"/>
                  <a:pt x="910589" y="489527"/>
                </a:cubicBezTo>
                <a:cubicBezTo>
                  <a:pt x="915590" y="501195"/>
                  <a:pt x="916178" y="514314"/>
                  <a:pt x="919826" y="526473"/>
                </a:cubicBezTo>
                <a:cubicBezTo>
                  <a:pt x="925421" y="545124"/>
                  <a:pt x="938298" y="581891"/>
                  <a:pt x="938298" y="581891"/>
                </a:cubicBezTo>
                <a:cubicBezTo>
                  <a:pt x="941377" y="615758"/>
                  <a:pt x="941625" y="650002"/>
                  <a:pt x="947535" y="683491"/>
                </a:cubicBezTo>
                <a:cubicBezTo>
                  <a:pt x="950919" y="702667"/>
                  <a:pt x="966007" y="738909"/>
                  <a:pt x="966007" y="738909"/>
                </a:cubicBezTo>
                <a:cubicBezTo>
                  <a:pt x="962928" y="782012"/>
                  <a:pt x="967905" y="826464"/>
                  <a:pt x="956771" y="868218"/>
                </a:cubicBezTo>
                <a:cubicBezTo>
                  <a:pt x="954262" y="877625"/>
                  <a:pt x="935946" y="870571"/>
                  <a:pt x="929062" y="877455"/>
                </a:cubicBezTo>
                <a:cubicBezTo>
                  <a:pt x="913363" y="893154"/>
                  <a:pt x="892116" y="932873"/>
                  <a:pt x="892116" y="932873"/>
                </a:cubicBezTo>
                <a:cubicBezTo>
                  <a:pt x="909825" y="1163076"/>
                  <a:pt x="889246" y="983179"/>
                  <a:pt x="910589" y="1089891"/>
                </a:cubicBezTo>
                <a:cubicBezTo>
                  <a:pt x="914262" y="1108255"/>
                  <a:pt x="915284" y="1127141"/>
                  <a:pt x="919826" y="1145309"/>
                </a:cubicBezTo>
                <a:cubicBezTo>
                  <a:pt x="924549" y="1164199"/>
                  <a:pt x="932140" y="1182254"/>
                  <a:pt x="938298" y="1200727"/>
                </a:cubicBezTo>
                <a:lnTo>
                  <a:pt x="947535" y="1228436"/>
                </a:lnTo>
                <a:cubicBezTo>
                  <a:pt x="968579" y="1354706"/>
                  <a:pt x="943803" y="1198588"/>
                  <a:pt x="966007" y="1376218"/>
                </a:cubicBezTo>
                <a:cubicBezTo>
                  <a:pt x="969944" y="1407716"/>
                  <a:pt x="978178" y="1446305"/>
                  <a:pt x="984480" y="1477818"/>
                </a:cubicBezTo>
                <a:cubicBezTo>
                  <a:pt x="977627" y="1560052"/>
                  <a:pt x="1009577" y="1610439"/>
                  <a:pt x="947535" y="1579418"/>
                </a:cubicBezTo>
                <a:cubicBezTo>
                  <a:pt x="937606" y="1574454"/>
                  <a:pt x="929062" y="1567103"/>
                  <a:pt x="919826" y="1560946"/>
                </a:cubicBezTo>
                <a:cubicBezTo>
                  <a:pt x="913668" y="1551709"/>
                  <a:pt x="908460" y="1541764"/>
                  <a:pt x="901353" y="1533236"/>
                </a:cubicBezTo>
                <a:cubicBezTo>
                  <a:pt x="892991" y="1523201"/>
                  <a:pt x="880890" y="1516395"/>
                  <a:pt x="873644" y="1505527"/>
                </a:cubicBezTo>
                <a:cubicBezTo>
                  <a:pt x="868243" y="1497426"/>
                  <a:pt x="868761" y="1486526"/>
                  <a:pt x="864407" y="1477818"/>
                </a:cubicBezTo>
                <a:cubicBezTo>
                  <a:pt x="849013" y="1447029"/>
                  <a:pt x="845936" y="1450110"/>
                  <a:pt x="818226" y="1431636"/>
                </a:cubicBezTo>
                <a:cubicBezTo>
                  <a:pt x="812068" y="1422400"/>
                  <a:pt x="807603" y="1411776"/>
                  <a:pt x="799753" y="1403927"/>
                </a:cubicBezTo>
                <a:cubicBezTo>
                  <a:pt x="791904" y="1396078"/>
                  <a:pt x="779354" y="1393809"/>
                  <a:pt x="772044" y="1385455"/>
                </a:cubicBezTo>
                <a:cubicBezTo>
                  <a:pt x="757424" y="1368746"/>
                  <a:pt x="753571" y="1342351"/>
                  <a:pt x="735098" y="1330036"/>
                </a:cubicBezTo>
                <a:lnTo>
                  <a:pt x="651971" y="1274618"/>
                </a:lnTo>
                <a:cubicBezTo>
                  <a:pt x="642735" y="1268461"/>
                  <a:pt x="634793" y="1259657"/>
                  <a:pt x="624262" y="1256146"/>
                </a:cubicBezTo>
                <a:cubicBezTo>
                  <a:pt x="584510" y="1242894"/>
                  <a:pt x="605998" y="1249270"/>
                  <a:pt x="559607" y="1237673"/>
                </a:cubicBezTo>
                <a:cubicBezTo>
                  <a:pt x="510347" y="1240752"/>
                  <a:pt x="460911" y="1241742"/>
                  <a:pt x="411826" y="1246909"/>
                </a:cubicBezTo>
                <a:cubicBezTo>
                  <a:pt x="402143" y="1247928"/>
                  <a:pt x="393478" y="1253471"/>
                  <a:pt x="384116" y="1256146"/>
                </a:cubicBezTo>
                <a:cubicBezTo>
                  <a:pt x="371910" y="1259633"/>
                  <a:pt x="359486" y="1262303"/>
                  <a:pt x="347171" y="1265382"/>
                </a:cubicBezTo>
                <a:cubicBezTo>
                  <a:pt x="267760" y="1212441"/>
                  <a:pt x="368233" y="1275913"/>
                  <a:pt x="291753" y="1237673"/>
                </a:cubicBezTo>
                <a:cubicBezTo>
                  <a:pt x="281824" y="1232709"/>
                  <a:pt x="274677" y="1222390"/>
                  <a:pt x="264044" y="1219200"/>
                </a:cubicBezTo>
                <a:cubicBezTo>
                  <a:pt x="243192" y="1212944"/>
                  <a:pt x="220808" y="1213858"/>
                  <a:pt x="199389" y="1209964"/>
                </a:cubicBezTo>
                <a:cubicBezTo>
                  <a:pt x="186900" y="1207693"/>
                  <a:pt x="174759" y="1203806"/>
                  <a:pt x="162444" y="1200727"/>
                </a:cubicBezTo>
                <a:cubicBezTo>
                  <a:pt x="153208" y="1194570"/>
                  <a:pt x="144664" y="1187219"/>
                  <a:pt x="134735" y="1182255"/>
                </a:cubicBezTo>
                <a:cubicBezTo>
                  <a:pt x="113617" y="1171696"/>
                  <a:pt x="81931" y="1169053"/>
                  <a:pt x="60844" y="1163782"/>
                </a:cubicBezTo>
                <a:cubicBezTo>
                  <a:pt x="51399" y="1161421"/>
                  <a:pt x="42371" y="1157625"/>
                  <a:pt x="33135" y="1154546"/>
                </a:cubicBezTo>
                <a:cubicBezTo>
                  <a:pt x="5401" y="1136056"/>
                  <a:pt x="-15188" y="1134667"/>
                  <a:pt x="14662" y="1089891"/>
                </a:cubicBezTo>
                <a:cubicBezTo>
                  <a:pt x="20062" y="1081790"/>
                  <a:pt x="32695" y="1081730"/>
                  <a:pt x="42371" y="1080655"/>
                </a:cubicBezTo>
                <a:cubicBezTo>
                  <a:pt x="88372" y="1075544"/>
                  <a:pt x="134734" y="1074497"/>
                  <a:pt x="180916" y="1071418"/>
                </a:cubicBezTo>
                <a:cubicBezTo>
                  <a:pt x="190153" y="1068339"/>
                  <a:pt x="203795" y="1070635"/>
                  <a:pt x="208626" y="1062182"/>
                </a:cubicBezTo>
                <a:cubicBezTo>
                  <a:pt x="217918" y="1045922"/>
                  <a:pt x="214189" y="1025128"/>
                  <a:pt x="217862" y="1006764"/>
                </a:cubicBezTo>
                <a:cubicBezTo>
                  <a:pt x="223662" y="977763"/>
                  <a:pt x="227530" y="968523"/>
                  <a:pt x="236335" y="942109"/>
                </a:cubicBezTo>
                <a:cubicBezTo>
                  <a:pt x="239414" y="902085"/>
                  <a:pt x="235228" y="860823"/>
                  <a:pt x="245571" y="822036"/>
                </a:cubicBezTo>
                <a:cubicBezTo>
                  <a:pt x="248431" y="811310"/>
                  <a:pt x="266346" y="812232"/>
                  <a:pt x="273280" y="803564"/>
                </a:cubicBezTo>
                <a:cubicBezTo>
                  <a:pt x="279362" y="795962"/>
                  <a:pt x="278162" y="784563"/>
                  <a:pt x="282516" y="775855"/>
                </a:cubicBezTo>
                <a:cubicBezTo>
                  <a:pt x="287480" y="765926"/>
                  <a:pt x="296025" y="758075"/>
                  <a:pt x="300989" y="748146"/>
                </a:cubicBezTo>
                <a:cubicBezTo>
                  <a:pt x="305343" y="739438"/>
                  <a:pt x="303341" y="727321"/>
                  <a:pt x="310226" y="720436"/>
                </a:cubicBezTo>
                <a:cubicBezTo>
                  <a:pt x="325925" y="704737"/>
                  <a:pt x="365644" y="683491"/>
                  <a:pt x="365644" y="683491"/>
                </a:cubicBezTo>
                <a:cubicBezTo>
                  <a:pt x="371801" y="665018"/>
                  <a:pt x="373315" y="644274"/>
                  <a:pt x="384116" y="628073"/>
                </a:cubicBezTo>
                <a:cubicBezTo>
                  <a:pt x="413389" y="584164"/>
                  <a:pt x="399080" y="610893"/>
                  <a:pt x="421062" y="544946"/>
                </a:cubicBezTo>
                <a:cubicBezTo>
                  <a:pt x="426095" y="529847"/>
                  <a:pt x="433691" y="498952"/>
                  <a:pt x="448771" y="489527"/>
                </a:cubicBezTo>
                <a:cubicBezTo>
                  <a:pt x="481672" y="468964"/>
                  <a:pt x="543590" y="466129"/>
                  <a:pt x="578080" y="461818"/>
                </a:cubicBezTo>
                <a:cubicBezTo>
                  <a:pt x="625100" y="446145"/>
                  <a:pt x="592635" y="465176"/>
                  <a:pt x="615026" y="424873"/>
                </a:cubicBezTo>
                <a:cubicBezTo>
                  <a:pt x="625808" y="405466"/>
                  <a:pt x="639656" y="387928"/>
                  <a:pt x="651971" y="369455"/>
                </a:cubicBezTo>
                <a:lnTo>
                  <a:pt x="688916" y="314036"/>
                </a:lnTo>
                <a:cubicBezTo>
                  <a:pt x="695073" y="304800"/>
                  <a:pt x="698153" y="292484"/>
                  <a:pt x="707389" y="286327"/>
                </a:cubicBezTo>
                <a:cubicBezTo>
                  <a:pt x="716625" y="280170"/>
                  <a:pt x="724954" y="272363"/>
                  <a:pt x="735098" y="267855"/>
                </a:cubicBezTo>
                <a:cubicBezTo>
                  <a:pt x="752892" y="259947"/>
                  <a:pt x="790516" y="249382"/>
                  <a:pt x="790516" y="249382"/>
                </a:cubicBezTo>
                <a:cubicBezTo>
                  <a:pt x="862140" y="201633"/>
                  <a:pt x="824870" y="219458"/>
                  <a:pt x="901353" y="193964"/>
                </a:cubicBezTo>
                <a:lnTo>
                  <a:pt x="929062" y="184727"/>
                </a:lnTo>
                <a:cubicBezTo>
                  <a:pt x="972470" y="141319"/>
                  <a:pt x="945901" y="164265"/>
                  <a:pt x="1012189" y="120073"/>
                </a:cubicBezTo>
                <a:lnTo>
                  <a:pt x="1039898" y="101600"/>
                </a:lnTo>
                <a:cubicBezTo>
                  <a:pt x="1046056" y="92364"/>
                  <a:pt x="1049135" y="80049"/>
                  <a:pt x="1058371" y="73891"/>
                </a:cubicBezTo>
                <a:cubicBezTo>
                  <a:pt x="1068933" y="66850"/>
                  <a:pt x="1083648" y="69655"/>
                  <a:pt x="1095316" y="64655"/>
                </a:cubicBezTo>
                <a:cubicBezTo>
                  <a:pt x="1105519" y="60282"/>
                  <a:pt x="1113789" y="52340"/>
                  <a:pt x="1123026" y="46182"/>
                </a:cubicBezTo>
                <a:cubicBezTo>
                  <a:pt x="1129183" y="36946"/>
                  <a:pt x="1133649" y="26322"/>
                  <a:pt x="1141498" y="18473"/>
                </a:cubicBezTo>
                <a:cubicBezTo>
                  <a:pt x="1149347" y="10623"/>
                  <a:pt x="1169207" y="0"/>
                  <a:pt x="1169207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E02F64-6E77-42AA-9903-565B3BE18662}"/>
              </a:ext>
            </a:extLst>
          </p:cNvPr>
          <p:cNvSpPr/>
          <p:nvPr/>
        </p:nvSpPr>
        <p:spPr>
          <a:xfrm>
            <a:off x="882234" y="3212525"/>
            <a:ext cx="861746" cy="1191495"/>
          </a:xfrm>
          <a:custGeom>
            <a:avLst/>
            <a:gdLst>
              <a:gd name="connsiteX0" fmla="*/ 708768 w 1101366"/>
              <a:gd name="connsiteY0" fmla="*/ 1681018 h 1690263"/>
              <a:gd name="connsiteX1" fmla="*/ 671822 w 1101366"/>
              <a:gd name="connsiteY1" fmla="*/ 1505528 h 1690263"/>
              <a:gd name="connsiteX2" fmla="*/ 644113 w 1101366"/>
              <a:gd name="connsiteY2" fmla="*/ 1496291 h 1690263"/>
              <a:gd name="connsiteX3" fmla="*/ 616404 w 1101366"/>
              <a:gd name="connsiteY3" fmla="*/ 1477818 h 1690263"/>
              <a:gd name="connsiteX4" fmla="*/ 579459 w 1101366"/>
              <a:gd name="connsiteY4" fmla="*/ 1468582 h 1690263"/>
              <a:gd name="connsiteX5" fmla="*/ 514804 w 1101366"/>
              <a:gd name="connsiteY5" fmla="*/ 1450109 h 1690263"/>
              <a:gd name="connsiteX6" fmla="*/ 459386 w 1101366"/>
              <a:gd name="connsiteY6" fmla="*/ 1413164 h 1690263"/>
              <a:gd name="connsiteX7" fmla="*/ 422440 w 1101366"/>
              <a:gd name="connsiteY7" fmla="*/ 1357746 h 1690263"/>
              <a:gd name="connsiteX8" fmla="*/ 413204 w 1101366"/>
              <a:gd name="connsiteY8" fmla="*/ 1330037 h 1690263"/>
              <a:gd name="connsiteX9" fmla="*/ 394731 w 1101366"/>
              <a:gd name="connsiteY9" fmla="*/ 1302328 h 1690263"/>
              <a:gd name="connsiteX10" fmla="*/ 403968 w 1101366"/>
              <a:gd name="connsiteY10" fmla="*/ 960582 h 1690263"/>
              <a:gd name="connsiteX11" fmla="*/ 413204 w 1101366"/>
              <a:gd name="connsiteY11" fmla="*/ 923637 h 1690263"/>
              <a:gd name="connsiteX12" fmla="*/ 450149 w 1101366"/>
              <a:gd name="connsiteY12" fmla="*/ 840509 h 1690263"/>
              <a:gd name="connsiteX13" fmla="*/ 477859 w 1101366"/>
              <a:gd name="connsiteY13" fmla="*/ 822037 h 1690263"/>
              <a:gd name="connsiteX14" fmla="*/ 487095 w 1101366"/>
              <a:gd name="connsiteY14" fmla="*/ 794328 h 1690263"/>
              <a:gd name="connsiteX15" fmla="*/ 542513 w 1101366"/>
              <a:gd name="connsiteY15" fmla="*/ 748146 h 1690263"/>
              <a:gd name="connsiteX16" fmla="*/ 579459 w 1101366"/>
              <a:gd name="connsiteY16" fmla="*/ 701964 h 1690263"/>
              <a:gd name="connsiteX17" fmla="*/ 597931 w 1101366"/>
              <a:gd name="connsiteY17" fmla="*/ 646546 h 1690263"/>
              <a:gd name="connsiteX18" fmla="*/ 625640 w 1101366"/>
              <a:gd name="connsiteY18" fmla="*/ 591128 h 1690263"/>
              <a:gd name="connsiteX19" fmla="*/ 644113 w 1101366"/>
              <a:gd name="connsiteY19" fmla="*/ 554182 h 1690263"/>
              <a:gd name="connsiteX20" fmla="*/ 681059 w 1101366"/>
              <a:gd name="connsiteY20" fmla="*/ 526473 h 1690263"/>
              <a:gd name="connsiteX21" fmla="*/ 690295 w 1101366"/>
              <a:gd name="connsiteY21" fmla="*/ 498764 h 1690263"/>
              <a:gd name="connsiteX22" fmla="*/ 718004 w 1101366"/>
              <a:gd name="connsiteY22" fmla="*/ 489528 h 1690263"/>
              <a:gd name="connsiteX23" fmla="*/ 773422 w 1101366"/>
              <a:gd name="connsiteY23" fmla="*/ 480291 h 1690263"/>
              <a:gd name="connsiteX24" fmla="*/ 828840 w 1101366"/>
              <a:gd name="connsiteY24" fmla="*/ 461818 h 1690263"/>
              <a:gd name="connsiteX25" fmla="*/ 902731 w 1101366"/>
              <a:gd name="connsiteY25" fmla="*/ 489528 h 1690263"/>
              <a:gd name="connsiteX26" fmla="*/ 948913 w 1101366"/>
              <a:gd name="connsiteY26" fmla="*/ 535709 h 1690263"/>
              <a:gd name="connsiteX27" fmla="*/ 1004331 w 1101366"/>
              <a:gd name="connsiteY27" fmla="*/ 554182 h 1690263"/>
              <a:gd name="connsiteX28" fmla="*/ 1032040 w 1101366"/>
              <a:gd name="connsiteY28" fmla="*/ 572655 h 1690263"/>
              <a:gd name="connsiteX29" fmla="*/ 1096695 w 1101366"/>
              <a:gd name="connsiteY29" fmla="*/ 563418 h 1690263"/>
              <a:gd name="connsiteX30" fmla="*/ 1087459 w 1101366"/>
              <a:gd name="connsiteY30" fmla="*/ 498764 h 1690263"/>
              <a:gd name="connsiteX31" fmla="*/ 1059749 w 1101366"/>
              <a:gd name="connsiteY31" fmla="*/ 443346 h 1690263"/>
              <a:gd name="connsiteX32" fmla="*/ 930440 w 1101366"/>
              <a:gd name="connsiteY32" fmla="*/ 415637 h 1690263"/>
              <a:gd name="connsiteX33" fmla="*/ 902731 w 1101366"/>
              <a:gd name="connsiteY33" fmla="*/ 406400 h 1690263"/>
              <a:gd name="connsiteX34" fmla="*/ 875022 w 1101366"/>
              <a:gd name="connsiteY34" fmla="*/ 387928 h 1690263"/>
              <a:gd name="connsiteX35" fmla="*/ 838077 w 1101366"/>
              <a:gd name="connsiteY35" fmla="*/ 378691 h 1690263"/>
              <a:gd name="connsiteX36" fmla="*/ 754949 w 1101366"/>
              <a:gd name="connsiteY36" fmla="*/ 387928 h 1690263"/>
              <a:gd name="connsiteX37" fmla="*/ 727240 w 1101366"/>
              <a:gd name="connsiteY37" fmla="*/ 397164 h 1690263"/>
              <a:gd name="connsiteX38" fmla="*/ 681059 w 1101366"/>
              <a:gd name="connsiteY38" fmla="*/ 434109 h 1690263"/>
              <a:gd name="connsiteX39" fmla="*/ 653349 w 1101366"/>
              <a:gd name="connsiteY39" fmla="*/ 461818 h 1690263"/>
              <a:gd name="connsiteX40" fmla="*/ 625640 w 1101366"/>
              <a:gd name="connsiteY40" fmla="*/ 471055 h 1690263"/>
              <a:gd name="connsiteX41" fmla="*/ 597931 w 1101366"/>
              <a:gd name="connsiteY41" fmla="*/ 489528 h 1690263"/>
              <a:gd name="connsiteX42" fmla="*/ 560986 w 1101366"/>
              <a:gd name="connsiteY42" fmla="*/ 572655 h 1690263"/>
              <a:gd name="connsiteX43" fmla="*/ 551749 w 1101366"/>
              <a:gd name="connsiteY43" fmla="*/ 618837 h 1690263"/>
              <a:gd name="connsiteX44" fmla="*/ 533277 w 1101366"/>
              <a:gd name="connsiteY44" fmla="*/ 646546 h 1690263"/>
              <a:gd name="connsiteX45" fmla="*/ 477859 w 1101366"/>
              <a:gd name="connsiteY45" fmla="*/ 683491 h 1690263"/>
              <a:gd name="connsiteX46" fmla="*/ 459386 w 1101366"/>
              <a:gd name="connsiteY46" fmla="*/ 711200 h 1690263"/>
              <a:gd name="connsiteX47" fmla="*/ 431677 w 1101366"/>
              <a:gd name="connsiteY47" fmla="*/ 729673 h 1690263"/>
              <a:gd name="connsiteX48" fmla="*/ 450149 w 1101366"/>
              <a:gd name="connsiteY48" fmla="*/ 563418 h 1690263"/>
              <a:gd name="connsiteX49" fmla="*/ 459386 w 1101366"/>
              <a:gd name="connsiteY49" fmla="*/ 517237 h 1690263"/>
              <a:gd name="connsiteX50" fmla="*/ 477859 w 1101366"/>
              <a:gd name="connsiteY50" fmla="*/ 461818 h 1690263"/>
              <a:gd name="connsiteX51" fmla="*/ 487095 w 1101366"/>
              <a:gd name="connsiteY51" fmla="*/ 434109 h 1690263"/>
              <a:gd name="connsiteX52" fmla="*/ 505568 w 1101366"/>
              <a:gd name="connsiteY52" fmla="*/ 332509 h 1690263"/>
              <a:gd name="connsiteX53" fmla="*/ 533277 w 1101366"/>
              <a:gd name="connsiteY53" fmla="*/ 314037 h 1690263"/>
              <a:gd name="connsiteX54" fmla="*/ 588695 w 1101366"/>
              <a:gd name="connsiteY54" fmla="*/ 295564 h 1690263"/>
              <a:gd name="connsiteX55" fmla="*/ 616404 w 1101366"/>
              <a:gd name="connsiteY55" fmla="*/ 240146 h 1690263"/>
              <a:gd name="connsiteX56" fmla="*/ 634877 w 1101366"/>
              <a:gd name="connsiteY56" fmla="*/ 212437 h 1690263"/>
              <a:gd name="connsiteX57" fmla="*/ 644113 w 1101366"/>
              <a:gd name="connsiteY57" fmla="*/ 184728 h 1690263"/>
              <a:gd name="connsiteX58" fmla="*/ 634877 w 1101366"/>
              <a:gd name="connsiteY58" fmla="*/ 147782 h 1690263"/>
              <a:gd name="connsiteX59" fmla="*/ 579459 w 1101366"/>
              <a:gd name="connsiteY59" fmla="*/ 120073 h 1690263"/>
              <a:gd name="connsiteX60" fmla="*/ 524040 w 1101366"/>
              <a:gd name="connsiteY60" fmla="*/ 83128 h 1690263"/>
              <a:gd name="connsiteX61" fmla="*/ 496331 w 1101366"/>
              <a:gd name="connsiteY61" fmla="*/ 64655 h 1690263"/>
              <a:gd name="connsiteX62" fmla="*/ 422440 w 1101366"/>
              <a:gd name="connsiteY62" fmla="*/ 36946 h 1690263"/>
              <a:gd name="connsiteX63" fmla="*/ 394731 w 1101366"/>
              <a:gd name="connsiteY63" fmla="*/ 18473 h 1690263"/>
              <a:gd name="connsiteX64" fmla="*/ 339313 w 1101366"/>
              <a:gd name="connsiteY64" fmla="*/ 0 h 1690263"/>
              <a:gd name="connsiteX65" fmla="*/ 228477 w 1101366"/>
              <a:gd name="connsiteY65" fmla="*/ 9237 h 1690263"/>
              <a:gd name="connsiteX66" fmla="*/ 200768 w 1101366"/>
              <a:gd name="connsiteY66" fmla="*/ 18473 h 1690263"/>
              <a:gd name="connsiteX67" fmla="*/ 182295 w 1101366"/>
              <a:gd name="connsiteY67" fmla="*/ 46182 h 1690263"/>
              <a:gd name="connsiteX68" fmla="*/ 173059 w 1101366"/>
              <a:gd name="connsiteY68" fmla="*/ 73891 h 1690263"/>
              <a:gd name="connsiteX69" fmla="*/ 191531 w 1101366"/>
              <a:gd name="connsiteY69" fmla="*/ 341746 h 1690263"/>
              <a:gd name="connsiteX70" fmla="*/ 182295 w 1101366"/>
              <a:gd name="connsiteY70" fmla="*/ 665018 h 1690263"/>
              <a:gd name="connsiteX71" fmla="*/ 163822 w 1101366"/>
              <a:gd name="connsiteY71" fmla="*/ 738909 h 1690263"/>
              <a:gd name="connsiteX72" fmla="*/ 145349 w 1101366"/>
              <a:gd name="connsiteY72" fmla="*/ 766618 h 1690263"/>
              <a:gd name="connsiteX73" fmla="*/ 136113 w 1101366"/>
              <a:gd name="connsiteY73" fmla="*/ 794328 h 1690263"/>
              <a:gd name="connsiteX74" fmla="*/ 99168 w 1101366"/>
              <a:gd name="connsiteY74" fmla="*/ 849746 h 1690263"/>
              <a:gd name="connsiteX75" fmla="*/ 80695 w 1101366"/>
              <a:gd name="connsiteY75" fmla="*/ 905164 h 1690263"/>
              <a:gd name="connsiteX76" fmla="*/ 71459 w 1101366"/>
              <a:gd name="connsiteY76" fmla="*/ 932873 h 1690263"/>
              <a:gd name="connsiteX77" fmla="*/ 62222 w 1101366"/>
              <a:gd name="connsiteY77" fmla="*/ 969818 h 1690263"/>
              <a:gd name="connsiteX78" fmla="*/ 34513 w 1101366"/>
              <a:gd name="connsiteY78" fmla="*/ 997528 h 1690263"/>
              <a:gd name="connsiteX79" fmla="*/ 34513 w 1101366"/>
              <a:gd name="connsiteY79" fmla="*/ 1413164 h 1690263"/>
              <a:gd name="connsiteX80" fmla="*/ 89931 w 1101366"/>
              <a:gd name="connsiteY80" fmla="*/ 1450109 h 1690263"/>
              <a:gd name="connsiteX81" fmla="*/ 117640 w 1101366"/>
              <a:gd name="connsiteY81" fmla="*/ 1468582 h 1690263"/>
              <a:gd name="connsiteX82" fmla="*/ 136113 w 1101366"/>
              <a:gd name="connsiteY82" fmla="*/ 1496291 h 1690263"/>
              <a:gd name="connsiteX83" fmla="*/ 163822 w 1101366"/>
              <a:gd name="connsiteY83" fmla="*/ 1514764 h 1690263"/>
              <a:gd name="connsiteX84" fmla="*/ 256186 w 1101366"/>
              <a:gd name="connsiteY84" fmla="*/ 1588655 h 1690263"/>
              <a:gd name="connsiteX85" fmla="*/ 311604 w 1101366"/>
              <a:gd name="connsiteY85" fmla="*/ 1607128 h 1690263"/>
              <a:gd name="connsiteX86" fmla="*/ 339313 w 1101366"/>
              <a:gd name="connsiteY86" fmla="*/ 1616364 h 1690263"/>
              <a:gd name="connsiteX87" fmla="*/ 413204 w 1101366"/>
              <a:gd name="connsiteY87" fmla="*/ 1644073 h 1690263"/>
              <a:gd name="connsiteX88" fmla="*/ 468622 w 1101366"/>
              <a:gd name="connsiteY88" fmla="*/ 1662546 h 1690263"/>
              <a:gd name="connsiteX89" fmla="*/ 524040 w 1101366"/>
              <a:gd name="connsiteY89" fmla="*/ 1671782 h 1690263"/>
              <a:gd name="connsiteX90" fmla="*/ 588695 w 1101366"/>
              <a:gd name="connsiteY90" fmla="*/ 1690255 h 169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01366" h="1690263">
                <a:moveTo>
                  <a:pt x="708768" y="1681018"/>
                </a:moveTo>
                <a:cubicBezTo>
                  <a:pt x="696453" y="1622521"/>
                  <a:pt x="691570" y="1561951"/>
                  <a:pt x="671822" y="1505528"/>
                </a:cubicBezTo>
                <a:cubicBezTo>
                  <a:pt x="668606" y="1496339"/>
                  <a:pt x="652821" y="1500645"/>
                  <a:pt x="644113" y="1496291"/>
                </a:cubicBezTo>
                <a:cubicBezTo>
                  <a:pt x="634184" y="1491326"/>
                  <a:pt x="626607" y="1482191"/>
                  <a:pt x="616404" y="1477818"/>
                </a:cubicBezTo>
                <a:cubicBezTo>
                  <a:pt x="604736" y="1472818"/>
                  <a:pt x="591665" y="1472069"/>
                  <a:pt x="579459" y="1468582"/>
                </a:cubicBezTo>
                <a:cubicBezTo>
                  <a:pt x="486665" y="1442071"/>
                  <a:pt x="630350" y="1478998"/>
                  <a:pt x="514804" y="1450109"/>
                </a:cubicBezTo>
                <a:cubicBezTo>
                  <a:pt x="496331" y="1437794"/>
                  <a:pt x="471701" y="1431637"/>
                  <a:pt x="459386" y="1413164"/>
                </a:cubicBezTo>
                <a:lnTo>
                  <a:pt x="422440" y="1357746"/>
                </a:lnTo>
                <a:cubicBezTo>
                  <a:pt x="419361" y="1348510"/>
                  <a:pt x="417558" y="1338745"/>
                  <a:pt x="413204" y="1330037"/>
                </a:cubicBezTo>
                <a:cubicBezTo>
                  <a:pt x="408240" y="1320108"/>
                  <a:pt x="395008" y="1313425"/>
                  <a:pt x="394731" y="1302328"/>
                </a:cubicBezTo>
                <a:cubicBezTo>
                  <a:pt x="391883" y="1188407"/>
                  <a:pt x="398416" y="1074404"/>
                  <a:pt x="403968" y="960582"/>
                </a:cubicBezTo>
                <a:cubicBezTo>
                  <a:pt x="404586" y="947903"/>
                  <a:pt x="409556" y="935796"/>
                  <a:pt x="413204" y="923637"/>
                </a:cubicBezTo>
                <a:cubicBezTo>
                  <a:pt x="421042" y="897511"/>
                  <a:pt x="428940" y="861718"/>
                  <a:pt x="450149" y="840509"/>
                </a:cubicBezTo>
                <a:cubicBezTo>
                  <a:pt x="457999" y="832660"/>
                  <a:pt x="468622" y="828194"/>
                  <a:pt x="477859" y="822037"/>
                </a:cubicBezTo>
                <a:cubicBezTo>
                  <a:pt x="480938" y="812801"/>
                  <a:pt x="481695" y="802429"/>
                  <a:pt x="487095" y="794328"/>
                </a:cubicBezTo>
                <a:cubicBezTo>
                  <a:pt x="501320" y="772990"/>
                  <a:pt x="522065" y="761778"/>
                  <a:pt x="542513" y="748146"/>
                </a:cubicBezTo>
                <a:cubicBezTo>
                  <a:pt x="576196" y="647094"/>
                  <a:pt x="519776" y="797456"/>
                  <a:pt x="579459" y="701964"/>
                </a:cubicBezTo>
                <a:cubicBezTo>
                  <a:pt x="589779" y="685452"/>
                  <a:pt x="591773" y="665019"/>
                  <a:pt x="597931" y="646546"/>
                </a:cubicBezTo>
                <a:cubicBezTo>
                  <a:pt x="614864" y="595748"/>
                  <a:pt x="596996" y="641256"/>
                  <a:pt x="625640" y="591128"/>
                </a:cubicBezTo>
                <a:cubicBezTo>
                  <a:pt x="632471" y="579173"/>
                  <a:pt x="635152" y="564636"/>
                  <a:pt x="644113" y="554182"/>
                </a:cubicBezTo>
                <a:cubicBezTo>
                  <a:pt x="654131" y="542494"/>
                  <a:pt x="668744" y="535709"/>
                  <a:pt x="681059" y="526473"/>
                </a:cubicBezTo>
                <a:cubicBezTo>
                  <a:pt x="684138" y="517237"/>
                  <a:pt x="683411" y="505648"/>
                  <a:pt x="690295" y="498764"/>
                </a:cubicBezTo>
                <a:cubicBezTo>
                  <a:pt x="697179" y="491880"/>
                  <a:pt x="708500" y="491640"/>
                  <a:pt x="718004" y="489528"/>
                </a:cubicBezTo>
                <a:cubicBezTo>
                  <a:pt x="736286" y="485465"/>
                  <a:pt x="755254" y="484833"/>
                  <a:pt x="773422" y="480291"/>
                </a:cubicBezTo>
                <a:cubicBezTo>
                  <a:pt x="792313" y="475568"/>
                  <a:pt x="828840" y="461818"/>
                  <a:pt x="828840" y="461818"/>
                </a:cubicBezTo>
                <a:cubicBezTo>
                  <a:pt x="861883" y="468427"/>
                  <a:pt x="878947" y="465744"/>
                  <a:pt x="902731" y="489528"/>
                </a:cubicBezTo>
                <a:cubicBezTo>
                  <a:pt x="934751" y="521548"/>
                  <a:pt x="904578" y="516005"/>
                  <a:pt x="948913" y="535709"/>
                </a:cubicBezTo>
                <a:cubicBezTo>
                  <a:pt x="966707" y="543617"/>
                  <a:pt x="1004331" y="554182"/>
                  <a:pt x="1004331" y="554182"/>
                </a:cubicBezTo>
                <a:cubicBezTo>
                  <a:pt x="1013567" y="560340"/>
                  <a:pt x="1020994" y="571550"/>
                  <a:pt x="1032040" y="572655"/>
                </a:cubicBezTo>
                <a:cubicBezTo>
                  <a:pt x="1053702" y="574821"/>
                  <a:pt x="1083633" y="580834"/>
                  <a:pt x="1096695" y="563418"/>
                </a:cubicBezTo>
                <a:cubicBezTo>
                  <a:pt x="1109757" y="546002"/>
                  <a:pt x="1091729" y="520111"/>
                  <a:pt x="1087459" y="498764"/>
                </a:cubicBezTo>
                <a:cubicBezTo>
                  <a:pt x="1083703" y="479984"/>
                  <a:pt x="1073371" y="456968"/>
                  <a:pt x="1059749" y="443346"/>
                </a:cubicBezTo>
                <a:cubicBezTo>
                  <a:pt x="1024279" y="407876"/>
                  <a:pt x="980191" y="420160"/>
                  <a:pt x="930440" y="415637"/>
                </a:cubicBezTo>
                <a:cubicBezTo>
                  <a:pt x="921204" y="412558"/>
                  <a:pt x="911439" y="410754"/>
                  <a:pt x="902731" y="406400"/>
                </a:cubicBezTo>
                <a:cubicBezTo>
                  <a:pt x="892802" y="401436"/>
                  <a:pt x="885225" y="392301"/>
                  <a:pt x="875022" y="387928"/>
                </a:cubicBezTo>
                <a:cubicBezTo>
                  <a:pt x="863354" y="382928"/>
                  <a:pt x="850392" y="381770"/>
                  <a:pt x="838077" y="378691"/>
                </a:cubicBezTo>
                <a:cubicBezTo>
                  <a:pt x="810368" y="381770"/>
                  <a:pt x="782450" y="383345"/>
                  <a:pt x="754949" y="387928"/>
                </a:cubicBezTo>
                <a:cubicBezTo>
                  <a:pt x="745346" y="389529"/>
                  <a:pt x="734842" y="391082"/>
                  <a:pt x="727240" y="397164"/>
                </a:cubicBezTo>
                <a:cubicBezTo>
                  <a:pt x="667558" y="444910"/>
                  <a:pt x="750707" y="410894"/>
                  <a:pt x="681059" y="434109"/>
                </a:cubicBezTo>
                <a:cubicBezTo>
                  <a:pt x="671822" y="443345"/>
                  <a:pt x="664218" y="454572"/>
                  <a:pt x="653349" y="461818"/>
                </a:cubicBezTo>
                <a:cubicBezTo>
                  <a:pt x="645248" y="467219"/>
                  <a:pt x="634348" y="466701"/>
                  <a:pt x="625640" y="471055"/>
                </a:cubicBezTo>
                <a:cubicBezTo>
                  <a:pt x="615711" y="476020"/>
                  <a:pt x="607167" y="483370"/>
                  <a:pt x="597931" y="489528"/>
                </a:cubicBezTo>
                <a:cubicBezTo>
                  <a:pt x="575819" y="522697"/>
                  <a:pt x="570408" y="525549"/>
                  <a:pt x="560986" y="572655"/>
                </a:cubicBezTo>
                <a:cubicBezTo>
                  <a:pt x="557907" y="588049"/>
                  <a:pt x="557261" y="604138"/>
                  <a:pt x="551749" y="618837"/>
                </a:cubicBezTo>
                <a:cubicBezTo>
                  <a:pt x="547851" y="629231"/>
                  <a:pt x="541631" y="639236"/>
                  <a:pt x="533277" y="646546"/>
                </a:cubicBezTo>
                <a:cubicBezTo>
                  <a:pt x="516569" y="661166"/>
                  <a:pt x="477859" y="683491"/>
                  <a:pt x="477859" y="683491"/>
                </a:cubicBezTo>
                <a:cubicBezTo>
                  <a:pt x="471701" y="692727"/>
                  <a:pt x="467235" y="703351"/>
                  <a:pt x="459386" y="711200"/>
                </a:cubicBezTo>
                <a:cubicBezTo>
                  <a:pt x="451537" y="719049"/>
                  <a:pt x="433502" y="740623"/>
                  <a:pt x="431677" y="729673"/>
                </a:cubicBezTo>
                <a:cubicBezTo>
                  <a:pt x="419307" y="655457"/>
                  <a:pt x="437045" y="622383"/>
                  <a:pt x="450149" y="563418"/>
                </a:cubicBezTo>
                <a:cubicBezTo>
                  <a:pt x="453555" y="548093"/>
                  <a:pt x="455255" y="532382"/>
                  <a:pt x="459386" y="517237"/>
                </a:cubicBezTo>
                <a:cubicBezTo>
                  <a:pt x="464510" y="498451"/>
                  <a:pt x="471701" y="480291"/>
                  <a:pt x="477859" y="461818"/>
                </a:cubicBezTo>
                <a:cubicBezTo>
                  <a:pt x="480938" y="452582"/>
                  <a:pt x="485494" y="443712"/>
                  <a:pt x="487095" y="434109"/>
                </a:cubicBezTo>
                <a:cubicBezTo>
                  <a:pt x="487137" y="433859"/>
                  <a:pt x="502529" y="337827"/>
                  <a:pt x="505568" y="332509"/>
                </a:cubicBezTo>
                <a:cubicBezTo>
                  <a:pt x="511076" y="322871"/>
                  <a:pt x="523133" y="318545"/>
                  <a:pt x="533277" y="314037"/>
                </a:cubicBezTo>
                <a:cubicBezTo>
                  <a:pt x="551071" y="306129"/>
                  <a:pt x="588695" y="295564"/>
                  <a:pt x="588695" y="295564"/>
                </a:cubicBezTo>
                <a:cubicBezTo>
                  <a:pt x="641636" y="216153"/>
                  <a:pt x="578164" y="316626"/>
                  <a:pt x="616404" y="240146"/>
                </a:cubicBezTo>
                <a:cubicBezTo>
                  <a:pt x="621368" y="230217"/>
                  <a:pt x="628719" y="221673"/>
                  <a:pt x="634877" y="212437"/>
                </a:cubicBezTo>
                <a:cubicBezTo>
                  <a:pt x="637956" y="203201"/>
                  <a:pt x="644113" y="194464"/>
                  <a:pt x="644113" y="184728"/>
                </a:cubicBezTo>
                <a:cubicBezTo>
                  <a:pt x="644113" y="172034"/>
                  <a:pt x="641918" y="158344"/>
                  <a:pt x="634877" y="147782"/>
                </a:cubicBezTo>
                <a:cubicBezTo>
                  <a:pt x="624645" y="132434"/>
                  <a:pt x="595266" y="125342"/>
                  <a:pt x="579459" y="120073"/>
                </a:cubicBezTo>
                <a:lnTo>
                  <a:pt x="524040" y="83128"/>
                </a:lnTo>
                <a:cubicBezTo>
                  <a:pt x="514804" y="76970"/>
                  <a:pt x="506638" y="68778"/>
                  <a:pt x="496331" y="64655"/>
                </a:cubicBezTo>
                <a:cubicBezTo>
                  <a:pt x="441109" y="42566"/>
                  <a:pt x="465878" y="51425"/>
                  <a:pt x="422440" y="36946"/>
                </a:cubicBezTo>
                <a:cubicBezTo>
                  <a:pt x="413204" y="30788"/>
                  <a:pt x="404875" y="22982"/>
                  <a:pt x="394731" y="18473"/>
                </a:cubicBezTo>
                <a:cubicBezTo>
                  <a:pt x="376937" y="10565"/>
                  <a:pt x="339313" y="0"/>
                  <a:pt x="339313" y="0"/>
                </a:cubicBezTo>
                <a:cubicBezTo>
                  <a:pt x="302368" y="3079"/>
                  <a:pt x="265225" y="4337"/>
                  <a:pt x="228477" y="9237"/>
                </a:cubicBezTo>
                <a:cubicBezTo>
                  <a:pt x="218826" y="10524"/>
                  <a:pt x="208371" y="12391"/>
                  <a:pt x="200768" y="18473"/>
                </a:cubicBezTo>
                <a:cubicBezTo>
                  <a:pt x="192100" y="25408"/>
                  <a:pt x="188453" y="36946"/>
                  <a:pt x="182295" y="46182"/>
                </a:cubicBezTo>
                <a:cubicBezTo>
                  <a:pt x="179216" y="55418"/>
                  <a:pt x="173059" y="64155"/>
                  <a:pt x="173059" y="73891"/>
                </a:cubicBezTo>
                <a:cubicBezTo>
                  <a:pt x="173059" y="244739"/>
                  <a:pt x="173298" y="232345"/>
                  <a:pt x="191531" y="341746"/>
                </a:cubicBezTo>
                <a:cubicBezTo>
                  <a:pt x="188452" y="449503"/>
                  <a:pt x="187678" y="557351"/>
                  <a:pt x="182295" y="665018"/>
                </a:cubicBezTo>
                <a:cubicBezTo>
                  <a:pt x="181709" y="676732"/>
                  <a:pt x="171475" y="723604"/>
                  <a:pt x="163822" y="738909"/>
                </a:cubicBezTo>
                <a:cubicBezTo>
                  <a:pt x="158857" y="748838"/>
                  <a:pt x="151507" y="757382"/>
                  <a:pt x="145349" y="766618"/>
                </a:cubicBezTo>
                <a:cubicBezTo>
                  <a:pt x="142270" y="775855"/>
                  <a:pt x="140841" y="785817"/>
                  <a:pt x="136113" y="794328"/>
                </a:cubicBezTo>
                <a:cubicBezTo>
                  <a:pt x="125331" y="813736"/>
                  <a:pt x="106189" y="828684"/>
                  <a:pt x="99168" y="849746"/>
                </a:cubicBezTo>
                <a:lnTo>
                  <a:pt x="80695" y="905164"/>
                </a:lnTo>
                <a:cubicBezTo>
                  <a:pt x="77616" y="914400"/>
                  <a:pt x="73820" y="923428"/>
                  <a:pt x="71459" y="932873"/>
                </a:cubicBezTo>
                <a:cubicBezTo>
                  <a:pt x="68380" y="945188"/>
                  <a:pt x="68520" y="958796"/>
                  <a:pt x="62222" y="969818"/>
                </a:cubicBezTo>
                <a:cubicBezTo>
                  <a:pt x="55741" y="981159"/>
                  <a:pt x="43749" y="988291"/>
                  <a:pt x="34513" y="997528"/>
                </a:cubicBezTo>
                <a:cubicBezTo>
                  <a:pt x="-12986" y="1140031"/>
                  <a:pt x="-10000" y="1120645"/>
                  <a:pt x="34513" y="1413164"/>
                </a:cubicBezTo>
                <a:cubicBezTo>
                  <a:pt x="37853" y="1435113"/>
                  <a:pt x="71458" y="1437794"/>
                  <a:pt x="89931" y="1450109"/>
                </a:cubicBezTo>
                <a:lnTo>
                  <a:pt x="117640" y="1468582"/>
                </a:lnTo>
                <a:cubicBezTo>
                  <a:pt x="123798" y="1477818"/>
                  <a:pt x="128264" y="1488442"/>
                  <a:pt x="136113" y="1496291"/>
                </a:cubicBezTo>
                <a:cubicBezTo>
                  <a:pt x="143962" y="1504140"/>
                  <a:pt x="156512" y="1506410"/>
                  <a:pt x="163822" y="1514764"/>
                </a:cubicBezTo>
                <a:cubicBezTo>
                  <a:pt x="232632" y="1593404"/>
                  <a:pt x="161232" y="1557004"/>
                  <a:pt x="256186" y="1588655"/>
                </a:cubicBezTo>
                <a:lnTo>
                  <a:pt x="311604" y="1607128"/>
                </a:lnTo>
                <a:lnTo>
                  <a:pt x="339313" y="1616364"/>
                </a:lnTo>
                <a:cubicBezTo>
                  <a:pt x="387534" y="1648512"/>
                  <a:pt x="345601" y="1625636"/>
                  <a:pt x="413204" y="1644073"/>
                </a:cubicBezTo>
                <a:cubicBezTo>
                  <a:pt x="431990" y="1649196"/>
                  <a:pt x="449415" y="1659345"/>
                  <a:pt x="468622" y="1662546"/>
                </a:cubicBezTo>
                <a:cubicBezTo>
                  <a:pt x="487095" y="1665625"/>
                  <a:pt x="505872" y="1667240"/>
                  <a:pt x="524040" y="1671782"/>
                </a:cubicBezTo>
                <a:cubicBezTo>
                  <a:pt x="601827" y="1691229"/>
                  <a:pt x="556912" y="1690255"/>
                  <a:pt x="588695" y="1690255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AA51C83-7618-45DD-8928-E8AE3F809D63}"/>
              </a:ext>
            </a:extLst>
          </p:cNvPr>
          <p:cNvSpPr/>
          <p:nvPr/>
        </p:nvSpPr>
        <p:spPr>
          <a:xfrm>
            <a:off x="4462896" y="4777959"/>
            <a:ext cx="587005" cy="117892"/>
          </a:xfrm>
          <a:custGeom>
            <a:avLst/>
            <a:gdLst>
              <a:gd name="connsiteX0" fmla="*/ 775854 w 782673"/>
              <a:gd name="connsiteY0" fmla="*/ 37117 h 157189"/>
              <a:gd name="connsiteX1" fmla="*/ 729672 w 782673"/>
              <a:gd name="connsiteY1" fmla="*/ 18644 h 157189"/>
              <a:gd name="connsiteX2" fmla="*/ 443345 w 782673"/>
              <a:gd name="connsiteY2" fmla="*/ 171 h 157189"/>
              <a:gd name="connsiteX3" fmla="*/ 350981 w 782673"/>
              <a:gd name="connsiteY3" fmla="*/ 9407 h 157189"/>
              <a:gd name="connsiteX4" fmla="*/ 323272 w 782673"/>
              <a:gd name="connsiteY4" fmla="*/ 18644 h 157189"/>
              <a:gd name="connsiteX5" fmla="*/ 184727 w 782673"/>
              <a:gd name="connsiteY5" fmla="*/ 27880 h 157189"/>
              <a:gd name="connsiteX6" fmla="*/ 129309 w 782673"/>
              <a:gd name="connsiteY6" fmla="*/ 46353 h 157189"/>
              <a:gd name="connsiteX7" fmla="*/ 101600 w 782673"/>
              <a:gd name="connsiteY7" fmla="*/ 55589 h 157189"/>
              <a:gd name="connsiteX8" fmla="*/ 0 w 782673"/>
              <a:gd name="connsiteY8" fmla="*/ 74062 h 157189"/>
              <a:gd name="connsiteX9" fmla="*/ 55418 w 782673"/>
              <a:gd name="connsiteY9" fmla="*/ 111007 h 157189"/>
              <a:gd name="connsiteX10" fmla="*/ 92363 w 782673"/>
              <a:gd name="connsiteY10" fmla="*/ 120244 h 157189"/>
              <a:gd name="connsiteX11" fmla="*/ 120072 w 782673"/>
              <a:gd name="connsiteY11" fmla="*/ 129480 h 157189"/>
              <a:gd name="connsiteX12" fmla="*/ 221672 w 782673"/>
              <a:gd name="connsiteY12" fmla="*/ 157189 h 157189"/>
              <a:gd name="connsiteX13" fmla="*/ 332509 w 782673"/>
              <a:gd name="connsiteY13" fmla="*/ 138717 h 157189"/>
              <a:gd name="connsiteX14" fmla="*/ 387927 w 782673"/>
              <a:gd name="connsiteY14" fmla="*/ 120244 h 157189"/>
              <a:gd name="connsiteX15" fmla="*/ 415636 w 782673"/>
              <a:gd name="connsiteY15" fmla="*/ 111007 h 157189"/>
              <a:gd name="connsiteX16" fmla="*/ 480290 w 782673"/>
              <a:gd name="connsiteY16" fmla="*/ 101771 h 157189"/>
              <a:gd name="connsiteX17" fmla="*/ 572654 w 782673"/>
              <a:gd name="connsiteY17" fmla="*/ 83298 h 157189"/>
              <a:gd name="connsiteX18" fmla="*/ 775854 w 782673"/>
              <a:gd name="connsiteY18" fmla="*/ 37117 h 15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2673" h="157189">
                <a:moveTo>
                  <a:pt x="775854" y="37117"/>
                </a:moveTo>
                <a:cubicBezTo>
                  <a:pt x="802024" y="26341"/>
                  <a:pt x="745553" y="23408"/>
                  <a:pt x="729672" y="18644"/>
                </a:cubicBezTo>
                <a:cubicBezTo>
                  <a:pt x="652627" y="-4470"/>
                  <a:pt x="455836" y="651"/>
                  <a:pt x="443345" y="171"/>
                </a:cubicBezTo>
                <a:cubicBezTo>
                  <a:pt x="412557" y="3250"/>
                  <a:pt x="381563" y="4702"/>
                  <a:pt x="350981" y="9407"/>
                </a:cubicBezTo>
                <a:cubicBezTo>
                  <a:pt x="341358" y="10887"/>
                  <a:pt x="332948" y="17569"/>
                  <a:pt x="323272" y="18644"/>
                </a:cubicBezTo>
                <a:cubicBezTo>
                  <a:pt x="277271" y="23755"/>
                  <a:pt x="230909" y="24801"/>
                  <a:pt x="184727" y="27880"/>
                </a:cubicBezTo>
                <a:lnTo>
                  <a:pt x="129309" y="46353"/>
                </a:lnTo>
                <a:cubicBezTo>
                  <a:pt x="120073" y="49432"/>
                  <a:pt x="111147" y="53680"/>
                  <a:pt x="101600" y="55589"/>
                </a:cubicBezTo>
                <a:cubicBezTo>
                  <a:pt x="37054" y="68499"/>
                  <a:pt x="70903" y="62245"/>
                  <a:pt x="0" y="74062"/>
                </a:cubicBezTo>
                <a:cubicBezTo>
                  <a:pt x="18473" y="86377"/>
                  <a:pt x="33880" y="105622"/>
                  <a:pt x="55418" y="111007"/>
                </a:cubicBezTo>
                <a:cubicBezTo>
                  <a:pt x="67733" y="114086"/>
                  <a:pt x="80157" y="116757"/>
                  <a:pt x="92363" y="120244"/>
                </a:cubicBezTo>
                <a:cubicBezTo>
                  <a:pt x="101724" y="122919"/>
                  <a:pt x="110679" y="126918"/>
                  <a:pt x="120072" y="129480"/>
                </a:cubicBezTo>
                <a:cubicBezTo>
                  <a:pt x="234659" y="160731"/>
                  <a:pt x="157893" y="135930"/>
                  <a:pt x="221672" y="157189"/>
                </a:cubicBezTo>
                <a:cubicBezTo>
                  <a:pt x="249422" y="153225"/>
                  <a:pt x="302798" y="146820"/>
                  <a:pt x="332509" y="138717"/>
                </a:cubicBezTo>
                <a:cubicBezTo>
                  <a:pt x="351295" y="133594"/>
                  <a:pt x="369454" y="126402"/>
                  <a:pt x="387927" y="120244"/>
                </a:cubicBezTo>
                <a:cubicBezTo>
                  <a:pt x="397163" y="117165"/>
                  <a:pt x="405998" y="112384"/>
                  <a:pt x="415636" y="111007"/>
                </a:cubicBezTo>
                <a:lnTo>
                  <a:pt x="480290" y="101771"/>
                </a:lnTo>
                <a:cubicBezTo>
                  <a:pt x="527069" y="86179"/>
                  <a:pt x="501903" y="92732"/>
                  <a:pt x="572654" y="83298"/>
                </a:cubicBezTo>
                <a:cubicBezTo>
                  <a:pt x="684881" y="68334"/>
                  <a:pt x="749684" y="47893"/>
                  <a:pt x="775854" y="37117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8555DD-EBC4-409D-9C53-193833FAD676}"/>
              </a:ext>
            </a:extLst>
          </p:cNvPr>
          <p:cNvSpPr txBox="1"/>
          <p:nvPr/>
        </p:nvSpPr>
        <p:spPr>
          <a:xfrm>
            <a:off x="2842613" y="1768232"/>
            <a:ext cx="28543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1800" b="1" dirty="0" err="1">
                <a:solidFill>
                  <a:srgbClr val="FF0000"/>
                </a:solidFill>
              </a:rPr>
              <a:t>Finnish</a:t>
            </a:r>
            <a:r>
              <a:rPr lang="fi-FI" sz="1800" b="1" dirty="0">
                <a:solidFill>
                  <a:srgbClr val="FF0000"/>
                </a:solidFill>
              </a:rPr>
              <a:t> aapa </a:t>
            </a:r>
            <a:r>
              <a:rPr lang="fi-FI" sz="1800" b="1" dirty="0" err="1">
                <a:solidFill>
                  <a:srgbClr val="FF0000"/>
                </a:solidFill>
              </a:rPr>
              <a:t>mire</a:t>
            </a:r>
            <a:r>
              <a:rPr lang="fi-FI" sz="1800" b="1" dirty="0">
                <a:solidFill>
                  <a:srgbClr val="FF0000"/>
                </a:solidFill>
              </a:rPr>
              <a:t> </a:t>
            </a:r>
            <a:r>
              <a:rPr lang="fi-FI" sz="1800" b="1" dirty="0" err="1">
                <a:solidFill>
                  <a:srgbClr val="FF0000"/>
                </a:solidFill>
              </a:rPr>
              <a:t>complex</a:t>
            </a:r>
            <a:endParaRPr lang="fi-FI" sz="1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1B72A7-A742-4E8D-AB1A-73EFBD3496B6}"/>
              </a:ext>
            </a:extLst>
          </p:cNvPr>
          <p:cNvSpPr txBox="1"/>
          <p:nvPr/>
        </p:nvSpPr>
        <p:spPr>
          <a:xfrm>
            <a:off x="2664894" y="3187441"/>
            <a:ext cx="386323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1800" b="1" dirty="0">
                <a:solidFill>
                  <a:srgbClr val="FF0000"/>
                </a:solidFill>
              </a:rPr>
              <a:t>European Red </a:t>
            </a:r>
            <a:r>
              <a:rPr lang="fi-FI" sz="1800" b="1" dirty="0" err="1">
                <a:solidFill>
                  <a:srgbClr val="FF0000"/>
                </a:solidFill>
              </a:rPr>
              <a:t>List</a:t>
            </a:r>
            <a:r>
              <a:rPr lang="fi-FI" sz="1800" b="1" dirty="0">
                <a:solidFill>
                  <a:srgbClr val="FF0000"/>
                </a:solidFill>
              </a:rPr>
              <a:t> aapa </a:t>
            </a:r>
            <a:r>
              <a:rPr lang="fi-FI" sz="1800" b="1" dirty="0" err="1">
                <a:solidFill>
                  <a:srgbClr val="FF0000"/>
                </a:solidFill>
              </a:rPr>
              <a:t>mire</a:t>
            </a:r>
            <a:r>
              <a:rPr lang="fi-FI" sz="1800" b="1" dirty="0">
                <a:solidFill>
                  <a:srgbClr val="FF0000"/>
                </a:solidFill>
              </a:rPr>
              <a:t> </a:t>
            </a:r>
            <a:r>
              <a:rPr lang="fi-FI" sz="1800" b="1" dirty="0" err="1">
                <a:solidFill>
                  <a:srgbClr val="FF0000"/>
                </a:solidFill>
              </a:rPr>
              <a:t>habitat</a:t>
            </a:r>
            <a:endParaRPr lang="fi-FI" sz="18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9CD90B-4EB0-4338-AB92-ABC8A3FB1C33}"/>
              </a:ext>
            </a:extLst>
          </p:cNvPr>
          <p:cNvSpPr txBox="1"/>
          <p:nvPr/>
        </p:nvSpPr>
        <p:spPr>
          <a:xfrm>
            <a:off x="4041147" y="129025"/>
            <a:ext cx="510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Inkonzistence v pojetí toho, co je vlastně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aapa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6295602"/>
            <a:ext cx="32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Credit: Teemu Tahvanainen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95264" y="234024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</p:spTree>
    <p:extLst>
      <p:ext uri="{BB962C8B-B14F-4D97-AF65-F5344CB8AC3E}">
        <p14:creationId xmlns:p14="http://schemas.microsoft.com/office/powerpoint/2010/main" val="42162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0" y="1628800"/>
            <a:ext cx="7292093" cy="4494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220" y="1034231"/>
            <a:ext cx="648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Aerial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image of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Hämeenjänkä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aapa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mire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Northern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Finland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44624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Image: National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Land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of Finland</a:t>
            </a:r>
          </a:p>
        </p:txBody>
      </p:sp>
      <p:sp>
        <p:nvSpPr>
          <p:cNvPr id="6" name="Obdélník 5"/>
          <p:cNvSpPr/>
          <p:nvPr/>
        </p:nvSpPr>
        <p:spPr>
          <a:xfrm>
            <a:off x="395536" y="174282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400024" y="6392175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 smtClean="0"/>
              <a:t>©</a:t>
            </a:r>
            <a:r>
              <a:rPr lang="cs-CZ" sz="1800" dirty="0" smtClean="0"/>
              <a:t> </a:t>
            </a:r>
            <a:r>
              <a:rPr lang="fi-FI" sz="1800" dirty="0" smtClean="0"/>
              <a:t>Tiina </a:t>
            </a:r>
            <a:r>
              <a:rPr lang="fi-FI" sz="1800" dirty="0"/>
              <a:t>Kolari</a:t>
            </a:r>
          </a:p>
        </p:txBody>
      </p:sp>
    </p:spTree>
    <p:extLst>
      <p:ext uri="{BB962C8B-B14F-4D97-AF65-F5344CB8AC3E}">
        <p14:creationId xmlns:p14="http://schemas.microsoft.com/office/powerpoint/2010/main" val="33072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57250"/>
            <a:ext cx="6858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1760" y="235677"/>
            <a:ext cx="14743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Hämeenjänkä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764704"/>
            <a:ext cx="21784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Wet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aapa flarks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species-poor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Menyanthes </a:t>
            </a:r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trifoliata</a:t>
            </a:r>
            <a:r>
              <a:rPr lang="cs-CZ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fi-FI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Scheuchzeria </a:t>
            </a:r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palustris</a:t>
            </a:r>
            <a:r>
              <a:rPr lang="cs-CZ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fi-FI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Carex </a:t>
            </a:r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limosa</a:t>
            </a:r>
            <a:r>
              <a:rPr lang="cs-CZ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fi-FI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Drosera</a:t>
            </a:r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anglica</a:t>
            </a:r>
            <a:endParaRPr lang="fi-FI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Sparse occurrence of </a:t>
            </a:r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Sphagnum jensenii </a:t>
            </a:r>
            <a:r>
              <a:rPr lang="fi-FI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i-FI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majus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Sometimes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rich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fen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brown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mosses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Scorpidium scorpioides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Obdélník 2"/>
          <p:cNvSpPr/>
          <p:nvPr/>
        </p:nvSpPr>
        <p:spPr>
          <a:xfrm>
            <a:off x="288162" y="143344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400024" y="6392175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 smtClean="0"/>
              <a:t>©</a:t>
            </a:r>
            <a:r>
              <a:rPr lang="cs-CZ" sz="1800" dirty="0" smtClean="0"/>
              <a:t> </a:t>
            </a:r>
            <a:r>
              <a:rPr lang="fi-FI" sz="1800" dirty="0" smtClean="0"/>
              <a:t>Tiina </a:t>
            </a:r>
            <a:r>
              <a:rPr lang="fi-FI" sz="1800" dirty="0"/>
              <a:t>Kolari</a:t>
            </a:r>
          </a:p>
        </p:txBody>
      </p:sp>
    </p:spTree>
    <p:extLst>
      <p:ext uri="{BB962C8B-B14F-4D97-AF65-F5344CB8AC3E}">
        <p14:creationId xmlns:p14="http://schemas.microsoft.com/office/powerpoint/2010/main" val="33174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3307" y="4005064"/>
            <a:ext cx="923651" cy="307777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Aapa flark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9912" y="2904644"/>
            <a:ext cx="3248966" cy="5232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zone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Sphagnum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carpets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i-FI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particu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fi-FI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arly </a:t>
            </a:r>
            <a:r>
              <a:rPr lang="fi-FI" sz="1400" i="1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fi-FI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majus</a:t>
            </a:r>
            <a:r>
              <a:rPr lang="fi-FI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fi-FI" sz="1400" i="1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fi-FI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jensenii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1196752"/>
            <a:ext cx="2160240" cy="738664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Ombrotrophic 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bog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400" i="1" dirty="0">
                <a:latin typeface="Calibri" panose="020F0502020204030204" pitchFamily="34" charset="0"/>
                <a:cs typeface="Calibri" panose="020F0502020204030204" pitchFamily="34" charset="0"/>
              </a:rPr>
              <a:t>S. fuscum 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hummocks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and (</a:t>
            </a:r>
            <a:r>
              <a:rPr lang="fi-FI" sz="1400" i="1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fi-FI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balticum</a:t>
            </a:r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i-FI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lawns</a:t>
            </a: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5464" y="126808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7400024" y="6392175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 smtClean="0"/>
              <a:t>©</a:t>
            </a:r>
            <a:r>
              <a:rPr lang="cs-CZ" sz="1800" dirty="0" smtClean="0"/>
              <a:t> </a:t>
            </a:r>
            <a:r>
              <a:rPr lang="fi-FI" sz="1800" dirty="0" smtClean="0"/>
              <a:t>Tiina </a:t>
            </a:r>
            <a:r>
              <a:rPr lang="fi-FI" sz="1800" dirty="0"/>
              <a:t>Kolari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2411760" y="235677"/>
            <a:ext cx="14743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Hämeenjänkä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3635896" y="2132856"/>
            <a:ext cx="1009828" cy="307777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Calibri" panose="020F0502020204030204" pitchFamily="34" charset="0"/>
                <a:cs typeface="Calibri" panose="020F0502020204030204" pitchFamily="34" charset="0"/>
              </a:rPr>
              <a:t>Aapa </a:t>
            </a:r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endParaRPr lang="fi-FI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57250"/>
            <a:ext cx="6858000" cy="51435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7264" y="127179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760" y="204122"/>
            <a:ext cx="1361591" cy="40011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Aapa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6948264" y="219511"/>
            <a:ext cx="14743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Hämeenjänkä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7400024" y="6392175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 dirty="0" smtClean="0"/>
              <a:t>©</a:t>
            </a:r>
            <a:r>
              <a:rPr lang="cs-CZ" sz="1800" dirty="0" smtClean="0"/>
              <a:t> </a:t>
            </a:r>
            <a:r>
              <a:rPr lang="fi-FI" sz="1800" dirty="0" smtClean="0"/>
              <a:t>Tiina </a:t>
            </a:r>
            <a:r>
              <a:rPr lang="fi-FI" sz="1800" dirty="0"/>
              <a:t>Kolari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19643" y="3068960"/>
            <a:ext cx="194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phagnum</a:t>
            </a:r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papillosum, </a:t>
            </a:r>
            <a:endParaRPr lang="cs-CZ" sz="18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agellanicum</a:t>
            </a:r>
            <a:r>
              <a:rPr lang="cs-CZ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fi-FI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i-FI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fallax 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794104" cy="5845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465825"/>
            <a:ext cx="3685689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Variation</a:t>
            </a:r>
            <a:r>
              <a:rPr lang="fi-FI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i-FI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spring</a:t>
            </a:r>
            <a:r>
              <a:rPr lang="fi-FI" sz="1600" b="1" dirty="0">
                <a:latin typeface="Calibri" panose="020F0502020204030204" pitchFamily="34" charset="0"/>
                <a:cs typeface="Calibri" panose="020F0502020204030204" pitchFamily="34" charset="0"/>
              </a:rPr>
              <a:t>-flark </a:t>
            </a:r>
            <a:r>
              <a:rPr lang="fi-FI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patterning</a:t>
            </a:r>
            <a:endParaRPr lang="fi-FI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Kalattomansuo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aapa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mire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, Eastern Finland</a:t>
            </a:r>
          </a:p>
          <a:p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Strings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clearly</a:t>
            </a:r>
            <a:r>
              <a:rPr lang="fi-FI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visible</a:t>
            </a:r>
            <a:endParaRPr lang="fi-FI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79512" y="253081"/>
            <a:ext cx="101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AAPA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948264" y="6237312"/>
            <a:ext cx="1539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1800" dirty="0" smtClean="0"/>
              <a:t>©</a:t>
            </a:r>
            <a:r>
              <a:rPr lang="cs-CZ" sz="1800" dirty="0" smtClean="0"/>
              <a:t> </a:t>
            </a:r>
            <a:r>
              <a:rPr lang="fi-FI" sz="1800" dirty="0" smtClean="0"/>
              <a:t>Tiina </a:t>
            </a:r>
            <a:r>
              <a:rPr lang="fi-FI" sz="1800" dirty="0"/>
              <a:t>Kolari</a:t>
            </a:r>
          </a:p>
        </p:txBody>
      </p:sp>
    </p:spTree>
    <p:extLst>
      <p:ext uri="{BB962C8B-B14F-4D97-AF65-F5344CB8AC3E}">
        <p14:creationId xmlns:p14="http://schemas.microsoft.com/office/powerpoint/2010/main" val="13049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0" y="9525"/>
            <a:ext cx="91090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VZNIK RAŠELINIŠŤ V ČASE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chemeClr val="accent2"/>
                </a:solidFill>
              </a:rPr>
              <a:t>Peat initiation / peat inception</a:t>
            </a: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endParaRPr lang="cs-CZ" altLang="cs-CZ" sz="2400" b="1">
              <a:solidFill>
                <a:srgbClr val="FF0000"/>
              </a:solidFill>
            </a:endParaRPr>
          </a:p>
        </p:txBody>
      </p:sp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395288" y="6197600"/>
            <a:ext cx="8785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Vápnité slatiny v Západních Karpatech (Hájková et al. 2014)</a:t>
            </a:r>
          </a:p>
        </p:txBody>
      </p:sp>
      <p:sp>
        <p:nvSpPr>
          <p:cNvPr id="35844" name="Text Box 10"/>
          <p:cNvSpPr txBox="1">
            <a:spLocks noChangeArrowheads="1"/>
          </p:cNvSpPr>
          <p:nvPr/>
        </p:nvSpPr>
        <p:spPr bwMode="auto">
          <a:xfrm>
            <a:off x="4787900" y="192088"/>
            <a:ext cx="15128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Valašská kolonizace</a:t>
            </a:r>
          </a:p>
        </p:txBody>
      </p:sp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6948488" y="192088"/>
            <a:ext cx="11525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doba železná</a:t>
            </a:r>
          </a:p>
        </p:txBody>
      </p:sp>
      <p:sp>
        <p:nvSpPr>
          <p:cNvPr id="35846" name="Line 12"/>
          <p:cNvSpPr>
            <a:spLocks noChangeShapeType="1"/>
          </p:cNvSpPr>
          <p:nvPr/>
        </p:nvSpPr>
        <p:spPr bwMode="auto">
          <a:xfrm flipH="1">
            <a:off x="7164388" y="1014413"/>
            <a:ext cx="360362" cy="758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7" name="Line 11"/>
          <p:cNvSpPr>
            <a:spLocks noChangeShapeType="1"/>
          </p:cNvSpPr>
          <p:nvPr/>
        </p:nvSpPr>
        <p:spPr bwMode="auto">
          <a:xfrm>
            <a:off x="5435600" y="962025"/>
            <a:ext cx="144463" cy="954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584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9"/>
          <a:stretch>
            <a:fillRect/>
          </a:stretch>
        </p:blipFill>
        <p:spPr bwMode="auto">
          <a:xfrm>
            <a:off x="250825" y="2276475"/>
            <a:ext cx="83962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331152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 Box 8"/>
          <p:cNvSpPr txBox="1">
            <a:spLocks noChangeArrowheads="1"/>
          </p:cNvSpPr>
          <p:nvPr/>
        </p:nvSpPr>
        <p:spPr bwMode="auto">
          <a:xfrm>
            <a:off x="5867400" y="3575050"/>
            <a:ext cx="8651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pozdní glaciál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pylnasphag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7991475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200"/>
              <a:t>Rašeliniště jsou přírodními archívy, ukládají se do nich nerozložená pylová zrna, zbytky rostlin a živočichů. Jejich studiem se zabývá </a:t>
            </a:r>
            <a:r>
              <a:rPr lang="cs-CZ" altLang="cs-CZ" sz="2200" b="1"/>
              <a:t>paleoekologie </a:t>
            </a:r>
            <a:r>
              <a:rPr lang="cs-CZ" altLang="cs-CZ" sz="2200"/>
              <a:t>(paleobotanika).</a:t>
            </a:r>
            <a:r>
              <a:rPr lang="cs-CZ" altLang="cs-CZ" sz="2200" b="1"/>
              <a:t> </a:t>
            </a:r>
            <a:r>
              <a:rPr lang="cs-CZ" altLang="cs-CZ" sz="2200"/>
              <a:t>Ta se na PřF přednáší </a:t>
            </a:r>
            <a:r>
              <a:rPr lang="cs-CZ" altLang="cs-CZ" sz="2200">
                <a:solidFill>
                  <a:srgbClr val="FF0000"/>
                </a:solidFill>
              </a:rPr>
              <a:t>v samostatných předmětech.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503238" y="6308725"/>
            <a:ext cx="4716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</a:rPr>
              <a:t>Sphagnum flexuosum</a:t>
            </a:r>
            <a:r>
              <a:rPr lang="cs-CZ" altLang="cs-CZ" sz="1800">
                <a:solidFill>
                  <a:schemeClr val="bg1"/>
                </a:solidFill>
              </a:rPr>
              <a:t> poprášené pylem borovice</a:t>
            </a:r>
            <a:endParaRPr lang="cs-CZ" altLang="cs-CZ" sz="18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1090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VZNIK RAŠELINIŠŤ V ČASE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i="1">
                <a:solidFill>
                  <a:schemeClr val="accent2"/>
                </a:solidFill>
              </a:rPr>
              <a:t>Peat initiation / peat inception</a:t>
            </a: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endParaRPr lang="cs-CZ" altLang="cs-CZ" sz="2400" b="1">
              <a:solidFill>
                <a:srgbClr val="FF0000"/>
              </a:solidFill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07950" y="1989138"/>
            <a:ext cx="2555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Vápnité slatiny v Západních Karpatech (Hájková et al. 2012)</a:t>
            </a:r>
          </a:p>
        </p:txBody>
      </p:sp>
      <p:pic>
        <p:nvPicPr>
          <p:cNvPr id="3686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18994" r="7474" b="21208"/>
          <a:stretch>
            <a:fillRect/>
          </a:stretch>
        </p:blipFill>
        <p:spPr bwMode="auto">
          <a:xfrm>
            <a:off x="34925" y="1712913"/>
            <a:ext cx="85693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11"/>
          <p:cNvSpPr txBox="1">
            <a:spLocks noChangeArrowheads="1"/>
          </p:cNvSpPr>
          <p:nvPr/>
        </p:nvSpPr>
        <p:spPr bwMode="auto">
          <a:xfrm>
            <a:off x="5003800" y="404813"/>
            <a:ext cx="25558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Massif Central (Francie)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(Cubizolle et al. 2011)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8392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HYDROLOGIE RAŠELINIŠŤ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Ivanov (1961): Hydrologicko-krajinné jednotky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 u="sng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sng"/>
              <a:t>*mikrotop</a:t>
            </a:r>
            <a:r>
              <a:rPr lang="cs-CZ" altLang="cs-CZ" sz="2400"/>
              <a:t>: část rašeliniště, která je homogenní co do vegetace a fyzikálních vlastností prostředí (</a:t>
            </a:r>
            <a:r>
              <a:rPr lang="cs-CZ" altLang="cs-CZ" sz="2400" i="1"/>
              <a:t>rašelinná facie</a:t>
            </a:r>
            <a:r>
              <a:rPr lang="cs-CZ" altLang="cs-CZ" sz="2400"/>
              <a:t>). Jedná se však o hrubší škálu než vegetační typ; jeden mikrotop zahrnuje bulty i šlenky.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sng"/>
              <a:t>*mesotop</a:t>
            </a:r>
            <a:r>
              <a:rPr lang="cs-CZ" altLang="cs-CZ" sz="2400"/>
              <a:t>: izolovaný rašelinný masív tvořený z jednoho centra, který má v každém stádiu svého vývoje vyvinutou strukturu mikrotopů, tvořenou dle jasně definovaných principů.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u="sng"/>
              <a:t>*makrotop</a:t>
            </a:r>
            <a:r>
              <a:rPr lang="cs-CZ" altLang="cs-CZ" sz="2400"/>
              <a:t>: geotop vzniklý fúzí izolovaných mesotopů</a:t>
            </a:r>
          </a:p>
        </p:txBody>
      </p:sp>
      <p:sp>
        <p:nvSpPr>
          <p:cNvPr id="37891" name="Freeform 3"/>
          <p:cNvSpPr>
            <a:spLocks/>
          </p:cNvSpPr>
          <p:nvPr/>
        </p:nvSpPr>
        <p:spPr bwMode="auto">
          <a:xfrm>
            <a:off x="1143000" y="5537200"/>
            <a:ext cx="6629400" cy="1244600"/>
          </a:xfrm>
          <a:custGeom>
            <a:avLst/>
            <a:gdLst>
              <a:gd name="T0" fmla="*/ 0 w 4176"/>
              <a:gd name="T1" fmla="*/ 2147483646 h 784"/>
              <a:gd name="T2" fmla="*/ 2147483646 w 4176"/>
              <a:gd name="T3" fmla="*/ 2147483646 h 784"/>
              <a:gd name="T4" fmla="*/ 2147483646 w 4176"/>
              <a:gd name="T5" fmla="*/ 2147483646 h 784"/>
              <a:gd name="T6" fmla="*/ 2147483646 w 4176"/>
              <a:gd name="T7" fmla="*/ 2147483646 h 784"/>
              <a:gd name="T8" fmla="*/ 2147483646 w 4176"/>
              <a:gd name="T9" fmla="*/ 2147483646 h 784"/>
              <a:gd name="T10" fmla="*/ 2147483646 w 4176"/>
              <a:gd name="T11" fmla="*/ 2147483646 h 784"/>
              <a:gd name="T12" fmla="*/ 2147483646 w 4176"/>
              <a:gd name="T13" fmla="*/ 2147483646 h 784"/>
              <a:gd name="T14" fmla="*/ 2147483646 w 4176"/>
              <a:gd name="T15" fmla="*/ 2147483646 h 784"/>
              <a:gd name="T16" fmla="*/ 2147483646 w 4176"/>
              <a:gd name="T17" fmla="*/ 2147483646 h 7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176" h="784">
                <a:moveTo>
                  <a:pt x="0" y="416"/>
                </a:moveTo>
                <a:cubicBezTo>
                  <a:pt x="140" y="532"/>
                  <a:pt x="280" y="648"/>
                  <a:pt x="480" y="704"/>
                </a:cubicBezTo>
                <a:cubicBezTo>
                  <a:pt x="680" y="760"/>
                  <a:pt x="976" y="784"/>
                  <a:pt x="1200" y="752"/>
                </a:cubicBezTo>
                <a:cubicBezTo>
                  <a:pt x="1424" y="720"/>
                  <a:pt x="1648" y="576"/>
                  <a:pt x="1824" y="512"/>
                </a:cubicBezTo>
                <a:cubicBezTo>
                  <a:pt x="2000" y="448"/>
                  <a:pt x="2088" y="400"/>
                  <a:pt x="2256" y="368"/>
                </a:cubicBezTo>
                <a:cubicBezTo>
                  <a:pt x="2424" y="336"/>
                  <a:pt x="2696" y="368"/>
                  <a:pt x="2832" y="320"/>
                </a:cubicBezTo>
                <a:cubicBezTo>
                  <a:pt x="2968" y="272"/>
                  <a:pt x="2904" y="128"/>
                  <a:pt x="3072" y="80"/>
                </a:cubicBezTo>
                <a:cubicBezTo>
                  <a:pt x="3240" y="32"/>
                  <a:pt x="3656" y="0"/>
                  <a:pt x="3840" y="32"/>
                </a:cubicBezTo>
                <a:cubicBezTo>
                  <a:pt x="4024" y="64"/>
                  <a:pt x="4032" y="224"/>
                  <a:pt x="4176" y="2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295400" y="6324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905000" y="63246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i="1"/>
              <a:t>topogenní raš.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867400" y="5653088"/>
            <a:ext cx="182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i="1"/>
              <a:t>ombrogenní raš.</a:t>
            </a: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2057400" y="60198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009900"/>
                </a:solidFill>
              </a:rPr>
              <a:t>MESOTOP 1</a:t>
            </a:r>
            <a:endParaRPr lang="cs-CZ" altLang="cs-CZ" sz="2400"/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6096000" y="51816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rgbClr val="009900"/>
                </a:solidFill>
              </a:rPr>
              <a:t>MESOTOP 2</a:t>
            </a:r>
            <a:endParaRPr lang="cs-CZ" altLang="cs-CZ" sz="2400"/>
          </a:p>
        </p:txBody>
      </p:sp>
      <p:sp>
        <p:nvSpPr>
          <p:cNvPr id="37897" name="Line 10"/>
          <p:cNvSpPr>
            <a:spLocks noChangeShapeType="1"/>
          </p:cNvSpPr>
          <p:nvPr/>
        </p:nvSpPr>
        <p:spPr bwMode="auto">
          <a:xfrm>
            <a:off x="4191000" y="5791200"/>
            <a:ext cx="6858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Text Box 11"/>
          <p:cNvSpPr txBox="1">
            <a:spLocks noChangeArrowheads="1"/>
          </p:cNvSpPr>
          <p:nvPr/>
        </p:nvSpPr>
        <p:spPr bwMode="auto">
          <a:xfrm>
            <a:off x="2971800" y="5105400"/>
            <a:ext cx="2819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spojení</a:t>
            </a:r>
            <a:r>
              <a:rPr lang="cs-CZ" altLang="cs-CZ" sz="2400"/>
              <a:t> </a:t>
            </a:r>
            <a:r>
              <a:rPr lang="cs-CZ" altLang="cs-CZ" sz="2400">
                <a:sym typeface="Symbol" panose="05050102010706020507" pitchFamily="18" charset="2"/>
              </a:rPr>
              <a:t> </a:t>
            </a:r>
            <a:r>
              <a:rPr lang="cs-CZ" altLang="cs-CZ" sz="1400" b="1">
                <a:solidFill>
                  <a:srgbClr val="009900"/>
                </a:solidFill>
              </a:rPr>
              <a:t>MAKROTOP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cs-CZ" altLang="cs-CZ" sz="1800">
                <a:sym typeface="Symbol" panose="05050102010706020507" pitchFamily="18" charset="2"/>
              </a:rPr>
              <a:t>(nap</a:t>
            </a:r>
            <a:r>
              <a:rPr lang="cs-CZ" altLang="cs-CZ" sz="1800"/>
              <a:t>ř</a:t>
            </a:r>
            <a:r>
              <a:rPr lang="cs-CZ" altLang="cs-CZ" sz="1800">
                <a:sym typeface="Symbol" panose="05050102010706020507" pitchFamily="18" charset="2"/>
              </a:rPr>
              <a:t>. pokryvné rašeliniště)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ER_Charman_Fig3_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9144000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152400" y="15875"/>
            <a:ext cx="33877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HYDROLOGIE RAŠELINIŠŤ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Vodní bilance rašeliniště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0" y="4283075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Influx = Recharge</a:t>
            </a:r>
            <a:endParaRPr lang="cs-CZ" altLang="cs-CZ" sz="2000"/>
          </a:p>
        </p:txBody>
      </p:sp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6553200" y="41148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Efflux = Discharge</a:t>
            </a:r>
            <a:endParaRPr lang="cs-CZ" altLang="cs-CZ" sz="200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172200" y="304800"/>
            <a:ext cx="2438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Málo zkoumána, jediná detailnější práce pochází z rašeliniště Velké Dářko v ČR</a:t>
            </a:r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4648200" y="0"/>
            <a:ext cx="4343400" cy="2590800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utoUpdateAnimBg="0"/>
      <p:bldP spid="307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52400" y="168275"/>
            <a:ext cx="3387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HYDROLOGIE RAŠELINIŠŤ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accent2"/>
                </a:solidFill>
              </a:rPr>
              <a:t>Evapotranspirace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accent2"/>
                </a:solidFill>
              </a:rPr>
              <a:t>(</a:t>
            </a:r>
            <a:r>
              <a:rPr lang="cs-CZ" altLang="cs-CZ" sz="2400" dirty="0" err="1">
                <a:solidFill>
                  <a:schemeClr val="accent2"/>
                </a:solidFill>
              </a:rPr>
              <a:t>Neuhäusl</a:t>
            </a:r>
            <a:r>
              <a:rPr lang="cs-CZ" altLang="cs-CZ" sz="2400" dirty="0">
                <a:solidFill>
                  <a:schemeClr val="accent2"/>
                </a:solidFill>
              </a:rPr>
              <a:t> 1975)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20838"/>
            <a:ext cx="8839200" cy="523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572000" y="119063"/>
            <a:ext cx="4495800" cy="1338262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009900"/>
                </a:solidFill>
              </a:rPr>
              <a:t>Evaporace</a:t>
            </a:r>
            <a:r>
              <a:rPr lang="cs-CZ" altLang="cs-CZ" sz="1800"/>
              <a:t> - výpar z vody, půdy a povrchu rostlin (</a:t>
            </a:r>
            <a:r>
              <a:rPr lang="cs-CZ" altLang="cs-CZ" sz="1800" b="1"/>
              <a:t>intercepce</a:t>
            </a:r>
            <a:r>
              <a:rPr lang="cs-CZ" altLang="cs-CZ" sz="1800"/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009900"/>
                </a:solidFill>
              </a:rPr>
              <a:t>Transpirace</a:t>
            </a:r>
            <a:r>
              <a:rPr lang="cs-CZ" altLang="cs-CZ" sz="1800"/>
              <a:t> - odvod vody do atmosféry skrz rostliny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" y="168275"/>
            <a:ext cx="34782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HYDROLOGIE RAŠELINIŠŤ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chemeClr val="accent2"/>
                </a:solidFill>
              </a:rPr>
              <a:t>Evapotranspirace, odtok </a:t>
            </a:r>
            <a:endParaRPr lang="cs-CZ" altLang="cs-CZ" sz="2400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solidFill>
                  <a:schemeClr val="accent2"/>
                </a:solidFill>
              </a:rPr>
              <a:t>(Vlček et al. 2024 </a:t>
            </a:r>
            <a:r>
              <a:rPr lang="cs-CZ" altLang="cs-CZ" sz="2400" i="1" dirty="0" smtClean="0">
                <a:solidFill>
                  <a:schemeClr val="accent2"/>
                </a:solidFill>
              </a:rPr>
              <a:t>J </a:t>
            </a:r>
            <a:r>
              <a:rPr lang="cs-CZ" altLang="cs-CZ" sz="2400" i="1" dirty="0" err="1" smtClean="0">
                <a:solidFill>
                  <a:schemeClr val="accent2"/>
                </a:solidFill>
              </a:rPr>
              <a:t>Hydrol</a:t>
            </a:r>
            <a:r>
              <a:rPr lang="cs-CZ" altLang="cs-CZ" sz="2400" dirty="0" smtClean="0">
                <a:solidFill>
                  <a:schemeClr val="accent2"/>
                </a:solidFill>
              </a:rPr>
              <a:t>)</a:t>
            </a:r>
            <a:endParaRPr lang="cs-CZ" altLang="cs-CZ" sz="2400" dirty="0">
              <a:solidFill>
                <a:schemeClr val="accent2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72816"/>
            <a:ext cx="8779001" cy="384081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27784" y="6017841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Rašeliniště s dobrým vodním režimem nás od povodní nezachrání, jejich význam v krajině je jiný.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88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52400" y="168275"/>
            <a:ext cx="59785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HYDROLOGIE RAŠELINIŠŤ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</a:rPr>
              <a:t>Hydrorašelinářské zákony (Succow &amp; Joosten)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28600" y="1590675"/>
            <a:ext cx="83820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1. Voda musí stát na povrchu, těsně pod povrchem nebo těsně nad povrchem, aby rašeliniště rostlo.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2. Velikost pórů a tedy i hydraulická vodivost se mění oxidací rašeliny (při poklesu vody)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3. V prostoru pórů se stále mění poměr mezi přitékající a srážkovou vodou, vznikají hydrochemické gradienty.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ER_And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4824413" y="4103688"/>
            <a:ext cx="395128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HYDROLOGIE RAŠELINIŠŤ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</a:rPr>
              <a:t>Sezónní dynamika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</a:rPr>
              <a:t>A. Kučerová: Červené blato,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</a:rPr>
              <a:t>                                    Třeboňsko</a:t>
            </a:r>
          </a:p>
        </p:txBody>
      </p:sp>
      <p:pic>
        <p:nvPicPr>
          <p:cNvPr id="41988" name="Picture 6" descr="109-09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0"/>
            <a:ext cx="22812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ER_wasserbilan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400"/>
            <a:ext cx="79248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3387725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HYDROLOGIE RAŠELINIŠŤ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</a:rPr>
              <a:t>Sezónní dynamika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8900" y="92075"/>
            <a:ext cx="8758238" cy="181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HYDROLOGIE RAŠELINIŠŤ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Pojmy </a:t>
            </a:r>
            <a:r>
              <a:rPr lang="cs-CZ" altLang="cs-CZ" sz="2400" b="1" dirty="0" err="1">
                <a:solidFill>
                  <a:schemeClr val="accent2"/>
                </a:solidFill>
              </a:rPr>
              <a:t>Akrotelm</a:t>
            </a:r>
            <a:r>
              <a:rPr lang="cs-CZ" altLang="cs-CZ" sz="2400" b="1" dirty="0">
                <a:solidFill>
                  <a:schemeClr val="accent2"/>
                </a:solidFill>
              </a:rPr>
              <a:t> - </a:t>
            </a:r>
            <a:r>
              <a:rPr lang="cs-CZ" altLang="cs-CZ" sz="2400" b="1" dirty="0" err="1">
                <a:solidFill>
                  <a:schemeClr val="accent2"/>
                </a:solidFill>
              </a:rPr>
              <a:t>Katotelm</a:t>
            </a:r>
            <a:r>
              <a:rPr lang="cs-CZ" altLang="cs-CZ" sz="2400" b="1" dirty="0">
                <a:solidFill>
                  <a:schemeClr val="accent2"/>
                </a:solidFill>
              </a:rPr>
              <a:t> (</a:t>
            </a:r>
            <a:r>
              <a:rPr lang="cs-CZ" altLang="cs-CZ" sz="2400" b="1" dirty="0" err="1">
                <a:solidFill>
                  <a:schemeClr val="accent2"/>
                </a:solidFill>
              </a:rPr>
              <a:t>Ingram</a:t>
            </a:r>
            <a:r>
              <a:rPr lang="cs-CZ" altLang="cs-CZ" sz="2400" b="1" dirty="0">
                <a:solidFill>
                  <a:schemeClr val="accent2"/>
                </a:solidFill>
              </a:rPr>
              <a:t> 1978)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Akrotelm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dirty="0">
                <a:solidFill>
                  <a:srgbClr val="FF0000"/>
                </a:solidFill>
              </a:rPr>
              <a:t>- živá, aktivní povrchová vrstva rašeliniště propustná pro vodu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Katotelm</a:t>
            </a:r>
            <a:r>
              <a:rPr lang="cs-CZ" altLang="cs-CZ" sz="2000" dirty="0">
                <a:solidFill>
                  <a:srgbClr val="FF0000"/>
                </a:solidFill>
              </a:rPr>
              <a:t> - spodní část ložiska s odumřelým sedimentem, málo propustná pro vodu</a:t>
            </a:r>
            <a:endParaRPr lang="cs-CZ" altLang="cs-CZ" sz="2400" b="1" dirty="0">
              <a:solidFill>
                <a:schemeClr val="accent2"/>
              </a:solidFill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3450"/>
            <a:ext cx="8991600" cy="40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CAE8C16-5DF9-49D3-9D12-306719CAC2D4}"/>
              </a:ext>
            </a:extLst>
          </p:cNvPr>
          <p:cNvSpPr/>
          <p:nvPr/>
        </p:nvSpPr>
        <p:spPr>
          <a:xfrm>
            <a:off x="4729163" y="4908659"/>
            <a:ext cx="3286125" cy="92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A23B58-C20D-4C91-A9EF-183483A73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1835727"/>
            <a:ext cx="5755911" cy="20205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8F876E-43C9-4A96-8AFE-00E45E9E6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1" y="1883489"/>
            <a:ext cx="5375030" cy="19546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7071AEA-9F3D-4FE5-BED2-EA7FE8274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28" y="2040115"/>
            <a:ext cx="2810473" cy="37848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911873F9-6B0E-427B-BACC-2552B3F6F44E}"/>
              </a:ext>
            </a:extLst>
          </p:cNvPr>
          <p:cNvCxnSpPr>
            <a:cxnSpLocks/>
          </p:cNvCxnSpPr>
          <p:nvPr/>
        </p:nvCxnSpPr>
        <p:spPr>
          <a:xfrm>
            <a:off x="1451610" y="2922906"/>
            <a:ext cx="3989072" cy="0"/>
          </a:xfrm>
          <a:prstGeom prst="line">
            <a:avLst/>
          </a:prstGeom>
          <a:ln w="1587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691532B-C4B1-4322-BBB8-795ADD9784E7}"/>
              </a:ext>
            </a:extLst>
          </p:cNvPr>
          <p:cNvCxnSpPr/>
          <p:nvPr/>
        </p:nvCxnSpPr>
        <p:spPr>
          <a:xfrm flipH="1">
            <a:off x="4601426" y="2664729"/>
            <a:ext cx="129540" cy="21336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29C5DA7-1CF5-431F-9859-F71CDB353B9C}"/>
              </a:ext>
            </a:extLst>
          </p:cNvPr>
          <p:cNvCxnSpPr/>
          <p:nvPr/>
        </p:nvCxnSpPr>
        <p:spPr>
          <a:xfrm flipH="1">
            <a:off x="5524500" y="2673465"/>
            <a:ext cx="129540" cy="21336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23175FD-0440-47D6-AA17-C7B34DE4C022}"/>
              </a:ext>
            </a:extLst>
          </p:cNvPr>
          <p:cNvCxnSpPr>
            <a:cxnSpLocks/>
          </p:cNvCxnSpPr>
          <p:nvPr/>
        </p:nvCxnSpPr>
        <p:spPr>
          <a:xfrm flipV="1">
            <a:off x="1567575" y="2933720"/>
            <a:ext cx="114300" cy="19735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id="{D18DA5FA-38C7-4D51-BB27-EC3D1D6428CE}"/>
              </a:ext>
            </a:extLst>
          </p:cNvPr>
          <p:cNvSpPr/>
          <p:nvPr/>
        </p:nvSpPr>
        <p:spPr>
          <a:xfrm>
            <a:off x="6941662" y="2961006"/>
            <a:ext cx="94011" cy="2155824"/>
          </a:xfrm>
          <a:prstGeom prst="rect">
            <a:avLst/>
          </a:prstGeom>
          <a:solidFill>
            <a:schemeClr val="tx1">
              <a:lumMod val="50000"/>
              <a:alpha val="59000"/>
            </a:schemeClr>
          </a:solidFill>
          <a:ln>
            <a:solidFill>
              <a:schemeClr val="tx1">
                <a:lumMod val="50000"/>
                <a:alpha val="5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7A90212-1FF9-48F5-8416-B8218195F68E}"/>
              </a:ext>
            </a:extLst>
          </p:cNvPr>
          <p:cNvSpPr/>
          <p:nvPr/>
        </p:nvSpPr>
        <p:spPr>
          <a:xfrm>
            <a:off x="6605015" y="2219961"/>
            <a:ext cx="94011" cy="506094"/>
          </a:xfrm>
          <a:prstGeom prst="rect">
            <a:avLst/>
          </a:prstGeom>
          <a:solidFill>
            <a:srgbClr val="0398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370B275-9B2C-4920-AD0A-70FEC8A41C47}"/>
              </a:ext>
            </a:extLst>
          </p:cNvPr>
          <p:cNvSpPr/>
          <p:nvPr/>
        </p:nvSpPr>
        <p:spPr>
          <a:xfrm>
            <a:off x="6951082" y="2225676"/>
            <a:ext cx="94011" cy="50609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1333DF60-E0F6-4167-BF26-758653E44879}"/>
              </a:ext>
            </a:extLst>
          </p:cNvPr>
          <p:cNvSpPr/>
          <p:nvPr/>
        </p:nvSpPr>
        <p:spPr>
          <a:xfrm>
            <a:off x="6941662" y="5116830"/>
            <a:ext cx="94011" cy="278130"/>
          </a:xfrm>
          <a:prstGeom prst="rect">
            <a:avLst/>
          </a:prstGeom>
          <a:pattFill prst="smConfetti">
            <a:fgClr>
              <a:schemeClr val="tx1">
                <a:lumMod val="50000"/>
              </a:schemeClr>
            </a:fgClr>
            <a:bgClr>
              <a:schemeClr val="bg1">
                <a:lumMod val="75000"/>
              </a:schemeClr>
            </a:bgClr>
          </a:pattFill>
          <a:ln>
            <a:solidFill>
              <a:srgbClr val="23226E">
                <a:alpha val="4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17A7CC3-BDBC-442C-9537-B5B6FD25704C}"/>
              </a:ext>
            </a:extLst>
          </p:cNvPr>
          <p:cNvSpPr/>
          <p:nvPr/>
        </p:nvSpPr>
        <p:spPr>
          <a:xfrm>
            <a:off x="6604363" y="2961006"/>
            <a:ext cx="112853" cy="506094"/>
          </a:xfrm>
          <a:prstGeom prst="rect">
            <a:avLst/>
          </a:prstGeom>
          <a:pattFill prst="smConfetti">
            <a:fgClr>
              <a:schemeClr val="tx1">
                <a:lumMod val="50000"/>
              </a:schemeClr>
            </a:fgClr>
            <a:bgClr>
              <a:schemeClr val="bg1">
                <a:lumMod val="75000"/>
              </a:schemeClr>
            </a:bgClr>
          </a:pattFill>
          <a:ln>
            <a:solidFill>
              <a:srgbClr val="23226E">
                <a:alpha val="4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52865F5C-BD5E-41EE-BDA2-D53358605548}"/>
              </a:ext>
            </a:extLst>
          </p:cNvPr>
          <p:cNvCxnSpPr>
            <a:cxnSpLocks/>
          </p:cNvCxnSpPr>
          <p:nvPr/>
        </p:nvCxnSpPr>
        <p:spPr>
          <a:xfrm>
            <a:off x="1386840" y="3467100"/>
            <a:ext cx="4137660" cy="0"/>
          </a:xfrm>
          <a:prstGeom prst="line">
            <a:avLst/>
          </a:prstGeom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1B6367C-FACE-43C6-8DC1-3C4815088855}"/>
              </a:ext>
            </a:extLst>
          </p:cNvPr>
          <p:cNvSpPr txBox="1"/>
          <p:nvPr/>
        </p:nvSpPr>
        <p:spPr>
          <a:xfrm>
            <a:off x="781930" y="3416398"/>
            <a:ext cx="6554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>
                <a:solidFill>
                  <a:schemeClr val="tx1">
                    <a:lumMod val="50000"/>
                  </a:schemeClr>
                </a:solidFill>
              </a:rPr>
              <a:t>3.7 m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049409E-4C1D-44D3-BEB6-C57380F0F914}"/>
              </a:ext>
            </a:extLst>
          </p:cNvPr>
          <p:cNvSpPr txBox="1"/>
          <p:nvPr/>
        </p:nvSpPr>
        <p:spPr>
          <a:xfrm>
            <a:off x="781930" y="2376194"/>
            <a:ext cx="6554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0.7 m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1173A22E-EF3F-4DAE-B144-A073052E88CD}"/>
              </a:ext>
            </a:extLst>
          </p:cNvPr>
          <p:cNvSpPr/>
          <p:nvPr/>
        </p:nvSpPr>
        <p:spPr>
          <a:xfrm>
            <a:off x="1" y="4193382"/>
            <a:ext cx="223568" cy="1683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  <a:scene3d>
            <a:camera prst="orthographicFront"/>
            <a:lightRig rig="threePt" dir="t"/>
          </a:scene3d>
          <a:sp3d>
            <a:extrusionClr>
              <a:schemeClr val="bg1"/>
            </a:extrusionClr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94DBF46-E3C4-414F-8E4F-A69976FFE4EF}"/>
              </a:ext>
            </a:extLst>
          </p:cNvPr>
          <p:cNvSpPr txBox="1"/>
          <p:nvPr/>
        </p:nvSpPr>
        <p:spPr>
          <a:xfrm rot="16200000">
            <a:off x="-771471" y="2792325"/>
            <a:ext cx="2125396" cy="3000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350" b="1" dirty="0"/>
              <a:t>Hladina podzemní vody</a:t>
            </a:r>
          </a:p>
        </p:txBody>
      </p:sp>
      <p:sp>
        <p:nvSpPr>
          <p:cNvPr id="2" name="Obdélník 1"/>
          <p:cNvSpPr/>
          <p:nvPr/>
        </p:nvSpPr>
        <p:spPr>
          <a:xfrm>
            <a:off x="58540" y="13514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HYDROLOGIE RAŠELINIŠŤ</a:t>
            </a:r>
          </a:p>
          <a:p>
            <a:r>
              <a:rPr lang="cs-CZ" altLang="cs-CZ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Pojmy </a:t>
            </a:r>
            <a:r>
              <a:rPr lang="cs-CZ" altLang="cs-CZ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Akrotelm</a:t>
            </a:r>
            <a:r>
              <a:rPr lang="cs-CZ" altLang="cs-CZ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Katotelm</a:t>
            </a:r>
            <a:endParaRPr lang="cs-CZ" altLang="cs-CZ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5302" y="4266478"/>
            <a:ext cx="5842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Akrotelm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katotelm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mají jiný hydrologický režim: lze zjišťovat pomocí trubek perforovaných v různé hloubce. </a:t>
            </a: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slatiništích rovněž může být v různých hloubkách různý zdroj vody (vlhkost může být například někdy vyšší ve svrchních vrstvách, například když povrchová voda z pramene je oddělena od podzemní vody jílovitou vrstvou).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123257" y="6061714"/>
            <a:ext cx="178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autor obrázků: Lukáš Vlček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200" b="1"/>
              <a:t>Paleoekologie </a:t>
            </a:r>
            <a:r>
              <a:rPr lang="cs-CZ" altLang="cs-CZ" sz="2200"/>
              <a:t>(paleobotanika) může říct mnohé i o dynamice vlastních rašelinišť.</a:t>
            </a:r>
            <a:endParaRPr lang="cs-CZ" altLang="cs-CZ" sz="2200">
              <a:solidFill>
                <a:srgbClr val="FF0000"/>
              </a:solidFill>
            </a:endParaRPr>
          </a:p>
        </p:txBody>
      </p:sp>
      <p:pic>
        <p:nvPicPr>
          <p:cNvPr id="614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80513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ovéPole 2"/>
          <p:cNvSpPr txBox="1">
            <a:spLocks noChangeArrowheads="1"/>
          </p:cNvSpPr>
          <p:nvPr/>
        </p:nvSpPr>
        <p:spPr bwMode="auto">
          <a:xfrm>
            <a:off x="6227763" y="3284538"/>
            <a:ext cx="2952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Vrstva se </a:t>
            </a:r>
            <a:r>
              <a:rPr lang="cs-CZ" altLang="cs-CZ" sz="2400" i="1">
                <a:solidFill>
                  <a:srgbClr val="FFFF00"/>
                </a:solidFill>
              </a:rPr>
              <a:t>Scorpidium scorpioides</a:t>
            </a:r>
            <a:r>
              <a:rPr lang="cs-CZ" altLang="cs-CZ" sz="2400">
                <a:solidFill>
                  <a:srgbClr val="FFFF00"/>
                </a:solidFill>
              </a:rPr>
              <a:t>, pozdní glaciál</a:t>
            </a:r>
          </a:p>
        </p:txBody>
      </p:sp>
      <p:sp>
        <p:nvSpPr>
          <p:cNvPr id="6149" name="TextovéPole 6"/>
          <p:cNvSpPr txBox="1">
            <a:spLocks noChangeArrowheads="1"/>
          </p:cNvSpPr>
          <p:nvPr/>
        </p:nvSpPr>
        <p:spPr bwMode="auto">
          <a:xfrm>
            <a:off x="323850" y="3141663"/>
            <a:ext cx="2952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Vrstva se dřevem a semeny stromů, střední Holocén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610600" cy="65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Co je to rašeliniště?</a:t>
            </a:r>
            <a:endParaRPr lang="cs-CZ" altLang="cs-CZ" sz="2400" b="1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Rašeliniště jsou biotopy, kde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		PRODUKCE &gt; DEKOMPOZICE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	Dekompozice je zajišťována mikroorganismy, kteří tak získávají C pro respiraci. Lépe se rozkládá hemicelulóza a celulóza, proto v rašelině zůstává více </a:t>
            </a:r>
            <a:r>
              <a:rPr lang="cs-CZ" altLang="cs-CZ" sz="2400" b="1"/>
              <a:t>ligninu</a:t>
            </a:r>
            <a:r>
              <a:rPr lang="cs-CZ" altLang="cs-CZ" sz="2400"/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	</a:t>
            </a:r>
            <a:r>
              <a:rPr lang="cs-CZ" altLang="cs-CZ" sz="2400" b="1"/>
              <a:t>Mechy</a:t>
            </a:r>
            <a:r>
              <a:rPr lang="cs-CZ" altLang="cs-CZ" sz="2400"/>
              <a:t> produkují více biomasy než cévnaté rostliny a hůř se rozkládají; nejhůře se rozkládají jejich buněčné stěny, které proto rašelinu z velké části tvoří.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	Na nerašelinných mokřadech (</a:t>
            </a:r>
            <a:r>
              <a:rPr lang="cs-CZ" altLang="cs-CZ" sz="2400" i="1"/>
              <a:t>swamp, marsh</a:t>
            </a:r>
            <a:r>
              <a:rPr lang="cs-CZ" altLang="cs-CZ" sz="2400"/>
              <a:t>) je dekompozice rychlejší - fluktuující hladina vody, malý podíl mechů, víc živin a proto víc mikroorganismů ….</a:t>
            </a:r>
          </a:p>
        </p:txBody>
      </p:sp>
      <p:pic>
        <p:nvPicPr>
          <p:cNvPr id="7171" name="Picture 3" descr="subniten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933825"/>
            <a:ext cx="219075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G_55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4450"/>
            <a:ext cx="223202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4925" y="44450"/>
            <a:ext cx="910907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Na co se musí rostliny na rašeliništi adaptovat?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- nízká dostupnost kyslíku (</a:t>
            </a:r>
            <a:r>
              <a:rPr lang="cs-CZ" altLang="cs-CZ" sz="2400" b="1" i="1"/>
              <a:t>anoxie</a:t>
            </a:r>
            <a:r>
              <a:rPr lang="cs-CZ" altLang="cs-CZ" sz="2400" b="1"/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- toxické elementy (Fe, Mn, 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- nízká přístupnost živin (N, P)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- acidita nebo naopak extrémní bazicita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- vodní stres: </a:t>
            </a:r>
            <a:r>
              <a:rPr lang="cs-CZ" altLang="cs-CZ" sz="2400"/>
              <a:t>Trvalý nadbytek vody je přerušován příležitostným poklesem hladiny vody - mokřadní rostliny však nemají účinnou stomatální kontrolu a mají proto velké ztráty vody z listů. Podobně je tomu u mechů</a:t>
            </a:r>
          </a:p>
        </p:txBody>
      </p:sp>
      <p:pic>
        <p:nvPicPr>
          <p:cNvPr id="8195" name="Picture 5" descr="IMG_74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36511" r="22145" b="19916"/>
          <a:stretch>
            <a:fillRect/>
          </a:stretch>
        </p:blipFill>
        <p:spPr bwMode="auto">
          <a:xfrm>
            <a:off x="4787900" y="4437063"/>
            <a:ext cx="42402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07950" y="4437063"/>
            <a:ext cx="4751388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- herbivorie:</a:t>
            </a:r>
            <a:r>
              <a:rPr lang="cs-CZ" altLang="cs-CZ" sz="2400"/>
              <a:t> Rašeliništní rostliny rostou pomalu (málo živin) a musí se proto bránit herbivorii. Například rašeliníky nežere nic.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- kompetice se </a:t>
            </a:r>
            <a:r>
              <a:rPr lang="cs-CZ" altLang="cs-CZ" sz="2400" b="1" i="1"/>
              <a:t>Sphagnum </a:t>
            </a:r>
            <a:r>
              <a:rPr lang="cs-CZ" altLang="cs-CZ" sz="2400"/>
              <a:t>(živiny, růst)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7019925" y="4581525"/>
            <a:ext cx="19446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500" i="1">
                <a:solidFill>
                  <a:srgbClr val="FFFF99"/>
                </a:solidFill>
              </a:rPr>
              <a:t>Hammarbya paludosa</a:t>
            </a:r>
          </a:p>
        </p:txBody>
      </p:sp>
      <p:pic>
        <p:nvPicPr>
          <p:cNvPr id="8198" name="Picture 8" descr="splachn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76250"/>
            <a:ext cx="34559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5580063" y="2276475"/>
            <a:ext cx="33131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500">
                <a:solidFill>
                  <a:srgbClr val="FFFF99"/>
                </a:solidFill>
              </a:rPr>
              <a:t>Mechy rodu </a:t>
            </a:r>
            <a:r>
              <a:rPr lang="cs-CZ" altLang="cs-CZ" sz="1500" i="1">
                <a:solidFill>
                  <a:srgbClr val="FFFF99"/>
                </a:solidFill>
              </a:rPr>
              <a:t>Splachnum</a:t>
            </a:r>
            <a:r>
              <a:rPr lang="cs-CZ" altLang="cs-CZ" sz="1500">
                <a:solidFill>
                  <a:srgbClr val="FFFF99"/>
                </a:solidFill>
              </a:rPr>
              <a:t> vyhledávají exkrementy v rašeliništích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4925" y="152400"/>
            <a:ext cx="91090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A co adaptace živočichů?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- málo živin v potravním řetězci, málo potravy</a:t>
            </a:r>
            <a:r>
              <a:rPr lang="cs-CZ" altLang="cs-CZ" sz="2400"/>
              <a:t> </a:t>
            </a:r>
            <a:r>
              <a:rPr lang="cs-CZ" altLang="cs-CZ" sz="2000"/>
              <a:t>(malé tělo)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b="1"/>
              <a:t> tolerance k toxicitě (Fe, H</a:t>
            </a:r>
            <a:r>
              <a:rPr lang="cs-CZ" altLang="cs-CZ" sz="2400" b="1" baseline="30000"/>
              <a:t>+</a:t>
            </a:r>
            <a:r>
              <a:rPr lang="cs-CZ" altLang="cs-CZ" sz="2400" b="1"/>
              <a:t>) a anoxii. </a:t>
            </a:r>
            <a:r>
              <a:rPr lang="cs-CZ" altLang="cs-CZ" sz="2400">
                <a:solidFill>
                  <a:srgbClr val="FF0000"/>
                </a:solidFill>
              </a:rPr>
              <a:t>Vhodný životní cyklus.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b="1"/>
              <a:t> teplotní změny v porostu rašeliníků během dne</a:t>
            </a:r>
            <a:r>
              <a:rPr lang="cs-CZ" altLang="cs-CZ" sz="2400"/>
              <a:t> </a:t>
            </a:r>
            <a:r>
              <a:rPr lang="cs-CZ" altLang="cs-CZ" sz="2000"/>
              <a:t>(během horkého dne se povrch prohřívá a prudký teplotní gradient nastává v horních 10 cm, ale s večerem se povrch ochlazuje rychleji než hlubší vrstvy, teplotní gradient se otáčí. Druhy pavouků dle toho diverzifikují své niky (Norgaard 1956 </a:t>
            </a:r>
            <a:r>
              <a:rPr lang="cs-CZ" altLang="cs-CZ" sz="2000" i="1"/>
              <a:t>Oikos</a:t>
            </a:r>
            <a:r>
              <a:rPr lang="cs-CZ" altLang="cs-CZ" sz="2000"/>
              <a:t>). </a:t>
            </a:r>
            <a:r>
              <a:rPr lang="cs-CZ" altLang="cs-CZ" sz="2000">
                <a:solidFill>
                  <a:srgbClr val="FF0000"/>
                </a:solidFill>
              </a:rPr>
              <a:t>Precizní výběr mikrostanoviště</a:t>
            </a:r>
            <a:endParaRPr lang="cs-CZ" altLang="cs-CZ" sz="2000" b="1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400" b="1"/>
              <a:t>acidifikace rašeliníků </a:t>
            </a:r>
            <a:r>
              <a:rPr lang="cs-CZ" altLang="cs-CZ" sz="2000"/>
              <a:t>(měkkýši osídlují plošky bez rašeliníků)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000"/>
              <a:t> </a:t>
            </a:r>
            <a:r>
              <a:rPr lang="cs-CZ" altLang="cs-CZ" sz="2400" b="1"/>
              <a:t>nedostatek prostoru (vše vyplněno mechy):</a:t>
            </a:r>
            <a:r>
              <a:rPr lang="cs-CZ" altLang="cs-CZ" sz="2000"/>
              <a:t> mnohé skupiny bezobratlých osídlují přímo </a:t>
            </a:r>
            <a:r>
              <a:rPr lang="cs-CZ" altLang="cs-CZ" sz="2000" i="1"/>
              <a:t>Sphagna</a:t>
            </a:r>
            <a:endParaRPr lang="cs-CZ" altLang="cs-CZ" sz="2000"/>
          </a:p>
        </p:txBody>
      </p:sp>
      <p:pic>
        <p:nvPicPr>
          <p:cNvPr id="9219" name="Picture 5" descr="sp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4292600"/>
            <a:ext cx="331628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5651500" y="4221163"/>
            <a:ext cx="32400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500" b="1"/>
              <a:t>Rotifera: </a:t>
            </a:r>
            <a:r>
              <a:rPr lang="cs-CZ" altLang="cs-CZ" sz="1500" b="1" i="1"/>
              <a:t>Habrotrocha angusticollis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7321550" y="6538913"/>
            <a:ext cx="17938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http://protist.i.hosei.ac.jp</a:t>
            </a:r>
          </a:p>
        </p:txBody>
      </p:sp>
      <p:pic>
        <p:nvPicPr>
          <p:cNvPr id="9222" name="Picture 9" descr="Tracheleuglypha_dent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81525"/>
            <a:ext cx="23764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0"/>
          <p:cNvSpPr>
            <a:spLocks noChangeArrowheads="1"/>
          </p:cNvSpPr>
          <p:nvPr/>
        </p:nvSpPr>
        <p:spPr bwMode="auto">
          <a:xfrm>
            <a:off x="2509838" y="4695825"/>
            <a:ext cx="29845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500" b="1"/>
              <a:t>Protozoa:</a:t>
            </a:r>
            <a:r>
              <a:rPr lang="cs-CZ" altLang="cs-CZ" sz="1500" b="1" i="1"/>
              <a:t> Tracheleuglypha dentata</a:t>
            </a:r>
          </a:p>
        </p:txBody>
      </p:sp>
      <p:sp>
        <p:nvSpPr>
          <p:cNvPr id="9224" name="Rectangle 11"/>
          <p:cNvSpPr>
            <a:spLocks noChangeArrowheads="1"/>
          </p:cNvSpPr>
          <p:nvPr/>
        </p:nvSpPr>
        <p:spPr bwMode="auto">
          <a:xfrm>
            <a:off x="2555875" y="6610350"/>
            <a:ext cx="25288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http://wslar.epfl.ch/mitchell/edward/</a:t>
            </a:r>
          </a:p>
        </p:txBody>
      </p:sp>
      <p:sp>
        <p:nvSpPr>
          <p:cNvPr id="9225" name="Line 12"/>
          <p:cNvSpPr>
            <a:spLocks noChangeShapeType="1"/>
          </p:cNvSpPr>
          <p:nvPr/>
        </p:nvSpPr>
        <p:spPr bwMode="auto">
          <a:xfrm flipH="1">
            <a:off x="2700338" y="515778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2025</Words>
  <Application>Microsoft Office PowerPoint</Application>
  <PresentationFormat>Předvádění na obrazovce (4:3)</PresentationFormat>
  <Paragraphs>432</Paragraphs>
  <Slides>59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59</vt:i4>
      </vt:variant>
    </vt:vector>
  </HeadingPairs>
  <TitlesOfParts>
    <vt:vector size="68" baseType="lpstr">
      <vt:lpstr>ＭＳ Ｐゴシック</vt:lpstr>
      <vt:lpstr>Arial</vt:lpstr>
      <vt:lpstr>Baekmuk Batang</vt:lpstr>
      <vt:lpstr>Calibri</vt:lpstr>
      <vt:lpstr>Calibri Light</vt:lpstr>
      <vt:lpstr>Symbol</vt:lpstr>
      <vt:lpstr>Times New Roman</vt:lpstr>
      <vt:lpstr>Výchozí návrh</vt:lpstr>
      <vt:lpstr>Motiv Office</vt:lpstr>
      <vt:lpstr>Ekologie Rašelinišť</vt:lpstr>
      <vt:lpstr>Ekologie Rašelinišť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Rašelinišť</dc:title>
  <dc:creator>Unar Jiří</dc:creator>
  <cp:lastModifiedBy>reviewer</cp:lastModifiedBy>
  <cp:revision>116</cp:revision>
  <dcterms:created xsi:type="dcterms:W3CDTF">2004-09-23T07:07:38Z</dcterms:created>
  <dcterms:modified xsi:type="dcterms:W3CDTF">2024-09-24T20:55:08Z</dcterms:modified>
</cp:coreProperties>
</file>