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4" r:id="rId2"/>
    <p:sldId id="355" r:id="rId3"/>
    <p:sldId id="357" r:id="rId4"/>
    <p:sldId id="356" r:id="rId5"/>
    <p:sldId id="358" r:id="rId6"/>
    <p:sldId id="359" r:id="rId7"/>
    <p:sldId id="3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13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6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0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10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3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3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53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3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3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387B-2B7D-4A26-B9E6-8A368FC08518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A522-64F3-45BD-9423-CFC70CF42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22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phycology.cz/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inicearasy.cz/matlas" TargetMode="External"/><Relationship Id="rId5" Type="http://schemas.openxmlformats.org/officeDocument/2006/relationships/hyperlink" Target="http://www.sinice.cz/" TargetMode="External"/><Relationship Id="rId4" Type="http://schemas.openxmlformats.org/officeDocument/2006/relationships/hyperlink" Target="https://ccala.butbn.cas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gaebas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diatombas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hytokeys.pensoft.net/article/23806/" TargetMode="External"/><Relationship Id="rId5" Type="http://schemas.openxmlformats.org/officeDocument/2006/relationships/hyperlink" Target="https://naturalhistory.museumwales.ac.uk/diatoms/" TargetMode="External"/><Relationship Id="rId4" Type="http://schemas.openxmlformats.org/officeDocument/2006/relationships/hyperlink" Target="https://diatoms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5298817" TargetMode="External"/><Relationship Id="rId7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ringer.com/journal/10750" TargetMode="External"/><Relationship Id="rId5" Type="http://schemas.openxmlformats.org/officeDocument/2006/relationships/hyperlink" Target="https://fottea.czechphycology.cz/" TargetMode="External"/><Relationship Id="rId4" Type="http://schemas.openxmlformats.org/officeDocument/2006/relationships/hyperlink" Target="https://www.tandfonline.com/journals/uphy2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996817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europeanjournaloftaxonomy.eu/index.php/ejt" TargetMode="External"/><Relationship Id="rId4" Type="http://schemas.openxmlformats.org/officeDocument/2006/relationships/hyperlink" Target="https://www.mapress.com/p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88231" y="20865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zdroje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88231" y="3640068"/>
            <a:ext cx="8229600" cy="5832648"/>
          </a:xfrm>
        </p:spPr>
        <p:txBody>
          <a:bodyPr>
            <a:noAutofit/>
          </a:bodyPr>
          <a:lstStyle/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9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zdroje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algologická společnost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https://www.czechphycology.cz/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Autotrophic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https://ccala.butbn.cas.cz/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pro cyanobakterie a jejich toxiny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http://www.sinice.cz/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Atlas (Matlas)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https://www.sinicearasy.cz/matlas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8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Databáze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Databáze (nejen pro sjednocení taxonomické nomenklatury)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Algaebase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https://www.algaebase.org/</a:t>
            </a:r>
            <a:endParaRPr lang="cs-CZ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Diatombase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https://www.diatombase.org/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5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Užitečné webové stránky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https://www.researchgate.net/</a:t>
            </a:r>
            <a:endParaRPr lang="cs-CZ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Daitoms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America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https://diatoms.org/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Diatom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Britain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Ireland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https://naturalhistory.museumwales.ac.uk/diatoms/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https://phytokeys.pensoft.net/article/23806/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6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14" y="-317107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6452" y="-115724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Časopisy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5692" y="1345154"/>
            <a:ext cx="8229600" cy="58326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Phycology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scientometrické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parametry: Q1, IF 2.9)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https://onlinelibrary.wiley.com/journal/15298817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IF= Impakt faktor-ukazatel průměrného počtu citací časopisu 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(poměr mezi počtem citací a počtem článků)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 citovanosti autora-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H-index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Phycologia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(Q1):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https://www.tandfonline.com/journals/uphy20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Fottea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(Q2):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https://fottea.czechphycology.cz/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Hydrobiologia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(Q2):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https://www.springer.com/journal/10750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0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Časopisy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Taxonomické: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https://onlinelibrary.wiley.com/journal/19968175</a:t>
            </a:r>
            <a:endParaRPr lang="cs-CZ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Phytotaxa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https://www.mapress.com/pt/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https://europeanjournaloftaxonomy.eu/index.php/ejt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45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>
            <a:extLst>
              <a:ext uri="{FF2B5EF4-FFF2-40B4-BE49-F238E27FC236}">
                <a16:creationId xmlns:a16="http://schemas.microsoft.com/office/drawing/2014/main" id="{38C09BBB-5EB2-7654-EC12-ED094644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341" cy="154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1274" y="25476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Vědecký článek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Autofit/>
          </a:bodyPr>
          <a:lstStyle/>
          <a:p>
            <a:r>
              <a:rPr lang="en-AU" sz="2000" i="0" dirty="0">
                <a:solidFill>
                  <a:srgbClr val="202124"/>
                </a:solidFill>
                <a:effectLst/>
              </a:rPr>
              <a:t>Abstract</a:t>
            </a:r>
            <a:endParaRPr lang="cs-CZ" sz="2000" dirty="0">
              <a:solidFill>
                <a:srgbClr val="202124"/>
              </a:solidFill>
            </a:endParaRPr>
          </a:p>
          <a:p>
            <a:r>
              <a:rPr lang="cs-CZ" sz="2000" i="0" dirty="0" err="1">
                <a:solidFill>
                  <a:srgbClr val="202124"/>
                </a:solidFill>
                <a:effectLst/>
              </a:rPr>
              <a:t>Key</a:t>
            </a:r>
            <a:r>
              <a:rPr lang="cs-CZ" sz="2000" i="0" dirty="0">
                <a:solidFill>
                  <a:srgbClr val="202124"/>
                </a:solidFill>
                <a:effectLst/>
              </a:rPr>
              <a:t> </a:t>
            </a:r>
            <a:r>
              <a:rPr lang="cs-CZ" sz="2000" i="0" dirty="0" err="1">
                <a:solidFill>
                  <a:srgbClr val="202124"/>
                </a:solidFill>
                <a:effectLst/>
              </a:rPr>
              <a:t>words</a:t>
            </a:r>
            <a:endParaRPr lang="en-AU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Introduction 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Methods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Results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US" sz="2000" i="0" dirty="0">
                <a:solidFill>
                  <a:srgbClr val="202124"/>
                </a:solidFill>
                <a:effectLst/>
              </a:rPr>
              <a:t>Discussion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cs-CZ" sz="2000" i="0" dirty="0" err="1">
                <a:solidFill>
                  <a:srgbClr val="202124"/>
                </a:solidFill>
                <a:effectLst/>
              </a:rPr>
              <a:t>Conclusion</a:t>
            </a:r>
            <a:endParaRPr lang="cs-CZ" sz="2000" i="0" dirty="0">
              <a:solidFill>
                <a:srgbClr val="202124"/>
              </a:solidFill>
              <a:effectLst/>
            </a:endParaRPr>
          </a:p>
          <a:p>
            <a:r>
              <a:rPr lang="en-AU" sz="2000" dirty="0">
                <a:solidFill>
                  <a:srgbClr val="202124"/>
                </a:solidFill>
              </a:rPr>
              <a:t>Acknowledgements</a:t>
            </a:r>
          </a:p>
          <a:p>
            <a:endParaRPr lang="cs-CZ" sz="2000" dirty="0">
              <a:solidFill>
                <a:srgbClr val="202124"/>
              </a:solidFill>
            </a:endParaRPr>
          </a:p>
          <a:p>
            <a:r>
              <a:rPr lang="en-AU" sz="2000" dirty="0">
                <a:solidFill>
                  <a:srgbClr val="202124"/>
                </a:solidFill>
              </a:rPr>
              <a:t>Supplementary material</a:t>
            </a:r>
            <a:endParaRPr lang="en-AU" sz="2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302C55-0805-767B-5AA9-5742C4C281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" t="79545" r="-1"/>
          <a:stretch/>
        </p:blipFill>
        <p:spPr>
          <a:xfrm>
            <a:off x="446857" y="5839451"/>
            <a:ext cx="8138435" cy="9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06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</TotalTime>
  <Words>277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Informační zdroje</vt:lpstr>
      <vt:lpstr>Informační zdroje</vt:lpstr>
      <vt:lpstr>Databáze</vt:lpstr>
      <vt:lpstr>Užitečné webové stránky</vt:lpstr>
      <vt:lpstr>Časopisy</vt:lpstr>
      <vt:lpstr>Časopisy</vt:lpstr>
      <vt:lpstr>Vědecký článek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zdroje, užitečné webové stránky, časopisy</dc:title>
  <dc:creator>barbora.chattova@gmail.com</dc:creator>
  <cp:lastModifiedBy>Barbora Hutňan Chattová</cp:lastModifiedBy>
  <cp:revision>14</cp:revision>
  <dcterms:created xsi:type="dcterms:W3CDTF">2023-03-01T13:40:13Z</dcterms:created>
  <dcterms:modified xsi:type="dcterms:W3CDTF">2024-11-06T11:35:34Z</dcterms:modified>
</cp:coreProperties>
</file>