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353" r:id="rId3"/>
    <p:sldId id="365" r:id="rId4"/>
    <p:sldId id="3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13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36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0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3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53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3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79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37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387B-2B7D-4A26-B9E6-8A368FC08518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22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38C09BBB-5EB2-7654-EC12-ED09464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6857" y="1864905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Výroba trvalých preparátů, kvantifikace rozsivek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302C55-0805-767B-5AA9-5742C4C28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79545" r="-1"/>
          <a:stretch/>
        </p:blipFill>
        <p:spPr>
          <a:xfrm>
            <a:off x="446857" y="5839451"/>
            <a:ext cx="8138435" cy="9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3">
            <a:extLst>
              <a:ext uri="{FF2B5EF4-FFF2-40B4-BE49-F238E27FC236}">
                <a16:creationId xmlns:a16="http://schemas.microsoft.com/office/drawing/2014/main" id="{6351784B-4F86-B7C0-BEC2-DB17F086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60326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4">
            <a:extLst>
              <a:ext uri="{FF2B5EF4-FFF2-40B4-BE49-F238E27FC236}">
                <a16:creationId xmlns:a16="http://schemas.microsoft.com/office/drawing/2014/main" id="{FDDAF90B-0567-4C05-A200-D38D98E4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 err="1"/>
              <a:t>Semikvantitativní</a:t>
            </a:r>
            <a:r>
              <a:rPr lang="cs-CZ" altLang="cs-CZ" sz="3200" dirty="0"/>
              <a:t> odhadní stupnice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724AF85-4AD4-BBC5-3237-4F61A7BC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6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/>
              <a:t>Kvantifikace: Kvantitativní zastoupení jednotlivých druhu se provádí při menším zvětšení, pomocí odhadní stupnice, která druhy zařazuje do určitých intervalů na základe odhadu jejich abundance v mikroskopickém preparátu analyzovaného vzorku (Sládečková &amp; Marvan </a:t>
            </a:r>
            <a:r>
              <a:rPr lang="pl-PL" dirty="0"/>
              <a:t>1978).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dirty="0"/>
              <a:t>Nejčastěji je používána stupnice:</a:t>
            </a:r>
          </a:p>
          <a:p>
            <a:pPr>
              <a:defRPr/>
            </a:pPr>
            <a:r>
              <a:rPr lang="cs-CZ" dirty="0"/>
              <a:t>6 - druh masově zastoupený, s pokryvností 90 - 100%</a:t>
            </a:r>
          </a:p>
          <a:p>
            <a:pPr>
              <a:defRPr/>
            </a:pPr>
            <a:r>
              <a:rPr lang="cs-CZ" dirty="0"/>
              <a:t>5 - druh velmi hojný, s pokryvností 50 - 90%</a:t>
            </a:r>
          </a:p>
          <a:p>
            <a:pPr>
              <a:defRPr/>
            </a:pPr>
            <a:r>
              <a:rPr lang="pl-PL" dirty="0"/>
              <a:t>4 - druh hojný, s pokryvností 20 - 50%</a:t>
            </a:r>
          </a:p>
          <a:p>
            <a:pPr>
              <a:defRPr/>
            </a:pPr>
            <a:r>
              <a:rPr lang="pl-PL" dirty="0"/>
              <a:t>3 - druh dost hojný, s pokryvností 5 - 20%</a:t>
            </a:r>
          </a:p>
          <a:p>
            <a:pPr>
              <a:defRPr/>
            </a:pPr>
            <a:r>
              <a:rPr lang="cs-CZ" dirty="0"/>
              <a:t>2 - druh zřídkavý, s pokryvností 1 - 5%</a:t>
            </a:r>
          </a:p>
          <a:p>
            <a:pPr>
              <a:defRPr/>
            </a:pPr>
            <a:r>
              <a:rPr lang="cs-CZ" dirty="0"/>
              <a:t>1 - druh velmi zřídkavý, s pokryvností 0,1 - 1%</a:t>
            </a:r>
          </a:p>
          <a:p>
            <a:pPr>
              <a:defRPr/>
            </a:pPr>
            <a:r>
              <a:rPr lang="pl-PL" dirty="0"/>
              <a:t>+ - druh ojediněle zastoupený, s pokryvností do 0,1%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4E25FF70-6AC8-214A-68D1-C02A5A31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466"/>
            <a:ext cx="8229600" cy="58324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Zpracování vzorků rozsivek: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Odstranění buněčného obsahu oxidačními činidly (peroxid vodíku, kyseliny)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Zahřátí na plotýnce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Důkladné promytí destilovanou vodou-centrifugace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Nakapání čisté suspenze s rozsivkami na krycí sklíčko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Poté zatavení preparátu pomocí uzavíratelných médií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52D9D7-67D6-D55F-B294-64DDDBCD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07" y="0"/>
            <a:ext cx="7886700" cy="1325563"/>
          </a:xfrm>
        </p:spPr>
        <p:txBody>
          <a:bodyPr/>
          <a:lstStyle/>
          <a:p>
            <a:r>
              <a:rPr lang="cs-CZ" dirty="0"/>
              <a:t>Výroba trvalých preparátů</a:t>
            </a:r>
          </a:p>
        </p:txBody>
      </p:sp>
      <p:pic>
        <p:nvPicPr>
          <p:cNvPr id="5122" name="Picture 2" descr="封固膠高分辨率矽藻膠Naphrax Mountant Export: 200ml，15ml - Taobao">
            <a:extLst>
              <a:ext uri="{FF2B5EF4-FFF2-40B4-BE49-F238E27FC236}">
                <a16:creationId xmlns:a16="http://schemas.microsoft.com/office/drawing/2014/main" id="{CAB8BD2E-D688-2F68-DB9A-49CB5E13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14" y="2792896"/>
            <a:ext cx="2102186" cy="40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c-UK: George Arnott Walker Arnott (1799-1868)">
            <a:extLst>
              <a:ext uri="{FF2B5EF4-FFF2-40B4-BE49-F238E27FC236}">
                <a16:creationId xmlns:a16="http://schemas.microsoft.com/office/drawing/2014/main" id="{6A94FE83-F573-4E6D-5C01-FB04B77B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096"/>
            <a:ext cx="2989027" cy="15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7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Zástupný symbol pro obsah 3" descr="Obsah obrázku mapa&#10;&#10;Popis byl vytvořen automaticky">
            <a:extLst>
              <a:ext uri="{FF2B5EF4-FFF2-40B4-BE49-F238E27FC236}">
                <a16:creationId xmlns:a16="http://schemas.microsoft.com/office/drawing/2014/main" id="{93C1E0EC-3378-F659-D01C-DA894441E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14890D-F6B2-D417-B3EC-888363968529}"/>
              </a:ext>
            </a:extLst>
          </p:cNvPr>
          <p:cNvSpPr txBox="1"/>
          <p:nvPr/>
        </p:nvSpPr>
        <p:spPr>
          <a:xfrm>
            <a:off x="7484165" y="407505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Kvantifikace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CDD5543-1525-8BA8-7557-6F1FC39A3E1D}"/>
              </a:ext>
            </a:extLst>
          </p:cNvPr>
          <p:cNvSpPr/>
          <p:nvPr/>
        </p:nvSpPr>
        <p:spPr>
          <a:xfrm>
            <a:off x="6301409" y="642370"/>
            <a:ext cx="824948" cy="73131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4BDD2AD-E393-78C4-D701-A4EE589DED1E}"/>
              </a:ext>
            </a:extLst>
          </p:cNvPr>
          <p:cNvSpPr/>
          <p:nvPr/>
        </p:nvSpPr>
        <p:spPr>
          <a:xfrm>
            <a:off x="5326231" y="934278"/>
            <a:ext cx="974035" cy="5382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3DB6BA-6F12-7243-1D58-B0070D275381}"/>
              </a:ext>
            </a:extLst>
          </p:cNvPr>
          <p:cNvSpPr txBox="1"/>
          <p:nvPr/>
        </p:nvSpPr>
        <p:spPr>
          <a:xfrm>
            <a:off x="4775752" y="1387587"/>
            <a:ext cx="17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Pleurální pohled= 2 </a:t>
            </a:r>
            <a:r>
              <a:rPr lang="cs-CZ" b="1" dirty="0" err="1">
                <a:solidFill>
                  <a:schemeClr val="accent1"/>
                </a:solidFill>
              </a:rPr>
              <a:t>valvy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FC6837-2F29-944D-A088-705EB1E0FA16}"/>
              </a:ext>
            </a:extLst>
          </p:cNvPr>
          <p:cNvSpPr txBox="1"/>
          <p:nvPr/>
        </p:nvSpPr>
        <p:spPr>
          <a:xfrm>
            <a:off x="2578062" y="1930130"/>
            <a:ext cx="171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Klasický </a:t>
            </a:r>
            <a:r>
              <a:rPr lang="cs-CZ" b="1" dirty="0" err="1">
                <a:solidFill>
                  <a:srgbClr val="C00000"/>
                </a:solidFill>
              </a:rPr>
              <a:t>valvární</a:t>
            </a:r>
            <a:r>
              <a:rPr lang="cs-CZ" b="1" dirty="0">
                <a:solidFill>
                  <a:srgbClr val="C00000"/>
                </a:solidFill>
              </a:rPr>
              <a:t> pohled=jedna </a:t>
            </a:r>
            <a:r>
              <a:rPr lang="cs-CZ" b="1" dirty="0" err="1">
                <a:solidFill>
                  <a:srgbClr val="C00000"/>
                </a:solidFill>
              </a:rPr>
              <a:t>valva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3C3C6D3-06E9-42B4-3B57-2ADD0D9E3AA4}"/>
              </a:ext>
            </a:extLst>
          </p:cNvPr>
          <p:cNvSpPr/>
          <p:nvPr/>
        </p:nvSpPr>
        <p:spPr>
          <a:xfrm>
            <a:off x="2325185" y="393381"/>
            <a:ext cx="1417469" cy="13517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CC45064-E877-64BE-5F8B-50E4643CB7F8}"/>
              </a:ext>
            </a:extLst>
          </p:cNvPr>
          <p:cNvSpPr/>
          <p:nvPr/>
        </p:nvSpPr>
        <p:spPr>
          <a:xfrm>
            <a:off x="7314314" y="776837"/>
            <a:ext cx="1417469" cy="13517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25CA1C7-C657-D35A-5DE1-65E54964C6EF}"/>
              </a:ext>
            </a:extLst>
          </p:cNvPr>
          <p:cNvSpPr txBox="1"/>
          <p:nvPr/>
        </p:nvSpPr>
        <p:spPr>
          <a:xfrm>
            <a:off x="238539" y="6072809"/>
            <a:ext cx="461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Rozsivku započítáme jen pokud má více než polovinu </a:t>
            </a:r>
            <a:r>
              <a:rPr lang="cs-CZ" dirty="0" err="1">
                <a:highlight>
                  <a:srgbClr val="FFFF00"/>
                </a:highlight>
              </a:rPr>
              <a:t>valvy</a:t>
            </a:r>
            <a:r>
              <a:rPr lang="cs-CZ" dirty="0">
                <a:highlight>
                  <a:srgbClr val="FFFF00"/>
                </a:highlight>
              </a:rPr>
              <a:t>, menší fragmenty nepočítáme</a:t>
            </a:r>
          </a:p>
        </p:txBody>
      </p:sp>
    </p:spTree>
    <p:extLst>
      <p:ext uri="{BB962C8B-B14F-4D97-AF65-F5344CB8AC3E}">
        <p14:creationId xmlns:p14="http://schemas.microsoft.com/office/powerpoint/2010/main" val="849725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1829</TotalTime>
  <Words>197</Words>
  <Application>Microsoft Office PowerPoint</Application>
  <PresentationFormat>Předvádění na obrazovce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Výroba trvalých preparátů, kvantifikace rozsivek</vt:lpstr>
      <vt:lpstr>Semikvantitativní odhadní stupnice</vt:lpstr>
      <vt:lpstr>Výroba trvalých preparátů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užitečné webové stránky, časopisy</dc:title>
  <dc:creator>barbora.chattova@gmail.com</dc:creator>
  <cp:lastModifiedBy>Barbora Hutňan Chattová</cp:lastModifiedBy>
  <cp:revision>64</cp:revision>
  <dcterms:created xsi:type="dcterms:W3CDTF">2023-03-01T13:40:13Z</dcterms:created>
  <dcterms:modified xsi:type="dcterms:W3CDTF">2024-11-05T14:08:49Z</dcterms:modified>
</cp:coreProperties>
</file>