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2" r:id="rId3"/>
    <p:sldId id="300" r:id="rId4"/>
    <p:sldId id="266" r:id="rId5"/>
    <p:sldId id="301" r:id="rId6"/>
    <p:sldId id="303" r:id="rId7"/>
    <p:sldId id="304" r:id="rId8"/>
    <p:sldId id="321" r:id="rId9"/>
    <p:sldId id="322" r:id="rId10"/>
    <p:sldId id="278" r:id="rId11"/>
    <p:sldId id="280" r:id="rId12"/>
    <p:sldId id="283" r:id="rId13"/>
    <p:sldId id="312" r:id="rId14"/>
    <p:sldId id="284" r:id="rId15"/>
    <p:sldId id="310" r:id="rId16"/>
    <p:sldId id="311" r:id="rId17"/>
    <p:sldId id="314" r:id="rId18"/>
    <p:sldId id="319" r:id="rId19"/>
    <p:sldId id="313" r:id="rId20"/>
    <p:sldId id="277" r:id="rId21"/>
    <p:sldId id="315" r:id="rId22"/>
    <p:sldId id="290" r:id="rId23"/>
    <p:sldId id="298" r:id="rId24"/>
    <p:sldId id="292" r:id="rId25"/>
    <p:sldId id="291" r:id="rId26"/>
    <p:sldId id="316" r:id="rId27"/>
    <p:sldId id="295" r:id="rId28"/>
    <p:sldId id="296" r:id="rId29"/>
    <p:sldId id="297" r:id="rId30"/>
    <p:sldId id="317" r:id="rId31"/>
    <p:sldId id="318" r:id="rId32"/>
    <p:sldId id="272" r:id="rId33"/>
    <p:sldId id="287" r:id="rId34"/>
    <p:sldId id="288" r:id="rId35"/>
    <p:sldId id="309" r:id="rId36"/>
    <p:sldId id="273" r:id="rId37"/>
    <p:sldId id="270" r:id="rId38"/>
    <p:sldId id="271" r:id="rId39"/>
    <p:sldId id="289" r:id="rId40"/>
    <p:sldId id="308" r:id="rId41"/>
    <p:sldId id="323" r:id="rId42"/>
    <p:sldId id="259" r:id="rId43"/>
    <p:sldId id="261" r:id="rId44"/>
    <p:sldId id="262" r:id="rId45"/>
    <p:sldId id="263" r:id="rId46"/>
    <p:sldId id="265" r:id="rId47"/>
    <p:sldId id="306" r:id="rId48"/>
    <p:sldId id="320" r:id="rId49"/>
    <p:sldId id="264" r:id="rId50"/>
    <p:sldId id="285" r:id="rId51"/>
    <p:sldId id="286" r:id="rId52"/>
    <p:sldId id="324" r:id="rId53"/>
    <p:sldId id="326" r:id="rId54"/>
    <p:sldId id="32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387853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808A6-5A07-4A83-A227-C786628D3214}" type="datetimeFigureOut">
              <a:rPr lang="en-US" smtClean="0"/>
              <a:t>22-Oct-24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332555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2330934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55695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31194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655095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1164001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264112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19383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209924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53777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808A6-5A07-4A83-A227-C786628D3214}" type="datetimeFigureOut">
              <a:rPr lang="en-US" smtClean="0"/>
              <a:t>22-Oct-24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398608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808A6-5A07-4A83-A227-C786628D3214}" type="datetimeFigureOut">
              <a:rPr lang="en-US" smtClean="0"/>
              <a:t>22-Oct-24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403446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267520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26650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AF808A6-5A07-4A83-A227-C786628D3214}" type="datetimeFigureOut">
              <a:rPr lang="en-US" smtClean="0"/>
              <a:t>22-Oct-24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52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808A6-5A07-4A83-A227-C786628D3214}" type="datetimeFigureOut">
              <a:rPr lang="en-US" smtClean="0"/>
              <a:t>22-Oct-24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EC1E4-1032-47F2-AA5B-EAA35D4EE4C5}" type="slidenum">
              <a:rPr lang="en-US" smtClean="0"/>
              <a:t>‹#›</a:t>
            </a:fld>
            <a:endParaRPr lang="en-US"/>
          </a:p>
        </p:txBody>
      </p:sp>
    </p:spTree>
    <p:extLst>
      <p:ext uri="{BB962C8B-B14F-4D97-AF65-F5344CB8AC3E}">
        <p14:creationId xmlns:p14="http://schemas.microsoft.com/office/powerpoint/2010/main" val="363356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AF808A6-5A07-4A83-A227-C786628D3214}" type="datetimeFigureOut">
              <a:rPr lang="en-US" smtClean="0"/>
              <a:t>22-Oct-24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9AEC1E4-1032-47F2-AA5B-EAA35D4EE4C5}" type="slidenum">
              <a:rPr lang="en-US" smtClean="0"/>
              <a:t>‹#›</a:t>
            </a:fld>
            <a:endParaRPr lang="en-US"/>
          </a:p>
        </p:txBody>
      </p:sp>
    </p:spTree>
    <p:extLst>
      <p:ext uri="{BB962C8B-B14F-4D97-AF65-F5344CB8AC3E}">
        <p14:creationId xmlns:p14="http://schemas.microsoft.com/office/powerpoint/2010/main" val="30528966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ews.ki.se/seven-researchers-responsible-for-scientific-misconduct-in-macchiarini-case" TargetMode="External"/><Relationship Id="rId2" Type="http://schemas.openxmlformats.org/officeDocument/2006/relationships/hyperlink" Target="https://www.science.org/content/article/transplant-surgeon-gets-prison-sentence-failed-stem-cell-treatments"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retractionwatch.com/2023/10/27/lancet-retracts-two-more-papers-by-convicted-surgeon-paolo-macchiarini/"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ature.com/articles/d41586-022-02997-x" TargetMode="External"/><Relationship Id="rId2" Type="http://schemas.openxmlformats.org/officeDocument/2006/relationships/hyperlink" Target="https://publicationethics.org/node/5525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142838@168.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forbetterscience.com/2021/05/26/the-chinese-paper-mill-industry-interview-with-smut-clyde-and-tiger-bb8/" TargetMode="External"/><Relationship Id="rId5" Type="http://schemas.openxmlformats.org/officeDocument/2006/relationships/hyperlink" Target="https://forbetterscience.com/2020/01/24/the-full-service-paper-mill-and-its-chinese-customers/" TargetMode="Externa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s://forbetterscience.com/2021/05/17/the-ruler-of-the-aging-papermill/" TargetMode="Externa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3389/fcell.2023.1339390"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retractiondatabase.org/" TargetMode="External"/><Relationship Id="rId2" Type="http://schemas.openxmlformats.org/officeDocument/2006/relationships/hyperlink" Target="https://retractionwatch.com/" TargetMode="Externa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forbetterscience.com/" TargetMode="Externa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scienceintegritydigest.com/"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ubpeer.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ubpeer.com/"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retractionwatch.com/the-retraction-watch-hijacked-journal-checker/" TargetMode="External"/><Relationship Id="rId1" Type="http://schemas.openxmlformats.org/officeDocument/2006/relationships/slideLayout" Target="../slideLayouts/slideLayout2.xml"/><Relationship Id="rId4" Type="http://schemas.openxmlformats.org/officeDocument/2006/relationships/hyperlink" Target="https://www.irit.fr/~Guillaume.Cabanac/problematic-paper-screener/ACLM_Citejacked.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retractionwatch.com/2023/10/09/how-thousands-of-invisible-citations-sneak-into-papers-and-make-for-fake-metrics/"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nature.com/articles/d41586-022-03032-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org/content/article/potential-fabrication-research-images-threatens-key-theory-alzheimers-disease" TargetMode="External"/><Relationship Id="rId2" Type="http://schemas.openxmlformats.org/officeDocument/2006/relationships/hyperlink" Target="https://www.science.org/content/article/co-developer-cassava-s-potential-alzheimer-s-drug-cited-egregious-misconduct"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4">
                <a:lumMod val="60000"/>
                <a:lumOff val="40000"/>
              </a:schemeClr>
            </a:gs>
            <a:gs pos="65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5CE4-BCB4-66DD-AE92-815B856F2590}"/>
              </a:ext>
            </a:extLst>
          </p:cNvPr>
          <p:cNvSpPr>
            <a:spLocks noGrp="1"/>
          </p:cNvSpPr>
          <p:nvPr>
            <p:ph type="ctrTitle"/>
          </p:nvPr>
        </p:nvSpPr>
        <p:spPr/>
        <p:txBody>
          <a:bodyPr>
            <a:normAutofit/>
          </a:bodyPr>
          <a:lstStyle/>
          <a:p>
            <a:r>
              <a:rPr lang="en-US" dirty="0"/>
              <a:t>Publication Crimes </a:t>
            </a:r>
            <a:r>
              <a:rPr lang="en-US" sz="3200" dirty="0"/>
              <a:t>and How to Fight Them</a:t>
            </a:r>
            <a:endParaRPr lang="en-US" dirty="0"/>
          </a:p>
        </p:txBody>
      </p:sp>
      <p:sp>
        <p:nvSpPr>
          <p:cNvPr id="3" name="Subtitle 2">
            <a:extLst>
              <a:ext uri="{FF2B5EF4-FFF2-40B4-BE49-F238E27FC236}">
                <a16:creationId xmlns:a16="http://schemas.microsoft.com/office/drawing/2014/main" id="{CCFE9120-9CC7-3776-F012-AC8D1D2DFA18}"/>
              </a:ext>
            </a:extLst>
          </p:cNvPr>
          <p:cNvSpPr>
            <a:spLocks noGrp="1"/>
          </p:cNvSpPr>
          <p:nvPr>
            <p:ph type="subTitle" idx="1"/>
          </p:nvPr>
        </p:nvSpPr>
        <p:spPr/>
        <p:txBody>
          <a:bodyPr/>
          <a:lstStyle/>
          <a:p>
            <a:r>
              <a:rPr lang="en-US" dirty="0"/>
              <a:t>Štěpán Čada</a:t>
            </a:r>
          </a:p>
        </p:txBody>
      </p:sp>
    </p:spTree>
    <p:extLst>
      <p:ext uri="{BB962C8B-B14F-4D97-AF65-F5344CB8AC3E}">
        <p14:creationId xmlns:p14="http://schemas.microsoft.com/office/powerpoint/2010/main" val="225097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2093-DF41-1A0F-05D0-ADAC8B71A4E0}"/>
              </a:ext>
            </a:extLst>
          </p:cNvPr>
          <p:cNvSpPr>
            <a:spLocks noGrp="1"/>
          </p:cNvSpPr>
          <p:nvPr>
            <p:ph type="title"/>
          </p:nvPr>
        </p:nvSpPr>
        <p:spPr/>
        <p:txBody>
          <a:bodyPr/>
          <a:lstStyle/>
          <a:p>
            <a:r>
              <a:rPr lang="en-US" sz="3600" dirty="0"/>
              <a:t>Traditional publishing system is failing  </a:t>
            </a:r>
          </a:p>
        </p:txBody>
      </p:sp>
      <p:sp>
        <p:nvSpPr>
          <p:cNvPr id="3" name="Content Placeholder 2">
            <a:extLst>
              <a:ext uri="{FF2B5EF4-FFF2-40B4-BE49-F238E27FC236}">
                <a16:creationId xmlns:a16="http://schemas.microsoft.com/office/drawing/2014/main" id="{0602B852-DA8A-C30C-4B06-96662B70541F}"/>
              </a:ext>
            </a:extLst>
          </p:cNvPr>
          <p:cNvSpPr>
            <a:spLocks noGrp="1"/>
          </p:cNvSpPr>
          <p:nvPr>
            <p:ph idx="1"/>
          </p:nvPr>
        </p:nvSpPr>
        <p:spPr>
          <a:xfrm>
            <a:off x="449246" y="1232763"/>
            <a:ext cx="10952762" cy="5067928"/>
          </a:xfrm>
        </p:spPr>
        <p:txBody>
          <a:bodyPr>
            <a:normAutofit lnSpcReduction="10000"/>
          </a:bodyPr>
          <a:lstStyle/>
          <a:p>
            <a:pPr>
              <a:lnSpc>
                <a:spcPct val="120000"/>
              </a:lnSpc>
            </a:pPr>
            <a:r>
              <a:rPr lang="en-US" sz="1700" b="1" dirty="0"/>
              <a:t>Insufficient motivation of reviewers</a:t>
            </a:r>
          </a:p>
          <a:p>
            <a:pPr lvl="1">
              <a:lnSpc>
                <a:spcPct val="120000"/>
              </a:lnSpc>
            </a:pPr>
            <a:r>
              <a:rPr lang="en-US" sz="1500" dirty="0"/>
              <a:t>Peer-reviewing is time-consuming and traditionally not honored by journals.</a:t>
            </a:r>
          </a:p>
          <a:p>
            <a:pPr>
              <a:lnSpc>
                <a:spcPct val="120000"/>
              </a:lnSpc>
            </a:pPr>
            <a:r>
              <a:rPr lang="en-US" sz="1700" b="1" dirty="0"/>
              <a:t>Financial conflict of interest of publishing houses</a:t>
            </a:r>
          </a:p>
          <a:p>
            <a:pPr lvl="1">
              <a:lnSpc>
                <a:spcPct val="120000"/>
              </a:lnSpc>
            </a:pPr>
            <a:r>
              <a:rPr lang="en-US" sz="1500" dirty="0"/>
              <a:t>More papers in shorter time → more money.</a:t>
            </a:r>
          </a:p>
          <a:p>
            <a:pPr>
              <a:lnSpc>
                <a:spcPct val="120000"/>
              </a:lnSpc>
            </a:pPr>
            <a:r>
              <a:rPr lang="en-US" sz="1700" b="1" dirty="0"/>
              <a:t>Disproportionate open-access publishing fees</a:t>
            </a:r>
          </a:p>
          <a:p>
            <a:pPr lvl="1">
              <a:lnSpc>
                <a:spcPct val="120000"/>
              </a:lnSpc>
            </a:pPr>
            <a:r>
              <a:rPr lang="en-US" sz="1500" dirty="0"/>
              <a:t>https://www.spectrumnews.org/news/imaging-journal-editors-resign-over-extreme-open-access-fees/</a:t>
            </a:r>
          </a:p>
          <a:p>
            <a:pPr>
              <a:lnSpc>
                <a:spcPct val="120000"/>
              </a:lnSpc>
            </a:pPr>
            <a:r>
              <a:rPr lang="en-US" sz="1700" b="1" dirty="0"/>
              <a:t>Insufficient motivation of publishers and institutions to investigate and retract problematic publications.</a:t>
            </a:r>
          </a:p>
          <a:p>
            <a:pPr lvl="1">
              <a:lnSpc>
                <a:spcPct val="120000"/>
              </a:lnSpc>
            </a:pPr>
            <a:r>
              <a:rPr lang="en-US" sz="1500" dirty="0"/>
              <a:t>Investigation of research ethics is fully in hands of the affiliated institutions, which often leads to conflicts of interest (reputation loss, prominent position of involved researchers). Investigation rarely leads to punishment of involved researchers.</a:t>
            </a:r>
          </a:p>
          <a:p>
            <a:pPr>
              <a:lnSpc>
                <a:spcPct val="120000"/>
              </a:lnSpc>
            </a:pPr>
            <a:r>
              <a:rPr lang="en-US" sz="1700" b="1" dirty="0"/>
              <a:t>“Publish or perish” vs. replication crisis </a:t>
            </a:r>
            <a:r>
              <a:rPr lang="en-US" sz="1700" dirty="0"/>
              <a:t>(replication studies and negative data are rarely published)</a:t>
            </a:r>
          </a:p>
          <a:p>
            <a:pPr>
              <a:lnSpc>
                <a:spcPct val="120000"/>
              </a:lnSpc>
            </a:pPr>
            <a:r>
              <a:rPr lang="en-US" sz="1700" b="1" dirty="0"/>
              <a:t>Reporting problematic data and ethical misconducts carries high personal and career risks but at the same time is not rewarded by publishers or institutions.</a:t>
            </a:r>
          </a:p>
          <a:p>
            <a:pPr>
              <a:lnSpc>
                <a:spcPct val="120000"/>
              </a:lnSpc>
            </a:pPr>
            <a:endParaRPr lang="en-US" sz="1600" dirty="0"/>
          </a:p>
          <a:p>
            <a:pPr marL="0" indent="0">
              <a:lnSpc>
                <a:spcPct val="120000"/>
              </a:lnSpc>
              <a:buNone/>
            </a:pPr>
            <a:endParaRPr lang="en-US" sz="1600" dirty="0"/>
          </a:p>
          <a:p>
            <a:pPr marL="0" indent="0">
              <a:lnSpc>
                <a:spcPct val="120000"/>
              </a:lnSpc>
              <a:buNone/>
            </a:pPr>
            <a:endParaRPr lang="en-US" sz="1600" dirty="0"/>
          </a:p>
          <a:p>
            <a:pPr>
              <a:lnSpc>
                <a:spcPct val="120000"/>
              </a:lnSpc>
            </a:pPr>
            <a:endParaRPr lang="en-US" sz="1600" dirty="0"/>
          </a:p>
          <a:p>
            <a:pPr lvl="1">
              <a:lnSpc>
                <a:spcPct val="120000"/>
              </a:lnSpc>
            </a:pPr>
            <a:endParaRPr lang="en-US" sz="1600" dirty="0"/>
          </a:p>
        </p:txBody>
      </p:sp>
    </p:spTree>
    <p:extLst>
      <p:ext uri="{BB962C8B-B14F-4D97-AF65-F5344CB8AC3E}">
        <p14:creationId xmlns:p14="http://schemas.microsoft.com/office/powerpoint/2010/main" val="3113307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141D-1AE2-2346-BEBA-933A14086C90}"/>
              </a:ext>
            </a:extLst>
          </p:cNvPr>
          <p:cNvSpPr>
            <a:spLocks noGrp="1"/>
          </p:cNvSpPr>
          <p:nvPr>
            <p:ph type="title"/>
          </p:nvPr>
        </p:nvSpPr>
        <p:spPr>
          <a:xfrm>
            <a:off x="645130" y="452718"/>
            <a:ext cx="9404723" cy="1400530"/>
          </a:xfrm>
        </p:spPr>
        <p:txBody>
          <a:bodyPr/>
          <a:lstStyle/>
          <a:p>
            <a:r>
              <a:rPr lang="en-US" sz="3200" dirty="0"/>
              <a:t>Problematic publications are not effectively eliminated from the scientific record.</a:t>
            </a:r>
          </a:p>
        </p:txBody>
      </p:sp>
      <p:sp>
        <p:nvSpPr>
          <p:cNvPr id="3" name="Content Placeholder 2">
            <a:extLst>
              <a:ext uri="{FF2B5EF4-FFF2-40B4-BE49-F238E27FC236}">
                <a16:creationId xmlns:a16="http://schemas.microsoft.com/office/drawing/2014/main" id="{47375C51-A347-E597-71D7-7F0771C7BAC0}"/>
              </a:ext>
            </a:extLst>
          </p:cNvPr>
          <p:cNvSpPr>
            <a:spLocks noGrp="1"/>
          </p:cNvSpPr>
          <p:nvPr>
            <p:ph idx="1"/>
          </p:nvPr>
        </p:nvSpPr>
        <p:spPr/>
        <p:txBody>
          <a:bodyPr/>
          <a:lstStyle/>
          <a:p>
            <a:r>
              <a:rPr lang="en-US" dirty="0"/>
              <a:t>Relative number of retracted publications does not reflect the yearly increase in number of all published articles.</a:t>
            </a:r>
          </a:p>
        </p:txBody>
      </p:sp>
      <p:sp>
        <p:nvSpPr>
          <p:cNvPr id="5" name="TextBox 4">
            <a:extLst>
              <a:ext uri="{FF2B5EF4-FFF2-40B4-BE49-F238E27FC236}">
                <a16:creationId xmlns:a16="http://schemas.microsoft.com/office/drawing/2014/main" id="{8FB32A14-195C-4B33-D64E-E8A8FE90F058}"/>
              </a:ext>
            </a:extLst>
          </p:cNvPr>
          <p:cNvSpPr txBox="1"/>
          <p:nvPr/>
        </p:nvSpPr>
        <p:spPr>
          <a:xfrm>
            <a:off x="1103312" y="2794060"/>
            <a:ext cx="9326880" cy="3139321"/>
          </a:xfrm>
          <a:prstGeom prst="rect">
            <a:avLst/>
          </a:prstGeom>
          <a:noFill/>
        </p:spPr>
        <p:txBody>
          <a:bodyPr wrap="square">
            <a:spAutoFit/>
          </a:bodyPr>
          <a:lstStyle/>
          <a:p>
            <a:r>
              <a:rPr lang="en-US" i="1" dirty="0"/>
              <a:t>“(…)</a:t>
            </a:r>
            <a:r>
              <a:rPr lang="en-US" b="1" i="1" dirty="0"/>
              <a:t>we estimate </a:t>
            </a:r>
            <a:r>
              <a:rPr lang="en-US" i="1" dirty="0"/>
              <a:t>— on the basis of evidence from surveys, studies and reports from sleuths — </a:t>
            </a:r>
            <a:r>
              <a:rPr lang="en-US" b="1" i="1" dirty="0"/>
              <a:t>that one in 50 papers would meet at least one of the criteria for retraction</a:t>
            </a:r>
            <a:r>
              <a:rPr lang="en-US" i="1" dirty="0"/>
              <a:t> from the Committee on Publication Ethics, a non-profit collective in Eastleigh, UK. </a:t>
            </a:r>
            <a:r>
              <a:rPr lang="en-US" b="1" i="1" dirty="0"/>
              <a:t>These include “clear evidence that the findings are unreliable”</a:t>
            </a:r>
            <a:r>
              <a:rPr lang="en-US" i="1" dirty="0"/>
              <a:t>, whether because of falsified data, plagiarism, faked peer review or just ‘major error’, which might involve contaminated cell lines or another non-fraudulent problem. </a:t>
            </a:r>
            <a:r>
              <a:rPr lang="en-US" b="1" i="1" dirty="0"/>
              <a:t>Yet the rate of retraction is still under 0.1%.</a:t>
            </a:r>
            <a:r>
              <a:rPr lang="en-US" i="1" dirty="0"/>
              <a:t>”</a:t>
            </a:r>
          </a:p>
          <a:p>
            <a:endParaRPr lang="en-US" i="1" dirty="0"/>
          </a:p>
          <a:p>
            <a:r>
              <a:rPr lang="en-US" i="1" dirty="0"/>
              <a:t>Ivan </a:t>
            </a:r>
            <a:r>
              <a:rPr lang="en-US" i="1" dirty="0" err="1"/>
              <a:t>Oransky</a:t>
            </a:r>
            <a:r>
              <a:rPr lang="en-US" i="1" dirty="0"/>
              <a:t>, founder of Retraction Watch, 2022.</a:t>
            </a:r>
          </a:p>
          <a:p>
            <a:endParaRPr lang="en-US" i="1" dirty="0"/>
          </a:p>
          <a:p>
            <a:r>
              <a:rPr lang="en-US" i="1" dirty="0"/>
              <a:t>https://www.nature.com/articles/d41586-022-02071-6</a:t>
            </a:r>
          </a:p>
        </p:txBody>
      </p:sp>
    </p:spTree>
    <p:extLst>
      <p:ext uri="{BB962C8B-B14F-4D97-AF65-F5344CB8AC3E}">
        <p14:creationId xmlns:p14="http://schemas.microsoft.com/office/powerpoint/2010/main" val="297753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75C51-A347-E597-71D7-7F0771C7BAC0}"/>
              </a:ext>
            </a:extLst>
          </p:cNvPr>
          <p:cNvSpPr>
            <a:spLocks noGrp="1"/>
          </p:cNvSpPr>
          <p:nvPr>
            <p:ph idx="1"/>
          </p:nvPr>
        </p:nvSpPr>
        <p:spPr>
          <a:xfrm>
            <a:off x="881048" y="1853248"/>
            <a:ext cx="10166397" cy="4195481"/>
          </a:xfrm>
        </p:spPr>
        <p:txBody>
          <a:bodyPr/>
          <a:lstStyle/>
          <a:p>
            <a:r>
              <a:rPr lang="en-US" dirty="0"/>
              <a:t>Insufficient motivation of publishers/editors</a:t>
            </a:r>
          </a:p>
          <a:p>
            <a:pPr lvl="1"/>
            <a:r>
              <a:rPr lang="en-US" dirty="0"/>
              <a:t>Insufficient communication/unwillingness to verify critique by readers but also to publish corrections suggested by authors(!).</a:t>
            </a:r>
          </a:p>
          <a:p>
            <a:pPr lvl="1"/>
            <a:r>
              <a:rPr lang="en-US" dirty="0"/>
              <a:t>Too long periods of investigation (years).</a:t>
            </a:r>
          </a:p>
        </p:txBody>
      </p:sp>
      <p:pic>
        <p:nvPicPr>
          <p:cNvPr id="5" name="Picture 4">
            <a:extLst>
              <a:ext uri="{FF2B5EF4-FFF2-40B4-BE49-F238E27FC236}">
                <a16:creationId xmlns:a16="http://schemas.microsoft.com/office/drawing/2014/main" id="{9E879321-7AF5-204C-283A-4642513B8E7C}"/>
              </a:ext>
            </a:extLst>
          </p:cNvPr>
          <p:cNvPicPr>
            <a:picLocks noChangeAspect="1"/>
          </p:cNvPicPr>
          <p:nvPr/>
        </p:nvPicPr>
        <p:blipFill rotWithShape="1">
          <a:blip r:embed="rId2"/>
          <a:srcRect r="10572" b="52624"/>
          <a:stretch/>
        </p:blipFill>
        <p:spPr>
          <a:xfrm>
            <a:off x="539966" y="3736161"/>
            <a:ext cx="4814353" cy="1575820"/>
          </a:xfrm>
          <a:prstGeom prst="rect">
            <a:avLst/>
          </a:prstGeom>
          <a:ln w="28575">
            <a:solidFill>
              <a:srgbClr val="FF0000"/>
            </a:solidFill>
          </a:ln>
        </p:spPr>
      </p:pic>
      <p:pic>
        <p:nvPicPr>
          <p:cNvPr id="7" name="Picture 6">
            <a:extLst>
              <a:ext uri="{FF2B5EF4-FFF2-40B4-BE49-F238E27FC236}">
                <a16:creationId xmlns:a16="http://schemas.microsoft.com/office/drawing/2014/main" id="{39306F94-1E77-4299-88B7-E8FD7D0A4101}"/>
              </a:ext>
            </a:extLst>
          </p:cNvPr>
          <p:cNvPicPr>
            <a:picLocks noChangeAspect="1"/>
          </p:cNvPicPr>
          <p:nvPr/>
        </p:nvPicPr>
        <p:blipFill>
          <a:blip r:embed="rId3"/>
          <a:stretch>
            <a:fillRect/>
          </a:stretch>
        </p:blipFill>
        <p:spPr>
          <a:xfrm>
            <a:off x="1692515" y="5311981"/>
            <a:ext cx="4927896" cy="1220974"/>
          </a:xfrm>
          <a:prstGeom prst="rect">
            <a:avLst/>
          </a:prstGeom>
          <a:ln w="28575">
            <a:solidFill>
              <a:srgbClr val="FF0000"/>
            </a:solidFill>
          </a:ln>
        </p:spPr>
      </p:pic>
      <p:pic>
        <p:nvPicPr>
          <p:cNvPr id="9" name="Picture 8">
            <a:extLst>
              <a:ext uri="{FF2B5EF4-FFF2-40B4-BE49-F238E27FC236}">
                <a16:creationId xmlns:a16="http://schemas.microsoft.com/office/drawing/2014/main" id="{C999A42A-A219-6BE2-8A0C-7B74EF90BD97}"/>
              </a:ext>
            </a:extLst>
          </p:cNvPr>
          <p:cNvPicPr>
            <a:picLocks noChangeAspect="1"/>
          </p:cNvPicPr>
          <p:nvPr/>
        </p:nvPicPr>
        <p:blipFill>
          <a:blip r:embed="rId4"/>
          <a:stretch>
            <a:fillRect/>
          </a:stretch>
        </p:blipFill>
        <p:spPr>
          <a:xfrm>
            <a:off x="6956972" y="3661162"/>
            <a:ext cx="5187448" cy="1650819"/>
          </a:xfrm>
          <a:prstGeom prst="rect">
            <a:avLst/>
          </a:prstGeom>
          <a:ln w="28575">
            <a:solidFill>
              <a:srgbClr val="FF0000"/>
            </a:solidFill>
          </a:ln>
        </p:spPr>
      </p:pic>
      <p:pic>
        <p:nvPicPr>
          <p:cNvPr id="11" name="Picture 10">
            <a:extLst>
              <a:ext uri="{FF2B5EF4-FFF2-40B4-BE49-F238E27FC236}">
                <a16:creationId xmlns:a16="http://schemas.microsoft.com/office/drawing/2014/main" id="{08B4C5DD-F8A4-2B74-8430-5B0CA81EC6BA}"/>
              </a:ext>
            </a:extLst>
          </p:cNvPr>
          <p:cNvPicPr>
            <a:picLocks noChangeAspect="1"/>
          </p:cNvPicPr>
          <p:nvPr/>
        </p:nvPicPr>
        <p:blipFill>
          <a:blip r:embed="rId5"/>
          <a:stretch>
            <a:fillRect/>
          </a:stretch>
        </p:blipFill>
        <p:spPr>
          <a:xfrm>
            <a:off x="6292830" y="5200950"/>
            <a:ext cx="4346226" cy="1515658"/>
          </a:xfrm>
          <a:prstGeom prst="rect">
            <a:avLst/>
          </a:prstGeom>
          <a:ln w="28575">
            <a:solidFill>
              <a:srgbClr val="FF0000"/>
            </a:solidFill>
          </a:ln>
        </p:spPr>
      </p:pic>
      <p:sp>
        <p:nvSpPr>
          <p:cNvPr id="8" name="Title 1">
            <a:extLst>
              <a:ext uri="{FF2B5EF4-FFF2-40B4-BE49-F238E27FC236}">
                <a16:creationId xmlns:a16="http://schemas.microsoft.com/office/drawing/2014/main" id="{D84B232E-944C-8289-C8F5-A4E326781936}"/>
              </a:ext>
            </a:extLst>
          </p:cNvPr>
          <p:cNvSpPr>
            <a:spLocks noGrp="1"/>
          </p:cNvSpPr>
          <p:nvPr>
            <p:ph type="title"/>
          </p:nvPr>
        </p:nvSpPr>
        <p:spPr>
          <a:xfrm>
            <a:off x="646111" y="452718"/>
            <a:ext cx="9992945" cy="1400530"/>
          </a:xfrm>
        </p:spPr>
        <p:txBody>
          <a:bodyPr/>
          <a:lstStyle/>
          <a:p>
            <a:r>
              <a:rPr lang="en-US" sz="3200" dirty="0"/>
              <a:t>Problematic publications are not effectively eliminated from the scientific record.</a:t>
            </a:r>
          </a:p>
        </p:txBody>
      </p:sp>
    </p:spTree>
    <p:extLst>
      <p:ext uri="{BB962C8B-B14F-4D97-AF65-F5344CB8AC3E}">
        <p14:creationId xmlns:p14="http://schemas.microsoft.com/office/powerpoint/2010/main" val="329561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75C51-A347-E597-71D7-7F0771C7BAC0}"/>
              </a:ext>
            </a:extLst>
          </p:cNvPr>
          <p:cNvSpPr>
            <a:spLocks noGrp="1"/>
          </p:cNvSpPr>
          <p:nvPr>
            <p:ph idx="1"/>
          </p:nvPr>
        </p:nvSpPr>
        <p:spPr>
          <a:xfrm>
            <a:off x="523689" y="1717743"/>
            <a:ext cx="8946541" cy="4195481"/>
          </a:xfrm>
        </p:spPr>
        <p:txBody>
          <a:bodyPr/>
          <a:lstStyle/>
          <a:p>
            <a:r>
              <a:rPr lang="en-US" dirty="0"/>
              <a:t>Even when false publications are retracted, they can still be read and cited.</a:t>
            </a:r>
          </a:p>
          <a:p>
            <a:endParaRPr lang="en-US" dirty="0"/>
          </a:p>
        </p:txBody>
      </p:sp>
      <p:sp>
        <p:nvSpPr>
          <p:cNvPr id="7" name="TextBox 6">
            <a:extLst>
              <a:ext uri="{FF2B5EF4-FFF2-40B4-BE49-F238E27FC236}">
                <a16:creationId xmlns:a16="http://schemas.microsoft.com/office/drawing/2014/main" id="{09E33505-09A4-F034-703A-D70C27EAAAEA}"/>
              </a:ext>
            </a:extLst>
          </p:cNvPr>
          <p:cNvSpPr txBox="1"/>
          <p:nvPr/>
        </p:nvSpPr>
        <p:spPr>
          <a:xfrm>
            <a:off x="914400" y="6098892"/>
            <a:ext cx="6096000" cy="584775"/>
          </a:xfrm>
          <a:prstGeom prst="rect">
            <a:avLst/>
          </a:prstGeom>
          <a:noFill/>
        </p:spPr>
        <p:txBody>
          <a:bodyPr wrap="square">
            <a:spAutoFit/>
          </a:bodyPr>
          <a:lstStyle/>
          <a:p>
            <a:r>
              <a:rPr lang="en-US" sz="1600" dirty="0"/>
              <a:t>https://retractionwatch.com/the-retraction-watch-leaderboard/top-10-most-highly-cited-retracted-papers/</a:t>
            </a:r>
          </a:p>
        </p:txBody>
      </p:sp>
      <p:pic>
        <p:nvPicPr>
          <p:cNvPr id="9" name="Picture 8">
            <a:extLst>
              <a:ext uri="{FF2B5EF4-FFF2-40B4-BE49-F238E27FC236}">
                <a16:creationId xmlns:a16="http://schemas.microsoft.com/office/drawing/2014/main" id="{CBC6C8BB-59EF-81B7-9FC2-601516CED975}"/>
              </a:ext>
            </a:extLst>
          </p:cNvPr>
          <p:cNvPicPr>
            <a:picLocks noChangeAspect="1"/>
          </p:cNvPicPr>
          <p:nvPr/>
        </p:nvPicPr>
        <p:blipFill>
          <a:blip r:embed="rId2"/>
          <a:stretch>
            <a:fillRect/>
          </a:stretch>
        </p:blipFill>
        <p:spPr>
          <a:xfrm>
            <a:off x="914400" y="3169247"/>
            <a:ext cx="5181600" cy="2729975"/>
          </a:xfrm>
          <a:prstGeom prst="rect">
            <a:avLst/>
          </a:prstGeom>
        </p:spPr>
      </p:pic>
      <p:pic>
        <p:nvPicPr>
          <p:cNvPr id="11" name="Picture 10">
            <a:extLst>
              <a:ext uri="{FF2B5EF4-FFF2-40B4-BE49-F238E27FC236}">
                <a16:creationId xmlns:a16="http://schemas.microsoft.com/office/drawing/2014/main" id="{DB38463D-6423-6094-D64B-FC5D42031184}"/>
              </a:ext>
            </a:extLst>
          </p:cNvPr>
          <p:cNvPicPr>
            <a:picLocks noChangeAspect="1"/>
          </p:cNvPicPr>
          <p:nvPr/>
        </p:nvPicPr>
        <p:blipFill>
          <a:blip r:embed="rId3"/>
          <a:srcRect b="36274"/>
          <a:stretch/>
        </p:blipFill>
        <p:spPr>
          <a:xfrm>
            <a:off x="7010400" y="2647894"/>
            <a:ext cx="3958904" cy="2180623"/>
          </a:xfrm>
          <a:prstGeom prst="rect">
            <a:avLst/>
          </a:prstGeom>
        </p:spPr>
      </p:pic>
      <p:sp>
        <p:nvSpPr>
          <p:cNvPr id="15" name="TextBox 14">
            <a:extLst>
              <a:ext uri="{FF2B5EF4-FFF2-40B4-BE49-F238E27FC236}">
                <a16:creationId xmlns:a16="http://schemas.microsoft.com/office/drawing/2014/main" id="{EF1D2FA7-9C00-5306-6813-0C9616042170}"/>
              </a:ext>
            </a:extLst>
          </p:cNvPr>
          <p:cNvSpPr txBox="1"/>
          <p:nvPr/>
        </p:nvSpPr>
        <p:spPr>
          <a:xfrm>
            <a:off x="8759881" y="2253524"/>
            <a:ext cx="2650084" cy="369332"/>
          </a:xfrm>
          <a:prstGeom prst="rect">
            <a:avLst/>
          </a:prstGeom>
          <a:noFill/>
        </p:spPr>
        <p:txBody>
          <a:bodyPr wrap="none" rtlCol="0">
            <a:spAutoFit/>
          </a:bodyPr>
          <a:lstStyle/>
          <a:p>
            <a:r>
              <a:rPr lang="en-US" b="1" dirty="0"/>
              <a:t>Before/after retraction</a:t>
            </a:r>
          </a:p>
        </p:txBody>
      </p:sp>
      <p:sp>
        <p:nvSpPr>
          <p:cNvPr id="6" name="Title 1">
            <a:extLst>
              <a:ext uri="{FF2B5EF4-FFF2-40B4-BE49-F238E27FC236}">
                <a16:creationId xmlns:a16="http://schemas.microsoft.com/office/drawing/2014/main" id="{7B614B9C-98BF-A1AD-FCB3-09622DA1ABE4}"/>
              </a:ext>
            </a:extLst>
          </p:cNvPr>
          <p:cNvSpPr txBox="1">
            <a:spLocks/>
          </p:cNvSpPr>
          <p:nvPr/>
        </p:nvSpPr>
        <p:spPr>
          <a:xfrm>
            <a:off x="489962" y="174333"/>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Problematic publications are not effectively eliminated from the scientific record.</a:t>
            </a:r>
            <a:endParaRPr lang="en-US" sz="3200" dirty="0"/>
          </a:p>
        </p:txBody>
      </p:sp>
      <p:pic>
        <p:nvPicPr>
          <p:cNvPr id="4" name="Picture 3">
            <a:extLst>
              <a:ext uri="{FF2B5EF4-FFF2-40B4-BE49-F238E27FC236}">
                <a16:creationId xmlns:a16="http://schemas.microsoft.com/office/drawing/2014/main" id="{27FD9AE2-1D48-D9D3-6757-5E13BABB0AC8}"/>
              </a:ext>
            </a:extLst>
          </p:cNvPr>
          <p:cNvPicPr>
            <a:picLocks noChangeAspect="1"/>
          </p:cNvPicPr>
          <p:nvPr/>
        </p:nvPicPr>
        <p:blipFill>
          <a:blip r:embed="rId4"/>
          <a:stretch>
            <a:fillRect/>
          </a:stretch>
        </p:blipFill>
        <p:spPr>
          <a:xfrm>
            <a:off x="6967641" y="4934579"/>
            <a:ext cx="3979121" cy="1430749"/>
          </a:xfrm>
          <a:prstGeom prst="rect">
            <a:avLst/>
          </a:prstGeom>
        </p:spPr>
      </p:pic>
      <p:sp>
        <p:nvSpPr>
          <p:cNvPr id="5" name="TextBox 4">
            <a:extLst>
              <a:ext uri="{FF2B5EF4-FFF2-40B4-BE49-F238E27FC236}">
                <a16:creationId xmlns:a16="http://schemas.microsoft.com/office/drawing/2014/main" id="{2609CAF1-E624-78EA-A6DC-F9822018301F}"/>
              </a:ext>
            </a:extLst>
          </p:cNvPr>
          <p:cNvSpPr txBox="1"/>
          <p:nvPr/>
        </p:nvSpPr>
        <p:spPr>
          <a:xfrm>
            <a:off x="10992631" y="3539170"/>
            <a:ext cx="704039" cy="369332"/>
          </a:xfrm>
          <a:prstGeom prst="rect">
            <a:avLst/>
          </a:prstGeom>
          <a:noFill/>
        </p:spPr>
        <p:txBody>
          <a:bodyPr wrap="none" rtlCol="0">
            <a:spAutoFit/>
          </a:bodyPr>
          <a:lstStyle/>
          <a:p>
            <a:r>
              <a:rPr lang="en-US" b="1" dirty="0"/>
              <a:t>2023</a:t>
            </a:r>
          </a:p>
        </p:txBody>
      </p:sp>
      <p:sp>
        <p:nvSpPr>
          <p:cNvPr id="8" name="TextBox 7">
            <a:extLst>
              <a:ext uri="{FF2B5EF4-FFF2-40B4-BE49-F238E27FC236}">
                <a16:creationId xmlns:a16="http://schemas.microsoft.com/office/drawing/2014/main" id="{0D812E03-ECEF-6EF2-1A90-C49E8D2994DD}"/>
              </a:ext>
            </a:extLst>
          </p:cNvPr>
          <p:cNvSpPr txBox="1"/>
          <p:nvPr/>
        </p:nvSpPr>
        <p:spPr>
          <a:xfrm>
            <a:off x="10992631" y="5291898"/>
            <a:ext cx="704039" cy="369332"/>
          </a:xfrm>
          <a:prstGeom prst="rect">
            <a:avLst/>
          </a:prstGeom>
          <a:noFill/>
        </p:spPr>
        <p:txBody>
          <a:bodyPr wrap="none" rtlCol="0">
            <a:spAutoFit/>
          </a:bodyPr>
          <a:lstStyle/>
          <a:p>
            <a:r>
              <a:rPr lang="en-US" b="1" dirty="0"/>
              <a:t>2024</a:t>
            </a:r>
          </a:p>
        </p:txBody>
      </p:sp>
      <p:sp>
        <p:nvSpPr>
          <p:cNvPr id="12" name="Rectangle 11">
            <a:extLst>
              <a:ext uri="{FF2B5EF4-FFF2-40B4-BE49-F238E27FC236}">
                <a16:creationId xmlns:a16="http://schemas.microsoft.com/office/drawing/2014/main" id="{41B673EF-E7BC-7D08-0FA9-135A08F99B44}"/>
              </a:ext>
            </a:extLst>
          </p:cNvPr>
          <p:cNvSpPr/>
          <p:nvPr/>
        </p:nvSpPr>
        <p:spPr>
          <a:xfrm>
            <a:off x="9049064" y="2647894"/>
            <a:ext cx="538480" cy="3717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E87773-15A9-C358-EC51-58F801BC49A6}"/>
              </a:ext>
            </a:extLst>
          </p:cNvPr>
          <p:cNvSpPr/>
          <p:nvPr/>
        </p:nvSpPr>
        <p:spPr>
          <a:xfrm>
            <a:off x="9587543" y="2653601"/>
            <a:ext cx="610815" cy="3711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846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A7DE3-B251-524C-7552-5D57158FE82C}"/>
              </a:ext>
            </a:extLst>
          </p:cNvPr>
          <p:cNvPicPr>
            <a:picLocks noChangeAspect="1"/>
          </p:cNvPicPr>
          <p:nvPr/>
        </p:nvPicPr>
        <p:blipFill>
          <a:blip r:embed="rId2"/>
          <a:stretch>
            <a:fillRect/>
          </a:stretch>
        </p:blipFill>
        <p:spPr>
          <a:xfrm>
            <a:off x="6396848" y="2996459"/>
            <a:ext cx="5482888" cy="2070504"/>
          </a:xfrm>
          <a:prstGeom prst="rect">
            <a:avLst/>
          </a:prstGeom>
        </p:spPr>
      </p:pic>
      <p:sp>
        <p:nvSpPr>
          <p:cNvPr id="8" name="TextBox 7">
            <a:extLst>
              <a:ext uri="{FF2B5EF4-FFF2-40B4-BE49-F238E27FC236}">
                <a16:creationId xmlns:a16="http://schemas.microsoft.com/office/drawing/2014/main" id="{D7ABB0B9-ABEA-7750-A1B1-85B6679BC780}"/>
              </a:ext>
            </a:extLst>
          </p:cNvPr>
          <p:cNvSpPr txBox="1"/>
          <p:nvPr/>
        </p:nvSpPr>
        <p:spPr>
          <a:xfrm>
            <a:off x="216872" y="3065431"/>
            <a:ext cx="6096000" cy="3416320"/>
          </a:xfrm>
          <a:prstGeom prst="rect">
            <a:avLst/>
          </a:prstGeom>
          <a:noFill/>
        </p:spPr>
        <p:txBody>
          <a:bodyPr wrap="square">
            <a:spAutoFit/>
          </a:bodyPr>
          <a:lstStyle/>
          <a:p>
            <a:r>
              <a:rPr lang="en-US" b="1" dirty="0"/>
              <a:t>We identified 478 retracted articles, 220 </a:t>
            </a:r>
            <a:r>
              <a:rPr lang="en-US" b="1" dirty="0">
                <a:solidFill>
                  <a:srgbClr val="FF0000"/>
                </a:solidFill>
              </a:rPr>
              <a:t>(46%) </a:t>
            </a:r>
            <a:r>
              <a:rPr lang="en-US" b="1" dirty="0"/>
              <a:t>of which were cited at least once</a:t>
            </a:r>
            <a:r>
              <a:rPr lang="en-US" dirty="0"/>
              <a:t>. We contacted 1297 corresponding authors of the papers that cited these articles, 417 (30%) of whom responded to our survey and were included in the final analysis. The median number of authors in the analyzed articles was five, and the median elapsed time from retraction to citation was 3 yr. </a:t>
            </a:r>
            <a:r>
              <a:rPr lang="en-US" b="1" dirty="0"/>
              <a:t>Most of the corresponding authors (89%) were unaware of the retracted status of the cited article</a:t>
            </a:r>
            <a:r>
              <a:rPr lang="en-US" dirty="0"/>
              <a:t>, mainly </a:t>
            </a:r>
            <a:r>
              <a:rPr lang="en-US" b="1" dirty="0"/>
              <a:t>because of inadequate notification of the retraction status in journals and/or databases and the use of stored copies</a:t>
            </a:r>
            <a:r>
              <a:rPr lang="en-US" dirty="0"/>
              <a:t>.</a:t>
            </a:r>
          </a:p>
        </p:txBody>
      </p:sp>
      <p:sp>
        <p:nvSpPr>
          <p:cNvPr id="10" name="Content Placeholder 2">
            <a:extLst>
              <a:ext uri="{FF2B5EF4-FFF2-40B4-BE49-F238E27FC236}">
                <a16:creationId xmlns:a16="http://schemas.microsoft.com/office/drawing/2014/main" id="{231879DC-A769-4F0B-0C32-F995B2B9FC31}"/>
              </a:ext>
            </a:extLst>
          </p:cNvPr>
          <p:cNvSpPr>
            <a:spLocks noGrp="1"/>
          </p:cNvSpPr>
          <p:nvPr>
            <p:ph idx="1"/>
          </p:nvPr>
        </p:nvSpPr>
        <p:spPr>
          <a:xfrm>
            <a:off x="523689" y="1717743"/>
            <a:ext cx="8946541" cy="4195481"/>
          </a:xfrm>
        </p:spPr>
        <p:txBody>
          <a:bodyPr/>
          <a:lstStyle/>
          <a:p>
            <a:r>
              <a:rPr lang="en-US" dirty="0"/>
              <a:t>Even when false publications are retracted, they can still be read and cited.</a:t>
            </a:r>
          </a:p>
          <a:p>
            <a:endParaRPr lang="en-US" dirty="0"/>
          </a:p>
        </p:txBody>
      </p:sp>
      <p:sp>
        <p:nvSpPr>
          <p:cNvPr id="12" name="Title 1">
            <a:extLst>
              <a:ext uri="{FF2B5EF4-FFF2-40B4-BE49-F238E27FC236}">
                <a16:creationId xmlns:a16="http://schemas.microsoft.com/office/drawing/2014/main" id="{4FF7FD27-267E-A4F9-383B-1DC70E4D91A1}"/>
              </a:ext>
            </a:extLst>
          </p:cNvPr>
          <p:cNvSpPr txBox="1">
            <a:spLocks/>
          </p:cNvSpPr>
          <p:nvPr/>
        </p:nvSpPr>
        <p:spPr>
          <a:xfrm>
            <a:off x="489962" y="174333"/>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Problematic publications are not effectively eliminated from the scientific record.</a:t>
            </a:r>
            <a:endParaRPr lang="en-US" sz="3200" dirty="0"/>
          </a:p>
        </p:txBody>
      </p:sp>
    </p:spTree>
    <p:extLst>
      <p:ext uri="{BB962C8B-B14F-4D97-AF65-F5344CB8AC3E}">
        <p14:creationId xmlns:p14="http://schemas.microsoft.com/office/powerpoint/2010/main" val="770059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3BA93-FF23-B806-6043-C0BB99373920}"/>
              </a:ext>
            </a:extLst>
          </p:cNvPr>
          <p:cNvSpPr>
            <a:spLocks noGrp="1"/>
          </p:cNvSpPr>
          <p:nvPr>
            <p:ph idx="1"/>
          </p:nvPr>
        </p:nvSpPr>
        <p:spPr>
          <a:xfrm>
            <a:off x="334404" y="1119672"/>
            <a:ext cx="9919939" cy="4404049"/>
          </a:xfrm>
        </p:spPr>
        <p:txBody>
          <a:bodyPr>
            <a:normAutofit fontScale="85000" lnSpcReduction="20000"/>
          </a:bodyPr>
          <a:lstStyle/>
          <a:p>
            <a:r>
              <a:rPr lang="en-US" sz="2400" b="1" dirty="0"/>
              <a:t>Paolo Macchiarini</a:t>
            </a:r>
          </a:p>
          <a:p>
            <a:r>
              <a:rPr lang="en-US" dirty="0"/>
              <a:t>Karolinska </a:t>
            </a:r>
            <a:r>
              <a:rPr lang="en-US" dirty="0" err="1"/>
              <a:t>Institutet</a:t>
            </a:r>
            <a:r>
              <a:rPr lang="en-US" dirty="0"/>
              <a:t> (KI), Sweden</a:t>
            </a:r>
          </a:p>
          <a:p>
            <a:r>
              <a:rPr lang="en-US" dirty="0"/>
              <a:t>Experimental transplantation of artificial tracheas in combination with stem cells (2011-2012)</a:t>
            </a:r>
          </a:p>
          <a:p>
            <a:r>
              <a:rPr lang="en-US" dirty="0"/>
              <a:t>7 out of 8 operated patients died</a:t>
            </a:r>
          </a:p>
          <a:p>
            <a:pPr lvl="1"/>
            <a:r>
              <a:rPr lang="en-US" dirty="0"/>
              <a:t>“</a:t>
            </a:r>
            <a:r>
              <a:rPr lang="en-US" i="1" dirty="0"/>
              <a:t>One patient died suddenly when the implant caused massive bleeding just 4 months after it was implanted; the two others survived for 2.5 and nearly 5 years, respectively, but </a:t>
            </a:r>
            <a:r>
              <a:rPr lang="en-US" b="1" i="1" dirty="0"/>
              <a:t>suffered painful and debilitating complications before their death</a:t>
            </a:r>
            <a:r>
              <a:rPr lang="en-US" i="1" dirty="0"/>
              <a:t>s</a:t>
            </a:r>
            <a:r>
              <a:rPr lang="en-US" dirty="0"/>
              <a:t>.”[1]</a:t>
            </a:r>
          </a:p>
          <a:p>
            <a:r>
              <a:rPr lang="en-US" dirty="0"/>
              <a:t>2016 – guilty of research misconduct (KI), and then few more times:</a:t>
            </a:r>
          </a:p>
          <a:p>
            <a:pPr lvl="1"/>
            <a:r>
              <a:rPr lang="en-US" i="1" dirty="0"/>
              <a:t>“The articles contain </a:t>
            </a:r>
            <a:r>
              <a:rPr lang="en-US" b="1" i="1" dirty="0"/>
              <a:t>fabricated and distorted descriptions</a:t>
            </a:r>
            <a:r>
              <a:rPr lang="en-US" i="1" dirty="0"/>
              <a:t> </a:t>
            </a:r>
            <a:r>
              <a:rPr lang="en-US" b="1" i="1" dirty="0"/>
              <a:t>of the patients’ conditions before and after the operations</a:t>
            </a:r>
            <a:r>
              <a:rPr lang="en-US" i="1" dirty="0"/>
              <a:t>. </a:t>
            </a:r>
            <a:r>
              <a:rPr lang="en-US" b="1" i="1" dirty="0"/>
              <a:t>Justification is lacking for treatment of the patients on the grounds of so-called vital indication </a:t>
            </a:r>
            <a:r>
              <a:rPr lang="en-US" i="1" dirty="0"/>
              <a:t>(when a given treatment is the last resort for survival), and </a:t>
            </a:r>
            <a:r>
              <a:rPr lang="en-US" b="1" i="1" dirty="0">
                <a:solidFill>
                  <a:srgbClr val="FF0000"/>
                </a:solidFill>
              </a:rPr>
              <a:t>one misses reference to relevant animal experiments which must precede human studies</a:t>
            </a:r>
            <a:r>
              <a:rPr lang="en-US" i="1" dirty="0"/>
              <a:t> that involve unproven methods. Furthermore, </a:t>
            </a:r>
            <a:r>
              <a:rPr lang="en-US" b="1" i="1" dirty="0">
                <a:solidFill>
                  <a:srgbClr val="FF0000"/>
                </a:solidFill>
              </a:rPr>
              <a:t>ethical approvals are lacking, as are appropriate informed consents</a:t>
            </a:r>
            <a:r>
              <a:rPr lang="en-US" i="1" dirty="0"/>
              <a:t>.”</a:t>
            </a:r>
            <a:r>
              <a:rPr lang="en-US" dirty="0"/>
              <a:t>[2]</a:t>
            </a:r>
          </a:p>
          <a:p>
            <a:r>
              <a:rPr lang="en-US" dirty="0"/>
              <a:t>2023 – sentenced in Sweden to prison for 2,5 years for causing bodily harm to his patients</a:t>
            </a:r>
          </a:p>
          <a:p>
            <a:endParaRPr lang="en-US" dirty="0"/>
          </a:p>
          <a:p>
            <a:endParaRPr lang="en-US" dirty="0"/>
          </a:p>
        </p:txBody>
      </p:sp>
      <p:sp>
        <p:nvSpPr>
          <p:cNvPr id="9" name="TextBox 8">
            <a:extLst>
              <a:ext uri="{FF2B5EF4-FFF2-40B4-BE49-F238E27FC236}">
                <a16:creationId xmlns:a16="http://schemas.microsoft.com/office/drawing/2014/main" id="{BAF60DAE-DA78-E0A8-D968-4463BABF5F90}"/>
              </a:ext>
            </a:extLst>
          </p:cNvPr>
          <p:cNvSpPr txBox="1"/>
          <p:nvPr/>
        </p:nvSpPr>
        <p:spPr>
          <a:xfrm>
            <a:off x="203859" y="5617342"/>
            <a:ext cx="11653736" cy="1200329"/>
          </a:xfrm>
          <a:prstGeom prst="rect">
            <a:avLst/>
          </a:prstGeom>
          <a:noFill/>
        </p:spPr>
        <p:txBody>
          <a:bodyPr wrap="square">
            <a:spAutoFit/>
          </a:bodyPr>
          <a:lstStyle/>
          <a:p>
            <a:r>
              <a:rPr lang="en-US" b="1" dirty="0"/>
              <a:t>[1] </a:t>
            </a:r>
            <a:r>
              <a:rPr lang="en-US" b="1" dirty="0">
                <a:hlinkClick r:id="rId2"/>
              </a:rPr>
              <a:t>https://www.science.org/content/article/transplant-surgeon-gets-prison-sentence-failed-stem-cell-treatments</a:t>
            </a:r>
            <a:endParaRPr lang="en-US" b="1" dirty="0"/>
          </a:p>
          <a:p>
            <a:r>
              <a:rPr lang="en-US" b="1" dirty="0"/>
              <a:t>[2] </a:t>
            </a:r>
            <a:r>
              <a:rPr lang="en-US" b="1" dirty="0">
                <a:hlinkClick r:id="rId3"/>
              </a:rPr>
              <a:t>https://news.ki.se/seven-researchers-responsible-for-scientific-misconduct-in-macchiarini-case</a:t>
            </a:r>
            <a:endParaRPr lang="en-US" b="1" dirty="0"/>
          </a:p>
          <a:p>
            <a:endParaRPr lang="en-US" b="1" dirty="0"/>
          </a:p>
        </p:txBody>
      </p:sp>
      <p:pic>
        <p:nvPicPr>
          <p:cNvPr id="4" name="Picture 3" descr="A person in a suit and tie&#10;&#10;Description automatically generated">
            <a:extLst>
              <a:ext uri="{FF2B5EF4-FFF2-40B4-BE49-F238E27FC236}">
                <a16:creationId xmlns:a16="http://schemas.microsoft.com/office/drawing/2014/main" id="{E0A2A655-6D8A-77D9-A07C-153354986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5893" y="136848"/>
            <a:ext cx="1761702" cy="2202128"/>
          </a:xfrm>
          <a:prstGeom prst="rect">
            <a:avLst/>
          </a:prstGeom>
        </p:spPr>
      </p:pic>
      <p:sp>
        <p:nvSpPr>
          <p:cNvPr id="5" name="Title 1">
            <a:extLst>
              <a:ext uri="{FF2B5EF4-FFF2-40B4-BE49-F238E27FC236}">
                <a16:creationId xmlns:a16="http://schemas.microsoft.com/office/drawing/2014/main" id="{BAD5E46D-D8A9-C576-2DE7-286FEE58D27E}"/>
              </a:ext>
            </a:extLst>
          </p:cNvPr>
          <p:cNvSpPr txBox="1">
            <a:spLocks/>
          </p:cNvSpPr>
          <p:nvPr/>
        </p:nvSpPr>
        <p:spPr>
          <a:xfrm>
            <a:off x="402321" y="175910"/>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When publication system fails, lives are at stake</a:t>
            </a:r>
          </a:p>
        </p:txBody>
      </p:sp>
    </p:spTree>
    <p:extLst>
      <p:ext uri="{BB962C8B-B14F-4D97-AF65-F5344CB8AC3E}">
        <p14:creationId xmlns:p14="http://schemas.microsoft.com/office/powerpoint/2010/main" val="2938400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77EA7-C7E4-9A24-F4E8-DB22D7DB64D3}"/>
              </a:ext>
            </a:extLst>
          </p:cNvPr>
          <p:cNvPicPr>
            <a:picLocks noChangeAspect="1"/>
          </p:cNvPicPr>
          <p:nvPr/>
        </p:nvPicPr>
        <p:blipFill>
          <a:blip r:embed="rId2"/>
          <a:stretch>
            <a:fillRect/>
          </a:stretch>
        </p:blipFill>
        <p:spPr>
          <a:xfrm>
            <a:off x="848622" y="255398"/>
            <a:ext cx="10161500" cy="3433444"/>
          </a:xfrm>
          <a:prstGeom prst="rect">
            <a:avLst/>
          </a:prstGeom>
        </p:spPr>
      </p:pic>
      <p:sp>
        <p:nvSpPr>
          <p:cNvPr id="7" name="Content Placeholder 2">
            <a:extLst>
              <a:ext uri="{FF2B5EF4-FFF2-40B4-BE49-F238E27FC236}">
                <a16:creationId xmlns:a16="http://schemas.microsoft.com/office/drawing/2014/main" id="{41C86307-8AF4-9BDF-0331-F4BF113671DF}"/>
              </a:ext>
            </a:extLst>
          </p:cNvPr>
          <p:cNvSpPr>
            <a:spLocks noGrp="1"/>
          </p:cNvSpPr>
          <p:nvPr>
            <p:ph idx="1"/>
          </p:nvPr>
        </p:nvSpPr>
        <p:spPr>
          <a:xfrm>
            <a:off x="848622" y="4301411"/>
            <a:ext cx="9761489" cy="2416627"/>
          </a:xfrm>
        </p:spPr>
        <p:txBody>
          <a:bodyPr>
            <a:normAutofit/>
          </a:bodyPr>
          <a:lstStyle/>
          <a:p>
            <a:r>
              <a:rPr lang="en-US" dirty="0"/>
              <a:t>Despite the long-standing evidence of data falsification and research misconduct ruling (2016), the articles in Lancet were only marked with an Expression of concern in February 2023 and retracted after public backlash in October 2023.</a:t>
            </a:r>
          </a:p>
          <a:p>
            <a:r>
              <a:rPr lang="en-US" dirty="0">
                <a:hlinkClick r:id="rId3"/>
              </a:rPr>
              <a:t>https://retractionwatch.com/2023/10/27/lancet-retracts-two-more-papers-by-convicted-surgeon-paolo-macchiarini/</a:t>
            </a:r>
            <a:endParaRPr lang="en-US" dirty="0"/>
          </a:p>
          <a:p>
            <a:endParaRPr lang="en-US" dirty="0"/>
          </a:p>
        </p:txBody>
      </p:sp>
    </p:spTree>
    <p:extLst>
      <p:ext uri="{BB962C8B-B14F-4D97-AF65-F5344CB8AC3E}">
        <p14:creationId xmlns:p14="http://schemas.microsoft.com/office/powerpoint/2010/main" val="1175381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2B66-E324-4E73-5092-107523A0E2C8}"/>
              </a:ext>
            </a:extLst>
          </p:cNvPr>
          <p:cNvSpPr>
            <a:spLocks noGrp="1"/>
          </p:cNvSpPr>
          <p:nvPr>
            <p:ph type="title"/>
          </p:nvPr>
        </p:nvSpPr>
        <p:spPr>
          <a:xfrm>
            <a:off x="646111" y="452718"/>
            <a:ext cx="9682877" cy="1400530"/>
          </a:xfrm>
        </p:spPr>
        <p:txBody>
          <a:bodyPr/>
          <a:lstStyle/>
          <a:p>
            <a:r>
              <a:rPr lang="en-US" sz="2800" dirty="0"/>
              <a:t>Antivax movement as a symptom of publishing system dysfunction</a:t>
            </a:r>
          </a:p>
        </p:txBody>
      </p:sp>
      <p:pic>
        <p:nvPicPr>
          <p:cNvPr id="5" name="Picture 4" descr="A book cover with a person's face&#10;&#10;Description automatically generated">
            <a:extLst>
              <a:ext uri="{FF2B5EF4-FFF2-40B4-BE49-F238E27FC236}">
                <a16:creationId xmlns:a16="http://schemas.microsoft.com/office/drawing/2014/main" id="{E998F049-E541-E22E-8513-D8D26A914DF7}"/>
              </a:ext>
            </a:extLst>
          </p:cNvPr>
          <p:cNvPicPr>
            <a:picLocks noChangeAspect="1"/>
          </p:cNvPicPr>
          <p:nvPr/>
        </p:nvPicPr>
        <p:blipFill rotWithShape="1">
          <a:blip r:embed="rId2">
            <a:extLst>
              <a:ext uri="{28A0092B-C50C-407E-A947-70E740481C1C}">
                <a14:useLocalDpi xmlns:a14="http://schemas.microsoft.com/office/drawing/2010/main" val="0"/>
              </a:ext>
            </a:extLst>
          </a:blip>
          <a:srcRect l="17566" r="17184"/>
          <a:stretch/>
        </p:blipFill>
        <p:spPr>
          <a:xfrm>
            <a:off x="9409393" y="1926782"/>
            <a:ext cx="2244541" cy="3439909"/>
          </a:xfrm>
          <a:prstGeom prst="rect">
            <a:avLst/>
          </a:prstGeom>
        </p:spPr>
      </p:pic>
      <p:sp>
        <p:nvSpPr>
          <p:cNvPr id="8" name="Content Placeholder 2">
            <a:extLst>
              <a:ext uri="{FF2B5EF4-FFF2-40B4-BE49-F238E27FC236}">
                <a16:creationId xmlns:a16="http://schemas.microsoft.com/office/drawing/2014/main" id="{2E5865C0-8B2E-61A2-943F-899923CF273A}"/>
              </a:ext>
            </a:extLst>
          </p:cNvPr>
          <p:cNvSpPr>
            <a:spLocks noGrp="1"/>
          </p:cNvSpPr>
          <p:nvPr>
            <p:ph idx="1"/>
          </p:nvPr>
        </p:nvSpPr>
        <p:spPr>
          <a:xfrm>
            <a:off x="646111" y="1853248"/>
            <a:ext cx="8105690" cy="4687511"/>
          </a:xfrm>
        </p:spPr>
        <p:txBody>
          <a:bodyPr>
            <a:normAutofit lnSpcReduction="10000"/>
          </a:bodyPr>
          <a:lstStyle/>
          <a:p>
            <a:r>
              <a:rPr lang="en-US" dirty="0"/>
              <a:t>Andrew J. Wakefield</a:t>
            </a:r>
          </a:p>
          <a:p>
            <a:pPr lvl="1"/>
            <a:r>
              <a:rPr lang="en-US" dirty="0"/>
              <a:t> Royal Free Hospital and UCL (London)</a:t>
            </a:r>
          </a:p>
          <a:p>
            <a:pPr lvl="1"/>
            <a:r>
              <a:rPr lang="en-US" dirty="0"/>
              <a:t>1998 – published an influential study in Lancet connecting vaccination against measles to new form of enterocolitis linked to autism. Attempts at replication by other researchers failed.</a:t>
            </a:r>
          </a:p>
          <a:p>
            <a:pPr lvl="1"/>
            <a:r>
              <a:rPr lang="en-US" dirty="0"/>
              <a:t>2004 – Sunday Times revealed undisclosed financial conflict of interest on Wakefield part. By selling test-kits for “autistic enterocolitis” he made up to 43 million GBP.</a:t>
            </a:r>
          </a:p>
          <a:p>
            <a:pPr lvl="1"/>
            <a:r>
              <a:rPr lang="en-US" dirty="0"/>
              <a:t>2006 - 2010 - General Medical Council (GMC) investigation.</a:t>
            </a:r>
          </a:p>
          <a:p>
            <a:pPr lvl="2"/>
            <a:r>
              <a:rPr lang="en-US" dirty="0"/>
              <a:t>Found evidence of research misconduct, falsification of data and ethical approvals.</a:t>
            </a:r>
          </a:p>
          <a:p>
            <a:pPr lvl="1"/>
            <a:r>
              <a:rPr lang="en-US" dirty="0"/>
              <a:t>2010 – article retracted, Wakefield  struck off the UK medical register</a:t>
            </a:r>
          </a:p>
          <a:p>
            <a:r>
              <a:rPr lang="en-US" dirty="0"/>
              <a:t>More: https://www.bmj.com/content/342/bmj.c5347</a:t>
            </a:r>
          </a:p>
          <a:p>
            <a:pPr lvl="1"/>
            <a:endParaRPr lang="en-US" dirty="0"/>
          </a:p>
        </p:txBody>
      </p:sp>
    </p:spTree>
    <p:extLst>
      <p:ext uri="{BB962C8B-B14F-4D97-AF65-F5344CB8AC3E}">
        <p14:creationId xmlns:p14="http://schemas.microsoft.com/office/powerpoint/2010/main" val="206140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2B66-E324-4E73-5092-107523A0E2C8}"/>
              </a:ext>
            </a:extLst>
          </p:cNvPr>
          <p:cNvSpPr>
            <a:spLocks noGrp="1"/>
          </p:cNvSpPr>
          <p:nvPr>
            <p:ph type="title"/>
          </p:nvPr>
        </p:nvSpPr>
        <p:spPr>
          <a:xfrm>
            <a:off x="646111" y="452718"/>
            <a:ext cx="9908400" cy="1400530"/>
          </a:xfrm>
        </p:spPr>
        <p:txBody>
          <a:bodyPr/>
          <a:lstStyle/>
          <a:p>
            <a:r>
              <a:rPr lang="en-US" sz="2800" dirty="0"/>
              <a:t>Antivax movement as a symptom of publishing system dysfunction</a:t>
            </a:r>
          </a:p>
        </p:txBody>
      </p:sp>
      <p:pic>
        <p:nvPicPr>
          <p:cNvPr id="6" name="Picture 5">
            <a:extLst>
              <a:ext uri="{FF2B5EF4-FFF2-40B4-BE49-F238E27FC236}">
                <a16:creationId xmlns:a16="http://schemas.microsoft.com/office/drawing/2014/main" id="{9F158D9F-3615-137A-99A0-F993062A12FF}"/>
              </a:ext>
            </a:extLst>
          </p:cNvPr>
          <p:cNvPicPr>
            <a:picLocks noChangeAspect="1"/>
          </p:cNvPicPr>
          <p:nvPr/>
        </p:nvPicPr>
        <p:blipFill>
          <a:blip r:embed="rId2"/>
          <a:stretch>
            <a:fillRect/>
          </a:stretch>
        </p:blipFill>
        <p:spPr>
          <a:xfrm>
            <a:off x="7651844" y="2188294"/>
            <a:ext cx="3477505" cy="3450068"/>
          </a:xfrm>
          <a:prstGeom prst="rect">
            <a:avLst/>
          </a:prstGeom>
        </p:spPr>
      </p:pic>
      <p:sp>
        <p:nvSpPr>
          <p:cNvPr id="7" name="TextBox 6">
            <a:extLst>
              <a:ext uri="{FF2B5EF4-FFF2-40B4-BE49-F238E27FC236}">
                <a16:creationId xmlns:a16="http://schemas.microsoft.com/office/drawing/2014/main" id="{C6379849-1480-9D5A-F358-31E48C80C1A7}"/>
              </a:ext>
            </a:extLst>
          </p:cNvPr>
          <p:cNvSpPr txBox="1"/>
          <p:nvPr/>
        </p:nvSpPr>
        <p:spPr>
          <a:xfrm>
            <a:off x="7842736" y="1541963"/>
            <a:ext cx="3095719" cy="646331"/>
          </a:xfrm>
          <a:prstGeom prst="rect">
            <a:avLst/>
          </a:prstGeom>
          <a:noFill/>
        </p:spPr>
        <p:txBody>
          <a:bodyPr wrap="none" rtlCol="0">
            <a:spAutoFit/>
          </a:bodyPr>
          <a:lstStyle/>
          <a:p>
            <a:pPr algn="ctr"/>
            <a:r>
              <a:rPr lang="en-US" dirty="0"/>
              <a:t>ScienceDirect homepage</a:t>
            </a:r>
          </a:p>
          <a:p>
            <a:pPr algn="ctr"/>
            <a:r>
              <a:rPr lang="en-US" dirty="0"/>
              <a:t>November 2021</a:t>
            </a:r>
          </a:p>
        </p:txBody>
      </p:sp>
      <p:pic>
        <p:nvPicPr>
          <p:cNvPr id="10" name="Picture 9">
            <a:extLst>
              <a:ext uri="{FF2B5EF4-FFF2-40B4-BE49-F238E27FC236}">
                <a16:creationId xmlns:a16="http://schemas.microsoft.com/office/drawing/2014/main" id="{7B628A6D-452D-3507-3E03-461694397F26}"/>
              </a:ext>
            </a:extLst>
          </p:cNvPr>
          <p:cNvPicPr>
            <a:picLocks noChangeAspect="1"/>
          </p:cNvPicPr>
          <p:nvPr/>
        </p:nvPicPr>
        <p:blipFill>
          <a:blip r:embed="rId3"/>
          <a:stretch>
            <a:fillRect/>
          </a:stretch>
        </p:blipFill>
        <p:spPr>
          <a:xfrm>
            <a:off x="1709169" y="1541963"/>
            <a:ext cx="5080236" cy="4773570"/>
          </a:xfrm>
          <a:prstGeom prst="rect">
            <a:avLst/>
          </a:prstGeom>
        </p:spPr>
      </p:pic>
      <p:sp>
        <p:nvSpPr>
          <p:cNvPr id="12" name="TextBox 11">
            <a:extLst>
              <a:ext uri="{FF2B5EF4-FFF2-40B4-BE49-F238E27FC236}">
                <a16:creationId xmlns:a16="http://schemas.microsoft.com/office/drawing/2014/main" id="{D99B7626-F650-54BD-2701-B403DA19BD25}"/>
              </a:ext>
            </a:extLst>
          </p:cNvPr>
          <p:cNvSpPr txBox="1"/>
          <p:nvPr/>
        </p:nvSpPr>
        <p:spPr>
          <a:xfrm>
            <a:off x="145367" y="6403991"/>
            <a:ext cx="11359277" cy="307777"/>
          </a:xfrm>
          <a:prstGeom prst="rect">
            <a:avLst/>
          </a:prstGeom>
          <a:noFill/>
        </p:spPr>
        <p:txBody>
          <a:bodyPr wrap="square">
            <a:spAutoFit/>
          </a:bodyPr>
          <a:lstStyle/>
          <a:p>
            <a:r>
              <a:rPr lang="en-US" sz="1400" dirty="0"/>
              <a:t>https://retractionwatch.com/2015/02/03/frauds-long-tail-measles-outbreak-shows-important-look-downstream-retractions/</a:t>
            </a:r>
          </a:p>
        </p:txBody>
      </p:sp>
    </p:spTree>
    <p:extLst>
      <p:ext uri="{BB962C8B-B14F-4D97-AF65-F5344CB8AC3E}">
        <p14:creationId xmlns:p14="http://schemas.microsoft.com/office/powerpoint/2010/main" val="400655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E4967-42EC-8228-7370-F122C1313968}"/>
              </a:ext>
            </a:extLst>
          </p:cNvPr>
          <p:cNvSpPr>
            <a:spLocks noGrp="1"/>
          </p:cNvSpPr>
          <p:nvPr>
            <p:ph idx="1"/>
          </p:nvPr>
        </p:nvSpPr>
        <p:spPr>
          <a:xfrm>
            <a:off x="561868" y="1558212"/>
            <a:ext cx="9897747" cy="4699517"/>
          </a:xfrm>
        </p:spPr>
        <p:txBody>
          <a:bodyPr>
            <a:normAutofit fontScale="92500" lnSpcReduction="20000"/>
          </a:bodyPr>
          <a:lstStyle/>
          <a:p>
            <a:r>
              <a:rPr lang="en-US" sz="2000" dirty="0"/>
              <a:t>Publishing industry works for profit and </a:t>
            </a:r>
            <a:r>
              <a:rPr lang="en-US" dirty="0"/>
              <a:t>has no motivation to reform.</a:t>
            </a:r>
          </a:p>
          <a:p>
            <a:r>
              <a:rPr lang="en-US" dirty="0"/>
              <a:t>Journals are encouraged to publish increasing number of articles over shorter span of time.</a:t>
            </a:r>
          </a:p>
          <a:p>
            <a:r>
              <a:rPr lang="en-US" sz="2000" dirty="0"/>
              <a:t>Institutions and publishers are too passive to effectively investigate research </a:t>
            </a:r>
            <a:r>
              <a:rPr lang="en-US" dirty="0"/>
              <a:t>misconduct.</a:t>
            </a:r>
            <a:endParaRPr lang="en-US" sz="2000" dirty="0"/>
          </a:p>
          <a:p>
            <a:r>
              <a:rPr lang="en-US" dirty="0"/>
              <a:t>Researchers are forced to publish as often as possible, but not honored for reviewing the literature, publishing replication and negative data.</a:t>
            </a:r>
          </a:p>
          <a:p>
            <a:r>
              <a:rPr lang="en-US" dirty="0"/>
              <a:t>Whistleblowers face high personal risks, but at the same time are not rewarded for their work.</a:t>
            </a:r>
            <a:endParaRPr lang="en-US" sz="2000" dirty="0"/>
          </a:p>
          <a:p>
            <a:pPr marL="0" indent="0">
              <a:buNone/>
            </a:pPr>
            <a:r>
              <a:rPr lang="en-US" sz="2000" b="1" dirty="0"/>
              <a:t> </a:t>
            </a:r>
          </a:p>
          <a:p>
            <a:r>
              <a:rPr lang="en-US" sz="2000" dirty="0"/>
              <a:t>The result is an environment which encourages production of </a:t>
            </a:r>
            <a:r>
              <a:rPr lang="en-US" sz="2000" b="1" dirty="0"/>
              <a:t>poor-quality</a:t>
            </a:r>
            <a:r>
              <a:rPr lang="en-US" sz="2000" dirty="0"/>
              <a:t> and </a:t>
            </a:r>
            <a:r>
              <a:rPr lang="en-US" sz="2000" b="1" dirty="0"/>
              <a:t>falsified</a:t>
            </a:r>
            <a:r>
              <a:rPr lang="en-US" sz="2000" dirty="0"/>
              <a:t> research publications</a:t>
            </a:r>
            <a:r>
              <a:rPr lang="en-US" sz="2000" b="1" dirty="0"/>
              <a:t>.</a:t>
            </a:r>
          </a:p>
          <a:p>
            <a:r>
              <a:rPr lang="en-US" sz="2000" dirty="0"/>
              <a:t>Falsified publications are usually hard to uncover, but even when it happens, it can still undermine the trust of the public in scientific research in general.</a:t>
            </a:r>
          </a:p>
          <a:p>
            <a:r>
              <a:rPr lang="en-US" b="1" dirty="0">
                <a:solidFill>
                  <a:srgbClr val="FF0000"/>
                </a:solidFill>
              </a:rPr>
              <a:t>Consequences of public distrust towards research are severe.</a:t>
            </a:r>
            <a:endParaRPr lang="en-US" sz="2000" b="1" dirty="0">
              <a:solidFill>
                <a:srgbClr val="FF0000"/>
              </a:solidFill>
            </a:endParaRPr>
          </a:p>
        </p:txBody>
      </p:sp>
      <p:sp>
        <p:nvSpPr>
          <p:cNvPr id="4" name="Title 1">
            <a:extLst>
              <a:ext uri="{FF2B5EF4-FFF2-40B4-BE49-F238E27FC236}">
                <a16:creationId xmlns:a16="http://schemas.microsoft.com/office/drawing/2014/main" id="{FA2C1FFB-0EFA-E49C-2018-595F9AC61355}"/>
              </a:ext>
            </a:extLst>
          </p:cNvPr>
          <p:cNvSpPr>
            <a:spLocks noGrp="1"/>
          </p:cNvSpPr>
          <p:nvPr>
            <p:ph type="title"/>
          </p:nvPr>
        </p:nvSpPr>
        <p:spPr>
          <a:xfrm>
            <a:off x="646111" y="452718"/>
            <a:ext cx="9404723" cy="1002858"/>
          </a:xfrm>
        </p:spPr>
        <p:txBody>
          <a:bodyPr/>
          <a:lstStyle/>
          <a:p>
            <a:r>
              <a:rPr lang="en-US" sz="3600" dirty="0"/>
              <a:t>Traditional publishing system is failing  </a:t>
            </a:r>
          </a:p>
        </p:txBody>
      </p:sp>
    </p:spTree>
    <p:extLst>
      <p:ext uri="{BB962C8B-B14F-4D97-AF65-F5344CB8AC3E}">
        <p14:creationId xmlns:p14="http://schemas.microsoft.com/office/powerpoint/2010/main" val="2536831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458-9957-7EE2-10DF-54E6BA91138F}"/>
              </a:ext>
            </a:extLst>
          </p:cNvPr>
          <p:cNvSpPr>
            <a:spLocks noGrp="1"/>
          </p:cNvSpPr>
          <p:nvPr>
            <p:ph type="title"/>
          </p:nvPr>
        </p:nvSpPr>
        <p:spPr/>
        <p:txBody>
          <a:bodyPr/>
          <a:lstStyle/>
          <a:p>
            <a:r>
              <a:rPr lang="en-US" sz="3200" dirty="0"/>
              <a:t>What are the signs of quality science?</a:t>
            </a:r>
          </a:p>
        </p:txBody>
      </p:sp>
      <p:sp>
        <p:nvSpPr>
          <p:cNvPr id="3" name="Content Placeholder 2">
            <a:extLst>
              <a:ext uri="{FF2B5EF4-FFF2-40B4-BE49-F238E27FC236}">
                <a16:creationId xmlns:a16="http://schemas.microsoft.com/office/drawing/2014/main" id="{8728EEE6-05A2-EF28-0FD4-75310091016D}"/>
              </a:ext>
            </a:extLst>
          </p:cNvPr>
          <p:cNvSpPr>
            <a:spLocks noGrp="1"/>
          </p:cNvSpPr>
          <p:nvPr>
            <p:ph idx="1"/>
          </p:nvPr>
        </p:nvSpPr>
        <p:spPr>
          <a:xfrm>
            <a:off x="955041" y="1614379"/>
            <a:ext cx="10590848" cy="4195481"/>
          </a:xfrm>
        </p:spPr>
        <p:txBody>
          <a:bodyPr>
            <a:normAutofit/>
          </a:bodyPr>
          <a:lstStyle/>
          <a:p>
            <a:pPr>
              <a:lnSpc>
                <a:spcPct val="120000"/>
              </a:lnSpc>
            </a:pPr>
            <a:r>
              <a:rPr lang="en-US" dirty="0"/>
              <a:t>What makes a publication </a:t>
            </a:r>
            <a:r>
              <a:rPr lang="en-US" b="1" dirty="0"/>
              <a:t>trustworthy</a:t>
            </a:r>
            <a:r>
              <a:rPr lang="en-US" dirty="0"/>
              <a:t> enough for you to cite it?</a:t>
            </a:r>
          </a:p>
          <a:p>
            <a:pPr>
              <a:lnSpc>
                <a:spcPct val="120000"/>
              </a:lnSpc>
            </a:pPr>
            <a:r>
              <a:rPr lang="en-US" dirty="0"/>
              <a:t>What makes a scientist reliable enough for you to </a:t>
            </a:r>
            <a:r>
              <a:rPr lang="en-US" b="1" dirty="0"/>
              <a:t>trust</a:t>
            </a:r>
            <a:r>
              <a:rPr lang="en-US" dirty="0"/>
              <a:t> his opinions on the subject?</a:t>
            </a:r>
          </a:p>
          <a:p>
            <a:pPr>
              <a:lnSpc>
                <a:spcPct val="120000"/>
              </a:lnSpc>
            </a:pPr>
            <a:r>
              <a:rPr lang="en-US" dirty="0"/>
              <a:t>What makes a scientific project solid enough for you to collaborate?</a:t>
            </a:r>
          </a:p>
          <a:p>
            <a:pPr>
              <a:lnSpc>
                <a:spcPct val="120000"/>
              </a:lnSpc>
            </a:pPr>
            <a:r>
              <a:rPr lang="en-US" dirty="0"/>
              <a:t>What makes a sufficient publication basis to start your own research? </a:t>
            </a:r>
          </a:p>
          <a:p>
            <a:pPr>
              <a:lnSpc>
                <a:spcPct val="120000"/>
              </a:lnSpc>
            </a:pPr>
            <a:r>
              <a:rPr lang="en-US" dirty="0"/>
              <a:t>What determines whether a project gets funded?</a:t>
            </a:r>
          </a:p>
          <a:p>
            <a:pPr>
              <a:lnSpc>
                <a:spcPct val="120000"/>
              </a:lnSpc>
            </a:pPr>
            <a:r>
              <a:rPr lang="en-US" dirty="0"/>
              <a:t>What determines whether a paper gets published?</a:t>
            </a:r>
          </a:p>
          <a:p>
            <a:pPr>
              <a:lnSpc>
                <a:spcPct val="120000"/>
              </a:lnSpc>
            </a:pPr>
            <a:endParaRPr lang="en-US" dirty="0"/>
          </a:p>
        </p:txBody>
      </p:sp>
    </p:spTree>
    <p:extLst>
      <p:ext uri="{BB962C8B-B14F-4D97-AF65-F5344CB8AC3E}">
        <p14:creationId xmlns:p14="http://schemas.microsoft.com/office/powerpoint/2010/main" val="334440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80EF-9A2D-DFFE-0F89-511C29302E15}"/>
              </a:ext>
            </a:extLst>
          </p:cNvPr>
          <p:cNvSpPr>
            <a:spLocks noGrp="1"/>
          </p:cNvSpPr>
          <p:nvPr>
            <p:ph type="title"/>
          </p:nvPr>
        </p:nvSpPr>
        <p:spPr/>
        <p:txBody>
          <a:bodyPr/>
          <a:lstStyle/>
          <a:p>
            <a:r>
              <a:rPr lang="en-US" sz="3200" dirty="0"/>
              <a:t>How to recognize problematic publication in biomedicine field?</a:t>
            </a:r>
          </a:p>
        </p:txBody>
      </p:sp>
      <p:sp>
        <p:nvSpPr>
          <p:cNvPr id="3" name="Content Placeholder 2">
            <a:extLst>
              <a:ext uri="{FF2B5EF4-FFF2-40B4-BE49-F238E27FC236}">
                <a16:creationId xmlns:a16="http://schemas.microsoft.com/office/drawing/2014/main" id="{024056C7-6583-C426-2602-9285587677B4}"/>
              </a:ext>
            </a:extLst>
          </p:cNvPr>
          <p:cNvSpPr>
            <a:spLocks noGrp="1"/>
          </p:cNvSpPr>
          <p:nvPr>
            <p:ph idx="1"/>
          </p:nvPr>
        </p:nvSpPr>
        <p:spPr>
          <a:xfrm>
            <a:off x="516465" y="1974545"/>
            <a:ext cx="10027127" cy="4195481"/>
          </a:xfrm>
        </p:spPr>
        <p:txBody>
          <a:bodyPr>
            <a:normAutofit/>
          </a:bodyPr>
          <a:lstStyle/>
          <a:p>
            <a:r>
              <a:rPr lang="en-US" dirty="0"/>
              <a:t>Image data are currently one of the main sources for revealing problems in presented data.</a:t>
            </a:r>
          </a:p>
          <a:p>
            <a:r>
              <a:rPr lang="en-US" b="1" dirty="0"/>
              <a:t>At least 4 % of primary biomedicine publications </a:t>
            </a:r>
            <a:r>
              <a:rPr lang="en-US" dirty="0"/>
              <a:t>(1 in 25) contains problematic image data.</a:t>
            </a:r>
            <a:r>
              <a:rPr lang="en-US" baseline="30000" dirty="0"/>
              <a:t>[1] </a:t>
            </a:r>
          </a:p>
          <a:p>
            <a:r>
              <a:rPr lang="en-US" dirty="0"/>
              <a:t>This number likely represents only the tip of the iceberg:</a:t>
            </a:r>
          </a:p>
          <a:p>
            <a:pPr lvl="1"/>
            <a:r>
              <a:rPr lang="en-US" dirty="0"/>
              <a:t>Not all problematic publications contain image data</a:t>
            </a:r>
          </a:p>
          <a:p>
            <a:pPr lvl="1"/>
            <a:r>
              <a:rPr lang="en-US" dirty="0"/>
              <a:t>Not all problematic publications contain easily identifiable image problems.</a:t>
            </a:r>
          </a:p>
          <a:p>
            <a:pPr lvl="1"/>
            <a:r>
              <a:rPr lang="en-US" dirty="0"/>
              <a:t>Sometimes, the problem is hidden in the publication process itself (manipulation/absence of peer review, “hijacking” of special issues and whole journals).</a:t>
            </a:r>
          </a:p>
          <a:p>
            <a:r>
              <a:rPr lang="en-US" dirty="0"/>
              <a:t>The real number of problematic publications is </a:t>
            </a:r>
            <a:r>
              <a:rPr lang="en-US" b="1" dirty="0"/>
              <a:t>much higher</a:t>
            </a:r>
            <a:r>
              <a:rPr lang="en-US" dirty="0"/>
              <a:t>.</a:t>
            </a:r>
          </a:p>
          <a:p>
            <a:endParaRPr lang="en-US" dirty="0"/>
          </a:p>
          <a:p>
            <a:endParaRPr lang="en-US" dirty="0"/>
          </a:p>
        </p:txBody>
      </p:sp>
      <p:sp>
        <p:nvSpPr>
          <p:cNvPr id="5" name="TextBox 4">
            <a:extLst>
              <a:ext uri="{FF2B5EF4-FFF2-40B4-BE49-F238E27FC236}">
                <a16:creationId xmlns:a16="http://schemas.microsoft.com/office/drawing/2014/main" id="{CCFDDD56-9576-9781-5224-B8A6BFBB519C}"/>
              </a:ext>
            </a:extLst>
          </p:cNvPr>
          <p:cNvSpPr txBox="1"/>
          <p:nvPr/>
        </p:nvSpPr>
        <p:spPr>
          <a:xfrm>
            <a:off x="940060" y="6220616"/>
            <a:ext cx="7326862" cy="369332"/>
          </a:xfrm>
          <a:prstGeom prst="rect">
            <a:avLst/>
          </a:prstGeom>
          <a:noFill/>
        </p:spPr>
        <p:txBody>
          <a:bodyPr wrap="square">
            <a:spAutoFit/>
          </a:bodyPr>
          <a:lstStyle/>
          <a:p>
            <a:r>
              <a:rPr lang="en-US" dirty="0"/>
              <a:t>[1] https://journals.asm.org/doi/10.1128/mbio.00809-16</a:t>
            </a:r>
          </a:p>
        </p:txBody>
      </p:sp>
    </p:spTree>
    <p:extLst>
      <p:ext uri="{BB962C8B-B14F-4D97-AF65-F5344CB8AC3E}">
        <p14:creationId xmlns:p14="http://schemas.microsoft.com/office/powerpoint/2010/main" val="766187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39D3-7093-58F1-B70C-6FC8E403A327}"/>
              </a:ext>
            </a:extLst>
          </p:cNvPr>
          <p:cNvSpPr>
            <a:spLocks noGrp="1"/>
          </p:cNvSpPr>
          <p:nvPr>
            <p:ph type="title"/>
          </p:nvPr>
        </p:nvSpPr>
        <p:spPr>
          <a:xfrm>
            <a:off x="543474" y="318958"/>
            <a:ext cx="9404723" cy="1400530"/>
          </a:xfrm>
        </p:spPr>
        <p:txBody>
          <a:bodyPr/>
          <a:lstStyle/>
          <a:p>
            <a:r>
              <a:rPr lang="en-US" dirty="0"/>
              <a:t>Case study</a:t>
            </a:r>
          </a:p>
        </p:txBody>
      </p:sp>
      <p:sp>
        <p:nvSpPr>
          <p:cNvPr id="3" name="Content Placeholder 2">
            <a:extLst>
              <a:ext uri="{FF2B5EF4-FFF2-40B4-BE49-F238E27FC236}">
                <a16:creationId xmlns:a16="http://schemas.microsoft.com/office/drawing/2014/main" id="{B3A326AE-A307-67B4-327A-B93AF9BDD482}"/>
              </a:ext>
            </a:extLst>
          </p:cNvPr>
          <p:cNvSpPr>
            <a:spLocks noGrp="1"/>
          </p:cNvSpPr>
          <p:nvPr>
            <p:ph idx="1"/>
          </p:nvPr>
        </p:nvSpPr>
        <p:spPr>
          <a:xfrm>
            <a:off x="300271" y="1227145"/>
            <a:ext cx="9891127" cy="4195481"/>
          </a:xfrm>
        </p:spPr>
        <p:txBody>
          <a:bodyPr/>
          <a:lstStyle/>
          <a:p>
            <a:r>
              <a:rPr lang="en-US" dirty="0"/>
              <a:t>Splicing</a:t>
            </a:r>
          </a:p>
          <a:p>
            <a:pPr lvl="1"/>
            <a:r>
              <a:rPr lang="en-US" dirty="0"/>
              <a:t>Compiling bands from different membranes/gels next to each other. </a:t>
            </a:r>
          </a:p>
          <a:p>
            <a:pPr lvl="1"/>
            <a:r>
              <a:rPr lang="en-US" dirty="0"/>
              <a:t>Considered bad practice now but tolerated in older papers.</a:t>
            </a:r>
          </a:p>
        </p:txBody>
      </p:sp>
      <p:pic>
        <p:nvPicPr>
          <p:cNvPr id="5" name="Picture 4" descr="A close-up of a test results&#10;&#10;Description automatically generated">
            <a:extLst>
              <a:ext uri="{FF2B5EF4-FFF2-40B4-BE49-F238E27FC236}">
                <a16:creationId xmlns:a16="http://schemas.microsoft.com/office/drawing/2014/main" id="{96F2ADB2-0FB7-F28D-FC3F-3B9212572D8C}"/>
              </a:ext>
            </a:extLst>
          </p:cNvPr>
          <p:cNvPicPr>
            <a:picLocks noChangeAspect="1"/>
          </p:cNvPicPr>
          <p:nvPr/>
        </p:nvPicPr>
        <p:blipFill rotWithShape="1">
          <a:blip r:embed="rId2">
            <a:extLst>
              <a:ext uri="{28A0092B-C50C-407E-A947-70E740481C1C}">
                <a14:useLocalDpi xmlns:a14="http://schemas.microsoft.com/office/drawing/2010/main" val="0"/>
              </a:ext>
            </a:extLst>
          </a:blip>
          <a:srcRect t="13743" r="33014"/>
          <a:stretch/>
        </p:blipFill>
        <p:spPr>
          <a:xfrm>
            <a:off x="1027461" y="2547158"/>
            <a:ext cx="2936680" cy="2469380"/>
          </a:xfrm>
          <a:prstGeom prst="rect">
            <a:avLst/>
          </a:prstGeom>
        </p:spPr>
      </p:pic>
      <p:pic>
        <p:nvPicPr>
          <p:cNvPr id="9" name="Picture 8" descr="A blue and yellow background with black dots&#10;&#10;Description automatically generated">
            <a:extLst>
              <a:ext uri="{FF2B5EF4-FFF2-40B4-BE49-F238E27FC236}">
                <a16:creationId xmlns:a16="http://schemas.microsoft.com/office/drawing/2014/main" id="{68564997-EAD9-B8B8-525C-6CC399215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218" y="4802317"/>
            <a:ext cx="3869782" cy="1816261"/>
          </a:xfrm>
          <a:prstGeom prst="rect">
            <a:avLst/>
          </a:prstGeom>
        </p:spPr>
      </p:pic>
      <p:sp>
        <p:nvSpPr>
          <p:cNvPr id="10" name="Arrow: Down 9">
            <a:extLst>
              <a:ext uri="{FF2B5EF4-FFF2-40B4-BE49-F238E27FC236}">
                <a16:creationId xmlns:a16="http://schemas.microsoft.com/office/drawing/2014/main" id="{94612AD3-408A-C6C8-D44F-E0AD5E8499B3}"/>
              </a:ext>
            </a:extLst>
          </p:cNvPr>
          <p:cNvSpPr/>
          <p:nvPr/>
        </p:nvSpPr>
        <p:spPr>
          <a:xfrm>
            <a:off x="3327400" y="4746487"/>
            <a:ext cx="213360" cy="43008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test results&#10;&#10;Description automatically generated">
            <a:extLst>
              <a:ext uri="{FF2B5EF4-FFF2-40B4-BE49-F238E27FC236}">
                <a16:creationId xmlns:a16="http://schemas.microsoft.com/office/drawing/2014/main" id="{2C534159-22FA-DA82-28A4-D7CEF9FE7586}"/>
              </a:ext>
            </a:extLst>
          </p:cNvPr>
          <p:cNvPicPr>
            <a:picLocks noChangeAspect="1"/>
          </p:cNvPicPr>
          <p:nvPr/>
        </p:nvPicPr>
        <p:blipFill rotWithShape="1">
          <a:blip r:embed="rId4">
            <a:extLst>
              <a:ext uri="{28A0092B-C50C-407E-A947-70E740481C1C}">
                <a14:useLocalDpi xmlns:a14="http://schemas.microsoft.com/office/drawing/2010/main" val="0"/>
              </a:ext>
            </a:extLst>
          </a:blip>
          <a:srcRect t="22676"/>
          <a:stretch/>
        </p:blipFill>
        <p:spPr>
          <a:xfrm>
            <a:off x="6362382" y="3352800"/>
            <a:ext cx="5400675" cy="2747183"/>
          </a:xfrm>
          <a:prstGeom prst="rect">
            <a:avLst/>
          </a:prstGeom>
        </p:spPr>
      </p:pic>
      <p:sp>
        <p:nvSpPr>
          <p:cNvPr id="4" name="Arrow: Down 3">
            <a:extLst>
              <a:ext uri="{FF2B5EF4-FFF2-40B4-BE49-F238E27FC236}">
                <a16:creationId xmlns:a16="http://schemas.microsoft.com/office/drawing/2014/main" id="{6786A9ED-E612-F2D4-9422-B5100D42A5EE}"/>
              </a:ext>
            </a:extLst>
          </p:cNvPr>
          <p:cNvSpPr/>
          <p:nvPr/>
        </p:nvSpPr>
        <p:spPr>
          <a:xfrm>
            <a:off x="1843228" y="2547158"/>
            <a:ext cx="166705" cy="25972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195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27D7-5B57-311C-44AE-6CFCCD9FE8BD}"/>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872D623C-F24F-4EBF-855F-FC910D07ADE3}"/>
              </a:ext>
            </a:extLst>
          </p:cNvPr>
          <p:cNvSpPr>
            <a:spLocks noGrp="1"/>
          </p:cNvSpPr>
          <p:nvPr>
            <p:ph idx="1"/>
          </p:nvPr>
        </p:nvSpPr>
        <p:spPr>
          <a:xfrm>
            <a:off x="544456" y="1331259"/>
            <a:ext cx="10267341" cy="4195481"/>
          </a:xfrm>
        </p:spPr>
        <p:txBody>
          <a:bodyPr/>
          <a:lstStyle/>
          <a:p>
            <a:r>
              <a:rPr lang="en-US" dirty="0"/>
              <a:t>Image duplication type I (simple duplication of image panel).</a:t>
            </a:r>
          </a:p>
        </p:txBody>
      </p:sp>
      <p:pic>
        <p:nvPicPr>
          <p:cNvPr id="5" name="Picture 4">
            <a:extLst>
              <a:ext uri="{FF2B5EF4-FFF2-40B4-BE49-F238E27FC236}">
                <a16:creationId xmlns:a16="http://schemas.microsoft.com/office/drawing/2014/main" id="{54D67E68-5789-D19F-510E-544BD20C71C1}"/>
              </a:ext>
            </a:extLst>
          </p:cNvPr>
          <p:cNvPicPr>
            <a:picLocks noChangeAspect="1"/>
          </p:cNvPicPr>
          <p:nvPr/>
        </p:nvPicPr>
        <p:blipFill rotWithShape="1">
          <a:blip r:embed="rId2">
            <a:extLst>
              <a:ext uri="{28A0092B-C50C-407E-A947-70E740481C1C}">
                <a14:useLocalDpi xmlns:a14="http://schemas.microsoft.com/office/drawing/2010/main" val="0"/>
              </a:ext>
            </a:extLst>
          </a:blip>
          <a:srcRect t="33778"/>
          <a:stretch/>
        </p:blipFill>
        <p:spPr>
          <a:xfrm>
            <a:off x="4632961" y="2209799"/>
            <a:ext cx="7208230" cy="4541520"/>
          </a:xfrm>
          <a:prstGeom prst="rect">
            <a:avLst/>
          </a:prstGeom>
        </p:spPr>
      </p:pic>
      <p:sp>
        <p:nvSpPr>
          <p:cNvPr id="6" name="Rectangle 5">
            <a:extLst>
              <a:ext uri="{FF2B5EF4-FFF2-40B4-BE49-F238E27FC236}">
                <a16:creationId xmlns:a16="http://schemas.microsoft.com/office/drawing/2014/main" id="{B5D3F4C6-092D-C796-7E23-BDCAF14CB6CE}"/>
              </a:ext>
            </a:extLst>
          </p:cNvPr>
          <p:cNvSpPr/>
          <p:nvPr/>
        </p:nvSpPr>
        <p:spPr>
          <a:xfrm>
            <a:off x="7589520" y="2513049"/>
            <a:ext cx="1432560" cy="10515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4B477C-F70B-81AA-9789-DD928CE17055}"/>
              </a:ext>
            </a:extLst>
          </p:cNvPr>
          <p:cNvSpPr/>
          <p:nvPr/>
        </p:nvSpPr>
        <p:spPr>
          <a:xfrm>
            <a:off x="7589520" y="3578299"/>
            <a:ext cx="1432560" cy="10515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86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27D7-5B57-311C-44AE-6CFCCD9FE8BD}"/>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872D623C-F24F-4EBF-855F-FC910D07ADE3}"/>
              </a:ext>
            </a:extLst>
          </p:cNvPr>
          <p:cNvSpPr>
            <a:spLocks noGrp="1"/>
          </p:cNvSpPr>
          <p:nvPr>
            <p:ph idx="1"/>
          </p:nvPr>
        </p:nvSpPr>
        <p:spPr>
          <a:xfrm>
            <a:off x="1104293" y="1504278"/>
            <a:ext cx="8946541" cy="4195481"/>
          </a:xfrm>
        </p:spPr>
        <p:txBody>
          <a:bodyPr/>
          <a:lstStyle/>
          <a:p>
            <a:r>
              <a:rPr lang="en-US" dirty="0"/>
              <a:t>Duplication type I (western blot)</a:t>
            </a:r>
          </a:p>
        </p:txBody>
      </p:sp>
      <p:pic>
        <p:nvPicPr>
          <p:cNvPr id="8" name="Picture 7">
            <a:extLst>
              <a:ext uri="{FF2B5EF4-FFF2-40B4-BE49-F238E27FC236}">
                <a16:creationId xmlns:a16="http://schemas.microsoft.com/office/drawing/2014/main" id="{081D9BF7-1F3A-EDF1-BB8B-80481E11E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25" y="2904808"/>
            <a:ext cx="10329949" cy="3153295"/>
          </a:xfrm>
          <a:prstGeom prst="rect">
            <a:avLst/>
          </a:prstGeom>
        </p:spPr>
      </p:pic>
    </p:spTree>
    <p:extLst>
      <p:ext uri="{BB962C8B-B14F-4D97-AF65-F5344CB8AC3E}">
        <p14:creationId xmlns:p14="http://schemas.microsoft.com/office/powerpoint/2010/main" val="2492134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39D3-7093-58F1-B70C-6FC8E403A327}"/>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B3A326AE-A307-67B4-327A-B93AF9BDD482}"/>
              </a:ext>
            </a:extLst>
          </p:cNvPr>
          <p:cNvSpPr>
            <a:spLocks noGrp="1"/>
          </p:cNvSpPr>
          <p:nvPr>
            <p:ph idx="1"/>
          </p:nvPr>
        </p:nvSpPr>
        <p:spPr>
          <a:xfrm>
            <a:off x="210749" y="1663812"/>
            <a:ext cx="4659830" cy="4195481"/>
          </a:xfrm>
        </p:spPr>
        <p:txBody>
          <a:bodyPr/>
          <a:lstStyle/>
          <a:p>
            <a:r>
              <a:rPr lang="en-US" dirty="0"/>
              <a:t>Duplication type II -  overlapping panels</a:t>
            </a:r>
          </a:p>
        </p:txBody>
      </p:sp>
      <p:pic>
        <p:nvPicPr>
          <p:cNvPr id="5" name="Picture 4">
            <a:extLst>
              <a:ext uri="{FF2B5EF4-FFF2-40B4-BE49-F238E27FC236}">
                <a16:creationId xmlns:a16="http://schemas.microsoft.com/office/drawing/2014/main" id="{624862A6-1B70-6B60-ADB1-C470C48CEC6A}"/>
              </a:ext>
            </a:extLst>
          </p:cNvPr>
          <p:cNvPicPr>
            <a:picLocks noChangeAspect="1"/>
          </p:cNvPicPr>
          <p:nvPr/>
        </p:nvPicPr>
        <p:blipFill rotWithShape="1">
          <a:blip r:embed="rId2">
            <a:extLst>
              <a:ext uri="{28A0092B-C50C-407E-A947-70E740481C1C}">
                <a14:useLocalDpi xmlns:a14="http://schemas.microsoft.com/office/drawing/2010/main" val="0"/>
              </a:ext>
            </a:extLst>
          </a:blip>
          <a:srcRect t="50292"/>
          <a:stretch/>
        </p:blipFill>
        <p:spPr>
          <a:xfrm>
            <a:off x="5019502" y="1341120"/>
            <a:ext cx="6816436" cy="2596342"/>
          </a:xfrm>
          <a:prstGeom prst="rect">
            <a:avLst/>
          </a:prstGeom>
        </p:spPr>
      </p:pic>
      <p:pic>
        <p:nvPicPr>
          <p:cNvPr id="7" name="Picture 6">
            <a:extLst>
              <a:ext uri="{FF2B5EF4-FFF2-40B4-BE49-F238E27FC236}">
                <a16:creationId xmlns:a16="http://schemas.microsoft.com/office/drawing/2014/main" id="{1DA406DC-E5A8-75BE-D71F-E2EE25320F9C}"/>
              </a:ext>
            </a:extLst>
          </p:cNvPr>
          <p:cNvPicPr>
            <a:picLocks noChangeAspect="1"/>
          </p:cNvPicPr>
          <p:nvPr/>
        </p:nvPicPr>
        <p:blipFill rotWithShape="1">
          <a:blip r:embed="rId3">
            <a:extLst>
              <a:ext uri="{28A0092B-C50C-407E-A947-70E740481C1C}">
                <a14:useLocalDpi xmlns:a14="http://schemas.microsoft.com/office/drawing/2010/main" val="0"/>
              </a:ext>
            </a:extLst>
          </a:blip>
          <a:srcRect t="36778"/>
          <a:stretch/>
        </p:blipFill>
        <p:spPr>
          <a:xfrm>
            <a:off x="4463934" y="4389120"/>
            <a:ext cx="6860771" cy="2181035"/>
          </a:xfrm>
          <a:prstGeom prst="rect">
            <a:avLst/>
          </a:prstGeom>
        </p:spPr>
      </p:pic>
      <p:cxnSp>
        <p:nvCxnSpPr>
          <p:cNvPr id="6" name="Straight Arrow Connector 5">
            <a:extLst>
              <a:ext uri="{FF2B5EF4-FFF2-40B4-BE49-F238E27FC236}">
                <a16:creationId xmlns:a16="http://schemas.microsoft.com/office/drawing/2014/main" id="{2B774E6D-C93F-D0EF-83B6-44A83D465E0C}"/>
              </a:ext>
            </a:extLst>
          </p:cNvPr>
          <p:cNvCxnSpPr>
            <a:cxnSpLocks/>
          </p:cNvCxnSpPr>
          <p:nvPr/>
        </p:nvCxnSpPr>
        <p:spPr>
          <a:xfrm flipH="1" flipV="1">
            <a:off x="5208065" y="3742834"/>
            <a:ext cx="222351" cy="3231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01E9A7B-7F22-2729-3076-5962A5FCBFF2}"/>
              </a:ext>
            </a:extLst>
          </p:cNvPr>
          <p:cNvCxnSpPr>
            <a:cxnSpLocks/>
          </p:cNvCxnSpPr>
          <p:nvPr/>
        </p:nvCxnSpPr>
        <p:spPr>
          <a:xfrm flipH="1" flipV="1">
            <a:off x="7515878" y="3761552"/>
            <a:ext cx="265853" cy="3044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D9EBC0C-FCB0-DA3E-AEFE-8C9B93AD525C}"/>
              </a:ext>
            </a:extLst>
          </p:cNvPr>
          <p:cNvCxnSpPr>
            <a:cxnSpLocks/>
          </p:cNvCxnSpPr>
          <p:nvPr/>
        </p:nvCxnSpPr>
        <p:spPr>
          <a:xfrm flipH="1" flipV="1">
            <a:off x="9764556" y="3812183"/>
            <a:ext cx="219199" cy="2631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915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26F35-BEB6-93E0-938C-B9CFE1EB629B}"/>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CC4CAC3B-0C10-CC32-2A23-D515861B7965}"/>
              </a:ext>
            </a:extLst>
          </p:cNvPr>
          <p:cNvSpPr>
            <a:spLocks noGrp="1"/>
          </p:cNvSpPr>
          <p:nvPr>
            <p:ph idx="1"/>
          </p:nvPr>
        </p:nvSpPr>
        <p:spPr>
          <a:xfrm>
            <a:off x="219426" y="1152983"/>
            <a:ext cx="8946541" cy="4195481"/>
          </a:xfrm>
        </p:spPr>
        <p:txBody>
          <a:bodyPr/>
          <a:lstStyle/>
          <a:p>
            <a:r>
              <a:rPr lang="en-US" dirty="0"/>
              <a:t>Duplication type I and II – rotation of panel</a:t>
            </a:r>
          </a:p>
        </p:txBody>
      </p:sp>
      <p:pic>
        <p:nvPicPr>
          <p:cNvPr id="8" name="Picture 7" descr="A collage of different types of petri dishes&#10;&#10;Description automatically generated">
            <a:extLst>
              <a:ext uri="{FF2B5EF4-FFF2-40B4-BE49-F238E27FC236}">
                <a16:creationId xmlns:a16="http://schemas.microsoft.com/office/drawing/2014/main" id="{CF0705CF-459E-B23D-4BE2-0CC8D691B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26" y="2875280"/>
            <a:ext cx="5876574" cy="2971850"/>
          </a:xfrm>
          <a:prstGeom prst="rect">
            <a:avLst/>
          </a:prstGeom>
        </p:spPr>
      </p:pic>
    </p:spTree>
    <p:extLst>
      <p:ext uri="{BB962C8B-B14F-4D97-AF65-F5344CB8AC3E}">
        <p14:creationId xmlns:p14="http://schemas.microsoft.com/office/powerpoint/2010/main" val="1466784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26F35-BEB6-93E0-938C-B9CFE1EB629B}"/>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CC4CAC3B-0C10-CC32-2A23-D515861B7965}"/>
              </a:ext>
            </a:extLst>
          </p:cNvPr>
          <p:cNvSpPr>
            <a:spLocks noGrp="1"/>
          </p:cNvSpPr>
          <p:nvPr>
            <p:ph idx="1"/>
          </p:nvPr>
        </p:nvSpPr>
        <p:spPr>
          <a:xfrm>
            <a:off x="219426" y="1152983"/>
            <a:ext cx="8946541" cy="4195481"/>
          </a:xfrm>
        </p:spPr>
        <p:txBody>
          <a:bodyPr/>
          <a:lstStyle/>
          <a:p>
            <a:r>
              <a:rPr lang="en-US" dirty="0"/>
              <a:t>Duplication type I and II – rotation of panel</a:t>
            </a:r>
          </a:p>
          <a:p>
            <a:endParaRPr lang="en-US" dirty="0"/>
          </a:p>
        </p:txBody>
      </p:sp>
      <p:pic>
        <p:nvPicPr>
          <p:cNvPr id="6" name="Picture 5" descr="A collage of different types of petri dishes&#10;&#10;Description automatically generated">
            <a:extLst>
              <a:ext uri="{FF2B5EF4-FFF2-40B4-BE49-F238E27FC236}">
                <a16:creationId xmlns:a16="http://schemas.microsoft.com/office/drawing/2014/main" id="{43DE78C1-06CB-B771-E4EB-BBFAEC982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912" y="1881934"/>
            <a:ext cx="5854469" cy="4927112"/>
          </a:xfrm>
          <a:prstGeom prst="rect">
            <a:avLst/>
          </a:prstGeom>
        </p:spPr>
      </p:pic>
      <p:pic>
        <p:nvPicPr>
          <p:cNvPr id="8" name="Picture 7" descr="A collage of different types of petri dishes&#10;&#10;Description automatically generated">
            <a:extLst>
              <a:ext uri="{FF2B5EF4-FFF2-40B4-BE49-F238E27FC236}">
                <a16:creationId xmlns:a16="http://schemas.microsoft.com/office/drawing/2014/main" id="{CF0705CF-459E-B23D-4BE2-0CC8D691B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26" y="2875280"/>
            <a:ext cx="5876574" cy="2971850"/>
          </a:xfrm>
          <a:prstGeom prst="rect">
            <a:avLst/>
          </a:prstGeom>
        </p:spPr>
      </p:pic>
      <p:sp>
        <p:nvSpPr>
          <p:cNvPr id="4" name="Content Placeholder 2">
            <a:extLst>
              <a:ext uri="{FF2B5EF4-FFF2-40B4-BE49-F238E27FC236}">
                <a16:creationId xmlns:a16="http://schemas.microsoft.com/office/drawing/2014/main" id="{35E1F248-86DD-50DA-8DF0-B9DC9C60ED84}"/>
              </a:ext>
            </a:extLst>
          </p:cNvPr>
          <p:cNvSpPr txBox="1">
            <a:spLocks/>
          </p:cNvSpPr>
          <p:nvPr/>
        </p:nvSpPr>
        <p:spPr>
          <a:xfrm>
            <a:off x="217925" y="1477804"/>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Image reuse for “illustration” of other experiments→ “self-plagiarism”</a:t>
            </a:r>
          </a:p>
        </p:txBody>
      </p:sp>
    </p:spTree>
    <p:extLst>
      <p:ext uri="{BB962C8B-B14F-4D97-AF65-F5344CB8AC3E}">
        <p14:creationId xmlns:p14="http://schemas.microsoft.com/office/powerpoint/2010/main" val="108666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1B2C-2760-EA23-B6A8-0BF4D6602917}"/>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7D5C2179-AD2E-FCDF-C364-2E0021C8122B}"/>
              </a:ext>
            </a:extLst>
          </p:cNvPr>
          <p:cNvSpPr>
            <a:spLocks noGrp="1"/>
          </p:cNvSpPr>
          <p:nvPr>
            <p:ph idx="1"/>
          </p:nvPr>
        </p:nvSpPr>
        <p:spPr>
          <a:xfrm>
            <a:off x="1104293" y="1489038"/>
            <a:ext cx="8946541" cy="4195481"/>
          </a:xfrm>
        </p:spPr>
        <p:txBody>
          <a:bodyPr/>
          <a:lstStyle/>
          <a:p>
            <a:r>
              <a:rPr lang="en-US" dirty="0"/>
              <a:t>Unauthorized reuse of images from other sources (→ plagiarism)</a:t>
            </a:r>
          </a:p>
        </p:txBody>
      </p:sp>
      <p:pic>
        <p:nvPicPr>
          <p:cNvPr id="5" name="Picture 4">
            <a:extLst>
              <a:ext uri="{FF2B5EF4-FFF2-40B4-BE49-F238E27FC236}">
                <a16:creationId xmlns:a16="http://schemas.microsoft.com/office/drawing/2014/main" id="{06C314B7-83E0-6D1F-23CC-6A5D2CDBFE99}"/>
              </a:ext>
            </a:extLst>
          </p:cNvPr>
          <p:cNvPicPr>
            <a:picLocks noChangeAspect="1"/>
          </p:cNvPicPr>
          <p:nvPr/>
        </p:nvPicPr>
        <p:blipFill>
          <a:blip r:embed="rId2"/>
          <a:stretch>
            <a:fillRect/>
          </a:stretch>
        </p:blipFill>
        <p:spPr>
          <a:xfrm>
            <a:off x="121920" y="2039312"/>
            <a:ext cx="4387734" cy="4681527"/>
          </a:xfrm>
          <a:prstGeom prst="rect">
            <a:avLst/>
          </a:prstGeom>
        </p:spPr>
      </p:pic>
      <p:pic>
        <p:nvPicPr>
          <p:cNvPr id="7" name="Picture 6">
            <a:extLst>
              <a:ext uri="{FF2B5EF4-FFF2-40B4-BE49-F238E27FC236}">
                <a16:creationId xmlns:a16="http://schemas.microsoft.com/office/drawing/2014/main" id="{1FB1B8C0-6FF6-B049-F832-0D25E493F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835" y="2307987"/>
            <a:ext cx="5564757" cy="4412852"/>
          </a:xfrm>
          <a:prstGeom prst="rect">
            <a:avLst/>
          </a:prstGeom>
        </p:spPr>
      </p:pic>
    </p:spTree>
    <p:extLst>
      <p:ext uri="{BB962C8B-B14F-4D97-AF65-F5344CB8AC3E}">
        <p14:creationId xmlns:p14="http://schemas.microsoft.com/office/powerpoint/2010/main" val="3453571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A500-1292-CE25-CB31-D8C14E7E55C2}"/>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ECB1F1CD-1921-F1E1-088F-B332B3E42190}"/>
              </a:ext>
            </a:extLst>
          </p:cNvPr>
          <p:cNvSpPr>
            <a:spLocks noGrp="1"/>
          </p:cNvSpPr>
          <p:nvPr>
            <p:ph idx="1"/>
          </p:nvPr>
        </p:nvSpPr>
        <p:spPr>
          <a:xfrm>
            <a:off x="219105" y="1331260"/>
            <a:ext cx="4311760" cy="4195481"/>
          </a:xfrm>
        </p:spPr>
        <p:txBody>
          <a:bodyPr/>
          <a:lstStyle/>
          <a:p>
            <a:r>
              <a:rPr lang="en-US" dirty="0"/>
              <a:t>Duplication type III</a:t>
            </a:r>
          </a:p>
          <a:p>
            <a:pPr lvl="1"/>
            <a:r>
              <a:rPr lang="en-US" dirty="0"/>
              <a:t>Parts of the image repeat inside one panel or among panels.</a:t>
            </a:r>
          </a:p>
          <a:p>
            <a:pPr lvl="1"/>
            <a:r>
              <a:rPr lang="en-US" dirty="0"/>
              <a:t>What could have happened here?</a:t>
            </a:r>
          </a:p>
        </p:txBody>
      </p:sp>
      <p:pic>
        <p:nvPicPr>
          <p:cNvPr id="9" name="Picture 8" descr="A close-up of a test&#10;&#10;Description automatically generated">
            <a:extLst>
              <a:ext uri="{FF2B5EF4-FFF2-40B4-BE49-F238E27FC236}">
                <a16:creationId xmlns:a16="http://schemas.microsoft.com/office/drawing/2014/main" id="{A82B9C0C-4EF4-06C9-BE4A-79737CE85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725" y="809271"/>
            <a:ext cx="7597275" cy="2490636"/>
          </a:xfrm>
          <a:prstGeom prst="rect">
            <a:avLst/>
          </a:prstGeom>
        </p:spPr>
      </p:pic>
      <p:pic>
        <p:nvPicPr>
          <p:cNvPr id="1026" name="Picture 2" descr="file">
            <a:extLst>
              <a:ext uri="{FF2B5EF4-FFF2-40B4-BE49-F238E27FC236}">
                <a16:creationId xmlns:a16="http://schemas.microsoft.com/office/drawing/2014/main" id="{7F6C6348-1710-5530-AF34-05A3731D3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39"/>
          <a:stretch/>
        </p:blipFill>
        <p:spPr bwMode="auto">
          <a:xfrm>
            <a:off x="1026668" y="3558094"/>
            <a:ext cx="7008395" cy="313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35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52B3-45A9-7CE9-970B-0209D21549B6}"/>
              </a:ext>
            </a:extLst>
          </p:cNvPr>
          <p:cNvSpPr>
            <a:spLocks noGrp="1"/>
          </p:cNvSpPr>
          <p:nvPr>
            <p:ph type="title"/>
          </p:nvPr>
        </p:nvSpPr>
        <p:spPr/>
        <p:txBody>
          <a:bodyPr/>
          <a:lstStyle/>
          <a:p>
            <a:r>
              <a:rPr lang="en-US" dirty="0"/>
              <a:t>Case study</a:t>
            </a:r>
          </a:p>
        </p:txBody>
      </p:sp>
      <p:sp>
        <p:nvSpPr>
          <p:cNvPr id="4" name="Content Placeholder 2">
            <a:extLst>
              <a:ext uri="{FF2B5EF4-FFF2-40B4-BE49-F238E27FC236}">
                <a16:creationId xmlns:a16="http://schemas.microsoft.com/office/drawing/2014/main" id="{C916AB06-9D0F-CF1B-273D-5FAF7041C28E}"/>
              </a:ext>
            </a:extLst>
          </p:cNvPr>
          <p:cNvSpPr>
            <a:spLocks noGrp="1"/>
          </p:cNvSpPr>
          <p:nvPr>
            <p:ph idx="1"/>
          </p:nvPr>
        </p:nvSpPr>
        <p:spPr>
          <a:xfrm>
            <a:off x="178753" y="1853248"/>
            <a:ext cx="5632767" cy="4195762"/>
          </a:xfrm>
        </p:spPr>
        <p:txBody>
          <a:bodyPr/>
          <a:lstStyle/>
          <a:p>
            <a:r>
              <a:rPr lang="en-US" dirty="0"/>
              <a:t>Duplication type III – parts of the image are identical between panels</a:t>
            </a:r>
          </a:p>
          <a:p>
            <a:r>
              <a:rPr lang="en-US" dirty="0"/>
              <a:t>What could have happened here?</a:t>
            </a:r>
          </a:p>
        </p:txBody>
      </p:sp>
      <p:pic>
        <p:nvPicPr>
          <p:cNvPr id="6" name="Picture 5">
            <a:extLst>
              <a:ext uri="{FF2B5EF4-FFF2-40B4-BE49-F238E27FC236}">
                <a16:creationId xmlns:a16="http://schemas.microsoft.com/office/drawing/2014/main" id="{11601342-BBA2-59B5-FB81-152902BE637D}"/>
              </a:ext>
            </a:extLst>
          </p:cNvPr>
          <p:cNvPicPr>
            <a:picLocks noChangeAspect="1"/>
          </p:cNvPicPr>
          <p:nvPr/>
        </p:nvPicPr>
        <p:blipFill rotWithShape="1">
          <a:blip r:embed="rId2">
            <a:extLst>
              <a:ext uri="{28A0092B-C50C-407E-A947-70E740481C1C}">
                <a14:useLocalDpi xmlns:a14="http://schemas.microsoft.com/office/drawing/2010/main" val="0"/>
              </a:ext>
            </a:extLst>
          </a:blip>
          <a:srcRect b="14394"/>
          <a:stretch/>
        </p:blipFill>
        <p:spPr>
          <a:xfrm>
            <a:off x="5907088" y="867727"/>
            <a:ext cx="4143375" cy="5715953"/>
          </a:xfrm>
          <a:prstGeom prst="rect">
            <a:avLst/>
          </a:prstGeom>
        </p:spPr>
      </p:pic>
    </p:spTree>
    <p:extLst>
      <p:ext uri="{BB962C8B-B14F-4D97-AF65-F5344CB8AC3E}">
        <p14:creationId xmlns:p14="http://schemas.microsoft.com/office/powerpoint/2010/main" val="64536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458-9957-7EE2-10DF-54E6BA91138F}"/>
              </a:ext>
            </a:extLst>
          </p:cNvPr>
          <p:cNvSpPr>
            <a:spLocks noGrp="1"/>
          </p:cNvSpPr>
          <p:nvPr>
            <p:ph type="title"/>
          </p:nvPr>
        </p:nvSpPr>
        <p:spPr/>
        <p:txBody>
          <a:bodyPr/>
          <a:lstStyle/>
          <a:p>
            <a:r>
              <a:rPr lang="en-US" sz="3200" dirty="0"/>
              <a:t>What are the signs of quality science?</a:t>
            </a:r>
          </a:p>
        </p:txBody>
      </p:sp>
      <p:sp>
        <p:nvSpPr>
          <p:cNvPr id="3" name="Content Placeholder 2">
            <a:extLst>
              <a:ext uri="{FF2B5EF4-FFF2-40B4-BE49-F238E27FC236}">
                <a16:creationId xmlns:a16="http://schemas.microsoft.com/office/drawing/2014/main" id="{8728EEE6-05A2-EF28-0FD4-75310091016D}"/>
              </a:ext>
            </a:extLst>
          </p:cNvPr>
          <p:cNvSpPr>
            <a:spLocks noGrp="1"/>
          </p:cNvSpPr>
          <p:nvPr>
            <p:ph idx="1"/>
          </p:nvPr>
        </p:nvSpPr>
        <p:spPr>
          <a:xfrm>
            <a:off x="955041" y="1614379"/>
            <a:ext cx="10590848" cy="4195481"/>
          </a:xfrm>
        </p:spPr>
        <p:txBody>
          <a:bodyPr>
            <a:normAutofit lnSpcReduction="10000"/>
          </a:bodyPr>
          <a:lstStyle/>
          <a:p>
            <a:pPr>
              <a:lnSpc>
                <a:spcPct val="120000"/>
              </a:lnSpc>
            </a:pPr>
            <a:r>
              <a:rPr lang="en-US" dirty="0"/>
              <a:t>What makes a publication </a:t>
            </a:r>
            <a:r>
              <a:rPr lang="en-US" b="1" dirty="0"/>
              <a:t>trustworthy</a:t>
            </a:r>
            <a:r>
              <a:rPr lang="en-US" dirty="0"/>
              <a:t> enough for you to cite it?</a:t>
            </a:r>
          </a:p>
          <a:p>
            <a:pPr>
              <a:lnSpc>
                <a:spcPct val="120000"/>
              </a:lnSpc>
            </a:pPr>
            <a:r>
              <a:rPr lang="en-US" dirty="0"/>
              <a:t>What makes a scientist reliable enough for you to </a:t>
            </a:r>
            <a:r>
              <a:rPr lang="en-US" b="1" dirty="0"/>
              <a:t>trust</a:t>
            </a:r>
            <a:r>
              <a:rPr lang="en-US" dirty="0"/>
              <a:t> his opinions on the subject?</a:t>
            </a:r>
          </a:p>
          <a:p>
            <a:pPr>
              <a:lnSpc>
                <a:spcPct val="120000"/>
              </a:lnSpc>
            </a:pPr>
            <a:r>
              <a:rPr lang="en-US" dirty="0"/>
              <a:t>What makes a scientific project solid enough for you to collaborate?</a:t>
            </a:r>
          </a:p>
          <a:p>
            <a:pPr>
              <a:lnSpc>
                <a:spcPct val="120000"/>
              </a:lnSpc>
            </a:pPr>
            <a:r>
              <a:rPr lang="en-US" dirty="0"/>
              <a:t>What makes a sufficient publication basis to start your own research? </a:t>
            </a:r>
          </a:p>
          <a:p>
            <a:pPr>
              <a:lnSpc>
                <a:spcPct val="120000"/>
              </a:lnSpc>
            </a:pPr>
            <a:r>
              <a:rPr lang="en-US" dirty="0"/>
              <a:t>What determines whether a project gets funded?</a:t>
            </a:r>
          </a:p>
          <a:p>
            <a:pPr>
              <a:lnSpc>
                <a:spcPct val="120000"/>
              </a:lnSpc>
            </a:pPr>
            <a:r>
              <a:rPr lang="en-US" dirty="0"/>
              <a:t>What determines whether a paper gets published?</a:t>
            </a:r>
          </a:p>
          <a:p>
            <a:pPr>
              <a:lnSpc>
                <a:spcPct val="120000"/>
              </a:lnSpc>
            </a:pPr>
            <a:endParaRPr lang="en-US" dirty="0"/>
          </a:p>
          <a:p>
            <a:pPr marL="0" indent="0">
              <a:lnSpc>
                <a:spcPct val="120000"/>
              </a:lnSpc>
              <a:buNone/>
            </a:pPr>
            <a:r>
              <a:rPr lang="en-US" b="1" dirty="0"/>
              <a:t>Science as we know it is largely based on trust (among scientists themselves but also between scientists and society). The trust however needs to be protected.</a:t>
            </a:r>
          </a:p>
          <a:p>
            <a:pPr>
              <a:lnSpc>
                <a:spcPct val="120000"/>
              </a:lnSpc>
            </a:pPr>
            <a:endParaRPr lang="en-US" dirty="0"/>
          </a:p>
        </p:txBody>
      </p:sp>
    </p:spTree>
    <p:extLst>
      <p:ext uri="{BB962C8B-B14F-4D97-AF65-F5344CB8AC3E}">
        <p14:creationId xmlns:p14="http://schemas.microsoft.com/office/powerpoint/2010/main" val="359728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52B3-45A9-7CE9-970B-0209D21549B6}"/>
              </a:ext>
            </a:extLst>
          </p:cNvPr>
          <p:cNvSpPr>
            <a:spLocks noGrp="1"/>
          </p:cNvSpPr>
          <p:nvPr>
            <p:ph type="title"/>
          </p:nvPr>
        </p:nvSpPr>
        <p:spPr/>
        <p:txBody>
          <a:bodyPr/>
          <a:lstStyle/>
          <a:p>
            <a:r>
              <a:rPr lang="en-US" dirty="0"/>
              <a:t>Case study</a:t>
            </a:r>
          </a:p>
        </p:txBody>
      </p:sp>
      <p:sp>
        <p:nvSpPr>
          <p:cNvPr id="4" name="Content Placeholder 2">
            <a:extLst>
              <a:ext uri="{FF2B5EF4-FFF2-40B4-BE49-F238E27FC236}">
                <a16:creationId xmlns:a16="http://schemas.microsoft.com/office/drawing/2014/main" id="{C916AB06-9D0F-CF1B-273D-5FAF7041C28E}"/>
              </a:ext>
            </a:extLst>
          </p:cNvPr>
          <p:cNvSpPr>
            <a:spLocks noGrp="1"/>
          </p:cNvSpPr>
          <p:nvPr>
            <p:ph idx="1"/>
          </p:nvPr>
        </p:nvSpPr>
        <p:spPr>
          <a:xfrm>
            <a:off x="371791" y="1735397"/>
            <a:ext cx="8947150" cy="4195762"/>
          </a:xfrm>
        </p:spPr>
        <p:txBody>
          <a:bodyPr/>
          <a:lstStyle/>
          <a:p>
            <a:r>
              <a:rPr lang="en-US" dirty="0"/>
              <a:t>What could have happened here?</a:t>
            </a:r>
          </a:p>
        </p:txBody>
      </p:sp>
      <p:pic>
        <p:nvPicPr>
          <p:cNvPr id="5" name="Picture 4">
            <a:extLst>
              <a:ext uri="{FF2B5EF4-FFF2-40B4-BE49-F238E27FC236}">
                <a16:creationId xmlns:a16="http://schemas.microsoft.com/office/drawing/2014/main" id="{5E68EE6C-367F-952D-B135-6DE77951C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72" y="452718"/>
            <a:ext cx="5816138" cy="3557605"/>
          </a:xfrm>
          <a:prstGeom prst="rect">
            <a:avLst/>
          </a:prstGeom>
        </p:spPr>
      </p:pic>
      <p:pic>
        <p:nvPicPr>
          <p:cNvPr id="8" name="Picture 7">
            <a:extLst>
              <a:ext uri="{FF2B5EF4-FFF2-40B4-BE49-F238E27FC236}">
                <a16:creationId xmlns:a16="http://schemas.microsoft.com/office/drawing/2014/main" id="{E0A5712D-76E5-EFC5-7D2B-7BF00D4E2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91" y="2909455"/>
            <a:ext cx="6461760" cy="3948545"/>
          </a:xfrm>
          <a:prstGeom prst="rect">
            <a:avLst/>
          </a:prstGeom>
        </p:spPr>
      </p:pic>
    </p:spTree>
    <p:extLst>
      <p:ext uri="{BB962C8B-B14F-4D97-AF65-F5344CB8AC3E}">
        <p14:creationId xmlns:p14="http://schemas.microsoft.com/office/powerpoint/2010/main" val="768745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815B0-F7D4-D855-EBB9-79DE3E69C5C1}"/>
              </a:ext>
            </a:extLst>
          </p:cNvPr>
          <p:cNvSpPr>
            <a:spLocks noGrp="1"/>
          </p:cNvSpPr>
          <p:nvPr>
            <p:ph type="title"/>
          </p:nvPr>
        </p:nvSpPr>
        <p:spPr>
          <a:xfrm>
            <a:off x="459499" y="190262"/>
            <a:ext cx="9404723" cy="1400530"/>
          </a:xfrm>
        </p:spPr>
        <p:txBody>
          <a:bodyPr/>
          <a:lstStyle/>
          <a:p>
            <a:r>
              <a:rPr lang="en-US" sz="2800" dirty="0"/>
              <a:t>Sometimes the image data are not needed</a:t>
            </a:r>
          </a:p>
        </p:txBody>
      </p:sp>
      <p:pic>
        <p:nvPicPr>
          <p:cNvPr id="5" name="Picture 4" descr="A graph of different colored rectangular objects&#10;&#10;Description automatically generated">
            <a:extLst>
              <a:ext uri="{FF2B5EF4-FFF2-40B4-BE49-F238E27FC236}">
                <a16:creationId xmlns:a16="http://schemas.microsoft.com/office/drawing/2014/main" id="{F8D27646-17CC-D37F-C750-49A817BAD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50" y="2125167"/>
            <a:ext cx="4509548" cy="3006365"/>
          </a:xfrm>
          <a:prstGeom prst="rect">
            <a:avLst/>
          </a:prstGeom>
        </p:spPr>
      </p:pic>
      <p:sp>
        <p:nvSpPr>
          <p:cNvPr id="7" name="TextBox 6">
            <a:extLst>
              <a:ext uri="{FF2B5EF4-FFF2-40B4-BE49-F238E27FC236}">
                <a16:creationId xmlns:a16="http://schemas.microsoft.com/office/drawing/2014/main" id="{49E84974-AF71-637C-E5FF-4C802EA6FD41}"/>
              </a:ext>
            </a:extLst>
          </p:cNvPr>
          <p:cNvSpPr txBox="1"/>
          <p:nvPr/>
        </p:nvSpPr>
        <p:spPr>
          <a:xfrm>
            <a:off x="277851" y="5228809"/>
            <a:ext cx="4509548" cy="738664"/>
          </a:xfrm>
          <a:prstGeom prst="rect">
            <a:avLst/>
          </a:prstGeom>
          <a:noFill/>
        </p:spPr>
        <p:txBody>
          <a:bodyPr wrap="square">
            <a:spAutoFit/>
          </a:bodyPr>
          <a:lstStyle/>
          <a:p>
            <a:r>
              <a:rPr lang="en-US" sz="1400" dirty="0"/>
              <a:t>https://retractionwatch.com/2022/12/05/a-paper-used-capital-ts-instead-of-error-bars-but-wait-theres-more/</a:t>
            </a:r>
          </a:p>
        </p:txBody>
      </p:sp>
      <p:pic>
        <p:nvPicPr>
          <p:cNvPr id="1026" name="Picture 2" descr="file">
            <a:extLst>
              <a:ext uri="{FF2B5EF4-FFF2-40B4-BE49-F238E27FC236}">
                <a16:creationId xmlns:a16="http://schemas.microsoft.com/office/drawing/2014/main" id="{6665359F-2C00-0379-02B6-6DCFFAC1D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575" y="971198"/>
            <a:ext cx="4977425" cy="34076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
            <a:extLst>
              <a:ext uri="{FF2B5EF4-FFF2-40B4-BE49-F238E27FC236}">
                <a16:creationId xmlns:a16="http://schemas.microsoft.com/office/drawing/2014/main" id="{C1F86909-2BAD-FB94-3A7D-F11CE32DB5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057"/>
          <a:stretch/>
        </p:blipFill>
        <p:spPr bwMode="auto">
          <a:xfrm>
            <a:off x="4648081" y="3050067"/>
            <a:ext cx="3960898" cy="369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8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4CB1-8845-74FF-7527-16DFDA29075F}"/>
              </a:ext>
            </a:extLst>
          </p:cNvPr>
          <p:cNvSpPr>
            <a:spLocks noGrp="1"/>
          </p:cNvSpPr>
          <p:nvPr>
            <p:ph type="title"/>
          </p:nvPr>
        </p:nvSpPr>
        <p:spPr>
          <a:xfrm>
            <a:off x="646111" y="269838"/>
            <a:ext cx="9404723" cy="1400530"/>
          </a:xfrm>
        </p:spPr>
        <p:txBody>
          <a:bodyPr/>
          <a:lstStyle/>
          <a:p>
            <a:r>
              <a:rPr lang="en-US" dirty="0"/>
              <a:t>Paper Mills</a:t>
            </a:r>
          </a:p>
        </p:txBody>
      </p:sp>
      <p:sp>
        <p:nvSpPr>
          <p:cNvPr id="3" name="Content Placeholder 2">
            <a:extLst>
              <a:ext uri="{FF2B5EF4-FFF2-40B4-BE49-F238E27FC236}">
                <a16:creationId xmlns:a16="http://schemas.microsoft.com/office/drawing/2014/main" id="{17E1648A-A4FC-7CD7-8D09-7BA56031F961}"/>
              </a:ext>
            </a:extLst>
          </p:cNvPr>
          <p:cNvSpPr>
            <a:spLocks noGrp="1"/>
          </p:cNvSpPr>
          <p:nvPr>
            <p:ph idx="1"/>
          </p:nvPr>
        </p:nvSpPr>
        <p:spPr>
          <a:xfrm>
            <a:off x="1104293" y="1250278"/>
            <a:ext cx="9404723" cy="5130202"/>
          </a:xfrm>
        </p:spPr>
        <p:txBody>
          <a:bodyPr>
            <a:normAutofit/>
          </a:bodyPr>
          <a:lstStyle/>
          <a:p>
            <a:pPr>
              <a:lnSpc>
                <a:spcPct val="110000"/>
              </a:lnSpc>
            </a:pPr>
            <a:r>
              <a:rPr lang="en-US" b="1" dirty="0"/>
              <a:t>Organized groups </a:t>
            </a:r>
            <a:r>
              <a:rPr lang="en-US" dirty="0"/>
              <a:t>(companies) producing and selling </a:t>
            </a:r>
            <a:r>
              <a:rPr lang="en-US" b="1" dirty="0"/>
              <a:t>fabricated research articles</a:t>
            </a:r>
            <a:r>
              <a:rPr lang="en-US" dirty="0"/>
              <a:t> prepared for publication (or including the publication).</a:t>
            </a:r>
          </a:p>
          <a:p>
            <a:pPr>
              <a:lnSpc>
                <a:spcPct val="110000"/>
              </a:lnSpc>
            </a:pPr>
            <a:r>
              <a:rPr lang="en-US" dirty="0"/>
              <a:t>They have </a:t>
            </a:r>
            <a:r>
              <a:rPr lang="en-US" b="1" dirty="0"/>
              <a:t>templates and image libraries</a:t>
            </a:r>
            <a:r>
              <a:rPr lang="en-US" dirty="0"/>
              <a:t>, which they use to generate content fitting the customer. </a:t>
            </a:r>
          </a:p>
          <a:p>
            <a:pPr>
              <a:lnSpc>
                <a:spcPct val="110000"/>
              </a:lnSpc>
            </a:pPr>
            <a:r>
              <a:rPr lang="en-US" dirty="0"/>
              <a:t>Typical scenario: The MDs in Chinese hospitals are required to publish in international journals for carrier advancement. This is not always realistic (lack of time, funding, research equipment, language barrier). The MD therefore pays the publication as a service in a specialized company. The company designs the publication based on the customer’s requests and target journal requirements.</a:t>
            </a:r>
          </a:p>
          <a:p>
            <a:pPr>
              <a:lnSpc>
                <a:spcPct val="110000"/>
              </a:lnSpc>
            </a:pPr>
            <a:r>
              <a:rPr lang="en-US" b="1" dirty="0"/>
              <a:t>Paper Mill products are very hard to expose for certain.</a:t>
            </a:r>
            <a:r>
              <a:rPr lang="en-US" dirty="0"/>
              <a:t> You need to search through publications across topics, to find similar templates.</a:t>
            </a:r>
          </a:p>
          <a:p>
            <a:pPr>
              <a:lnSpc>
                <a:spcPct val="110000"/>
              </a:lnSpc>
            </a:pPr>
            <a:endParaRPr lang="en-US" dirty="0"/>
          </a:p>
          <a:p>
            <a:endParaRPr lang="en-US" dirty="0"/>
          </a:p>
        </p:txBody>
      </p:sp>
    </p:spTree>
    <p:extLst>
      <p:ext uri="{BB962C8B-B14F-4D97-AF65-F5344CB8AC3E}">
        <p14:creationId xmlns:p14="http://schemas.microsoft.com/office/powerpoint/2010/main" val="2367818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4CB1-8845-74FF-7527-16DFDA29075F}"/>
              </a:ext>
            </a:extLst>
          </p:cNvPr>
          <p:cNvSpPr>
            <a:spLocks noGrp="1"/>
          </p:cNvSpPr>
          <p:nvPr>
            <p:ph type="title"/>
          </p:nvPr>
        </p:nvSpPr>
        <p:spPr>
          <a:xfrm>
            <a:off x="646111" y="269838"/>
            <a:ext cx="9404723" cy="1400530"/>
          </a:xfrm>
        </p:spPr>
        <p:txBody>
          <a:bodyPr/>
          <a:lstStyle/>
          <a:p>
            <a:r>
              <a:rPr lang="en-US" dirty="0"/>
              <a:t>Paper Mills</a:t>
            </a:r>
          </a:p>
        </p:txBody>
      </p:sp>
      <p:sp>
        <p:nvSpPr>
          <p:cNvPr id="3" name="Content Placeholder 2">
            <a:extLst>
              <a:ext uri="{FF2B5EF4-FFF2-40B4-BE49-F238E27FC236}">
                <a16:creationId xmlns:a16="http://schemas.microsoft.com/office/drawing/2014/main" id="{17E1648A-A4FC-7CD7-8D09-7BA56031F961}"/>
              </a:ext>
            </a:extLst>
          </p:cNvPr>
          <p:cNvSpPr>
            <a:spLocks noGrp="1"/>
          </p:cNvSpPr>
          <p:nvPr>
            <p:ph idx="1"/>
          </p:nvPr>
        </p:nvSpPr>
        <p:spPr>
          <a:xfrm>
            <a:off x="787052" y="1287601"/>
            <a:ext cx="9404723" cy="5130202"/>
          </a:xfrm>
        </p:spPr>
        <p:txBody>
          <a:bodyPr>
            <a:normAutofit lnSpcReduction="10000"/>
          </a:bodyPr>
          <a:lstStyle/>
          <a:p>
            <a:pPr>
              <a:lnSpc>
                <a:spcPct val="110000"/>
              </a:lnSpc>
            </a:pPr>
            <a:r>
              <a:rPr lang="en-US" dirty="0"/>
              <a:t>The probability of encountering a paper-mill product depends on a journal and publisher.</a:t>
            </a:r>
          </a:p>
          <a:p>
            <a:pPr>
              <a:lnSpc>
                <a:spcPct val="110000"/>
              </a:lnSpc>
            </a:pPr>
            <a:r>
              <a:rPr lang="en-US" dirty="0"/>
              <a:t>In 2022 Committee on Publication Ethics (COPE) report estimates, that </a:t>
            </a:r>
            <a:r>
              <a:rPr lang="en-US" b="1" dirty="0"/>
              <a:t>up to 2 % </a:t>
            </a:r>
            <a:r>
              <a:rPr lang="en-US" dirty="0"/>
              <a:t>of all </a:t>
            </a:r>
            <a:r>
              <a:rPr lang="en-US" dirty="0" err="1"/>
              <a:t>curently</a:t>
            </a:r>
            <a:r>
              <a:rPr lang="en-US" dirty="0"/>
              <a:t> submitted manuscripts are Paper Mill products. (</a:t>
            </a:r>
            <a:r>
              <a:rPr lang="en-US" dirty="0">
                <a:hlinkClick r:id="rId2"/>
              </a:rPr>
              <a:t>https://publicationethics.org/node/55256</a:t>
            </a:r>
            <a:r>
              <a:rPr lang="en-US" dirty="0"/>
              <a:t>)</a:t>
            </a:r>
          </a:p>
          <a:p>
            <a:pPr lvl="1">
              <a:lnSpc>
                <a:spcPct val="110000"/>
              </a:lnSpc>
            </a:pPr>
            <a:r>
              <a:rPr lang="en-US" i="1" dirty="0"/>
              <a:t>“Data on over 53,000 papers were </a:t>
            </a:r>
            <a:r>
              <a:rPr lang="en-US" i="1" dirty="0" err="1"/>
              <a:t>analysed</a:t>
            </a:r>
            <a:r>
              <a:rPr lang="en-US" i="1" dirty="0"/>
              <a:t>. This was shared by six publishers and spans a wide range of subject areas; overall </a:t>
            </a:r>
            <a:r>
              <a:rPr lang="en-US" b="1" i="1" dirty="0"/>
              <a:t>the percentage of suspect papers being submitted to journals ranges from 2-46%. </a:t>
            </a:r>
            <a:r>
              <a:rPr lang="en-US" i="1" dirty="0"/>
              <a:t>The analysis shows that </a:t>
            </a:r>
            <a:r>
              <a:rPr lang="en-US" b="1" i="1" dirty="0"/>
              <a:t>most journals will see 2% suspected fake papers submitted </a:t>
            </a:r>
            <a:r>
              <a:rPr lang="en-US" i="1" dirty="0"/>
              <a:t>and then for </a:t>
            </a:r>
            <a:r>
              <a:rPr lang="en-US" b="1" i="1" dirty="0"/>
              <a:t>journals where paper mills have been successful </a:t>
            </a:r>
            <a:r>
              <a:rPr lang="en-US" i="1" dirty="0"/>
              <a:t>in getting papers accepted, they see a </a:t>
            </a:r>
            <a:r>
              <a:rPr lang="en-US" b="1" i="1" dirty="0"/>
              <a:t>sharp increase in suspect submissions</a:t>
            </a:r>
            <a:r>
              <a:rPr lang="en-US" i="1" dirty="0"/>
              <a:t>.”</a:t>
            </a:r>
          </a:p>
          <a:p>
            <a:pPr>
              <a:lnSpc>
                <a:spcPct val="110000"/>
              </a:lnSpc>
            </a:pPr>
            <a:r>
              <a:rPr lang="en-US" dirty="0"/>
              <a:t>Another study trying to detect such publications concluded it could be  </a:t>
            </a:r>
            <a:r>
              <a:rPr lang="en-US" b="1" dirty="0"/>
              <a:t>up to 1% of articles in PubMed </a:t>
            </a:r>
            <a:r>
              <a:rPr lang="en-US" dirty="0"/>
              <a:t>(</a:t>
            </a:r>
            <a:r>
              <a:rPr lang="en-US" dirty="0">
                <a:hlinkClick r:id="rId3"/>
              </a:rPr>
              <a:t>https://www.nature.com/articles/d41586-022-02997-x</a:t>
            </a:r>
            <a:r>
              <a:rPr lang="en-US" dirty="0"/>
              <a:t>)</a:t>
            </a:r>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a:p>
            <a:endParaRPr lang="en-US" dirty="0"/>
          </a:p>
        </p:txBody>
      </p:sp>
    </p:spTree>
    <p:extLst>
      <p:ext uri="{BB962C8B-B14F-4D97-AF65-F5344CB8AC3E}">
        <p14:creationId xmlns:p14="http://schemas.microsoft.com/office/powerpoint/2010/main" val="2666501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C840-4145-A1B5-24B8-7A6BC3BF875C}"/>
              </a:ext>
            </a:extLst>
          </p:cNvPr>
          <p:cNvSpPr>
            <a:spLocks noGrp="1"/>
          </p:cNvSpPr>
          <p:nvPr>
            <p:ph type="title"/>
          </p:nvPr>
        </p:nvSpPr>
        <p:spPr/>
        <p:txBody>
          <a:bodyPr/>
          <a:lstStyle/>
          <a:p>
            <a:r>
              <a:rPr lang="en-US" dirty="0"/>
              <a:t>Some signs of paper mill products</a:t>
            </a:r>
          </a:p>
        </p:txBody>
      </p:sp>
      <p:sp>
        <p:nvSpPr>
          <p:cNvPr id="3" name="Content Placeholder 2">
            <a:extLst>
              <a:ext uri="{FF2B5EF4-FFF2-40B4-BE49-F238E27FC236}">
                <a16:creationId xmlns:a16="http://schemas.microsoft.com/office/drawing/2014/main" id="{5B985D25-D4D2-336A-9E81-9083FF7A7E3B}"/>
              </a:ext>
            </a:extLst>
          </p:cNvPr>
          <p:cNvSpPr>
            <a:spLocks noGrp="1"/>
          </p:cNvSpPr>
          <p:nvPr>
            <p:ph idx="1"/>
          </p:nvPr>
        </p:nvSpPr>
        <p:spPr>
          <a:xfrm>
            <a:off x="646112" y="1727798"/>
            <a:ext cx="10205390" cy="4195481"/>
          </a:xfrm>
        </p:spPr>
        <p:txBody>
          <a:bodyPr>
            <a:normAutofit fontScale="92500" lnSpcReduction="10000"/>
          </a:bodyPr>
          <a:lstStyle/>
          <a:p>
            <a:r>
              <a:rPr lang="en-US" dirty="0"/>
              <a:t> Template-like names</a:t>
            </a:r>
          </a:p>
          <a:p>
            <a:pPr lvl="1"/>
            <a:r>
              <a:rPr lang="en-US" b="1" dirty="0"/>
              <a:t>“Long non-coding RNA [enter name][enter effect] in [enter disease].”</a:t>
            </a:r>
            <a:endParaRPr lang="en-US" dirty="0"/>
          </a:p>
          <a:p>
            <a:r>
              <a:rPr lang="en-US" dirty="0"/>
              <a:t>Repeating and overlapping images in articles attributed to different authors from different institutions.</a:t>
            </a:r>
          </a:p>
          <a:p>
            <a:r>
              <a:rPr lang="en-US" dirty="0"/>
              <a:t>Very similar visual style of western blot and flow cytometry data.</a:t>
            </a:r>
          </a:p>
          <a:p>
            <a:r>
              <a:rPr lang="en-US" dirty="0"/>
              <a:t>No innovative approaches, unique methodology.</a:t>
            </a:r>
          </a:p>
          <a:p>
            <a:r>
              <a:rPr lang="en-US" dirty="0"/>
              <a:t>Binary character of conclusions (yes or no), or very shallow description.</a:t>
            </a:r>
          </a:p>
          <a:p>
            <a:r>
              <a:rPr lang="en-US" dirty="0"/>
              <a:t>Generic, non-institutional email addresses of authors (</a:t>
            </a:r>
            <a:r>
              <a:rPr lang="en-US" dirty="0">
                <a:hlinkClick r:id="rId2"/>
              </a:rPr>
              <a:t>142838@168.com</a:t>
            </a:r>
            <a:r>
              <a:rPr lang="en-US" dirty="0"/>
              <a:t>)</a:t>
            </a:r>
          </a:p>
          <a:p>
            <a:r>
              <a:rPr lang="en-US" dirty="0"/>
              <a:t>No responses from authors following inquiries.</a:t>
            </a:r>
          </a:p>
          <a:p>
            <a:r>
              <a:rPr lang="en-US" dirty="0"/>
              <a:t>If they do respond, they usually blame a different anonymous laboratory which made the experiments for them, but which is not acknowledged in the paper.</a:t>
            </a:r>
          </a:p>
          <a:p>
            <a:endParaRPr lang="en-US" dirty="0"/>
          </a:p>
        </p:txBody>
      </p:sp>
    </p:spTree>
    <p:extLst>
      <p:ext uri="{BB962C8B-B14F-4D97-AF65-F5344CB8AC3E}">
        <p14:creationId xmlns:p14="http://schemas.microsoft.com/office/powerpoint/2010/main" val="131692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DB084368-5285-6E03-6E1B-C732AD446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054" y="489963"/>
            <a:ext cx="5415874" cy="5356359"/>
          </a:xfrm>
          <a:prstGeom prst="rect">
            <a:avLst/>
          </a:prstGeom>
        </p:spPr>
      </p:pic>
      <p:pic>
        <p:nvPicPr>
          <p:cNvPr id="7" name="Picture 6" descr="A close-up of a test results&#10;&#10;Description automatically generated">
            <a:extLst>
              <a:ext uri="{FF2B5EF4-FFF2-40B4-BE49-F238E27FC236}">
                <a16:creationId xmlns:a16="http://schemas.microsoft.com/office/drawing/2014/main" id="{41E751BB-8DFD-FCC1-A84D-0A6A979CF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72" y="85394"/>
            <a:ext cx="5743361" cy="3275510"/>
          </a:xfrm>
          <a:prstGeom prst="rect">
            <a:avLst/>
          </a:prstGeom>
        </p:spPr>
      </p:pic>
      <p:pic>
        <p:nvPicPr>
          <p:cNvPr id="9" name="Picture 8" descr="A diagram of a test&#10;&#10;Description automatically generated with medium confidence">
            <a:extLst>
              <a:ext uri="{FF2B5EF4-FFF2-40B4-BE49-F238E27FC236}">
                <a16:creationId xmlns:a16="http://schemas.microsoft.com/office/drawing/2014/main" id="{37A1C8C1-EF06-7F19-3A67-83D045465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72" y="3429000"/>
            <a:ext cx="6052645" cy="2421058"/>
          </a:xfrm>
          <a:prstGeom prst="rect">
            <a:avLst/>
          </a:prstGeom>
        </p:spPr>
      </p:pic>
      <p:sp>
        <p:nvSpPr>
          <p:cNvPr id="11" name="TextBox 10">
            <a:extLst>
              <a:ext uri="{FF2B5EF4-FFF2-40B4-BE49-F238E27FC236}">
                <a16:creationId xmlns:a16="http://schemas.microsoft.com/office/drawing/2014/main" id="{9FFC18C7-E1D0-FEFC-0297-554F7BAB1973}"/>
              </a:ext>
            </a:extLst>
          </p:cNvPr>
          <p:cNvSpPr txBox="1"/>
          <p:nvPr/>
        </p:nvSpPr>
        <p:spPr>
          <a:xfrm>
            <a:off x="295072" y="5934670"/>
            <a:ext cx="11612491" cy="1200329"/>
          </a:xfrm>
          <a:prstGeom prst="rect">
            <a:avLst/>
          </a:prstGeom>
          <a:noFill/>
        </p:spPr>
        <p:txBody>
          <a:bodyPr wrap="square">
            <a:spAutoFit/>
          </a:bodyPr>
          <a:lstStyle/>
          <a:p>
            <a:r>
              <a:rPr lang="en-US" dirty="0">
                <a:hlinkClick r:id="rId5"/>
              </a:rPr>
              <a:t>https://forbetterscience.com/2020/01/24/the-full-service-paper-mill-and-its-chinese-customers/</a:t>
            </a:r>
            <a:endParaRPr lang="en-US" dirty="0"/>
          </a:p>
          <a:p>
            <a:r>
              <a:rPr lang="en-US" dirty="0">
                <a:hlinkClick r:id="rId6"/>
              </a:rPr>
              <a:t>https://forbetterscience.com/2021/05/26/the-chinese-paper-mill-industry-interview-with-smut-clyde-and-tiger-bb8/</a:t>
            </a:r>
            <a:endParaRPr lang="en-US" dirty="0"/>
          </a:p>
          <a:p>
            <a:endParaRPr lang="en-US" dirty="0"/>
          </a:p>
        </p:txBody>
      </p:sp>
    </p:spTree>
    <p:extLst>
      <p:ext uri="{BB962C8B-B14F-4D97-AF65-F5344CB8AC3E}">
        <p14:creationId xmlns:p14="http://schemas.microsoft.com/office/powerpoint/2010/main" val="75649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DC18-DB95-406C-C1EA-CDC7382E5315}"/>
              </a:ext>
            </a:extLst>
          </p:cNvPr>
          <p:cNvSpPr>
            <a:spLocks noGrp="1"/>
          </p:cNvSpPr>
          <p:nvPr>
            <p:ph type="title"/>
          </p:nvPr>
        </p:nvSpPr>
        <p:spPr/>
        <p:txBody>
          <a:bodyPr/>
          <a:lstStyle/>
          <a:p>
            <a:r>
              <a:rPr lang="en-US" dirty="0"/>
              <a:t>The Case of Travelling Ruler</a:t>
            </a:r>
          </a:p>
        </p:txBody>
      </p:sp>
      <p:pic>
        <p:nvPicPr>
          <p:cNvPr id="9" name="Picture 8">
            <a:extLst>
              <a:ext uri="{FF2B5EF4-FFF2-40B4-BE49-F238E27FC236}">
                <a16:creationId xmlns:a16="http://schemas.microsoft.com/office/drawing/2014/main" id="{C7826648-0A2C-15EF-1DB3-065091453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7797" y="320992"/>
            <a:ext cx="1721781" cy="1889760"/>
          </a:xfrm>
          <a:prstGeom prst="rect">
            <a:avLst/>
          </a:prstGeom>
        </p:spPr>
      </p:pic>
      <p:sp>
        <p:nvSpPr>
          <p:cNvPr id="10" name="TextBox 9">
            <a:extLst>
              <a:ext uri="{FF2B5EF4-FFF2-40B4-BE49-F238E27FC236}">
                <a16:creationId xmlns:a16="http://schemas.microsoft.com/office/drawing/2014/main" id="{2644F45B-7356-D575-7444-4A11F9308AE7}"/>
              </a:ext>
            </a:extLst>
          </p:cNvPr>
          <p:cNvSpPr txBox="1"/>
          <p:nvPr/>
        </p:nvSpPr>
        <p:spPr>
          <a:xfrm>
            <a:off x="10227797" y="2210752"/>
            <a:ext cx="1694695" cy="923330"/>
          </a:xfrm>
          <a:prstGeom prst="rect">
            <a:avLst/>
          </a:prstGeom>
          <a:noFill/>
        </p:spPr>
        <p:txBody>
          <a:bodyPr wrap="none" rtlCol="0">
            <a:spAutoFit/>
          </a:bodyPr>
          <a:lstStyle/>
          <a:p>
            <a:pPr algn="ctr"/>
            <a:r>
              <a:rPr lang="en-US" dirty="0"/>
              <a:t>David </a:t>
            </a:r>
            <a:r>
              <a:rPr lang="en-US" dirty="0" err="1"/>
              <a:t>Bimler</a:t>
            </a:r>
            <a:endParaRPr lang="en-US" dirty="0"/>
          </a:p>
          <a:p>
            <a:pPr algn="ctr"/>
            <a:r>
              <a:rPr lang="en-US" dirty="0"/>
              <a:t>aka </a:t>
            </a:r>
          </a:p>
          <a:p>
            <a:pPr algn="ctr"/>
            <a:r>
              <a:rPr lang="en-US" dirty="0"/>
              <a:t>“Smut Clyde”</a:t>
            </a:r>
          </a:p>
        </p:txBody>
      </p:sp>
      <p:sp>
        <p:nvSpPr>
          <p:cNvPr id="12" name="TextBox 11">
            <a:extLst>
              <a:ext uri="{FF2B5EF4-FFF2-40B4-BE49-F238E27FC236}">
                <a16:creationId xmlns:a16="http://schemas.microsoft.com/office/drawing/2014/main" id="{01525E2C-1E40-5B4C-0CDA-858E1E27EBA6}"/>
              </a:ext>
            </a:extLst>
          </p:cNvPr>
          <p:cNvSpPr txBox="1"/>
          <p:nvPr/>
        </p:nvSpPr>
        <p:spPr>
          <a:xfrm>
            <a:off x="233680" y="6209874"/>
            <a:ext cx="7792720" cy="923330"/>
          </a:xfrm>
          <a:prstGeom prst="rect">
            <a:avLst/>
          </a:prstGeom>
          <a:noFill/>
        </p:spPr>
        <p:txBody>
          <a:bodyPr wrap="square">
            <a:spAutoFit/>
          </a:bodyPr>
          <a:lstStyle/>
          <a:p>
            <a:r>
              <a:rPr lang="en-US" dirty="0">
                <a:hlinkClick r:id="rId3"/>
              </a:rPr>
              <a:t>https://forbetterscience.com/2021/05/17/the-ruler-of-the-aging-papermill/</a:t>
            </a:r>
            <a:endParaRPr lang="en-US" dirty="0"/>
          </a:p>
          <a:p>
            <a:endParaRPr lang="en-US" dirty="0"/>
          </a:p>
        </p:txBody>
      </p:sp>
      <p:pic>
        <p:nvPicPr>
          <p:cNvPr id="14" name="Picture 13">
            <a:extLst>
              <a:ext uri="{FF2B5EF4-FFF2-40B4-BE49-F238E27FC236}">
                <a16:creationId xmlns:a16="http://schemas.microsoft.com/office/drawing/2014/main" id="{5045B45C-2752-27BD-D240-C7D6630B3BC5}"/>
              </a:ext>
            </a:extLst>
          </p:cNvPr>
          <p:cNvPicPr>
            <a:picLocks noChangeAspect="1"/>
          </p:cNvPicPr>
          <p:nvPr/>
        </p:nvPicPr>
        <p:blipFill rotWithShape="1">
          <a:blip r:embed="rId4"/>
          <a:srcRect l="17823"/>
          <a:stretch/>
        </p:blipFill>
        <p:spPr>
          <a:xfrm>
            <a:off x="7866895" y="3463173"/>
            <a:ext cx="4165600" cy="3219042"/>
          </a:xfrm>
          <a:prstGeom prst="rect">
            <a:avLst/>
          </a:prstGeom>
        </p:spPr>
      </p:pic>
      <p:sp>
        <p:nvSpPr>
          <p:cNvPr id="16" name="Content Placeholder 15">
            <a:extLst>
              <a:ext uri="{FF2B5EF4-FFF2-40B4-BE49-F238E27FC236}">
                <a16:creationId xmlns:a16="http://schemas.microsoft.com/office/drawing/2014/main" id="{6F3440C9-6655-412D-E941-435712DD110B}"/>
              </a:ext>
            </a:extLst>
          </p:cNvPr>
          <p:cNvSpPr>
            <a:spLocks noGrp="1"/>
          </p:cNvSpPr>
          <p:nvPr>
            <p:ph idx="1"/>
          </p:nvPr>
        </p:nvSpPr>
        <p:spPr>
          <a:xfrm>
            <a:off x="560275" y="1494118"/>
            <a:ext cx="8946541" cy="4195481"/>
          </a:xfrm>
        </p:spPr>
        <p:txBody>
          <a:bodyPr/>
          <a:lstStyle/>
          <a:p>
            <a:r>
              <a:rPr lang="en-US" dirty="0"/>
              <a:t>Publication of authors from at least 4 different institutions contain images of the same ruler.</a:t>
            </a:r>
          </a:p>
        </p:txBody>
      </p:sp>
      <p:pic>
        <p:nvPicPr>
          <p:cNvPr id="18" name="Picture 17">
            <a:extLst>
              <a:ext uri="{FF2B5EF4-FFF2-40B4-BE49-F238E27FC236}">
                <a16:creationId xmlns:a16="http://schemas.microsoft.com/office/drawing/2014/main" id="{C330D96E-36E3-0FC2-7E14-7583FB95F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854" y="4202357"/>
            <a:ext cx="5018793" cy="2007517"/>
          </a:xfrm>
          <a:prstGeom prst="rect">
            <a:avLst/>
          </a:prstGeom>
        </p:spPr>
      </p:pic>
      <p:pic>
        <p:nvPicPr>
          <p:cNvPr id="20" name="Picture 19">
            <a:extLst>
              <a:ext uri="{FF2B5EF4-FFF2-40B4-BE49-F238E27FC236}">
                <a16:creationId xmlns:a16="http://schemas.microsoft.com/office/drawing/2014/main" id="{0FE23921-7D15-AC09-17A7-FE727A7CD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854" y="2260053"/>
            <a:ext cx="5847060" cy="1971683"/>
          </a:xfrm>
          <a:prstGeom prst="rect">
            <a:avLst/>
          </a:prstGeom>
        </p:spPr>
      </p:pic>
    </p:spTree>
    <p:extLst>
      <p:ext uri="{BB962C8B-B14F-4D97-AF65-F5344CB8AC3E}">
        <p14:creationId xmlns:p14="http://schemas.microsoft.com/office/powerpoint/2010/main" val="271874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B980-A4CB-A776-AED0-EE41F1D1FB90}"/>
              </a:ext>
            </a:extLst>
          </p:cNvPr>
          <p:cNvSpPr>
            <a:spLocks noGrp="1"/>
          </p:cNvSpPr>
          <p:nvPr>
            <p:ph type="title"/>
          </p:nvPr>
        </p:nvSpPr>
        <p:spPr/>
        <p:txBody>
          <a:bodyPr/>
          <a:lstStyle/>
          <a:p>
            <a:r>
              <a:rPr lang="en-US" sz="3200" dirty="0"/>
              <a:t>Fabrication using computer programs</a:t>
            </a:r>
          </a:p>
        </p:txBody>
      </p:sp>
      <p:sp>
        <p:nvSpPr>
          <p:cNvPr id="3" name="Content Placeholder 2">
            <a:extLst>
              <a:ext uri="{FF2B5EF4-FFF2-40B4-BE49-F238E27FC236}">
                <a16:creationId xmlns:a16="http://schemas.microsoft.com/office/drawing/2014/main" id="{D406FA9E-BB2A-5DB2-3487-A7298BCFC9FD}"/>
              </a:ext>
            </a:extLst>
          </p:cNvPr>
          <p:cNvSpPr>
            <a:spLocks noGrp="1"/>
          </p:cNvSpPr>
          <p:nvPr>
            <p:ph idx="1"/>
          </p:nvPr>
        </p:nvSpPr>
        <p:spPr>
          <a:xfrm>
            <a:off x="385452" y="1276050"/>
            <a:ext cx="9665382" cy="4195481"/>
          </a:xfrm>
        </p:spPr>
        <p:txBody>
          <a:bodyPr/>
          <a:lstStyle/>
          <a:p>
            <a:r>
              <a:rPr lang="en-US" b="1" dirty="0"/>
              <a:t>Current revolution in AI connected to text and image generation represents acute danger for the future of scientific publishing because the falsified data will be harder and harder to distinguish.</a:t>
            </a:r>
          </a:p>
        </p:txBody>
      </p:sp>
      <p:pic>
        <p:nvPicPr>
          <p:cNvPr id="5" name="Picture 4">
            <a:extLst>
              <a:ext uri="{FF2B5EF4-FFF2-40B4-BE49-F238E27FC236}">
                <a16:creationId xmlns:a16="http://schemas.microsoft.com/office/drawing/2014/main" id="{7B49C89C-D6E8-CA96-6F59-4791A1F8F7BA}"/>
              </a:ext>
            </a:extLst>
          </p:cNvPr>
          <p:cNvPicPr>
            <a:picLocks noChangeAspect="1"/>
          </p:cNvPicPr>
          <p:nvPr/>
        </p:nvPicPr>
        <p:blipFill>
          <a:blip r:embed="rId2"/>
          <a:stretch>
            <a:fillRect/>
          </a:stretch>
        </p:blipFill>
        <p:spPr>
          <a:xfrm>
            <a:off x="2869230" y="2347620"/>
            <a:ext cx="6094378" cy="3708594"/>
          </a:xfrm>
          <a:prstGeom prst="rect">
            <a:avLst/>
          </a:prstGeom>
        </p:spPr>
      </p:pic>
      <p:sp>
        <p:nvSpPr>
          <p:cNvPr id="7" name="TextBox 6">
            <a:extLst>
              <a:ext uri="{FF2B5EF4-FFF2-40B4-BE49-F238E27FC236}">
                <a16:creationId xmlns:a16="http://schemas.microsoft.com/office/drawing/2014/main" id="{6E8BEE3B-121B-9E7E-CFAE-490E5AEFA7EB}"/>
              </a:ext>
            </a:extLst>
          </p:cNvPr>
          <p:cNvSpPr txBox="1"/>
          <p:nvPr/>
        </p:nvSpPr>
        <p:spPr>
          <a:xfrm>
            <a:off x="3399007" y="6181254"/>
            <a:ext cx="6094378" cy="369332"/>
          </a:xfrm>
          <a:prstGeom prst="rect">
            <a:avLst/>
          </a:prstGeom>
          <a:noFill/>
        </p:spPr>
        <p:txBody>
          <a:bodyPr wrap="square">
            <a:spAutoFit/>
          </a:bodyPr>
          <a:lstStyle/>
          <a:p>
            <a:r>
              <a:rPr lang="en-US" dirty="0">
                <a:hlinkClick r:id="rId3"/>
              </a:rPr>
              <a:t>https://doi.org/10.3389/fcell.2023.1339390 </a:t>
            </a:r>
            <a:endParaRPr lang="en-US" dirty="0"/>
          </a:p>
        </p:txBody>
      </p:sp>
    </p:spTree>
    <p:extLst>
      <p:ext uri="{BB962C8B-B14F-4D97-AF65-F5344CB8AC3E}">
        <p14:creationId xmlns:p14="http://schemas.microsoft.com/office/powerpoint/2010/main" val="3570178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2992-FECB-AFC8-2543-3C945B76B5A2}"/>
              </a:ext>
            </a:extLst>
          </p:cNvPr>
          <p:cNvSpPr>
            <a:spLocks noGrp="1"/>
          </p:cNvSpPr>
          <p:nvPr>
            <p:ph type="title"/>
          </p:nvPr>
        </p:nvSpPr>
        <p:spPr/>
        <p:txBody>
          <a:bodyPr/>
          <a:lstStyle/>
          <a:p>
            <a:r>
              <a:rPr lang="en-US" dirty="0"/>
              <a:t>Problematic Paper Screener</a:t>
            </a:r>
          </a:p>
        </p:txBody>
      </p:sp>
      <p:sp>
        <p:nvSpPr>
          <p:cNvPr id="3" name="Content Placeholder 2">
            <a:extLst>
              <a:ext uri="{FF2B5EF4-FFF2-40B4-BE49-F238E27FC236}">
                <a16:creationId xmlns:a16="http://schemas.microsoft.com/office/drawing/2014/main" id="{12BD4FDF-B87A-01D6-B97E-4BE9B025DD5D}"/>
              </a:ext>
            </a:extLst>
          </p:cNvPr>
          <p:cNvSpPr>
            <a:spLocks noGrp="1"/>
          </p:cNvSpPr>
          <p:nvPr>
            <p:ph idx="1"/>
          </p:nvPr>
        </p:nvSpPr>
        <p:spPr>
          <a:xfrm>
            <a:off x="838200" y="1640959"/>
            <a:ext cx="7665720" cy="4351338"/>
          </a:xfrm>
        </p:spPr>
        <p:txBody>
          <a:bodyPr>
            <a:normAutofit/>
          </a:bodyPr>
          <a:lstStyle/>
          <a:p>
            <a:r>
              <a:rPr lang="en-US" sz="2000" dirty="0"/>
              <a:t>https://www.irit.fr/~Guillaume.Cabanac/problematic-paper-screener</a:t>
            </a:r>
          </a:p>
        </p:txBody>
      </p:sp>
      <p:pic>
        <p:nvPicPr>
          <p:cNvPr id="7" name="Picture 6">
            <a:extLst>
              <a:ext uri="{FF2B5EF4-FFF2-40B4-BE49-F238E27FC236}">
                <a16:creationId xmlns:a16="http://schemas.microsoft.com/office/drawing/2014/main" id="{F562FAF6-82AD-4790-971E-ABB4C616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923" y="91648"/>
            <a:ext cx="1563699" cy="2416627"/>
          </a:xfrm>
          <a:prstGeom prst="rect">
            <a:avLst/>
          </a:prstGeom>
        </p:spPr>
      </p:pic>
      <p:sp>
        <p:nvSpPr>
          <p:cNvPr id="8" name="TextBox 7">
            <a:extLst>
              <a:ext uri="{FF2B5EF4-FFF2-40B4-BE49-F238E27FC236}">
                <a16:creationId xmlns:a16="http://schemas.microsoft.com/office/drawing/2014/main" id="{812B3084-47E7-22CF-C742-DB34BE2947D0}"/>
              </a:ext>
            </a:extLst>
          </p:cNvPr>
          <p:cNvSpPr txBox="1"/>
          <p:nvPr/>
        </p:nvSpPr>
        <p:spPr>
          <a:xfrm>
            <a:off x="9687816" y="2517846"/>
            <a:ext cx="2023311" cy="369332"/>
          </a:xfrm>
          <a:prstGeom prst="rect">
            <a:avLst/>
          </a:prstGeom>
          <a:noFill/>
        </p:spPr>
        <p:txBody>
          <a:bodyPr wrap="none" rtlCol="0">
            <a:spAutoFit/>
          </a:bodyPr>
          <a:lstStyle/>
          <a:p>
            <a:r>
              <a:rPr lang="en-US" b="1" dirty="0"/>
              <a:t>Guillaume </a:t>
            </a:r>
            <a:r>
              <a:rPr lang="en-US" b="1" dirty="0" err="1"/>
              <a:t>Cabanac</a:t>
            </a:r>
            <a:endParaRPr lang="en-US" b="1" dirty="0"/>
          </a:p>
        </p:txBody>
      </p:sp>
      <p:pic>
        <p:nvPicPr>
          <p:cNvPr id="9" name="Picture 8">
            <a:extLst>
              <a:ext uri="{FF2B5EF4-FFF2-40B4-BE49-F238E27FC236}">
                <a16:creationId xmlns:a16="http://schemas.microsoft.com/office/drawing/2014/main" id="{126756EE-C749-068A-505B-7388125EC60B}"/>
              </a:ext>
            </a:extLst>
          </p:cNvPr>
          <p:cNvPicPr>
            <a:picLocks noChangeAspect="1"/>
          </p:cNvPicPr>
          <p:nvPr/>
        </p:nvPicPr>
        <p:blipFill rotWithShape="1">
          <a:blip r:embed="rId3"/>
          <a:srcRect r="42143"/>
          <a:stretch/>
        </p:blipFill>
        <p:spPr>
          <a:xfrm>
            <a:off x="253958" y="2560417"/>
            <a:ext cx="5094514" cy="3953227"/>
          </a:xfrm>
          <a:prstGeom prst="rect">
            <a:avLst/>
          </a:prstGeom>
        </p:spPr>
      </p:pic>
      <p:pic>
        <p:nvPicPr>
          <p:cNvPr id="6" name="Picture 5">
            <a:extLst>
              <a:ext uri="{FF2B5EF4-FFF2-40B4-BE49-F238E27FC236}">
                <a16:creationId xmlns:a16="http://schemas.microsoft.com/office/drawing/2014/main" id="{BB9487FD-5748-A7A2-DC15-1555E53B54D3}"/>
              </a:ext>
            </a:extLst>
          </p:cNvPr>
          <p:cNvPicPr>
            <a:picLocks noChangeAspect="1"/>
          </p:cNvPicPr>
          <p:nvPr/>
        </p:nvPicPr>
        <p:blipFill>
          <a:blip r:embed="rId4"/>
          <a:stretch>
            <a:fillRect/>
          </a:stretch>
        </p:blipFill>
        <p:spPr>
          <a:xfrm>
            <a:off x="5414014" y="3429000"/>
            <a:ext cx="6563990" cy="2767598"/>
          </a:xfrm>
          <a:prstGeom prst="rect">
            <a:avLst/>
          </a:prstGeom>
        </p:spPr>
      </p:pic>
    </p:spTree>
    <p:extLst>
      <p:ext uri="{BB962C8B-B14F-4D97-AF65-F5344CB8AC3E}">
        <p14:creationId xmlns:p14="http://schemas.microsoft.com/office/powerpoint/2010/main" val="550956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8F17-950C-1BB2-9EB8-3BF0DDEA7C4E}"/>
              </a:ext>
            </a:extLst>
          </p:cNvPr>
          <p:cNvSpPr>
            <a:spLocks noGrp="1"/>
          </p:cNvSpPr>
          <p:nvPr>
            <p:ph type="title"/>
          </p:nvPr>
        </p:nvSpPr>
        <p:spPr>
          <a:xfrm>
            <a:off x="646111" y="452718"/>
            <a:ext cx="9404723" cy="979842"/>
          </a:xfrm>
        </p:spPr>
        <p:txBody>
          <a:bodyPr/>
          <a:lstStyle/>
          <a:p>
            <a:r>
              <a:rPr lang="en-US" dirty="0"/>
              <a:t>Tortured phrases</a:t>
            </a:r>
          </a:p>
        </p:txBody>
      </p:sp>
      <p:sp>
        <p:nvSpPr>
          <p:cNvPr id="3" name="Content Placeholder 2">
            <a:extLst>
              <a:ext uri="{FF2B5EF4-FFF2-40B4-BE49-F238E27FC236}">
                <a16:creationId xmlns:a16="http://schemas.microsoft.com/office/drawing/2014/main" id="{733F8B75-30A3-3A4C-205F-8E63EA9AD81A}"/>
              </a:ext>
            </a:extLst>
          </p:cNvPr>
          <p:cNvSpPr>
            <a:spLocks noGrp="1"/>
          </p:cNvSpPr>
          <p:nvPr>
            <p:ph idx="1"/>
          </p:nvPr>
        </p:nvSpPr>
        <p:spPr>
          <a:xfrm>
            <a:off x="646111" y="1597608"/>
            <a:ext cx="6069648" cy="4622799"/>
          </a:xfrm>
        </p:spPr>
        <p:txBody>
          <a:bodyPr/>
          <a:lstStyle/>
          <a:p>
            <a:r>
              <a:rPr lang="en-US" dirty="0"/>
              <a:t>One way how to bypass the plagiarism detection is by using paraphrasing software, which uses thesaurus to replace phrases in text with synonyms.</a:t>
            </a:r>
          </a:p>
          <a:p>
            <a:r>
              <a:rPr lang="en-US" dirty="0"/>
              <a:t>It has a catch though:</a:t>
            </a:r>
          </a:p>
          <a:p>
            <a:r>
              <a:rPr lang="en-US" dirty="0"/>
              <a:t>Software is paraphrasing also the established scientific terms.</a:t>
            </a:r>
          </a:p>
          <a:p>
            <a:r>
              <a:rPr lang="en-US" dirty="0"/>
              <a:t>Result: Tortured phrases, which make the overall text unintelligible and can be automatically detected.</a:t>
            </a:r>
          </a:p>
          <a:p>
            <a:endParaRPr lang="en-US" dirty="0"/>
          </a:p>
        </p:txBody>
      </p:sp>
      <p:pic>
        <p:nvPicPr>
          <p:cNvPr id="5" name="Picture 4">
            <a:extLst>
              <a:ext uri="{FF2B5EF4-FFF2-40B4-BE49-F238E27FC236}">
                <a16:creationId xmlns:a16="http://schemas.microsoft.com/office/drawing/2014/main" id="{5815CBAC-4842-F1C0-E97D-A3B6A7728811}"/>
              </a:ext>
            </a:extLst>
          </p:cNvPr>
          <p:cNvPicPr>
            <a:picLocks noChangeAspect="1"/>
          </p:cNvPicPr>
          <p:nvPr/>
        </p:nvPicPr>
        <p:blipFill rotWithShape="1">
          <a:blip r:embed="rId2"/>
          <a:srcRect l="2043" t="2013" r="8915" b="-2013"/>
          <a:stretch/>
        </p:blipFill>
        <p:spPr>
          <a:xfrm>
            <a:off x="7172961" y="1298216"/>
            <a:ext cx="4870789" cy="3532967"/>
          </a:xfrm>
          <a:prstGeom prst="rect">
            <a:avLst/>
          </a:prstGeom>
        </p:spPr>
      </p:pic>
      <p:pic>
        <p:nvPicPr>
          <p:cNvPr id="9" name="Picture 8">
            <a:extLst>
              <a:ext uri="{FF2B5EF4-FFF2-40B4-BE49-F238E27FC236}">
                <a16:creationId xmlns:a16="http://schemas.microsoft.com/office/drawing/2014/main" id="{892B5EE9-0FA6-EC11-4B80-F334C4595861}"/>
              </a:ext>
            </a:extLst>
          </p:cNvPr>
          <p:cNvPicPr>
            <a:picLocks noChangeAspect="1"/>
          </p:cNvPicPr>
          <p:nvPr/>
        </p:nvPicPr>
        <p:blipFill>
          <a:blip r:embed="rId3"/>
          <a:stretch>
            <a:fillRect/>
          </a:stretch>
        </p:blipFill>
        <p:spPr>
          <a:xfrm>
            <a:off x="7040940" y="4950242"/>
            <a:ext cx="5134829" cy="1452878"/>
          </a:xfrm>
          <a:prstGeom prst="rect">
            <a:avLst/>
          </a:prstGeom>
        </p:spPr>
      </p:pic>
    </p:spTree>
    <p:extLst>
      <p:ext uri="{BB962C8B-B14F-4D97-AF65-F5344CB8AC3E}">
        <p14:creationId xmlns:p14="http://schemas.microsoft.com/office/powerpoint/2010/main" val="23794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A31090-B54C-2609-C7BD-342EC234C1D4}"/>
              </a:ext>
            </a:extLst>
          </p:cNvPr>
          <p:cNvSpPr txBox="1">
            <a:spLocks/>
          </p:cNvSpPr>
          <p:nvPr/>
        </p:nvSpPr>
        <p:spPr>
          <a:xfrm>
            <a:off x="798511" y="6051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What are the signs of quality science?</a:t>
            </a:r>
          </a:p>
        </p:txBody>
      </p:sp>
    </p:spTree>
    <p:extLst>
      <p:ext uri="{BB962C8B-B14F-4D97-AF65-F5344CB8AC3E}">
        <p14:creationId xmlns:p14="http://schemas.microsoft.com/office/powerpoint/2010/main" val="193133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C709-80B7-8702-07D7-9C8F71815999}"/>
              </a:ext>
            </a:extLst>
          </p:cNvPr>
          <p:cNvSpPr>
            <a:spLocks noGrp="1"/>
          </p:cNvSpPr>
          <p:nvPr>
            <p:ph type="title"/>
          </p:nvPr>
        </p:nvSpPr>
        <p:spPr>
          <a:xfrm>
            <a:off x="759045" y="267893"/>
            <a:ext cx="9404723" cy="1400530"/>
          </a:xfrm>
        </p:spPr>
        <p:txBody>
          <a:bodyPr/>
          <a:lstStyle/>
          <a:p>
            <a:r>
              <a:rPr lang="en-US" sz="3200" dirty="0"/>
              <a:t>Abuse of ChatGPT for research fabrication</a:t>
            </a:r>
          </a:p>
        </p:txBody>
      </p:sp>
      <p:pic>
        <p:nvPicPr>
          <p:cNvPr id="5" name="Picture 4">
            <a:extLst>
              <a:ext uri="{FF2B5EF4-FFF2-40B4-BE49-F238E27FC236}">
                <a16:creationId xmlns:a16="http://schemas.microsoft.com/office/drawing/2014/main" id="{A665509D-951D-9E02-8143-2C2244443C54}"/>
              </a:ext>
            </a:extLst>
          </p:cNvPr>
          <p:cNvPicPr>
            <a:picLocks noChangeAspect="1"/>
          </p:cNvPicPr>
          <p:nvPr/>
        </p:nvPicPr>
        <p:blipFill>
          <a:blip r:embed="rId2"/>
          <a:stretch>
            <a:fillRect/>
          </a:stretch>
        </p:blipFill>
        <p:spPr>
          <a:xfrm>
            <a:off x="187929" y="1350500"/>
            <a:ext cx="5273478" cy="5364641"/>
          </a:xfrm>
          <a:prstGeom prst="rect">
            <a:avLst/>
          </a:prstGeom>
        </p:spPr>
      </p:pic>
      <p:pic>
        <p:nvPicPr>
          <p:cNvPr id="7" name="Picture 6">
            <a:extLst>
              <a:ext uri="{FF2B5EF4-FFF2-40B4-BE49-F238E27FC236}">
                <a16:creationId xmlns:a16="http://schemas.microsoft.com/office/drawing/2014/main" id="{785788ED-2F32-3A65-68E4-2ACDF20C4636}"/>
              </a:ext>
            </a:extLst>
          </p:cNvPr>
          <p:cNvPicPr>
            <a:picLocks noChangeAspect="1"/>
          </p:cNvPicPr>
          <p:nvPr/>
        </p:nvPicPr>
        <p:blipFill>
          <a:blip r:embed="rId3"/>
          <a:stretch>
            <a:fillRect/>
          </a:stretch>
        </p:blipFill>
        <p:spPr>
          <a:xfrm>
            <a:off x="5716085" y="1296163"/>
            <a:ext cx="5655550" cy="5418978"/>
          </a:xfrm>
          <a:prstGeom prst="rect">
            <a:avLst/>
          </a:prstGeom>
        </p:spPr>
      </p:pic>
    </p:spTree>
    <p:extLst>
      <p:ext uri="{BB962C8B-B14F-4D97-AF65-F5344CB8AC3E}">
        <p14:creationId xmlns:p14="http://schemas.microsoft.com/office/powerpoint/2010/main" val="2598229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C709-80B7-8702-07D7-9C8F71815999}"/>
              </a:ext>
            </a:extLst>
          </p:cNvPr>
          <p:cNvSpPr>
            <a:spLocks noGrp="1"/>
          </p:cNvSpPr>
          <p:nvPr>
            <p:ph type="title"/>
          </p:nvPr>
        </p:nvSpPr>
        <p:spPr>
          <a:xfrm>
            <a:off x="759045" y="267893"/>
            <a:ext cx="9404723" cy="1400530"/>
          </a:xfrm>
        </p:spPr>
        <p:txBody>
          <a:bodyPr/>
          <a:lstStyle/>
          <a:p>
            <a:r>
              <a:rPr lang="en-US" sz="3200" dirty="0"/>
              <a:t>Abuse of ChatGPT for research fabrication</a:t>
            </a:r>
          </a:p>
        </p:txBody>
      </p:sp>
      <p:pic>
        <p:nvPicPr>
          <p:cNvPr id="5" name="Picture 4">
            <a:extLst>
              <a:ext uri="{FF2B5EF4-FFF2-40B4-BE49-F238E27FC236}">
                <a16:creationId xmlns:a16="http://schemas.microsoft.com/office/drawing/2014/main" id="{A665509D-951D-9E02-8143-2C2244443C54}"/>
              </a:ext>
            </a:extLst>
          </p:cNvPr>
          <p:cNvPicPr>
            <a:picLocks noChangeAspect="1"/>
          </p:cNvPicPr>
          <p:nvPr/>
        </p:nvPicPr>
        <p:blipFill>
          <a:blip r:embed="rId2"/>
          <a:stretch>
            <a:fillRect/>
          </a:stretch>
        </p:blipFill>
        <p:spPr>
          <a:xfrm>
            <a:off x="187929" y="1350500"/>
            <a:ext cx="5273478" cy="5364641"/>
          </a:xfrm>
          <a:prstGeom prst="rect">
            <a:avLst/>
          </a:prstGeom>
        </p:spPr>
      </p:pic>
      <p:pic>
        <p:nvPicPr>
          <p:cNvPr id="7" name="Picture 6">
            <a:extLst>
              <a:ext uri="{FF2B5EF4-FFF2-40B4-BE49-F238E27FC236}">
                <a16:creationId xmlns:a16="http://schemas.microsoft.com/office/drawing/2014/main" id="{785788ED-2F32-3A65-68E4-2ACDF20C4636}"/>
              </a:ext>
            </a:extLst>
          </p:cNvPr>
          <p:cNvPicPr>
            <a:picLocks noChangeAspect="1"/>
          </p:cNvPicPr>
          <p:nvPr/>
        </p:nvPicPr>
        <p:blipFill>
          <a:blip r:embed="rId3"/>
          <a:stretch>
            <a:fillRect/>
          </a:stretch>
        </p:blipFill>
        <p:spPr>
          <a:xfrm>
            <a:off x="5716085" y="1296163"/>
            <a:ext cx="5655550" cy="5418978"/>
          </a:xfrm>
          <a:prstGeom prst="rect">
            <a:avLst/>
          </a:prstGeom>
        </p:spPr>
      </p:pic>
      <p:pic>
        <p:nvPicPr>
          <p:cNvPr id="4" name="Picture 3">
            <a:extLst>
              <a:ext uri="{FF2B5EF4-FFF2-40B4-BE49-F238E27FC236}">
                <a16:creationId xmlns:a16="http://schemas.microsoft.com/office/drawing/2014/main" id="{15904792-5ECD-032C-30C4-B3034FE70353}"/>
              </a:ext>
            </a:extLst>
          </p:cNvPr>
          <p:cNvPicPr>
            <a:picLocks noChangeAspect="1"/>
          </p:cNvPicPr>
          <p:nvPr/>
        </p:nvPicPr>
        <p:blipFill>
          <a:blip r:embed="rId4"/>
          <a:stretch>
            <a:fillRect/>
          </a:stretch>
        </p:blipFill>
        <p:spPr>
          <a:xfrm>
            <a:off x="2601927" y="1359990"/>
            <a:ext cx="6988146" cy="4138019"/>
          </a:xfrm>
          <a:prstGeom prst="rect">
            <a:avLst/>
          </a:prstGeom>
        </p:spPr>
      </p:pic>
    </p:spTree>
    <p:extLst>
      <p:ext uri="{BB962C8B-B14F-4D97-AF65-F5344CB8AC3E}">
        <p14:creationId xmlns:p14="http://schemas.microsoft.com/office/powerpoint/2010/main" val="3847654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14EC-625A-8184-1F16-588DD633F826}"/>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16F7B9E0-A8CA-002B-6600-638641FB0091}"/>
              </a:ext>
            </a:extLst>
          </p:cNvPr>
          <p:cNvSpPr>
            <a:spLocks noGrp="1"/>
          </p:cNvSpPr>
          <p:nvPr>
            <p:ph idx="1"/>
          </p:nvPr>
        </p:nvSpPr>
        <p:spPr/>
        <p:txBody>
          <a:bodyPr>
            <a:normAutofit/>
          </a:bodyPr>
          <a:lstStyle/>
          <a:p>
            <a:pPr marL="457200" indent="-457200">
              <a:buFont typeface="+mj-lt"/>
              <a:buAutoNum type="arabicPeriod"/>
            </a:pPr>
            <a:r>
              <a:rPr lang="en-US" sz="2400" dirty="0"/>
              <a:t>Be informed.</a:t>
            </a:r>
          </a:p>
          <a:p>
            <a:pPr marL="457200" indent="-457200">
              <a:buFont typeface="+mj-lt"/>
              <a:buAutoNum type="arabicPeriod"/>
            </a:pPr>
            <a:r>
              <a:rPr lang="en-US" sz="2400" dirty="0"/>
              <a:t>The best defense is offense. Report problematic data in scientific papers, when you encounter them.</a:t>
            </a:r>
          </a:p>
        </p:txBody>
      </p:sp>
    </p:spTree>
    <p:extLst>
      <p:ext uri="{BB962C8B-B14F-4D97-AF65-F5344CB8AC3E}">
        <p14:creationId xmlns:p14="http://schemas.microsoft.com/office/powerpoint/2010/main" val="4165864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14EC-625A-8184-1F16-588DD633F826}"/>
              </a:ext>
            </a:extLst>
          </p:cNvPr>
          <p:cNvSpPr>
            <a:spLocks noGrp="1"/>
          </p:cNvSpPr>
          <p:nvPr>
            <p:ph type="title"/>
          </p:nvPr>
        </p:nvSpPr>
        <p:spPr/>
        <p:txBody>
          <a:bodyPr/>
          <a:lstStyle/>
          <a:p>
            <a:r>
              <a:rPr lang="en-US" dirty="0"/>
              <a:t>Information resources</a:t>
            </a:r>
          </a:p>
        </p:txBody>
      </p:sp>
      <p:sp>
        <p:nvSpPr>
          <p:cNvPr id="3" name="Content Placeholder 2">
            <a:extLst>
              <a:ext uri="{FF2B5EF4-FFF2-40B4-BE49-F238E27FC236}">
                <a16:creationId xmlns:a16="http://schemas.microsoft.com/office/drawing/2014/main" id="{16F7B9E0-A8CA-002B-6600-638641FB0091}"/>
              </a:ext>
            </a:extLst>
          </p:cNvPr>
          <p:cNvSpPr>
            <a:spLocks noGrp="1"/>
          </p:cNvSpPr>
          <p:nvPr>
            <p:ph idx="1"/>
          </p:nvPr>
        </p:nvSpPr>
        <p:spPr>
          <a:xfrm>
            <a:off x="473947" y="1773000"/>
            <a:ext cx="8946541" cy="4195481"/>
          </a:xfrm>
        </p:spPr>
        <p:txBody>
          <a:bodyPr/>
          <a:lstStyle/>
          <a:p>
            <a:r>
              <a:rPr lang="en-US" b="1" dirty="0"/>
              <a:t>Retraction Watch</a:t>
            </a:r>
          </a:p>
          <a:p>
            <a:r>
              <a:rPr lang="en-US" dirty="0">
                <a:hlinkClick r:id="rId2"/>
              </a:rPr>
              <a:t>https://retractionwatch.com/</a:t>
            </a:r>
            <a:endParaRPr lang="en-US" dirty="0"/>
          </a:p>
          <a:p>
            <a:r>
              <a:rPr lang="en-US" dirty="0"/>
              <a:t>Good source of information about ongoing investigations and retracted papers.</a:t>
            </a:r>
          </a:p>
          <a:p>
            <a:r>
              <a:rPr lang="en-US" dirty="0"/>
              <a:t>Also manages the database of all retractions:</a:t>
            </a:r>
          </a:p>
          <a:p>
            <a:r>
              <a:rPr lang="en-US" dirty="0">
                <a:hlinkClick r:id="rId3"/>
              </a:rPr>
              <a:t>http://retractiondatabase.org</a:t>
            </a:r>
            <a:endParaRPr lang="en-US" dirty="0"/>
          </a:p>
          <a:p>
            <a:endParaRPr lang="en-US" dirty="0"/>
          </a:p>
          <a:p>
            <a:endParaRPr lang="en-US" dirty="0"/>
          </a:p>
        </p:txBody>
      </p:sp>
      <p:pic>
        <p:nvPicPr>
          <p:cNvPr id="5" name="Picture 4">
            <a:extLst>
              <a:ext uri="{FF2B5EF4-FFF2-40B4-BE49-F238E27FC236}">
                <a16:creationId xmlns:a16="http://schemas.microsoft.com/office/drawing/2014/main" id="{1DBF1C02-8AF4-7FB7-695A-67C8D2CD7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5565" y="171743"/>
            <a:ext cx="2422070" cy="2422070"/>
          </a:xfrm>
          <a:prstGeom prst="rect">
            <a:avLst/>
          </a:prstGeom>
        </p:spPr>
      </p:pic>
      <p:pic>
        <p:nvPicPr>
          <p:cNvPr id="7" name="Picture 6">
            <a:extLst>
              <a:ext uri="{FF2B5EF4-FFF2-40B4-BE49-F238E27FC236}">
                <a16:creationId xmlns:a16="http://schemas.microsoft.com/office/drawing/2014/main" id="{510531D9-B131-7E61-9061-773D54330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196" y="3693160"/>
            <a:ext cx="1937657" cy="2422071"/>
          </a:xfrm>
          <a:prstGeom prst="rect">
            <a:avLst/>
          </a:prstGeom>
        </p:spPr>
      </p:pic>
      <p:sp>
        <p:nvSpPr>
          <p:cNvPr id="8" name="TextBox 7">
            <a:extLst>
              <a:ext uri="{FF2B5EF4-FFF2-40B4-BE49-F238E27FC236}">
                <a16:creationId xmlns:a16="http://schemas.microsoft.com/office/drawing/2014/main" id="{38C12236-6ED2-66CE-BF7E-AD72B7829F78}"/>
              </a:ext>
            </a:extLst>
          </p:cNvPr>
          <p:cNvSpPr txBox="1"/>
          <p:nvPr/>
        </p:nvSpPr>
        <p:spPr>
          <a:xfrm>
            <a:off x="8269155" y="6216888"/>
            <a:ext cx="1421736" cy="369332"/>
          </a:xfrm>
          <a:prstGeom prst="rect">
            <a:avLst/>
          </a:prstGeom>
          <a:noFill/>
        </p:spPr>
        <p:txBody>
          <a:bodyPr wrap="none" rtlCol="0">
            <a:spAutoFit/>
          </a:bodyPr>
          <a:lstStyle/>
          <a:p>
            <a:r>
              <a:rPr lang="en-US" b="1" dirty="0"/>
              <a:t>Ivan </a:t>
            </a:r>
            <a:r>
              <a:rPr lang="en-US" b="1" dirty="0" err="1"/>
              <a:t>Oransky</a:t>
            </a:r>
            <a:endParaRPr lang="en-US" b="1" dirty="0"/>
          </a:p>
        </p:txBody>
      </p:sp>
      <p:pic>
        <p:nvPicPr>
          <p:cNvPr id="11" name="Picture 10">
            <a:extLst>
              <a:ext uri="{FF2B5EF4-FFF2-40B4-BE49-F238E27FC236}">
                <a16:creationId xmlns:a16="http://schemas.microsoft.com/office/drawing/2014/main" id="{316CC57D-A204-4DA7-0020-BCBB5484FD51}"/>
              </a:ext>
            </a:extLst>
          </p:cNvPr>
          <p:cNvPicPr>
            <a:picLocks noChangeAspect="1"/>
          </p:cNvPicPr>
          <p:nvPr/>
        </p:nvPicPr>
        <p:blipFill rotWithShape="1">
          <a:blip r:embed="rId6">
            <a:extLst>
              <a:ext uri="{28A0092B-C50C-407E-A947-70E740481C1C}">
                <a14:useLocalDpi xmlns:a14="http://schemas.microsoft.com/office/drawing/2010/main" val="0"/>
              </a:ext>
            </a:extLst>
          </a:blip>
          <a:srcRect l="16674" r="29528"/>
          <a:stretch/>
        </p:blipFill>
        <p:spPr>
          <a:xfrm>
            <a:off x="10220007" y="3693159"/>
            <a:ext cx="1737361" cy="2422072"/>
          </a:xfrm>
          <a:prstGeom prst="rect">
            <a:avLst/>
          </a:prstGeom>
        </p:spPr>
      </p:pic>
      <p:sp>
        <p:nvSpPr>
          <p:cNvPr id="12" name="TextBox 11">
            <a:extLst>
              <a:ext uri="{FF2B5EF4-FFF2-40B4-BE49-F238E27FC236}">
                <a16:creationId xmlns:a16="http://schemas.microsoft.com/office/drawing/2014/main" id="{3EFC8B72-3844-2053-EA29-91FF3D20B876}"/>
              </a:ext>
            </a:extLst>
          </p:cNvPr>
          <p:cNvSpPr txBox="1"/>
          <p:nvPr/>
        </p:nvSpPr>
        <p:spPr>
          <a:xfrm>
            <a:off x="10277876" y="6216888"/>
            <a:ext cx="1762021" cy="369332"/>
          </a:xfrm>
          <a:prstGeom prst="rect">
            <a:avLst/>
          </a:prstGeom>
          <a:noFill/>
        </p:spPr>
        <p:txBody>
          <a:bodyPr wrap="none" rtlCol="0">
            <a:spAutoFit/>
          </a:bodyPr>
          <a:lstStyle/>
          <a:p>
            <a:r>
              <a:rPr lang="en-US" b="1" dirty="0"/>
              <a:t>Adam Marcus</a:t>
            </a:r>
          </a:p>
        </p:txBody>
      </p:sp>
    </p:spTree>
    <p:extLst>
      <p:ext uri="{BB962C8B-B14F-4D97-AF65-F5344CB8AC3E}">
        <p14:creationId xmlns:p14="http://schemas.microsoft.com/office/powerpoint/2010/main" val="974168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206E-8C91-B52F-B0B9-9ED991567643}"/>
              </a:ext>
            </a:extLst>
          </p:cNvPr>
          <p:cNvSpPr>
            <a:spLocks noGrp="1"/>
          </p:cNvSpPr>
          <p:nvPr>
            <p:ph type="title"/>
          </p:nvPr>
        </p:nvSpPr>
        <p:spPr/>
        <p:txBody>
          <a:bodyPr/>
          <a:lstStyle/>
          <a:p>
            <a:r>
              <a:rPr lang="en-US" dirty="0"/>
              <a:t>Information sources</a:t>
            </a:r>
          </a:p>
        </p:txBody>
      </p:sp>
      <p:sp>
        <p:nvSpPr>
          <p:cNvPr id="3" name="Content Placeholder 2">
            <a:extLst>
              <a:ext uri="{FF2B5EF4-FFF2-40B4-BE49-F238E27FC236}">
                <a16:creationId xmlns:a16="http://schemas.microsoft.com/office/drawing/2014/main" id="{AEEBF33C-E74B-F4E9-F0D0-1C9F0D882BAE}"/>
              </a:ext>
            </a:extLst>
          </p:cNvPr>
          <p:cNvSpPr>
            <a:spLocks noGrp="1"/>
          </p:cNvSpPr>
          <p:nvPr>
            <p:ph idx="1"/>
          </p:nvPr>
        </p:nvSpPr>
        <p:spPr>
          <a:xfrm>
            <a:off x="646111" y="1686291"/>
            <a:ext cx="9505196" cy="3300532"/>
          </a:xfrm>
        </p:spPr>
        <p:txBody>
          <a:bodyPr>
            <a:normAutofit fontScale="92500" lnSpcReduction="10000"/>
          </a:bodyPr>
          <a:lstStyle/>
          <a:p>
            <a:r>
              <a:rPr lang="en-US" b="1" dirty="0"/>
              <a:t>For Better Science</a:t>
            </a:r>
          </a:p>
          <a:p>
            <a:r>
              <a:rPr lang="en-US" dirty="0">
                <a:hlinkClick r:id="rId2"/>
              </a:rPr>
              <a:t>https://forbetterscience.com/</a:t>
            </a:r>
            <a:endParaRPr lang="en-US" dirty="0"/>
          </a:p>
          <a:p>
            <a:r>
              <a:rPr lang="en-US" dirty="0"/>
              <a:t>Personal blog of Leonid Schneider.</a:t>
            </a:r>
          </a:p>
          <a:p>
            <a:r>
              <a:rPr lang="en-US" dirty="0"/>
              <a:t>Writes about ongoing investigations, but also about cases which have not been investigated yet.</a:t>
            </a:r>
          </a:p>
          <a:p>
            <a:r>
              <a:rPr lang="en-US" dirty="0"/>
              <a:t>Written in a humorous way.</a:t>
            </a:r>
          </a:p>
          <a:p>
            <a:r>
              <a:rPr lang="en-US" dirty="0"/>
              <a:t>Contains detailed description of Paper Mills and how they were exposed:</a:t>
            </a:r>
          </a:p>
          <a:p>
            <a:pPr lvl="1"/>
            <a:r>
              <a:rPr lang="en-US" dirty="0"/>
              <a:t>https://forbetterscience.com/2021/05/26/the-chinese-paper-mill-industry-interview-with-smut-clyde-and-tiger-bb8/</a:t>
            </a:r>
          </a:p>
          <a:p>
            <a:endParaRPr lang="en-US" dirty="0"/>
          </a:p>
          <a:p>
            <a:endParaRPr lang="en-US" dirty="0"/>
          </a:p>
        </p:txBody>
      </p:sp>
      <p:pic>
        <p:nvPicPr>
          <p:cNvPr id="5" name="Picture 4">
            <a:extLst>
              <a:ext uri="{FF2B5EF4-FFF2-40B4-BE49-F238E27FC236}">
                <a16:creationId xmlns:a16="http://schemas.microsoft.com/office/drawing/2014/main" id="{BECB0193-59D3-0E0F-D9D8-18AEF0DC182C}"/>
              </a:ext>
            </a:extLst>
          </p:cNvPr>
          <p:cNvPicPr>
            <a:picLocks noChangeAspect="1"/>
          </p:cNvPicPr>
          <p:nvPr/>
        </p:nvPicPr>
        <p:blipFill>
          <a:blip r:embed="rId3"/>
          <a:stretch>
            <a:fillRect/>
          </a:stretch>
        </p:blipFill>
        <p:spPr>
          <a:xfrm>
            <a:off x="6022000" y="1293324"/>
            <a:ext cx="5855040" cy="1119847"/>
          </a:xfrm>
          <a:prstGeom prst="rect">
            <a:avLst/>
          </a:prstGeom>
        </p:spPr>
      </p:pic>
      <p:pic>
        <p:nvPicPr>
          <p:cNvPr id="7" name="Picture 6">
            <a:extLst>
              <a:ext uri="{FF2B5EF4-FFF2-40B4-BE49-F238E27FC236}">
                <a16:creationId xmlns:a16="http://schemas.microsoft.com/office/drawing/2014/main" id="{4ACDD799-810D-B354-B128-CCBB36B1BA6E}"/>
              </a:ext>
            </a:extLst>
          </p:cNvPr>
          <p:cNvPicPr>
            <a:picLocks noChangeAspect="1"/>
          </p:cNvPicPr>
          <p:nvPr/>
        </p:nvPicPr>
        <p:blipFill>
          <a:blip r:embed="rId4"/>
          <a:stretch>
            <a:fillRect/>
          </a:stretch>
        </p:blipFill>
        <p:spPr>
          <a:xfrm>
            <a:off x="2592686" y="4986823"/>
            <a:ext cx="4754880" cy="1789898"/>
          </a:xfrm>
          <a:prstGeom prst="rect">
            <a:avLst/>
          </a:prstGeom>
        </p:spPr>
      </p:pic>
      <p:pic>
        <p:nvPicPr>
          <p:cNvPr id="9" name="Picture 8">
            <a:extLst>
              <a:ext uri="{FF2B5EF4-FFF2-40B4-BE49-F238E27FC236}">
                <a16:creationId xmlns:a16="http://schemas.microsoft.com/office/drawing/2014/main" id="{25711B3A-B377-C864-8500-F68027691DBC}"/>
              </a:ext>
            </a:extLst>
          </p:cNvPr>
          <p:cNvPicPr>
            <a:picLocks noChangeAspect="1"/>
          </p:cNvPicPr>
          <p:nvPr/>
        </p:nvPicPr>
        <p:blipFill rotWithShape="1">
          <a:blip r:embed="rId5">
            <a:extLst>
              <a:ext uri="{28A0092B-C50C-407E-A947-70E740481C1C}">
                <a14:useLocalDpi xmlns:a14="http://schemas.microsoft.com/office/drawing/2010/main" val="0"/>
              </a:ext>
            </a:extLst>
          </a:blip>
          <a:srcRect l="32400" r="11600"/>
          <a:stretch/>
        </p:blipFill>
        <p:spPr>
          <a:xfrm>
            <a:off x="10151307" y="3660177"/>
            <a:ext cx="1725733" cy="2408835"/>
          </a:xfrm>
          <a:prstGeom prst="rect">
            <a:avLst/>
          </a:prstGeom>
        </p:spPr>
      </p:pic>
      <p:sp>
        <p:nvSpPr>
          <p:cNvPr id="10" name="TextBox 9">
            <a:extLst>
              <a:ext uri="{FF2B5EF4-FFF2-40B4-BE49-F238E27FC236}">
                <a16:creationId xmlns:a16="http://schemas.microsoft.com/office/drawing/2014/main" id="{7CDFB1F0-E1DC-F667-F87B-4C65FA0E8CF5}"/>
              </a:ext>
            </a:extLst>
          </p:cNvPr>
          <p:cNvSpPr txBox="1"/>
          <p:nvPr/>
        </p:nvSpPr>
        <p:spPr>
          <a:xfrm>
            <a:off x="9948349" y="6143227"/>
            <a:ext cx="2111475" cy="369332"/>
          </a:xfrm>
          <a:prstGeom prst="rect">
            <a:avLst/>
          </a:prstGeom>
          <a:noFill/>
        </p:spPr>
        <p:txBody>
          <a:bodyPr wrap="none" rtlCol="0">
            <a:spAutoFit/>
          </a:bodyPr>
          <a:lstStyle/>
          <a:p>
            <a:r>
              <a:rPr lang="en-US" b="1" dirty="0"/>
              <a:t>Leonid Schneider</a:t>
            </a:r>
          </a:p>
        </p:txBody>
      </p:sp>
    </p:spTree>
    <p:extLst>
      <p:ext uri="{BB962C8B-B14F-4D97-AF65-F5344CB8AC3E}">
        <p14:creationId xmlns:p14="http://schemas.microsoft.com/office/powerpoint/2010/main" val="2481615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5C88-972B-B374-AE79-08218E6A5C0F}"/>
              </a:ext>
            </a:extLst>
          </p:cNvPr>
          <p:cNvSpPr>
            <a:spLocks noGrp="1"/>
          </p:cNvSpPr>
          <p:nvPr>
            <p:ph type="title"/>
          </p:nvPr>
        </p:nvSpPr>
        <p:spPr/>
        <p:txBody>
          <a:bodyPr/>
          <a:lstStyle/>
          <a:p>
            <a:r>
              <a:rPr lang="en-US" dirty="0"/>
              <a:t>Information sources</a:t>
            </a:r>
          </a:p>
        </p:txBody>
      </p:sp>
      <p:sp>
        <p:nvSpPr>
          <p:cNvPr id="3" name="Content Placeholder 2">
            <a:extLst>
              <a:ext uri="{FF2B5EF4-FFF2-40B4-BE49-F238E27FC236}">
                <a16:creationId xmlns:a16="http://schemas.microsoft.com/office/drawing/2014/main" id="{F1160CB7-C3B6-29E8-389B-67A5081A0BDC}"/>
              </a:ext>
            </a:extLst>
          </p:cNvPr>
          <p:cNvSpPr>
            <a:spLocks noGrp="1"/>
          </p:cNvSpPr>
          <p:nvPr>
            <p:ph idx="1"/>
          </p:nvPr>
        </p:nvSpPr>
        <p:spPr>
          <a:xfrm>
            <a:off x="646111" y="1452666"/>
            <a:ext cx="8946541" cy="4195481"/>
          </a:xfrm>
        </p:spPr>
        <p:txBody>
          <a:bodyPr/>
          <a:lstStyle/>
          <a:p>
            <a:r>
              <a:rPr lang="en-US" b="1" dirty="0"/>
              <a:t>Science Integrity Digest</a:t>
            </a:r>
          </a:p>
          <a:p>
            <a:r>
              <a:rPr lang="en-US" dirty="0">
                <a:hlinkClick r:id="rId2"/>
              </a:rPr>
              <a:t>https://scienceintegritydigest.com/</a:t>
            </a:r>
            <a:endParaRPr lang="en-US" dirty="0"/>
          </a:p>
          <a:p>
            <a:r>
              <a:rPr lang="en-US" dirty="0"/>
              <a:t>Blog of Elisabeth Bik, one of the leading sleuths in biomedical research.</a:t>
            </a:r>
          </a:p>
          <a:p>
            <a:r>
              <a:rPr lang="en-US" dirty="0"/>
              <a:t>Also very active on Twitter/X:</a:t>
            </a:r>
          </a:p>
          <a:p>
            <a:endParaRPr lang="en-US" dirty="0"/>
          </a:p>
        </p:txBody>
      </p:sp>
      <p:pic>
        <p:nvPicPr>
          <p:cNvPr id="5" name="Picture 4">
            <a:extLst>
              <a:ext uri="{FF2B5EF4-FFF2-40B4-BE49-F238E27FC236}">
                <a16:creationId xmlns:a16="http://schemas.microsoft.com/office/drawing/2014/main" id="{81DDF192-EC87-E82F-69B8-F09FF61F2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194" y="3769567"/>
            <a:ext cx="1878580" cy="1878580"/>
          </a:xfrm>
          <a:prstGeom prst="rect">
            <a:avLst/>
          </a:prstGeom>
        </p:spPr>
      </p:pic>
      <p:sp>
        <p:nvSpPr>
          <p:cNvPr id="6" name="TextBox 5">
            <a:extLst>
              <a:ext uri="{FF2B5EF4-FFF2-40B4-BE49-F238E27FC236}">
                <a16:creationId xmlns:a16="http://schemas.microsoft.com/office/drawing/2014/main" id="{BB5FCD78-C6BE-2832-45E7-C7031AB0457B}"/>
              </a:ext>
            </a:extLst>
          </p:cNvPr>
          <p:cNvSpPr txBox="1"/>
          <p:nvPr/>
        </p:nvSpPr>
        <p:spPr>
          <a:xfrm>
            <a:off x="10247208" y="5727889"/>
            <a:ext cx="1404552" cy="369332"/>
          </a:xfrm>
          <a:prstGeom prst="rect">
            <a:avLst/>
          </a:prstGeom>
          <a:noFill/>
        </p:spPr>
        <p:txBody>
          <a:bodyPr wrap="none" rtlCol="0">
            <a:spAutoFit/>
          </a:bodyPr>
          <a:lstStyle/>
          <a:p>
            <a:r>
              <a:rPr lang="en-US" b="1" dirty="0"/>
              <a:t>Elisabeth Bik</a:t>
            </a:r>
          </a:p>
        </p:txBody>
      </p:sp>
      <p:pic>
        <p:nvPicPr>
          <p:cNvPr id="8" name="Picture 7">
            <a:extLst>
              <a:ext uri="{FF2B5EF4-FFF2-40B4-BE49-F238E27FC236}">
                <a16:creationId xmlns:a16="http://schemas.microsoft.com/office/drawing/2014/main" id="{E51E855C-B82C-F6C8-4723-FFBEDC14DAC3}"/>
              </a:ext>
            </a:extLst>
          </p:cNvPr>
          <p:cNvPicPr>
            <a:picLocks noChangeAspect="1"/>
          </p:cNvPicPr>
          <p:nvPr/>
        </p:nvPicPr>
        <p:blipFill>
          <a:blip r:embed="rId4"/>
          <a:stretch>
            <a:fillRect/>
          </a:stretch>
        </p:blipFill>
        <p:spPr>
          <a:xfrm>
            <a:off x="803811" y="3523727"/>
            <a:ext cx="3608223" cy="2962051"/>
          </a:xfrm>
          <a:prstGeom prst="rect">
            <a:avLst/>
          </a:prstGeom>
        </p:spPr>
      </p:pic>
      <p:pic>
        <p:nvPicPr>
          <p:cNvPr id="10" name="Picture 9">
            <a:extLst>
              <a:ext uri="{FF2B5EF4-FFF2-40B4-BE49-F238E27FC236}">
                <a16:creationId xmlns:a16="http://schemas.microsoft.com/office/drawing/2014/main" id="{3D1F4E98-9473-C587-DC44-8D01AAB414F7}"/>
              </a:ext>
            </a:extLst>
          </p:cNvPr>
          <p:cNvPicPr>
            <a:picLocks noChangeAspect="1"/>
          </p:cNvPicPr>
          <p:nvPr/>
        </p:nvPicPr>
        <p:blipFill>
          <a:blip r:embed="rId5"/>
          <a:stretch>
            <a:fillRect/>
          </a:stretch>
        </p:blipFill>
        <p:spPr>
          <a:xfrm>
            <a:off x="5376725" y="2853196"/>
            <a:ext cx="3431765" cy="3859478"/>
          </a:xfrm>
          <a:prstGeom prst="rect">
            <a:avLst/>
          </a:prstGeom>
        </p:spPr>
      </p:pic>
      <p:pic>
        <p:nvPicPr>
          <p:cNvPr id="12" name="Picture 11">
            <a:extLst>
              <a:ext uri="{FF2B5EF4-FFF2-40B4-BE49-F238E27FC236}">
                <a16:creationId xmlns:a16="http://schemas.microsoft.com/office/drawing/2014/main" id="{FC58A5C4-1040-E617-D228-14D22BF3B7DD}"/>
              </a:ext>
            </a:extLst>
          </p:cNvPr>
          <p:cNvPicPr>
            <a:picLocks noChangeAspect="1"/>
          </p:cNvPicPr>
          <p:nvPr/>
        </p:nvPicPr>
        <p:blipFill>
          <a:blip r:embed="rId6"/>
          <a:stretch>
            <a:fillRect/>
          </a:stretch>
        </p:blipFill>
        <p:spPr>
          <a:xfrm>
            <a:off x="7941701" y="55017"/>
            <a:ext cx="3947073" cy="2195931"/>
          </a:xfrm>
          <a:prstGeom prst="rect">
            <a:avLst/>
          </a:prstGeom>
        </p:spPr>
      </p:pic>
    </p:spTree>
    <p:extLst>
      <p:ext uri="{BB962C8B-B14F-4D97-AF65-F5344CB8AC3E}">
        <p14:creationId xmlns:p14="http://schemas.microsoft.com/office/powerpoint/2010/main" val="2525443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119A-8261-8577-6569-E21ADC5450E6}"/>
              </a:ext>
            </a:extLst>
          </p:cNvPr>
          <p:cNvSpPr>
            <a:spLocks noGrp="1"/>
          </p:cNvSpPr>
          <p:nvPr>
            <p:ph type="title"/>
          </p:nvPr>
        </p:nvSpPr>
        <p:spPr/>
        <p:txBody>
          <a:bodyPr/>
          <a:lstStyle/>
          <a:p>
            <a:r>
              <a:rPr lang="en-US" dirty="0"/>
              <a:t>Information sources</a:t>
            </a:r>
          </a:p>
        </p:txBody>
      </p:sp>
      <p:sp>
        <p:nvSpPr>
          <p:cNvPr id="3" name="Content Placeholder 2">
            <a:extLst>
              <a:ext uri="{FF2B5EF4-FFF2-40B4-BE49-F238E27FC236}">
                <a16:creationId xmlns:a16="http://schemas.microsoft.com/office/drawing/2014/main" id="{75C54C6C-8C52-F609-1ED1-683137EAC9AA}"/>
              </a:ext>
            </a:extLst>
          </p:cNvPr>
          <p:cNvSpPr>
            <a:spLocks noGrp="1"/>
          </p:cNvSpPr>
          <p:nvPr>
            <p:ph idx="1"/>
          </p:nvPr>
        </p:nvSpPr>
        <p:spPr>
          <a:xfrm>
            <a:off x="875201" y="1340064"/>
            <a:ext cx="9929648" cy="4195481"/>
          </a:xfrm>
        </p:spPr>
        <p:txBody>
          <a:bodyPr/>
          <a:lstStyle/>
          <a:p>
            <a:r>
              <a:rPr lang="en-US" b="1" dirty="0" err="1"/>
              <a:t>PubPeer</a:t>
            </a:r>
            <a:endParaRPr lang="en-US" b="1" dirty="0"/>
          </a:p>
          <a:p>
            <a:r>
              <a:rPr lang="en-US" dirty="0">
                <a:hlinkClick r:id="rId2"/>
              </a:rPr>
              <a:t>https://pubpeer.com/</a:t>
            </a:r>
            <a:endParaRPr lang="en-US" dirty="0"/>
          </a:p>
          <a:p>
            <a:r>
              <a:rPr lang="en-US" dirty="0"/>
              <a:t>Discussion forum for individual articles (must have DOI or PMID identifier).</a:t>
            </a:r>
          </a:p>
          <a:p>
            <a:r>
              <a:rPr lang="en-US" dirty="0"/>
              <a:t>Can be used also for publishing of long (post-publication) peer-reviews of articles.</a:t>
            </a:r>
          </a:p>
          <a:p>
            <a:r>
              <a:rPr lang="en-US" dirty="0"/>
              <a:t>Offers extension to browsers and Zotero, which warns about the presence of papers with </a:t>
            </a:r>
            <a:r>
              <a:rPr lang="en-US" dirty="0" err="1"/>
              <a:t>PubPeer</a:t>
            </a:r>
            <a:r>
              <a:rPr lang="en-US" dirty="0"/>
              <a:t> comments.</a:t>
            </a:r>
          </a:p>
        </p:txBody>
      </p:sp>
      <p:sp>
        <p:nvSpPr>
          <p:cNvPr id="6" name="Rectangle 5">
            <a:extLst>
              <a:ext uri="{FF2B5EF4-FFF2-40B4-BE49-F238E27FC236}">
                <a16:creationId xmlns:a16="http://schemas.microsoft.com/office/drawing/2014/main" id="{134B568D-D54E-B3DC-289D-6B58F7C11C75}"/>
              </a:ext>
            </a:extLst>
          </p:cNvPr>
          <p:cNvSpPr/>
          <p:nvPr/>
        </p:nvSpPr>
        <p:spPr>
          <a:xfrm>
            <a:off x="8067813" y="137157"/>
            <a:ext cx="3839670" cy="1348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924263-4122-4223-03A3-FE1596D16D6B}"/>
              </a:ext>
            </a:extLst>
          </p:cNvPr>
          <p:cNvPicPr>
            <a:picLocks noChangeAspect="1"/>
          </p:cNvPicPr>
          <p:nvPr/>
        </p:nvPicPr>
        <p:blipFill rotWithShape="1">
          <a:blip r:embed="rId3">
            <a:extLst>
              <a:ext uri="{28A0092B-C50C-407E-A947-70E740481C1C}">
                <a14:useLocalDpi xmlns:a14="http://schemas.microsoft.com/office/drawing/2010/main" val="0"/>
              </a:ext>
            </a:extLst>
          </a:blip>
          <a:srcRect l="12256" t="32821" r="14112" b="29578"/>
          <a:stretch/>
        </p:blipFill>
        <p:spPr>
          <a:xfrm>
            <a:off x="8226226" y="210766"/>
            <a:ext cx="3484694" cy="1257477"/>
          </a:xfrm>
          <a:prstGeom prst="rect">
            <a:avLst/>
          </a:prstGeom>
        </p:spPr>
      </p:pic>
    </p:spTree>
    <p:extLst>
      <p:ext uri="{BB962C8B-B14F-4D97-AF65-F5344CB8AC3E}">
        <p14:creationId xmlns:p14="http://schemas.microsoft.com/office/powerpoint/2010/main" val="2855258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119A-8261-8577-6569-E21ADC5450E6}"/>
              </a:ext>
            </a:extLst>
          </p:cNvPr>
          <p:cNvSpPr>
            <a:spLocks noGrp="1"/>
          </p:cNvSpPr>
          <p:nvPr>
            <p:ph type="title"/>
          </p:nvPr>
        </p:nvSpPr>
        <p:spPr/>
        <p:txBody>
          <a:bodyPr/>
          <a:lstStyle/>
          <a:p>
            <a:r>
              <a:rPr lang="en-US" dirty="0" err="1"/>
              <a:t>Informační</a:t>
            </a:r>
            <a:r>
              <a:rPr lang="en-US" dirty="0"/>
              <a:t> </a:t>
            </a:r>
            <a:r>
              <a:rPr lang="en-US" dirty="0" err="1"/>
              <a:t>zdroje</a:t>
            </a:r>
            <a:endParaRPr lang="en-US" dirty="0"/>
          </a:p>
        </p:txBody>
      </p:sp>
      <p:sp>
        <p:nvSpPr>
          <p:cNvPr id="3" name="Content Placeholder 2">
            <a:extLst>
              <a:ext uri="{FF2B5EF4-FFF2-40B4-BE49-F238E27FC236}">
                <a16:creationId xmlns:a16="http://schemas.microsoft.com/office/drawing/2014/main" id="{75C54C6C-8C52-F609-1ED1-683137EAC9AA}"/>
              </a:ext>
            </a:extLst>
          </p:cNvPr>
          <p:cNvSpPr>
            <a:spLocks noGrp="1"/>
          </p:cNvSpPr>
          <p:nvPr>
            <p:ph idx="1"/>
          </p:nvPr>
        </p:nvSpPr>
        <p:spPr>
          <a:xfrm>
            <a:off x="875201" y="1340064"/>
            <a:ext cx="8946541" cy="4195481"/>
          </a:xfrm>
        </p:spPr>
        <p:txBody>
          <a:bodyPr/>
          <a:lstStyle/>
          <a:p>
            <a:r>
              <a:rPr lang="en-US" b="1" dirty="0" err="1"/>
              <a:t>PubPeer</a:t>
            </a:r>
            <a:endParaRPr lang="en-US" b="1" dirty="0"/>
          </a:p>
          <a:p>
            <a:r>
              <a:rPr lang="en-US" dirty="0">
                <a:hlinkClick r:id="rId2"/>
              </a:rPr>
              <a:t>https://pubpeer.com/</a:t>
            </a:r>
            <a:endParaRPr lang="en-US" dirty="0"/>
          </a:p>
          <a:p>
            <a:r>
              <a:rPr lang="en-US" dirty="0" err="1"/>
              <a:t>Diskuzní</a:t>
            </a:r>
            <a:r>
              <a:rPr lang="en-US" dirty="0"/>
              <a:t> forum k </a:t>
            </a:r>
            <a:r>
              <a:rPr lang="en-US" dirty="0" err="1"/>
              <a:t>individuálním</a:t>
            </a:r>
            <a:r>
              <a:rPr lang="en-US" dirty="0"/>
              <a:t> </a:t>
            </a:r>
            <a:r>
              <a:rPr lang="en-US" dirty="0" err="1"/>
              <a:t>článkům</a:t>
            </a:r>
            <a:r>
              <a:rPr lang="en-US" dirty="0"/>
              <a:t> </a:t>
            </a:r>
            <a:r>
              <a:rPr lang="en-US" dirty="0" err="1"/>
              <a:t>majícím</a:t>
            </a:r>
            <a:r>
              <a:rPr lang="en-US" dirty="0"/>
              <a:t> DOI </a:t>
            </a:r>
            <a:r>
              <a:rPr lang="en-US" dirty="0" err="1"/>
              <a:t>nebo</a:t>
            </a:r>
            <a:r>
              <a:rPr lang="en-US" dirty="0"/>
              <a:t> PMID </a:t>
            </a:r>
            <a:r>
              <a:rPr lang="en-US" dirty="0" err="1"/>
              <a:t>číslo</a:t>
            </a:r>
            <a:endParaRPr lang="en-US" dirty="0"/>
          </a:p>
          <a:p>
            <a:r>
              <a:rPr lang="en-US" dirty="0" err="1"/>
              <a:t>Nabízí</a:t>
            </a:r>
            <a:r>
              <a:rPr lang="en-US" dirty="0"/>
              <a:t> extension k </a:t>
            </a:r>
            <a:r>
              <a:rPr lang="en-US" dirty="0" err="1"/>
              <a:t>prohlížeči</a:t>
            </a:r>
            <a:r>
              <a:rPr lang="en-US" dirty="0"/>
              <a:t> a Zotero, </a:t>
            </a:r>
            <a:r>
              <a:rPr lang="en-US" dirty="0" err="1"/>
              <a:t>které</a:t>
            </a:r>
            <a:r>
              <a:rPr lang="en-US" dirty="0"/>
              <a:t> </a:t>
            </a:r>
            <a:r>
              <a:rPr lang="en-US" dirty="0" err="1"/>
              <a:t>upozorňují</a:t>
            </a:r>
            <a:r>
              <a:rPr lang="en-US" dirty="0"/>
              <a:t> </a:t>
            </a:r>
            <a:r>
              <a:rPr lang="en-US" dirty="0" err="1"/>
              <a:t>na</a:t>
            </a:r>
            <a:r>
              <a:rPr lang="en-US" dirty="0"/>
              <a:t> </a:t>
            </a:r>
            <a:r>
              <a:rPr lang="en-US" dirty="0" err="1"/>
              <a:t>přítomnost</a:t>
            </a:r>
            <a:r>
              <a:rPr lang="en-US" dirty="0"/>
              <a:t> </a:t>
            </a:r>
            <a:r>
              <a:rPr lang="en-US" dirty="0" err="1"/>
              <a:t>článků</a:t>
            </a:r>
            <a:r>
              <a:rPr lang="en-US" dirty="0"/>
              <a:t> s </a:t>
            </a:r>
            <a:r>
              <a:rPr lang="en-US" dirty="0" err="1"/>
              <a:t>PubPeer</a:t>
            </a:r>
            <a:r>
              <a:rPr lang="en-US" dirty="0"/>
              <a:t> </a:t>
            </a:r>
            <a:r>
              <a:rPr lang="en-US" dirty="0" err="1"/>
              <a:t>komentáři</a:t>
            </a:r>
            <a:endParaRPr lang="en-US" dirty="0"/>
          </a:p>
        </p:txBody>
      </p:sp>
      <p:sp>
        <p:nvSpPr>
          <p:cNvPr id="6" name="Rectangle 5">
            <a:extLst>
              <a:ext uri="{FF2B5EF4-FFF2-40B4-BE49-F238E27FC236}">
                <a16:creationId xmlns:a16="http://schemas.microsoft.com/office/drawing/2014/main" id="{134B568D-D54E-B3DC-289D-6B58F7C11C75}"/>
              </a:ext>
            </a:extLst>
          </p:cNvPr>
          <p:cNvSpPr/>
          <p:nvPr/>
        </p:nvSpPr>
        <p:spPr>
          <a:xfrm>
            <a:off x="8067813" y="137157"/>
            <a:ext cx="3839670" cy="1348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924263-4122-4223-03A3-FE1596D16D6B}"/>
              </a:ext>
            </a:extLst>
          </p:cNvPr>
          <p:cNvPicPr>
            <a:picLocks noChangeAspect="1"/>
          </p:cNvPicPr>
          <p:nvPr/>
        </p:nvPicPr>
        <p:blipFill rotWithShape="1">
          <a:blip r:embed="rId3">
            <a:extLst>
              <a:ext uri="{28A0092B-C50C-407E-A947-70E740481C1C}">
                <a14:useLocalDpi xmlns:a14="http://schemas.microsoft.com/office/drawing/2010/main" val="0"/>
              </a:ext>
            </a:extLst>
          </a:blip>
          <a:srcRect l="12256" t="32821" r="14112" b="29578"/>
          <a:stretch/>
        </p:blipFill>
        <p:spPr>
          <a:xfrm>
            <a:off x="8226226" y="210766"/>
            <a:ext cx="3484694" cy="1257477"/>
          </a:xfrm>
          <a:prstGeom prst="rect">
            <a:avLst/>
          </a:prstGeom>
        </p:spPr>
      </p:pic>
      <p:sp>
        <p:nvSpPr>
          <p:cNvPr id="9" name="Arrow: Right 8">
            <a:extLst>
              <a:ext uri="{FF2B5EF4-FFF2-40B4-BE49-F238E27FC236}">
                <a16:creationId xmlns:a16="http://schemas.microsoft.com/office/drawing/2014/main" id="{5615BE89-8434-B83C-DE14-F774C7E714C0}"/>
              </a:ext>
            </a:extLst>
          </p:cNvPr>
          <p:cNvSpPr/>
          <p:nvPr/>
        </p:nvSpPr>
        <p:spPr>
          <a:xfrm rot="14163750">
            <a:off x="7813957" y="3033462"/>
            <a:ext cx="779120" cy="415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E568B68-FC90-FA9A-3354-D0232C49B1CD}"/>
              </a:ext>
            </a:extLst>
          </p:cNvPr>
          <p:cNvPicPr>
            <a:picLocks noChangeAspect="1"/>
          </p:cNvPicPr>
          <p:nvPr/>
        </p:nvPicPr>
        <p:blipFill>
          <a:blip r:embed="rId4"/>
          <a:stretch>
            <a:fillRect/>
          </a:stretch>
        </p:blipFill>
        <p:spPr>
          <a:xfrm>
            <a:off x="284224" y="378073"/>
            <a:ext cx="11457992" cy="6087058"/>
          </a:xfrm>
          <a:prstGeom prst="rect">
            <a:avLst/>
          </a:prstGeom>
        </p:spPr>
      </p:pic>
      <p:sp>
        <p:nvSpPr>
          <p:cNvPr id="10" name="TextBox 9">
            <a:extLst>
              <a:ext uri="{FF2B5EF4-FFF2-40B4-BE49-F238E27FC236}">
                <a16:creationId xmlns:a16="http://schemas.microsoft.com/office/drawing/2014/main" id="{AC8A9D1A-51F3-5AA9-F93B-3CBDF4A156B3}"/>
              </a:ext>
            </a:extLst>
          </p:cNvPr>
          <p:cNvSpPr txBox="1"/>
          <p:nvPr/>
        </p:nvSpPr>
        <p:spPr>
          <a:xfrm>
            <a:off x="5899527" y="1805201"/>
            <a:ext cx="3459503" cy="646331"/>
          </a:xfrm>
          <a:prstGeom prst="rect">
            <a:avLst/>
          </a:prstGeom>
          <a:solidFill>
            <a:schemeClr val="accent3">
              <a:lumMod val="60000"/>
              <a:lumOff val="40000"/>
            </a:schemeClr>
          </a:solidFill>
          <a:ln>
            <a:solidFill>
              <a:srgbClr val="FF0000"/>
            </a:solidFill>
          </a:ln>
        </p:spPr>
        <p:txBody>
          <a:bodyPr wrap="square" rtlCol="0">
            <a:spAutoFit/>
          </a:bodyPr>
          <a:lstStyle/>
          <a:p>
            <a:r>
              <a:rPr lang="en-US" b="1" dirty="0">
                <a:solidFill>
                  <a:srgbClr val="FF0000"/>
                </a:solidFill>
              </a:rPr>
              <a:t>23 potentially problematic articles out of 200 displayed!</a:t>
            </a:r>
          </a:p>
        </p:txBody>
      </p:sp>
      <p:sp>
        <p:nvSpPr>
          <p:cNvPr id="12" name="Arrow: Up 11">
            <a:extLst>
              <a:ext uri="{FF2B5EF4-FFF2-40B4-BE49-F238E27FC236}">
                <a16:creationId xmlns:a16="http://schemas.microsoft.com/office/drawing/2014/main" id="{8FE6B798-C7CE-0472-0017-44FF0DA4CB2E}"/>
              </a:ext>
            </a:extLst>
          </p:cNvPr>
          <p:cNvSpPr/>
          <p:nvPr/>
        </p:nvSpPr>
        <p:spPr>
          <a:xfrm>
            <a:off x="5436815" y="1632857"/>
            <a:ext cx="382556" cy="801694"/>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902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4B568D-D54E-B3DC-289D-6B58F7C11C75}"/>
              </a:ext>
            </a:extLst>
          </p:cNvPr>
          <p:cNvSpPr/>
          <p:nvPr/>
        </p:nvSpPr>
        <p:spPr>
          <a:xfrm>
            <a:off x="8067813" y="90504"/>
            <a:ext cx="3839670" cy="1348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924263-4122-4223-03A3-FE1596D16D6B}"/>
              </a:ext>
            </a:extLst>
          </p:cNvPr>
          <p:cNvPicPr>
            <a:picLocks noChangeAspect="1"/>
          </p:cNvPicPr>
          <p:nvPr/>
        </p:nvPicPr>
        <p:blipFill rotWithShape="1">
          <a:blip r:embed="rId2">
            <a:extLst>
              <a:ext uri="{28A0092B-C50C-407E-A947-70E740481C1C}">
                <a14:useLocalDpi xmlns:a14="http://schemas.microsoft.com/office/drawing/2010/main" val="0"/>
              </a:ext>
            </a:extLst>
          </a:blip>
          <a:srcRect l="12256" t="32821" r="14112" b="29578"/>
          <a:stretch/>
        </p:blipFill>
        <p:spPr>
          <a:xfrm>
            <a:off x="8226226" y="210766"/>
            <a:ext cx="3484694" cy="1257477"/>
          </a:xfrm>
          <a:prstGeom prst="rect">
            <a:avLst/>
          </a:prstGeom>
        </p:spPr>
      </p:pic>
      <p:pic>
        <p:nvPicPr>
          <p:cNvPr id="4" name="Picture 3">
            <a:extLst>
              <a:ext uri="{FF2B5EF4-FFF2-40B4-BE49-F238E27FC236}">
                <a16:creationId xmlns:a16="http://schemas.microsoft.com/office/drawing/2014/main" id="{435B42DE-4601-7197-650A-0C28436742DA}"/>
              </a:ext>
            </a:extLst>
          </p:cNvPr>
          <p:cNvPicPr>
            <a:picLocks noChangeAspect="1"/>
          </p:cNvPicPr>
          <p:nvPr/>
        </p:nvPicPr>
        <p:blipFill>
          <a:blip r:embed="rId3"/>
          <a:stretch>
            <a:fillRect/>
          </a:stretch>
        </p:blipFill>
        <p:spPr>
          <a:xfrm>
            <a:off x="137856" y="1993635"/>
            <a:ext cx="11916287" cy="2495265"/>
          </a:xfrm>
          <a:prstGeom prst="rect">
            <a:avLst/>
          </a:prstGeom>
        </p:spPr>
      </p:pic>
      <p:sp>
        <p:nvSpPr>
          <p:cNvPr id="2" name="Rectangle 1">
            <a:extLst>
              <a:ext uri="{FF2B5EF4-FFF2-40B4-BE49-F238E27FC236}">
                <a16:creationId xmlns:a16="http://schemas.microsoft.com/office/drawing/2014/main" id="{6409B445-E09A-D62C-BE71-C0ED3F563047}"/>
              </a:ext>
            </a:extLst>
          </p:cNvPr>
          <p:cNvSpPr/>
          <p:nvPr/>
        </p:nvSpPr>
        <p:spPr>
          <a:xfrm>
            <a:off x="10077061" y="2705878"/>
            <a:ext cx="1830421" cy="1688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436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1AB4BA-EA05-8EDC-2BD2-3CA712FE8F30}"/>
              </a:ext>
            </a:extLst>
          </p:cNvPr>
          <p:cNvSpPr>
            <a:spLocks noGrp="1"/>
          </p:cNvSpPr>
          <p:nvPr>
            <p:ph idx="1"/>
          </p:nvPr>
        </p:nvSpPr>
        <p:spPr>
          <a:xfrm>
            <a:off x="320214" y="1853248"/>
            <a:ext cx="10056516" cy="4825999"/>
          </a:xfrm>
        </p:spPr>
        <p:txBody>
          <a:bodyPr>
            <a:normAutofit/>
          </a:bodyPr>
          <a:lstStyle/>
          <a:p>
            <a:r>
              <a:rPr lang="en-US" dirty="0"/>
              <a:t>Allows to post about the concerns connected to individual articles.</a:t>
            </a:r>
          </a:p>
          <a:p>
            <a:r>
              <a:rPr lang="en-US" dirty="0"/>
              <a:t>Discussion is moderated, which prevents baseless personal attacks.</a:t>
            </a:r>
          </a:p>
          <a:p>
            <a:r>
              <a:rPr lang="en-US" dirty="0"/>
              <a:t>Posts can be anonymous or under your own name.</a:t>
            </a:r>
          </a:p>
          <a:p>
            <a:r>
              <a:rPr lang="en-US" dirty="0"/>
              <a:t>By posting your question or concern, you can notify authors about the discovered problems (</a:t>
            </a:r>
            <a:r>
              <a:rPr lang="en-US" dirty="0" err="1"/>
              <a:t>PubPeer</a:t>
            </a:r>
            <a:r>
              <a:rPr lang="en-US" dirty="0"/>
              <a:t> sends email notifications to the corresponding author).</a:t>
            </a:r>
          </a:p>
          <a:p>
            <a:r>
              <a:rPr lang="en-US" dirty="0"/>
              <a:t>Even if the authors decide to not react, your post can warn other researchers about potential problems with the article.</a:t>
            </a:r>
          </a:p>
          <a:p>
            <a:r>
              <a:rPr lang="en-US" dirty="0" err="1"/>
              <a:t>PubPeer</a:t>
            </a:r>
            <a:r>
              <a:rPr lang="en-US" dirty="0"/>
              <a:t> posts have been recently used as a base for institutional investigation.</a:t>
            </a:r>
          </a:p>
        </p:txBody>
      </p:sp>
      <p:sp>
        <p:nvSpPr>
          <p:cNvPr id="6" name="Title 1">
            <a:extLst>
              <a:ext uri="{FF2B5EF4-FFF2-40B4-BE49-F238E27FC236}">
                <a16:creationId xmlns:a16="http://schemas.microsoft.com/office/drawing/2014/main" id="{C277C5F6-526C-B60D-5F23-8CF8672C42C6}"/>
              </a:ext>
            </a:extLst>
          </p:cNvPr>
          <p:cNvSpPr>
            <a:spLocks noGrp="1"/>
          </p:cNvSpPr>
          <p:nvPr>
            <p:ph type="title"/>
          </p:nvPr>
        </p:nvSpPr>
        <p:spPr>
          <a:xfrm>
            <a:off x="646111" y="452718"/>
            <a:ext cx="7154281" cy="1400530"/>
          </a:xfrm>
        </p:spPr>
        <p:txBody>
          <a:bodyPr/>
          <a:lstStyle/>
          <a:p>
            <a:r>
              <a:rPr lang="en-US" sz="2800" dirty="0"/>
              <a:t>Using </a:t>
            </a:r>
            <a:r>
              <a:rPr lang="en-US" sz="2800" dirty="0" err="1"/>
              <a:t>PubPeer</a:t>
            </a:r>
            <a:r>
              <a:rPr lang="en-US" sz="2800" dirty="0"/>
              <a:t> to notify others about problematic data</a:t>
            </a:r>
          </a:p>
        </p:txBody>
      </p:sp>
      <p:sp>
        <p:nvSpPr>
          <p:cNvPr id="8" name="Rectangle 7">
            <a:extLst>
              <a:ext uri="{FF2B5EF4-FFF2-40B4-BE49-F238E27FC236}">
                <a16:creationId xmlns:a16="http://schemas.microsoft.com/office/drawing/2014/main" id="{86E7146F-9FFF-0915-C063-704A7B9923A9}"/>
              </a:ext>
            </a:extLst>
          </p:cNvPr>
          <p:cNvSpPr/>
          <p:nvPr/>
        </p:nvSpPr>
        <p:spPr>
          <a:xfrm>
            <a:off x="8067813" y="90504"/>
            <a:ext cx="3839670" cy="1348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9A1CA2-82BE-FBE7-3974-3457BFABCBCE}"/>
              </a:ext>
            </a:extLst>
          </p:cNvPr>
          <p:cNvPicPr>
            <a:picLocks noChangeAspect="1"/>
          </p:cNvPicPr>
          <p:nvPr/>
        </p:nvPicPr>
        <p:blipFill rotWithShape="1">
          <a:blip r:embed="rId2">
            <a:extLst>
              <a:ext uri="{28A0092B-C50C-407E-A947-70E740481C1C}">
                <a14:useLocalDpi xmlns:a14="http://schemas.microsoft.com/office/drawing/2010/main" val="0"/>
              </a:ext>
            </a:extLst>
          </a:blip>
          <a:srcRect l="12256" t="32821" r="14112" b="29578"/>
          <a:stretch/>
        </p:blipFill>
        <p:spPr>
          <a:xfrm>
            <a:off x="8226226" y="164113"/>
            <a:ext cx="3484694" cy="1257477"/>
          </a:xfrm>
          <a:prstGeom prst="rect">
            <a:avLst/>
          </a:prstGeom>
        </p:spPr>
      </p:pic>
    </p:spTree>
    <p:extLst>
      <p:ext uri="{BB962C8B-B14F-4D97-AF65-F5344CB8AC3E}">
        <p14:creationId xmlns:p14="http://schemas.microsoft.com/office/powerpoint/2010/main" val="54518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8EEE6-05A2-EF28-0FD4-75310091016D}"/>
              </a:ext>
            </a:extLst>
          </p:cNvPr>
          <p:cNvSpPr>
            <a:spLocks noGrp="1"/>
          </p:cNvSpPr>
          <p:nvPr>
            <p:ph idx="1"/>
          </p:nvPr>
        </p:nvSpPr>
        <p:spPr/>
        <p:txBody>
          <a:bodyPr>
            <a:normAutofit fontScale="92500" lnSpcReduction="20000"/>
          </a:bodyPr>
          <a:lstStyle/>
          <a:p>
            <a:r>
              <a:rPr lang="en-US" dirty="0"/>
              <a:t>Scientific awards?</a:t>
            </a:r>
          </a:p>
          <a:p>
            <a:r>
              <a:rPr lang="en-US" dirty="0"/>
              <a:t>Funding?</a:t>
            </a:r>
          </a:p>
          <a:p>
            <a:r>
              <a:rPr lang="en-US" dirty="0"/>
              <a:t>Publications in high-impact journals?</a:t>
            </a:r>
          </a:p>
          <a:p>
            <a:r>
              <a:rPr lang="en-US" dirty="0"/>
              <a:t>Media coverage?</a:t>
            </a:r>
          </a:p>
          <a:p>
            <a:r>
              <a:rPr lang="en-US" dirty="0"/>
              <a:t>Author’s career?</a:t>
            </a:r>
          </a:p>
          <a:p>
            <a:r>
              <a:rPr lang="en-US" dirty="0"/>
              <a:t>Affiliation with prestigious university/institute?</a:t>
            </a:r>
          </a:p>
          <a:p>
            <a:r>
              <a:rPr lang="en-US" dirty="0"/>
              <a:t>Number of publications?</a:t>
            </a:r>
          </a:p>
          <a:p>
            <a:r>
              <a:rPr lang="en-US" dirty="0"/>
              <a:t>Number of citations?</a:t>
            </a:r>
          </a:p>
          <a:p>
            <a:r>
              <a:rPr lang="en-US" dirty="0"/>
              <a:t>Transparency (availability of raw data, open peer reviews…)?</a:t>
            </a:r>
          </a:p>
          <a:p>
            <a:r>
              <a:rPr lang="en-US" dirty="0"/>
              <a:t>Indexing on PubMed/</a:t>
            </a:r>
            <a:r>
              <a:rPr lang="en-US" dirty="0" err="1"/>
              <a:t>WoS</a:t>
            </a:r>
            <a:r>
              <a:rPr lang="en-US" dirty="0"/>
              <a:t>/Scopus?</a:t>
            </a:r>
          </a:p>
          <a:p>
            <a:r>
              <a:rPr lang="en-US" dirty="0"/>
              <a:t>Peer review?</a:t>
            </a:r>
          </a:p>
        </p:txBody>
      </p:sp>
      <p:sp>
        <p:nvSpPr>
          <p:cNvPr id="4" name="Title 1">
            <a:extLst>
              <a:ext uri="{FF2B5EF4-FFF2-40B4-BE49-F238E27FC236}">
                <a16:creationId xmlns:a16="http://schemas.microsoft.com/office/drawing/2014/main" id="{A1A31090-B54C-2609-C7BD-342EC234C1D4}"/>
              </a:ext>
            </a:extLst>
          </p:cNvPr>
          <p:cNvSpPr txBox="1">
            <a:spLocks/>
          </p:cNvSpPr>
          <p:nvPr/>
        </p:nvSpPr>
        <p:spPr>
          <a:xfrm>
            <a:off x="798511" y="6051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What are the signs of quality science?</a:t>
            </a:r>
          </a:p>
        </p:txBody>
      </p:sp>
    </p:spTree>
    <p:extLst>
      <p:ext uri="{BB962C8B-B14F-4D97-AF65-F5344CB8AC3E}">
        <p14:creationId xmlns:p14="http://schemas.microsoft.com/office/powerpoint/2010/main" val="3859642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FD07-F108-A57B-2C6D-545D409CBE3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FFF7861-0424-9765-8BE4-BA4EA6BBA5BB}"/>
              </a:ext>
            </a:extLst>
          </p:cNvPr>
          <p:cNvSpPr>
            <a:spLocks noGrp="1"/>
          </p:cNvSpPr>
          <p:nvPr>
            <p:ph idx="1"/>
          </p:nvPr>
        </p:nvSpPr>
        <p:spPr>
          <a:xfrm>
            <a:off x="1104293" y="1524598"/>
            <a:ext cx="8946541" cy="5079402"/>
          </a:xfrm>
        </p:spPr>
        <p:txBody>
          <a:bodyPr>
            <a:normAutofit fontScale="92500" lnSpcReduction="20000"/>
          </a:bodyPr>
          <a:lstStyle/>
          <a:p>
            <a:pPr>
              <a:lnSpc>
                <a:spcPct val="120000"/>
              </a:lnSpc>
            </a:pPr>
            <a:r>
              <a:rPr lang="en-US" dirty="0"/>
              <a:t>Scientific publishing system is by large based on trust in the honest conduct of authors.</a:t>
            </a:r>
          </a:p>
          <a:p>
            <a:pPr>
              <a:lnSpc>
                <a:spcPct val="120000"/>
              </a:lnSpc>
            </a:pPr>
            <a:r>
              <a:rPr lang="en-US" dirty="0"/>
              <a:t>Currently, this system fails due to multiple factors which endangers public trust in research.</a:t>
            </a:r>
          </a:p>
          <a:p>
            <a:pPr algn="just">
              <a:lnSpc>
                <a:spcPct val="120000"/>
              </a:lnSpc>
            </a:pPr>
            <a:r>
              <a:rPr lang="en-US" dirty="0"/>
              <a:t>In all phases of working with literature, it is important to be aware of the existence of problematic publications and to avoid spreading their influence.</a:t>
            </a:r>
          </a:p>
          <a:p>
            <a:pPr algn="just">
              <a:lnSpc>
                <a:spcPct val="120000"/>
              </a:lnSpc>
            </a:pPr>
            <a:r>
              <a:rPr lang="en-US" dirty="0"/>
              <a:t>Part of the problematic publications can be identified based on image data.</a:t>
            </a:r>
          </a:p>
          <a:p>
            <a:pPr algn="just">
              <a:lnSpc>
                <a:spcPct val="120000"/>
              </a:lnSpc>
            </a:pPr>
            <a:r>
              <a:rPr lang="en-US" dirty="0"/>
              <a:t>Other types of problematic publications are hard to identify, it is therefore important to be informed about the latest developments in publishing ethics.</a:t>
            </a:r>
          </a:p>
          <a:p>
            <a:pPr algn="just">
              <a:lnSpc>
                <a:spcPct val="120000"/>
              </a:lnSpc>
            </a:pPr>
            <a:r>
              <a:rPr lang="en-US" dirty="0"/>
              <a:t>Protecting human knowledge from misinformation is the main duty of a researcher. It is therefore necessary to actively address and critique problematic publications and demand their correction or retraction.</a:t>
            </a:r>
          </a:p>
        </p:txBody>
      </p:sp>
    </p:spTree>
    <p:extLst>
      <p:ext uri="{BB962C8B-B14F-4D97-AF65-F5344CB8AC3E}">
        <p14:creationId xmlns:p14="http://schemas.microsoft.com/office/powerpoint/2010/main" val="2060948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F99F-9EE4-1982-5180-70801A9FDDD7}"/>
              </a:ext>
            </a:extLst>
          </p:cNvPr>
          <p:cNvSpPr>
            <a:spLocks noGrp="1"/>
          </p:cNvSpPr>
          <p:nvPr>
            <p:ph type="title"/>
          </p:nvPr>
        </p:nvSpPr>
        <p:spPr>
          <a:xfrm>
            <a:off x="1479646" y="2971776"/>
            <a:ext cx="9404723" cy="1400530"/>
          </a:xfrm>
        </p:spPr>
        <p:txBody>
          <a:bodyPr/>
          <a:lstStyle/>
          <a:p>
            <a:pPr algn="ctr"/>
            <a:r>
              <a:rPr lang="en-US" dirty="0"/>
              <a:t>Thank you for your attention!</a:t>
            </a:r>
          </a:p>
        </p:txBody>
      </p:sp>
    </p:spTree>
    <p:extLst>
      <p:ext uri="{BB962C8B-B14F-4D97-AF65-F5344CB8AC3E}">
        <p14:creationId xmlns:p14="http://schemas.microsoft.com/office/powerpoint/2010/main" val="1058241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F7CF-6ACF-3183-DC0C-B49BB3987229}"/>
              </a:ext>
            </a:extLst>
          </p:cNvPr>
          <p:cNvSpPr>
            <a:spLocks noGrp="1"/>
          </p:cNvSpPr>
          <p:nvPr>
            <p:ph type="title"/>
          </p:nvPr>
        </p:nvSpPr>
        <p:spPr>
          <a:xfrm>
            <a:off x="195181" y="160888"/>
            <a:ext cx="9404723" cy="1400530"/>
          </a:xfrm>
        </p:spPr>
        <p:txBody>
          <a:bodyPr/>
          <a:lstStyle/>
          <a:p>
            <a:r>
              <a:rPr lang="en-GB" dirty="0"/>
              <a:t>Bonus: Are we doing it wrong?</a:t>
            </a:r>
            <a:endParaRPr lang="en-US" dirty="0"/>
          </a:p>
        </p:txBody>
      </p:sp>
      <p:sp>
        <p:nvSpPr>
          <p:cNvPr id="3" name="TextBox 2">
            <a:extLst>
              <a:ext uri="{FF2B5EF4-FFF2-40B4-BE49-F238E27FC236}">
                <a16:creationId xmlns:a16="http://schemas.microsoft.com/office/drawing/2014/main" id="{47F6A3F0-3431-35B3-5292-30BE0C8614E8}"/>
              </a:ext>
            </a:extLst>
          </p:cNvPr>
          <p:cNvSpPr txBox="1"/>
          <p:nvPr/>
        </p:nvSpPr>
        <p:spPr>
          <a:xfrm>
            <a:off x="195181" y="1361363"/>
            <a:ext cx="7524817" cy="400110"/>
          </a:xfrm>
          <a:prstGeom prst="rect">
            <a:avLst/>
          </a:prstGeom>
          <a:noFill/>
        </p:spPr>
        <p:txBody>
          <a:bodyPr wrap="none" rtlCol="0">
            <a:spAutoFit/>
          </a:bodyPr>
          <a:lstStyle/>
          <a:p>
            <a:r>
              <a:rPr lang="en-GB" sz="2000" dirty="0"/>
              <a:t>Publication fees to expensive? Sell the spots on your paper!</a:t>
            </a:r>
            <a:endParaRPr lang="en-US" sz="2000" dirty="0"/>
          </a:p>
        </p:txBody>
      </p:sp>
      <p:pic>
        <p:nvPicPr>
          <p:cNvPr id="6" name="Picture 5">
            <a:extLst>
              <a:ext uri="{FF2B5EF4-FFF2-40B4-BE49-F238E27FC236}">
                <a16:creationId xmlns:a16="http://schemas.microsoft.com/office/drawing/2014/main" id="{BD09AA25-8010-3D61-7F1E-35D66A1D24FC}"/>
              </a:ext>
            </a:extLst>
          </p:cNvPr>
          <p:cNvPicPr>
            <a:picLocks noChangeAspect="1"/>
          </p:cNvPicPr>
          <p:nvPr/>
        </p:nvPicPr>
        <p:blipFill>
          <a:blip r:embed="rId2"/>
          <a:stretch>
            <a:fillRect/>
          </a:stretch>
        </p:blipFill>
        <p:spPr>
          <a:xfrm>
            <a:off x="7994227" y="861153"/>
            <a:ext cx="4066119" cy="2986320"/>
          </a:xfrm>
          <a:prstGeom prst="rect">
            <a:avLst/>
          </a:prstGeom>
        </p:spPr>
      </p:pic>
      <p:pic>
        <p:nvPicPr>
          <p:cNvPr id="9" name="Picture 8" descr="A black screen with white text&#10;&#10;Description automatically generated">
            <a:extLst>
              <a:ext uri="{FF2B5EF4-FFF2-40B4-BE49-F238E27FC236}">
                <a16:creationId xmlns:a16="http://schemas.microsoft.com/office/drawing/2014/main" id="{9951D41E-EDA4-1904-435B-9AAC26854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3" y="2111224"/>
            <a:ext cx="4197775" cy="279468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72C0689-44BA-849D-8788-E8FC1BC63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258" y="4078594"/>
            <a:ext cx="6555899" cy="2618518"/>
          </a:xfrm>
          <a:prstGeom prst="rect">
            <a:avLst/>
          </a:prstGeom>
        </p:spPr>
      </p:pic>
      <p:sp>
        <p:nvSpPr>
          <p:cNvPr id="13" name="Arrow: Right 12">
            <a:extLst>
              <a:ext uri="{FF2B5EF4-FFF2-40B4-BE49-F238E27FC236}">
                <a16:creationId xmlns:a16="http://schemas.microsoft.com/office/drawing/2014/main" id="{C1888C9B-0FFB-83E1-A8F4-EDAB96835E82}"/>
              </a:ext>
            </a:extLst>
          </p:cNvPr>
          <p:cNvSpPr/>
          <p:nvPr/>
        </p:nvSpPr>
        <p:spPr>
          <a:xfrm rot="2131479">
            <a:off x="3563618" y="3611028"/>
            <a:ext cx="787941" cy="5350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616C6AE-D6AB-F8DC-AB70-29236244D3EB}"/>
              </a:ext>
            </a:extLst>
          </p:cNvPr>
          <p:cNvPicPr>
            <a:picLocks noChangeAspect="1"/>
          </p:cNvPicPr>
          <p:nvPr/>
        </p:nvPicPr>
        <p:blipFill>
          <a:blip r:embed="rId5"/>
          <a:stretch>
            <a:fillRect/>
          </a:stretch>
        </p:blipFill>
        <p:spPr>
          <a:xfrm>
            <a:off x="63483" y="5442583"/>
            <a:ext cx="3956941" cy="1133755"/>
          </a:xfrm>
          <a:prstGeom prst="rect">
            <a:avLst/>
          </a:prstGeom>
        </p:spPr>
      </p:pic>
    </p:spTree>
    <p:extLst>
      <p:ext uri="{BB962C8B-B14F-4D97-AF65-F5344CB8AC3E}">
        <p14:creationId xmlns:p14="http://schemas.microsoft.com/office/powerpoint/2010/main" val="2002973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F7CF-6ACF-3183-DC0C-B49BB3987229}"/>
              </a:ext>
            </a:extLst>
          </p:cNvPr>
          <p:cNvSpPr>
            <a:spLocks noGrp="1"/>
          </p:cNvSpPr>
          <p:nvPr>
            <p:ph type="title"/>
          </p:nvPr>
        </p:nvSpPr>
        <p:spPr>
          <a:xfrm>
            <a:off x="195181" y="160888"/>
            <a:ext cx="9404723" cy="1400530"/>
          </a:xfrm>
        </p:spPr>
        <p:txBody>
          <a:bodyPr/>
          <a:lstStyle/>
          <a:p>
            <a:r>
              <a:rPr lang="en-GB" dirty="0"/>
              <a:t>Bonus: Are we doing it wrong?</a:t>
            </a:r>
            <a:endParaRPr lang="en-US" dirty="0"/>
          </a:p>
        </p:txBody>
      </p:sp>
      <p:sp>
        <p:nvSpPr>
          <p:cNvPr id="3" name="TextBox 2">
            <a:extLst>
              <a:ext uri="{FF2B5EF4-FFF2-40B4-BE49-F238E27FC236}">
                <a16:creationId xmlns:a16="http://schemas.microsoft.com/office/drawing/2014/main" id="{47F6A3F0-3431-35B3-5292-30BE0C8614E8}"/>
              </a:ext>
            </a:extLst>
          </p:cNvPr>
          <p:cNvSpPr txBox="1"/>
          <p:nvPr/>
        </p:nvSpPr>
        <p:spPr>
          <a:xfrm>
            <a:off x="393902" y="1114072"/>
            <a:ext cx="6337638" cy="4524315"/>
          </a:xfrm>
          <a:prstGeom prst="rect">
            <a:avLst/>
          </a:prstGeom>
          <a:noFill/>
        </p:spPr>
        <p:txBody>
          <a:bodyPr wrap="square" rtlCol="0">
            <a:spAutoFit/>
          </a:bodyPr>
          <a:lstStyle/>
          <a:p>
            <a:r>
              <a:rPr lang="en-GB" sz="2000" b="1" dirty="0"/>
              <a:t>Hijacked journals</a:t>
            </a:r>
          </a:p>
          <a:p>
            <a:pPr marL="342900" indent="-342900">
              <a:buFont typeface="Arial" panose="020B0604020202020204" pitchFamily="34" charset="0"/>
              <a:buChar char="•"/>
            </a:pPr>
            <a:r>
              <a:rPr lang="en-GB" dirty="0"/>
              <a:t>Use cloned websites and ISSN identifiers of established journals.</a:t>
            </a:r>
          </a:p>
          <a:p>
            <a:pPr marL="342900" indent="-342900">
              <a:buFont typeface="Arial" panose="020B0604020202020204" pitchFamily="34" charset="0"/>
              <a:buChar char="•"/>
            </a:pPr>
            <a:r>
              <a:rPr lang="en-GB" dirty="0"/>
              <a:t>Articles do not undergo peer review and publication fee goes to hijackers.</a:t>
            </a:r>
          </a:p>
          <a:p>
            <a:pPr marL="342900" indent="-342900">
              <a:buFont typeface="Arial" panose="020B0604020202020204" pitchFamily="34" charset="0"/>
              <a:buChar char="•"/>
            </a:pPr>
            <a:r>
              <a:rPr lang="en-GB" dirty="0"/>
              <a:t>Using fake identifiers, the articles can be indexed in Scopus anyway and cited.</a:t>
            </a:r>
          </a:p>
          <a:p>
            <a:pPr marL="342900" indent="-342900">
              <a:buFont typeface="Arial" panose="020B0604020202020204" pitchFamily="34" charset="0"/>
              <a:buChar char="•"/>
            </a:pPr>
            <a:r>
              <a:rPr lang="en-GB" dirty="0"/>
              <a:t>Articles citing papers from hijacked articles are called “</a:t>
            </a:r>
            <a:r>
              <a:rPr lang="en-GB" dirty="0" err="1"/>
              <a:t>citejacked</a:t>
            </a:r>
            <a:r>
              <a:rPr lang="en-GB" dirty="0"/>
              <a: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Retraction Watch Hijacked Journal Checker: </a:t>
            </a:r>
          </a:p>
          <a:p>
            <a:pPr marL="800100" lvl="1" indent="-342900">
              <a:buFont typeface="Arial" panose="020B0604020202020204" pitchFamily="34" charset="0"/>
              <a:buChar char="•"/>
            </a:pPr>
            <a:r>
              <a:rPr lang="en-US" sz="1400" dirty="0">
                <a:hlinkClick r:id="rId2"/>
              </a:rPr>
              <a:t>https://retractionwatch.com/the-retraction-watch-hijacked-journal-checker/</a:t>
            </a:r>
            <a:endParaRPr lang="en-US" sz="1400" dirty="0"/>
          </a:p>
          <a:p>
            <a:pPr marL="800100" lvl="1"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US" sz="2000" dirty="0"/>
          </a:p>
        </p:txBody>
      </p:sp>
      <p:pic>
        <p:nvPicPr>
          <p:cNvPr id="11" name="Picture 10">
            <a:extLst>
              <a:ext uri="{FF2B5EF4-FFF2-40B4-BE49-F238E27FC236}">
                <a16:creationId xmlns:a16="http://schemas.microsoft.com/office/drawing/2014/main" id="{4775706C-099C-2CAB-A82A-A7436374AD2C}"/>
              </a:ext>
            </a:extLst>
          </p:cNvPr>
          <p:cNvPicPr>
            <a:picLocks noChangeAspect="1"/>
          </p:cNvPicPr>
          <p:nvPr/>
        </p:nvPicPr>
        <p:blipFill>
          <a:blip r:embed="rId3"/>
          <a:stretch>
            <a:fillRect/>
          </a:stretch>
        </p:blipFill>
        <p:spPr>
          <a:xfrm>
            <a:off x="6930261" y="2153434"/>
            <a:ext cx="5014429" cy="3735678"/>
          </a:xfrm>
          <a:prstGeom prst="rect">
            <a:avLst/>
          </a:prstGeom>
        </p:spPr>
      </p:pic>
      <p:sp>
        <p:nvSpPr>
          <p:cNvPr id="15" name="TextBox 14">
            <a:extLst>
              <a:ext uri="{FF2B5EF4-FFF2-40B4-BE49-F238E27FC236}">
                <a16:creationId xmlns:a16="http://schemas.microsoft.com/office/drawing/2014/main" id="{98B1B000-516D-B2F9-B60C-1617179931AC}"/>
              </a:ext>
            </a:extLst>
          </p:cNvPr>
          <p:cNvSpPr txBox="1"/>
          <p:nvPr/>
        </p:nvSpPr>
        <p:spPr>
          <a:xfrm>
            <a:off x="6930261" y="5960605"/>
            <a:ext cx="6113834" cy="646331"/>
          </a:xfrm>
          <a:prstGeom prst="rect">
            <a:avLst/>
          </a:prstGeom>
          <a:noFill/>
        </p:spPr>
        <p:txBody>
          <a:bodyPr wrap="square">
            <a:spAutoFit/>
          </a:bodyPr>
          <a:lstStyle/>
          <a:p>
            <a:pPr algn="just"/>
            <a:r>
              <a:rPr lang="en-US" sz="1200" dirty="0">
                <a:hlinkClick r:id="rId4"/>
              </a:rPr>
              <a:t>https://www.irit.fr/~Guillaume.Cabanac/problematic-paper-screener/ACLM_Citejacked.pdf</a:t>
            </a:r>
            <a:endParaRPr lang="en-US" sz="1200" dirty="0"/>
          </a:p>
          <a:p>
            <a:pPr algn="just"/>
            <a:endParaRPr lang="en-US" sz="1200" dirty="0"/>
          </a:p>
        </p:txBody>
      </p:sp>
    </p:spTree>
    <p:extLst>
      <p:ext uri="{BB962C8B-B14F-4D97-AF65-F5344CB8AC3E}">
        <p14:creationId xmlns:p14="http://schemas.microsoft.com/office/powerpoint/2010/main" val="19553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581F01-C806-EF41-896E-5C83D49724A6}"/>
              </a:ext>
            </a:extLst>
          </p:cNvPr>
          <p:cNvSpPr txBox="1">
            <a:spLocks/>
          </p:cNvSpPr>
          <p:nvPr/>
        </p:nvSpPr>
        <p:spPr>
          <a:xfrm>
            <a:off x="195181" y="16088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Bonus: Are we doing it wrong?</a:t>
            </a:r>
            <a:endParaRPr lang="en-US" dirty="0"/>
          </a:p>
        </p:txBody>
      </p:sp>
      <p:sp>
        <p:nvSpPr>
          <p:cNvPr id="5" name="TextBox 4">
            <a:extLst>
              <a:ext uri="{FF2B5EF4-FFF2-40B4-BE49-F238E27FC236}">
                <a16:creationId xmlns:a16="http://schemas.microsoft.com/office/drawing/2014/main" id="{111B8FA4-F422-78B5-91BD-D3BB09FE2B3C}"/>
              </a:ext>
            </a:extLst>
          </p:cNvPr>
          <p:cNvSpPr txBox="1"/>
          <p:nvPr/>
        </p:nvSpPr>
        <p:spPr>
          <a:xfrm>
            <a:off x="452153" y="1065727"/>
            <a:ext cx="11211112" cy="2985433"/>
          </a:xfrm>
          <a:prstGeom prst="rect">
            <a:avLst/>
          </a:prstGeom>
          <a:noFill/>
        </p:spPr>
        <p:txBody>
          <a:bodyPr wrap="square" rtlCol="0">
            <a:spAutoFit/>
          </a:bodyPr>
          <a:lstStyle/>
          <a:p>
            <a:r>
              <a:rPr lang="en-GB" sz="2400" b="1" dirty="0"/>
              <a:t>Sneaked references</a:t>
            </a:r>
          </a:p>
          <a:p>
            <a:endParaRPr lang="en-GB" sz="2400" b="1" dirty="0"/>
          </a:p>
          <a:p>
            <a:pPr marL="342900" indent="-342900">
              <a:buFont typeface="Arial" panose="020B0604020202020204" pitchFamily="34" charset="0"/>
              <a:buChar char="•"/>
            </a:pPr>
            <a:r>
              <a:rPr lang="en-GB" sz="2000" dirty="0"/>
              <a:t>Citation manipulation is one of the most common “publication crimes”.</a:t>
            </a:r>
          </a:p>
          <a:p>
            <a:pPr marL="800100" lvl="1" indent="-342900">
              <a:buFont typeface="Arial" panose="020B0604020202020204" pitchFamily="34" charset="0"/>
              <a:buChar char="•"/>
            </a:pPr>
            <a:r>
              <a:rPr lang="en-GB" sz="1600" dirty="0"/>
              <a:t>Self-citations.</a:t>
            </a:r>
          </a:p>
          <a:p>
            <a:pPr marL="800100" lvl="1" indent="-342900">
              <a:buFont typeface="Arial" panose="020B0604020202020204" pitchFamily="34" charset="0"/>
              <a:buChar char="•"/>
            </a:pPr>
            <a:r>
              <a:rPr lang="en-GB" sz="1600" dirty="0"/>
              <a:t>Citing of irrelevant articles.</a:t>
            </a:r>
          </a:p>
          <a:p>
            <a:pPr marL="800100" lvl="1" indent="-342900">
              <a:buFont typeface="Arial" panose="020B0604020202020204" pitchFamily="34" charset="0"/>
              <a:buChar char="•"/>
            </a:pPr>
            <a:r>
              <a:rPr lang="en-GB" sz="1600" dirty="0"/>
              <a:t>Omitting important sources.</a:t>
            </a:r>
          </a:p>
          <a:p>
            <a:pPr marL="342900" indent="-342900">
              <a:buFont typeface="Arial" panose="020B0604020202020204" pitchFamily="34" charset="0"/>
              <a:buChar char="•"/>
            </a:pPr>
            <a:r>
              <a:rPr lang="en-GB" sz="2000" dirty="0"/>
              <a:t>It is however not so hard to detect.</a:t>
            </a:r>
          </a:p>
          <a:p>
            <a:pPr marL="342900" indent="-342900">
              <a:buFont typeface="Arial" panose="020B0604020202020204" pitchFamily="34" charset="0"/>
              <a:buChar char="•"/>
            </a:pPr>
            <a:r>
              <a:rPr lang="en-GB" sz="2000" dirty="0"/>
              <a:t>Sneaked citations are citations only present in article metadata.</a:t>
            </a:r>
          </a:p>
          <a:p>
            <a:pPr marL="800100" lvl="1" indent="-342900">
              <a:buFont typeface="Arial" panose="020B0604020202020204" pitchFamily="34" charset="0"/>
              <a:buChar char="•"/>
            </a:pPr>
            <a:r>
              <a:rPr lang="en-GB" sz="1600" dirty="0"/>
              <a:t>Not visible to readers in the article itself.</a:t>
            </a:r>
          </a:p>
          <a:p>
            <a:pPr marL="800100" lvl="1" indent="-342900">
              <a:buFont typeface="Arial" panose="020B0604020202020204" pitchFamily="34" charset="0"/>
              <a:buChar char="•"/>
            </a:pPr>
            <a:r>
              <a:rPr lang="en-GB" sz="1600" dirty="0"/>
              <a:t>Not visible even to authors/editors.</a:t>
            </a:r>
          </a:p>
        </p:txBody>
      </p:sp>
      <p:pic>
        <p:nvPicPr>
          <p:cNvPr id="7" name="Picture 6">
            <a:extLst>
              <a:ext uri="{FF2B5EF4-FFF2-40B4-BE49-F238E27FC236}">
                <a16:creationId xmlns:a16="http://schemas.microsoft.com/office/drawing/2014/main" id="{4DFEE7AF-9E60-3532-7691-152F427244E0}"/>
              </a:ext>
            </a:extLst>
          </p:cNvPr>
          <p:cNvPicPr>
            <a:picLocks noChangeAspect="1"/>
          </p:cNvPicPr>
          <p:nvPr/>
        </p:nvPicPr>
        <p:blipFill>
          <a:blip r:embed="rId2"/>
          <a:stretch>
            <a:fillRect/>
          </a:stretch>
        </p:blipFill>
        <p:spPr>
          <a:xfrm>
            <a:off x="6846573" y="3684003"/>
            <a:ext cx="5242464" cy="3090933"/>
          </a:xfrm>
          <a:prstGeom prst="rect">
            <a:avLst/>
          </a:prstGeom>
        </p:spPr>
      </p:pic>
      <p:sp>
        <p:nvSpPr>
          <p:cNvPr id="9" name="TextBox 8">
            <a:extLst>
              <a:ext uri="{FF2B5EF4-FFF2-40B4-BE49-F238E27FC236}">
                <a16:creationId xmlns:a16="http://schemas.microsoft.com/office/drawing/2014/main" id="{39EE9CDD-430F-5EEA-AA6C-82712EE8699C}"/>
              </a:ext>
            </a:extLst>
          </p:cNvPr>
          <p:cNvSpPr txBox="1"/>
          <p:nvPr/>
        </p:nvSpPr>
        <p:spPr>
          <a:xfrm>
            <a:off x="828092" y="5773782"/>
            <a:ext cx="6116216" cy="1200329"/>
          </a:xfrm>
          <a:prstGeom prst="rect">
            <a:avLst/>
          </a:prstGeom>
          <a:noFill/>
        </p:spPr>
        <p:txBody>
          <a:bodyPr wrap="square">
            <a:spAutoFit/>
          </a:bodyPr>
          <a:lstStyle/>
          <a:p>
            <a:r>
              <a:rPr lang="en-US" dirty="0">
                <a:hlinkClick r:id="rId3"/>
              </a:rPr>
              <a:t>https://retractionwatch.com/2023/10/09/how-thousands-of-invisible-citations-sneak-into-papers-and-make-for-fake-metrics/</a:t>
            </a:r>
            <a:endParaRPr lang="en-US" dirty="0"/>
          </a:p>
          <a:p>
            <a:endParaRPr lang="en-US" dirty="0"/>
          </a:p>
        </p:txBody>
      </p:sp>
    </p:spTree>
    <p:extLst>
      <p:ext uri="{BB962C8B-B14F-4D97-AF65-F5344CB8AC3E}">
        <p14:creationId xmlns:p14="http://schemas.microsoft.com/office/powerpoint/2010/main" val="161622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8EEE6-05A2-EF28-0FD4-75310091016D}"/>
              </a:ext>
            </a:extLst>
          </p:cNvPr>
          <p:cNvSpPr>
            <a:spLocks noGrp="1"/>
          </p:cNvSpPr>
          <p:nvPr>
            <p:ph idx="1"/>
          </p:nvPr>
        </p:nvSpPr>
        <p:spPr>
          <a:xfrm>
            <a:off x="5961859" y="2490788"/>
            <a:ext cx="5599269" cy="4195481"/>
          </a:xfrm>
        </p:spPr>
        <p:txBody>
          <a:bodyPr>
            <a:normAutofit fontScale="92500" lnSpcReduction="20000"/>
          </a:bodyPr>
          <a:lstStyle/>
          <a:p>
            <a:r>
              <a:rPr lang="en-US" b="1" dirty="0"/>
              <a:t>Gregg </a:t>
            </a:r>
            <a:r>
              <a:rPr lang="en-US" b="1" dirty="0" err="1"/>
              <a:t>Semenza</a:t>
            </a:r>
            <a:endParaRPr lang="en-US" b="1" dirty="0"/>
          </a:p>
          <a:p>
            <a:r>
              <a:rPr lang="en-US" dirty="0"/>
              <a:t>Johns Hopkins’ Institute for Cell Engineering</a:t>
            </a:r>
          </a:p>
          <a:p>
            <a:r>
              <a:rPr lang="en-US" dirty="0"/>
              <a:t>Nobel prize in physiology, 2019</a:t>
            </a:r>
          </a:p>
          <a:p>
            <a:r>
              <a:rPr lang="en-US" dirty="0"/>
              <a:t>More than 50 publications questioned online based on </a:t>
            </a:r>
            <a:r>
              <a:rPr lang="en-US" b="1" dirty="0"/>
              <a:t>problematic image data</a:t>
            </a:r>
          </a:p>
          <a:p>
            <a:r>
              <a:rPr lang="en-US" dirty="0"/>
              <a:t>9/2022: 4 papers in PNAS retracted (together cited more than 750x)</a:t>
            </a:r>
          </a:p>
          <a:p>
            <a:r>
              <a:rPr lang="en-US" dirty="0"/>
              <a:t>Currently (10/2024) total of 13 retractions.</a:t>
            </a:r>
          </a:p>
          <a:p>
            <a:r>
              <a:rPr lang="en-US" dirty="0">
                <a:hlinkClick r:id="rId2"/>
              </a:rPr>
              <a:t>https://www.nature.com/articles/d41586-022-03032-9</a:t>
            </a:r>
            <a:endParaRPr lang="en-US" dirty="0"/>
          </a:p>
          <a:p>
            <a:r>
              <a:rPr lang="en-US" dirty="0"/>
              <a:t>https://retractionwatch.com/2023/10/02/nobel-prize-winner-gregg-semenza-tallies-tenth-retraction/</a:t>
            </a:r>
          </a:p>
          <a:p>
            <a:endParaRPr lang="en-US" dirty="0"/>
          </a:p>
        </p:txBody>
      </p:sp>
      <p:pic>
        <p:nvPicPr>
          <p:cNvPr id="6" name="Picture 5" descr="A person with a beard and glasses&#10;&#10;Description automatically generated">
            <a:extLst>
              <a:ext uri="{FF2B5EF4-FFF2-40B4-BE49-F238E27FC236}">
                <a16:creationId xmlns:a16="http://schemas.microsoft.com/office/drawing/2014/main" id="{B9CC4333-E429-0A43-585D-CDE9676B5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834" y="100013"/>
            <a:ext cx="1914525" cy="2390775"/>
          </a:xfrm>
          <a:prstGeom prst="rect">
            <a:avLst/>
          </a:prstGeom>
        </p:spPr>
      </p:pic>
      <p:sp>
        <p:nvSpPr>
          <p:cNvPr id="7" name="Content Placeholder 2">
            <a:extLst>
              <a:ext uri="{FF2B5EF4-FFF2-40B4-BE49-F238E27FC236}">
                <a16:creationId xmlns:a16="http://schemas.microsoft.com/office/drawing/2014/main" id="{5DC2189F-857E-8666-F529-758326CA3ADA}"/>
              </a:ext>
            </a:extLst>
          </p:cNvPr>
          <p:cNvSpPr txBox="1">
            <a:spLocks/>
          </p:cNvSpPr>
          <p:nvPr/>
        </p:nvSpPr>
        <p:spPr>
          <a:xfrm>
            <a:off x="300879" y="2490788"/>
            <a:ext cx="8946541" cy="419548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solidFill>
                  <a:srgbClr val="FF0000"/>
                </a:solidFill>
              </a:rPr>
              <a:t>Scientific awards?</a:t>
            </a:r>
          </a:p>
          <a:p>
            <a:r>
              <a:rPr lang="en-US" dirty="0">
                <a:solidFill>
                  <a:srgbClr val="FF0000"/>
                </a:solidFill>
              </a:rPr>
              <a:t>Funding?</a:t>
            </a:r>
          </a:p>
          <a:p>
            <a:r>
              <a:rPr lang="en-US" dirty="0">
                <a:solidFill>
                  <a:srgbClr val="FF0000"/>
                </a:solidFill>
              </a:rPr>
              <a:t>Publications in high-impact journals?</a:t>
            </a:r>
          </a:p>
          <a:p>
            <a:r>
              <a:rPr lang="en-US" dirty="0">
                <a:solidFill>
                  <a:srgbClr val="FF0000"/>
                </a:solidFill>
              </a:rPr>
              <a:t>Media coverage?</a:t>
            </a:r>
          </a:p>
          <a:p>
            <a:r>
              <a:rPr lang="en-US" dirty="0">
                <a:solidFill>
                  <a:srgbClr val="FF0000"/>
                </a:solidFill>
              </a:rPr>
              <a:t>Author’s career?</a:t>
            </a:r>
          </a:p>
          <a:p>
            <a:r>
              <a:rPr lang="en-US" dirty="0">
                <a:solidFill>
                  <a:srgbClr val="FF0000"/>
                </a:solidFill>
              </a:rPr>
              <a:t>Affiliation with prestigious university/institute?</a:t>
            </a:r>
          </a:p>
          <a:p>
            <a:r>
              <a:rPr lang="en-US" dirty="0">
                <a:solidFill>
                  <a:srgbClr val="FF0000"/>
                </a:solidFill>
              </a:rPr>
              <a:t>Number of publications?</a:t>
            </a:r>
          </a:p>
          <a:p>
            <a:r>
              <a:rPr lang="en-US" dirty="0">
                <a:solidFill>
                  <a:srgbClr val="FF0000"/>
                </a:solidFill>
              </a:rPr>
              <a:t>Number of citations?</a:t>
            </a:r>
          </a:p>
          <a:p>
            <a:r>
              <a:rPr lang="en-US" dirty="0"/>
              <a:t>Transparency (availability of raw data)?</a:t>
            </a:r>
          </a:p>
          <a:p>
            <a:r>
              <a:rPr lang="en-US" dirty="0">
                <a:solidFill>
                  <a:srgbClr val="FF0000"/>
                </a:solidFill>
              </a:rPr>
              <a:t>Indexing on PubMed/</a:t>
            </a:r>
            <a:r>
              <a:rPr lang="en-US" dirty="0" err="1">
                <a:solidFill>
                  <a:srgbClr val="FF0000"/>
                </a:solidFill>
              </a:rPr>
              <a:t>WoS</a:t>
            </a:r>
            <a:r>
              <a:rPr lang="en-US" dirty="0">
                <a:solidFill>
                  <a:srgbClr val="FF0000"/>
                </a:solidFill>
              </a:rPr>
              <a:t>/Scopus?</a:t>
            </a:r>
          </a:p>
          <a:p>
            <a:r>
              <a:rPr lang="en-US" dirty="0">
                <a:solidFill>
                  <a:srgbClr val="FF0000"/>
                </a:solidFill>
              </a:rPr>
              <a:t>Peer review?</a:t>
            </a:r>
          </a:p>
        </p:txBody>
      </p:sp>
      <p:sp>
        <p:nvSpPr>
          <p:cNvPr id="10" name="Title 1">
            <a:extLst>
              <a:ext uri="{FF2B5EF4-FFF2-40B4-BE49-F238E27FC236}">
                <a16:creationId xmlns:a16="http://schemas.microsoft.com/office/drawing/2014/main" id="{C878DDE4-FDFA-2FA4-2676-3C9C227D7FD9}"/>
              </a:ext>
            </a:extLst>
          </p:cNvPr>
          <p:cNvSpPr txBox="1">
            <a:spLocks/>
          </p:cNvSpPr>
          <p:nvPr/>
        </p:nvSpPr>
        <p:spPr>
          <a:xfrm>
            <a:off x="300879" y="726415"/>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What are the signs of quality science?</a:t>
            </a:r>
          </a:p>
        </p:txBody>
      </p:sp>
    </p:spTree>
    <p:extLst>
      <p:ext uri="{BB962C8B-B14F-4D97-AF65-F5344CB8AC3E}">
        <p14:creationId xmlns:p14="http://schemas.microsoft.com/office/powerpoint/2010/main" val="22160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8EEE6-05A2-EF28-0FD4-75310091016D}"/>
              </a:ext>
            </a:extLst>
          </p:cNvPr>
          <p:cNvSpPr>
            <a:spLocks noGrp="1"/>
          </p:cNvSpPr>
          <p:nvPr>
            <p:ph idx="1"/>
          </p:nvPr>
        </p:nvSpPr>
        <p:spPr>
          <a:xfrm>
            <a:off x="402321" y="1084897"/>
            <a:ext cx="11387358" cy="4840042"/>
          </a:xfrm>
        </p:spPr>
        <p:txBody>
          <a:bodyPr>
            <a:normAutofit fontScale="92500" lnSpcReduction="10000"/>
          </a:bodyPr>
          <a:lstStyle/>
          <a:p>
            <a:r>
              <a:rPr lang="en-US" sz="2400" b="1" dirty="0"/>
              <a:t>Alzheimer disease research</a:t>
            </a:r>
          </a:p>
          <a:p>
            <a:r>
              <a:rPr lang="en-US" b="1" dirty="0" err="1"/>
              <a:t>Simufilam</a:t>
            </a:r>
            <a:endParaRPr lang="en-US" b="1" dirty="0"/>
          </a:p>
          <a:p>
            <a:pPr lvl="1"/>
            <a:r>
              <a:rPr lang="en-US" dirty="0"/>
              <a:t>8/2021: NIH received a report about potential data manipulation in the clinical testing of new drug </a:t>
            </a:r>
            <a:r>
              <a:rPr lang="en-US" dirty="0" err="1"/>
              <a:t>Simufilam</a:t>
            </a:r>
            <a:r>
              <a:rPr lang="en-US" dirty="0"/>
              <a:t>, which lead to federal investigation of Cassava Sciences company which owns it.</a:t>
            </a:r>
          </a:p>
          <a:p>
            <a:pPr lvl="1"/>
            <a:r>
              <a:rPr lang="en-US" dirty="0"/>
              <a:t>10/2023: Co-developer of the drug, </a:t>
            </a:r>
            <a:r>
              <a:rPr lang="en-US" dirty="0" err="1"/>
              <a:t>Hoau</a:t>
            </a:r>
            <a:r>
              <a:rPr lang="en-US" dirty="0"/>
              <a:t>-Yan Wang, was found guilty of research misconduct, based on </a:t>
            </a:r>
            <a:r>
              <a:rPr lang="en-US" b="1" dirty="0"/>
              <a:t>image data manipulation</a:t>
            </a:r>
            <a:r>
              <a:rPr lang="en-US" dirty="0"/>
              <a:t>.</a:t>
            </a:r>
          </a:p>
          <a:p>
            <a:pPr lvl="1"/>
            <a:r>
              <a:rPr lang="en-US" dirty="0">
                <a:hlinkClick r:id="rId2"/>
              </a:rPr>
              <a:t>https://www.science.org/content/article/co-developer-cassava-s-potential-alzheimer-s-drug-cited-egregious-misconduct</a:t>
            </a:r>
            <a:endParaRPr lang="en-US" dirty="0"/>
          </a:p>
          <a:p>
            <a:r>
              <a:rPr lang="en-US" b="1" dirty="0"/>
              <a:t>Sylvain </a:t>
            </a:r>
            <a:r>
              <a:rPr lang="en-US" b="1" dirty="0" err="1"/>
              <a:t>Lesné</a:t>
            </a:r>
            <a:endParaRPr lang="en-US" b="1" dirty="0"/>
          </a:p>
          <a:p>
            <a:pPr lvl="1"/>
            <a:r>
              <a:rPr lang="en-US" dirty="0"/>
              <a:t>7/2022: Signs of </a:t>
            </a:r>
            <a:r>
              <a:rPr lang="en-US" b="1" dirty="0"/>
              <a:t>image data manipulation </a:t>
            </a:r>
            <a:r>
              <a:rPr lang="en-US" dirty="0"/>
              <a:t>exposed also in one of the most-cited works in the AD field (</a:t>
            </a:r>
            <a:r>
              <a:rPr lang="en-US" dirty="0" err="1"/>
              <a:t>Lesné</a:t>
            </a:r>
            <a:r>
              <a:rPr lang="en-US" dirty="0"/>
              <a:t> </a:t>
            </a:r>
            <a:r>
              <a:rPr lang="en-US" i="1" dirty="0"/>
              <a:t>et al</a:t>
            </a:r>
            <a:r>
              <a:rPr lang="en-US" dirty="0"/>
              <a:t>., 2006).</a:t>
            </a:r>
          </a:p>
          <a:p>
            <a:pPr lvl="1"/>
            <a:r>
              <a:rPr lang="en-US" dirty="0"/>
              <a:t>It is estimated that tens of millions USD from NIH grants and 16 years of research have been wasted.</a:t>
            </a:r>
          </a:p>
          <a:p>
            <a:pPr lvl="1"/>
            <a:r>
              <a:rPr lang="en-US" dirty="0">
                <a:hlinkClick r:id="rId3"/>
              </a:rPr>
              <a:t>https://www.science.org/content/article/potential-fabrication-research-images-threatens-key-theory-alzheimers-disease</a:t>
            </a:r>
            <a:endParaRPr lang="en-US" dirty="0"/>
          </a:p>
          <a:p>
            <a:endParaRPr lang="en-US" dirty="0"/>
          </a:p>
          <a:p>
            <a:endParaRPr lang="en-US" dirty="0"/>
          </a:p>
          <a:p>
            <a:endParaRPr lang="en-US" dirty="0"/>
          </a:p>
          <a:p>
            <a:endParaRPr lang="en-US" dirty="0"/>
          </a:p>
          <a:p>
            <a:endParaRPr lang="en-US" dirty="0"/>
          </a:p>
        </p:txBody>
      </p:sp>
      <p:sp>
        <p:nvSpPr>
          <p:cNvPr id="10" name="Title 1">
            <a:extLst>
              <a:ext uri="{FF2B5EF4-FFF2-40B4-BE49-F238E27FC236}">
                <a16:creationId xmlns:a16="http://schemas.microsoft.com/office/drawing/2014/main" id="{635819AD-CD0B-5AD5-A3C2-FADC80114198}"/>
              </a:ext>
            </a:extLst>
          </p:cNvPr>
          <p:cNvSpPr txBox="1">
            <a:spLocks/>
          </p:cNvSpPr>
          <p:nvPr/>
        </p:nvSpPr>
        <p:spPr>
          <a:xfrm>
            <a:off x="402321" y="175910"/>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What are the signs of quality science?</a:t>
            </a:r>
          </a:p>
        </p:txBody>
      </p:sp>
      <p:pic>
        <p:nvPicPr>
          <p:cNvPr id="12" name="Picture 11">
            <a:extLst>
              <a:ext uri="{FF2B5EF4-FFF2-40B4-BE49-F238E27FC236}">
                <a16:creationId xmlns:a16="http://schemas.microsoft.com/office/drawing/2014/main" id="{129A27EC-ED49-C419-A550-836B49E4A803}"/>
              </a:ext>
            </a:extLst>
          </p:cNvPr>
          <p:cNvPicPr>
            <a:picLocks noChangeAspect="1"/>
          </p:cNvPicPr>
          <p:nvPr/>
        </p:nvPicPr>
        <p:blipFill>
          <a:blip r:embed="rId4"/>
          <a:stretch>
            <a:fillRect/>
          </a:stretch>
        </p:blipFill>
        <p:spPr>
          <a:xfrm>
            <a:off x="7696200" y="5350201"/>
            <a:ext cx="3990975" cy="1398953"/>
          </a:xfrm>
          <a:prstGeom prst="rect">
            <a:avLst/>
          </a:prstGeom>
        </p:spPr>
      </p:pic>
    </p:spTree>
    <p:extLst>
      <p:ext uri="{BB962C8B-B14F-4D97-AF65-F5344CB8AC3E}">
        <p14:creationId xmlns:p14="http://schemas.microsoft.com/office/powerpoint/2010/main" val="80542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F7CF-6ACF-3183-DC0C-B49BB3987229}"/>
              </a:ext>
            </a:extLst>
          </p:cNvPr>
          <p:cNvSpPr>
            <a:spLocks noGrp="1"/>
          </p:cNvSpPr>
          <p:nvPr>
            <p:ph type="title"/>
          </p:nvPr>
        </p:nvSpPr>
        <p:spPr/>
        <p:txBody>
          <a:bodyPr/>
          <a:lstStyle/>
          <a:p>
            <a:r>
              <a:rPr lang="en-US" sz="3200" dirty="0"/>
              <a:t>What are the signs of quality science?</a:t>
            </a:r>
          </a:p>
        </p:txBody>
      </p:sp>
      <p:sp>
        <p:nvSpPr>
          <p:cNvPr id="5" name="TextBox 4">
            <a:extLst>
              <a:ext uri="{FF2B5EF4-FFF2-40B4-BE49-F238E27FC236}">
                <a16:creationId xmlns:a16="http://schemas.microsoft.com/office/drawing/2014/main" id="{E7818651-F145-95A2-DD6B-C6C65B604175}"/>
              </a:ext>
            </a:extLst>
          </p:cNvPr>
          <p:cNvSpPr txBox="1"/>
          <p:nvPr/>
        </p:nvSpPr>
        <p:spPr>
          <a:xfrm>
            <a:off x="1056303" y="5990454"/>
            <a:ext cx="10079394" cy="646331"/>
          </a:xfrm>
          <a:prstGeom prst="rect">
            <a:avLst/>
          </a:prstGeom>
          <a:noFill/>
        </p:spPr>
        <p:txBody>
          <a:bodyPr wrap="square">
            <a:spAutoFit/>
          </a:bodyPr>
          <a:lstStyle/>
          <a:p>
            <a:r>
              <a:rPr lang="en-US"/>
              <a:t>https://retractionwatch.com/2023/07/24/meet-the-author-who-has-published-more-than-500-letters-to-the-editor-in-a-year/</a:t>
            </a:r>
            <a:endParaRPr lang="en-US" dirty="0"/>
          </a:p>
        </p:txBody>
      </p:sp>
      <p:sp>
        <p:nvSpPr>
          <p:cNvPr id="9" name="TextBox 8">
            <a:extLst>
              <a:ext uri="{FF2B5EF4-FFF2-40B4-BE49-F238E27FC236}">
                <a16:creationId xmlns:a16="http://schemas.microsoft.com/office/drawing/2014/main" id="{1EB181C1-0470-FBA0-876E-78198EF608D8}"/>
              </a:ext>
            </a:extLst>
          </p:cNvPr>
          <p:cNvSpPr txBox="1"/>
          <p:nvPr/>
        </p:nvSpPr>
        <p:spPr>
          <a:xfrm>
            <a:off x="646111" y="1753486"/>
            <a:ext cx="6097554" cy="2308324"/>
          </a:xfrm>
          <a:prstGeom prst="rect">
            <a:avLst/>
          </a:prstGeom>
          <a:noFill/>
        </p:spPr>
        <p:txBody>
          <a:bodyPr wrap="square">
            <a:spAutoFit/>
          </a:bodyPr>
          <a:lstStyle/>
          <a:p>
            <a:pPr marL="285750" indent="-285750">
              <a:buFont typeface="Arial" panose="020B0604020202020204" pitchFamily="34" charset="0"/>
              <a:buChar char="•"/>
            </a:pPr>
            <a:r>
              <a:rPr lang="en-US" i="1" dirty="0"/>
              <a:t>“</a:t>
            </a:r>
            <a:r>
              <a:rPr lang="en-US" i="1" dirty="0" err="1"/>
              <a:t>Viroj</a:t>
            </a:r>
            <a:r>
              <a:rPr lang="en-US" i="1" dirty="0"/>
              <a:t> </a:t>
            </a:r>
            <a:r>
              <a:rPr lang="en-US" i="1" dirty="0" err="1"/>
              <a:t>Wiwanitkit</a:t>
            </a:r>
            <a:r>
              <a:rPr lang="en-US" i="1" dirty="0"/>
              <a:t> has </a:t>
            </a:r>
            <a:r>
              <a:rPr lang="en-US" b="1" i="1" dirty="0"/>
              <a:t>published</a:t>
            </a:r>
            <a:r>
              <a:rPr lang="en-US" i="1" dirty="0"/>
              <a:t> </a:t>
            </a:r>
            <a:r>
              <a:rPr lang="en-US" b="1" i="1" dirty="0"/>
              <a:t>543 items indexed in PubMed in the last 12 months</a:t>
            </a:r>
            <a:r>
              <a:rPr lang="en-US" i="1" dirty="0"/>
              <a:t>, the vast majority of them letters to the editor. Most of </a:t>
            </a:r>
            <a:r>
              <a:rPr lang="en-US" i="1" dirty="0" err="1"/>
              <a:t>Wiwanitkit’s</a:t>
            </a:r>
            <a:r>
              <a:rPr lang="en-US" i="1" dirty="0"/>
              <a:t> letters with colleagues appear to be </a:t>
            </a:r>
            <a:r>
              <a:rPr lang="en-US" b="1" i="1" dirty="0"/>
              <a:t>only a single paragraph</a:t>
            </a:r>
            <a:r>
              <a:rPr lang="en-US" i="1" dirty="0"/>
              <a:t>. Many concern COVID-19 and vaccinations, but the catalog includes letters about monkeypox, knee replacement surgery, bipolar disorder, even ChatGPT.”</a:t>
            </a:r>
          </a:p>
        </p:txBody>
      </p:sp>
      <p:pic>
        <p:nvPicPr>
          <p:cNvPr id="11" name="Picture 10" descr="A person with black hair and a yellow shirt&#10;&#10;Description automatically generated">
            <a:extLst>
              <a:ext uri="{FF2B5EF4-FFF2-40B4-BE49-F238E27FC236}">
                <a16:creationId xmlns:a16="http://schemas.microsoft.com/office/drawing/2014/main" id="{EA186518-FAC1-37A2-1FCD-24349249E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536" y="1370763"/>
            <a:ext cx="2670983" cy="3633990"/>
          </a:xfrm>
          <a:prstGeom prst="rect">
            <a:avLst/>
          </a:prstGeom>
        </p:spPr>
      </p:pic>
      <p:sp>
        <p:nvSpPr>
          <p:cNvPr id="13" name="TextBox 12">
            <a:extLst>
              <a:ext uri="{FF2B5EF4-FFF2-40B4-BE49-F238E27FC236}">
                <a16:creationId xmlns:a16="http://schemas.microsoft.com/office/drawing/2014/main" id="{68F60F82-A7E7-1F1C-C915-4391CD585BF8}"/>
              </a:ext>
            </a:extLst>
          </p:cNvPr>
          <p:cNvSpPr txBox="1"/>
          <p:nvPr/>
        </p:nvSpPr>
        <p:spPr>
          <a:xfrm>
            <a:off x="7299013" y="5004753"/>
            <a:ext cx="4790350" cy="646331"/>
          </a:xfrm>
          <a:prstGeom prst="rect">
            <a:avLst/>
          </a:prstGeom>
          <a:noFill/>
        </p:spPr>
        <p:txBody>
          <a:bodyPr wrap="square">
            <a:spAutoFit/>
          </a:bodyPr>
          <a:lstStyle/>
          <a:p>
            <a:pPr algn="ctr"/>
            <a:r>
              <a:rPr lang="en-US" dirty="0" err="1"/>
              <a:t>Viroj</a:t>
            </a:r>
            <a:r>
              <a:rPr lang="en-US" dirty="0"/>
              <a:t> </a:t>
            </a:r>
            <a:r>
              <a:rPr lang="en-US" dirty="0" err="1"/>
              <a:t>Wiwanitkit</a:t>
            </a:r>
            <a:endParaRPr lang="en-US" dirty="0"/>
          </a:p>
          <a:p>
            <a:r>
              <a:rPr lang="en-US" dirty="0"/>
              <a:t>Joseph </a:t>
            </a:r>
            <a:r>
              <a:rPr lang="en-US" dirty="0" err="1"/>
              <a:t>Ayobabalola</a:t>
            </a:r>
            <a:r>
              <a:rPr lang="en-US" dirty="0"/>
              <a:t> University in Nigeria</a:t>
            </a:r>
          </a:p>
        </p:txBody>
      </p:sp>
    </p:spTree>
    <p:extLst>
      <p:ext uri="{BB962C8B-B14F-4D97-AF65-F5344CB8AC3E}">
        <p14:creationId xmlns:p14="http://schemas.microsoft.com/office/powerpoint/2010/main" val="51893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F7CF-6ACF-3183-DC0C-B49BB3987229}"/>
              </a:ext>
            </a:extLst>
          </p:cNvPr>
          <p:cNvSpPr>
            <a:spLocks noGrp="1"/>
          </p:cNvSpPr>
          <p:nvPr>
            <p:ph type="title"/>
          </p:nvPr>
        </p:nvSpPr>
        <p:spPr/>
        <p:txBody>
          <a:bodyPr/>
          <a:lstStyle/>
          <a:p>
            <a:r>
              <a:rPr lang="en-US" sz="3200" dirty="0"/>
              <a:t>What are the signs of quality science?</a:t>
            </a:r>
          </a:p>
        </p:txBody>
      </p:sp>
      <p:sp>
        <p:nvSpPr>
          <p:cNvPr id="4" name="TextBox 3">
            <a:extLst>
              <a:ext uri="{FF2B5EF4-FFF2-40B4-BE49-F238E27FC236}">
                <a16:creationId xmlns:a16="http://schemas.microsoft.com/office/drawing/2014/main" id="{1F35DD97-EFED-383F-5794-43C5C642FF77}"/>
              </a:ext>
            </a:extLst>
          </p:cNvPr>
          <p:cNvSpPr txBox="1"/>
          <p:nvPr/>
        </p:nvSpPr>
        <p:spPr>
          <a:xfrm>
            <a:off x="268255" y="6295444"/>
            <a:ext cx="6097554" cy="369332"/>
          </a:xfrm>
          <a:prstGeom prst="rect">
            <a:avLst/>
          </a:prstGeom>
          <a:noFill/>
        </p:spPr>
        <p:txBody>
          <a:bodyPr wrap="square">
            <a:spAutoFit/>
          </a:bodyPr>
          <a:lstStyle/>
          <a:p>
            <a:r>
              <a:rPr lang="en-US" dirty="0"/>
              <a:t>https://www.nature.com/articles/d41586-018-06185-8</a:t>
            </a:r>
          </a:p>
        </p:txBody>
      </p:sp>
      <p:pic>
        <p:nvPicPr>
          <p:cNvPr id="7" name="Picture 6">
            <a:extLst>
              <a:ext uri="{FF2B5EF4-FFF2-40B4-BE49-F238E27FC236}">
                <a16:creationId xmlns:a16="http://schemas.microsoft.com/office/drawing/2014/main" id="{998C38C2-2F73-5829-315B-8517BB16FDA7}"/>
              </a:ext>
            </a:extLst>
          </p:cNvPr>
          <p:cNvPicPr>
            <a:picLocks noChangeAspect="1"/>
          </p:cNvPicPr>
          <p:nvPr/>
        </p:nvPicPr>
        <p:blipFill>
          <a:blip r:embed="rId2"/>
          <a:stretch>
            <a:fillRect/>
          </a:stretch>
        </p:blipFill>
        <p:spPr>
          <a:xfrm>
            <a:off x="6598114" y="1272295"/>
            <a:ext cx="5368700" cy="1400530"/>
          </a:xfrm>
          <a:prstGeom prst="rect">
            <a:avLst/>
          </a:prstGeom>
        </p:spPr>
      </p:pic>
      <p:sp>
        <p:nvSpPr>
          <p:cNvPr id="10" name="TextBox 9">
            <a:extLst>
              <a:ext uri="{FF2B5EF4-FFF2-40B4-BE49-F238E27FC236}">
                <a16:creationId xmlns:a16="http://schemas.microsoft.com/office/drawing/2014/main" id="{897B3A89-9021-EA84-EB1A-90307F8C7EB4}"/>
              </a:ext>
            </a:extLst>
          </p:cNvPr>
          <p:cNvSpPr txBox="1"/>
          <p:nvPr/>
        </p:nvSpPr>
        <p:spPr>
          <a:xfrm>
            <a:off x="503736" y="1853248"/>
            <a:ext cx="6094378" cy="4247317"/>
          </a:xfrm>
          <a:prstGeom prst="rect">
            <a:avLst/>
          </a:prstGeom>
          <a:noFill/>
        </p:spPr>
        <p:txBody>
          <a:bodyPr wrap="square">
            <a:spAutoFit/>
          </a:bodyPr>
          <a:lstStyle/>
          <a:p>
            <a:pPr marL="285750" indent="-285750">
              <a:buFont typeface="Arial" panose="020B0604020202020204" pitchFamily="34" charset="0"/>
              <a:buChar char="•"/>
            </a:pPr>
            <a:r>
              <a:rPr lang="en-US" i="1" dirty="0"/>
              <a:t>“We searched Scopus for authors who had published </a:t>
            </a:r>
            <a:r>
              <a:rPr lang="en-US" b="1" i="1" dirty="0"/>
              <a:t>more than 72 papers (the equivalent of one paper every 5 days) in any one calendar year between 2000 and 2016</a:t>
            </a:r>
            <a:r>
              <a:rPr lang="en-US" i="1" dirty="0"/>
              <a:t>, a figure that many would consider implausibly prolific. We found </a:t>
            </a:r>
            <a:r>
              <a:rPr lang="en-US" b="1" i="1" dirty="0"/>
              <a:t>more than 9,000 individuals</a:t>
            </a:r>
            <a:r>
              <a:rPr lang="en-US" i="1" dirty="0"/>
              <a:t>, and made every effort to count only ‘full papers’ — articles, conference papers, substantive comments and reviews — not editorials, letters to the editor and the like.”</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“The number of </a:t>
            </a:r>
            <a:r>
              <a:rPr lang="en-US" i="1" dirty="0" err="1"/>
              <a:t>hyperprolific</a:t>
            </a:r>
            <a:r>
              <a:rPr lang="en-US" i="1" dirty="0"/>
              <a:t> authors (after our exclusions) </a:t>
            </a:r>
            <a:r>
              <a:rPr lang="en-US" b="1" i="1" dirty="0"/>
              <a:t>grew about 20-fold between 2001 and 2014</a:t>
            </a:r>
            <a:r>
              <a:rPr lang="en-US" i="1" dirty="0"/>
              <a:t>, and then levelled off (…). </a:t>
            </a:r>
            <a:r>
              <a:rPr lang="en-US" b="1" i="1" dirty="0"/>
              <a:t>Over the same period</a:t>
            </a:r>
            <a:r>
              <a:rPr lang="en-US" i="1" dirty="0"/>
              <a:t>, the total number of authors </a:t>
            </a:r>
            <a:r>
              <a:rPr lang="en-US" b="1" i="1" dirty="0"/>
              <a:t>increased by 2.5-fold.</a:t>
            </a:r>
            <a:r>
              <a:rPr lang="en-US" i="1" dirty="0"/>
              <a:t>”</a:t>
            </a:r>
          </a:p>
        </p:txBody>
      </p:sp>
      <p:pic>
        <p:nvPicPr>
          <p:cNvPr id="14" name="Picture 13" descr="A diagram of a number of authors&#10;&#10;Description automatically generated with medium confidence">
            <a:extLst>
              <a:ext uri="{FF2B5EF4-FFF2-40B4-BE49-F238E27FC236}">
                <a16:creationId xmlns:a16="http://schemas.microsoft.com/office/drawing/2014/main" id="{B8403ADD-CB9C-B9E2-5132-E20C15A7A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263" y="3458775"/>
            <a:ext cx="5036401" cy="2836669"/>
          </a:xfrm>
          <a:prstGeom prst="rect">
            <a:avLst/>
          </a:prstGeom>
        </p:spPr>
      </p:pic>
    </p:spTree>
    <p:extLst>
      <p:ext uri="{BB962C8B-B14F-4D97-AF65-F5344CB8AC3E}">
        <p14:creationId xmlns:p14="http://schemas.microsoft.com/office/powerpoint/2010/main" val="31866884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669</TotalTime>
  <Words>3431</Words>
  <Application>Microsoft Office PowerPoint</Application>
  <PresentationFormat>Widescreen</PresentationFormat>
  <Paragraphs>303</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Century Gothic</vt:lpstr>
      <vt:lpstr>Wingdings 3</vt:lpstr>
      <vt:lpstr>Ion</vt:lpstr>
      <vt:lpstr>Publication Crimes and How to Fight Them</vt:lpstr>
      <vt:lpstr>What are the signs of quality science?</vt:lpstr>
      <vt:lpstr>What are the signs of quality science?</vt:lpstr>
      <vt:lpstr>PowerPoint Presentation</vt:lpstr>
      <vt:lpstr>PowerPoint Presentation</vt:lpstr>
      <vt:lpstr>PowerPoint Presentation</vt:lpstr>
      <vt:lpstr>PowerPoint Presentation</vt:lpstr>
      <vt:lpstr>What are the signs of quality science?</vt:lpstr>
      <vt:lpstr>What are the signs of quality science?</vt:lpstr>
      <vt:lpstr>Traditional publishing system is failing  </vt:lpstr>
      <vt:lpstr>Problematic publications are not effectively eliminated from the scientific record.</vt:lpstr>
      <vt:lpstr>Problematic publications are not effectively eliminated from the scientific record.</vt:lpstr>
      <vt:lpstr>PowerPoint Presentation</vt:lpstr>
      <vt:lpstr>PowerPoint Presentation</vt:lpstr>
      <vt:lpstr>PowerPoint Presentation</vt:lpstr>
      <vt:lpstr>PowerPoint Presentation</vt:lpstr>
      <vt:lpstr>Antivax movement as a symptom of publishing system dysfunction</vt:lpstr>
      <vt:lpstr>Antivax movement as a symptom of publishing system dysfunction</vt:lpstr>
      <vt:lpstr>Traditional publishing system is failing  </vt:lpstr>
      <vt:lpstr>How to recognize problematic publication in biomedicine field?</vt:lpstr>
      <vt:lpstr>Case study</vt:lpstr>
      <vt:lpstr>Case study</vt:lpstr>
      <vt:lpstr>Case study</vt:lpstr>
      <vt:lpstr>Case study</vt:lpstr>
      <vt:lpstr>Case study</vt:lpstr>
      <vt:lpstr>Case study</vt:lpstr>
      <vt:lpstr>Case study</vt:lpstr>
      <vt:lpstr>Case study</vt:lpstr>
      <vt:lpstr>Case study</vt:lpstr>
      <vt:lpstr>Case study</vt:lpstr>
      <vt:lpstr>Sometimes the image data are not needed</vt:lpstr>
      <vt:lpstr>Paper Mills</vt:lpstr>
      <vt:lpstr>Paper Mills</vt:lpstr>
      <vt:lpstr>Some signs of paper mill products</vt:lpstr>
      <vt:lpstr>PowerPoint Presentation</vt:lpstr>
      <vt:lpstr>The Case of Travelling Ruler</vt:lpstr>
      <vt:lpstr>Fabrication using computer programs</vt:lpstr>
      <vt:lpstr>Problematic Paper Screener</vt:lpstr>
      <vt:lpstr>Tortured phrases</vt:lpstr>
      <vt:lpstr>Abuse of ChatGPT for research fabrication</vt:lpstr>
      <vt:lpstr>Abuse of ChatGPT for research fabrication</vt:lpstr>
      <vt:lpstr>What can we do?</vt:lpstr>
      <vt:lpstr>Information resources</vt:lpstr>
      <vt:lpstr>Information sources</vt:lpstr>
      <vt:lpstr>Information sources</vt:lpstr>
      <vt:lpstr>Information sources</vt:lpstr>
      <vt:lpstr>Informační zdroje</vt:lpstr>
      <vt:lpstr>PowerPoint Presentation</vt:lpstr>
      <vt:lpstr>Using PubPeer to notify others about problematic data</vt:lpstr>
      <vt:lpstr>Summary</vt:lpstr>
      <vt:lpstr>Thank you for your attention!</vt:lpstr>
      <vt:lpstr>Bonus: Are we doing it wrong?</vt:lpstr>
      <vt:lpstr>Bonus: Are we doing it wrong?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Publication Crimes and How to Fight Them</dc:title>
  <dc:creator>Štěpán Čada</dc:creator>
  <cp:lastModifiedBy>Štěpán Čada</cp:lastModifiedBy>
  <cp:revision>8</cp:revision>
  <dcterms:created xsi:type="dcterms:W3CDTF">2023-10-30T07:49:04Z</dcterms:created>
  <dcterms:modified xsi:type="dcterms:W3CDTF">2024-10-22T21:45:49Z</dcterms:modified>
</cp:coreProperties>
</file>