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62" r:id="rId2"/>
    <p:sldId id="364" r:id="rId3"/>
    <p:sldId id="367" r:id="rId4"/>
    <p:sldId id="374" r:id="rId5"/>
    <p:sldId id="375" r:id="rId6"/>
    <p:sldId id="368" r:id="rId7"/>
    <p:sldId id="365" r:id="rId8"/>
    <p:sldId id="376" r:id="rId9"/>
    <p:sldId id="369" r:id="rId10"/>
    <p:sldId id="370" r:id="rId11"/>
    <p:sldId id="371" r:id="rId12"/>
    <p:sldId id="373" r:id="rId13"/>
    <p:sldId id="354" r:id="rId14"/>
    <p:sldId id="372" r:id="rId15"/>
    <p:sldId id="317" r:id="rId16"/>
    <p:sldId id="270" r:id="rId17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A5"/>
    <a:srgbClr val="FFDF85"/>
    <a:srgbClr val="F8D0A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46" autoAdjust="0"/>
  </p:normalViewPr>
  <p:slideViewPr>
    <p:cSldViewPr>
      <p:cViewPr varScale="1">
        <p:scale>
          <a:sx n="97" d="100"/>
          <a:sy n="97" d="100"/>
        </p:scale>
        <p:origin x="19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8014A47E-F9D2-4F24-B39D-EE225F735D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F366775-E759-4817-A895-01FD33555F3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56953F3-11DA-479A-B4DB-EEAFDF90EC2D}" type="datetimeFigureOut">
              <a:rPr lang="cs-CZ"/>
              <a:pPr>
                <a:defRPr/>
              </a:pPr>
              <a:t>25.09.2024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B26F982A-17F4-4F5C-B773-A742327A05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374885E8-F448-482C-93AA-AE4360B238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8AB89A0-CC89-4768-BA58-EBDB2ED9BF4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7C7F7EB-4DE8-4597-B0CB-C42B8C1587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78D4D9-27A5-4F02-90EE-3431E171F6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3FA82CA3-3295-40A1-A880-C9E70B0C5D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AFE0B70-FFE7-48F6-9F1F-070474C9290F}" type="slidenum">
              <a:rPr lang="cs-CZ" altLang="cs-CZ" smtClean="0">
                <a:latin typeface="Arial" panose="020B0604020202020204" pitchFamily="34" charset="0"/>
              </a:rPr>
              <a:pPr eaLnBrk="1" hangingPunct="1"/>
              <a:t>13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778EB143-9141-4E42-B177-63E32E1C2C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E22779A4-1D3E-4DB8-892D-D8A022B3C4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3A6ACD9-6239-45B5-A1A5-7675945052C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1539D025-19EF-4E8A-A4D6-932C98A501A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68705177-B8E3-40F6-8329-96BDDB8D73C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6A3DDBC8-760C-44DD-B112-A086C385253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3F695078-8A2D-42E6-AF96-1813C06A895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185DE6CF-E750-457C-A9A8-947CC92736F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61255F75-2B05-4FF6-A2F2-5ACDE1B0EA0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F5082875-008B-4002-B563-6DF4AFBC7C6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D6DBB28A-5093-4D4D-B55A-1A5C28651B1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C4C92B5C-0DD9-45BB-85E3-C7DFEFF950D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7A51D28E-B4DE-4E34-A1C4-87F705E4B12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4055ADC6-FF74-493B-A13F-EE80A0C60C2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605181ED-8CB1-49D7-BB39-B200F4E51AA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59C576D7-6419-4D3B-95EC-2FDB24A2493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C1073351-028B-4F67-8060-2E52B8C2C72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4C146587-2AFA-43F5-B7B4-F22485C05EB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998F3E78-B829-4766-A3C7-675503DAE85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1703F23E-F099-4911-BBB1-518AA27506A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F87B2AD9-E919-435C-AE16-A76443475BC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45CF24C1-AB42-440B-9945-0BBA4FDD021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BA6FADA-2F88-4A7F-BE05-23042F0C131F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C5C68F60-4B5D-42A0-8763-7420B444DA8E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</p:grpSp>
      <p:sp>
        <p:nvSpPr>
          <p:cNvPr id="5736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cs-CZ" noProof="0"/>
              <a:t>Klepnutím lze upravit styl předlohy nadpisů.</a:t>
            </a:r>
          </a:p>
        </p:txBody>
      </p:sp>
      <p:sp>
        <p:nvSpPr>
          <p:cNvPr id="5736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noProof="0"/>
              <a:t>Klepnutím lze upravit styl předlohy podnadpisů.</a:t>
            </a:r>
          </a:p>
        </p:txBody>
      </p:sp>
      <p:sp>
        <p:nvSpPr>
          <p:cNvPr id="26" name="Rectangle 26">
            <a:extLst>
              <a:ext uri="{FF2B5EF4-FFF2-40B4-BE49-F238E27FC236}">
                <a16:creationId xmlns:a16="http://schemas.microsoft.com/office/drawing/2014/main" id="{8F418C0F-55DC-4BC9-94DA-21F9F8DD544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C6EFE336-557A-4432-BE3F-C2BCBBDF83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68D6F004-1F19-4773-8964-4D7574B7D8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23350-BA76-4A50-9694-82F2F867D1B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4601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3E460D10-0572-4D8E-BEF4-A6C8C68A9FC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E8175C62-D5E5-46DF-8261-DA4644CE738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0D253-2E54-489D-A19D-4B494E2A8DA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5875403B-E731-4377-8EA3-70B8541ECA4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76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156E4234-165C-457C-AC11-B900A15015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3A805F5F-8819-47DF-9BD6-178AD6E2911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3D195-5D07-45A0-B299-2BAFE995425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05F9AAB4-0D65-4521-AE14-15480805290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06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583D17E2-F697-4221-B09F-B99F42AD1F5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4B136958-054F-4097-891F-C827BFFB0FD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69158-985F-4DB7-99E0-CD6146F95B1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10413625-E49F-4611-A893-A8325DEF8BA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36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8B61464E-3CBD-4CBD-8168-EC1CDFE4C3D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EFEC92ED-3553-49DD-B35D-FFE9FB6B785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CB7E-B790-4620-9F68-846A2012F4F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EF4984B2-713B-4A0A-94CA-768534FAD2F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3077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C2D15B61-9CAF-4C32-A620-12AD652529A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DE105E4A-1E33-4D4A-AE32-2E60ED50AB6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33185-7BBF-4BFD-8372-F130759FEA1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C7973DEA-7912-4094-B77E-53FC1E1DA52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86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E6E79864-7D2A-4D5E-BCD0-E5D9F6D3151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27">
            <a:extLst>
              <a:ext uri="{FF2B5EF4-FFF2-40B4-BE49-F238E27FC236}">
                <a16:creationId xmlns:a16="http://schemas.microsoft.com/office/drawing/2014/main" id="{2A69D21F-4759-4BA2-8663-C1AE2B1A04E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F0264-95AD-40CB-9FD0-2DDF69A2837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Rectangle 28">
            <a:extLst>
              <a:ext uri="{FF2B5EF4-FFF2-40B4-BE49-F238E27FC236}">
                <a16:creationId xmlns:a16="http://schemas.microsoft.com/office/drawing/2014/main" id="{4BAA75DC-62E8-4753-A579-F6137CEAED0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34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26">
            <a:extLst>
              <a:ext uri="{FF2B5EF4-FFF2-40B4-BE49-F238E27FC236}">
                <a16:creationId xmlns:a16="http://schemas.microsoft.com/office/drawing/2014/main" id="{F2CD6FFE-C203-413B-924D-827CAF00895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DC9D3B0F-A535-47F3-B96D-43F173A74A7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3F188-71C6-4AF4-8DCF-C99F9D769F7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2B8F7F6F-B84D-4F02-81FD-E2E50DD33B8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464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>
            <a:extLst>
              <a:ext uri="{FF2B5EF4-FFF2-40B4-BE49-F238E27FC236}">
                <a16:creationId xmlns:a16="http://schemas.microsoft.com/office/drawing/2014/main" id="{860403E5-8029-410F-A49B-11D87EA5C21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27">
            <a:extLst>
              <a:ext uri="{FF2B5EF4-FFF2-40B4-BE49-F238E27FC236}">
                <a16:creationId xmlns:a16="http://schemas.microsoft.com/office/drawing/2014/main" id="{11A8F983-B577-4C46-8C3A-F51A6B5CF9E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DC2A0-6D3F-4DAB-A924-95295579F85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8B8E8FCD-4FD8-4556-82D4-7B4F1DC6DFC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11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8F68BCF8-EF6F-4C9A-806A-60AD52595A1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E4A357D3-3508-48FC-9ED1-0E69B2B917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4E12C-8BFE-4EED-B9A9-F99CCB0834A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E0C267DE-9C68-416F-944E-1D2C476AB4E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360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EE4A8B1E-AD5C-4E73-B993-8275B83A866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9FC25BEB-3239-400B-B341-CF615EFCDF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4AB07-D538-4863-B621-B8D4DC3338D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DBA827EE-C0EC-4EFA-9E25-B98CBF029BC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037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411940A0-DADC-4BAA-8F2F-1203CE5A462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6323" name="Rectangle 3">
              <a:extLst>
                <a:ext uri="{FF2B5EF4-FFF2-40B4-BE49-F238E27FC236}">
                  <a16:creationId xmlns:a16="http://schemas.microsoft.com/office/drawing/2014/main" id="{044A14E2-ACD5-48F2-B364-F0F8675F8A6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033" name="Rectangle 4">
              <a:extLst>
                <a:ext uri="{FF2B5EF4-FFF2-40B4-BE49-F238E27FC236}">
                  <a16:creationId xmlns:a16="http://schemas.microsoft.com/office/drawing/2014/main" id="{4CE9505F-BA66-42C4-B758-2B59CE17A8C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034" name="Rectangle 5">
              <a:extLst>
                <a:ext uri="{FF2B5EF4-FFF2-40B4-BE49-F238E27FC236}">
                  <a16:creationId xmlns:a16="http://schemas.microsoft.com/office/drawing/2014/main" id="{CE571737-CAA9-4313-AE32-9690AABCB48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035" name="Rectangle 6">
              <a:extLst>
                <a:ext uri="{FF2B5EF4-FFF2-40B4-BE49-F238E27FC236}">
                  <a16:creationId xmlns:a16="http://schemas.microsoft.com/office/drawing/2014/main" id="{130C982D-F8FF-491B-83CE-166D6C5CCC0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036" name="Rectangle 7">
              <a:extLst>
                <a:ext uri="{FF2B5EF4-FFF2-40B4-BE49-F238E27FC236}">
                  <a16:creationId xmlns:a16="http://schemas.microsoft.com/office/drawing/2014/main" id="{9024D12B-8B39-45D7-ACEA-1D0A3B3F0E1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037" name="Rectangle 8">
              <a:extLst>
                <a:ext uri="{FF2B5EF4-FFF2-40B4-BE49-F238E27FC236}">
                  <a16:creationId xmlns:a16="http://schemas.microsoft.com/office/drawing/2014/main" id="{4BC84DE2-EDC9-4DF9-B93A-3FEBCE85C5D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56329" name="Rectangle 9">
              <a:extLst>
                <a:ext uri="{FF2B5EF4-FFF2-40B4-BE49-F238E27FC236}">
                  <a16:creationId xmlns:a16="http://schemas.microsoft.com/office/drawing/2014/main" id="{36475120-3D98-44B8-9DCC-278363C0D3D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56330" name="Rectangle 10">
              <a:extLst>
                <a:ext uri="{FF2B5EF4-FFF2-40B4-BE49-F238E27FC236}">
                  <a16:creationId xmlns:a16="http://schemas.microsoft.com/office/drawing/2014/main" id="{E81B37CC-9E01-4924-81B6-008133C60FF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040" name="Rectangle 11">
              <a:extLst>
                <a:ext uri="{FF2B5EF4-FFF2-40B4-BE49-F238E27FC236}">
                  <a16:creationId xmlns:a16="http://schemas.microsoft.com/office/drawing/2014/main" id="{B6787A85-6DD8-4E7D-A455-8E219812A53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041" name="Rectangle 12">
              <a:extLst>
                <a:ext uri="{FF2B5EF4-FFF2-40B4-BE49-F238E27FC236}">
                  <a16:creationId xmlns:a16="http://schemas.microsoft.com/office/drawing/2014/main" id="{DBEABA68-CC6F-4E78-9E36-BAD10177B66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042" name="Rectangle 13">
              <a:extLst>
                <a:ext uri="{FF2B5EF4-FFF2-40B4-BE49-F238E27FC236}">
                  <a16:creationId xmlns:a16="http://schemas.microsoft.com/office/drawing/2014/main" id="{29D12E55-4488-498C-9C5C-98948D30E2F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043" name="Rectangle 14">
              <a:extLst>
                <a:ext uri="{FF2B5EF4-FFF2-40B4-BE49-F238E27FC236}">
                  <a16:creationId xmlns:a16="http://schemas.microsoft.com/office/drawing/2014/main" id="{BFC76718-88DD-4CD3-AF3B-A73418B8CD4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56335" name="Rectangle 15">
              <a:extLst>
                <a:ext uri="{FF2B5EF4-FFF2-40B4-BE49-F238E27FC236}">
                  <a16:creationId xmlns:a16="http://schemas.microsoft.com/office/drawing/2014/main" id="{1FDE4038-6F62-41FD-BA64-0D02872C74F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045" name="Rectangle 16">
              <a:extLst>
                <a:ext uri="{FF2B5EF4-FFF2-40B4-BE49-F238E27FC236}">
                  <a16:creationId xmlns:a16="http://schemas.microsoft.com/office/drawing/2014/main" id="{379DC3FB-AD76-4FF5-9263-F8E61E7909C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56337" name="Rectangle 17">
              <a:extLst>
                <a:ext uri="{FF2B5EF4-FFF2-40B4-BE49-F238E27FC236}">
                  <a16:creationId xmlns:a16="http://schemas.microsoft.com/office/drawing/2014/main" id="{322D991B-45AB-4C15-B61E-02903FEAB73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047" name="Rectangle 18">
              <a:extLst>
                <a:ext uri="{FF2B5EF4-FFF2-40B4-BE49-F238E27FC236}">
                  <a16:creationId xmlns:a16="http://schemas.microsoft.com/office/drawing/2014/main" id="{95955FC3-C982-4C6C-ACA3-345E75B4E65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56339" name="Rectangle 19">
              <a:extLst>
                <a:ext uri="{FF2B5EF4-FFF2-40B4-BE49-F238E27FC236}">
                  <a16:creationId xmlns:a16="http://schemas.microsoft.com/office/drawing/2014/main" id="{ACA65753-F4D1-487B-8EDC-5132C14F9FF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049" name="Rectangle 20">
              <a:extLst>
                <a:ext uri="{FF2B5EF4-FFF2-40B4-BE49-F238E27FC236}">
                  <a16:creationId xmlns:a16="http://schemas.microsoft.com/office/drawing/2014/main" id="{82582036-592C-40F4-AF32-EBCFA19A5CE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050" name="Rectangle 21">
              <a:extLst>
                <a:ext uri="{FF2B5EF4-FFF2-40B4-BE49-F238E27FC236}">
                  <a16:creationId xmlns:a16="http://schemas.microsoft.com/office/drawing/2014/main" id="{834DEB0A-15B9-4F29-97DD-8739A1E471F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051" name="Freeform 22">
              <a:extLst>
                <a:ext uri="{FF2B5EF4-FFF2-40B4-BE49-F238E27FC236}">
                  <a16:creationId xmlns:a16="http://schemas.microsoft.com/office/drawing/2014/main" id="{449E9206-5DC9-43D2-B14A-949ABD2AD2EF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343" name="Freeform 23">
              <a:extLst>
                <a:ext uri="{FF2B5EF4-FFF2-40B4-BE49-F238E27FC236}">
                  <a16:creationId xmlns:a16="http://schemas.microsoft.com/office/drawing/2014/main" id="{66664539-5DDE-4FEC-9D79-347B03655411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</p:grpSp>
      <p:sp>
        <p:nvSpPr>
          <p:cNvPr id="56344" name="Rectangle 24">
            <a:extLst>
              <a:ext uri="{FF2B5EF4-FFF2-40B4-BE49-F238E27FC236}">
                <a16:creationId xmlns:a16="http://schemas.microsoft.com/office/drawing/2014/main" id="{9688BBA3-8199-4A69-91D2-0DB62186EB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56345" name="Rectangle 25">
            <a:extLst>
              <a:ext uri="{FF2B5EF4-FFF2-40B4-BE49-F238E27FC236}">
                <a16:creationId xmlns:a16="http://schemas.microsoft.com/office/drawing/2014/main" id="{F25A0E0C-7BD6-42BA-B02B-97F02CC0BA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6346" name="Rectangle 26">
            <a:extLst>
              <a:ext uri="{FF2B5EF4-FFF2-40B4-BE49-F238E27FC236}">
                <a16:creationId xmlns:a16="http://schemas.microsoft.com/office/drawing/2014/main" id="{FBE89CF1-DA0A-440D-AAAC-856D4C6883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6347" name="Rectangle 27">
            <a:extLst>
              <a:ext uri="{FF2B5EF4-FFF2-40B4-BE49-F238E27FC236}">
                <a16:creationId xmlns:a16="http://schemas.microsoft.com/office/drawing/2014/main" id="{B01D2C65-0B7D-4EC0-AEF0-39740B89DC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30AC560F-2F36-40DB-BFBC-727DCB1B8E8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6348" name="Rectangle 28">
            <a:extLst>
              <a:ext uri="{FF2B5EF4-FFF2-40B4-BE49-F238E27FC236}">
                <a16:creationId xmlns:a16="http://schemas.microsoft.com/office/drawing/2014/main" id="{7AFB4593-B937-4EC9-B45F-17ABCCBE83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>
            <a:extLst>
              <a:ext uri="{FF2B5EF4-FFF2-40B4-BE49-F238E27FC236}">
                <a16:creationId xmlns:a16="http://schemas.microsoft.com/office/drawing/2014/main" id="{0DFD018A-E15B-4CB9-8576-20CE595338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708275"/>
            <a:ext cx="882015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Zahraniční mobility</a:t>
            </a:r>
            <a:br>
              <a:rPr lang="cs-CZ" sz="3800" b="1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br>
              <a:rPr lang="cs-CZ" sz="3800" b="1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cs-CZ" sz="3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8D6A8835-454F-4C7E-90DE-0751F8DE4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6088" y="-1587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>
                <a:solidFill>
                  <a:srgbClr val="0070C0"/>
                </a:solidFill>
                <a:latin typeface="Comic Sans MS" panose="030F0702030302020204" pitchFamily="66" charset="0"/>
              </a:rPr>
              <a:t>Erasmus+</a:t>
            </a:r>
          </a:p>
        </p:txBody>
      </p:sp>
      <p:sp>
        <p:nvSpPr>
          <p:cNvPr id="86020" name="Rectangle 4">
            <a:extLst>
              <a:ext uri="{FF2B5EF4-FFF2-40B4-BE49-F238E27FC236}">
                <a16:creationId xmlns:a16="http://schemas.microsoft.com/office/drawing/2014/main" id="{96DB21A6-029C-4C8A-9486-F3A3278116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9113" y="11303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5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studenti obdrží před zahájením stáže grant 480 až 600 eur na měsíc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5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tento grant nepokryje veškeré náklady spojené s pobytem v zahraničí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5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grant se diferencuje podle životních nákladů země</a:t>
            </a:r>
          </a:p>
          <a:p>
            <a:pPr>
              <a:defRPr/>
            </a:pPr>
            <a:r>
              <a:rPr lang="cs-CZ" altLang="cs-CZ" sz="25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navýšený grant o 200 EUR/měsíc pro </a:t>
            </a:r>
            <a:r>
              <a:rPr lang="cs-CZ" altLang="cs-CZ" sz="2500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socio</a:t>
            </a:r>
            <a:r>
              <a:rPr lang="cs-CZ" altLang="cs-CZ" sz="25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- ekonomicky znevýhodněné studenty </a:t>
            </a:r>
          </a:p>
          <a:p>
            <a:pPr>
              <a:defRPr/>
            </a:pPr>
            <a:r>
              <a:rPr lang="cs-CZ" altLang="cs-CZ" sz="25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navýšený grant o 100 EUR/měsíc pro „</a:t>
            </a:r>
            <a:r>
              <a:rPr lang="cs-CZ" altLang="cs-CZ" sz="2500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traineeship</a:t>
            </a:r>
            <a:r>
              <a:rPr lang="cs-CZ" altLang="cs-CZ" sz="25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“ praktickou stáž </a:t>
            </a:r>
          </a:p>
          <a:p>
            <a:pPr>
              <a:defRPr/>
            </a:pPr>
            <a:r>
              <a:rPr lang="cs-CZ" altLang="cs-CZ" sz="2500" b="1" dirty="0">
                <a:solidFill>
                  <a:schemeClr val="accent2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jednorázové stipendium 25 000 Kč v případě podpory studijního pobytu a 17 000 Kč v případě podpory praktické stáže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5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23ACA3C-1188-44D4-9F45-E48839C36F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Erasmus+ smlouvy na ÚEB PřF MU Brno</a:t>
            </a:r>
          </a:p>
        </p:txBody>
      </p:sp>
      <p:pic>
        <p:nvPicPr>
          <p:cNvPr id="24579" name="Obrázek 2">
            <a:extLst>
              <a:ext uri="{FF2B5EF4-FFF2-40B4-BE49-F238E27FC236}">
                <a16:creationId xmlns:a16="http://schemas.microsoft.com/office/drawing/2014/main" id="{E9C2195A-C7E3-4613-AFFF-4FC532BF2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3" t="19704" r="36612" b="3831"/>
          <a:stretch>
            <a:fillRect/>
          </a:stretch>
        </p:blipFill>
        <p:spPr bwMode="auto">
          <a:xfrm>
            <a:off x="2700338" y="715963"/>
            <a:ext cx="3940175" cy="614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Obrázek 3">
            <a:extLst>
              <a:ext uri="{FF2B5EF4-FFF2-40B4-BE49-F238E27FC236}">
                <a16:creationId xmlns:a16="http://schemas.microsoft.com/office/drawing/2014/main" id="{4B65791F-79ED-4911-B2E2-F72B983F1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9" t="18016" r="36612" b="44183"/>
          <a:stretch>
            <a:fillRect/>
          </a:stretch>
        </p:blipFill>
        <p:spPr bwMode="auto">
          <a:xfrm>
            <a:off x="31750" y="1341438"/>
            <a:ext cx="8996363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Obdélník 4">
            <a:extLst>
              <a:ext uri="{FF2B5EF4-FFF2-40B4-BE49-F238E27FC236}">
                <a16:creationId xmlns:a16="http://schemas.microsoft.com/office/drawing/2014/main" id="{FDE14B2F-1890-4086-8BAA-24EE5162C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92150"/>
            <a:ext cx="4681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accent1"/>
                </a:solidFill>
              </a:rPr>
              <a:t>Erasmus+: mobility studentů </a:t>
            </a:r>
            <a:endParaRPr lang="cs-CZ" altLang="cs-CZ" sz="1800"/>
          </a:p>
        </p:txBody>
      </p:sp>
      <p:sp>
        <p:nvSpPr>
          <p:cNvPr id="6" name="Rectangle 405">
            <a:extLst>
              <a:ext uri="{FF2B5EF4-FFF2-40B4-BE49-F238E27FC236}">
                <a16:creationId xmlns:a16="http://schemas.microsoft.com/office/drawing/2014/main" id="{FEAA11CA-3408-456C-B3F1-7F6C9B0C3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6308725"/>
            <a:ext cx="24653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cs-CZ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http://czs.muni.cz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05">
            <a:extLst>
              <a:ext uri="{FF2B5EF4-FFF2-40B4-BE49-F238E27FC236}">
                <a16:creationId xmlns:a16="http://schemas.microsoft.com/office/drawing/2014/main" id="{E19D50CC-7C21-43EC-9D0B-9BA925932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6308725"/>
            <a:ext cx="24653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cs-CZ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http://czs.muni.cz</a:t>
            </a:r>
          </a:p>
        </p:txBody>
      </p:sp>
      <p:pic>
        <p:nvPicPr>
          <p:cNvPr id="26627" name="Obrázek 3">
            <a:extLst>
              <a:ext uri="{FF2B5EF4-FFF2-40B4-BE49-F238E27FC236}">
                <a16:creationId xmlns:a16="http://schemas.microsoft.com/office/drawing/2014/main" id="{9D65411B-E1F5-4146-B2DF-32009C0A2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4" t="19469" r="36613" b="31100"/>
          <a:stretch>
            <a:fillRect/>
          </a:stretch>
        </p:blipFill>
        <p:spPr bwMode="auto">
          <a:xfrm>
            <a:off x="146050" y="500063"/>
            <a:ext cx="88519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Obrázek 4">
            <a:extLst>
              <a:ext uri="{FF2B5EF4-FFF2-40B4-BE49-F238E27FC236}">
                <a16:creationId xmlns:a16="http://schemas.microsoft.com/office/drawing/2014/main" id="{1A30C24E-5D56-4A19-9D28-E97DDCB0F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63050" cy="661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Obrázek 1">
            <a:extLst>
              <a:ext uri="{FF2B5EF4-FFF2-40B4-BE49-F238E27FC236}">
                <a16:creationId xmlns:a16="http://schemas.microsoft.com/office/drawing/2014/main" id="{5716A8C0-5555-4BB2-9094-D4670C278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7" t="13654" r="21651" b="4932"/>
          <a:stretch>
            <a:fillRect/>
          </a:stretch>
        </p:blipFill>
        <p:spPr bwMode="auto">
          <a:xfrm>
            <a:off x="258763" y="404813"/>
            <a:ext cx="8626475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7CDF907-0B95-43C6-91AA-660E712A9F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>
                <a:solidFill>
                  <a:srgbClr val="0070C0"/>
                </a:solidFill>
                <a:latin typeface="Comic Sans MS" panose="030F0702030302020204" pitchFamily="66" charset="0"/>
              </a:rPr>
              <a:t>Předpoklady úspěchu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0D74FDF-C374-4FC4-A6CA-67685DCE4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>
                <a:solidFill>
                  <a:schemeClr val="accent2"/>
                </a:solidFill>
                <a:latin typeface="Comic Sans MS" panose="030F0702030302020204" pitchFamily="66" charset="0"/>
              </a:rPr>
              <a:t>Vlastní aktivita a nadstandardní zájem</a:t>
            </a:r>
          </a:p>
          <a:p>
            <a:pPr eaLnBrk="1" hangingPunct="1">
              <a:defRPr/>
            </a:pPr>
            <a:r>
              <a:rPr lang="cs-CZ" b="1">
                <a:solidFill>
                  <a:schemeClr val="accent2"/>
                </a:solidFill>
                <a:latin typeface="Comic Sans MS" panose="030F0702030302020204" pitchFamily="66" charset="0"/>
              </a:rPr>
              <a:t>Jazykové schopnosti + zkoušky</a:t>
            </a:r>
          </a:p>
          <a:p>
            <a:pPr eaLnBrk="1" hangingPunct="1">
              <a:defRPr/>
            </a:pPr>
            <a:r>
              <a:rPr lang="cs-CZ" b="1">
                <a:solidFill>
                  <a:schemeClr val="accent2"/>
                </a:solidFill>
                <a:latin typeface="Comic Sans MS" panose="030F0702030302020204" pitchFamily="66" charset="0"/>
              </a:rPr>
              <a:t>Administrativní dovednosti (formuláře)</a:t>
            </a:r>
          </a:p>
          <a:p>
            <a:pPr eaLnBrk="1" hangingPunct="1">
              <a:defRPr/>
            </a:pPr>
            <a:r>
              <a:rPr lang="cs-CZ" b="1">
                <a:solidFill>
                  <a:schemeClr val="accent2"/>
                </a:solidFill>
                <a:latin typeface="Comic Sans MS" panose="030F0702030302020204" pitchFamily="66" charset="0"/>
              </a:rPr>
              <a:t>Preciznost a pečlivost</a:t>
            </a:r>
          </a:p>
          <a:p>
            <a:pPr eaLnBrk="1" hangingPunct="1">
              <a:defRPr/>
            </a:pPr>
            <a:r>
              <a:rPr lang="cs-CZ" b="1">
                <a:solidFill>
                  <a:schemeClr val="accent2"/>
                </a:solidFill>
                <a:latin typeface="Comic Sans MS" panose="030F0702030302020204" pitchFamily="66" charset="0"/>
              </a:rPr>
              <a:t>Trpělivost</a:t>
            </a:r>
          </a:p>
          <a:p>
            <a:pPr eaLnBrk="1" hangingPunct="1">
              <a:defRPr/>
            </a:pPr>
            <a:r>
              <a:rPr lang="cs-CZ" b="1">
                <a:solidFill>
                  <a:schemeClr val="accent2"/>
                </a:solidFill>
                <a:latin typeface="Comic Sans MS" panose="030F0702030302020204" pitchFamily="66" charset="0"/>
              </a:rPr>
              <a:t>Připravenost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F613185-7787-4CF1-98CB-B1E503F4E7BE}"/>
              </a:ext>
            </a:extLst>
          </p:cNvPr>
          <p:cNvSpPr txBox="1">
            <a:spLocks noChangeArrowheads="1"/>
          </p:cNvSpPr>
          <p:nvPr/>
        </p:nvSpPr>
        <p:spPr>
          <a:xfrm>
            <a:off x="611188" y="2565400"/>
            <a:ext cx="8229600" cy="46799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cs-CZ" b="1" dirty="0">
                <a:solidFill>
                  <a:srgbClr val="0070C0"/>
                </a:solidFill>
                <a:latin typeface="Comic Sans MS" panose="030F0702030302020204" pitchFamily="66" charset="0"/>
              </a:rPr>
              <a:t>Proč vyjet?</a:t>
            </a:r>
          </a:p>
          <a:p>
            <a:pPr eaLnBrk="1" hangingPunct="1">
              <a:defRPr/>
            </a:pPr>
            <a:endParaRPr lang="cs-CZ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endParaRPr lang="cs-CZ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20D9D8D3-234E-4ACB-92FA-2CCA507DA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4" t="7555" r="11752" b="10802"/>
          <a:stretch>
            <a:fillRect/>
          </a:stretch>
        </p:blipFill>
        <p:spPr bwMode="auto">
          <a:xfrm>
            <a:off x="0" y="115888"/>
            <a:ext cx="9180513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F613185-7787-4CF1-98CB-B1E503F4E7BE}"/>
              </a:ext>
            </a:extLst>
          </p:cNvPr>
          <p:cNvSpPr txBox="1">
            <a:spLocks noChangeArrowheads="1"/>
          </p:cNvSpPr>
          <p:nvPr/>
        </p:nvSpPr>
        <p:spPr>
          <a:xfrm>
            <a:off x="346075" y="1196975"/>
            <a:ext cx="8229600" cy="46799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cs-CZ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cs-CZ" b="1" dirty="0">
                <a:solidFill>
                  <a:srgbClr val="0070C0"/>
                </a:solidFill>
                <a:latin typeface="Comic Sans MS" panose="030F0702030302020204" pitchFamily="66" charset="0"/>
              </a:rPr>
              <a:t>Kdy?</a:t>
            </a:r>
          </a:p>
          <a:p>
            <a:pPr eaLnBrk="1" hangingPunct="1">
              <a:defRPr/>
            </a:pPr>
            <a:endParaRPr lang="cs-CZ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F613185-7787-4CF1-98CB-B1E503F4E7BE}"/>
              </a:ext>
            </a:extLst>
          </p:cNvPr>
          <p:cNvSpPr txBox="1">
            <a:spLocks noChangeArrowheads="1"/>
          </p:cNvSpPr>
          <p:nvPr/>
        </p:nvSpPr>
        <p:spPr>
          <a:xfrm>
            <a:off x="346075" y="1196975"/>
            <a:ext cx="8229600" cy="46799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cs-CZ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endParaRPr lang="cs-CZ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cs-CZ" b="1" dirty="0">
                <a:solidFill>
                  <a:srgbClr val="0070C0"/>
                </a:solidFill>
                <a:latin typeface="Comic Sans MS" panose="030F0702030302020204" pitchFamily="66" charset="0"/>
              </a:rPr>
              <a:t>Kam?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brázek 1">
            <a:extLst>
              <a:ext uri="{FF2B5EF4-FFF2-40B4-BE49-F238E27FC236}">
                <a16:creationId xmlns:a16="http://schemas.microsoft.com/office/drawing/2014/main" id="{0C3C2E5F-8ECB-48B9-9546-8FD265065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6976" r="23225" b="10747"/>
          <a:stretch>
            <a:fillRect/>
          </a:stretch>
        </p:blipFill>
        <p:spPr bwMode="auto">
          <a:xfrm>
            <a:off x="684213" y="115888"/>
            <a:ext cx="8208962" cy="665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D8CA5A8-8A8B-4260-B1A9-1E954751E7B7}"/>
              </a:ext>
            </a:extLst>
          </p:cNvPr>
          <p:cNvSpPr/>
          <p:nvPr/>
        </p:nvSpPr>
        <p:spPr>
          <a:xfrm>
            <a:off x="3708400" y="6423025"/>
            <a:ext cx="2274888" cy="3175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http://czs.muni.cz</a:t>
            </a:r>
          </a:p>
        </p:txBody>
      </p:sp>
      <p:pic>
        <p:nvPicPr>
          <p:cNvPr id="20483" name="Obrázek 2">
            <a:extLst>
              <a:ext uri="{FF2B5EF4-FFF2-40B4-BE49-F238E27FC236}">
                <a16:creationId xmlns:a16="http://schemas.microsoft.com/office/drawing/2014/main" id="{CB8832DD-9047-4E4E-A26A-6DA1C63F1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7838" r="19289" b="23831"/>
          <a:stretch>
            <a:fillRect/>
          </a:stretch>
        </p:blipFill>
        <p:spPr bwMode="auto">
          <a:xfrm>
            <a:off x="119063" y="260350"/>
            <a:ext cx="8905875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ázek 1">
            <a:extLst>
              <a:ext uri="{FF2B5EF4-FFF2-40B4-BE49-F238E27FC236}">
                <a16:creationId xmlns:a16="http://schemas.microsoft.com/office/drawing/2014/main" id="{866F8863-CCBB-4ABF-A3A6-BF3FC7DD4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8" t="7838" r="21651" b="4932"/>
          <a:stretch>
            <a:fillRect/>
          </a:stretch>
        </p:blipFill>
        <p:spPr bwMode="auto">
          <a:xfrm>
            <a:off x="935038" y="44450"/>
            <a:ext cx="7273925" cy="628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72F1FEA6-D55C-490E-98C1-28FE64C1EC36}"/>
              </a:ext>
            </a:extLst>
          </p:cNvPr>
          <p:cNvSpPr/>
          <p:nvPr/>
        </p:nvSpPr>
        <p:spPr>
          <a:xfrm>
            <a:off x="1763713" y="6453188"/>
            <a:ext cx="5976937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https://www.sci.muni.cz/student/zahranicni-pobyty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E847564-A1FC-4BB0-81F8-336059C1FC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>
                <a:solidFill>
                  <a:srgbClr val="0070C0"/>
                </a:solidFill>
                <a:latin typeface="Comic Sans MS" panose="030F0702030302020204" pitchFamily="66" charset="0"/>
              </a:rPr>
              <a:t>Erasmus+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8453A0E-FED2-4E66-A0A5-E77DCBA79D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417638"/>
            <a:ext cx="8229600" cy="5068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0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Délka pobytu v zahraničí - </a:t>
            </a:r>
            <a:r>
              <a:rPr lang="cs-CZ" sz="2000" b="1" dirty="0">
                <a:solidFill>
                  <a:srgbClr val="000099"/>
                </a:solidFill>
                <a:latin typeface="Comic Sans MS" panose="030F0702030302020204" pitchFamily="66" charset="0"/>
              </a:rPr>
              <a:t>minimálně </a:t>
            </a:r>
            <a:r>
              <a:rPr lang="en-GB" sz="2000" b="1" dirty="0">
                <a:solidFill>
                  <a:srgbClr val="000099"/>
                </a:solidFill>
                <a:latin typeface="Comic Sans MS" panose="030F0702030302020204" pitchFamily="66" charset="0"/>
              </a:rPr>
              <a:t>2 m</a:t>
            </a:r>
            <a:r>
              <a:rPr lang="cs-CZ" sz="20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ěsíce</a:t>
            </a:r>
            <a:r>
              <a:rPr lang="cs-CZ" sz="20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, </a:t>
            </a:r>
            <a:r>
              <a:rPr lang="cs-CZ" sz="2000" b="1" dirty="0">
                <a:solidFill>
                  <a:srgbClr val="000099"/>
                </a:solidFill>
                <a:latin typeface="Comic Sans MS" panose="030F0702030302020204" pitchFamily="66" charset="0"/>
              </a:rPr>
              <a:t>maximálně 12 měsíců</a:t>
            </a:r>
            <a:br>
              <a:rPr lang="cs-CZ" sz="2000" b="1" dirty="0">
                <a:solidFill>
                  <a:schemeClr val="accent2"/>
                </a:solidFill>
                <a:latin typeface="Comic Sans MS" panose="030F0702030302020204" pitchFamily="66" charset="0"/>
              </a:rPr>
            </a:br>
            <a:endParaRPr lang="cs-CZ" sz="20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studenti mohou absolvovat </a:t>
            </a:r>
            <a:r>
              <a:rPr lang="cs-CZ" sz="2000" b="1" dirty="0">
                <a:solidFill>
                  <a:srgbClr val="000099"/>
                </a:solidFill>
                <a:latin typeface="Comic Sans MS" panose="030F0702030302020204" pitchFamily="66" charset="0"/>
              </a:rPr>
              <a:t>studijní a pracovní pobyt</a:t>
            </a:r>
            <a:r>
              <a:rPr lang="cs-CZ" sz="20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v rámci programu ERASMUS+ </a:t>
            </a:r>
            <a:r>
              <a:rPr lang="cs-CZ" sz="2000" b="1" dirty="0">
                <a:solidFill>
                  <a:srgbClr val="000099"/>
                </a:solidFill>
                <a:latin typeface="Comic Sans MS" panose="030F0702030302020204" pitchFamily="66" charset="0"/>
              </a:rPr>
              <a:t>v každé úrovni studia, tj. Bc. Mgr. Ph.D., celkem vždy 12 měsíců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0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Výběr studentů je v kompetenci vysílající instituce – MU, oddělení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0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Před odjezdem do zahraničí si student sestaví konkrétní program studia (studijní plán) na přijímající instituci, počty kreditů atd. – nutné přivézt 20 ECTS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0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stáž se uznává předmětem XD110, 5 ECTS za měsíc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0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405">
            <a:extLst>
              <a:ext uri="{FF2B5EF4-FFF2-40B4-BE49-F238E27FC236}">
                <a16:creationId xmlns:a16="http://schemas.microsoft.com/office/drawing/2014/main" id="{F800453E-28AC-41EB-B957-37FA92746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6308725"/>
            <a:ext cx="24653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cs-CZ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http://czs.muni.cz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theme/theme1.xml><?xml version="1.0" encoding="utf-8"?>
<a:theme xmlns:a="http://schemas.openxmlformats.org/drawingml/2006/main" name="Opona">
  <a:themeElements>
    <a:clrScheme name="Opona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Opon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pona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ona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4998</TotalTime>
  <Words>257</Words>
  <Application>Microsoft Office PowerPoint</Application>
  <PresentationFormat>Předvádění na obrazovce (4:3)</PresentationFormat>
  <Paragraphs>38</Paragraphs>
  <Slides>16</Slides>
  <Notes>1</Notes>
  <HiddenSlides>1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Tahoma</vt:lpstr>
      <vt:lpstr>Arial</vt:lpstr>
      <vt:lpstr>Wingdings</vt:lpstr>
      <vt:lpstr>Calibri</vt:lpstr>
      <vt:lpstr>Comic Sans MS</vt:lpstr>
      <vt:lpstr>Opona</vt:lpstr>
      <vt:lpstr>Zahraniční mobility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Erasmus+</vt:lpstr>
      <vt:lpstr>Erasmus+</vt:lpstr>
      <vt:lpstr>Erasmus+ smlouvy na ÚEB PřF MU Brno</vt:lpstr>
      <vt:lpstr>Prezentace aplikace PowerPoint</vt:lpstr>
      <vt:lpstr>Prezentace aplikace PowerPoint</vt:lpstr>
      <vt:lpstr>Prezentace aplikace PowerPoint</vt:lpstr>
      <vt:lpstr>Prezentace aplikace PowerPoint</vt:lpstr>
      <vt:lpstr>Předpoklady úspěchu</vt:lpstr>
    </vt:vector>
  </TitlesOfParts>
  <Company>BFÚ AV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Kde a jak hledat finanční podporu pro svou práci - studium, výzkum, účast na konferenci?</dc:title>
  <dc:creator>Dr. Alena Vaculová</dc:creator>
  <cp:lastModifiedBy>Pavel Hyršl</cp:lastModifiedBy>
  <cp:revision>167</cp:revision>
  <dcterms:created xsi:type="dcterms:W3CDTF">2006-12-06T09:04:54Z</dcterms:created>
  <dcterms:modified xsi:type="dcterms:W3CDTF">2024-09-25T13:50:04Z</dcterms:modified>
</cp:coreProperties>
</file>