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77" r:id="rId3"/>
    <p:sldId id="979" r:id="rId4"/>
    <p:sldId id="978" r:id="rId5"/>
    <p:sldId id="980" r:id="rId6"/>
    <p:sldId id="982" r:id="rId7"/>
    <p:sldId id="98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E5DDC-C5D7-483D-6089-08C237415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8E1AEC-E05B-B425-CADC-A5051B81D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757036-4C2D-9FA4-15D9-B43D9FC3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A649DC-A117-2FF7-78EA-795CC084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43C16-953F-BE10-E1D3-55858FB6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82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83849-8592-1DEF-D101-64A5C962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C4838E-42AB-8225-B5F2-737A8E2B9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CAFFA-233B-3648-9451-FD2E1AC4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E7E6EB-DC4C-8FBA-D525-37335116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A8856-EBC9-6647-6D2D-45DD4C4C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32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EF10-6814-BC61-1FFB-E0A2EADC4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20D301-602A-C3FD-01E2-80C018017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2BFBC4-1541-406D-D147-D995AD20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957B01-9232-7066-C300-81576349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0BDB5-E580-A601-42B6-BD10102E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9C555-30B3-3506-564E-40E22ED8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63D31-0FF3-F964-113E-80900F7CA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9D9906-8E10-8395-4ED6-7C8E9D88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F3794B-4046-B704-EF87-6638418B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9E7E9F-183C-4BC8-9AE0-EA6C027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8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5FDCC-77CD-5EBE-C1F4-D4D6B0F2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FF162-E253-491B-39F4-A979CE33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B4483D-9B7B-20D4-4A44-3D0A05EA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7CC9DB-BAB9-BB91-B05E-B49D6475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FEC3E5-CBB1-846C-31A2-9D8CC9F0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1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6D703-96F0-0912-3B6C-3DA2D348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68C20-E503-F350-848E-86233CE4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46D096-1E0E-097F-1406-3F49C7BF4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9B4F2E-9400-5E75-368D-231A3A68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1B75B7-295A-9982-5742-51CFBF25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5B47AA-F31A-FED7-1D52-087E1CB5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91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F14B6-471D-98DA-847D-1838EFF3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9BFA9D-0960-C062-F268-893D04BF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BC91DA-D4AC-B900-7A5F-22C6A2AC8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731B34-FDB7-065F-5442-F8ED58C41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1EF614-2312-C8E7-613F-1918C71E2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E957CF-795E-8C42-E201-981FA5A8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4855EF-9B7F-19B2-C41B-19B6BAB4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F2103F-6501-DB7A-ACD5-7746B3EB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55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07088-79FA-3863-6674-1426422A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07053C-810C-14CE-02CF-750A7F4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4F1C53-3031-64EE-B831-FA684498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9406EA-7AC1-A84C-A4D1-5F18E56C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45689D8-E2E9-585C-0955-E84AEDE2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620C28-8067-D33C-F1DF-216907C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B18DDE-A30C-2682-2ADC-5DB050C1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66422-B676-4544-A053-C16481F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6C40C-144A-5F39-1F53-DCF594FF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761ABB-AD53-55E4-5952-11EA3270B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FF786C-F060-F85A-0257-9B5F5F04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FE2EEC-A07C-8281-535B-AA0571C8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A0ABB5-D1F4-F9D6-9237-DFB0AADB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72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EFE67-282B-7DC2-3316-FAA25422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2B4345-D48E-E39B-D163-0F59FEE1A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F4E141-6AAA-60A6-75E2-28B40C5A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317337-B077-8B92-3704-42ED2984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046D71-0DFC-C6C6-6DFC-CFB0E8FA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4ABAF7-E007-206D-AAFD-2534395D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85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20BDB6-AC4C-DF90-CFAF-6C22A918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C4F1AD-8477-35F9-494F-34AFC00D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5ADFEB-E9AB-90DD-969F-47304ED36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67B43-B26B-4337-B269-ADB8B84CE848}" type="datetimeFigureOut">
              <a:rPr lang="cs-CZ" smtClean="0"/>
              <a:t>31.01.2025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967F1-C539-B52E-DD0D-ADAA3BDE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1088B6-49E7-2DBD-6DF5-0F3EB7393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B17D1-4883-48FD-8BF7-80436CFC0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5AA07-2B9A-2F53-0B7B-7CD97E73E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validation</a:t>
            </a:r>
            <a:br>
              <a:rPr lang="en-US" dirty="0"/>
            </a:br>
            <a:r>
              <a:rPr lang="en-US" dirty="0"/>
              <a:t>Introduction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82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32322-5BFB-3723-8EE6-83814902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: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</a:t>
            </a:r>
            <a:r>
              <a:rPr lang="cs-CZ" dirty="0">
                <a:solidFill>
                  <a:srgbClr val="FF0000"/>
                </a:solidFill>
              </a:rPr>
              <a:t> not use </a:t>
            </a:r>
            <a:r>
              <a:rPr lang="cs-CZ" dirty="0" err="1">
                <a:solidFill>
                  <a:srgbClr val="FF0000"/>
                </a:solidFill>
              </a:rPr>
              <a:t>them</a:t>
            </a:r>
            <a:r>
              <a:rPr lang="en-GB" dirty="0">
                <a:solidFill>
                  <a:srgbClr val="FF0000"/>
                </a:solidFill>
              </a:rPr>
              <a:t>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CFB63-2AE3-AF52-6E47-0DEA2A497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/>
              <a:t>Garbage</a:t>
            </a:r>
            <a:r>
              <a:rPr lang="cs-CZ" dirty="0"/>
              <a:t> in </a:t>
            </a:r>
            <a:r>
              <a:rPr lang="cs-CZ" dirty="0" err="1"/>
              <a:t>garbage</a:t>
            </a:r>
            <a:r>
              <a:rPr lang="cs-CZ" dirty="0"/>
              <a:t> out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0E73CB-1583-2A88-D2BB-ECCAFDAE2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pic>
        <p:nvPicPr>
          <p:cNvPr id="5122" name="Picture 2" descr="Garbage in, garbage out – how bad data can fuel bad decisions">
            <a:extLst>
              <a:ext uri="{FF2B5EF4-FFF2-40B4-BE49-F238E27FC236}">
                <a16:creationId xmlns:a16="http://schemas.microsoft.com/office/drawing/2014/main" id="{07E41F8A-C66A-9302-295B-69444458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71723"/>
            <a:ext cx="5715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801DD8A-597E-FAB3-B08B-D2936D8C223A}"/>
              </a:ext>
            </a:extLst>
          </p:cNvPr>
          <p:cNvSpPr/>
          <p:nvPr/>
        </p:nvSpPr>
        <p:spPr>
          <a:xfrm>
            <a:off x="0" y="6176962"/>
            <a:ext cx="2242457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9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3956D0FB-8A1A-D65F-88C0-1DE522B589E6}"/>
              </a:ext>
            </a:extLst>
          </p:cNvPr>
          <p:cNvSpPr/>
          <p:nvPr/>
        </p:nvSpPr>
        <p:spPr>
          <a:xfrm>
            <a:off x="0" y="6176962"/>
            <a:ext cx="2242457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C20D2B-67EC-E8F2-0A2C-547EE16C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– </a:t>
            </a:r>
            <a:r>
              <a:rPr lang="cs-CZ" dirty="0" err="1"/>
              <a:t>beginning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8DCC2-ED96-F641-99DC-A2520C70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7127280" cy="4884259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Great structural biology results, excellent papers</a:t>
            </a:r>
          </a:p>
          <a:p>
            <a:r>
              <a:rPr lang="en-GB" dirty="0">
                <a:solidFill>
                  <a:srgbClr val="FF0000"/>
                </a:solidFill>
              </a:rPr>
              <a:t>2006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First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problems</a:t>
            </a:r>
            <a:r>
              <a:rPr lang="cs-CZ" dirty="0">
                <a:solidFill>
                  <a:srgbClr val="FF0000"/>
                </a:solidFill>
              </a:rPr>
              <a:t> - </a:t>
            </a:r>
            <a:r>
              <a:rPr lang="cs-CZ" dirty="0" err="1">
                <a:solidFill>
                  <a:srgbClr val="FF0000"/>
                </a:solidFill>
              </a:rPr>
              <a:t>retraction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papers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because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wrong</a:t>
            </a:r>
            <a:r>
              <a:rPr lang="cs-CZ" dirty="0">
                <a:solidFill>
                  <a:srgbClr val="FF0000"/>
                </a:solidFill>
              </a:rPr>
              <a:t> 3D </a:t>
            </a:r>
            <a:r>
              <a:rPr lang="cs-CZ" dirty="0" err="1">
                <a:solidFill>
                  <a:srgbClr val="FF0000"/>
                </a:solidFill>
              </a:rPr>
              <a:t>structure</a:t>
            </a:r>
            <a:r>
              <a:rPr lang="cs-CZ" dirty="0">
                <a:solidFill>
                  <a:srgbClr val="FF0000"/>
                </a:solidFill>
              </a:rPr>
              <a:t> data:</a:t>
            </a:r>
          </a:p>
          <a:p>
            <a:pPr lvl="1"/>
            <a:r>
              <a:rPr lang="en-US" sz="1900" dirty="0"/>
              <a:t>Matthews B.W. (2007) </a:t>
            </a:r>
            <a:r>
              <a:rPr lang="en-US" sz="1900" i="1" dirty="0"/>
              <a:t>Five retracted structure reports: inverted or incorrect?</a:t>
            </a:r>
            <a:r>
              <a:rPr lang="en-US" sz="1900" dirty="0"/>
              <a:t> </a:t>
            </a:r>
            <a:r>
              <a:rPr lang="en-US" sz="1900" b="1" dirty="0"/>
              <a:t>Protein science</a:t>
            </a:r>
            <a:r>
              <a:rPr lang="en-US" sz="1900" dirty="0"/>
              <a:t>, 16, 1013–6.</a:t>
            </a:r>
          </a:p>
          <a:p>
            <a:pPr lvl="1"/>
            <a:r>
              <a:rPr lang="en-US" sz="1900" dirty="0"/>
              <a:t>Johnston C.A., </a:t>
            </a:r>
            <a:r>
              <a:rPr lang="en-US" sz="1900" dirty="0" err="1"/>
              <a:t>Kimple</a:t>
            </a:r>
            <a:r>
              <a:rPr lang="en-US" sz="1900" dirty="0"/>
              <a:t> A</a:t>
            </a:r>
            <a:r>
              <a:rPr lang="cs-CZ" sz="1900" dirty="0"/>
              <a:t>.</a:t>
            </a:r>
            <a:r>
              <a:rPr lang="en-US" sz="1900" dirty="0"/>
              <a:t>J., </a:t>
            </a:r>
            <a:r>
              <a:rPr lang="en-US" sz="1900" dirty="0" err="1"/>
              <a:t>Giguere</a:t>
            </a:r>
            <a:r>
              <a:rPr lang="en-US" sz="1900" dirty="0"/>
              <a:t> P.M., </a:t>
            </a:r>
            <a:r>
              <a:rPr lang="en-US" sz="1900" dirty="0" err="1"/>
              <a:t>Siderovski</a:t>
            </a:r>
            <a:r>
              <a:rPr lang="en-US" sz="1900" dirty="0"/>
              <a:t> D.P. (2008) </a:t>
            </a:r>
            <a:r>
              <a:rPr lang="en-US" sz="1900" i="1" dirty="0"/>
              <a:t>RETRACTED: Structure of the Parathyroid Hormone Receptor C Terminus Bound to the G-Protein Dimer Gb1g2</a:t>
            </a:r>
            <a:r>
              <a:rPr lang="en-US" sz="1900" dirty="0"/>
              <a:t>. </a:t>
            </a:r>
            <a:r>
              <a:rPr lang="en-US" sz="1900" b="1" dirty="0"/>
              <a:t>Structure</a:t>
            </a:r>
            <a:r>
              <a:rPr lang="en-US" sz="1900" dirty="0"/>
              <a:t>, 16, 1086–1094.</a:t>
            </a:r>
            <a:endParaRPr lang="cs-CZ" sz="1900" dirty="0"/>
          </a:p>
          <a:p>
            <a:r>
              <a:rPr lang="en-GB" dirty="0"/>
              <a:t>20</a:t>
            </a:r>
            <a:r>
              <a:rPr lang="cs-CZ" dirty="0"/>
              <a:t>08: X-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</a:t>
            </a:r>
          </a:p>
          <a:p>
            <a:pPr lvl="1"/>
            <a:r>
              <a:rPr lang="en-US" sz="1900" dirty="0"/>
              <a:t>Read R.J. et. al (2011). </a:t>
            </a:r>
            <a:r>
              <a:rPr lang="en-US" sz="1900" i="1" dirty="0"/>
              <a:t>A new generation of crystallographic validation tools for the protein data bank</a:t>
            </a:r>
            <a:r>
              <a:rPr lang="en-US" sz="1900" dirty="0"/>
              <a:t>. </a:t>
            </a:r>
            <a:r>
              <a:rPr lang="en-US" sz="1900" b="1" dirty="0"/>
              <a:t>Structure</a:t>
            </a:r>
            <a:r>
              <a:rPr lang="en-US" sz="1900" dirty="0"/>
              <a:t>, 19(10), 1395-1412.</a:t>
            </a:r>
            <a:endParaRPr lang="cs-CZ" sz="1900" dirty="0"/>
          </a:p>
          <a:p>
            <a:r>
              <a:rPr lang="cs-CZ" sz="2400" dirty="0"/>
              <a:t>2009: </a:t>
            </a:r>
            <a:r>
              <a:rPr lang="en-US" sz="2400" dirty="0"/>
              <a:t>NMR Validation Task Force</a:t>
            </a:r>
            <a:endParaRPr lang="cs-CZ" sz="2400" dirty="0"/>
          </a:p>
          <a:p>
            <a:pPr lvl="1"/>
            <a:r>
              <a:rPr lang="en-US" sz="1900" dirty="0" err="1"/>
              <a:t>Montelione</a:t>
            </a:r>
            <a:r>
              <a:rPr lang="cs-CZ" sz="1900" dirty="0"/>
              <a:t> </a:t>
            </a:r>
            <a:r>
              <a:rPr lang="en-US" sz="1900" dirty="0"/>
              <a:t>G.T.,</a:t>
            </a:r>
            <a:r>
              <a:rPr lang="cs-CZ" sz="1900" dirty="0"/>
              <a:t> et al.</a:t>
            </a:r>
            <a:r>
              <a:rPr lang="en-US" sz="1900" dirty="0"/>
              <a:t> (2013). </a:t>
            </a:r>
            <a:r>
              <a:rPr lang="en-US" sz="1900" i="1" dirty="0"/>
              <a:t>Recommendations of the wwPDB NMR validation task force</a:t>
            </a:r>
            <a:r>
              <a:rPr lang="en-US" sz="1900" dirty="0"/>
              <a:t>. </a:t>
            </a:r>
            <a:r>
              <a:rPr lang="en-US" sz="1900" b="1" dirty="0"/>
              <a:t>Structure</a:t>
            </a:r>
            <a:r>
              <a:rPr lang="en-US" sz="1900" dirty="0"/>
              <a:t>, 21(9), 1563-1570.</a:t>
            </a:r>
            <a:endParaRPr lang="cs-CZ" sz="1900" dirty="0"/>
          </a:p>
          <a:p>
            <a:r>
              <a:rPr lang="cs-CZ" dirty="0"/>
              <a:t>2010: </a:t>
            </a:r>
            <a:r>
              <a:rPr lang="en-US" dirty="0"/>
              <a:t>Electron Microscopy Validation Task Force </a:t>
            </a:r>
            <a:endParaRPr lang="cs-CZ" dirty="0"/>
          </a:p>
          <a:p>
            <a:pPr lvl="1"/>
            <a:r>
              <a:rPr lang="en-US" dirty="0"/>
              <a:t>Henderson</a:t>
            </a:r>
            <a:r>
              <a:rPr lang="cs-CZ" dirty="0"/>
              <a:t> </a:t>
            </a:r>
            <a:r>
              <a:rPr lang="en-US" dirty="0"/>
              <a:t>R., (2012). </a:t>
            </a:r>
            <a:r>
              <a:rPr lang="en-US" i="1" dirty="0"/>
              <a:t>Outcome of the first electron microscopy validation task force meeting</a:t>
            </a:r>
            <a:r>
              <a:rPr lang="en-US" dirty="0"/>
              <a:t>. </a:t>
            </a:r>
            <a:r>
              <a:rPr lang="en-US" b="1" dirty="0"/>
              <a:t>Structure</a:t>
            </a:r>
            <a:r>
              <a:rPr lang="en-US" dirty="0"/>
              <a:t>, 20(2), 205-214.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A36240-65ED-563E-B331-B5C04080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DA0C9F-C7CC-1D85-9D0A-37F72D9E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156" y="3622834"/>
            <a:ext cx="3283119" cy="2222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F2FC764-9001-C7DE-A255-03DB8F7F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56" y="2054230"/>
            <a:ext cx="3863163" cy="147653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D4DA55DA-F16B-A180-DCB8-3D2A090A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156" y="881068"/>
            <a:ext cx="4037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Nightmare before Christmas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ADFC073-9242-9F4E-35D7-59C2B501C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715" y="1405737"/>
            <a:ext cx="167322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6909928B-6FD5-4842-30A9-F2D7BB82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799" y="881068"/>
            <a:ext cx="4271963" cy="3119432"/>
          </a:xfrm>
          <a:prstGeom prst="rect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CE4EDD-6076-23E7-AE0C-ADFA18329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800" y="4394378"/>
            <a:ext cx="4258269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6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0BC8B01B-63CD-9898-A8B4-8B5EE826D20C}"/>
              </a:ext>
            </a:extLst>
          </p:cNvPr>
          <p:cNvSpPr/>
          <p:nvPr/>
        </p:nvSpPr>
        <p:spPr>
          <a:xfrm>
            <a:off x="0" y="6176962"/>
            <a:ext cx="2242457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8DCC2-ED96-F641-99DC-A2520C706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90626"/>
            <a:ext cx="9129299" cy="3009901"/>
          </a:xfrm>
        </p:spPr>
        <p:txBody>
          <a:bodyPr>
            <a:normAutofit/>
          </a:bodyPr>
          <a:lstStyle/>
          <a:p>
            <a:r>
              <a:rPr lang="cs-CZ" sz="2000" b="1" dirty="0"/>
              <a:t>2015 </a:t>
            </a:r>
            <a:r>
              <a:rPr lang="cs-CZ" sz="2000" b="1" dirty="0" err="1"/>
              <a:t>ValidatorDB</a:t>
            </a:r>
            <a:endParaRPr lang="cs-CZ" sz="2000" dirty="0"/>
          </a:p>
          <a:p>
            <a:pPr lvl="1"/>
            <a:r>
              <a:rPr lang="cs-CZ" sz="1800" dirty="0"/>
              <a:t>Sehnal D., </a:t>
            </a:r>
            <a:r>
              <a:rPr lang="cs-CZ" sz="1800" u="sng" dirty="0"/>
              <a:t>Svobodová R.</a:t>
            </a:r>
            <a:r>
              <a:rPr lang="cs-CZ" sz="1800" dirty="0"/>
              <a:t>, et al (2015). </a:t>
            </a:r>
            <a:r>
              <a:rPr lang="cs-CZ" sz="1800" i="1" dirty="0" err="1"/>
              <a:t>ValidatorDB</a:t>
            </a:r>
            <a:r>
              <a:rPr lang="cs-CZ" sz="1800" i="1" dirty="0"/>
              <a:t>: database </a:t>
            </a:r>
            <a:r>
              <a:rPr lang="cs-CZ" sz="1800" i="1" dirty="0" err="1"/>
              <a:t>of</a:t>
            </a:r>
            <a:r>
              <a:rPr lang="cs-CZ" sz="1800" i="1" dirty="0"/>
              <a:t> up-to-</a:t>
            </a:r>
            <a:r>
              <a:rPr lang="cs-CZ" sz="1800" i="1" dirty="0" err="1"/>
              <a:t>date</a:t>
            </a:r>
            <a:r>
              <a:rPr lang="cs-CZ" sz="1800" i="1" dirty="0"/>
              <a:t> </a:t>
            </a:r>
            <a:r>
              <a:rPr lang="cs-CZ" sz="1800" i="1" dirty="0" err="1"/>
              <a:t>validation</a:t>
            </a:r>
            <a:r>
              <a:rPr lang="cs-CZ" sz="1800" i="1" dirty="0"/>
              <a:t> </a:t>
            </a:r>
            <a:r>
              <a:rPr lang="cs-CZ" sz="1800" i="1" dirty="0" err="1"/>
              <a:t>results</a:t>
            </a:r>
            <a:r>
              <a:rPr lang="cs-CZ" sz="1800" i="1" dirty="0"/>
              <a:t> </a:t>
            </a:r>
            <a:r>
              <a:rPr lang="cs-CZ" sz="1800" i="1" dirty="0" err="1"/>
              <a:t>for</a:t>
            </a:r>
            <a:r>
              <a:rPr lang="cs-CZ" sz="1800" i="1" dirty="0"/>
              <a:t> </a:t>
            </a:r>
            <a:r>
              <a:rPr lang="cs-CZ" sz="1800" i="1" dirty="0" err="1"/>
              <a:t>ligands</a:t>
            </a:r>
            <a:r>
              <a:rPr lang="cs-CZ" sz="1800" i="1" dirty="0"/>
              <a:t> and non-standard </a:t>
            </a:r>
            <a:r>
              <a:rPr lang="cs-CZ" sz="1800" i="1" dirty="0" err="1"/>
              <a:t>residues</a:t>
            </a:r>
            <a:r>
              <a:rPr lang="cs-CZ" sz="1800" i="1" dirty="0"/>
              <a:t> </a:t>
            </a:r>
            <a:r>
              <a:rPr lang="cs-CZ" sz="1800" i="1" dirty="0" err="1"/>
              <a:t>from</a:t>
            </a:r>
            <a:r>
              <a:rPr lang="cs-CZ" sz="1800" i="1" dirty="0"/>
              <a:t> </a:t>
            </a:r>
            <a:r>
              <a:rPr lang="cs-CZ" sz="1800" i="1" dirty="0" err="1"/>
              <a:t>the</a:t>
            </a:r>
            <a:r>
              <a:rPr lang="cs-CZ" sz="1800" i="1" dirty="0"/>
              <a:t> Protein Data Bank</a:t>
            </a:r>
            <a:r>
              <a:rPr lang="cs-CZ" sz="1800" dirty="0"/>
              <a:t>. </a:t>
            </a:r>
            <a:r>
              <a:rPr lang="cs-CZ" sz="1800" b="1" dirty="0" err="1"/>
              <a:t>Nucleic</a:t>
            </a:r>
            <a:r>
              <a:rPr lang="cs-CZ" sz="1800" b="1" dirty="0"/>
              <a:t> </a:t>
            </a:r>
            <a:r>
              <a:rPr lang="cs-CZ" sz="1800" b="1" dirty="0" err="1"/>
              <a:t>acids</a:t>
            </a:r>
            <a:r>
              <a:rPr lang="cs-CZ" sz="1800" b="1" dirty="0"/>
              <a:t> </a:t>
            </a:r>
            <a:r>
              <a:rPr lang="cs-CZ" sz="1800" b="1" dirty="0" err="1"/>
              <a:t>research</a:t>
            </a:r>
            <a:r>
              <a:rPr lang="cs-CZ" sz="1800" dirty="0"/>
              <a:t>, 43(D1), D369-D375.</a:t>
            </a:r>
          </a:p>
          <a:p>
            <a:r>
              <a:rPr lang="cs-CZ" sz="2000" b="1" dirty="0"/>
              <a:t>2016 </a:t>
            </a:r>
            <a:r>
              <a:rPr lang="en-US" sz="2000" b="1" dirty="0"/>
              <a:t>wwPDB/CCDC/D3R Ligand Validation Workshop</a:t>
            </a:r>
            <a:endParaRPr lang="cs-CZ" sz="2000" b="1" dirty="0"/>
          </a:p>
          <a:p>
            <a:pPr lvl="1"/>
            <a:r>
              <a:rPr lang="en-US" sz="1800" dirty="0"/>
              <a:t>Adams P.D.</a:t>
            </a:r>
            <a:r>
              <a:rPr lang="cs-CZ" sz="1800" dirty="0"/>
              <a:t> …, </a:t>
            </a:r>
            <a:r>
              <a:rPr lang="cs-CZ" sz="1800" u="sng" dirty="0"/>
              <a:t>Svobodová R.</a:t>
            </a:r>
            <a:r>
              <a:rPr lang="cs-CZ" sz="1800" dirty="0"/>
              <a:t>, …</a:t>
            </a:r>
            <a:r>
              <a:rPr lang="en-US" sz="1800" dirty="0"/>
              <a:t> (2016). </a:t>
            </a:r>
            <a:r>
              <a:rPr lang="en-US" sz="1800" i="1" dirty="0"/>
              <a:t>Outcome of the first wwPDB/CCDC/D3R ligand validation workshop</a:t>
            </a:r>
            <a:r>
              <a:rPr lang="en-US" sz="1800" dirty="0"/>
              <a:t>. </a:t>
            </a:r>
            <a:r>
              <a:rPr lang="en-US" sz="1800" b="1" dirty="0"/>
              <a:t>Structure</a:t>
            </a:r>
            <a:r>
              <a:rPr lang="en-US" sz="1800" dirty="0"/>
              <a:t>, 24(4), 502-508. </a:t>
            </a:r>
            <a:endParaRPr lang="cs-CZ" sz="18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A36240-65ED-563E-B331-B5C04080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pic>
        <p:nvPicPr>
          <p:cNvPr id="10244" name="Picture 4" descr="Ligand Validation Workshop Group Photo 2015-07-30">
            <a:extLst>
              <a:ext uri="{FF2B5EF4-FFF2-40B4-BE49-F238E27FC236}">
                <a16:creationId xmlns:a16="http://schemas.microsoft.com/office/drawing/2014/main" id="{83A6F0CA-F4CE-C647-FDBD-50F0E543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9" y="3249184"/>
            <a:ext cx="7048501" cy="36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3E490108-7CB8-24D7-FB6E-6D5D5A279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94" y="1101726"/>
            <a:ext cx="2286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BF3C6B1B-79D6-6D54-80EA-A39F9A46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– </a:t>
            </a:r>
            <a:r>
              <a:rPr lang="cs-CZ" dirty="0" err="1"/>
              <a:t>ligands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3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456AC-2E49-B865-4814-E76A1646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– </a:t>
            </a:r>
            <a:r>
              <a:rPr lang="cs-CZ" dirty="0" err="1"/>
              <a:t>reports</a:t>
            </a:r>
            <a:r>
              <a:rPr lang="cs-CZ" dirty="0"/>
              <a:t> and </a:t>
            </a:r>
            <a:r>
              <a:rPr lang="cs-CZ" dirty="0" err="1"/>
              <a:t>metrics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275DE-1DD8-4CC9-3CF0-D4F1B8E8B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23999"/>
            <a:ext cx="6823075" cy="4362451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2017 </a:t>
            </a:r>
            <a:r>
              <a:rPr lang="cs-CZ" b="1" dirty="0" err="1"/>
              <a:t>Validation</a:t>
            </a:r>
            <a:r>
              <a:rPr lang="cs-CZ" b="1" dirty="0"/>
              <a:t> </a:t>
            </a:r>
            <a:r>
              <a:rPr lang="cs-CZ" b="1" dirty="0" err="1"/>
              <a:t>reports</a:t>
            </a:r>
            <a:endParaRPr lang="cs-CZ" b="1" dirty="0"/>
          </a:p>
          <a:p>
            <a:pPr lvl="1"/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Gore S.,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García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E.S.,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Hendrickx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P.M.,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Gutmanas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Westbrook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J.D.,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Yang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H., ...,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Kleywegt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G.J. (2017).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Validation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structures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Protein Data Bank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Structure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(12), 1916-1927.</a:t>
            </a:r>
          </a:p>
          <a:p>
            <a:pPr lvl="1"/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/>
              <a:t> </a:t>
            </a:r>
            <a:r>
              <a:rPr lang="cs-CZ" b="1" dirty="0"/>
              <a:t>2018 </a:t>
            </a:r>
            <a:r>
              <a:rPr lang="cs-CZ" b="1" dirty="0" err="1"/>
              <a:t>Combined</a:t>
            </a:r>
            <a:r>
              <a:rPr lang="cs-CZ" b="1" dirty="0"/>
              <a:t> </a:t>
            </a:r>
            <a:r>
              <a:rPr lang="cs-CZ" b="1" dirty="0" err="1"/>
              <a:t>validation</a:t>
            </a:r>
            <a:r>
              <a:rPr lang="cs-CZ" b="1" dirty="0"/>
              <a:t> </a:t>
            </a:r>
            <a:r>
              <a:rPr lang="cs-CZ" b="1" dirty="0" err="1"/>
              <a:t>metrics</a:t>
            </a:r>
            <a:endParaRPr lang="cs-CZ" b="1" dirty="0"/>
          </a:p>
          <a:p>
            <a:pPr lvl="1"/>
            <a:r>
              <a:rPr lang="cs-CZ" dirty="0"/>
              <a:t>Smart O.S., Horský V., Gore S., </a:t>
            </a:r>
            <a:r>
              <a:rPr lang="cs-CZ" u="sng" dirty="0"/>
              <a:t>Svobodová R.</a:t>
            </a:r>
            <a:r>
              <a:rPr lang="cs-CZ" dirty="0"/>
              <a:t>, Bendová V., </a:t>
            </a:r>
            <a:r>
              <a:rPr lang="cs-CZ" dirty="0" err="1"/>
              <a:t>Kleywegt</a:t>
            </a:r>
            <a:r>
              <a:rPr lang="cs-CZ" dirty="0"/>
              <a:t> G.J., Velankar S. (2018). </a:t>
            </a:r>
            <a:r>
              <a:rPr lang="cs-CZ" i="1" dirty="0" err="1"/>
              <a:t>Worldwide</a:t>
            </a:r>
            <a:r>
              <a:rPr lang="cs-CZ" i="1" dirty="0"/>
              <a:t> Protein Data Bank </a:t>
            </a:r>
            <a:r>
              <a:rPr lang="cs-CZ" i="1" dirty="0" err="1"/>
              <a:t>validation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: </a:t>
            </a:r>
            <a:r>
              <a:rPr lang="cs-CZ" i="1" dirty="0" err="1"/>
              <a:t>usage</a:t>
            </a:r>
            <a:r>
              <a:rPr lang="cs-CZ" i="1" dirty="0"/>
              <a:t> and </a:t>
            </a:r>
            <a:r>
              <a:rPr lang="cs-CZ" i="1" dirty="0" err="1"/>
              <a:t>trends</a:t>
            </a:r>
            <a:r>
              <a:rPr lang="cs-CZ" dirty="0"/>
              <a:t>. </a:t>
            </a:r>
            <a:r>
              <a:rPr lang="cs-CZ" b="1" dirty="0"/>
              <a:t>Acta </a:t>
            </a:r>
            <a:r>
              <a:rPr lang="cs-CZ" b="1" dirty="0" err="1"/>
              <a:t>Crystallographica</a:t>
            </a:r>
            <a:r>
              <a:rPr lang="cs-CZ" b="1" dirty="0"/>
              <a:t> </a:t>
            </a:r>
            <a:r>
              <a:rPr lang="cs-CZ" b="1" dirty="0" err="1"/>
              <a:t>Section</a:t>
            </a:r>
            <a:r>
              <a:rPr lang="cs-CZ" b="1" dirty="0"/>
              <a:t> D: </a:t>
            </a:r>
            <a:r>
              <a:rPr lang="cs-CZ" b="1" dirty="0" err="1"/>
              <a:t>Structural</a:t>
            </a:r>
            <a:r>
              <a:rPr lang="cs-CZ" b="1" dirty="0"/>
              <a:t> Biology</a:t>
            </a:r>
            <a:r>
              <a:rPr lang="cs-CZ" dirty="0"/>
              <a:t>, 74(3), 237-244.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0B040B-52D0-00BA-0174-2B4D4AFE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36A1178-8E26-9A0F-BCC7-8B34B2780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562" y="5786990"/>
            <a:ext cx="3142943" cy="4423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4D873C-25B7-9E6D-50A6-54C3E7CA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795" y="159830"/>
            <a:ext cx="4158324" cy="292126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80378A2-A50B-5DC3-8F8B-CDBE7A987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57" y="5473107"/>
            <a:ext cx="4744112" cy="94310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81D7E6-FDA5-4A8D-446F-070F2421E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837" y="5494086"/>
            <a:ext cx="2915057" cy="847843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114AC211-0865-B819-1312-530554CB40B7}"/>
              </a:ext>
            </a:extLst>
          </p:cNvPr>
          <p:cNvSpPr/>
          <p:nvPr/>
        </p:nvSpPr>
        <p:spPr>
          <a:xfrm>
            <a:off x="0" y="6176962"/>
            <a:ext cx="2242457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DAA5F63-43DD-B8F9-306A-B8513523C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425" y="3479800"/>
            <a:ext cx="1302576" cy="1594105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51744C82-5F37-4161-8101-25D4A847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878" y="5073905"/>
            <a:ext cx="187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dirty="0">
                <a:solidFill>
                  <a:srgbClr val="3333FF"/>
                </a:solidFill>
                <a:latin typeface="Corbel" panose="020B0503020204020204" pitchFamily="34" charset="0"/>
              </a:rPr>
              <a:t>Vladimír Horský</a:t>
            </a:r>
            <a:endParaRPr lang="en-GB" altLang="en-US" sz="2000" dirty="0">
              <a:solidFill>
                <a:srgbClr val="3333FF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4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4CE3272A-334D-F85F-58A4-CC7D3E654B29}"/>
              </a:ext>
            </a:extLst>
          </p:cNvPr>
          <p:cNvSpPr/>
          <p:nvPr/>
        </p:nvSpPr>
        <p:spPr>
          <a:xfrm>
            <a:off x="0" y="6176962"/>
            <a:ext cx="2242457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2A8CBD-4B79-E6BD-A6D1-E89D1926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: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?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2BF991-5839-A5D8-513D-6996A1AA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pic>
        <p:nvPicPr>
          <p:cNvPr id="7" name="Obrázek 6" descr="Obsah obrázku text, diagram, řada/pruh, Vykreslený graf&#10;&#10;Popis byl vytvořen automaticky">
            <a:extLst>
              <a:ext uri="{FF2B5EF4-FFF2-40B4-BE49-F238E27FC236}">
                <a16:creationId xmlns:a16="http://schemas.microsoft.com/office/drawing/2014/main" id="{DD06BFA3-EA07-A5E3-084C-D905F38AF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" y="1313068"/>
            <a:ext cx="3949700" cy="246856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7FCF0C9-733A-AE0F-DF9D-5C27F8A6A4F6}"/>
              </a:ext>
            </a:extLst>
          </p:cNvPr>
          <p:cNvSpPr txBox="1"/>
          <p:nvPr/>
        </p:nvSpPr>
        <p:spPr>
          <a:xfrm>
            <a:off x="5473699" y="4718892"/>
            <a:ext cx="5605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Horský V., Bendová V., Toušek D.,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Koča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J.,  Svobodová R. (2019). </a:t>
            </a:r>
            <a:r>
              <a:rPr lang="cs-CZ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ValTrendsDB</a:t>
            </a:r>
            <a:r>
              <a:rPr lang="cs-CZ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bringing</a:t>
            </a:r>
            <a:r>
              <a:rPr lang="cs-CZ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Protein Data Bank </a:t>
            </a:r>
            <a:r>
              <a:rPr lang="cs-CZ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validation</a:t>
            </a:r>
            <a:r>
              <a:rPr lang="cs-CZ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lang="cs-CZ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closer</a:t>
            </a:r>
            <a:r>
              <a:rPr lang="cs-CZ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lang="cs-CZ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user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Bioinformatics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35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(24), 5389-5390.</a:t>
            </a:r>
            <a:endParaRPr lang="cs-CZ" dirty="0"/>
          </a:p>
        </p:txBody>
      </p:sp>
      <p:pic>
        <p:nvPicPr>
          <p:cNvPr id="10" name="Obrázek 9" descr="Obsah obrázku text, diagram, Paralelní, řada/pruh&#10;&#10;Popis byl vytvořen automaticky">
            <a:extLst>
              <a:ext uri="{FF2B5EF4-FFF2-40B4-BE49-F238E27FC236}">
                <a16:creationId xmlns:a16="http://schemas.microsoft.com/office/drawing/2014/main" id="{38386146-2DE8-9343-B41F-4BD23847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66" y="1313068"/>
            <a:ext cx="4174334" cy="2608959"/>
          </a:xfrm>
          <a:prstGeom prst="rect">
            <a:avLst/>
          </a:prstGeom>
        </p:spPr>
      </p:pic>
      <p:pic>
        <p:nvPicPr>
          <p:cNvPr id="11" name="Obrázek 10" descr="Obsah obrázku text, diagram, řada/pruh, Paralelní&#10;&#10;Popis byl vytvořen automaticky">
            <a:extLst>
              <a:ext uri="{FF2B5EF4-FFF2-40B4-BE49-F238E27FC236}">
                <a16:creationId xmlns:a16="http://schemas.microsoft.com/office/drawing/2014/main" id="{A5D570B1-16CC-2CD8-6E14-5BEA114CE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" y="4070914"/>
            <a:ext cx="4174334" cy="26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4EB27-2D95-92E1-DEC5-81511AF8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Validation</a:t>
            </a:r>
            <a:r>
              <a:rPr lang="cs-CZ" dirty="0"/>
              <a:t> – </a:t>
            </a:r>
            <a:r>
              <a:rPr lang="en-US" dirty="0"/>
              <a:t>lectures today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01FE3-70AA-ECBA-028B-36721171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validation</a:t>
            </a:r>
          </a:p>
          <a:p>
            <a:r>
              <a:rPr lang="en-US" dirty="0"/>
              <a:t>Ligand validation </a:t>
            </a:r>
          </a:p>
          <a:p>
            <a:r>
              <a:rPr lang="en-US" dirty="0"/>
              <a:t>Validation trends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975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471</Words>
  <Application>Microsoft Office PowerPoint</Application>
  <PresentationFormat>Širokoúhlá obrazovka</PresentationFormat>
  <Paragraphs>39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Corbel</vt:lpstr>
      <vt:lpstr>Motiv Office</vt:lpstr>
      <vt:lpstr>Structure validation Introduction</vt:lpstr>
      <vt:lpstr>Low quality structures: We can not use them!</vt:lpstr>
      <vt:lpstr>Validation – beginning </vt:lpstr>
      <vt:lpstr>Validation – ligands </vt:lpstr>
      <vt:lpstr>Validation – reports and metrics</vt:lpstr>
      <vt:lpstr>Validation: Does it help?</vt:lpstr>
      <vt:lpstr>Validation – lectures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Radka Svobodová</dc:creator>
  <cp:lastModifiedBy>Radka Svobodová</cp:lastModifiedBy>
  <cp:revision>2</cp:revision>
  <dcterms:created xsi:type="dcterms:W3CDTF">2025-01-31T15:33:46Z</dcterms:created>
  <dcterms:modified xsi:type="dcterms:W3CDTF">2025-01-31T16:30:24Z</dcterms:modified>
</cp:coreProperties>
</file>