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256" r:id="rId2"/>
    <p:sldId id="258" r:id="rId3"/>
    <p:sldId id="257" r:id="rId4"/>
    <p:sldId id="270" r:id="rId5"/>
    <p:sldId id="293" r:id="rId6"/>
    <p:sldId id="269" r:id="rId7"/>
    <p:sldId id="298" r:id="rId8"/>
    <p:sldId id="295" r:id="rId9"/>
    <p:sldId id="276" r:id="rId10"/>
    <p:sldId id="299" r:id="rId11"/>
    <p:sldId id="300" r:id="rId12"/>
    <p:sldId id="301" r:id="rId13"/>
    <p:sldId id="302" r:id="rId14"/>
    <p:sldId id="303" r:id="rId15"/>
    <p:sldId id="305" r:id="rId16"/>
    <p:sldId id="280" r:id="rId17"/>
    <p:sldId id="281" r:id="rId18"/>
    <p:sldId id="271" r:id="rId19"/>
    <p:sldId id="259" r:id="rId20"/>
    <p:sldId id="261" r:id="rId21"/>
    <p:sldId id="267" r:id="rId22"/>
    <p:sldId id="268" r:id="rId23"/>
    <p:sldId id="262" r:id="rId24"/>
    <p:sldId id="272" r:id="rId25"/>
    <p:sldId id="266" r:id="rId26"/>
    <p:sldId id="275" r:id="rId27"/>
    <p:sldId id="263" r:id="rId28"/>
    <p:sldId id="277" r:id="rId29"/>
    <p:sldId id="287" r:id="rId30"/>
    <p:sldId id="288" r:id="rId31"/>
    <p:sldId id="289" r:id="rId32"/>
    <p:sldId id="278" r:id="rId33"/>
    <p:sldId id="274" r:id="rId34"/>
    <p:sldId id="282" r:id="rId35"/>
    <p:sldId id="285" r:id="rId36"/>
    <p:sldId id="264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C30B8EE-0335-45FC-B180-2F77F4359B7B}">
          <p14:sldIdLst>
            <p14:sldId id="256"/>
            <p14:sldId id="258"/>
            <p14:sldId id="257"/>
            <p14:sldId id="270"/>
            <p14:sldId id="293"/>
            <p14:sldId id="269"/>
            <p14:sldId id="298"/>
            <p14:sldId id="295"/>
            <p14:sldId id="276"/>
            <p14:sldId id="299"/>
            <p14:sldId id="300"/>
            <p14:sldId id="301"/>
            <p14:sldId id="302"/>
            <p14:sldId id="303"/>
            <p14:sldId id="305"/>
          </p14:sldIdLst>
        </p14:section>
        <p14:section name="Untitled Section" id="{F3E5C8B5-D038-4216-B010-4EFA22CF29AF}">
          <p14:sldIdLst>
            <p14:sldId id="280"/>
            <p14:sldId id="281"/>
            <p14:sldId id="271"/>
            <p14:sldId id="259"/>
            <p14:sldId id="261"/>
            <p14:sldId id="267"/>
            <p14:sldId id="268"/>
            <p14:sldId id="262"/>
            <p14:sldId id="272"/>
            <p14:sldId id="266"/>
            <p14:sldId id="275"/>
            <p14:sldId id="263"/>
            <p14:sldId id="277"/>
            <p14:sldId id="287"/>
            <p14:sldId id="288"/>
            <p14:sldId id="289"/>
            <p14:sldId id="278"/>
            <p14:sldId id="274"/>
            <p14:sldId id="282"/>
            <p14:sldId id="285"/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zef Hritz" initials="JH" lastIdx="5" clrIdx="0">
    <p:extLst>
      <p:ext uri="{19B8F6BF-5375-455C-9EA6-DF929625EA0E}">
        <p15:presenceInfo xmlns:p15="http://schemas.microsoft.com/office/powerpoint/2012/main" userId="Jozef Hrit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EB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41" autoAdjust="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71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10-07T16:34:57.943" idx="4">
    <p:pos x="5255" y="321"/>
    <p:text>opakovanie?</p:text>
    <p:extLst>
      <p:ext uri="{C676402C-5697-4E1C-873F-D02D1690AC5C}">
        <p15:threadingInfo xmlns:p15="http://schemas.microsoft.com/office/powerpoint/2012/main" timeZoneBias="-120"/>
      </p:ext>
    </p:extLst>
  </p:cm>
</p:cmLst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592EFE-947E-D346-8AE6-CB9ACDFD99DE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15DCFD-FBDF-1043-A87B-0F92507C84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04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15DCFD-FBDF-1043-A87B-0F92507C841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026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>
              <a:tabLst>
                <a:tab pos="0" algn="l"/>
                <a:tab pos="400827" algn="l"/>
                <a:tab pos="801654" algn="l"/>
                <a:tab pos="1202482" algn="l"/>
                <a:tab pos="1603309" algn="l"/>
                <a:tab pos="2004136" algn="l"/>
                <a:tab pos="2404963" algn="l"/>
                <a:tab pos="2805791" algn="l"/>
                <a:tab pos="3206618" algn="l"/>
                <a:tab pos="3607445" algn="l"/>
                <a:tab pos="4008272" algn="l"/>
                <a:tab pos="4409100" algn="l"/>
                <a:tab pos="4809927" algn="l"/>
                <a:tab pos="5210754" algn="l"/>
                <a:tab pos="5611581" algn="l"/>
                <a:tab pos="6012409" algn="l"/>
                <a:tab pos="6413236" algn="l"/>
                <a:tab pos="6814063" algn="l"/>
                <a:tab pos="7214890" algn="l"/>
                <a:tab pos="7615718" algn="l"/>
                <a:tab pos="801654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Droid Sans Fallback" charset="0"/>
              </a:defRPr>
            </a:lvl1pPr>
            <a:lvl2pPr eaLnBrk="0">
              <a:tabLst>
                <a:tab pos="0" algn="l"/>
                <a:tab pos="400827" algn="l"/>
                <a:tab pos="801654" algn="l"/>
                <a:tab pos="1202482" algn="l"/>
                <a:tab pos="1603309" algn="l"/>
                <a:tab pos="2004136" algn="l"/>
                <a:tab pos="2404963" algn="l"/>
                <a:tab pos="2805791" algn="l"/>
                <a:tab pos="3206618" algn="l"/>
                <a:tab pos="3607445" algn="l"/>
                <a:tab pos="4008272" algn="l"/>
                <a:tab pos="4409100" algn="l"/>
                <a:tab pos="4809927" algn="l"/>
                <a:tab pos="5210754" algn="l"/>
                <a:tab pos="5611581" algn="l"/>
                <a:tab pos="6012409" algn="l"/>
                <a:tab pos="6413236" algn="l"/>
                <a:tab pos="6814063" algn="l"/>
                <a:tab pos="7214890" algn="l"/>
                <a:tab pos="7615718" algn="l"/>
                <a:tab pos="8016545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 eaLnBrk="0">
              <a:tabLst>
                <a:tab pos="0" algn="l"/>
                <a:tab pos="400827" algn="l"/>
                <a:tab pos="801654" algn="l"/>
                <a:tab pos="1202482" algn="l"/>
                <a:tab pos="1603309" algn="l"/>
                <a:tab pos="2004136" algn="l"/>
                <a:tab pos="2404963" algn="l"/>
                <a:tab pos="2805791" algn="l"/>
                <a:tab pos="3206618" algn="l"/>
                <a:tab pos="3607445" algn="l"/>
                <a:tab pos="4008272" algn="l"/>
                <a:tab pos="4409100" algn="l"/>
                <a:tab pos="4809927" algn="l"/>
                <a:tab pos="5210754" algn="l"/>
                <a:tab pos="5611581" algn="l"/>
                <a:tab pos="6012409" algn="l"/>
                <a:tab pos="6413236" algn="l"/>
                <a:tab pos="6814063" algn="l"/>
                <a:tab pos="7214890" algn="l"/>
                <a:tab pos="7615718" algn="l"/>
                <a:tab pos="8016545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 eaLnBrk="0">
              <a:tabLst>
                <a:tab pos="0" algn="l"/>
                <a:tab pos="400827" algn="l"/>
                <a:tab pos="801654" algn="l"/>
                <a:tab pos="1202482" algn="l"/>
                <a:tab pos="1603309" algn="l"/>
                <a:tab pos="2004136" algn="l"/>
                <a:tab pos="2404963" algn="l"/>
                <a:tab pos="2805791" algn="l"/>
                <a:tab pos="3206618" algn="l"/>
                <a:tab pos="3607445" algn="l"/>
                <a:tab pos="4008272" algn="l"/>
                <a:tab pos="4409100" algn="l"/>
                <a:tab pos="4809927" algn="l"/>
                <a:tab pos="5210754" algn="l"/>
                <a:tab pos="5611581" algn="l"/>
                <a:tab pos="6012409" algn="l"/>
                <a:tab pos="6413236" algn="l"/>
                <a:tab pos="6814063" algn="l"/>
                <a:tab pos="7214890" algn="l"/>
                <a:tab pos="7615718" algn="l"/>
                <a:tab pos="8016545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 eaLnBrk="0">
              <a:tabLst>
                <a:tab pos="0" algn="l"/>
                <a:tab pos="400827" algn="l"/>
                <a:tab pos="801654" algn="l"/>
                <a:tab pos="1202482" algn="l"/>
                <a:tab pos="1603309" algn="l"/>
                <a:tab pos="2004136" algn="l"/>
                <a:tab pos="2404963" algn="l"/>
                <a:tab pos="2805791" algn="l"/>
                <a:tab pos="3206618" algn="l"/>
                <a:tab pos="3607445" algn="l"/>
                <a:tab pos="4008272" algn="l"/>
                <a:tab pos="4409100" algn="l"/>
                <a:tab pos="4809927" algn="l"/>
                <a:tab pos="5210754" algn="l"/>
                <a:tab pos="5611581" algn="l"/>
                <a:tab pos="6012409" algn="l"/>
                <a:tab pos="6413236" algn="l"/>
                <a:tab pos="6814063" algn="l"/>
                <a:tab pos="7214890" algn="l"/>
                <a:tab pos="7615718" algn="l"/>
                <a:tab pos="8016545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203158" indent="-199022" defTabSz="399436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00827" algn="l"/>
                <a:tab pos="801654" algn="l"/>
                <a:tab pos="1202482" algn="l"/>
                <a:tab pos="1603309" algn="l"/>
                <a:tab pos="2004136" algn="l"/>
                <a:tab pos="2404963" algn="l"/>
                <a:tab pos="2805791" algn="l"/>
                <a:tab pos="3206618" algn="l"/>
                <a:tab pos="3607445" algn="l"/>
                <a:tab pos="4008272" algn="l"/>
                <a:tab pos="4409100" algn="l"/>
                <a:tab pos="4809927" algn="l"/>
                <a:tab pos="5210754" algn="l"/>
                <a:tab pos="5611581" algn="l"/>
                <a:tab pos="6012409" algn="l"/>
                <a:tab pos="6413236" algn="l"/>
                <a:tab pos="6814063" algn="l"/>
                <a:tab pos="7214890" algn="l"/>
                <a:tab pos="7615718" algn="l"/>
                <a:tab pos="8016545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603986" indent="-199022" defTabSz="399436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00827" algn="l"/>
                <a:tab pos="801654" algn="l"/>
                <a:tab pos="1202482" algn="l"/>
                <a:tab pos="1603309" algn="l"/>
                <a:tab pos="2004136" algn="l"/>
                <a:tab pos="2404963" algn="l"/>
                <a:tab pos="2805791" algn="l"/>
                <a:tab pos="3206618" algn="l"/>
                <a:tab pos="3607445" algn="l"/>
                <a:tab pos="4008272" algn="l"/>
                <a:tab pos="4409100" algn="l"/>
                <a:tab pos="4809927" algn="l"/>
                <a:tab pos="5210754" algn="l"/>
                <a:tab pos="5611581" algn="l"/>
                <a:tab pos="6012409" algn="l"/>
                <a:tab pos="6413236" algn="l"/>
                <a:tab pos="6814063" algn="l"/>
                <a:tab pos="7214890" algn="l"/>
                <a:tab pos="7615718" algn="l"/>
                <a:tab pos="8016545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004813" indent="-199022" defTabSz="399436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00827" algn="l"/>
                <a:tab pos="801654" algn="l"/>
                <a:tab pos="1202482" algn="l"/>
                <a:tab pos="1603309" algn="l"/>
                <a:tab pos="2004136" algn="l"/>
                <a:tab pos="2404963" algn="l"/>
                <a:tab pos="2805791" algn="l"/>
                <a:tab pos="3206618" algn="l"/>
                <a:tab pos="3607445" algn="l"/>
                <a:tab pos="4008272" algn="l"/>
                <a:tab pos="4409100" algn="l"/>
                <a:tab pos="4809927" algn="l"/>
                <a:tab pos="5210754" algn="l"/>
                <a:tab pos="5611581" algn="l"/>
                <a:tab pos="6012409" algn="l"/>
                <a:tab pos="6413236" algn="l"/>
                <a:tab pos="6814063" algn="l"/>
                <a:tab pos="7214890" algn="l"/>
                <a:tab pos="7615718" algn="l"/>
                <a:tab pos="8016545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405640" indent="-199022" defTabSz="399436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00827" algn="l"/>
                <a:tab pos="801654" algn="l"/>
                <a:tab pos="1202482" algn="l"/>
                <a:tab pos="1603309" algn="l"/>
                <a:tab pos="2004136" algn="l"/>
                <a:tab pos="2404963" algn="l"/>
                <a:tab pos="2805791" algn="l"/>
                <a:tab pos="3206618" algn="l"/>
                <a:tab pos="3607445" algn="l"/>
                <a:tab pos="4008272" algn="l"/>
                <a:tab pos="4409100" algn="l"/>
                <a:tab pos="4809927" algn="l"/>
                <a:tab pos="5210754" algn="l"/>
                <a:tab pos="5611581" algn="l"/>
                <a:tab pos="6012409" algn="l"/>
                <a:tab pos="6413236" algn="l"/>
                <a:tab pos="6814063" algn="l"/>
                <a:tab pos="7214890" algn="l"/>
                <a:tab pos="7615718" algn="l"/>
                <a:tab pos="8016545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eaLnBrk="1"/>
            <a:fld id="{F9C162D8-DC60-A040-9207-E7529A457CB5}" type="slidenum">
              <a:rPr lang="en-US">
                <a:solidFill>
                  <a:srgbClr val="000000"/>
                </a:solidFill>
                <a:latin typeface="Times New Roman" charset="0"/>
                <a:cs typeface="DejaVu Sans" charset="0"/>
              </a:rPr>
              <a:pPr eaLnBrk="1"/>
              <a:t>30</a:t>
            </a:fld>
            <a:endParaRPr lang="en-US">
              <a:solidFill>
                <a:srgbClr val="000000"/>
              </a:solidFill>
              <a:latin typeface="Times New Roman" charset="0"/>
              <a:cs typeface="DejaVu Sans" charset="0"/>
            </a:endParaRPr>
          </a:p>
        </p:txBody>
      </p:sp>
      <p:sp>
        <p:nvSpPr>
          <p:cNvPr id="819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68825" cy="34274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24" name="Text Box 2"/>
          <p:cNvSpPr txBox="1">
            <a:spLocks noChangeArrowheads="1"/>
          </p:cNvSpPr>
          <p:nvPr/>
        </p:nvSpPr>
        <p:spPr bwMode="auto">
          <a:xfrm>
            <a:off x="685512" y="4341873"/>
            <a:ext cx="5485536" cy="4113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0953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F4CE6-644C-8544-8877-708D0D2EE9E3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A1E2-2785-AE49-8BE8-0C9D11C1AC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024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F4CE6-644C-8544-8877-708D0D2EE9E3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A1E2-2785-AE49-8BE8-0C9D11C1AC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653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F4CE6-644C-8544-8877-708D0D2EE9E3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A1E2-2785-AE49-8BE8-0C9D11C1AC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207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F4CE6-644C-8544-8877-708D0D2EE9E3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A1E2-2785-AE49-8BE8-0C9D11C1AC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561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F4CE6-644C-8544-8877-708D0D2EE9E3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A1E2-2785-AE49-8BE8-0C9D11C1AC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050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F4CE6-644C-8544-8877-708D0D2EE9E3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A1E2-2785-AE49-8BE8-0C9D11C1AC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578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F4CE6-644C-8544-8877-708D0D2EE9E3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A1E2-2785-AE49-8BE8-0C9D11C1AC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972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F4CE6-644C-8544-8877-708D0D2EE9E3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A1E2-2785-AE49-8BE8-0C9D11C1AC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57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F4CE6-644C-8544-8877-708D0D2EE9E3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A1E2-2785-AE49-8BE8-0C9D11C1AC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399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F4CE6-644C-8544-8877-708D0D2EE9E3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A1E2-2785-AE49-8BE8-0C9D11C1AC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082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F4CE6-644C-8544-8877-708D0D2EE9E3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A1E2-2785-AE49-8BE8-0C9D11C1AC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274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F4CE6-644C-8544-8877-708D0D2EE9E3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8A1E2-2785-AE49-8BE8-0C9D11C1AC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52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image" Target="../media/image16.emf"/><Relationship Id="rId7" Type="http://schemas.openxmlformats.org/officeDocument/2006/relationships/image" Target="../media/image20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jozef\Documents\Lectures\BFCH2\Document1!OLE_LINK1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5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s://www.thermofisher.com/cz/en/home/references/molecular-probes-the-handbook/tables/r0-values-for-some-alexa-fluor-dyes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xibalba.lcg.unam.mx/~rgalindo/bioquimica/BQPosgrado2011/V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69578"/>
            <a:ext cx="7772400" cy="1470025"/>
          </a:xfrm>
        </p:spPr>
        <p:txBody>
          <a:bodyPr/>
          <a:lstStyle/>
          <a:p>
            <a:r>
              <a:rPr lang="en-US" dirty="0" err="1"/>
              <a:t>Spektr</a:t>
            </a:r>
            <a:r>
              <a:rPr lang="cs-CZ" dirty="0" err="1"/>
              <a:t>álne</a:t>
            </a:r>
            <a:r>
              <a:rPr lang="cs-CZ" dirty="0"/>
              <a:t> Metody</a:t>
            </a:r>
            <a:br>
              <a:rPr lang="en-US" dirty="0"/>
            </a:br>
            <a:r>
              <a:rPr lang="cs-CZ" dirty="0"/>
              <a:t>UV</a:t>
            </a:r>
            <a:r>
              <a:rPr lang="en-US" dirty="0"/>
              <a:t>-Vis, </a:t>
            </a:r>
            <a:r>
              <a:rPr lang="en-US" dirty="0" err="1"/>
              <a:t>Luminiscencia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30347"/>
            <a:ext cx="6400800" cy="17526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Jozef </a:t>
            </a:r>
            <a:r>
              <a:rPr lang="en-US" dirty="0" err="1">
                <a:solidFill>
                  <a:schemeClr val="tx1"/>
                </a:solidFill>
              </a:rPr>
              <a:t>Hritz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jozef.hritz@ceitec.muni.cz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0933" y="5588000"/>
            <a:ext cx="61305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Lakowicz</a:t>
            </a:r>
            <a:r>
              <a:rPr lang="en-US" dirty="0"/>
              <a:t>, J. R. (2006) Principles of Fluorescence Spectroscopy</a:t>
            </a:r>
          </a:p>
          <a:p>
            <a:endParaRPr lang="en-US" dirty="0"/>
          </a:p>
          <a:p>
            <a:r>
              <a:rPr lang="en-US" dirty="0" err="1"/>
              <a:t>Nápad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praktickú</a:t>
            </a:r>
            <a:r>
              <a:rPr lang="en-US" dirty="0"/>
              <a:t> </a:t>
            </a:r>
            <a:r>
              <a:rPr lang="en-US" dirty="0" err="1"/>
              <a:t>aplikáciu</a:t>
            </a:r>
            <a:r>
              <a:rPr lang="en-US" dirty="0"/>
              <a:t>: </a:t>
            </a:r>
            <a:r>
              <a:rPr lang="en-US" dirty="0" err="1"/>
              <a:t>Kontrola</a:t>
            </a:r>
            <a:r>
              <a:rPr lang="en-US" dirty="0"/>
              <a:t> </a:t>
            </a:r>
            <a:r>
              <a:rPr lang="en-US" dirty="0" err="1"/>
              <a:t>čistoty</a:t>
            </a:r>
            <a:r>
              <a:rPr lang="en-US" dirty="0"/>
              <a:t> </a:t>
            </a:r>
            <a:r>
              <a:rPr lang="en-US" dirty="0" err="1"/>
              <a:t>mäsa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bytúnku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313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/>
          <p:cNvSpPr/>
          <p:nvPr/>
        </p:nvSpPr>
        <p:spPr>
          <a:xfrm>
            <a:off x="5557298" y="2200200"/>
            <a:ext cx="2290575" cy="303424"/>
          </a:xfrm>
          <a:prstGeom prst="rect">
            <a:avLst/>
          </a:prstGeom>
          <a:solidFill>
            <a:srgbClr val="FF99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cs-CZ" sz="4400" b="1" u="sng" dirty="0">
                <a:solidFill>
                  <a:srgbClr val="000066"/>
                </a:solidFill>
                <a:latin typeface="Georgia" panose="02040502050405020303" pitchFamily="18" charset="0"/>
              </a:rPr>
              <a:t>Odvození Lambert-Beerova zákona</a:t>
            </a:r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-8398" y="1621636"/>
            <a:ext cx="9134296" cy="12579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200"/>
              </a:spcBef>
              <a:spcAft>
                <a:spcPts val="200"/>
              </a:spcAft>
              <a:buNone/>
            </a:pPr>
            <a:r>
              <a:rPr lang="cs-CZ" sz="1400" b="1" dirty="0">
                <a:solidFill>
                  <a:srgbClr val="000066"/>
                </a:solidFill>
                <a:latin typeface="Georgia" panose="02040502050405020303" pitchFamily="18" charset="0"/>
              </a:rPr>
              <a:t>Transmitance		Absorbance</a:t>
            </a:r>
            <a:r>
              <a:rPr lang="cs-CZ" sz="1200" b="1" dirty="0">
                <a:solidFill>
                  <a:srgbClr val="000066"/>
                </a:solidFill>
                <a:latin typeface="Georgia" panose="02040502050405020303" pitchFamily="18" charset="0"/>
              </a:rPr>
              <a:t>		</a:t>
            </a:r>
            <a:r>
              <a:rPr lang="cs-CZ" sz="1600" b="1" dirty="0">
                <a:solidFill>
                  <a:srgbClr val="000066"/>
                </a:solidFill>
                <a:latin typeface="Georgia" panose="02040502050405020303" pitchFamily="18" charset="0"/>
              </a:rPr>
              <a:t>Bouguer-Lambert-Beerův zákon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cs-CZ" sz="1400" dirty="0">
                <a:solidFill>
                  <a:schemeClr val="tx1"/>
                </a:solidFill>
                <a:latin typeface="Georgia" panose="02040502050405020303" pitchFamily="18" charset="0"/>
              </a:rPr>
              <a:t>T = (</a:t>
            </a:r>
            <a:r>
              <a:rPr lang="el-GR" sz="1400" dirty="0">
                <a:solidFill>
                  <a:schemeClr val="tx1"/>
                </a:solidFill>
                <a:latin typeface="Georgia" panose="02040502050405020303" pitchFamily="18" charset="0"/>
              </a:rPr>
              <a:t>Φ/Φ</a:t>
            </a:r>
            <a:r>
              <a:rPr lang="el-GR" sz="1400" baseline="-25000" dirty="0">
                <a:solidFill>
                  <a:schemeClr val="tx1"/>
                </a:solidFill>
                <a:latin typeface="Georgia" panose="02040502050405020303" pitchFamily="18" charset="0"/>
              </a:rPr>
              <a:t>0</a:t>
            </a:r>
            <a:r>
              <a:rPr lang="el-GR" sz="1400" dirty="0">
                <a:solidFill>
                  <a:schemeClr val="tx1"/>
                </a:solidFill>
                <a:latin typeface="Georgia" panose="02040502050405020303" pitchFamily="18" charset="0"/>
              </a:rPr>
              <a:t>); (Φ/Φ</a:t>
            </a:r>
            <a:r>
              <a:rPr lang="el-GR" sz="1400" baseline="-25000" dirty="0">
                <a:solidFill>
                  <a:schemeClr val="tx1"/>
                </a:solidFill>
                <a:latin typeface="Georgia" panose="02040502050405020303" pitchFamily="18" charset="0"/>
              </a:rPr>
              <a:t>0</a:t>
            </a:r>
            <a:r>
              <a:rPr lang="el-GR" sz="1400" dirty="0">
                <a:solidFill>
                  <a:schemeClr val="tx1"/>
                </a:solidFill>
                <a:latin typeface="Georgia" panose="02040502050405020303" pitchFamily="18" charset="0"/>
              </a:rPr>
              <a:t>)×100 (%)</a:t>
            </a:r>
            <a:r>
              <a:rPr lang="cs-CZ" sz="1400" b="1" dirty="0">
                <a:solidFill>
                  <a:schemeClr val="tx1"/>
                </a:solidFill>
                <a:latin typeface="Georgia" panose="02040502050405020303" pitchFamily="18" charset="0"/>
              </a:rPr>
              <a:t>	</a:t>
            </a:r>
            <a:r>
              <a:rPr lang="cs-CZ" sz="1400" dirty="0">
                <a:solidFill>
                  <a:schemeClr val="tx1"/>
                </a:solidFill>
                <a:latin typeface="Georgia" panose="02040502050405020303" pitchFamily="18" charset="0"/>
              </a:rPr>
              <a:t>A = log(</a:t>
            </a:r>
            <a:r>
              <a:rPr lang="el-GR" sz="1400" dirty="0">
                <a:solidFill>
                  <a:schemeClr val="tx1"/>
                </a:solidFill>
                <a:latin typeface="Georgia" panose="02040502050405020303" pitchFamily="18" charset="0"/>
              </a:rPr>
              <a:t>Φ</a:t>
            </a:r>
            <a:r>
              <a:rPr lang="el-GR" sz="1400" baseline="-25000" dirty="0">
                <a:solidFill>
                  <a:schemeClr val="tx1"/>
                </a:solidFill>
                <a:latin typeface="Georgia" panose="02040502050405020303" pitchFamily="18" charset="0"/>
              </a:rPr>
              <a:t>0</a:t>
            </a:r>
            <a:r>
              <a:rPr lang="el-GR" sz="1400" dirty="0">
                <a:solidFill>
                  <a:schemeClr val="tx1"/>
                </a:solidFill>
                <a:latin typeface="Georgia" panose="02040502050405020303" pitchFamily="18" charset="0"/>
              </a:rPr>
              <a:t>/Φ)= -</a:t>
            </a:r>
            <a:r>
              <a:rPr lang="cs-CZ" sz="1400" dirty="0">
                <a:solidFill>
                  <a:schemeClr val="tx1"/>
                </a:solidFill>
                <a:latin typeface="Georgia" panose="02040502050405020303" pitchFamily="18" charset="0"/>
              </a:rPr>
              <a:t>log T; 0≤ A ≤∞	 A = - log T = - log(</a:t>
            </a:r>
            <a:r>
              <a:rPr lang="el-GR" sz="1400" dirty="0">
                <a:solidFill>
                  <a:schemeClr val="tx1"/>
                </a:solidFill>
                <a:latin typeface="Georgia" panose="02040502050405020303" pitchFamily="18" charset="0"/>
              </a:rPr>
              <a:t>Φ</a:t>
            </a:r>
            <a:r>
              <a:rPr lang="cs-CZ" sz="1400" dirty="0">
                <a:solidFill>
                  <a:schemeClr val="tx1"/>
                </a:solidFill>
                <a:latin typeface="Georgia" panose="02040502050405020303" pitchFamily="18" charset="0"/>
              </a:rPr>
              <a:t>/</a:t>
            </a:r>
            <a:r>
              <a:rPr lang="el-GR" sz="1400" dirty="0">
                <a:solidFill>
                  <a:schemeClr val="tx1"/>
                </a:solidFill>
                <a:latin typeface="Georgia" panose="02040502050405020303" pitchFamily="18" charset="0"/>
              </a:rPr>
              <a:t>Φ</a:t>
            </a:r>
            <a:r>
              <a:rPr lang="el-GR" sz="1400" baseline="-25000" dirty="0">
                <a:solidFill>
                  <a:schemeClr val="tx1"/>
                </a:solidFill>
                <a:latin typeface="Georgia" panose="02040502050405020303" pitchFamily="18" charset="0"/>
              </a:rPr>
              <a:t>0</a:t>
            </a:r>
            <a:r>
              <a:rPr lang="el-GR" sz="1400" dirty="0">
                <a:solidFill>
                  <a:schemeClr val="tx1"/>
                </a:solidFill>
                <a:latin typeface="Georgia" panose="02040502050405020303" pitchFamily="18" charset="0"/>
              </a:rPr>
              <a:t>)=</a:t>
            </a:r>
            <a:r>
              <a:rPr lang="cs-CZ" sz="1400" dirty="0">
                <a:solidFill>
                  <a:schemeClr val="tx1"/>
                </a:solidFill>
                <a:latin typeface="Georgia" panose="02040502050405020303" pitchFamily="18" charset="0"/>
              </a:rPr>
              <a:t> log(</a:t>
            </a:r>
            <a:r>
              <a:rPr lang="el-GR" sz="1400" dirty="0">
                <a:solidFill>
                  <a:schemeClr val="tx1"/>
                </a:solidFill>
                <a:latin typeface="Georgia" panose="02040502050405020303" pitchFamily="18" charset="0"/>
              </a:rPr>
              <a:t>Φ</a:t>
            </a:r>
            <a:r>
              <a:rPr lang="el-GR" sz="1400" baseline="-25000" dirty="0">
                <a:solidFill>
                  <a:schemeClr val="tx1"/>
                </a:solidFill>
                <a:latin typeface="Georgia" panose="02040502050405020303" pitchFamily="18" charset="0"/>
              </a:rPr>
              <a:t>0</a:t>
            </a:r>
            <a:r>
              <a:rPr lang="el-GR" sz="1400" dirty="0">
                <a:solidFill>
                  <a:schemeClr val="tx1"/>
                </a:solidFill>
                <a:latin typeface="Georgia" panose="02040502050405020303" pitchFamily="18" charset="0"/>
              </a:rPr>
              <a:t>/Φ)</a:t>
            </a:r>
            <a:r>
              <a:rPr lang="cs-CZ" sz="14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l-GR" sz="1200" i="1" dirty="0">
                <a:solidFill>
                  <a:schemeClr val="tx1"/>
                </a:solidFill>
                <a:latin typeface="Georgia" panose="02040502050405020303" pitchFamily="18" charset="0"/>
              </a:rPr>
              <a:t>Φ</a:t>
            </a:r>
            <a:r>
              <a:rPr lang="el-GR" sz="1200" i="1" baseline="-25000" dirty="0">
                <a:solidFill>
                  <a:schemeClr val="tx1"/>
                </a:solidFill>
                <a:latin typeface="Georgia" panose="02040502050405020303" pitchFamily="18" charset="0"/>
              </a:rPr>
              <a:t>0</a:t>
            </a:r>
            <a:r>
              <a:rPr lang="cs-CZ" sz="1200" i="1" baseline="-250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cs-CZ" sz="1200" i="1" dirty="0">
                <a:solidFill>
                  <a:schemeClr val="tx1"/>
                </a:solidFill>
                <a:latin typeface="Georgia" panose="02040502050405020303" pitchFamily="18" charset="0"/>
              </a:rPr>
              <a:t>dopadající záření</a:t>
            </a:r>
            <a:r>
              <a:rPr lang="cs-CZ" sz="1200" dirty="0">
                <a:solidFill>
                  <a:schemeClr val="tx1"/>
                </a:solidFill>
                <a:latin typeface="Georgia" panose="02040502050405020303" pitchFamily="18" charset="0"/>
              </a:rPr>
              <a:t>,</a:t>
            </a:r>
            <a:r>
              <a:rPr lang="el-GR" sz="1200" i="1" dirty="0">
                <a:solidFill>
                  <a:schemeClr val="tx1"/>
                </a:solidFill>
                <a:latin typeface="Georgia" panose="02040502050405020303" pitchFamily="18" charset="0"/>
              </a:rPr>
              <a:t>Φ</a:t>
            </a:r>
            <a:r>
              <a:rPr lang="cs-CZ" sz="1200" i="1" dirty="0">
                <a:solidFill>
                  <a:schemeClr val="tx1"/>
                </a:solidFill>
                <a:latin typeface="Georgia" panose="02040502050405020303" pitchFamily="18" charset="0"/>
              </a:rPr>
              <a:t> propuštěné záření (zářivý tok)</a:t>
            </a:r>
            <a:r>
              <a:rPr lang="cs-CZ" sz="1200" dirty="0">
                <a:solidFill>
                  <a:schemeClr val="tx1"/>
                </a:solidFill>
                <a:latin typeface="Georgia" panose="02040502050405020303" pitchFamily="18" charset="0"/>
              </a:rPr>
              <a:t>  </a:t>
            </a:r>
            <a:r>
              <a:rPr lang="cs-CZ" sz="1200" baseline="-25000" dirty="0">
                <a:solidFill>
                  <a:schemeClr val="tx1"/>
                </a:solidFill>
              </a:rPr>
              <a:t>		</a:t>
            </a:r>
            <a:r>
              <a:rPr lang="cs-CZ" sz="1400" b="1" baseline="-25000" dirty="0">
                <a:solidFill>
                  <a:schemeClr val="tx1"/>
                </a:solidFill>
              </a:rPr>
              <a:t> </a:t>
            </a:r>
            <a:r>
              <a:rPr lang="cs-CZ" sz="1600" b="1" dirty="0">
                <a:solidFill>
                  <a:schemeClr val="tx1"/>
                </a:solidFill>
                <a:latin typeface="Georgia" panose="02040502050405020303" pitchFamily="18" charset="0"/>
              </a:rPr>
              <a:t>A = </a:t>
            </a:r>
            <a:r>
              <a:rPr lang="el-GR" sz="1600" b="1" dirty="0">
                <a:solidFill>
                  <a:schemeClr val="tx1"/>
                </a:solidFill>
                <a:latin typeface="Georgia" panose="02040502050405020303" pitchFamily="18" charset="0"/>
              </a:rPr>
              <a:t>ε</a:t>
            </a:r>
            <a:r>
              <a:rPr lang="cs-CZ" sz="1600" b="1" dirty="0">
                <a:solidFill>
                  <a:schemeClr val="tx1"/>
                </a:solidFill>
                <a:latin typeface="Georgia" panose="02040502050405020303" pitchFamily="18" charset="0"/>
              </a:rPr>
              <a:t> . l . c ; 0≤ A ≤∞</a:t>
            </a:r>
            <a:endParaRPr lang="cs-CZ" sz="1600" b="1" dirty="0">
              <a:solidFill>
                <a:srgbClr val="000066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endParaRPr lang="cs-CZ" sz="140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13" name="Skupina 12"/>
          <p:cNvGrpSpPr/>
          <p:nvPr/>
        </p:nvGrpSpPr>
        <p:grpSpPr>
          <a:xfrm>
            <a:off x="16169" y="3121604"/>
            <a:ext cx="9109729" cy="2750676"/>
            <a:chOff x="16168" y="2264354"/>
            <a:chExt cx="9109729" cy="2750676"/>
          </a:xfrm>
        </p:grpSpPr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79274" y="2266340"/>
              <a:ext cx="4846623" cy="2748690"/>
            </a:xfrm>
            <a:prstGeom prst="rect">
              <a:avLst/>
            </a:prstGeom>
          </p:spPr>
        </p:pic>
        <p:grpSp>
          <p:nvGrpSpPr>
            <p:cNvPr id="12" name="Skupina 11"/>
            <p:cNvGrpSpPr/>
            <p:nvPr/>
          </p:nvGrpSpPr>
          <p:grpSpPr>
            <a:xfrm>
              <a:off x="16168" y="2264354"/>
              <a:ext cx="4245995" cy="2750676"/>
              <a:chOff x="16168" y="2264354"/>
              <a:chExt cx="4245995" cy="2750676"/>
            </a:xfrm>
          </p:grpSpPr>
          <p:pic>
            <p:nvPicPr>
              <p:cNvPr id="10" name="Obrázek 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168" y="2264354"/>
                <a:ext cx="4245995" cy="2750676"/>
              </a:xfrm>
              <a:prstGeom prst="rect">
                <a:avLst/>
              </a:prstGeom>
            </p:spPr>
          </p:pic>
          <p:pic>
            <p:nvPicPr>
              <p:cNvPr id="11" name="Obrázek 1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1723" y="2271453"/>
                <a:ext cx="1676400" cy="12573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119619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/>
          <p:cNvSpPr/>
          <p:nvPr/>
        </p:nvSpPr>
        <p:spPr>
          <a:xfrm>
            <a:off x="448965" y="4683893"/>
            <a:ext cx="2595986" cy="365136"/>
          </a:xfrm>
          <a:prstGeom prst="rect">
            <a:avLst/>
          </a:prstGeom>
          <a:solidFill>
            <a:srgbClr val="FF99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cs-CZ" sz="4400" b="1" dirty="0">
                <a:solidFill>
                  <a:srgbClr val="000066"/>
                </a:solidFill>
                <a:latin typeface="Georgia" panose="02040502050405020303" pitchFamily="18" charset="0"/>
              </a:rPr>
              <a:t>Limitace Lambert-Beerova zákona</a:t>
            </a:r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-9421" y="1850235"/>
            <a:ext cx="4734288" cy="29531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altLang="cs-CZ" sz="1400" dirty="0">
                <a:solidFill>
                  <a:schemeClr val="tx1"/>
                </a:solidFill>
                <a:latin typeface="Georgia" panose="02040502050405020303" pitchFamily="18" charset="0"/>
              </a:rPr>
              <a:t>Odchylka </a:t>
            </a:r>
            <a:r>
              <a:rPr lang="el-GR" altLang="cs-CZ" sz="1400" dirty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ε</a:t>
            </a:r>
            <a:r>
              <a:rPr lang="el-GR" altLang="cs-CZ" sz="1400" baseline="-25000" dirty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λ</a:t>
            </a:r>
            <a:r>
              <a:rPr lang="cs-CZ" altLang="cs-CZ" sz="1400" baseline="-25000" dirty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cs-CZ" altLang="cs-CZ" sz="1400" dirty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při vysokých koncentracích (</a:t>
            </a:r>
            <a:r>
              <a:rPr lang="en-US" altLang="cs-CZ" sz="1400" dirty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&gt;</a:t>
            </a:r>
            <a:r>
              <a:rPr lang="cs-CZ" altLang="cs-CZ" sz="1400" dirty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10</a:t>
            </a:r>
            <a:r>
              <a:rPr lang="cs-CZ" altLang="cs-CZ" sz="1400" baseline="30000" dirty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-2</a:t>
            </a:r>
            <a:r>
              <a:rPr lang="cs-CZ" altLang="cs-CZ" sz="1400" dirty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mol/l) vlivem elektrostatických interakcí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altLang="cs-CZ" sz="1400" dirty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Částečný rozptyl světla na částicích přítomných ve vzorku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altLang="cs-CZ" sz="1400" dirty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Flu</a:t>
            </a:r>
            <a:r>
              <a:rPr lang="cs-CZ" altLang="cs-CZ" sz="1400" dirty="0">
                <a:solidFill>
                  <a:schemeClr val="tx1"/>
                </a:solidFill>
                <a:latin typeface="Georgia" panose="02040502050405020303" pitchFamily="18" charset="0"/>
              </a:rPr>
              <a:t>o</a:t>
            </a:r>
            <a:r>
              <a:rPr lang="cs-CZ" altLang="cs-CZ" sz="1400" dirty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rescen</a:t>
            </a:r>
            <a:r>
              <a:rPr lang="cs-CZ" altLang="cs-CZ" sz="1400" dirty="0">
                <a:solidFill>
                  <a:schemeClr val="tx1"/>
                </a:solidFill>
                <a:latin typeface="Georgia" panose="02040502050405020303" pitchFamily="18" charset="0"/>
              </a:rPr>
              <a:t>c</a:t>
            </a:r>
            <a:r>
              <a:rPr lang="cs-CZ" altLang="cs-CZ" sz="1400" dirty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e nebo fosforescence vzorku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altLang="cs-CZ" sz="1400" dirty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Nedokonale monochromatické záření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altLang="cs-CZ" sz="1400" dirty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Nekoherentní světelné záření</a:t>
            </a:r>
          </a:p>
          <a:p>
            <a:pPr>
              <a:lnSpc>
                <a:spcPct val="8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cs-CZ" altLang="cs-CZ" sz="1400" b="1" dirty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Nejpřesnější výsledky jsou získávány v rozsahu absorbancí 0,2-0,7!</a:t>
            </a:r>
          </a:p>
          <a:p>
            <a:pPr>
              <a:lnSpc>
                <a:spcPct val="8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cs-CZ" altLang="cs-CZ" sz="1400" b="1" dirty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Od hodnot absorbance </a:t>
            </a:r>
            <a:r>
              <a:rPr lang="en-US" altLang="cs-CZ" sz="1400" b="1" dirty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&gt;</a:t>
            </a:r>
            <a:r>
              <a:rPr lang="cs-CZ" altLang="cs-CZ" sz="1400" b="1" dirty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0,7 výrazně narůstá chyba měření!</a:t>
            </a:r>
          </a:p>
          <a:p>
            <a:pPr marL="0" indent="0" algn="just">
              <a:spcBef>
                <a:spcPts val="200"/>
              </a:spcBef>
              <a:spcAft>
                <a:spcPts val="200"/>
              </a:spcAft>
              <a:buNone/>
            </a:pPr>
            <a:r>
              <a:rPr lang="cs-CZ" sz="1600" b="1" dirty="0">
                <a:solidFill>
                  <a:srgbClr val="000066"/>
                </a:solidFill>
                <a:latin typeface="Georgia" panose="02040502050405020303" pitchFamily="18" charset="0"/>
              </a:rPr>
              <a:t>Bouguer-Lambert-Beerův zákon</a:t>
            </a:r>
          </a:p>
          <a:p>
            <a:pPr marL="0" indent="0" algn="just">
              <a:spcBef>
                <a:spcPts val="200"/>
              </a:spcBef>
              <a:spcAft>
                <a:spcPts val="200"/>
              </a:spcAft>
              <a:buNone/>
            </a:pPr>
            <a:r>
              <a:rPr lang="cs-CZ" sz="1600" b="1" dirty="0">
                <a:solidFill>
                  <a:schemeClr val="tx1"/>
                </a:solidFill>
                <a:latin typeface="Georgia" panose="02040502050405020303" pitchFamily="18" charset="0"/>
              </a:rPr>
              <a:t>         </a:t>
            </a:r>
            <a:r>
              <a:rPr lang="cs-CZ" sz="1800" b="1" dirty="0">
                <a:solidFill>
                  <a:schemeClr val="tx1"/>
                </a:solidFill>
                <a:latin typeface="Georgia" panose="02040502050405020303" pitchFamily="18" charset="0"/>
              </a:rPr>
              <a:t>A = </a:t>
            </a:r>
            <a:r>
              <a:rPr lang="el-GR" sz="1800" b="1" dirty="0">
                <a:solidFill>
                  <a:schemeClr val="tx1"/>
                </a:solidFill>
                <a:latin typeface="Georgia" panose="02040502050405020303" pitchFamily="18" charset="0"/>
              </a:rPr>
              <a:t>ε</a:t>
            </a:r>
            <a:r>
              <a:rPr lang="cs-CZ" sz="1800" b="1" dirty="0">
                <a:solidFill>
                  <a:schemeClr val="tx1"/>
                </a:solidFill>
                <a:latin typeface="Georgia" panose="02040502050405020303" pitchFamily="18" charset="0"/>
              </a:rPr>
              <a:t> . l . c ; 0≤ A ≤∞</a:t>
            </a:r>
            <a:endParaRPr lang="cs-CZ" sz="1800" b="1" dirty="0">
              <a:solidFill>
                <a:srgbClr val="000066"/>
              </a:solidFill>
              <a:latin typeface="Georgia" panose="02040502050405020303" pitchFamily="18" charset="0"/>
            </a:endParaRPr>
          </a:p>
          <a:p>
            <a:pPr marL="0" indent="0" algn="just">
              <a:spcBef>
                <a:spcPts val="200"/>
              </a:spcBef>
              <a:spcAft>
                <a:spcPts val="200"/>
              </a:spcAft>
              <a:buNone/>
            </a:pPr>
            <a:endParaRPr lang="cs-CZ" sz="140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36" name="Skupina 35"/>
          <p:cNvGrpSpPr/>
          <p:nvPr/>
        </p:nvGrpSpPr>
        <p:grpSpPr>
          <a:xfrm>
            <a:off x="4587463" y="2114487"/>
            <a:ext cx="4903193" cy="3492876"/>
            <a:chOff x="4580587" y="1257237"/>
            <a:chExt cx="4903193" cy="3492876"/>
          </a:xfrm>
        </p:grpSpPr>
        <p:sp>
          <p:nvSpPr>
            <p:cNvPr id="30" name="Obdélník 29"/>
            <p:cNvSpPr/>
            <p:nvPr/>
          </p:nvSpPr>
          <p:spPr>
            <a:xfrm>
              <a:off x="4627000" y="1257237"/>
              <a:ext cx="4398808" cy="34583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33" name="Skupina 32"/>
            <p:cNvGrpSpPr/>
            <p:nvPr/>
          </p:nvGrpSpPr>
          <p:grpSpPr>
            <a:xfrm>
              <a:off x="4580587" y="1502815"/>
              <a:ext cx="4903193" cy="3247298"/>
              <a:chOff x="4580587" y="1502815"/>
              <a:chExt cx="4903193" cy="3247298"/>
            </a:xfrm>
          </p:grpSpPr>
          <p:cxnSp>
            <p:nvCxnSpPr>
              <p:cNvPr id="5" name="Přímá spojnice se šipkou 4"/>
              <p:cNvCxnSpPr/>
              <p:nvPr/>
            </p:nvCxnSpPr>
            <p:spPr>
              <a:xfrm flipV="1">
                <a:off x="4933865" y="1502815"/>
                <a:ext cx="0" cy="2901395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Přímá spojnice se šipkou 7"/>
              <p:cNvCxnSpPr/>
              <p:nvPr/>
            </p:nvCxnSpPr>
            <p:spPr>
              <a:xfrm>
                <a:off x="4939285" y="4403217"/>
                <a:ext cx="397033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Přímá spojnice 16"/>
              <p:cNvCxnSpPr/>
              <p:nvPr/>
            </p:nvCxnSpPr>
            <p:spPr>
              <a:xfrm flipV="1">
                <a:off x="4931117" y="2266338"/>
                <a:ext cx="2614319" cy="213687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Oblouk 20"/>
              <p:cNvSpPr/>
              <p:nvPr/>
            </p:nvSpPr>
            <p:spPr>
              <a:xfrm rot="19196326">
                <a:off x="6437915" y="2077430"/>
                <a:ext cx="3045865" cy="1068935"/>
              </a:xfrm>
              <a:prstGeom prst="arc">
                <a:avLst>
                  <a:gd name="adj1" fmla="val 15260207"/>
                  <a:gd name="adj2" fmla="val 21086395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3" name="Obdélník 22"/>
              <p:cNvSpPr/>
              <p:nvPr/>
            </p:nvSpPr>
            <p:spPr>
              <a:xfrm>
                <a:off x="4580587" y="1690352"/>
                <a:ext cx="3593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b="1" dirty="0">
                    <a:latin typeface="Georgia" panose="02040502050405020303" pitchFamily="18" charset="0"/>
                  </a:rPr>
                  <a:t>A</a:t>
                </a:r>
                <a:endParaRPr lang="cs-CZ" dirty="0"/>
              </a:p>
            </p:txBody>
          </p:sp>
          <p:sp>
            <p:nvSpPr>
              <p:cNvPr id="24" name="Obdélník 23"/>
              <p:cNvSpPr/>
              <p:nvPr/>
            </p:nvSpPr>
            <p:spPr>
              <a:xfrm>
                <a:off x="6264006" y="4380781"/>
                <a:ext cx="12827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b="1" dirty="0">
                    <a:latin typeface="Georgia" panose="02040502050405020303" pitchFamily="18" charset="0"/>
                  </a:rPr>
                  <a:t>c</a:t>
                </a:r>
                <a:r>
                  <a:rPr lang="en-US" b="1" dirty="0">
                    <a:latin typeface="Georgia" panose="02040502050405020303" pitchFamily="18" charset="0"/>
                  </a:rPr>
                  <a:t> [mol/l]</a:t>
                </a:r>
                <a:r>
                  <a:rPr lang="cs-CZ" b="1" dirty="0">
                    <a:latin typeface="Georgia" panose="02040502050405020303" pitchFamily="18" charset="0"/>
                  </a:rPr>
                  <a:t> </a:t>
                </a:r>
                <a:endParaRPr lang="cs-CZ" dirty="0"/>
              </a:p>
            </p:txBody>
          </p:sp>
          <p:cxnSp>
            <p:nvCxnSpPr>
              <p:cNvPr id="26" name="Přímá spojnice se šipkou 25"/>
              <p:cNvCxnSpPr/>
              <p:nvPr/>
            </p:nvCxnSpPr>
            <p:spPr>
              <a:xfrm flipV="1">
                <a:off x="5155320" y="2186790"/>
                <a:ext cx="2595985" cy="2091860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Obdélník 27"/>
              <p:cNvSpPr/>
              <p:nvPr/>
            </p:nvSpPr>
            <p:spPr>
              <a:xfrm rot="19259910">
                <a:off x="4840865" y="3168908"/>
                <a:ext cx="346761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b="1" dirty="0">
                    <a:solidFill>
                      <a:srgbClr val="C00000"/>
                    </a:solidFill>
                    <a:latin typeface="Georgia" panose="02040502050405020303" pitchFamily="18" charset="0"/>
                  </a:rPr>
                  <a:t>Oblast platnosti </a:t>
                </a:r>
                <a:r>
                  <a:rPr lang="cs-CZ" sz="1200" b="1" dirty="0">
                    <a:solidFill>
                      <a:srgbClr val="C00000"/>
                    </a:solidFill>
                    <a:latin typeface="Georgia" panose="02040502050405020303" pitchFamily="18" charset="0"/>
                  </a:rPr>
                  <a:t>Lambert-Beerova</a:t>
                </a:r>
                <a:r>
                  <a:rPr lang="en-US" sz="1200" b="1" dirty="0">
                    <a:solidFill>
                      <a:srgbClr val="C00000"/>
                    </a:solidFill>
                    <a:latin typeface="Georgia" panose="02040502050405020303" pitchFamily="18" charset="0"/>
                  </a:rPr>
                  <a:t> </a:t>
                </a:r>
                <a:r>
                  <a:rPr lang="cs-CZ" sz="1200" b="1" dirty="0">
                    <a:solidFill>
                      <a:srgbClr val="C00000"/>
                    </a:solidFill>
                    <a:latin typeface="Georgia" panose="02040502050405020303" pitchFamily="18" charset="0"/>
                  </a:rPr>
                  <a:t>zákona</a:t>
                </a:r>
                <a:endParaRPr lang="cs-CZ" sz="1200" b="1" dirty="0">
                  <a:solidFill>
                    <a:srgbClr val="C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69684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>
                <a:solidFill>
                  <a:srgbClr val="000066"/>
                </a:solidFill>
                <a:latin typeface="Georgia" panose="02040502050405020303" pitchFamily="18" charset="0"/>
              </a:rPr>
              <a:t>UV-VIS spektrofotometrie</a:t>
            </a:r>
            <a:endParaRPr lang="en-US" b="1" dirty="0">
              <a:solidFill>
                <a:srgbClr val="000066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-9421" y="1850236"/>
            <a:ext cx="4734288" cy="5037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00"/>
              </a:spcBef>
              <a:spcAft>
                <a:spcPts val="100"/>
              </a:spcAft>
              <a:buNone/>
            </a:pPr>
            <a:endParaRPr lang="cs-CZ" sz="2000" b="1" dirty="0">
              <a:solidFill>
                <a:srgbClr val="000066"/>
              </a:solidFill>
              <a:latin typeface="Georgia" panose="02040502050405020303" pitchFamily="18" charset="0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06" y="2207361"/>
            <a:ext cx="6149450" cy="2244823"/>
          </a:xfrm>
          <a:prstGeom prst="rect">
            <a:avLst/>
          </a:prstGeom>
        </p:spPr>
      </p:pic>
      <p:sp>
        <p:nvSpPr>
          <p:cNvPr id="9" name="Text Placeholder 4"/>
          <p:cNvSpPr txBox="1">
            <a:spLocks/>
          </p:cNvSpPr>
          <p:nvPr/>
        </p:nvSpPr>
        <p:spPr>
          <a:xfrm>
            <a:off x="102306" y="4562225"/>
            <a:ext cx="3030149" cy="11972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cs-CZ" sz="1400" b="1" dirty="0">
                <a:solidFill>
                  <a:srgbClr val="000066"/>
                </a:solidFill>
                <a:latin typeface="Georgia" panose="02040502050405020303" pitchFamily="18" charset="0"/>
              </a:rPr>
              <a:t>Zdroje záření</a:t>
            </a:r>
          </a:p>
          <a:p>
            <a:pPr marL="0" indent="0" algn="just">
              <a:spcBef>
                <a:spcPts val="200"/>
              </a:spcBef>
              <a:spcAft>
                <a:spcPts val="200"/>
              </a:spcAft>
              <a:buNone/>
            </a:pPr>
            <a:r>
              <a:rPr lang="cs-CZ" sz="1400" dirty="0" err="1">
                <a:solidFill>
                  <a:schemeClr val="tx1"/>
                </a:solidFill>
                <a:latin typeface="Georgia" panose="02040502050405020303" pitchFamily="18" charset="0"/>
              </a:rPr>
              <a:t>Xe</a:t>
            </a:r>
            <a:r>
              <a:rPr lang="cs-CZ" sz="1400" dirty="0">
                <a:solidFill>
                  <a:schemeClr val="tx1"/>
                </a:solidFill>
                <a:latin typeface="Georgia" panose="02040502050405020303" pitchFamily="18" charset="0"/>
              </a:rPr>
              <a:t> lampa (200 – 1 000 nm)</a:t>
            </a:r>
          </a:p>
          <a:p>
            <a:pPr marL="0" indent="0" algn="just">
              <a:spcBef>
                <a:spcPts val="200"/>
              </a:spcBef>
              <a:spcAft>
                <a:spcPts val="200"/>
              </a:spcAft>
              <a:buNone/>
            </a:pPr>
            <a:r>
              <a:rPr lang="cs-CZ" sz="1400" dirty="0">
                <a:solidFill>
                  <a:schemeClr val="tx1"/>
                </a:solidFill>
                <a:latin typeface="Georgia" panose="02040502050405020303" pitchFamily="18" charset="0"/>
              </a:rPr>
              <a:t>H</a:t>
            </a:r>
            <a:r>
              <a:rPr lang="cs-CZ" sz="1400" baseline="-25000" dirty="0">
                <a:solidFill>
                  <a:schemeClr val="tx1"/>
                </a:solidFill>
                <a:latin typeface="Georgia" panose="02040502050405020303" pitchFamily="18" charset="0"/>
              </a:rPr>
              <a:t>2</a:t>
            </a:r>
            <a:r>
              <a:rPr lang="cs-CZ" sz="1400" dirty="0">
                <a:solidFill>
                  <a:schemeClr val="tx1"/>
                </a:solidFill>
                <a:latin typeface="Georgia" panose="02040502050405020303" pitchFamily="18" charset="0"/>
              </a:rPr>
              <a:t>, D</a:t>
            </a:r>
            <a:r>
              <a:rPr lang="cs-CZ" sz="1400" baseline="-25000" dirty="0">
                <a:solidFill>
                  <a:schemeClr val="tx1"/>
                </a:solidFill>
                <a:latin typeface="Georgia" panose="02040502050405020303" pitchFamily="18" charset="0"/>
              </a:rPr>
              <a:t>2</a:t>
            </a:r>
            <a:r>
              <a:rPr lang="cs-CZ" sz="1400" dirty="0">
                <a:solidFill>
                  <a:schemeClr val="tx1"/>
                </a:solidFill>
                <a:latin typeface="Georgia" panose="02040502050405020303" pitchFamily="18" charset="0"/>
              </a:rPr>
              <a:t> výbojka (160 – 380 nm)</a:t>
            </a:r>
          </a:p>
          <a:p>
            <a:pPr marL="0" indent="0" algn="just">
              <a:spcBef>
                <a:spcPts val="200"/>
              </a:spcBef>
              <a:spcAft>
                <a:spcPts val="200"/>
              </a:spcAft>
              <a:buNone/>
            </a:pPr>
            <a:r>
              <a:rPr lang="cs-CZ" sz="1400" dirty="0">
                <a:solidFill>
                  <a:schemeClr val="tx1"/>
                </a:solidFill>
                <a:latin typeface="Georgia" panose="02040502050405020303" pitchFamily="18" charset="0"/>
              </a:rPr>
              <a:t>W, W-X žárovka (320 – 2 400 nm)</a:t>
            </a:r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3024784" y="4562224"/>
            <a:ext cx="3030149" cy="11972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cs-CZ" sz="1400" b="1" dirty="0">
                <a:solidFill>
                  <a:srgbClr val="000066"/>
                </a:solidFill>
                <a:latin typeface="Georgia" panose="02040502050405020303" pitchFamily="18" charset="0"/>
              </a:rPr>
              <a:t>Monochromátor</a:t>
            </a:r>
          </a:p>
          <a:p>
            <a:pPr marL="0" indent="0" algn="just">
              <a:spcBef>
                <a:spcPts val="200"/>
              </a:spcBef>
              <a:spcAft>
                <a:spcPts val="200"/>
              </a:spcAft>
              <a:buNone/>
            </a:pPr>
            <a:r>
              <a:rPr lang="cs-CZ" sz="1400" dirty="0">
                <a:solidFill>
                  <a:schemeClr val="tx1"/>
                </a:solidFill>
                <a:latin typeface="Georgia" panose="02040502050405020303" pitchFamily="18" charset="0"/>
              </a:rPr>
              <a:t>Hranol</a:t>
            </a:r>
          </a:p>
          <a:p>
            <a:pPr marL="0" indent="0" algn="just">
              <a:spcBef>
                <a:spcPts val="200"/>
              </a:spcBef>
              <a:spcAft>
                <a:spcPts val="200"/>
              </a:spcAft>
              <a:buNone/>
            </a:pPr>
            <a:r>
              <a:rPr lang="cs-CZ" sz="1400" dirty="0">
                <a:solidFill>
                  <a:schemeClr val="tx1"/>
                </a:solidFill>
                <a:latin typeface="Georgia" panose="02040502050405020303" pitchFamily="18" charset="0"/>
              </a:rPr>
              <a:t>Mřížka</a:t>
            </a:r>
          </a:p>
          <a:p>
            <a:pPr marL="0" indent="0" algn="just">
              <a:spcBef>
                <a:spcPts val="200"/>
              </a:spcBef>
              <a:spcAft>
                <a:spcPts val="200"/>
              </a:spcAft>
              <a:buNone/>
            </a:pPr>
            <a:r>
              <a:rPr lang="cs-CZ" sz="1400" dirty="0">
                <a:solidFill>
                  <a:schemeClr val="tx1"/>
                </a:solidFill>
                <a:latin typeface="Georgia" panose="02040502050405020303" pitchFamily="18" charset="0"/>
              </a:rPr>
              <a:t>Filtry</a:t>
            </a:r>
          </a:p>
        </p:txBody>
      </p:sp>
      <p:sp>
        <p:nvSpPr>
          <p:cNvPr id="11" name="AutoShape 2" descr="VYSOKÉ UČENÍ TECHNICKÉ V BRNĚ"/>
          <p:cNvSpPr>
            <a:spLocks noChangeAspect="1" noChangeArrowheads="1"/>
          </p:cNvSpPr>
          <p:nvPr/>
        </p:nvSpPr>
        <p:spPr bwMode="auto">
          <a:xfrm>
            <a:off x="155575" y="7127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065" y="4936376"/>
            <a:ext cx="1401819" cy="975583"/>
          </a:xfrm>
          <a:prstGeom prst="rect">
            <a:avLst/>
          </a:prstGeom>
        </p:spPr>
      </p:pic>
      <p:pic>
        <p:nvPicPr>
          <p:cNvPr id="1036" name="Picture 12" descr="Characteristics of Single and Double Monochromator UV-VIS  Spectrophotometers : SHIMADZU (Shimadzu Corporation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45" y="4936375"/>
            <a:ext cx="2901394" cy="95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Optical Filters, Colored galss, IR-Cut, Band-pass, Neutral Glass - Creator  Optic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776" y="1832710"/>
            <a:ext cx="1417312" cy="1012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8160" y="3857776"/>
            <a:ext cx="3256562" cy="1090599"/>
          </a:xfrm>
          <a:prstGeom prst="rect">
            <a:avLst/>
          </a:prstGeom>
        </p:spPr>
      </p:pic>
      <p:pic>
        <p:nvPicPr>
          <p:cNvPr id="21" name="Obrázek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8424" y="2700413"/>
            <a:ext cx="1866746" cy="110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458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000066"/>
                </a:solidFill>
                <a:latin typeface="Georgia" panose="02040502050405020303" pitchFamily="18" charset="0"/>
              </a:rPr>
              <a:t>Optické analytické metody</a:t>
            </a:r>
            <a:endParaRPr lang="en-US" b="1" dirty="0">
              <a:solidFill>
                <a:srgbClr val="000066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-9421" y="1850235"/>
            <a:ext cx="4734288" cy="815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cs-CZ" sz="2000" b="1" dirty="0">
                <a:solidFill>
                  <a:srgbClr val="000066"/>
                </a:solidFill>
                <a:latin typeface="Georgia" panose="02040502050405020303" pitchFamily="18" charset="0"/>
              </a:rPr>
              <a:t>UV-VIS spektrofotometrie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cs-CZ" sz="2000" b="1" u="sng" dirty="0">
                <a:solidFill>
                  <a:srgbClr val="000066"/>
                </a:solidFill>
                <a:latin typeface="Georgia" panose="02040502050405020303" pitchFamily="18" charset="0"/>
              </a:rPr>
              <a:t>Přístroje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25" y="2639163"/>
            <a:ext cx="3206805" cy="3206805"/>
          </a:xfrm>
          <a:prstGeom prst="rect">
            <a:avLst/>
          </a:prstGeom>
        </p:spPr>
      </p:pic>
      <p:sp>
        <p:nvSpPr>
          <p:cNvPr id="11" name="AutoShape 12" descr="Thermo Scientific™ NanoDrop 2000c Spectrophotometer | Linac Coherent Light  Source"/>
          <p:cNvSpPr>
            <a:spLocks noChangeAspect="1" noChangeArrowheads="1"/>
          </p:cNvSpPr>
          <p:nvPr/>
        </p:nvSpPr>
        <p:spPr bwMode="auto">
          <a:xfrm>
            <a:off x="155575" y="7127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AutoShape 14" descr="Micro-volume spectrophotometer, Thermo Scientific™ NanoDrop™ Lite | VWR"/>
          <p:cNvSpPr>
            <a:spLocks noChangeAspect="1" noChangeArrowheads="1"/>
          </p:cNvSpPr>
          <p:nvPr/>
        </p:nvSpPr>
        <p:spPr bwMode="auto">
          <a:xfrm>
            <a:off x="307975" y="8651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1275" y="2625182"/>
            <a:ext cx="3008331" cy="3234765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1" y="2970886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803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000066"/>
                </a:solidFill>
                <a:latin typeface="Georgia" panose="02040502050405020303" pitchFamily="18" charset="0"/>
              </a:rPr>
              <a:t>Optické analytické metody</a:t>
            </a:r>
            <a:endParaRPr lang="en-US" b="1" dirty="0">
              <a:solidFill>
                <a:srgbClr val="000066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50515" y="1825354"/>
            <a:ext cx="7024701" cy="815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cs-CZ" sz="2000" b="1" dirty="0">
                <a:solidFill>
                  <a:srgbClr val="000066"/>
                </a:solidFill>
                <a:latin typeface="Georgia" panose="02040502050405020303" pitchFamily="18" charset="0"/>
              </a:rPr>
              <a:t>UV-VIS spektrofotometrie v Biofyzikální chemii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cs-CZ" sz="2000" b="1" u="sng" dirty="0">
                <a:solidFill>
                  <a:schemeClr val="tx1"/>
                </a:solidFill>
                <a:latin typeface="Georgia" panose="02040502050405020303" pitchFamily="18" charset="0"/>
              </a:rPr>
              <a:t>Stanovování koncentrace biologických látek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1" name="AutoShape 12" descr="Thermo Scientific™ NanoDrop 2000c Spectrophotometer | Linac Coherent Light  Source"/>
          <p:cNvSpPr>
            <a:spLocks noChangeAspect="1" noChangeArrowheads="1"/>
          </p:cNvSpPr>
          <p:nvPr/>
        </p:nvSpPr>
        <p:spPr bwMode="auto">
          <a:xfrm>
            <a:off x="155575" y="7127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AutoShape 14" descr="Micro-volume spectrophotometer, Thermo Scientific™ NanoDrop™ Lite | VWR"/>
          <p:cNvSpPr>
            <a:spLocks noChangeAspect="1" noChangeArrowheads="1"/>
          </p:cNvSpPr>
          <p:nvPr/>
        </p:nvSpPr>
        <p:spPr bwMode="auto">
          <a:xfrm>
            <a:off x="307975" y="8651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" name="AutoShape 2" descr="Tyrosin - aminokyselina poplachu i prevence | ZelenyObchod.cz"/>
          <p:cNvSpPr>
            <a:spLocks noChangeAspect="1" noChangeArrowheads="1"/>
          </p:cNvSpPr>
          <p:nvPr/>
        </p:nvSpPr>
        <p:spPr bwMode="auto">
          <a:xfrm>
            <a:off x="460375" y="10175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41" y="2603601"/>
            <a:ext cx="2842005" cy="189690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2226" y="2603601"/>
            <a:ext cx="2842006" cy="189690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1459" y="2603601"/>
            <a:ext cx="3043621" cy="1896905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47747" y="4533168"/>
            <a:ext cx="887950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b="1" dirty="0">
                <a:latin typeface="Georgia" panose="02040502050405020303" pitchFamily="18" charset="0"/>
              </a:rPr>
              <a:t>Peptidová vazba, </a:t>
            </a:r>
            <a:r>
              <a:rPr lang="el-GR" b="1" dirty="0">
                <a:latin typeface="Georgia" panose="02040502050405020303" pitchFamily="18" charset="0"/>
              </a:rPr>
              <a:t>λ</a:t>
            </a:r>
            <a:r>
              <a:rPr lang="cs-CZ" b="1" dirty="0">
                <a:latin typeface="Georgia" panose="02040502050405020303" pitchFamily="18" charset="0"/>
              </a:rPr>
              <a:t> = 200 – 215 nm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b="1" dirty="0">
                <a:latin typeface="Georgia" panose="02040502050405020303" pitchFamily="18" charset="0"/>
              </a:rPr>
              <a:t>Aromatické AK, </a:t>
            </a:r>
            <a:r>
              <a:rPr lang="el-GR" b="1" dirty="0">
                <a:latin typeface="Georgia" panose="02040502050405020303" pitchFamily="18" charset="0"/>
              </a:rPr>
              <a:t>λ</a:t>
            </a:r>
            <a:r>
              <a:rPr lang="cs-CZ" b="1" dirty="0">
                <a:latin typeface="Georgia" panose="02040502050405020303" pitchFamily="18" charset="0"/>
              </a:rPr>
              <a:t> = 280 nm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b="1" dirty="0">
                <a:latin typeface="Georgia" panose="02040502050405020303" pitchFamily="18" charset="0"/>
              </a:rPr>
              <a:t>Zakalené roztoky bílkovin, </a:t>
            </a:r>
            <a:r>
              <a:rPr lang="el-GR" b="1" dirty="0">
                <a:latin typeface="Georgia" panose="02040502050405020303" pitchFamily="18" charset="0"/>
              </a:rPr>
              <a:t>λ</a:t>
            </a:r>
            <a:r>
              <a:rPr lang="cs-CZ" b="1" dirty="0">
                <a:latin typeface="Georgia" panose="02040502050405020303" pitchFamily="18" charset="0"/>
              </a:rPr>
              <a:t> = 280 nm a </a:t>
            </a:r>
            <a:r>
              <a:rPr lang="el-GR" b="1" dirty="0">
                <a:latin typeface="Georgia" panose="02040502050405020303" pitchFamily="18" charset="0"/>
              </a:rPr>
              <a:t>λ</a:t>
            </a:r>
            <a:r>
              <a:rPr lang="cs-CZ" b="1" dirty="0">
                <a:latin typeface="Georgia" panose="02040502050405020303" pitchFamily="18" charset="0"/>
              </a:rPr>
              <a:t> = 330 nm, A = A</a:t>
            </a:r>
            <a:r>
              <a:rPr lang="cs-CZ" b="1" baseline="-25000" dirty="0">
                <a:latin typeface="Georgia" panose="02040502050405020303" pitchFamily="18" charset="0"/>
              </a:rPr>
              <a:t>280 </a:t>
            </a:r>
            <a:r>
              <a:rPr lang="cs-CZ" b="1" dirty="0">
                <a:latin typeface="Georgia" panose="02040502050405020303" pitchFamily="18" charset="0"/>
              </a:rPr>
              <a:t>– A</a:t>
            </a:r>
            <a:r>
              <a:rPr lang="cs-CZ" b="1" baseline="-25000" dirty="0">
                <a:latin typeface="Georgia" panose="02040502050405020303" pitchFamily="18" charset="0"/>
              </a:rPr>
              <a:t>330</a:t>
            </a:r>
            <a:r>
              <a:rPr lang="cs-CZ" b="1" dirty="0">
                <a:latin typeface="Georgia" panose="02040502050405020303" pitchFamily="18" charset="0"/>
              </a:rPr>
              <a:t> 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b="1" dirty="0">
                <a:latin typeface="Georgia" panose="02040502050405020303" pitchFamily="18" charset="0"/>
              </a:rPr>
              <a:t>DNA, </a:t>
            </a:r>
            <a:r>
              <a:rPr lang="el-GR" b="1" dirty="0">
                <a:latin typeface="Georgia" panose="02040502050405020303" pitchFamily="18" charset="0"/>
              </a:rPr>
              <a:t>λ</a:t>
            </a:r>
            <a:r>
              <a:rPr lang="cs-CZ" b="1" dirty="0">
                <a:latin typeface="Georgia" panose="02040502050405020303" pitchFamily="18" charset="0"/>
              </a:rPr>
              <a:t> = 260 nm, nebo </a:t>
            </a:r>
            <a:r>
              <a:rPr lang="el-GR" b="1" dirty="0">
                <a:latin typeface="Georgia" panose="02040502050405020303" pitchFamily="18" charset="0"/>
              </a:rPr>
              <a:t>λ</a:t>
            </a:r>
            <a:r>
              <a:rPr lang="cs-CZ" b="1" dirty="0">
                <a:latin typeface="Georgia" panose="02040502050405020303" pitchFamily="18" charset="0"/>
              </a:rPr>
              <a:t> = 260 nm a </a:t>
            </a:r>
            <a:r>
              <a:rPr lang="el-GR" b="1" dirty="0">
                <a:latin typeface="Georgia" panose="02040502050405020303" pitchFamily="18" charset="0"/>
              </a:rPr>
              <a:t>λ</a:t>
            </a:r>
            <a:r>
              <a:rPr lang="cs-CZ" b="1" dirty="0">
                <a:latin typeface="Georgia" panose="02040502050405020303" pitchFamily="18" charset="0"/>
              </a:rPr>
              <a:t> = 280 nm, A = A</a:t>
            </a:r>
            <a:r>
              <a:rPr lang="cs-CZ" b="1" baseline="-25000" dirty="0">
                <a:latin typeface="Georgia" panose="02040502050405020303" pitchFamily="18" charset="0"/>
              </a:rPr>
              <a:t>260 </a:t>
            </a:r>
            <a:r>
              <a:rPr lang="cs-CZ" b="1" dirty="0">
                <a:latin typeface="Georgia" panose="02040502050405020303" pitchFamily="18" charset="0"/>
              </a:rPr>
              <a:t>/ A</a:t>
            </a:r>
            <a:r>
              <a:rPr lang="cs-CZ" b="1" baseline="-25000" dirty="0">
                <a:latin typeface="Georgia" panose="02040502050405020303" pitchFamily="18" charset="0"/>
              </a:rPr>
              <a:t>280</a:t>
            </a:r>
            <a:r>
              <a:rPr lang="cs-CZ" b="1" dirty="0">
                <a:latin typeface="Georgia" panose="020405020504050203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53739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000066"/>
                </a:solidFill>
                <a:latin typeface="Georgia" panose="02040502050405020303" pitchFamily="18" charset="0"/>
              </a:rPr>
              <a:t>Optické analytické metody</a:t>
            </a:r>
            <a:endParaRPr lang="en-US" b="1" dirty="0">
              <a:solidFill>
                <a:srgbClr val="000066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-9421" y="1850235"/>
            <a:ext cx="6562622" cy="5098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cs-CZ" sz="2000" b="1" dirty="0">
                <a:solidFill>
                  <a:srgbClr val="000066"/>
                </a:solidFill>
                <a:latin typeface="Georgia" panose="02040502050405020303" pitchFamily="18" charset="0"/>
              </a:rPr>
              <a:t>Fluorescence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1" name="AutoShape 12" descr="Thermo Scientific™ NanoDrop 2000c Spectrophotometer | Linac Coherent Light  Source"/>
          <p:cNvSpPr>
            <a:spLocks noChangeAspect="1" noChangeArrowheads="1"/>
          </p:cNvSpPr>
          <p:nvPr/>
        </p:nvSpPr>
        <p:spPr bwMode="auto">
          <a:xfrm>
            <a:off x="155575" y="7127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AutoShape 14" descr="Micro-volume spectrophotometer, Thermo Scientific™ NanoDrop™ Lite | VWR"/>
          <p:cNvSpPr>
            <a:spLocks noChangeAspect="1" noChangeArrowheads="1"/>
          </p:cNvSpPr>
          <p:nvPr/>
        </p:nvSpPr>
        <p:spPr bwMode="auto">
          <a:xfrm>
            <a:off x="307975" y="8651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" name="AutoShape 2" descr="Tyrosin - aminokyselina poplachu i prevence | ZelenyObchod.cz"/>
          <p:cNvSpPr>
            <a:spLocks noChangeAspect="1" noChangeArrowheads="1"/>
          </p:cNvSpPr>
          <p:nvPr/>
        </p:nvSpPr>
        <p:spPr bwMode="auto">
          <a:xfrm>
            <a:off x="460375" y="10175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2" name="AutoShape 2" descr="Experimenty"/>
          <p:cNvSpPr>
            <a:spLocks noChangeAspect="1" noChangeArrowheads="1"/>
          </p:cNvSpPr>
          <p:nvPr/>
        </p:nvSpPr>
        <p:spPr bwMode="auto">
          <a:xfrm>
            <a:off x="612775" y="11699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97" y="2214279"/>
            <a:ext cx="5767661" cy="3688103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7874" y="4309845"/>
            <a:ext cx="2850680" cy="1324182"/>
          </a:xfrm>
          <a:prstGeom prst="rect">
            <a:avLst/>
          </a:prstGeom>
        </p:spPr>
      </p:pic>
      <p:sp>
        <p:nvSpPr>
          <p:cNvPr id="15" name="Text Placeholder 4"/>
          <p:cNvSpPr txBox="1">
            <a:spLocks/>
          </p:cNvSpPr>
          <p:nvPr/>
        </p:nvSpPr>
        <p:spPr>
          <a:xfrm>
            <a:off x="6007874" y="2214278"/>
            <a:ext cx="2839866" cy="19782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cs-CZ" sz="1600" b="1" dirty="0">
                <a:solidFill>
                  <a:srgbClr val="000066"/>
                </a:solidFill>
                <a:latin typeface="Georgia" panose="02040502050405020303" pitchFamily="18" charset="0"/>
              </a:rPr>
              <a:t>Pauliho vylučovací princip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cs-CZ" sz="1400" dirty="0">
                <a:solidFill>
                  <a:schemeClr val="tx1"/>
                </a:solidFill>
                <a:latin typeface="Georgia" panose="02040502050405020303" pitchFamily="18" charset="0"/>
              </a:rPr>
              <a:t>Princip kvantové mechaniky, který říká, že žádné dva elektrony v atomu nemohou být ve stejném kvantovém stavu. 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cs-CZ" sz="1400" dirty="0">
                <a:solidFill>
                  <a:schemeClr val="tx1"/>
                </a:solidFill>
                <a:latin typeface="Georgia" panose="02040502050405020303" pitchFamily="18" charset="0"/>
              </a:rPr>
              <a:t>V roce 1925 formuloval fyzik Wolfgang Pauli. </a:t>
            </a:r>
            <a:endParaRPr lang="cs-CZ" sz="14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134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123950"/>
            <a:ext cx="8991600" cy="4292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11375" y="367724"/>
            <a:ext cx="353253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Objav</a:t>
            </a:r>
            <a:r>
              <a:rPr lang="en-US" sz="3200" dirty="0"/>
              <a:t> </a:t>
            </a:r>
            <a:r>
              <a:rPr lang="en-US" sz="3200" dirty="0" err="1"/>
              <a:t>Fluorescencie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01625" y="5842000"/>
            <a:ext cx="86250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Fluorescenciou</a:t>
            </a:r>
            <a:r>
              <a:rPr lang="en-US" dirty="0"/>
              <a:t> </a:t>
            </a:r>
            <a:r>
              <a:rPr lang="en-US" dirty="0" err="1"/>
              <a:t>nazývame</a:t>
            </a:r>
            <a:r>
              <a:rPr lang="en-US" dirty="0"/>
              <a:t> </a:t>
            </a:r>
            <a:r>
              <a:rPr lang="en-US" dirty="0" err="1"/>
              <a:t>jav</a:t>
            </a:r>
            <a:r>
              <a:rPr lang="en-US" dirty="0"/>
              <a:t>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ktorom</a:t>
            </a:r>
            <a:r>
              <a:rPr lang="en-US" dirty="0"/>
              <a:t> je </a:t>
            </a:r>
            <a:r>
              <a:rPr lang="en-US" dirty="0" err="1"/>
              <a:t>svetlo</a:t>
            </a:r>
            <a:r>
              <a:rPr lang="en-US" dirty="0"/>
              <a:t> </a:t>
            </a:r>
            <a:r>
              <a:rPr lang="en-US" dirty="0" err="1"/>
              <a:t>emitované</a:t>
            </a:r>
            <a:r>
              <a:rPr lang="en-US" dirty="0"/>
              <a:t> </a:t>
            </a:r>
            <a:r>
              <a:rPr lang="en-US" dirty="0" err="1"/>
              <a:t>atómom</a:t>
            </a:r>
            <a:r>
              <a:rPr lang="en-US" dirty="0"/>
              <a:t> </a:t>
            </a:r>
            <a:r>
              <a:rPr lang="en-US" dirty="0" err="1"/>
              <a:t>alebo</a:t>
            </a:r>
            <a:r>
              <a:rPr lang="en-US" dirty="0"/>
              <a:t> </a:t>
            </a:r>
            <a:r>
              <a:rPr lang="en-US" dirty="0" err="1"/>
              <a:t>molekulou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</a:p>
          <a:p>
            <a:r>
              <a:rPr lang="en-US" dirty="0" err="1"/>
              <a:t>ohraničenej</a:t>
            </a:r>
            <a:r>
              <a:rPr lang="en-US" dirty="0"/>
              <a:t> </a:t>
            </a:r>
            <a:r>
              <a:rPr lang="en-US" dirty="0" err="1"/>
              <a:t>dobe</a:t>
            </a:r>
            <a:r>
              <a:rPr lang="en-US" dirty="0"/>
              <a:t> </a:t>
            </a:r>
            <a:r>
              <a:rPr lang="en-US" dirty="0" err="1"/>
              <a:t>nasledujúcej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absorpcii</a:t>
            </a:r>
            <a:r>
              <a:rPr lang="en-US" dirty="0"/>
              <a:t> </a:t>
            </a:r>
            <a:r>
              <a:rPr lang="en-US" dirty="0" err="1"/>
              <a:t>elektromagnetického</a:t>
            </a:r>
            <a:r>
              <a:rPr lang="en-US" dirty="0"/>
              <a:t> </a:t>
            </a:r>
            <a:r>
              <a:rPr lang="en-US" dirty="0" err="1"/>
              <a:t>žiarenia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158515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765" y="1808218"/>
            <a:ext cx="6800485" cy="432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9753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Energetické</a:t>
            </a:r>
            <a:r>
              <a:rPr lang="en-US" dirty="0"/>
              <a:t> </a:t>
            </a:r>
            <a:r>
              <a:rPr lang="en-US" dirty="0" err="1"/>
              <a:t>hladiny</a:t>
            </a:r>
            <a:r>
              <a:rPr lang="en-US" dirty="0"/>
              <a:t> v </a:t>
            </a:r>
            <a:r>
              <a:rPr lang="en-US" dirty="0" err="1"/>
              <a:t>molekule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633061"/>
            <a:ext cx="7019920" cy="45243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/>
              <a:t>E</a:t>
            </a:r>
            <a:r>
              <a:rPr lang="en-US" sz="3600" baseline="-25000" dirty="0" err="1"/>
              <a:t>n,v,J</a:t>
            </a:r>
            <a:r>
              <a:rPr lang="en-US" sz="3600" dirty="0"/>
              <a:t>=</a:t>
            </a:r>
            <a:r>
              <a:rPr lang="en-US" sz="3600" dirty="0" err="1"/>
              <a:t>E</a:t>
            </a:r>
            <a:r>
              <a:rPr lang="en-US" sz="3600" baseline="-25000" dirty="0" err="1"/>
              <a:t>n</a:t>
            </a:r>
            <a:r>
              <a:rPr lang="en-US" sz="3600" dirty="0" err="1"/>
              <a:t>+E</a:t>
            </a:r>
            <a:r>
              <a:rPr lang="en-US" sz="3600" baseline="-25000" dirty="0" err="1"/>
              <a:t>v</a:t>
            </a:r>
            <a:r>
              <a:rPr lang="en-US" sz="3600" dirty="0" err="1"/>
              <a:t>+E</a:t>
            </a:r>
            <a:r>
              <a:rPr lang="en-US" sz="3600" baseline="-25000" dirty="0" err="1"/>
              <a:t>J</a:t>
            </a:r>
            <a:endParaRPr lang="en-US" sz="3600" dirty="0"/>
          </a:p>
          <a:p>
            <a:r>
              <a:rPr lang="en-US" sz="3600" dirty="0"/>
              <a:t>E</a:t>
            </a:r>
            <a:r>
              <a:rPr lang="en-US" sz="3600" baseline="-25000" dirty="0"/>
              <a:t>n</a:t>
            </a:r>
            <a:r>
              <a:rPr lang="en-US" sz="3600" dirty="0"/>
              <a:t>-</a:t>
            </a:r>
            <a:r>
              <a:rPr lang="en-US" sz="3600" dirty="0" err="1"/>
              <a:t>elektrónová</a:t>
            </a:r>
            <a:r>
              <a:rPr lang="en-US" sz="3600" dirty="0"/>
              <a:t> </a:t>
            </a:r>
            <a:r>
              <a:rPr lang="en-US" sz="3600" dirty="0" err="1"/>
              <a:t>energia</a:t>
            </a:r>
            <a:endParaRPr lang="en-US" sz="3600" dirty="0"/>
          </a:p>
          <a:p>
            <a:r>
              <a:rPr lang="en-US" sz="3600" dirty="0"/>
              <a:t>E</a:t>
            </a:r>
            <a:r>
              <a:rPr lang="en-US" sz="3600" baseline="-25000" dirty="0"/>
              <a:t>V</a:t>
            </a:r>
            <a:r>
              <a:rPr lang="en-US" sz="3600" dirty="0"/>
              <a:t>-</a:t>
            </a:r>
            <a:r>
              <a:rPr lang="en-US" sz="3600" dirty="0" err="1"/>
              <a:t>vibračná</a:t>
            </a:r>
            <a:r>
              <a:rPr lang="en-US" sz="3600" dirty="0"/>
              <a:t> </a:t>
            </a:r>
            <a:r>
              <a:rPr lang="en-US" sz="3600" dirty="0" err="1"/>
              <a:t>energia</a:t>
            </a:r>
            <a:endParaRPr lang="en-US" sz="3600" dirty="0"/>
          </a:p>
          <a:p>
            <a:r>
              <a:rPr lang="en-US" sz="3600" dirty="0"/>
              <a:t>E</a:t>
            </a:r>
            <a:r>
              <a:rPr lang="en-US" sz="3600" baseline="-25000" dirty="0"/>
              <a:t>J</a:t>
            </a:r>
            <a:r>
              <a:rPr lang="en-US" sz="3600" dirty="0"/>
              <a:t>-</a:t>
            </a:r>
            <a:r>
              <a:rPr lang="en-US" sz="3600" dirty="0" err="1"/>
              <a:t>rotačná</a:t>
            </a:r>
            <a:r>
              <a:rPr lang="en-US" sz="3600" dirty="0"/>
              <a:t> </a:t>
            </a:r>
            <a:r>
              <a:rPr lang="en-US" sz="3600" dirty="0" err="1"/>
              <a:t>energia</a:t>
            </a:r>
            <a:endParaRPr lang="en-US" sz="3600" dirty="0"/>
          </a:p>
          <a:p>
            <a:endParaRPr lang="en-US" sz="3600" dirty="0"/>
          </a:p>
          <a:p>
            <a:r>
              <a:rPr lang="en-US" sz="3600" dirty="0" err="1"/>
              <a:t>Kvalitatívne</a:t>
            </a:r>
            <a:r>
              <a:rPr lang="en-US" sz="3600" dirty="0"/>
              <a:t> </a:t>
            </a:r>
            <a:r>
              <a:rPr lang="en-US" sz="3600" dirty="0" err="1"/>
              <a:t>porovnanie</a:t>
            </a:r>
            <a:r>
              <a:rPr lang="en-US" sz="3600" dirty="0"/>
              <a:t> </a:t>
            </a:r>
            <a:r>
              <a:rPr lang="en-US" sz="3600" dirty="0" err="1"/>
              <a:t>jednotlivých</a:t>
            </a:r>
            <a:r>
              <a:rPr lang="en-US" sz="3600" dirty="0"/>
              <a:t> </a:t>
            </a:r>
          </a:p>
          <a:p>
            <a:r>
              <a:rPr lang="en-US" sz="3600" dirty="0" err="1"/>
              <a:t>energetických</a:t>
            </a:r>
            <a:r>
              <a:rPr lang="en-US" sz="3600" dirty="0"/>
              <a:t> </a:t>
            </a:r>
            <a:r>
              <a:rPr lang="en-US" sz="3600" dirty="0" err="1"/>
              <a:t>komponent</a:t>
            </a:r>
            <a:r>
              <a:rPr lang="en-US" sz="3600" dirty="0"/>
              <a:t>:</a:t>
            </a:r>
          </a:p>
          <a:p>
            <a:r>
              <a:rPr lang="en-US" sz="3600" dirty="0"/>
              <a:t>E</a:t>
            </a:r>
            <a:r>
              <a:rPr lang="en-US" sz="3600" baseline="-25000" dirty="0"/>
              <a:t>n</a:t>
            </a:r>
            <a:r>
              <a:rPr lang="en-US" sz="3600" dirty="0"/>
              <a:t>(UV-VIS) &gt;&gt; E</a:t>
            </a:r>
            <a:r>
              <a:rPr lang="en-US" sz="3600" baseline="-25000" dirty="0"/>
              <a:t>V</a:t>
            </a:r>
            <a:r>
              <a:rPr lang="en-US" sz="3600" dirty="0"/>
              <a:t> (IR) &gt;&gt; E</a:t>
            </a:r>
            <a:r>
              <a:rPr lang="en-US" sz="3600" baseline="-25000" dirty="0"/>
              <a:t>J</a:t>
            </a:r>
            <a:r>
              <a:rPr lang="en-US" sz="3600" dirty="0"/>
              <a:t>(MW)</a:t>
            </a:r>
          </a:p>
        </p:txBody>
      </p:sp>
    </p:spTree>
    <p:extLst>
      <p:ext uri="{BB962C8B-B14F-4D97-AF65-F5344CB8AC3E}">
        <p14:creationId xmlns:p14="http://schemas.microsoft.com/office/powerpoint/2010/main" val="6778160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Čo</a:t>
            </a:r>
            <a:r>
              <a:rPr lang="en-US" dirty="0"/>
              <a:t> </a:t>
            </a:r>
            <a:r>
              <a:rPr lang="en-US" dirty="0" err="1"/>
              <a:t>určuje</a:t>
            </a:r>
            <a:r>
              <a:rPr lang="en-US" dirty="0"/>
              <a:t> </a:t>
            </a:r>
            <a:r>
              <a:rPr lang="en-US" dirty="0" err="1"/>
              <a:t>tvar</a:t>
            </a:r>
            <a:r>
              <a:rPr lang="en-US" dirty="0"/>
              <a:t> </a:t>
            </a:r>
            <a:r>
              <a:rPr lang="en-US" dirty="0" err="1"/>
              <a:t>absorbčného</a:t>
            </a:r>
            <a:r>
              <a:rPr lang="en-US" dirty="0"/>
              <a:t> </a:t>
            </a:r>
            <a:r>
              <a:rPr lang="en-US" dirty="0" err="1"/>
              <a:t>spektra</a:t>
            </a:r>
            <a:r>
              <a:rPr lang="en-US" dirty="0"/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550" y="1860550"/>
            <a:ext cx="4978400" cy="4838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509" y="1984375"/>
            <a:ext cx="385465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Frank-</a:t>
            </a:r>
            <a:r>
              <a:rPr lang="en-US" b="1" dirty="0" err="1"/>
              <a:t>Condonov</a:t>
            </a:r>
            <a:r>
              <a:rPr lang="en-US" b="1" dirty="0"/>
              <a:t> </a:t>
            </a:r>
            <a:r>
              <a:rPr lang="en-US" b="1" dirty="0" err="1"/>
              <a:t>princíp</a:t>
            </a:r>
            <a:r>
              <a:rPr lang="en-US" b="1" dirty="0"/>
              <a:t>:</a:t>
            </a:r>
          </a:p>
          <a:p>
            <a:r>
              <a:rPr lang="en-US" dirty="0" err="1"/>
              <a:t>Vertikálne</a:t>
            </a:r>
            <a:r>
              <a:rPr lang="en-US" dirty="0"/>
              <a:t> </a:t>
            </a:r>
            <a:r>
              <a:rPr lang="en-US" dirty="0" err="1"/>
              <a:t>prechody</a:t>
            </a:r>
            <a:r>
              <a:rPr lang="en-US" dirty="0"/>
              <a:t> </a:t>
            </a:r>
            <a:r>
              <a:rPr lang="en-US" dirty="0" err="1"/>
              <a:t>elektrónu</a:t>
            </a:r>
            <a:r>
              <a:rPr lang="en-US" dirty="0"/>
              <a:t>, </a:t>
            </a:r>
            <a:r>
              <a:rPr lang="en-US" dirty="0" err="1"/>
              <a:t>ktoré</a:t>
            </a:r>
            <a:endParaRPr lang="en-US" dirty="0"/>
          </a:p>
          <a:p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odohrávajú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omnoho</a:t>
            </a:r>
            <a:r>
              <a:rPr lang="en-US" dirty="0"/>
              <a:t> </a:t>
            </a:r>
            <a:r>
              <a:rPr lang="en-US" dirty="0" err="1"/>
              <a:t>rýchlejšej</a:t>
            </a:r>
            <a:r>
              <a:rPr lang="en-US" dirty="0"/>
              <a:t> </a:t>
            </a:r>
          </a:p>
          <a:p>
            <a:r>
              <a:rPr lang="en-US" dirty="0" err="1"/>
              <a:t>časovej</a:t>
            </a:r>
            <a:r>
              <a:rPr lang="en-US" dirty="0"/>
              <a:t> </a:t>
            </a:r>
            <a:r>
              <a:rPr lang="en-US" dirty="0" err="1"/>
              <a:t>škále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pohyb</a:t>
            </a:r>
            <a:r>
              <a:rPr lang="en-US" dirty="0"/>
              <a:t> </a:t>
            </a:r>
            <a:r>
              <a:rPr lang="en-US" dirty="0" err="1"/>
              <a:t>jadier</a:t>
            </a:r>
            <a:r>
              <a:rPr lang="en-US" dirty="0"/>
              <a:t> </a:t>
            </a:r>
            <a:r>
              <a:rPr lang="en-US" dirty="0" err="1"/>
              <a:t>atómov</a:t>
            </a:r>
            <a:r>
              <a:rPr lang="en-US" dirty="0"/>
              <a:t>.</a:t>
            </a:r>
          </a:p>
          <a:p>
            <a:r>
              <a:rPr lang="en-US" dirty="0" err="1"/>
              <a:t>Pravdepodobnosť</a:t>
            </a:r>
            <a:r>
              <a:rPr lang="en-US" dirty="0"/>
              <a:t> </a:t>
            </a:r>
            <a:r>
              <a:rPr lang="en-US" dirty="0" err="1"/>
              <a:t>prechodu</a:t>
            </a:r>
            <a:r>
              <a:rPr lang="en-US" dirty="0"/>
              <a:t> </a:t>
            </a:r>
            <a:r>
              <a:rPr lang="en-US" dirty="0" err="1"/>
              <a:t>závisí</a:t>
            </a:r>
            <a:r>
              <a:rPr lang="en-US" dirty="0"/>
              <a:t> od</a:t>
            </a:r>
          </a:p>
          <a:p>
            <a:r>
              <a:rPr lang="en-US" dirty="0" err="1"/>
              <a:t>prekryvu</a:t>
            </a:r>
            <a:r>
              <a:rPr lang="en-US" dirty="0"/>
              <a:t> </a:t>
            </a:r>
            <a:r>
              <a:rPr lang="en-US" dirty="0" err="1"/>
              <a:t>vibračných</a:t>
            </a:r>
            <a:r>
              <a:rPr lang="en-US" dirty="0"/>
              <a:t> </a:t>
            </a:r>
            <a:r>
              <a:rPr lang="en-US" dirty="0" err="1"/>
              <a:t>vlnových</a:t>
            </a:r>
            <a:r>
              <a:rPr lang="en-US" dirty="0"/>
              <a:t> </a:t>
            </a:r>
            <a:r>
              <a:rPr lang="en-US" dirty="0" err="1"/>
              <a:t>funkcií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Absorbcia</a:t>
            </a:r>
            <a:r>
              <a:rPr lang="en-US" dirty="0"/>
              <a:t> 10</a:t>
            </a:r>
            <a:r>
              <a:rPr lang="en-US" baseline="30000" dirty="0"/>
              <a:t>-15</a:t>
            </a:r>
            <a:r>
              <a:rPr lang="en-US" dirty="0"/>
              <a:t>s</a:t>
            </a:r>
          </a:p>
          <a:p>
            <a:r>
              <a:rPr lang="en-US" dirty="0" err="1"/>
              <a:t>Vibrácie</a:t>
            </a:r>
            <a:r>
              <a:rPr lang="en-US" dirty="0"/>
              <a:t> </a:t>
            </a:r>
            <a:r>
              <a:rPr lang="en-US" dirty="0" err="1"/>
              <a:t>atómov</a:t>
            </a:r>
            <a:r>
              <a:rPr lang="en-US" dirty="0"/>
              <a:t>   10</a:t>
            </a:r>
            <a:r>
              <a:rPr lang="en-US" baseline="30000" dirty="0"/>
              <a:t>-12</a:t>
            </a:r>
            <a:r>
              <a:rPr lang="en-US" dirty="0"/>
              <a:t>s-10</a:t>
            </a:r>
            <a:r>
              <a:rPr lang="en-US" baseline="30000" dirty="0"/>
              <a:t>-10</a:t>
            </a:r>
            <a:r>
              <a:rPr lang="en-US" dirty="0"/>
              <a:t>s</a:t>
            </a:r>
          </a:p>
          <a:p>
            <a:r>
              <a:rPr lang="en-US" dirty="0" err="1"/>
              <a:t>Termálna</a:t>
            </a:r>
            <a:r>
              <a:rPr lang="en-US" dirty="0"/>
              <a:t> </a:t>
            </a:r>
            <a:r>
              <a:rPr lang="en-US" dirty="0" err="1"/>
              <a:t>relaxácia</a:t>
            </a:r>
            <a:r>
              <a:rPr lang="en-US" dirty="0"/>
              <a:t>  10</a:t>
            </a:r>
            <a:r>
              <a:rPr lang="en-US" baseline="30000" dirty="0"/>
              <a:t>-15</a:t>
            </a:r>
            <a:r>
              <a:rPr lang="en-US" dirty="0"/>
              <a:t>s-10</a:t>
            </a:r>
            <a:r>
              <a:rPr lang="en-US" baseline="30000" dirty="0"/>
              <a:t>-12</a:t>
            </a:r>
            <a:r>
              <a:rPr lang="en-US" dirty="0"/>
              <a:t>s</a:t>
            </a:r>
          </a:p>
          <a:p>
            <a:r>
              <a:rPr lang="en-US" dirty="0" err="1"/>
              <a:t>Fluorescenčná</a:t>
            </a:r>
            <a:r>
              <a:rPr lang="en-US" dirty="0"/>
              <a:t> </a:t>
            </a:r>
            <a:r>
              <a:rPr lang="en-US" dirty="0" err="1"/>
              <a:t>emisia</a:t>
            </a:r>
            <a:r>
              <a:rPr lang="en-US" dirty="0"/>
              <a:t>  10</a:t>
            </a:r>
            <a:r>
              <a:rPr lang="en-US" baseline="30000" dirty="0"/>
              <a:t>-9</a:t>
            </a:r>
            <a:r>
              <a:rPr lang="en-US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01036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Typické</a:t>
            </a:r>
            <a:r>
              <a:rPr lang="en-US" dirty="0"/>
              <a:t> </a:t>
            </a:r>
            <a:r>
              <a:rPr lang="en-US" dirty="0" err="1"/>
              <a:t>fluorofóry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 err="1"/>
              <a:t>Fluoroforom</a:t>
            </a:r>
            <a:r>
              <a:rPr lang="en-US" sz="3200" dirty="0"/>
              <a:t> </a:t>
            </a:r>
            <a:r>
              <a:rPr lang="en-US" sz="3200" dirty="0" err="1"/>
              <a:t>nazývame</a:t>
            </a:r>
            <a:r>
              <a:rPr lang="en-US" sz="3200" dirty="0"/>
              <a:t> </a:t>
            </a:r>
            <a:r>
              <a:rPr lang="en-US" sz="3200" dirty="0" err="1"/>
              <a:t>látku</a:t>
            </a:r>
            <a:r>
              <a:rPr lang="en-US" sz="3200" dirty="0"/>
              <a:t> </a:t>
            </a:r>
            <a:r>
              <a:rPr lang="en-US" sz="3200" dirty="0" err="1"/>
              <a:t>schopnú</a:t>
            </a:r>
            <a:r>
              <a:rPr lang="en-US" sz="3200" dirty="0"/>
              <a:t> </a:t>
            </a:r>
            <a:r>
              <a:rPr lang="en-US" sz="3200" dirty="0" err="1"/>
              <a:t>absorbovať</a:t>
            </a:r>
            <a:r>
              <a:rPr lang="en-US" sz="3200" dirty="0"/>
              <a:t> a </a:t>
            </a:r>
            <a:r>
              <a:rPr lang="en-US" sz="3200" dirty="0" err="1"/>
              <a:t>emitovať</a:t>
            </a:r>
            <a:r>
              <a:rPr lang="en-US" sz="3200" dirty="0"/>
              <a:t> </a:t>
            </a:r>
            <a:r>
              <a:rPr lang="en-US" sz="3200" dirty="0" err="1"/>
              <a:t>svetlo</a:t>
            </a:r>
            <a:r>
              <a:rPr lang="en-US" sz="3200" dirty="0"/>
              <a:t>.</a:t>
            </a:r>
            <a:endParaRPr lang="en-US" dirty="0"/>
          </a:p>
          <a:p>
            <a:r>
              <a:rPr lang="en-US" dirty="0" err="1"/>
              <a:t>Molekuly</a:t>
            </a:r>
            <a:r>
              <a:rPr lang="en-US" dirty="0"/>
              <a:t> </a:t>
            </a:r>
            <a:r>
              <a:rPr lang="en-US" dirty="0" err="1"/>
              <a:t>obsahujúce</a:t>
            </a:r>
            <a:r>
              <a:rPr lang="en-US" dirty="0"/>
              <a:t> </a:t>
            </a:r>
            <a:r>
              <a:rPr lang="en-US" dirty="0" err="1"/>
              <a:t>konjugované</a:t>
            </a:r>
            <a:r>
              <a:rPr lang="en-US" dirty="0"/>
              <a:t> π </a:t>
            </a:r>
            <a:r>
              <a:rPr lang="en-US" dirty="0" err="1"/>
              <a:t>elektróny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675" y="3524250"/>
            <a:ext cx="3060700" cy="2273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524250"/>
            <a:ext cx="3048000" cy="20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3652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Typické</a:t>
            </a:r>
            <a:r>
              <a:rPr lang="en-US" dirty="0"/>
              <a:t> </a:t>
            </a:r>
            <a:r>
              <a:rPr lang="en-US" dirty="0" err="1"/>
              <a:t>charakteristiky</a:t>
            </a:r>
            <a:r>
              <a:rPr lang="en-US" dirty="0"/>
              <a:t> </a:t>
            </a:r>
            <a:r>
              <a:rPr lang="en-US" dirty="0" err="1"/>
              <a:t>fluorescenčných</a:t>
            </a:r>
            <a:r>
              <a:rPr lang="en-US" dirty="0"/>
              <a:t> </a:t>
            </a:r>
            <a:r>
              <a:rPr lang="en-US" dirty="0" err="1"/>
              <a:t>spektier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7" y="1774825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err="1"/>
              <a:t>Stoksov</a:t>
            </a:r>
            <a:r>
              <a:rPr lang="en-US" sz="2400" dirty="0"/>
              <a:t> </a:t>
            </a:r>
            <a:r>
              <a:rPr lang="en-US" sz="2400" dirty="0" err="1"/>
              <a:t>posun</a:t>
            </a:r>
            <a:endParaRPr lang="en-US" sz="2400" dirty="0"/>
          </a:p>
          <a:p>
            <a:r>
              <a:rPr lang="en-US" sz="2400" dirty="0" err="1"/>
              <a:t>Nezávislosť</a:t>
            </a:r>
            <a:r>
              <a:rPr lang="en-US" sz="2400" dirty="0"/>
              <a:t> </a:t>
            </a:r>
            <a:r>
              <a:rPr lang="en-US" sz="2400" dirty="0" err="1"/>
              <a:t>emisného</a:t>
            </a:r>
            <a:r>
              <a:rPr lang="en-US" sz="2400" dirty="0"/>
              <a:t> </a:t>
            </a:r>
            <a:r>
              <a:rPr lang="en-US" sz="2400" dirty="0" err="1"/>
              <a:t>spektra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excitačnej</a:t>
            </a:r>
            <a:r>
              <a:rPr lang="en-US" sz="2400" dirty="0"/>
              <a:t> </a:t>
            </a:r>
            <a:r>
              <a:rPr lang="en-US" sz="2400" dirty="0" err="1"/>
              <a:t>vlnovej</a:t>
            </a:r>
            <a:r>
              <a:rPr lang="en-US" sz="2400" dirty="0"/>
              <a:t> </a:t>
            </a:r>
            <a:r>
              <a:rPr lang="en-US" sz="2400" dirty="0" err="1"/>
              <a:t>dĺžke</a:t>
            </a:r>
            <a:endParaRPr lang="en-US" sz="2400" dirty="0"/>
          </a:p>
          <a:p>
            <a:r>
              <a:rPr lang="en-US" sz="2400" dirty="0" err="1"/>
              <a:t>Excitačné</a:t>
            </a:r>
            <a:r>
              <a:rPr lang="en-US" sz="2400" dirty="0"/>
              <a:t> </a:t>
            </a:r>
            <a:r>
              <a:rPr lang="en-US" sz="2400" dirty="0" err="1"/>
              <a:t>spektrum</a:t>
            </a:r>
            <a:r>
              <a:rPr lang="en-US" sz="2400" dirty="0"/>
              <a:t> “</a:t>
            </a:r>
            <a:r>
              <a:rPr lang="en-US" sz="2400" dirty="0" err="1"/>
              <a:t>rozumne</a:t>
            </a:r>
            <a:r>
              <a:rPr lang="en-US" sz="2400" dirty="0"/>
              <a:t> </a:t>
            </a:r>
            <a:r>
              <a:rPr lang="en-US" sz="2400" dirty="0" err="1"/>
              <a:t>sa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err="1"/>
              <a:t>správajúcich</a:t>
            </a:r>
            <a:r>
              <a:rPr lang="en-US" sz="2400" dirty="0"/>
              <a:t> </a:t>
            </a:r>
            <a:r>
              <a:rPr lang="en-US" sz="2400" dirty="0" err="1"/>
              <a:t>molekúl</a:t>
            </a:r>
            <a:r>
              <a:rPr lang="en-US" sz="2400" dirty="0"/>
              <a:t>” je </a:t>
            </a:r>
            <a:r>
              <a:rPr lang="en-US" sz="2400" dirty="0" err="1"/>
              <a:t>prakticky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err="1"/>
              <a:t>totožné</a:t>
            </a:r>
            <a:r>
              <a:rPr lang="en-US" sz="2400" dirty="0"/>
              <a:t> s </a:t>
            </a:r>
            <a:r>
              <a:rPr lang="en-US" sz="2400" dirty="0" err="1"/>
              <a:t>absorbčným</a:t>
            </a:r>
            <a:r>
              <a:rPr lang="en-US" sz="2400" dirty="0"/>
              <a:t> </a:t>
            </a:r>
            <a:r>
              <a:rPr lang="en-US" sz="2400" dirty="0" err="1"/>
              <a:t>spektrom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Emisné</a:t>
            </a:r>
            <a:r>
              <a:rPr lang="en-US" sz="2400" dirty="0"/>
              <a:t> </a:t>
            </a:r>
            <a:r>
              <a:rPr lang="en-US" sz="2400" dirty="0" err="1"/>
              <a:t>spektrum</a:t>
            </a:r>
            <a:r>
              <a:rPr lang="en-US" sz="2400" dirty="0"/>
              <a:t> je </a:t>
            </a:r>
            <a:r>
              <a:rPr lang="en-US" sz="2400" dirty="0" err="1"/>
              <a:t>vo</a:t>
            </a:r>
            <a:r>
              <a:rPr lang="en-US" sz="2400" dirty="0"/>
              <a:t> </a:t>
            </a:r>
            <a:r>
              <a:rPr lang="en-US" sz="2400" dirty="0" err="1"/>
              <a:t>väčšine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err="1"/>
              <a:t>prípadoch</a:t>
            </a:r>
            <a:r>
              <a:rPr lang="en-US" sz="2400" dirty="0"/>
              <a:t> </a:t>
            </a:r>
            <a:r>
              <a:rPr lang="en-US" sz="2400" dirty="0" err="1"/>
              <a:t>takmer</a:t>
            </a:r>
            <a:r>
              <a:rPr lang="en-US" sz="2400" dirty="0"/>
              <a:t> </a:t>
            </a:r>
            <a:r>
              <a:rPr lang="en-US" sz="2400" dirty="0" err="1"/>
              <a:t>zrkadlovým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err="1"/>
              <a:t>obrazom</a:t>
            </a:r>
            <a:r>
              <a:rPr lang="en-US" sz="2400" dirty="0"/>
              <a:t> </a:t>
            </a:r>
            <a:r>
              <a:rPr lang="en-US" sz="2400" dirty="0" err="1"/>
              <a:t>absorbčného</a:t>
            </a:r>
            <a:r>
              <a:rPr lang="en-US" sz="2400" dirty="0"/>
              <a:t>/</a:t>
            </a:r>
            <a:r>
              <a:rPr lang="en-US" sz="2400" dirty="0" err="1"/>
              <a:t>excitačného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err="1"/>
              <a:t>spektra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187" y="1860770"/>
            <a:ext cx="3937000" cy="363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0398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Kasha’s Rule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835" y="1418158"/>
            <a:ext cx="5702300" cy="4902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5C6AE7-3800-482E-BDC1-BED60D042375}"/>
              </a:ext>
            </a:extLst>
          </p:cNvPr>
          <p:cNvSpPr txBox="1"/>
          <p:nvPr/>
        </p:nvSpPr>
        <p:spPr>
          <a:xfrm>
            <a:off x="4939075" y="3257804"/>
            <a:ext cx="3953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FFC000"/>
                </a:solidFill>
              </a:rPr>
              <a:t>Relaxation</a:t>
            </a:r>
            <a:r>
              <a:rPr lang="cs-CZ" dirty="0">
                <a:solidFill>
                  <a:srgbClr val="FFC000"/>
                </a:solidFill>
              </a:rPr>
              <a:t> </a:t>
            </a:r>
            <a:r>
              <a:rPr lang="cs-CZ" dirty="0" err="1">
                <a:solidFill>
                  <a:srgbClr val="FFC000"/>
                </a:solidFill>
              </a:rPr>
              <a:t>between</a:t>
            </a:r>
            <a:r>
              <a:rPr lang="cs-CZ" dirty="0">
                <a:solidFill>
                  <a:srgbClr val="FFC000"/>
                </a:solidFill>
              </a:rPr>
              <a:t> </a:t>
            </a:r>
            <a:r>
              <a:rPr lang="cs-CZ" dirty="0" err="1">
                <a:solidFill>
                  <a:srgbClr val="FFC000"/>
                </a:solidFill>
              </a:rPr>
              <a:t>vibrational</a:t>
            </a:r>
            <a:r>
              <a:rPr lang="cs-CZ" dirty="0">
                <a:solidFill>
                  <a:srgbClr val="FFC000"/>
                </a:solidFill>
              </a:rPr>
              <a:t> </a:t>
            </a:r>
            <a:r>
              <a:rPr lang="cs-CZ" dirty="0" err="1">
                <a:solidFill>
                  <a:srgbClr val="FFC000"/>
                </a:solidFill>
              </a:rPr>
              <a:t>levels</a:t>
            </a:r>
            <a:r>
              <a:rPr lang="cs-CZ" dirty="0">
                <a:solidFill>
                  <a:srgbClr val="FFC000"/>
                </a:solidFill>
              </a:rPr>
              <a:t> </a:t>
            </a:r>
          </a:p>
          <a:p>
            <a:r>
              <a:rPr lang="cs-CZ" dirty="0">
                <a:solidFill>
                  <a:srgbClr val="FFC000"/>
                </a:solidFill>
              </a:rPr>
              <a:t>are </a:t>
            </a:r>
            <a:r>
              <a:rPr lang="cs-CZ" dirty="0" err="1">
                <a:solidFill>
                  <a:srgbClr val="FFC000"/>
                </a:solidFill>
              </a:rPr>
              <a:t>typically</a:t>
            </a:r>
            <a:r>
              <a:rPr lang="cs-CZ" dirty="0">
                <a:solidFill>
                  <a:srgbClr val="FFC000"/>
                </a:solidFill>
              </a:rPr>
              <a:t> </a:t>
            </a:r>
            <a:r>
              <a:rPr lang="cs-CZ" dirty="0" err="1">
                <a:solidFill>
                  <a:srgbClr val="FFC000"/>
                </a:solidFill>
              </a:rPr>
              <a:t>connected</a:t>
            </a:r>
            <a:r>
              <a:rPr lang="cs-CZ" dirty="0">
                <a:solidFill>
                  <a:srgbClr val="FFC000"/>
                </a:solidFill>
              </a:rPr>
              <a:t> </a:t>
            </a:r>
            <a:r>
              <a:rPr lang="cs-CZ" dirty="0" err="1">
                <a:solidFill>
                  <a:srgbClr val="FFC000"/>
                </a:solidFill>
              </a:rPr>
              <a:t>with</a:t>
            </a:r>
            <a:r>
              <a:rPr lang="cs-CZ" dirty="0">
                <a:solidFill>
                  <a:srgbClr val="FFC000"/>
                </a:solidFill>
              </a:rPr>
              <a:t> IR </a:t>
            </a:r>
            <a:r>
              <a:rPr lang="cs-CZ" dirty="0" err="1">
                <a:solidFill>
                  <a:srgbClr val="FFC000"/>
                </a:solidFill>
              </a:rPr>
              <a:t>radiation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8197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Jablonského</a:t>
            </a:r>
            <a:r>
              <a:rPr lang="en-US" dirty="0"/>
              <a:t> diagram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14A5A44-F9FB-4F80-8B50-7A2894DF8341}"/>
              </a:ext>
            </a:extLst>
          </p:cNvPr>
          <p:cNvGrpSpPr/>
          <p:nvPr/>
        </p:nvGrpSpPr>
        <p:grpSpPr>
          <a:xfrm>
            <a:off x="68090" y="1332795"/>
            <a:ext cx="6419564" cy="5488414"/>
            <a:chOff x="1500977" y="1379930"/>
            <a:chExt cx="6419564" cy="548841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85A543B-530A-4D33-9454-B153C3F2461C}"/>
                </a:ext>
              </a:extLst>
            </p:cNvPr>
            <p:cNvGrpSpPr/>
            <p:nvPr/>
          </p:nvGrpSpPr>
          <p:grpSpPr>
            <a:xfrm>
              <a:off x="1500977" y="1379930"/>
              <a:ext cx="6419564" cy="5488414"/>
              <a:chOff x="1500977" y="1379930"/>
              <a:chExt cx="6419564" cy="5488414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00977" y="1379930"/>
                <a:ext cx="6419564" cy="5488414"/>
              </a:xfrm>
              <a:prstGeom prst="rect">
                <a:avLst/>
              </a:prstGeom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4965700" y="2540000"/>
                <a:ext cx="92845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(10</a:t>
                </a:r>
                <a:r>
                  <a:rPr lang="en-US" sz="1200" baseline="30000" dirty="0"/>
                  <a:t>-14</a:t>
                </a:r>
                <a:r>
                  <a:rPr lang="en-US" sz="1200" dirty="0"/>
                  <a:t>-10</a:t>
                </a:r>
                <a:r>
                  <a:rPr lang="en-US" sz="1200" baseline="30000" dirty="0"/>
                  <a:t>-10</a:t>
                </a:r>
                <a:r>
                  <a:rPr lang="en-US" sz="1200" dirty="0"/>
                  <a:t>s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4889500" y="3055898"/>
                <a:ext cx="87716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(10</a:t>
                </a:r>
                <a:r>
                  <a:rPr lang="en-US" sz="1200" baseline="30000" dirty="0"/>
                  <a:t>-10</a:t>
                </a:r>
                <a:r>
                  <a:rPr lang="en-US" sz="1200" dirty="0"/>
                  <a:t>-10</a:t>
                </a:r>
                <a:r>
                  <a:rPr lang="en-US" sz="1200" baseline="30000" dirty="0"/>
                  <a:t>-8</a:t>
                </a:r>
                <a:r>
                  <a:rPr lang="en-US" sz="1200" dirty="0"/>
                  <a:t>s</a:t>
                </a: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 rot="16200000">
              <a:off x="3800688" y="4313366"/>
              <a:ext cx="7062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00FF"/>
                  </a:solidFill>
                </a:rPr>
                <a:t>(~10</a:t>
              </a:r>
              <a:r>
                <a:rPr lang="en-US" sz="1200" baseline="30000" dirty="0">
                  <a:solidFill>
                    <a:srgbClr val="0000FF"/>
                  </a:solidFill>
                </a:rPr>
                <a:t>-15</a:t>
              </a:r>
              <a:r>
                <a:rPr lang="en-US" sz="1200" dirty="0">
                  <a:solidFill>
                    <a:srgbClr val="0000FF"/>
                  </a:solidFill>
                </a:rPr>
                <a:t>s)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 rot="16200000">
              <a:off x="4000035" y="4199066"/>
              <a:ext cx="9407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37EB04"/>
                  </a:solidFill>
                </a:rPr>
                <a:t>(~10</a:t>
              </a:r>
              <a:r>
                <a:rPr lang="en-US" sz="1200" baseline="30000" dirty="0">
                  <a:solidFill>
                    <a:srgbClr val="37EB04"/>
                  </a:solidFill>
                </a:rPr>
                <a:t>-9</a:t>
              </a:r>
              <a:r>
                <a:rPr lang="en-US" sz="1200" dirty="0">
                  <a:solidFill>
                    <a:srgbClr val="37EB04"/>
                  </a:solidFill>
                </a:rPr>
                <a:t>-10</a:t>
              </a:r>
              <a:r>
                <a:rPr lang="en-US" sz="1200" baseline="30000" dirty="0">
                  <a:solidFill>
                    <a:srgbClr val="37EB04"/>
                  </a:solidFill>
                </a:rPr>
                <a:t>-6</a:t>
              </a:r>
              <a:r>
                <a:rPr lang="en-US" sz="1200" dirty="0">
                  <a:solidFill>
                    <a:srgbClr val="37EB04"/>
                  </a:solidFill>
                </a:rPr>
                <a:t>s)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 rot="18043994">
              <a:off x="5905036" y="4313365"/>
              <a:ext cx="9407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(~10</a:t>
              </a:r>
              <a:r>
                <a:rPr lang="en-US" sz="1200" baseline="30000" dirty="0">
                  <a:solidFill>
                    <a:srgbClr val="FF0000"/>
                  </a:solidFill>
                </a:rPr>
                <a:t>-3</a:t>
              </a:r>
              <a:r>
                <a:rPr lang="en-US" sz="1200" dirty="0">
                  <a:solidFill>
                    <a:srgbClr val="FF0000"/>
                  </a:solidFill>
                </a:rPr>
                <a:t>-10</a:t>
              </a:r>
              <a:r>
                <a:rPr lang="en-US" sz="1200" baseline="30000" dirty="0">
                  <a:solidFill>
                    <a:srgbClr val="FF0000"/>
                  </a:solidFill>
                </a:rPr>
                <a:t>3</a:t>
              </a:r>
              <a:r>
                <a:rPr lang="en-US" sz="1200" dirty="0">
                  <a:solidFill>
                    <a:srgbClr val="FF0000"/>
                  </a:solidFill>
                </a:rPr>
                <a:t>s)</a:t>
              </a:r>
            </a:p>
          </p:txBody>
        </p:sp>
      </p:grpSp>
      <p:pic>
        <p:nvPicPr>
          <p:cNvPr id="10" name="Obrázek 12">
            <a:extLst>
              <a:ext uri="{FF2B5EF4-FFF2-40B4-BE49-F238E27FC236}">
                <a16:creationId xmlns:a16="http://schemas.microsoft.com/office/drawing/2014/main" id="{230F3D9C-09C0-4B6F-810F-FF7D2914C9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5250" y="4309845"/>
            <a:ext cx="2850680" cy="1324182"/>
          </a:xfrm>
          <a:prstGeom prst="rect">
            <a:avLst/>
          </a:prstGeom>
        </p:spPr>
      </p:pic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73FD241-5716-4C2B-9160-941169872AB3}"/>
              </a:ext>
            </a:extLst>
          </p:cNvPr>
          <p:cNvSpPr txBox="1">
            <a:spLocks/>
          </p:cNvSpPr>
          <p:nvPr/>
        </p:nvSpPr>
        <p:spPr>
          <a:xfrm>
            <a:off x="6435250" y="2214278"/>
            <a:ext cx="2839866" cy="19782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cs-CZ" sz="1600" b="1" dirty="0">
                <a:solidFill>
                  <a:srgbClr val="000066"/>
                </a:solidFill>
                <a:latin typeface="Georgia" panose="02040502050405020303" pitchFamily="18" charset="0"/>
              </a:rPr>
              <a:t>Pauliho vylučovací princip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cs-CZ" sz="1400" dirty="0">
                <a:solidFill>
                  <a:schemeClr val="tx1"/>
                </a:solidFill>
                <a:latin typeface="Georgia" panose="02040502050405020303" pitchFamily="18" charset="0"/>
              </a:rPr>
              <a:t>Princip kvantové mechaniky, který říká, že žádné dva elektrony v atomu nemohou být ve stejném kvantovém stavu. 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cs-CZ" sz="1400" dirty="0">
                <a:solidFill>
                  <a:schemeClr val="tx1"/>
                </a:solidFill>
                <a:latin typeface="Georgia" panose="02040502050405020303" pitchFamily="18" charset="0"/>
              </a:rPr>
              <a:t>V roce 1925 formuloval fyzik Wolfgang Pauli. </a:t>
            </a:r>
            <a:endParaRPr lang="cs-CZ" sz="14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4405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Kvantový</a:t>
            </a:r>
            <a:r>
              <a:rPr lang="en-US" dirty="0"/>
              <a:t> </a:t>
            </a:r>
            <a:r>
              <a:rPr lang="en-US" dirty="0" err="1"/>
              <a:t>výťažok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0353306"/>
              </p:ext>
            </p:extLst>
          </p:nvPr>
        </p:nvGraphicFramePr>
        <p:xfrm>
          <a:off x="-4768900" y="1813464"/>
          <a:ext cx="18797056" cy="1914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6" name="Document" r:id="rId3" imgW="5476320" imgH="548280" progId="Word.Document.12">
                  <p:link updateAutomatic="1"/>
                </p:oleObj>
              </mc:Choice>
              <mc:Fallback>
                <p:oleObj name="Document" r:id="rId3" imgW="5476320" imgH="548280" progId="Word.Document.12">
                  <p:link updateAutomatic="1"/>
                  <p:pic>
                    <p:nvPicPr>
                      <p:cNvPr id="0" name="Picture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768900" y="1813464"/>
                        <a:ext cx="18797056" cy="191451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4071425800"/>
              </p:ext>
            </p:extLst>
          </p:nvPr>
        </p:nvGraphicFramePr>
        <p:xfrm>
          <a:off x="754827" y="3695700"/>
          <a:ext cx="403860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" name="Equation" r:id="rId5" imgW="1688367" imgH="406224" progId="">
                  <p:embed/>
                </p:oleObj>
              </mc:Choice>
              <mc:Fallback>
                <p:oleObj name="Equation" r:id="rId5" imgW="1688367" imgH="406224" progId="">
                  <p:embed/>
                  <p:pic>
                    <p:nvPicPr>
                      <p:cNvPr id="0" name="Picture 9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827" y="3695700"/>
                        <a:ext cx="4038600" cy="97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58800" y="5260766"/>
            <a:ext cx="3810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 dirty="0" err="1"/>
              <a:t>k</a:t>
            </a:r>
            <a:r>
              <a:rPr lang="en-US" sz="1600" baseline="-25000" dirty="0" err="1"/>
              <a:t>f</a:t>
            </a:r>
            <a:r>
              <a:rPr lang="en-US" sz="1600" dirty="0"/>
              <a:t> = </a:t>
            </a:r>
            <a:r>
              <a:rPr lang="en-US" sz="1600" dirty="0" err="1"/>
              <a:t>fluorescenčná</a:t>
            </a:r>
            <a:r>
              <a:rPr lang="en-US" sz="1600" dirty="0"/>
              <a:t> </a:t>
            </a:r>
            <a:r>
              <a:rPr lang="en-US" sz="1600" dirty="0" err="1"/>
              <a:t>rýchlostná</a:t>
            </a:r>
            <a:r>
              <a:rPr lang="en-US" sz="1600" dirty="0"/>
              <a:t> </a:t>
            </a:r>
            <a:r>
              <a:rPr lang="en-US" sz="1600" dirty="0" err="1"/>
              <a:t>konštanta</a:t>
            </a:r>
            <a:endParaRPr lang="en-US" sz="1600" dirty="0"/>
          </a:p>
          <a:p>
            <a:pPr>
              <a:spcBef>
                <a:spcPct val="50000"/>
              </a:spcBef>
            </a:pPr>
            <a:r>
              <a:rPr lang="en-US" sz="1600" i="1" dirty="0" err="1"/>
              <a:t>k</a:t>
            </a:r>
            <a:r>
              <a:rPr lang="en-US" sz="1600" baseline="-25000" dirty="0" err="1"/>
              <a:t>i</a:t>
            </a:r>
            <a:r>
              <a:rPr lang="en-US" sz="1600" dirty="0"/>
              <a:t> = </a:t>
            </a:r>
            <a:r>
              <a:rPr lang="en-US" sz="1600" dirty="0" err="1"/>
              <a:t>medzi-systémová</a:t>
            </a:r>
            <a:r>
              <a:rPr lang="en-US" sz="1600" dirty="0"/>
              <a:t> </a:t>
            </a:r>
            <a:r>
              <a:rPr lang="en-US" sz="1600" dirty="0" err="1"/>
              <a:t>výmenná</a:t>
            </a:r>
            <a:r>
              <a:rPr lang="en-US" sz="1600" dirty="0"/>
              <a:t> </a:t>
            </a:r>
            <a:r>
              <a:rPr lang="en-US" sz="1600" dirty="0" err="1"/>
              <a:t>rýchlostná</a:t>
            </a:r>
            <a:r>
              <a:rPr lang="en-US" sz="1600" dirty="0"/>
              <a:t> </a:t>
            </a:r>
            <a:r>
              <a:rPr lang="en-US" sz="1600" dirty="0" err="1"/>
              <a:t>konštanta</a:t>
            </a:r>
            <a:endParaRPr lang="en-US" sz="1600" dirty="0"/>
          </a:p>
          <a:p>
            <a:pPr>
              <a:spcBef>
                <a:spcPct val="50000"/>
              </a:spcBef>
            </a:pPr>
            <a:r>
              <a:rPr lang="en-US" sz="1600" i="1" dirty="0" err="1"/>
              <a:t>k</a:t>
            </a:r>
            <a:r>
              <a:rPr lang="en-US" sz="1600" baseline="-25000" dirty="0" err="1"/>
              <a:t>ec</a:t>
            </a:r>
            <a:r>
              <a:rPr lang="en-US" sz="1600" dirty="0"/>
              <a:t> =  </a:t>
            </a:r>
            <a:r>
              <a:rPr lang="en-US" sz="1600" dirty="0" err="1"/>
              <a:t>rýchlostná</a:t>
            </a:r>
            <a:r>
              <a:rPr lang="en-US" sz="1600" dirty="0"/>
              <a:t> </a:t>
            </a:r>
            <a:r>
              <a:rPr lang="en-US" sz="1600" dirty="0" err="1"/>
              <a:t>konštanta</a:t>
            </a:r>
            <a:r>
              <a:rPr lang="en-US" sz="1600" dirty="0"/>
              <a:t> </a:t>
            </a:r>
            <a:r>
              <a:rPr lang="en-US" sz="1600" dirty="0" err="1"/>
              <a:t>externej</a:t>
            </a:r>
            <a:r>
              <a:rPr lang="en-US" sz="1600" dirty="0"/>
              <a:t> </a:t>
            </a:r>
            <a:r>
              <a:rPr lang="en-US" sz="1600" dirty="0" err="1"/>
              <a:t>konverzie</a:t>
            </a:r>
            <a:endParaRPr lang="en-US" sz="1600" i="1" dirty="0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793427" y="5322994"/>
            <a:ext cx="36576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 dirty="0" err="1"/>
              <a:t>k</a:t>
            </a:r>
            <a:r>
              <a:rPr lang="en-US" sz="1600" baseline="-25000" dirty="0" err="1"/>
              <a:t>ic</a:t>
            </a:r>
            <a:r>
              <a:rPr lang="en-US" sz="1600" dirty="0"/>
              <a:t> =  </a:t>
            </a:r>
            <a:r>
              <a:rPr lang="en-US" sz="1600" dirty="0" err="1"/>
              <a:t>rýchlostná</a:t>
            </a:r>
            <a:r>
              <a:rPr lang="en-US" sz="1600" dirty="0"/>
              <a:t> </a:t>
            </a:r>
            <a:r>
              <a:rPr lang="en-US" sz="1600" dirty="0" err="1"/>
              <a:t>konštanta</a:t>
            </a:r>
            <a:r>
              <a:rPr lang="en-US" sz="1600" dirty="0"/>
              <a:t> </a:t>
            </a:r>
            <a:r>
              <a:rPr lang="en-US" sz="1600" dirty="0" err="1"/>
              <a:t>internej</a:t>
            </a:r>
            <a:r>
              <a:rPr lang="en-US" sz="1600" dirty="0"/>
              <a:t> </a:t>
            </a:r>
            <a:r>
              <a:rPr lang="en-US" sz="1600" dirty="0" err="1"/>
              <a:t>konverzie</a:t>
            </a:r>
            <a:endParaRPr lang="en-US" sz="1600" dirty="0"/>
          </a:p>
          <a:p>
            <a:pPr>
              <a:spcBef>
                <a:spcPct val="50000"/>
              </a:spcBef>
            </a:pPr>
            <a:r>
              <a:rPr lang="en-US" sz="1600" i="1" dirty="0" err="1"/>
              <a:t>k</a:t>
            </a:r>
            <a:r>
              <a:rPr lang="en-US" sz="1600" baseline="-25000" dirty="0" err="1"/>
              <a:t>pd</a:t>
            </a:r>
            <a:r>
              <a:rPr lang="en-US" sz="1600" dirty="0"/>
              <a:t> = </a:t>
            </a:r>
            <a:r>
              <a:rPr lang="en-US" sz="1600" dirty="0" err="1"/>
              <a:t>predisociačná</a:t>
            </a:r>
            <a:r>
              <a:rPr lang="en-US" sz="1600" dirty="0"/>
              <a:t>  </a:t>
            </a:r>
            <a:r>
              <a:rPr lang="en-US" sz="1600" dirty="0" err="1"/>
              <a:t>rýchlostná</a:t>
            </a:r>
            <a:r>
              <a:rPr lang="en-US" sz="1600" dirty="0"/>
              <a:t> </a:t>
            </a:r>
            <a:r>
              <a:rPr lang="en-US" sz="1600" dirty="0" err="1"/>
              <a:t>konštanta</a:t>
            </a:r>
            <a:endParaRPr lang="en-US" sz="1600" dirty="0"/>
          </a:p>
          <a:p>
            <a:pPr>
              <a:spcBef>
                <a:spcPct val="50000"/>
              </a:spcBef>
            </a:pPr>
            <a:r>
              <a:rPr lang="en-US" sz="1600" i="1" dirty="0" err="1"/>
              <a:t>k</a:t>
            </a:r>
            <a:r>
              <a:rPr lang="en-US" sz="1600" baseline="-25000" dirty="0" err="1"/>
              <a:t>d</a:t>
            </a:r>
            <a:r>
              <a:rPr lang="en-US" sz="1600" dirty="0"/>
              <a:t> = </a:t>
            </a:r>
            <a:r>
              <a:rPr lang="en-US" sz="1600" dirty="0" err="1"/>
              <a:t>disociačná</a:t>
            </a:r>
            <a:r>
              <a:rPr lang="en-US" sz="1600" dirty="0"/>
              <a:t>  </a:t>
            </a:r>
            <a:r>
              <a:rPr lang="en-US" sz="1600" dirty="0" err="1"/>
              <a:t>rýchlostná</a:t>
            </a:r>
            <a:r>
              <a:rPr lang="en-US" sz="1600" dirty="0"/>
              <a:t> </a:t>
            </a:r>
            <a:r>
              <a:rPr lang="en-US" sz="1600" dirty="0" err="1"/>
              <a:t>konštanta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24247643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Fluorescenčný</a:t>
            </a:r>
            <a:r>
              <a:rPr lang="en-US" dirty="0"/>
              <a:t> </a:t>
            </a:r>
            <a:r>
              <a:rPr lang="en-US" dirty="0" err="1"/>
              <a:t>spektrofotometer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276" y="1524000"/>
            <a:ext cx="665480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390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Fluorescenčný</a:t>
            </a:r>
            <a:r>
              <a:rPr lang="en-US" dirty="0"/>
              <a:t> </a:t>
            </a:r>
            <a:r>
              <a:rPr lang="en-US" dirty="0" err="1"/>
              <a:t>mikroskop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92" y="1404656"/>
            <a:ext cx="5320335" cy="545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69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Fluorescence microscopy</a:t>
            </a:r>
          </a:p>
        </p:txBody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Subcellular fluorescence imaging</a:t>
            </a:r>
          </a:p>
          <a:p>
            <a:pPr lvl="1"/>
            <a:r>
              <a:rPr lang="en-US"/>
              <a:t>Combined with recombinantly-expressed fluorophores (GFP, etc.—Roger Tsien) has revolutionized biology.</a:t>
            </a:r>
          </a:p>
        </p:txBody>
      </p:sp>
      <p:pic>
        <p:nvPicPr>
          <p:cNvPr id="515076" name="Picture 4" descr="fluoromicrofig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733800"/>
            <a:ext cx="3067050" cy="270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5077" name="Picture 5" descr="kahn_fl_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429000"/>
            <a:ext cx="3962400" cy="297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5078" name="Text Box 6"/>
          <p:cNvSpPr txBox="1">
            <a:spLocks noChangeArrowheads="1"/>
          </p:cNvSpPr>
          <p:nvPr/>
        </p:nvSpPr>
        <p:spPr bwMode="auto">
          <a:xfrm>
            <a:off x="2655888" y="6411913"/>
            <a:ext cx="6513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200"/>
              <a:t>http://micro.magnet.fsu.edu/primer/techniques/fluorescence/anatomy/fluoromicroanatomy.html</a:t>
            </a:r>
          </a:p>
          <a:p>
            <a:pPr algn="r"/>
            <a:r>
              <a:rPr lang="en-US" sz="1200"/>
              <a:t>http://www.rp-photonics.com/img/kahn_fl_image.jpg</a:t>
            </a:r>
          </a:p>
        </p:txBody>
      </p:sp>
    </p:spTree>
    <p:extLst>
      <p:ext uri="{BB962C8B-B14F-4D97-AF65-F5344CB8AC3E}">
        <p14:creationId xmlns:p14="http://schemas.microsoft.com/office/powerpoint/2010/main" val="13385561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Försterov</a:t>
            </a:r>
            <a:r>
              <a:rPr lang="en-US" dirty="0"/>
              <a:t> </a:t>
            </a:r>
            <a:r>
              <a:rPr lang="en-US" dirty="0" err="1"/>
              <a:t>Rezonančný</a:t>
            </a:r>
            <a:r>
              <a:rPr lang="en-US" dirty="0"/>
              <a:t> Transfer </a:t>
            </a:r>
            <a:r>
              <a:rPr lang="en-US" dirty="0" err="1"/>
              <a:t>Energie</a:t>
            </a:r>
            <a:r>
              <a:rPr lang="en-US" dirty="0"/>
              <a:t> (FRET)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" y="1517650"/>
            <a:ext cx="8420100" cy="4267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716" y="5784850"/>
            <a:ext cx="1638300" cy="9017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32669" y="5977470"/>
            <a:ext cx="3367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r>
              <a:rPr lang="en-US" baseline="-25000" dirty="0"/>
              <a:t>0</a:t>
            </a:r>
            <a:r>
              <a:rPr lang="en-US" dirty="0"/>
              <a:t>-Försterov </a:t>
            </a:r>
            <a:r>
              <a:rPr lang="en-US" dirty="0" err="1"/>
              <a:t>polomer</a:t>
            </a:r>
            <a:r>
              <a:rPr lang="en-US" dirty="0"/>
              <a:t>/</a:t>
            </a:r>
            <a:r>
              <a:rPr lang="en-US" dirty="0" err="1"/>
              <a:t>vzdialenosť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2500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Efektívnosť</a:t>
            </a:r>
            <a:r>
              <a:rPr lang="en-US" dirty="0"/>
              <a:t> FRET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3883" y="1518293"/>
            <a:ext cx="4356100" cy="1003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574" y="1541588"/>
            <a:ext cx="1638300" cy="901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6022" y="2680253"/>
            <a:ext cx="3987313" cy="38561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18574" y="2680253"/>
            <a:ext cx="340955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 – </a:t>
            </a:r>
            <a:r>
              <a:rPr lang="en-US" dirty="0" err="1"/>
              <a:t>vzdialenosť</a:t>
            </a:r>
            <a:r>
              <a:rPr lang="en-US" dirty="0"/>
              <a:t> </a:t>
            </a:r>
            <a:r>
              <a:rPr lang="en-US" dirty="0" err="1"/>
              <a:t>medzi</a:t>
            </a:r>
            <a:r>
              <a:rPr lang="en-US" dirty="0"/>
              <a:t> </a:t>
            </a:r>
            <a:r>
              <a:rPr lang="en-US" dirty="0" err="1"/>
              <a:t>akceptorom</a:t>
            </a:r>
            <a:r>
              <a:rPr lang="en-US" dirty="0"/>
              <a:t> </a:t>
            </a:r>
          </a:p>
          <a:p>
            <a:r>
              <a:rPr lang="en-US" dirty="0"/>
              <a:t>      a </a:t>
            </a:r>
            <a:r>
              <a:rPr lang="en-US" dirty="0" err="1"/>
              <a:t>donorom</a:t>
            </a:r>
            <a:r>
              <a:rPr lang="en-US" dirty="0"/>
              <a:t> </a:t>
            </a:r>
          </a:p>
          <a:p>
            <a:r>
              <a:rPr lang="en-US" dirty="0"/>
              <a:t>κ</a:t>
            </a:r>
            <a:r>
              <a:rPr lang="en-US" baseline="30000" dirty="0"/>
              <a:t>2</a:t>
            </a:r>
            <a:r>
              <a:rPr lang="en-US" dirty="0"/>
              <a:t> – </a:t>
            </a:r>
            <a:r>
              <a:rPr lang="en-US" dirty="0" err="1"/>
              <a:t>popisuje</a:t>
            </a:r>
            <a:r>
              <a:rPr lang="en-US" dirty="0"/>
              <a:t> </a:t>
            </a:r>
            <a:r>
              <a:rPr lang="en-US" dirty="0" err="1"/>
              <a:t>vzájomnú</a:t>
            </a:r>
            <a:r>
              <a:rPr lang="en-US" dirty="0"/>
              <a:t> </a:t>
            </a:r>
            <a:r>
              <a:rPr lang="en-US" dirty="0" err="1"/>
              <a:t>relatívnu</a:t>
            </a:r>
            <a:endParaRPr lang="en-US" dirty="0"/>
          </a:p>
          <a:p>
            <a:r>
              <a:rPr lang="en-US" dirty="0"/>
              <a:t>        </a:t>
            </a:r>
            <a:r>
              <a:rPr lang="en-US" dirty="0" err="1"/>
              <a:t>orientáciu</a:t>
            </a:r>
            <a:r>
              <a:rPr lang="en-US" dirty="0"/>
              <a:t> </a:t>
            </a:r>
            <a:r>
              <a:rPr lang="en-US" dirty="0" err="1"/>
              <a:t>tranzitných</a:t>
            </a:r>
            <a:r>
              <a:rPr lang="en-US" dirty="0"/>
              <a:t> </a:t>
            </a:r>
            <a:r>
              <a:rPr lang="en-US" dirty="0" err="1"/>
              <a:t>dipólov</a:t>
            </a:r>
            <a:endParaRPr lang="en-US" dirty="0"/>
          </a:p>
          <a:p>
            <a:r>
              <a:rPr lang="en-US" dirty="0"/>
              <a:t>        </a:t>
            </a:r>
            <a:r>
              <a:rPr lang="en-US" dirty="0" err="1"/>
              <a:t>donoru</a:t>
            </a:r>
            <a:r>
              <a:rPr lang="en-US" dirty="0"/>
              <a:t> a </a:t>
            </a:r>
            <a:r>
              <a:rPr lang="en-US" dirty="0" err="1"/>
              <a:t>akceptora</a:t>
            </a:r>
            <a:r>
              <a:rPr lang="en-US" dirty="0"/>
              <a:t>. </a:t>
            </a:r>
          </a:p>
          <a:p>
            <a:r>
              <a:rPr lang="en-US" dirty="0"/>
              <a:t>        Pre </a:t>
            </a:r>
            <a:r>
              <a:rPr lang="en-US" dirty="0" err="1"/>
              <a:t>flexibilný</a:t>
            </a:r>
            <a:r>
              <a:rPr lang="en-US" dirty="0"/>
              <a:t> </a:t>
            </a:r>
            <a:r>
              <a:rPr lang="en-US" dirty="0" err="1"/>
              <a:t>náhodný</a:t>
            </a:r>
            <a:r>
              <a:rPr lang="en-US" dirty="0"/>
              <a:t> </a:t>
            </a:r>
            <a:r>
              <a:rPr lang="en-US" dirty="0" err="1"/>
              <a:t>pohyb</a:t>
            </a:r>
            <a:endParaRPr lang="en-US" dirty="0"/>
          </a:p>
          <a:p>
            <a:r>
              <a:rPr lang="en-US" dirty="0"/>
              <a:t>        </a:t>
            </a:r>
            <a:r>
              <a:rPr lang="en-US" dirty="0" err="1"/>
              <a:t>akceptora</a:t>
            </a:r>
            <a:r>
              <a:rPr lang="en-US" dirty="0"/>
              <a:t> a </a:t>
            </a:r>
            <a:r>
              <a:rPr lang="en-US" dirty="0" err="1"/>
              <a:t>donora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κ</a:t>
            </a:r>
            <a:r>
              <a:rPr lang="en-US" baseline="30000" dirty="0"/>
              <a:t>2</a:t>
            </a:r>
            <a:r>
              <a:rPr lang="en-US" dirty="0"/>
              <a:t>=2/3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1151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54CE5-AE8C-46FF-956A-0220357C0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673" y="454753"/>
            <a:ext cx="8922327" cy="5851525"/>
          </a:xfrm>
        </p:spPr>
        <p:txBody>
          <a:bodyPr/>
          <a:lstStyle/>
          <a:p>
            <a:pPr>
              <a:buNone/>
            </a:pPr>
            <a:r>
              <a:rPr lang="en-US" sz="1600" b="1" dirty="0" err="1"/>
              <a:t>Förster</a:t>
            </a:r>
            <a:r>
              <a:rPr lang="cs-CZ" sz="1600" b="1" dirty="0"/>
              <a:t>ov</a:t>
            </a:r>
            <a:r>
              <a:rPr lang="en-US" sz="1600" b="1" dirty="0"/>
              <a:t> </a:t>
            </a:r>
            <a:r>
              <a:rPr lang="cs-CZ" sz="1600" b="1" dirty="0" err="1"/>
              <a:t>polomer</a:t>
            </a:r>
            <a:r>
              <a:rPr lang="en-US" sz="1600" b="1" dirty="0"/>
              <a:t>  (R</a:t>
            </a:r>
            <a:r>
              <a:rPr lang="en-US" sz="1600" b="1" baseline="-25000" dirty="0"/>
              <a:t>0</a:t>
            </a:r>
            <a:r>
              <a:rPr lang="en-US" sz="1600" b="1" dirty="0"/>
              <a:t>)</a:t>
            </a:r>
            <a:r>
              <a:rPr lang="en-US" sz="1600" dirty="0"/>
              <a:t> </a:t>
            </a:r>
            <a:r>
              <a:rPr lang="cs-CZ" sz="1600" dirty="0"/>
              <a:t>hodnota v </a:t>
            </a:r>
            <a:r>
              <a:rPr lang="en-US" sz="1600" dirty="0"/>
              <a:t>angstrom</a:t>
            </a:r>
            <a:r>
              <a:rPr lang="cs-CZ" sz="1600" dirty="0"/>
              <a:t>och</a:t>
            </a:r>
            <a:r>
              <a:rPr lang="en-US" sz="1600" dirty="0"/>
              <a:t> (Å) </a:t>
            </a:r>
            <a:r>
              <a:rPr lang="cs-CZ" sz="1600" dirty="0"/>
              <a:t>reprezentuje hodnotu </a:t>
            </a:r>
            <a:r>
              <a:rPr lang="cs-CZ" sz="1600" dirty="0" err="1"/>
              <a:t>vzdialenosti</a:t>
            </a:r>
            <a:r>
              <a:rPr lang="cs-CZ" sz="1600" dirty="0"/>
              <a:t> </a:t>
            </a:r>
            <a:r>
              <a:rPr lang="cs-CZ" sz="1600" dirty="0" err="1"/>
              <a:t>pre</a:t>
            </a:r>
            <a:r>
              <a:rPr lang="cs-CZ" sz="1600" dirty="0"/>
              <a:t> </a:t>
            </a:r>
            <a:r>
              <a:rPr lang="cs-CZ" sz="1600" dirty="0" err="1"/>
              <a:t>ktorú</a:t>
            </a:r>
            <a:r>
              <a:rPr lang="cs-CZ" sz="1600" dirty="0"/>
              <a:t> má FRET </a:t>
            </a:r>
            <a:r>
              <a:rPr lang="cs-CZ" sz="1600" dirty="0" err="1"/>
              <a:t>efektívnosť</a:t>
            </a:r>
            <a:r>
              <a:rPr lang="cs-CZ" sz="1600" dirty="0"/>
              <a:t> </a:t>
            </a:r>
            <a:r>
              <a:rPr lang="en-US" sz="1600" dirty="0"/>
              <a:t>50%</a:t>
            </a:r>
            <a:r>
              <a:rPr lang="cs-CZ" sz="1600" dirty="0"/>
              <a:t>. </a:t>
            </a:r>
            <a:r>
              <a:rPr lang="cs-CZ" sz="1600" dirty="0" err="1"/>
              <a:t>Pre</a:t>
            </a:r>
            <a:r>
              <a:rPr lang="cs-CZ" sz="1600" dirty="0"/>
              <a:t> </a:t>
            </a:r>
            <a:r>
              <a:rPr lang="cs-CZ" sz="1600" dirty="0" err="1"/>
              <a:t>veľa</a:t>
            </a:r>
            <a:r>
              <a:rPr lang="cs-CZ" sz="1600" dirty="0"/>
              <a:t> </a:t>
            </a:r>
            <a:r>
              <a:rPr lang="cs-CZ" sz="1600" dirty="0" err="1"/>
              <a:t>párov</a:t>
            </a:r>
            <a:r>
              <a:rPr lang="cs-CZ" sz="1600" dirty="0"/>
              <a:t> dostupných </a:t>
            </a:r>
            <a:r>
              <a:rPr lang="cs-CZ" sz="1600" dirty="0" err="1"/>
              <a:t>fluoroforov</a:t>
            </a:r>
            <a:r>
              <a:rPr lang="cs-CZ" sz="1600" dirty="0"/>
              <a:t> </a:t>
            </a:r>
            <a:r>
              <a:rPr lang="en-US" sz="1600" dirty="0"/>
              <a:t>(</a:t>
            </a:r>
            <a:r>
              <a:rPr lang="en-US" sz="1600" dirty="0" err="1"/>
              <a:t>hlavne</a:t>
            </a:r>
            <a:r>
              <a:rPr lang="en-US" sz="1600" dirty="0"/>
              <a:t> </a:t>
            </a:r>
            <a:r>
              <a:rPr lang="en-US" sz="1600" dirty="0" err="1"/>
              <a:t>kome</a:t>
            </a:r>
            <a:r>
              <a:rPr lang="cs-CZ" sz="1600" dirty="0" err="1"/>
              <a:t>rčných</a:t>
            </a:r>
            <a:r>
              <a:rPr lang="en-US" sz="1600" dirty="0"/>
              <a:t>) </a:t>
            </a:r>
            <a:r>
              <a:rPr lang="cs-CZ" sz="1600" dirty="0"/>
              <a:t>sú </a:t>
            </a:r>
            <a:r>
              <a:rPr lang="cs-CZ" sz="1600" dirty="0" err="1"/>
              <a:t>tieto</a:t>
            </a:r>
            <a:r>
              <a:rPr lang="cs-CZ" sz="1600" dirty="0"/>
              <a:t> hodnoty dostupné. </a:t>
            </a:r>
            <a:r>
              <a:rPr lang="cs-CZ" sz="1600" dirty="0" err="1"/>
              <a:t>Napr</a:t>
            </a:r>
            <a:r>
              <a:rPr lang="cs-CZ" sz="1600" dirty="0"/>
              <a:t>.</a:t>
            </a:r>
            <a:endParaRPr lang="en-US" sz="1100" dirty="0">
              <a:hlinkClick r:id="rId2"/>
            </a:endParaRPr>
          </a:p>
          <a:p>
            <a:pPr>
              <a:buNone/>
            </a:pPr>
            <a:r>
              <a:rPr lang="cs-CZ" sz="1200" dirty="0">
                <a:hlinkClick r:id="rId2"/>
              </a:rPr>
              <a:t>https://www.thermofisher.com/cz/en/home/references/molecular-probes-the-handbook/tables/r0-values-for-some-alexa-fluor-dyes.html</a:t>
            </a:r>
            <a:endParaRPr lang="en-US" sz="1200" dirty="0"/>
          </a:p>
          <a:p>
            <a:endParaRPr lang="en-GB" dirty="0"/>
          </a:p>
        </p:txBody>
      </p:sp>
      <p:pic>
        <p:nvPicPr>
          <p:cNvPr id="4" name="Zástupný symbol pro obsah 5" descr="Alex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648" y="1548499"/>
            <a:ext cx="6196704" cy="45259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783D87-BB97-43D1-84EF-1487C192C79A}"/>
              </a:ext>
            </a:extLst>
          </p:cNvPr>
          <p:cNvSpPr txBox="1"/>
          <p:nvPr/>
        </p:nvSpPr>
        <p:spPr>
          <a:xfrm>
            <a:off x="386319" y="6174300"/>
            <a:ext cx="8593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B0F0"/>
                </a:solidFill>
              </a:rPr>
              <a:t>Pr</a:t>
            </a:r>
            <a:r>
              <a:rPr lang="cs-CZ" dirty="0">
                <a:solidFill>
                  <a:srgbClr val="00B0F0"/>
                </a:solidFill>
              </a:rPr>
              <a:t>í</a:t>
            </a:r>
            <a:r>
              <a:rPr lang="en-US" dirty="0" err="1">
                <a:solidFill>
                  <a:srgbClr val="00B0F0"/>
                </a:solidFill>
              </a:rPr>
              <a:t>klad</a:t>
            </a:r>
            <a:r>
              <a:rPr lang="en-US" dirty="0">
                <a:solidFill>
                  <a:srgbClr val="00B0F0"/>
                </a:solidFill>
              </a:rPr>
              <a:t>: </a:t>
            </a:r>
            <a:r>
              <a:rPr lang="en-US" dirty="0" err="1">
                <a:solidFill>
                  <a:srgbClr val="00B0F0"/>
                </a:solidFill>
              </a:rPr>
              <a:t>Vy</a:t>
            </a:r>
            <a:r>
              <a:rPr lang="cs-CZ" dirty="0" err="1">
                <a:solidFill>
                  <a:srgbClr val="00B0F0"/>
                </a:solidFill>
              </a:rPr>
              <a:t>počítajte</a:t>
            </a:r>
            <a:r>
              <a:rPr lang="cs-CZ" dirty="0">
                <a:solidFill>
                  <a:srgbClr val="00B0F0"/>
                </a:solidFill>
              </a:rPr>
              <a:t> </a:t>
            </a:r>
            <a:r>
              <a:rPr lang="cs-CZ" dirty="0" err="1">
                <a:solidFill>
                  <a:srgbClr val="00B0F0"/>
                </a:solidFill>
              </a:rPr>
              <a:t>efektívnosť</a:t>
            </a:r>
            <a:r>
              <a:rPr lang="cs-CZ" dirty="0">
                <a:solidFill>
                  <a:srgbClr val="00B0F0"/>
                </a:solidFill>
              </a:rPr>
              <a:t> </a:t>
            </a:r>
            <a:r>
              <a:rPr lang="en-US" dirty="0">
                <a:solidFill>
                  <a:srgbClr val="00B0F0"/>
                </a:solidFill>
              </a:rPr>
              <a:t>FRET</a:t>
            </a:r>
            <a:r>
              <a:rPr lang="cs-CZ" dirty="0">
                <a:solidFill>
                  <a:srgbClr val="00B0F0"/>
                </a:solidFill>
              </a:rPr>
              <a:t>u </a:t>
            </a:r>
            <a:r>
              <a:rPr lang="cs-CZ" dirty="0" err="1">
                <a:solidFill>
                  <a:srgbClr val="00B0F0"/>
                </a:solidFill>
              </a:rPr>
              <a:t>medzi</a:t>
            </a:r>
            <a:r>
              <a:rPr lang="en-US" dirty="0">
                <a:solidFill>
                  <a:srgbClr val="00B0F0"/>
                </a:solidFill>
              </a:rPr>
              <a:t> AF488 a AF647 </a:t>
            </a:r>
            <a:r>
              <a:rPr lang="cs-CZ" dirty="0" err="1">
                <a:solidFill>
                  <a:srgbClr val="00B0F0"/>
                </a:solidFill>
              </a:rPr>
              <a:t>pre</a:t>
            </a:r>
            <a:r>
              <a:rPr lang="cs-CZ" dirty="0">
                <a:solidFill>
                  <a:srgbClr val="00B0F0"/>
                </a:solidFill>
              </a:rPr>
              <a:t> </a:t>
            </a:r>
            <a:r>
              <a:rPr lang="cs-CZ" dirty="0" err="1">
                <a:solidFill>
                  <a:srgbClr val="00B0F0"/>
                </a:solidFill>
              </a:rPr>
              <a:t>ich</a:t>
            </a:r>
            <a:r>
              <a:rPr lang="cs-CZ" dirty="0">
                <a:solidFill>
                  <a:srgbClr val="00B0F0"/>
                </a:solidFill>
              </a:rPr>
              <a:t> </a:t>
            </a:r>
            <a:r>
              <a:rPr lang="cs-CZ" dirty="0" err="1">
                <a:solidFill>
                  <a:srgbClr val="00B0F0"/>
                </a:solidFill>
              </a:rPr>
              <a:t>vzdialenosť</a:t>
            </a:r>
            <a:r>
              <a:rPr lang="cs-CZ" dirty="0">
                <a:solidFill>
                  <a:srgbClr val="00B0F0"/>
                </a:solidFill>
              </a:rPr>
              <a:t> </a:t>
            </a:r>
            <a:r>
              <a:rPr lang="en-US" dirty="0">
                <a:solidFill>
                  <a:srgbClr val="00B0F0"/>
                </a:solidFill>
              </a:rPr>
              <a:t>5 nm </a:t>
            </a:r>
            <a:r>
              <a:rPr lang="cs-CZ" dirty="0" err="1">
                <a:solidFill>
                  <a:srgbClr val="00B0F0"/>
                </a:solidFill>
              </a:rPr>
              <a:t>keď</a:t>
            </a:r>
            <a:r>
              <a:rPr lang="cs-CZ" dirty="0">
                <a:solidFill>
                  <a:srgbClr val="00B0F0"/>
                </a:solidFill>
              </a:rPr>
              <a:t> </a:t>
            </a:r>
            <a:r>
              <a:rPr lang="cs-CZ" dirty="0" err="1">
                <a:solidFill>
                  <a:srgbClr val="00B0F0"/>
                </a:solidFill>
              </a:rPr>
              <a:t>viete</a:t>
            </a:r>
            <a:r>
              <a:rPr lang="cs-CZ" dirty="0">
                <a:solidFill>
                  <a:srgbClr val="00B0F0"/>
                </a:solidFill>
              </a:rPr>
              <a:t>, že </a:t>
            </a:r>
            <a:r>
              <a:rPr lang="cs-CZ" dirty="0" err="1">
                <a:solidFill>
                  <a:srgbClr val="00B0F0"/>
                </a:solidFill>
              </a:rPr>
              <a:t>ich</a:t>
            </a:r>
            <a:r>
              <a:rPr lang="cs-CZ" dirty="0">
                <a:solidFill>
                  <a:srgbClr val="00B0F0"/>
                </a:solidFill>
              </a:rPr>
              <a:t> preferovaná </a:t>
            </a:r>
            <a:r>
              <a:rPr lang="cs-CZ" dirty="0" err="1">
                <a:solidFill>
                  <a:srgbClr val="00B0F0"/>
                </a:solidFill>
              </a:rPr>
              <a:t>vzájomná</a:t>
            </a:r>
            <a:r>
              <a:rPr lang="cs-CZ" dirty="0">
                <a:solidFill>
                  <a:srgbClr val="00B0F0"/>
                </a:solidFill>
              </a:rPr>
              <a:t> </a:t>
            </a:r>
            <a:r>
              <a:rPr lang="cs-CZ" dirty="0" err="1">
                <a:solidFill>
                  <a:srgbClr val="00B0F0"/>
                </a:solidFill>
              </a:rPr>
              <a:t>orientácia</a:t>
            </a:r>
            <a:r>
              <a:rPr lang="cs-CZ" dirty="0">
                <a:solidFill>
                  <a:srgbClr val="00B0F0"/>
                </a:solidFill>
              </a:rPr>
              <a:t> je charakterizovaná </a:t>
            </a:r>
            <a:r>
              <a:rPr lang="el-GR" dirty="0">
                <a:solidFill>
                  <a:srgbClr val="00B0F0"/>
                </a:solidFill>
                <a:latin typeface="Gulim"/>
                <a:ea typeface="Gulim"/>
              </a:rPr>
              <a:t>κ</a:t>
            </a:r>
            <a:r>
              <a:rPr lang="en-US" baseline="30000" dirty="0">
                <a:solidFill>
                  <a:srgbClr val="00B0F0"/>
                </a:solidFill>
                <a:latin typeface="Gulim"/>
                <a:ea typeface="Gulim"/>
              </a:rPr>
              <a:t>2</a:t>
            </a:r>
            <a:r>
              <a:rPr lang="en-US" dirty="0">
                <a:solidFill>
                  <a:srgbClr val="00B0F0"/>
                </a:solidFill>
              </a:rPr>
              <a:t>=0.5</a:t>
            </a:r>
            <a:r>
              <a:rPr lang="cs-CZ" dirty="0">
                <a:solidFill>
                  <a:srgbClr val="00B0F0"/>
                </a:solidFill>
              </a:rPr>
              <a:t>.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623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948"/>
            <a:ext cx="7635875" cy="43103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4927600"/>
            <a:ext cx="67721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σ</a:t>
            </a:r>
            <a:r>
              <a:rPr lang="en-US" baseline="30000" dirty="0"/>
              <a:t>*</a:t>
            </a:r>
            <a:r>
              <a:rPr lang="en-US" dirty="0"/>
              <a:t>-</a:t>
            </a:r>
            <a:r>
              <a:rPr lang="en-US" dirty="0" err="1"/>
              <a:t>σ</a:t>
            </a:r>
            <a:r>
              <a:rPr lang="en-US" dirty="0"/>
              <a:t> </a:t>
            </a:r>
            <a:r>
              <a:rPr lang="en-US" dirty="0" err="1"/>
              <a:t>malokedy</a:t>
            </a:r>
            <a:r>
              <a:rPr lang="en-US" dirty="0"/>
              <a:t> </a:t>
            </a:r>
            <a:r>
              <a:rPr lang="en-US" dirty="0" err="1"/>
              <a:t>vedú</a:t>
            </a:r>
            <a:r>
              <a:rPr lang="en-US" dirty="0"/>
              <a:t> </a:t>
            </a:r>
            <a:r>
              <a:rPr lang="en-US" dirty="0" err="1"/>
              <a:t>ku</a:t>
            </a:r>
            <a:r>
              <a:rPr lang="en-US" dirty="0"/>
              <a:t> </a:t>
            </a:r>
            <a:r>
              <a:rPr lang="en-US" dirty="0" err="1"/>
              <a:t>luminiscencii</a:t>
            </a:r>
            <a:r>
              <a:rPr lang="en-US" dirty="0"/>
              <a:t>. </a:t>
            </a:r>
            <a:r>
              <a:rPr lang="en-US" dirty="0" err="1"/>
              <a:t>Veľmi</a:t>
            </a:r>
            <a:r>
              <a:rPr lang="en-US" dirty="0"/>
              <a:t> </a:t>
            </a:r>
            <a:r>
              <a:rPr lang="en-US" dirty="0" err="1"/>
              <a:t>vysoká</a:t>
            </a:r>
            <a:r>
              <a:rPr lang="en-US" dirty="0"/>
              <a:t> </a:t>
            </a:r>
            <a:r>
              <a:rPr lang="en-US" dirty="0" err="1"/>
              <a:t>energia</a:t>
            </a:r>
            <a:r>
              <a:rPr lang="en-US" dirty="0"/>
              <a:t> (</a:t>
            </a:r>
            <a:r>
              <a:rPr lang="en-US" dirty="0" err="1"/>
              <a:t>λ</a:t>
            </a:r>
            <a:r>
              <a:rPr lang="en-US" dirty="0"/>
              <a:t>&lt;250nm) </a:t>
            </a:r>
          </a:p>
          <a:p>
            <a:r>
              <a:rPr lang="en-US" dirty="0"/>
              <a:t>        </a:t>
            </a:r>
            <a:r>
              <a:rPr lang="en-US" dirty="0" err="1"/>
              <a:t>vedie</a:t>
            </a:r>
            <a:r>
              <a:rPr lang="en-US" dirty="0"/>
              <a:t> </a:t>
            </a:r>
            <a:r>
              <a:rPr lang="en-US" dirty="0" err="1"/>
              <a:t>zväčša</a:t>
            </a:r>
            <a:r>
              <a:rPr lang="en-US" dirty="0"/>
              <a:t> </a:t>
            </a:r>
            <a:r>
              <a:rPr lang="en-US" dirty="0" err="1"/>
              <a:t>ku</a:t>
            </a:r>
            <a:r>
              <a:rPr lang="en-US" dirty="0"/>
              <a:t> </a:t>
            </a:r>
            <a:r>
              <a:rPr lang="en-US" dirty="0" err="1"/>
              <a:t>disociácii</a:t>
            </a:r>
            <a:r>
              <a:rPr lang="en-US" dirty="0"/>
              <a:t> </a:t>
            </a:r>
            <a:r>
              <a:rPr lang="en-US" dirty="0" err="1"/>
              <a:t>molekúl</a:t>
            </a:r>
            <a:endParaRPr lang="en-US" dirty="0"/>
          </a:p>
          <a:p>
            <a:r>
              <a:rPr lang="en-US" dirty="0" err="1"/>
              <a:t>Emisie</a:t>
            </a:r>
            <a:r>
              <a:rPr lang="en-US" dirty="0"/>
              <a:t> </a:t>
            </a:r>
            <a:r>
              <a:rPr lang="en-US" dirty="0" err="1"/>
              <a:t>sú</a:t>
            </a:r>
            <a:r>
              <a:rPr lang="en-US" dirty="0"/>
              <a:t> </a:t>
            </a:r>
            <a:r>
              <a:rPr lang="en-US" dirty="0" err="1"/>
              <a:t>najčastejšie</a:t>
            </a:r>
            <a:r>
              <a:rPr lang="en-US" dirty="0"/>
              <a:t> pre </a:t>
            </a:r>
            <a:r>
              <a:rPr lang="en-US" dirty="0" err="1"/>
              <a:t>prechody</a:t>
            </a:r>
            <a:r>
              <a:rPr lang="en-US" dirty="0"/>
              <a:t> π</a:t>
            </a:r>
            <a:r>
              <a:rPr lang="en-US" baseline="30000" dirty="0"/>
              <a:t>*</a:t>
            </a:r>
            <a:r>
              <a:rPr lang="en-US" dirty="0"/>
              <a:t>-π, </a:t>
            </a:r>
            <a:r>
              <a:rPr lang="en-US" dirty="0" err="1"/>
              <a:t>niekedy</a:t>
            </a:r>
            <a:r>
              <a:rPr lang="en-US" dirty="0"/>
              <a:t> </a:t>
            </a:r>
            <a:r>
              <a:rPr lang="en-US" dirty="0" err="1"/>
              <a:t>aj</a:t>
            </a:r>
            <a:r>
              <a:rPr lang="en-US" dirty="0"/>
              <a:t> π</a:t>
            </a:r>
            <a:r>
              <a:rPr lang="en-US" baseline="30000" dirty="0"/>
              <a:t>*</a:t>
            </a:r>
            <a:r>
              <a:rPr lang="en-US" dirty="0"/>
              <a:t>-n</a:t>
            </a:r>
          </a:p>
        </p:txBody>
      </p:sp>
    </p:spTree>
    <p:extLst>
      <p:ext uri="{BB962C8B-B14F-4D97-AF65-F5344CB8AC3E}">
        <p14:creationId xmlns:p14="http://schemas.microsoft.com/office/powerpoint/2010/main" val="21051554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2" t="8313" r="4947" b="24805"/>
          <a:stretch>
            <a:fillRect/>
          </a:stretch>
        </p:blipFill>
        <p:spPr bwMode="auto">
          <a:xfrm>
            <a:off x="485433" y="1359056"/>
            <a:ext cx="4880257" cy="3424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 l="11662" t="8313" r="4947" b="2480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0" t="24805" r="14345" b="19843"/>
          <a:stretch>
            <a:fillRect/>
          </a:stretch>
        </p:blipFill>
        <p:spPr bwMode="auto">
          <a:xfrm>
            <a:off x="3974212" y="3017414"/>
            <a:ext cx="4553274" cy="306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 l="15060" t="24805" r="14345" b="1984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2772" name="Text Box 3"/>
          <p:cNvSpPr txBox="1">
            <a:spLocks noChangeArrowheads="1"/>
          </p:cNvSpPr>
          <p:nvPr/>
        </p:nvSpPr>
        <p:spPr bwMode="auto">
          <a:xfrm>
            <a:off x="746155" y="1359056"/>
            <a:ext cx="1083221" cy="313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23" tIns="53218" rIns="81623" bIns="40811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Droid Sans Fallback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3013" indent="-227013" defTabSz="45561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0213" indent="-227013" defTabSz="45561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7413" indent="-227013" defTabSz="45561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4613" indent="-227013" defTabSz="45561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>
                <a:solidFill>
                  <a:srgbClr val="000000"/>
                </a:solidFill>
              </a:rPr>
              <a:t>Alexa 488</a:t>
            </a:r>
          </a:p>
        </p:txBody>
      </p:sp>
      <p:sp>
        <p:nvSpPr>
          <p:cNvPr id="32773" name="Text Box 4"/>
          <p:cNvSpPr txBox="1">
            <a:spLocks noChangeArrowheads="1"/>
          </p:cNvSpPr>
          <p:nvPr/>
        </p:nvSpPr>
        <p:spPr bwMode="auto">
          <a:xfrm>
            <a:off x="3873381" y="1718943"/>
            <a:ext cx="1083221" cy="313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23" tIns="53218" rIns="81623" bIns="40811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Droid Sans Fallback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3013" indent="-227013" defTabSz="45561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0213" indent="-227013" defTabSz="45561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7413" indent="-227013" defTabSz="45561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4613" indent="-227013" defTabSz="45561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>
                <a:solidFill>
                  <a:srgbClr val="000000"/>
                </a:solidFill>
              </a:rPr>
              <a:t>Alexa 647</a:t>
            </a:r>
          </a:p>
        </p:txBody>
      </p:sp>
      <p:sp>
        <p:nvSpPr>
          <p:cNvPr id="32776" name="Text Box 7"/>
          <p:cNvSpPr txBox="1">
            <a:spLocks noChangeArrowheads="1"/>
          </p:cNvSpPr>
          <p:nvPr/>
        </p:nvSpPr>
        <p:spPr bwMode="auto">
          <a:xfrm>
            <a:off x="6191070" y="2992941"/>
            <a:ext cx="1083221" cy="313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23" tIns="53218" rIns="81623" bIns="40811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Droid Sans Fallback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3013" indent="-227013" defTabSz="45561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0213" indent="-227013" defTabSz="45561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7413" indent="-227013" defTabSz="45561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4613" indent="-227013" defTabSz="45561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>
                <a:solidFill>
                  <a:srgbClr val="000000"/>
                </a:solidFill>
              </a:rPr>
              <a:t>Alexa 488</a:t>
            </a:r>
          </a:p>
        </p:txBody>
      </p:sp>
      <p:sp>
        <p:nvSpPr>
          <p:cNvPr id="32777" name="Text Box 8"/>
          <p:cNvSpPr txBox="1">
            <a:spLocks noChangeArrowheads="1"/>
          </p:cNvSpPr>
          <p:nvPr/>
        </p:nvSpPr>
        <p:spPr bwMode="auto">
          <a:xfrm>
            <a:off x="7269970" y="3578837"/>
            <a:ext cx="1083221" cy="313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23" tIns="53218" rIns="81623" bIns="40811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Droid Sans Fallback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3013" indent="-227013" defTabSz="45561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0213" indent="-227013" defTabSz="45561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7413" indent="-227013" defTabSz="45561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4613" indent="-227013" defTabSz="45561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>
                <a:solidFill>
                  <a:srgbClr val="000000"/>
                </a:solidFill>
              </a:rPr>
              <a:t>Alexa 594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MD </a:t>
            </a:r>
            <a:r>
              <a:rPr lang="en-US" dirty="0" err="1"/>
              <a:t>simulácie</a:t>
            </a:r>
            <a:r>
              <a:rPr lang="en-US" dirty="0"/>
              <a:t> Hanky </a:t>
            </a:r>
            <a:r>
              <a:rPr lang="en-US" dirty="0" err="1"/>
              <a:t>Zigovej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3872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r="9996"/>
          <a:stretch>
            <a:fillRect/>
          </a:stretch>
        </p:blipFill>
        <p:spPr bwMode="auto">
          <a:xfrm>
            <a:off x="314325" y="812994"/>
            <a:ext cx="8408988" cy="540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 l="5000" r="999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55149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Monitorovanie</a:t>
            </a:r>
            <a:r>
              <a:rPr lang="en-US" dirty="0"/>
              <a:t> </a:t>
            </a:r>
            <a:r>
              <a:rPr lang="en-US" dirty="0" err="1"/>
              <a:t>skladania</a:t>
            </a:r>
            <a:r>
              <a:rPr lang="en-US" dirty="0"/>
              <a:t> </a:t>
            </a:r>
            <a:r>
              <a:rPr lang="en-US" dirty="0" err="1"/>
              <a:t>proteínov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in vivo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976" y="2400300"/>
            <a:ext cx="4288505" cy="2057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0200" y="2004420"/>
            <a:ext cx="50038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7793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Fluorescenčná</a:t>
            </a:r>
            <a:r>
              <a:rPr lang="en-US" dirty="0"/>
              <a:t> </a:t>
            </a:r>
            <a:r>
              <a:rPr lang="en-US" dirty="0" err="1"/>
              <a:t>anizotropia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900" y="1328540"/>
            <a:ext cx="5121708" cy="3556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165" y="5425538"/>
            <a:ext cx="1706033" cy="825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8565" y="5389481"/>
            <a:ext cx="1756901" cy="8854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8667" y="5198533"/>
            <a:ext cx="1269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Anizotrópia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628160" y="5255614"/>
            <a:ext cx="124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Polarizácia</a:t>
            </a:r>
            <a:r>
              <a:rPr lang="en-US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9642542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Viazanie</a:t>
            </a:r>
            <a:r>
              <a:rPr lang="en-US" dirty="0"/>
              <a:t> </a:t>
            </a:r>
            <a:r>
              <a:rPr lang="en-US" dirty="0" err="1"/>
              <a:t>ligandu</a:t>
            </a:r>
            <a:r>
              <a:rPr lang="en-US" dirty="0"/>
              <a:t> do </a:t>
            </a:r>
            <a:r>
              <a:rPr lang="en-US" dirty="0" err="1"/>
              <a:t>receptoru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487" y="2298700"/>
            <a:ext cx="8250719" cy="374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5372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Praktické</a:t>
            </a:r>
            <a:r>
              <a:rPr lang="en-US" dirty="0"/>
              <a:t> </a:t>
            </a:r>
            <a:r>
              <a:rPr lang="en-US" dirty="0" err="1"/>
              <a:t>výhody</a:t>
            </a:r>
            <a:r>
              <a:rPr lang="en-US" dirty="0"/>
              <a:t> v </a:t>
            </a:r>
            <a:r>
              <a:rPr lang="en-US" dirty="0" err="1"/>
              <a:t>porovnaní</a:t>
            </a:r>
            <a:r>
              <a:rPr lang="en-US" dirty="0"/>
              <a:t> s </a:t>
            </a:r>
            <a:r>
              <a:rPr lang="en-US" dirty="0" err="1"/>
              <a:t>inymi</a:t>
            </a:r>
            <a:r>
              <a:rPr lang="en-US" dirty="0"/>
              <a:t> </a:t>
            </a:r>
            <a:r>
              <a:rPr lang="en-US" dirty="0" err="1"/>
              <a:t>experimentálnymi</a:t>
            </a:r>
            <a:r>
              <a:rPr lang="en-US" dirty="0"/>
              <a:t> </a:t>
            </a:r>
            <a:r>
              <a:rPr lang="en-US" dirty="0" err="1"/>
              <a:t>technikami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66733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veľmi</a:t>
            </a:r>
            <a:r>
              <a:rPr lang="en-US" dirty="0"/>
              <a:t> </a:t>
            </a:r>
            <a:r>
              <a:rPr lang="en-US" dirty="0" err="1"/>
              <a:t>vysoká</a:t>
            </a:r>
            <a:r>
              <a:rPr lang="en-US" dirty="0"/>
              <a:t> </a:t>
            </a:r>
            <a:r>
              <a:rPr lang="en-US" dirty="0" err="1"/>
              <a:t>citlivosť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	</a:t>
            </a:r>
            <a:r>
              <a:rPr lang="en-US" sz="24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nízke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nároky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na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množstvo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meranej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vzorky</a:t>
            </a:r>
            <a:endParaRPr lang="en-US" dirty="0">
              <a:sym typeface="Wingdings"/>
            </a:endParaRPr>
          </a:p>
          <a:p>
            <a:pPr marL="0" indent="0">
              <a:buNone/>
            </a:pPr>
            <a:r>
              <a:rPr lang="en-US" dirty="0">
                <a:sym typeface="Wingdings"/>
              </a:rPr>
              <a:t>	</a:t>
            </a:r>
            <a:r>
              <a:rPr lang="en-US" sz="2400" dirty="0">
                <a:latin typeface="Wingdings"/>
                <a:ea typeface="Wingdings"/>
                <a:cs typeface="Wingdings"/>
                <a:sym typeface="Wingdings"/>
              </a:rPr>
              <a:t>	</a:t>
            </a:r>
            <a:r>
              <a:rPr lang="en-US" dirty="0" err="1">
                <a:sym typeface="Wingdings"/>
              </a:rPr>
              <a:t>možnosť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quantifikovať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silné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interakcie</a:t>
            </a:r>
            <a:r>
              <a:rPr lang="en-US" dirty="0">
                <a:sym typeface="Wingdings"/>
              </a:rPr>
              <a:t> 				</a:t>
            </a:r>
            <a:r>
              <a:rPr lang="en-US" dirty="0" err="1">
                <a:sym typeface="Wingdings"/>
              </a:rPr>
              <a:t>charakterizovné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nízkou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hodnotou</a:t>
            </a:r>
            <a:r>
              <a:rPr lang="en-US" dirty="0">
                <a:sym typeface="Wingdings"/>
              </a:rPr>
              <a:t> 					</a:t>
            </a:r>
            <a:r>
              <a:rPr lang="en-US" dirty="0" err="1">
                <a:sym typeface="Wingdings"/>
              </a:rPr>
              <a:t>disociačnej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konštanty</a:t>
            </a:r>
            <a:endParaRPr lang="en-US" dirty="0">
              <a:sym typeface="Wingdings"/>
            </a:endParaRPr>
          </a:p>
          <a:p>
            <a:r>
              <a:rPr lang="en-US" dirty="0" err="1">
                <a:sym typeface="Wingdings"/>
              </a:rPr>
              <a:t>relatívne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nízka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finančná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náročnosť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na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prípravu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vzorky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ako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aj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meranie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na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fluorimeteri</a:t>
            </a:r>
            <a:endParaRPr lang="en-US" dirty="0">
              <a:sym typeface="Wingdings"/>
            </a:endParaRPr>
          </a:p>
          <a:p>
            <a:r>
              <a:rPr lang="en-US" dirty="0" err="1">
                <a:sym typeface="Wingdings"/>
              </a:rPr>
              <a:t>Špecifické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značenie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fluorescenčnou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farbičkou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dosť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často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netriviálne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2736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Ďalšie</a:t>
            </a:r>
            <a:r>
              <a:rPr lang="en-US" dirty="0"/>
              <a:t> </a:t>
            </a:r>
            <a:r>
              <a:rPr lang="en-US" dirty="0" err="1"/>
              <a:t>čítanie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Lakowicz</a:t>
            </a:r>
            <a:r>
              <a:rPr lang="en-US" dirty="0"/>
              <a:t>, J. R. (2006) Principles of Fluorescence Spectroscopy</a:t>
            </a:r>
          </a:p>
          <a:p>
            <a:pPr marL="0" indent="0">
              <a:buNone/>
            </a:pPr>
            <a:r>
              <a:rPr lang="es-ES_tradnl" sz="2400" dirty="0">
                <a:hlinkClick r:id="rId2"/>
              </a:rPr>
              <a:t>http://xibalba.lcg.unam.mx/~rgalindo/bioquimica/BQPosgrado2011/V</a:t>
            </a:r>
            <a:r>
              <a:rPr lang="es-ES_tradnl" sz="2400" dirty="0"/>
              <a:t> </a:t>
            </a:r>
            <a:r>
              <a:rPr lang="es-ES_tradnl" sz="2400" dirty="0" err="1"/>
              <a:t>PurificacionEspeectroscopia</a:t>
            </a:r>
            <a:r>
              <a:rPr lang="es-ES_tradnl" sz="2400" dirty="0"/>
              <a:t>/PrinciplesofFluorescenceSpectroscopy3rd.pdf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90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2863" y="274495"/>
            <a:ext cx="8416614" cy="6478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cs-CZ" sz="2400" b="1" u="sng" dirty="0" err="1">
                <a:solidFill>
                  <a:srgbClr val="000066"/>
                </a:solidFill>
                <a:latin typeface="Georgia" panose="02040502050405020303" pitchFamily="18" charset="0"/>
              </a:rPr>
              <a:t>Interakcia</a:t>
            </a:r>
            <a:r>
              <a:rPr lang="cs-CZ" sz="2400" b="1" u="sng" dirty="0">
                <a:solidFill>
                  <a:srgbClr val="000066"/>
                </a:solidFill>
                <a:latin typeface="Georgia" panose="02040502050405020303" pitchFamily="18" charset="0"/>
              </a:rPr>
              <a:t> </a:t>
            </a:r>
            <a:r>
              <a:rPr lang="cs-CZ" sz="2400" b="1" u="sng" dirty="0" err="1">
                <a:solidFill>
                  <a:srgbClr val="000066"/>
                </a:solidFill>
                <a:latin typeface="Georgia" panose="02040502050405020303" pitchFamily="18" charset="0"/>
              </a:rPr>
              <a:t>fotónov</a:t>
            </a:r>
            <a:r>
              <a:rPr lang="cs-CZ" sz="2400" b="1" u="sng" dirty="0">
                <a:solidFill>
                  <a:srgbClr val="000066"/>
                </a:solidFill>
                <a:latin typeface="Georgia" panose="02040502050405020303" pitchFamily="18" charset="0"/>
              </a:rPr>
              <a:t> a </a:t>
            </a:r>
            <a:r>
              <a:rPr lang="cs-CZ" sz="2400" b="1" u="sng" dirty="0" err="1">
                <a:solidFill>
                  <a:srgbClr val="000066"/>
                </a:solidFill>
                <a:latin typeface="Georgia" panose="02040502050405020303" pitchFamily="18" charset="0"/>
              </a:rPr>
              <a:t>atómov</a:t>
            </a:r>
            <a:r>
              <a:rPr lang="cs-CZ" sz="2400" b="1" u="sng" dirty="0">
                <a:solidFill>
                  <a:srgbClr val="000066"/>
                </a:solidFill>
                <a:latin typeface="Georgia" panose="02040502050405020303" pitchFamily="18" charset="0"/>
              </a:rPr>
              <a:t>:</a:t>
            </a:r>
          </a:p>
          <a:p>
            <a:pPr marL="0" indent="0" algn="just">
              <a:buNone/>
            </a:pPr>
            <a:endParaRPr lang="cs-CZ" sz="1100" b="1" dirty="0">
              <a:solidFill>
                <a:srgbClr val="000066"/>
              </a:solidFill>
              <a:latin typeface="Georgia" panose="02040502050405020303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 err="1"/>
              <a:t>Absorpcia</a:t>
            </a:r>
            <a:r>
              <a:rPr lang="en-US" sz="2000" dirty="0"/>
              <a:t> </a:t>
            </a:r>
            <a:r>
              <a:rPr lang="cs-CZ" sz="2000" b="1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endParaRPr lang="cs-CZ" sz="20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just"/>
            <a:r>
              <a:rPr lang="en-US" sz="2000" dirty="0"/>
              <a:t>m</a:t>
            </a:r>
            <a:r>
              <a:rPr lang="cs-CZ" sz="2000" dirty="0" err="1"/>
              <a:t>ože</a:t>
            </a:r>
            <a:r>
              <a:rPr lang="cs-CZ" sz="2000" dirty="0"/>
              <a:t> </a:t>
            </a:r>
            <a:r>
              <a:rPr lang="cs-CZ" sz="2000" dirty="0" err="1"/>
              <a:t>nastať</a:t>
            </a:r>
            <a:r>
              <a:rPr lang="cs-CZ" sz="2000" dirty="0"/>
              <a:t>, k</a:t>
            </a:r>
            <a:r>
              <a:rPr lang="en-US" sz="2000" dirty="0" err="1"/>
              <a:t>eď</a:t>
            </a:r>
            <a:r>
              <a:rPr lang="en-US" sz="2000" dirty="0"/>
              <a:t> </a:t>
            </a:r>
            <a:r>
              <a:rPr lang="en-US" sz="2000" dirty="0" err="1"/>
              <a:t>sa</a:t>
            </a:r>
            <a:r>
              <a:rPr lang="en-US" sz="2000" dirty="0"/>
              <a:t> </a:t>
            </a:r>
            <a:r>
              <a:rPr lang="en-US" sz="2000" dirty="0" err="1"/>
              <a:t>fotón</a:t>
            </a:r>
            <a:r>
              <a:rPr lang="en-US" sz="2000" dirty="0"/>
              <a:t> </a:t>
            </a:r>
            <a:r>
              <a:rPr lang="en-US" sz="2000" dirty="0" err="1"/>
              <a:t>zrazí</a:t>
            </a:r>
            <a:r>
              <a:rPr lang="en-US" sz="2000" dirty="0"/>
              <a:t> s </a:t>
            </a:r>
            <a:r>
              <a:rPr lang="en-US" sz="2000" dirty="0" err="1"/>
              <a:t>atómom</a:t>
            </a:r>
            <a:r>
              <a:rPr lang="cs-CZ" sz="2000" dirty="0"/>
              <a:t> </a:t>
            </a:r>
            <a:r>
              <a:rPr lang="cs-CZ" sz="2000" dirty="0" err="1"/>
              <a:t>alebo</a:t>
            </a:r>
            <a:r>
              <a:rPr lang="cs-CZ" sz="2000" dirty="0"/>
              <a:t> molekulou</a:t>
            </a:r>
            <a:r>
              <a:rPr lang="en-US" sz="2000" dirty="0"/>
              <a:t>, </a:t>
            </a:r>
            <a:r>
              <a:rPr lang="cs-CZ" sz="2000" dirty="0" err="1"/>
              <a:t>pričom</a:t>
            </a:r>
            <a:r>
              <a:rPr lang="cs-CZ" sz="2000" dirty="0"/>
              <a:t> </a:t>
            </a:r>
            <a:r>
              <a:rPr lang="cs-CZ" sz="2000" dirty="0" err="1"/>
              <a:t>odo</a:t>
            </a:r>
            <a:r>
              <a:rPr lang="en-US" sz="2000" dirty="0" err="1"/>
              <a:t>vzdá</a:t>
            </a:r>
            <a:r>
              <a:rPr lang="en-US" sz="2000" dirty="0"/>
              <a:t> </a:t>
            </a:r>
            <a:r>
              <a:rPr lang="en-US" sz="2000" dirty="0" err="1"/>
              <a:t>svoj</a:t>
            </a:r>
            <a:r>
              <a:rPr lang="cs-CZ" sz="2000" dirty="0"/>
              <a:t>u</a:t>
            </a:r>
            <a:r>
              <a:rPr lang="en-US" sz="2000" dirty="0"/>
              <a:t> </a:t>
            </a:r>
            <a:r>
              <a:rPr lang="en-US" sz="2000" dirty="0" err="1"/>
              <a:t>energi</a:t>
            </a:r>
            <a:r>
              <a:rPr lang="cs-CZ" sz="2000" dirty="0"/>
              <a:t>u</a:t>
            </a:r>
            <a:r>
              <a:rPr lang="en-US" sz="2000" dirty="0"/>
              <a:t>, atom/</a:t>
            </a:r>
            <a:r>
              <a:rPr lang="en-US" sz="2000" dirty="0" err="1"/>
              <a:t>molekula</a:t>
            </a:r>
            <a:r>
              <a:rPr lang="en-US" sz="2000" dirty="0"/>
              <a:t> </a:t>
            </a:r>
            <a:r>
              <a:rPr lang="en-US" sz="2000" dirty="0" err="1"/>
              <a:t>sa</a:t>
            </a:r>
            <a:r>
              <a:rPr lang="en-US" sz="2000" dirty="0"/>
              <a:t> </a:t>
            </a:r>
            <a:r>
              <a:rPr lang="en-US" sz="2000" dirty="0" err="1"/>
              <a:t>presunie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vyššiu</a:t>
            </a:r>
            <a:r>
              <a:rPr lang="en-US" sz="2000" dirty="0"/>
              <a:t> </a:t>
            </a:r>
            <a:r>
              <a:rPr lang="en-US" sz="2000" dirty="0" err="1"/>
              <a:t>energetickú</a:t>
            </a:r>
            <a:r>
              <a:rPr lang="en-US" sz="2000" dirty="0"/>
              <a:t> </a:t>
            </a:r>
            <a:r>
              <a:rPr lang="en-US" sz="2000" dirty="0" err="1"/>
              <a:t>úroveň</a:t>
            </a:r>
            <a:r>
              <a:rPr lang="en-US" sz="2000" dirty="0"/>
              <a:t>, </a:t>
            </a:r>
            <a:r>
              <a:rPr lang="en-US" sz="2000" dirty="0" err="1"/>
              <a:t>kde</a:t>
            </a:r>
            <a:r>
              <a:rPr lang="en-US" sz="2000" dirty="0"/>
              <a:t> </a:t>
            </a:r>
            <a:r>
              <a:rPr lang="en-US" sz="2000" dirty="0" err="1"/>
              <a:t>môže</a:t>
            </a:r>
            <a:r>
              <a:rPr lang="en-US" sz="2000" dirty="0"/>
              <a:t> </a:t>
            </a:r>
            <a:r>
              <a:rPr lang="en-US" sz="2000" dirty="0" err="1"/>
              <a:t>zostať</a:t>
            </a:r>
            <a:r>
              <a:rPr lang="en-US" sz="2000" dirty="0"/>
              <a:t> </a:t>
            </a:r>
            <a:r>
              <a:rPr lang="en-US" sz="2000" dirty="0" err="1"/>
              <a:t>určitý</a:t>
            </a:r>
            <a:r>
              <a:rPr lang="en-US" sz="2000" dirty="0"/>
              <a:t>, ale </a:t>
            </a:r>
            <a:r>
              <a:rPr lang="en-US" sz="2000" dirty="0" err="1"/>
              <a:t>obmedzený</a:t>
            </a:r>
            <a:r>
              <a:rPr lang="en-US" sz="2000" dirty="0"/>
              <a:t> </a:t>
            </a:r>
            <a:r>
              <a:rPr lang="en-US" sz="2000" dirty="0" err="1"/>
              <a:t>čas</a:t>
            </a:r>
            <a:r>
              <a:rPr lang="en-US" sz="2000" dirty="0"/>
              <a:t> (</a:t>
            </a:r>
            <a:r>
              <a:rPr lang="en-US" sz="2000" dirty="0" err="1"/>
              <a:t>životnosť</a:t>
            </a:r>
            <a:r>
              <a:rPr lang="en-US" sz="2000" dirty="0"/>
              <a:t> </a:t>
            </a:r>
            <a:r>
              <a:rPr lang="en-US" sz="2000" dirty="0" err="1"/>
              <a:t>excitovaného</a:t>
            </a:r>
            <a:r>
              <a:rPr lang="en-US" sz="2000" dirty="0"/>
              <a:t> </a:t>
            </a:r>
            <a:r>
              <a:rPr lang="en-US" sz="2000" dirty="0" err="1"/>
              <a:t>atómu</a:t>
            </a:r>
            <a:r>
              <a:rPr lang="en-US" sz="2000" dirty="0"/>
              <a:t>/</a:t>
            </a:r>
            <a:r>
              <a:rPr lang="en-US" sz="2000" dirty="0" err="1"/>
              <a:t>molekuly</a:t>
            </a:r>
            <a:r>
              <a:rPr lang="en-US" sz="2000" dirty="0"/>
              <a:t>)</a:t>
            </a:r>
            <a:endParaRPr lang="cs-CZ" sz="20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b="1" dirty="0" err="1">
                <a:latin typeface="Georgia" panose="02040502050405020303" pitchFamily="18" charset="0"/>
              </a:rPr>
              <a:t>Emis</a:t>
            </a:r>
            <a:r>
              <a:rPr lang="en-US" sz="2000" b="1" dirty="0" err="1">
                <a:latin typeface="Georgia" panose="02040502050405020303" pitchFamily="18" charset="0"/>
              </a:rPr>
              <a:t>ia</a:t>
            </a:r>
            <a:r>
              <a:rPr lang="cs-CZ" sz="2000" b="1" dirty="0">
                <a:latin typeface="Georgia" panose="02040502050405020303" pitchFamily="18" charset="0"/>
              </a:rPr>
              <a:t> </a:t>
            </a:r>
          </a:p>
          <a:p>
            <a:pPr algn="just"/>
            <a:r>
              <a:rPr lang="en-US" sz="2000" dirty="0" err="1"/>
              <a:t>Keď</a:t>
            </a:r>
            <a:r>
              <a:rPr lang="en-US" sz="2000" dirty="0"/>
              <a:t> </a:t>
            </a:r>
            <a:r>
              <a:rPr lang="en-US" sz="2000" dirty="0" err="1"/>
              <a:t>sa</a:t>
            </a:r>
            <a:r>
              <a:rPr lang="en-US" sz="2000" dirty="0"/>
              <a:t> </a:t>
            </a:r>
            <a:r>
              <a:rPr lang="en-US" sz="2000" dirty="0" err="1"/>
              <a:t>excitovaný</a:t>
            </a:r>
            <a:r>
              <a:rPr lang="en-US" sz="2000" dirty="0"/>
              <a:t> atom/</a:t>
            </a:r>
            <a:r>
              <a:rPr lang="en-US" sz="2000" dirty="0" err="1"/>
              <a:t>molekula</a:t>
            </a:r>
            <a:r>
              <a:rPr lang="en-US" sz="2000" dirty="0"/>
              <a:t> </a:t>
            </a:r>
            <a:r>
              <a:rPr lang="en-US" sz="2000" dirty="0" err="1"/>
              <a:t>vráti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svoju</a:t>
            </a:r>
            <a:r>
              <a:rPr lang="en-US" sz="2000" dirty="0"/>
              <a:t> </a:t>
            </a:r>
            <a:r>
              <a:rPr lang="en-US" sz="2000" dirty="0" err="1"/>
              <a:t>pôvodnú</a:t>
            </a:r>
            <a:r>
              <a:rPr lang="en-US" sz="2000" dirty="0"/>
              <a:t> </a:t>
            </a:r>
            <a:r>
              <a:rPr lang="en-US" sz="2000" dirty="0" err="1"/>
              <a:t>energetickú</a:t>
            </a:r>
            <a:r>
              <a:rPr lang="en-US" sz="2000" dirty="0"/>
              <a:t> </a:t>
            </a:r>
            <a:r>
              <a:rPr lang="en-US" sz="2000" dirty="0" err="1"/>
              <a:t>hladinu</a:t>
            </a:r>
            <a:r>
              <a:rPr lang="en-US" sz="2000" dirty="0"/>
              <a:t>, </a:t>
            </a:r>
            <a:r>
              <a:rPr lang="en-US" sz="2000" dirty="0" err="1"/>
              <a:t>dojde</a:t>
            </a:r>
            <a:r>
              <a:rPr lang="en-US" sz="2000" dirty="0"/>
              <a:t> k </a:t>
            </a:r>
            <a:r>
              <a:rPr lang="en-US" sz="2000" dirty="0" err="1"/>
              <a:t>predaniu</a:t>
            </a:r>
            <a:r>
              <a:rPr lang="en-US" sz="2000" dirty="0"/>
              <a:t> </a:t>
            </a:r>
            <a:r>
              <a:rPr lang="en-US" sz="2000" dirty="0" err="1"/>
              <a:t>rozdielovej</a:t>
            </a:r>
            <a:r>
              <a:rPr lang="en-US" sz="2000" dirty="0"/>
              <a:t> </a:t>
            </a:r>
            <a:r>
              <a:rPr lang="en-US" sz="2000" dirty="0" err="1"/>
              <a:t>energie</a:t>
            </a:r>
            <a:r>
              <a:rPr lang="en-US" sz="2000" dirty="0"/>
              <a:t> </a:t>
            </a:r>
            <a:r>
              <a:rPr lang="en-US" sz="2000" dirty="0" err="1"/>
              <a:t>buď</a:t>
            </a:r>
            <a:r>
              <a:rPr lang="en-US" sz="2000" dirty="0"/>
              <a:t> </a:t>
            </a:r>
            <a:r>
              <a:rPr lang="en-US" sz="2000" dirty="0" err="1"/>
              <a:t>žiarením</a:t>
            </a:r>
            <a:r>
              <a:rPr lang="en-US" sz="2000" dirty="0"/>
              <a:t> (</a:t>
            </a:r>
            <a:r>
              <a:rPr lang="en-US" sz="2000" dirty="0" err="1"/>
              <a:t>radiačný</a:t>
            </a:r>
            <a:r>
              <a:rPr lang="en-US" sz="2000" dirty="0"/>
              <a:t> </a:t>
            </a:r>
            <a:r>
              <a:rPr lang="en-US" sz="2000" dirty="0" err="1"/>
              <a:t>prechod</a:t>
            </a:r>
            <a:r>
              <a:rPr lang="en-US" sz="2000" dirty="0"/>
              <a:t>), </a:t>
            </a:r>
            <a:r>
              <a:rPr lang="en-US" sz="2000" dirty="0" err="1"/>
              <a:t>alebo</a:t>
            </a:r>
            <a:r>
              <a:rPr lang="en-US" sz="2000" dirty="0"/>
              <a:t> </a:t>
            </a:r>
            <a:r>
              <a:rPr lang="en-US" sz="2000" dirty="0" err="1"/>
              <a:t>vo</a:t>
            </a:r>
            <a:r>
              <a:rPr lang="en-US" sz="2000" dirty="0"/>
              <a:t> </a:t>
            </a:r>
            <a:r>
              <a:rPr lang="en-US" sz="2000" dirty="0" err="1"/>
              <a:t>forme</a:t>
            </a:r>
            <a:r>
              <a:rPr lang="en-US" sz="2000" dirty="0"/>
              <a:t> </a:t>
            </a:r>
            <a:r>
              <a:rPr lang="en-US" sz="2000" dirty="0" err="1"/>
              <a:t>tepla</a:t>
            </a:r>
            <a:r>
              <a:rPr lang="en-US" sz="2000" dirty="0"/>
              <a:t> (</a:t>
            </a:r>
            <a:r>
              <a:rPr lang="en-US" sz="2000" dirty="0" err="1"/>
              <a:t>neradiačný</a:t>
            </a:r>
            <a:r>
              <a:rPr lang="en-US" sz="2000" dirty="0"/>
              <a:t> </a:t>
            </a:r>
            <a:r>
              <a:rPr lang="en-US" sz="2000" dirty="0" err="1"/>
              <a:t>prechod</a:t>
            </a:r>
            <a:r>
              <a:rPr lang="en-US" sz="2000" dirty="0"/>
              <a:t>).</a:t>
            </a:r>
            <a:endParaRPr lang="cs-CZ" sz="20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Molekula</a:t>
            </a:r>
            <a:r>
              <a:rPr lang="en-US" sz="2000" dirty="0"/>
              <a:t> </a:t>
            </a:r>
            <a:r>
              <a:rPr lang="en-US" sz="2000" dirty="0" err="1"/>
              <a:t>sa</a:t>
            </a:r>
            <a:r>
              <a:rPr lang="en-US" sz="2000" dirty="0"/>
              <a:t> do </a:t>
            </a:r>
            <a:r>
              <a:rPr lang="en-US" sz="2000" dirty="0" err="1"/>
              <a:t>excitovan</a:t>
            </a:r>
            <a:r>
              <a:rPr lang="cs-CZ" sz="2000" dirty="0"/>
              <a:t>é</a:t>
            </a:r>
            <a:r>
              <a:rPr lang="en-US" sz="2000" dirty="0"/>
              <a:t>ho </a:t>
            </a:r>
            <a:r>
              <a:rPr lang="en-US" sz="2000" dirty="0" err="1"/>
              <a:t>stavu</a:t>
            </a:r>
            <a:r>
              <a:rPr lang="cs-CZ" sz="2000" dirty="0"/>
              <a:t> </a:t>
            </a:r>
            <a:r>
              <a:rPr lang="cs-CZ" sz="2000" dirty="0" err="1"/>
              <a:t>može</a:t>
            </a:r>
            <a:r>
              <a:rPr lang="cs-CZ" sz="2000" dirty="0"/>
              <a:t> </a:t>
            </a:r>
            <a:r>
              <a:rPr lang="cs-CZ" sz="2000" dirty="0" err="1"/>
              <a:t>dostať</a:t>
            </a:r>
            <a:r>
              <a:rPr lang="cs-CZ" sz="2000" dirty="0"/>
              <a:t> fy</a:t>
            </a:r>
            <a:r>
              <a:rPr lang="en-US" sz="2000" dirty="0"/>
              <a:t>z</a:t>
            </a:r>
            <a:r>
              <a:rPr lang="cs-CZ" sz="2000" dirty="0" err="1"/>
              <a:t>ikálnymi</a:t>
            </a:r>
            <a:r>
              <a:rPr lang="cs-CZ" sz="2000" dirty="0"/>
              <a:t> </a:t>
            </a:r>
            <a:r>
              <a:rPr lang="cs-CZ" sz="2000" dirty="0" err="1"/>
              <a:t>procesmi</a:t>
            </a:r>
            <a:r>
              <a:rPr lang="cs-CZ" sz="2000" dirty="0"/>
              <a:t> (</a:t>
            </a:r>
            <a:r>
              <a:rPr lang="cs-CZ" sz="2000" dirty="0" err="1"/>
              <a:t>napr</a:t>
            </a:r>
            <a:r>
              <a:rPr lang="cs-CZ" sz="2000" dirty="0"/>
              <a:t>. </a:t>
            </a:r>
            <a:r>
              <a:rPr lang="cs-CZ" sz="2000" dirty="0" err="1"/>
              <a:t>absorbcia</a:t>
            </a:r>
            <a:r>
              <a:rPr lang="cs-CZ" sz="2000" dirty="0"/>
              <a:t> </a:t>
            </a:r>
            <a:r>
              <a:rPr lang="cs-CZ" sz="2000" dirty="0" err="1"/>
              <a:t>svetl</a:t>
            </a:r>
            <a:r>
              <a:rPr lang="en-US" sz="2000" dirty="0"/>
              <a:t>a),</a:t>
            </a:r>
            <a:r>
              <a:rPr lang="cs-CZ" sz="2000" dirty="0"/>
              <a:t> mechanickými </a:t>
            </a:r>
            <a:r>
              <a:rPr lang="cs-CZ" sz="2000" dirty="0" err="1"/>
              <a:t>procesmi</a:t>
            </a:r>
            <a:r>
              <a:rPr lang="cs-CZ" sz="2000" dirty="0"/>
              <a:t> (</a:t>
            </a:r>
            <a:r>
              <a:rPr lang="cs-CZ" sz="2000" dirty="0" err="1"/>
              <a:t>napr</a:t>
            </a:r>
            <a:r>
              <a:rPr lang="cs-CZ" sz="2000" dirty="0"/>
              <a:t>. </a:t>
            </a:r>
            <a:r>
              <a:rPr lang="cs-CZ" sz="2000" dirty="0" err="1"/>
              <a:t>trením</a:t>
            </a:r>
            <a:r>
              <a:rPr lang="en-US" sz="2000" dirty="0"/>
              <a:t>)</a:t>
            </a:r>
            <a:r>
              <a:rPr lang="cs-CZ" sz="2000" dirty="0"/>
              <a:t>, </a:t>
            </a:r>
            <a:r>
              <a:rPr lang="en-US" sz="2000" dirty="0"/>
              <a:t> </a:t>
            </a:r>
            <a:r>
              <a:rPr lang="cs-CZ" sz="2000" dirty="0" err="1"/>
              <a:t>alebo</a:t>
            </a:r>
            <a:r>
              <a:rPr lang="cs-CZ" sz="2000" dirty="0"/>
              <a:t> chemickými </a:t>
            </a:r>
            <a:r>
              <a:rPr lang="cs-CZ" sz="2000" dirty="0" err="1"/>
              <a:t>procesmi</a:t>
            </a:r>
            <a:r>
              <a:rPr lang="cs-CZ" sz="2000" dirty="0"/>
              <a:t> (</a:t>
            </a:r>
            <a:r>
              <a:rPr lang="cs-CZ" sz="2000" dirty="0" err="1"/>
              <a:t>napr</a:t>
            </a:r>
            <a:r>
              <a:rPr lang="cs-CZ" sz="2000" dirty="0"/>
              <a:t>. chemické </a:t>
            </a:r>
            <a:r>
              <a:rPr lang="cs-CZ" sz="2000" dirty="0" err="1"/>
              <a:t>reakcie</a:t>
            </a:r>
            <a:r>
              <a:rPr lang="en-US" sz="2000" dirty="0"/>
              <a:t>)</a:t>
            </a: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err="1"/>
              <a:t>Prijatím</a:t>
            </a:r>
            <a:r>
              <a:rPr lang="cs-CZ" sz="2000" dirty="0"/>
              <a:t> </a:t>
            </a:r>
            <a:r>
              <a:rPr lang="cs-CZ" sz="2000" dirty="0" err="1"/>
              <a:t>tejto</a:t>
            </a:r>
            <a:r>
              <a:rPr lang="cs-CZ" sz="2000" dirty="0"/>
              <a:t> energie </a:t>
            </a:r>
            <a:r>
              <a:rPr lang="cs-CZ" sz="2000" dirty="0" err="1"/>
              <a:t>sa</a:t>
            </a:r>
            <a:r>
              <a:rPr lang="cs-CZ" sz="2000" dirty="0"/>
              <a:t> atomy </a:t>
            </a:r>
            <a:r>
              <a:rPr lang="cs-CZ" sz="2000" dirty="0" err="1"/>
              <a:t>alebo</a:t>
            </a:r>
            <a:r>
              <a:rPr lang="cs-CZ" sz="2000" dirty="0"/>
              <a:t> molekuly </a:t>
            </a:r>
            <a:r>
              <a:rPr lang="cs-CZ" sz="2000" dirty="0" err="1"/>
              <a:t>dostávajú</a:t>
            </a:r>
            <a:r>
              <a:rPr lang="cs-CZ" sz="2000" dirty="0"/>
              <a:t> do </a:t>
            </a:r>
            <a:r>
              <a:rPr lang="cs-CZ" sz="2000" dirty="0" err="1"/>
              <a:t>menej</a:t>
            </a:r>
            <a:r>
              <a:rPr lang="cs-CZ" sz="2000" dirty="0"/>
              <a:t> stabilních energetických </a:t>
            </a:r>
            <a:r>
              <a:rPr lang="cs-CZ" sz="2000" dirty="0" err="1"/>
              <a:t>stavov</a:t>
            </a:r>
            <a:r>
              <a:rPr lang="cs-CZ" sz="2000" dirty="0"/>
              <a:t> a </a:t>
            </a:r>
            <a:r>
              <a:rPr lang="cs-CZ" sz="2000" dirty="0" err="1"/>
              <a:t>prebytočnej</a:t>
            </a:r>
            <a:r>
              <a:rPr lang="cs-CZ" sz="2000" dirty="0"/>
              <a:t> energie </a:t>
            </a:r>
            <a:r>
              <a:rPr lang="cs-CZ" sz="2000" dirty="0" err="1"/>
              <a:t>sa</a:t>
            </a:r>
            <a:r>
              <a:rPr lang="cs-CZ" sz="2000" dirty="0"/>
              <a:t> </a:t>
            </a:r>
            <a:r>
              <a:rPr lang="cs-CZ" sz="2000" dirty="0" err="1"/>
              <a:t>zbavujú</a:t>
            </a:r>
            <a:r>
              <a:rPr lang="cs-CZ" sz="2000" dirty="0"/>
              <a:t> </a:t>
            </a:r>
            <a:r>
              <a:rPr lang="cs-CZ" sz="2000" dirty="0" err="1"/>
              <a:t>vyžiarením</a:t>
            </a:r>
            <a:r>
              <a:rPr lang="cs-CZ" sz="2000" dirty="0"/>
              <a:t> fotonu.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err="1"/>
              <a:t>Luminiscenciou</a:t>
            </a:r>
            <a:r>
              <a:rPr lang="en-US" sz="2000" dirty="0"/>
              <a:t> </a:t>
            </a:r>
            <a:r>
              <a:rPr lang="en-US" sz="2000" dirty="0" err="1"/>
              <a:t>nazývame</a:t>
            </a:r>
            <a:r>
              <a:rPr lang="en-US" sz="2000" dirty="0"/>
              <a:t> </a:t>
            </a:r>
            <a:r>
              <a:rPr lang="en-US" sz="2000" dirty="0" err="1"/>
              <a:t>emisiu</a:t>
            </a:r>
            <a:r>
              <a:rPr lang="en-US" sz="2000" dirty="0"/>
              <a:t> </a:t>
            </a:r>
            <a:r>
              <a:rPr lang="en-US" sz="2000" dirty="0" err="1"/>
              <a:t>svetla</a:t>
            </a:r>
            <a:r>
              <a:rPr lang="en-US" sz="2000" dirty="0"/>
              <a:t> </a:t>
            </a:r>
            <a:r>
              <a:rPr lang="en-US" sz="2000" dirty="0" err="1"/>
              <a:t>atómu</a:t>
            </a:r>
            <a:r>
              <a:rPr lang="en-US" sz="2000" dirty="0"/>
              <a:t>, </a:t>
            </a:r>
            <a:r>
              <a:rPr lang="en-US" sz="2000" dirty="0" err="1"/>
              <a:t>alebo</a:t>
            </a:r>
            <a:r>
              <a:rPr lang="en-US" sz="2000" dirty="0"/>
              <a:t> </a:t>
            </a:r>
            <a:r>
              <a:rPr lang="en-US" sz="2000" dirty="0" err="1"/>
              <a:t>molekuly</a:t>
            </a:r>
            <a:r>
              <a:rPr lang="en-US" sz="2000" dirty="0"/>
              <a:t>, </a:t>
            </a:r>
            <a:r>
              <a:rPr lang="en-US" sz="2000" dirty="0" err="1"/>
              <a:t>ktorá</a:t>
            </a:r>
            <a:r>
              <a:rPr lang="en-US" sz="2000" dirty="0"/>
              <a:t> </a:t>
            </a:r>
            <a:r>
              <a:rPr lang="en-US" sz="2000" dirty="0" err="1"/>
              <a:t>sa</a:t>
            </a:r>
            <a:r>
              <a:rPr lang="en-US" sz="2000" dirty="0"/>
              <a:t> </a:t>
            </a:r>
            <a:r>
              <a:rPr lang="en-US" sz="2000" dirty="0" err="1"/>
              <a:t>odohráva</a:t>
            </a:r>
            <a:r>
              <a:rPr lang="en-US" sz="2000" dirty="0"/>
              <a:t> z </a:t>
            </a:r>
            <a:r>
              <a:rPr lang="en-US" sz="2000" dirty="0" err="1"/>
              <a:t>excitovaného</a:t>
            </a:r>
            <a:r>
              <a:rPr lang="en-US" sz="2000" dirty="0"/>
              <a:t> do z</a:t>
            </a:r>
            <a:r>
              <a:rPr lang="cs-CZ" sz="2000" dirty="0" err="1"/>
              <a:t>ákladného</a:t>
            </a:r>
            <a:r>
              <a:rPr lang="cs-CZ" sz="2000" dirty="0"/>
              <a:t> </a:t>
            </a:r>
            <a:r>
              <a:rPr lang="en-US" sz="2000" dirty="0" err="1"/>
              <a:t>stavu</a:t>
            </a:r>
            <a:r>
              <a:rPr lang="en-US" sz="2000" dirty="0"/>
              <a:t> </a:t>
            </a:r>
            <a:r>
              <a:rPr lang="en-US" sz="2000" dirty="0" err="1"/>
              <a:t>elektrónu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Luminiscencia</a:t>
            </a:r>
            <a:r>
              <a:rPr lang="en-US" sz="2000" dirty="0"/>
              <a:t> </a:t>
            </a:r>
            <a:r>
              <a:rPr lang="en-US" sz="2000" dirty="0" err="1"/>
              <a:t>sa</a:t>
            </a:r>
            <a:r>
              <a:rPr lang="en-US" sz="2000" dirty="0"/>
              <a:t> </a:t>
            </a:r>
            <a:r>
              <a:rPr lang="en-US" sz="2000" dirty="0" err="1"/>
              <a:t>formálne</a:t>
            </a:r>
            <a:r>
              <a:rPr lang="en-US" sz="2000" dirty="0"/>
              <a:t> </a:t>
            </a:r>
            <a:r>
              <a:rPr lang="en-US" sz="2000" dirty="0" err="1"/>
              <a:t>delí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b="1" dirty="0" err="1"/>
              <a:t>fluorescenciu</a:t>
            </a:r>
            <a:r>
              <a:rPr lang="en-US" sz="2000" dirty="0"/>
              <a:t> a </a:t>
            </a:r>
            <a:r>
              <a:rPr lang="en-US" sz="2000" b="1" dirty="0" err="1"/>
              <a:t>fosforescenciu</a:t>
            </a:r>
            <a:r>
              <a:rPr lang="en-US" sz="2000" dirty="0"/>
              <a:t> v </a:t>
            </a:r>
            <a:r>
              <a:rPr lang="en-US" sz="2000" dirty="0" err="1"/>
              <a:t>závislosti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charaktere</a:t>
            </a:r>
            <a:r>
              <a:rPr lang="en-US" sz="2000" dirty="0"/>
              <a:t> </a:t>
            </a:r>
            <a:r>
              <a:rPr lang="en-US" sz="2000" dirty="0" err="1"/>
              <a:t>elektronového</a:t>
            </a:r>
            <a:r>
              <a:rPr lang="en-US" sz="2000" dirty="0"/>
              <a:t> </a:t>
            </a:r>
            <a:r>
              <a:rPr lang="en-US" sz="2000" dirty="0" err="1"/>
              <a:t>excitovaného</a:t>
            </a:r>
            <a:r>
              <a:rPr lang="en-US" sz="2000" dirty="0"/>
              <a:t> </a:t>
            </a:r>
            <a:r>
              <a:rPr lang="en-US" sz="2000" dirty="0" err="1"/>
              <a:t>stavu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2618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948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sz="4400" b="1" u="sng" dirty="0">
                <a:solidFill>
                  <a:srgbClr val="000066"/>
                </a:solidFill>
                <a:latin typeface="Georgia" panose="02040502050405020303" pitchFamily="18" charset="0"/>
              </a:rPr>
              <a:t>Druhy elektromagnetického žiarenia</a:t>
            </a:r>
            <a:br>
              <a:rPr lang="cs-CZ" sz="4400" b="1" u="sng" dirty="0">
                <a:solidFill>
                  <a:srgbClr val="000066"/>
                </a:solidFill>
                <a:latin typeface="Georgia" panose="02040502050405020303" pitchFamily="18" charset="0"/>
              </a:rPr>
            </a:br>
            <a:endParaRPr lang="en-US" b="1" dirty="0">
              <a:solidFill>
                <a:srgbClr val="000066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134404" y="1943482"/>
            <a:ext cx="4437596" cy="38176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1400" b="1" dirty="0">
                <a:solidFill>
                  <a:srgbClr val="000066"/>
                </a:solidFill>
                <a:latin typeface="Georgia" panose="02040502050405020303" pitchFamily="18" charset="0"/>
              </a:rPr>
              <a:t>• Monochromatické </a:t>
            </a:r>
            <a:endParaRPr lang="cs-CZ" sz="1400" dirty="0">
              <a:solidFill>
                <a:srgbClr val="000066"/>
              </a:solidFill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r>
              <a:rPr lang="cs-CZ" sz="1400" dirty="0" err="1">
                <a:solidFill>
                  <a:schemeClr val="tx1"/>
                </a:solidFill>
                <a:latin typeface="Georgia" panose="02040502050405020303" pitchFamily="18" charset="0"/>
              </a:rPr>
              <a:t>Žiarenie</a:t>
            </a:r>
            <a:r>
              <a:rPr lang="cs-CZ" sz="1400" dirty="0">
                <a:solidFill>
                  <a:schemeClr val="tx1"/>
                </a:solidFill>
                <a:latin typeface="Georgia" panose="02040502050405020303" pitchFamily="18" charset="0"/>
              </a:rPr>
              <a:t> obsahuje "jednu" </a:t>
            </a:r>
            <a:r>
              <a:rPr lang="cs-CZ" sz="1400" dirty="0" err="1">
                <a:solidFill>
                  <a:schemeClr val="tx1"/>
                </a:solidFill>
                <a:latin typeface="Georgia" panose="02040502050405020303" pitchFamily="18" charset="0"/>
              </a:rPr>
              <a:t>vlnovú</a:t>
            </a:r>
            <a:r>
              <a:rPr lang="cs-CZ" sz="14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cs-CZ" sz="1400" dirty="0" err="1">
                <a:solidFill>
                  <a:schemeClr val="tx1"/>
                </a:solidFill>
                <a:latin typeface="Georgia" panose="02040502050405020303" pitchFamily="18" charset="0"/>
              </a:rPr>
              <a:t>dĺžku</a:t>
            </a:r>
            <a:r>
              <a:rPr lang="cs-CZ" sz="1400" dirty="0">
                <a:solidFill>
                  <a:schemeClr val="tx1"/>
                </a:solidFill>
                <a:latin typeface="Georgia" panose="02040502050405020303" pitchFamily="18" charset="0"/>
              </a:rPr>
              <a:t> (</a:t>
            </a:r>
            <a:r>
              <a:rPr lang="cs-CZ" sz="1400" dirty="0" err="1">
                <a:solidFill>
                  <a:schemeClr val="tx1"/>
                </a:solidFill>
                <a:latin typeface="Georgia" panose="02040502050405020303" pitchFamily="18" charset="0"/>
              </a:rPr>
              <a:t>lepšie</a:t>
            </a:r>
            <a:r>
              <a:rPr lang="cs-CZ" sz="14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cs-CZ" sz="1400" dirty="0" err="1">
                <a:solidFill>
                  <a:schemeClr val="tx1"/>
                </a:solidFill>
                <a:latin typeface="Georgia" panose="02040502050405020303" pitchFamily="18" charset="0"/>
              </a:rPr>
              <a:t>veľmi</a:t>
            </a:r>
            <a:r>
              <a:rPr lang="cs-CZ" sz="14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cs-CZ" sz="1400" dirty="0" err="1">
                <a:solidFill>
                  <a:schemeClr val="tx1"/>
                </a:solidFill>
                <a:latin typeface="Georgia" panose="02040502050405020303" pitchFamily="18" charset="0"/>
              </a:rPr>
              <a:t>blízke</a:t>
            </a:r>
            <a:r>
              <a:rPr lang="cs-CZ" sz="1400" dirty="0">
                <a:solidFill>
                  <a:schemeClr val="tx1"/>
                </a:solidFill>
                <a:latin typeface="Georgia" panose="02040502050405020303" pitchFamily="18" charset="0"/>
              </a:rPr>
              <a:t> vlnové </a:t>
            </a:r>
            <a:r>
              <a:rPr lang="cs-CZ" sz="1400" dirty="0" err="1">
                <a:solidFill>
                  <a:schemeClr val="tx1"/>
                </a:solidFill>
                <a:latin typeface="Georgia" panose="02040502050405020303" pitchFamily="18" charset="0"/>
              </a:rPr>
              <a:t>dĺžky</a:t>
            </a:r>
            <a:r>
              <a:rPr lang="cs-CZ" sz="1400" dirty="0">
                <a:solidFill>
                  <a:schemeClr val="tx1"/>
                </a:solidFill>
                <a:latin typeface="Georgia" panose="02040502050405020303" pitchFamily="18" charset="0"/>
              </a:rPr>
              <a:t>); je možné </a:t>
            </a:r>
            <a:r>
              <a:rPr lang="cs-CZ" sz="1400" dirty="0" err="1">
                <a:solidFill>
                  <a:schemeClr val="tx1"/>
                </a:solidFill>
                <a:latin typeface="Georgia" panose="02040502050405020303" pitchFamily="18" charset="0"/>
              </a:rPr>
              <a:t>získať</a:t>
            </a:r>
            <a:r>
              <a:rPr lang="cs-CZ" sz="1400" dirty="0">
                <a:solidFill>
                  <a:schemeClr val="tx1"/>
                </a:solidFill>
                <a:latin typeface="Georgia" panose="02040502050405020303" pitchFamily="18" charset="0"/>
              </a:rPr>
              <a:t> z polychróm</a:t>
            </a:r>
            <a:r>
              <a:rPr lang="en-US" sz="1400" dirty="0" err="1">
                <a:solidFill>
                  <a:schemeClr val="tx1"/>
                </a:solidFill>
                <a:latin typeface="Georgia" panose="02040502050405020303" pitchFamily="18" charset="0"/>
              </a:rPr>
              <a:t>neho</a:t>
            </a:r>
            <a:r>
              <a:rPr lang="cs-CZ" sz="14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cs-CZ" sz="1400" dirty="0" err="1">
                <a:solidFill>
                  <a:schemeClr val="tx1"/>
                </a:solidFill>
                <a:latin typeface="Georgia" panose="02040502050405020303" pitchFamily="18" charset="0"/>
              </a:rPr>
              <a:t>žiarenie</a:t>
            </a:r>
            <a:r>
              <a:rPr lang="cs-CZ" sz="14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cs-CZ" sz="1400" dirty="0" err="1">
                <a:solidFill>
                  <a:schemeClr val="tx1"/>
                </a:solidFill>
                <a:latin typeface="Georgia" panose="02040502050405020303" pitchFamily="18" charset="0"/>
              </a:rPr>
              <a:t>pomocou</a:t>
            </a:r>
            <a:r>
              <a:rPr lang="cs-CZ" sz="14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cs-CZ" sz="1400" dirty="0" err="1">
                <a:solidFill>
                  <a:schemeClr val="tx1"/>
                </a:solidFill>
                <a:latin typeface="Georgia" panose="02040502050405020303" pitchFamily="18" charset="0"/>
              </a:rPr>
              <a:t>monochromátora</a:t>
            </a:r>
            <a:r>
              <a:rPr lang="cs-CZ" sz="1400" dirty="0">
                <a:solidFill>
                  <a:schemeClr val="tx1"/>
                </a:solidFill>
                <a:latin typeface="Georgia" panose="02040502050405020303" pitchFamily="18" charset="0"/>
              </a:rPr>
              <a:t> (</a:t>
            </a:r>
            <a:r>
              <a:rPr lang="cs-CZ" sz="1400" dirty="0" err="1">
                <a:solidFill>
                  <a:schemeClr val="tx1"/>
                </a:solidFill>
                <a:latin typeface="Georgia" panose="02040502050405020303" pitchFamily="18" charset="0"/>
              </a:rPr>
              <a:t>filter</a:t>
            </a:r>
            <a:r>
              <a:rPr lang="cs-CZ" sz="1400" dirty="0">
                <a:solidFill>
                  <a:schemeClr val="tx1"/>
                </a:solidFill>
                <a:latin typeface="Georgia" panose="02040502050405020303" pitchFamily="18" charset="0"/>
              </a:rPr>
              <a:t>, hranol, </a:t>
            </a:r>
            <a:r>
              <a:rPr lang="cs-CZ" sz="1400" dirty="0" err="1">
                <a:solidFill>
                  <a:schemeClr val="tx1"/>
                </a:solidFill>
                <a:latin typeface="Georgia" panose="02040502050405020303" pitchFamily="18" charset="0"/>
              </a:rPr>
              <a:t>mriežka</a:t>
            </a:r>
            <a:r>
              <a:rPr lang="cs-CZ" sz="1400" dirty="0">
                <a:solidFill>
                  <a:schemeClr val="tx1"/>
                </a:solidFill>
                <a:latin typeface="Georgia" panose="02040502050405020303" pitchFamily="18" charset="0"/>
              </a:rPr>
              <a:t>).</a:t>
            </a:r>
          </a:p>
          <a:p>
            <a:pPr marL="0" indent="0" algn="just">
              <a:buNone/>
            </a:pPr>
            <a:r>
              <a:rPr lang="cs-CZ" sz="1400" dirty="0">
                <a:solidFill>
                  <a:srgbClr val="000066"/>
                </a:solidFill>
                <a:latin typeface="Georgia" panose="02040502050405020303" pitchFamily="18" charset="0"/>
              </a:rPr>
              <a:t>• </a:t>
            </a:r>
            <a:r>
              <a:rPr lang="cs-CZ" sz="1400" b="1" dirty="0">
                <a:solidFill>
                  <a:srgbClr val="000066"/>
                </a:solidFill>
                <a:latin typeface="Georgia" panose="02040502050405020303" pitchFamily="18" charset="0"/>
              </a:rPr>
              <a:t>Polychromatické </a:t>
            </a:r>
            <a:endParaRPr lang="cs-CZ" sz="1400" dirty="0">
              <a:solidFill>
                <a:srgbClr val="000066"/>
              </a:solidFill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r>
              <a:rPr lang="cs-CZ" sz="1400" dirty="0" err="1">
                <a:solidFill>
                  <a:schemeClr val="tx1"/>
                </a:solidFill>
                <a:latin typeface="Georgia" panose="02040502050405020303" pitchFamily="18" charset="0"/>
              </a:rPr>
              <a:t>Žiarenie</a:t>
            </a:r>
            <a:r>
              <a:rPr lang="cs-CZ" sz="1400" dirty="0">
                <a:solidFill>
                  <a:schemeClr val="tx1"/>
                </a:solidFill>
                <a:latin typeface="Georgia" panose="02040502050405020303" pitchFamily="18" charset="0"/>
              </a:rPr>
              <a:t> obsahuje </a:t>
            </a:r>
            <a:r>
              <a:rPr lang="cs-CZ" sz="1400" dirty="0" err="1">
                <a:solidFill>
                  <a:schemeClr val="tx1"/>
                </a:solidFill>
                <a:latin typeface="Georgia" panose="02040502050405020303" pitchFamily="18" charset="0"/>
              </a:rPr>
              <a:t>rôzne</a:t>
            </a:r>
            <a:r>
              <a:rPr lang="cs-CZ" sz="1400" dirty="0">
                <a:solidFill>
                  <a:schemeClr val="tx1"/>
                </a:solidFill>
                <a:latin typeface="Georgia" panose="02040502050405020303" pitchFamily="18" charset="0"/>
              </a:rPr>
              <a:t> vlnové </a:t>
            </a:r>
            <a:r>
              <a:rPr lang="cs-CZ" sz="1400" dirty="0" err="1">
                <a:solidFill>
                  <a:schemeClr val="tx1"/>
                </a:solidFill>
                <a:latin typeface="Georgia" panose="02040502050405020303" pitchFamily="18" charset="0"/>
              </a:rPr>
              <a:t>dĺžky</a:t>
            </a:r>
            <a:r>
              <a:rPr lang="cs-CZ" sz="1400" dirty="0">
                <a:solidFill>
                  <a:schemeClr val="tx1"/>
                </a:solidFill>
                <a:latin typeface="Georgia" panose="02040502050405020303" pitchFamily="18" charset="0"/>
              </a:rPr>
              <a:t> a </a:t>
            </a:r>
            <a:r>
              <a:rPr lang="cs-CZ" sz="1400" dirty="0" err="1">
                <a:solidFill>
                  <a:schemeClr val="tx1"/>
                </a:solidFill>
                <a:latin typeface="Georgia" panose="02040502050405020303" pitchFamily="18" charset="0"/>
              </a:rPr>
              <a:t>nemôže</a:t>
            </a:r>
            <a:r>
              <a:rPr lang="cs-CZ" sz="1400" dirty="0">
                <a:solidFill>
                  <a:schemeClr val="tx1"/>
                </a:solidFill>
                <a:latin typeface="Georgia" panose="02040502050405020303" pitchFamily="18" charset="0"/>
              </a:rPr>
              <a:t> byť </a:t>
            </a:r>
            <a:r>
              <a:rPr lang="cs-CZ" sz="1400" dirty="0" err="1">
                <a:solidFill>
                  <a:schemeClr val="tx1"/>
                </a:solidFill>
                <a:latin typeface="Georgia" panose="02040502050405020303" pitchFamily="18" charset="0"/>
              </a:rPr>
              <a:t>koherentné</a:t>
            </a:r>
            <a:r>
              <a:rPr lang="cs-CZ" sz="1400" dirty="0">
                <a:solidFill>
                  <a:schemeClr val="tx1"/>
                </a:solidFill>
                <a:latin typeface="Georgia" panose="02040502050405020303" pitchFamily="18" charset="0"/>
              </a:rPr>
              <a:t> (</a:t>
            </a:r>
            <a:r>
              <a:rPr lang="cs-CZ" sz="1400" dirty="0" err="1">
                <a:solidFill>
                  <a:schemeClr val="tx1"/>
                </a:solidFill>
                <a:latin typeface="Georgia" panose="02040502050405020303" pitchFamily="18" charset="0"/>
              </a:rPr>
              <a:t>žiarovka</a:t>
            </a:r>
            <a:r>
              <a:rPr lang="cs-CZ" sz="1400" dirty="0">
                <a:solidFill>
                  <a:schemeClr val="tx1"/>
                </a:solidFill>
                <a:latin typeface="Georgia" panose="02040502050405020303" pitchFamily="18" charset="0"/>
              </a:rPr>
              <a:t>, </a:t>
            </a:r>
            <a:r>
              <a:rPr lang="cs-CZ" sz="1400" dirty="0" err="1">
                <a:solidFill>
                  <a:schemeClr val="tx1"/>
                </a:solidFill>
                <a:latin typeface="Georgia" panose="02040502050405020303" pitchFamily="18" charset="0"/>
              </a:rPr>
              <a:t>slnko</a:t>
            </a:r>
            <a:r>
              <a:rPr lang="cs-CZ" sz="1400" dirty="0">
                <a:solidFill>
                  <a:schemeClr val="tx1"/>
                </a:solidFill>
                <a:latin typeface="Georgia" panose="02040502050405020303" pitchFamily="18" charset="0"/>
              </a:rPr>
              <a:t>).</a:t>
            </a:r>
          </a:p>
          <a:p>
            <a:pPr marL="0" indent="0" algn="just">
              <a:buNone/>
            </a:pPr>
            <a:r>
              <a:rPr lang="cs-CZ" sz="1400" b="1" dirty="0">
                <a:solidFill>
                  <a:srgbClr val="000066"/>
                </a:solidFill>
                <a:latin typeface="Georgia" panose="02040502050405020303" pitchFamily="18" charset="0"/>
              </a:rPr>
              <a:t>• </a:t>
            </a:r>
            <a:r>
              <a:rPr lang="cs-CZ" sz="1400" b="1" dirty="0" err="1">
                <a:solidFill>
                  <a:srgbClr val="000066"/>
                </a:solidFill>
                <a:latin typeface="Georgia" panose="02040502050405020303" pitchFamily="18" charset="0"/>
              </a:rPr>
              <a:t>Koherentné</a:t>
            </a:r>
            <a:endParaRPr lang="cs-CZ" sz="1400" b="1" dirty="0">
              <a:solidFill>
                <a:srgbClr val="000066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cs-CZ" sz="1400" dirty="0" err="1">
                <a:solidFill>
                  <a:schemeClr val="tx1"/>
                </a:solidFill>
                <a:latin typeface="Georgia" panose="02040502050405020303" pitchFamily="18" charset="0"/>
              </a:rPr>
              <a:t>Žiarenie</a:t>
            </a:r>
            <a:r>
              <a:rPr lang="cs-CZ" sz="14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Georgia" panose="02040502050405020303" pitchFamily="18" charset="0"/>
              </a:rPr>
              <a:t>vy</a:t>
            </a:r>
            <a:r>
              <a:rPr lang="cs-CZ" sz="1400" dirty="0" err="1">
                <a:solidFill>
                  <a:schemeClr val="tx1"/>
                </a:solidFill>
                <a:latin typeface="Georgia" panose="02040502050405020303" pitchFamily="18" charset="0"/>
              </a:rPr>
              <a:t>chádza</a:t>
            </a:r>
            <a:r>
              <a:rPr lang="cs-CZ" sz="1400" dirty="0">
                <a:solidFill>
                  <a:schemeClr val="tx1"/>
                </a:solidFill>
                <a:latin typeface="Georgia" panose="02040502050405020303" pitchFamily="18" charset="0"/>
              </a:rPr>
              <a:t> z </a:t>
            </a:r>
            <a:r>
              <a:rPr lang="cs-CZ" sz="1400" dirty="0" err="1">
                <a:solidFill>
                  <a:schemeClr val="tx1"/>
                </a:solidFill>
                <a:latin typeface="Georgia" panose="02040502050405020303" pitchFamily="18" charset="0"/>
              </a:rPr>
              <a:t>jedného</a:t>
            </a:r>
            <a:r>
              <a:rPr lang="cs-CZ" sz="14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cs-CZ" sz="1400" dirty="0" err="1">
                <a:solidFill>
                  <a:schemeClr val="tx1"/>
                </a:solidFill>
                <a:latin typeface="Georgia" panose="02040502050405020303" pitchFamily="18" charset="0"/>
              </a:rPr>
              <a:t>zdroja</a:t>
            </a:r>
            <a:r>
              <a:rPr lang="cs-CZ" sz="1400" dirty="0">
                <a:solidFill>
                  <a:schemeClr val="tx1"/>
                </a:solidFill>
                <a:latin typeface="Georgia" panose="02040502050405020303" pitchFamily="18" charset="0"/>
              </a:rPr>
              <a:t> a </a:t>
            </a:r>
            <a:r>
              <a:rPr lang="cs-CZ" sz="1400" dirty="0" err="1">
                <a:solidFill>
                  <a:schemeClr val="tx1"/>
                </a:solidFill>
                <a:latin typeface="Georgia" panose="02040502050405020303" pitchFamily="18" charset="0"/>
              </a:rPr>
              <a:t>zachováva</a:t>
            </a:r>
            <a:r>
              <a:rPr lang="cs-CZ" sz="1400" dirty="0">
                <a:solidFill>
                  <a:schemeClr val="tx1"/>
                </a:solidFill>
                <a:latin typeface="Georgia" panose="02040502050405020303" pitchFamily="18" charset="0"/>
              </a:rPr>
              <a:t> si </a:t>
            </a:r>
            <a:r>
              <a:rPr lang="cs-CZ" sz="1400" dirty="0" err="1">
                <a:solidFill>
                  <a:schemeClr val="tx1"/>
                </a:solidFill>
                <a:latin typeface="Georgia" panose="02040502050405020303" pitchFamily="18" charset="0"/>
              </a:rPr>
              <a:t>rovnakú</a:t>
            </a:r>
            <a:r>
              <a:rPr lang="cs-CZ" sz="14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cs-CZ" sz="1400" dirty="0" err="1">
                <a:solidFill>
                  <a:schemeClr val="tx1"/>
                </a:solidFill>
                <a:latin typeface="Georgia" panose="02040502050405020303" pitchFamily="18" charset="0"/>
              </a:rPr>
              <a:t>vlnovú</a:t>
            </a:r>
            <a:r>
              <a:rPr lang="cs-CZ" sz="14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cs-CZ" sz="1400" dirty="0" err="1">
                <a:solidFill>
                  <a:schemeClr val="tx1"/>
                </a:solidFill>
                <a:latin typeface="Georgia" panose="02040502050405020303" pitchFamily="18" charset="0"/>
              </a:rPr>
              <a:t>dĺžku</a:t>
            </a:r>
            <a:r>
              <a:rPr lang="cs-CZ" sz="1400" dirty="0">
                <a:solidFill>
                  <a:schemeClr val="tx1"/>
                </a:solidFill>
                <a:latin typeface="Georgia" panose="02040502050405020303" pitchFamily="18" charset="0"/>
              </a:rPr>
              <a:t>, </a:t>
            </a:r>
            <a:r>
              <a:rPr lang="cs-CZ" sz="1400" dirty="0" err="1">
                <a:solidFill>
                  <a:schemeClr val="tx1"/>
                </a:solidFill>
                <a:latin typeface="Georgia" panose="02040502050405020303" pitchFamily="18" charset="0"/>
              </a:rPr>
              <a:t>fázu</a:t>
            </a:r>
            <a:r>
              <a:rPr lang="cs-CZ" sz="1400" dirty="0">
                <a:solidFill>
                  <a:schemeClr val="tx1"/>
                </a:solidFill>
                <a:latin typeface="Georgia" panose="02040502050405020303" pitchFamily="18" charset="0"/>
              </a:rPr>
              <a:t> a </a:t>
            </a:r>
            <a:r>
              <a:rPr lang="cs-CZ" sz="1400" dirty="0" err="1">
                <a:solidFill>
                  <a:schemeClr val="tx1"/>
                </a:solidFill>
                <a:latin typeface="Georgia" panose="02040502050405020303" pitchFamily="18" charset="0"/>
              </a:rPr>
              <a:t>amplitúdu</a:t>
            </a:r>
            <a:r>
              <a:rPr lang="cs-CZ" sz="1400" dirty="0">
                <a:solidFill>
                  <a:schemeClr val="tx1"/>
                </a:solidFill>
                <a:latin typeface="Georgia" panose="02040502050405020303" pitchFamily="18" charset="0"/>
              </a:rPr>
              <a:t> na </a:t>
            </a:r>
            <a:r>
              <a:rPr lang="cs-CZ" sz="1400" dirty="0" err="1">
                <a:solidFill>
                  <a:schemeClr val="tx1"/>
                </a:solidFill>
                <a:latin typeface="Georgia" panose="02040502050405020303" pitchFamily="18" charset="0"/>
              </a:rPr>
              <a:t>určitú</a:t>
            </a:r>
            <a:r>
              <a:rPr lang="cs-CZ" sz="14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cs-CZ" sz="1400" dirty="0" err="1">
                <a:solidFill>
                  <a:schemeClr val="tx1"/>
                </a:solidFill>
                <a:latin typeface="Georgia" panose="02040502050405020303" pitchFamily="18" charset="0"/>
              </a:rPr>
              <a:t>vzdialenosť</a:t>
            </a:r>
            <a:r>
              <a:rPr lang="cs-CZ" sz="14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cs-CZ" sz="1400" dirty="0" err="1">
                <a:solidFill>
                  <a:schemeClr val="tx1"/>
                </a:solidFill>
                <a:latin typeface="Georgia" panose="02040502050405020303" pitchFamily="18" charset="0"/>
              </a:rPr>
              <a:t>alebo</a:t>
            </a:r>
            <a:r>
              <a:rPr lang="cs-CZ" sz="1400" dirty="0">
                <a:solidFill>
                  <a:schemeClr val="tx1"/>
                </a:solidFill>
                <a:latin typeface="Georgia" panose="02040502050405020303" pitchFamily="18" charset="0"/>
              </a:rPr>
              <a:t> po </a:t>
            </a:r>
            <a:r>
              <a:rPr lang="cs-CZ" sz="1400" dirty="0" err="1">
                <a:solidFill>
                  <a:schemeClr val="tx1"/>
                </a:solidFill>
                <a:latin typeface="Georgia" panose="02040502050405020303" pitchFamily="18" charset="0"/>
              </a:rPr>
              <a:t>určitú</a:t>
            </a:r>
            <a:r>
              <a:rPr lang="cs-CZ" sz="1400" dirty="0">
                <a:solidFill>
                  <a:schemeClr val="tx1"/>
                </a:solidFill>
                <a:latin typeface="Georgia" panose="02040502050405020303" pitchFamily="18" charset="0"/>
              </a:rPr>
              <a:t> dobu (laser). </a:t>
            </a:r>
          </a:p>
          <a:p>
            <a:pPr marL="0" indent="0" algn="just">
              <a:buNone/>
            </a:pPr>
            <a:r>
              <a:rPr lang="cs-CZ" sz="1400" b="1" dirty="0">
                <a:solidFill>
                  <a:srgbClr val="000066"/>
                </a:solidFill>
                <a:latin typeface="Georgia" panose="02040502050405020303" pitchFamily="18" charset="0"/>
              </a:rPr>
              <a:t>• </a:t>
            </a:r>
            <a:r>
              <a:rPr lang="cs-CZ" sz="1400" b="1" dirty="0" err="1">
                <a:solidFill>
                  <a:srgbClr val="000066"/>
                </a:solidFill>
                <a:latin typeface="Georgia" panose="02040502050405020303" pitchFamily="18" charset="0"/>
              </a:rPr>
              <a:t>Nekoherentné</a:t>
            </a:r>
            <a:endParaRPr lang="cs-CZ" sz="1400" dirty="0">
              <a:solidFill>
                <a:srgbClr val="000066"/>
              </a:solidFill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r>
              <a:rPr lang="cs-CZ" sz="1400" dirty="0" err="1">
                <a:solidFill>
                  <a:schemeClr val="tx1"/>
                </a:solidFill>
                <a:latin typeface="Georgia" panose="02040502050405020303" pitchFamily="18" charset="0"/>
              </a:rPr>
              <a:t>Žiarenie</a:t>
            </a:r>
            <a:r>
              <a:rPr lang="cs-CZ" sz="14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cs-CZ" sz="1400" dirty="0" err="1">
                <a:solidFill>
                  <a:schemeClr val="tx1"/>
                </a:solidFill>
                <a:latin typeface="Georgia" panose="02040502050405020303" pitchFamily="18" charset="0"/>
              </a:rPr>
              <a:t>pochádza</a:t>
            </a:r>
            <a:r>
              <a:rPr lang="cs-CZ" sz="1400" dirty="0">
                <a:solidFill>
                  <a:schemeClr val="tx1"/>
                </a:solidFill>
                <a:latin typeface="Georgia" panose="02040502050405020303" pitchFamily="18" charset="0"/>
              </a:rPr>
              <a:t> z </a:t>
            </a:r>
            <a:r>
              <a:rPr lang="cs-CZ" sz="1400" dirty="0" err="1">
                <a:solidFill>
                  <a:schemeClr val="tx1"/>
                </a:solidFill>
                <a:latin typeface="Georgia" panose="02040502050405020303" pitchFamily="18" charset="0"/>
              </a:rPr>
              <a:t>jedného</a:t>
            </a:r>
            <a:r>
              <a:rPr lang="cs-CZ" sz="14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cs-CZ" sz="1400" dirty="0" err="1">
                <a:solidFill>
                  <a:schemeClr val="tx1"/>
                </a:solidFill>
                <a:latin typeface="Georgia" panose="02040502050405020303" pitchFamily="18" charset="0"/>
              </a:rPr>
              <a:t>zdroja</a:t>
            </a:r>
            <a:r>
              <a:rPr lang="cs-CZ" sz="1400" dirty="0">
                <a:solidFill>
                  <a:schemeClr val="tx1"/>
                </a:solidFill>
                <a:latin typeface="Georgia" panose="02040502050405020303" pitchFamily="18" charset="0"/>
              </a:rPr>
              <a:t>, ale </a:t>
            </a:r>
            <a:r>
              <a:rPr lang="cs-CZ" sz="1400" dirty="0" err="1">
                <a:solidFill>
                  <a:schemeClr val="tx1"/>
                </a:solidFill>
                <a:latin typeface="Georgia" panose="02040502050405020303" pitchFamily="18" charset="0"/>
              </a:rPr>
              <a:t>nezachováva</a:t>
            </a:r>
            <a:r>
              <a:rPr lang="cs-CZ" sz="1400" dirty="0">
                <a:solidFill>
                  <a:schemeClr val="tx1"/>
                </a:solidFill>
                <a:latin typeface="Georgia" panose="02040502050405020303" pitchFamily="18" charset="0"/>
              </a:rPr>
              <a:t> si </a:t>
            </a:r>
            <a:r>
              <a:rPr lang="cs-CZ" sz="1400" dirty="0" err="1">
                <a:solidFill>
                  <a:schemeClr val="tx1"/>
                </a:solidFill>
                <a:latin typeface="Georgia" panose="02040502050405020303" pitchFamily="18" charset="0"/>
              </a:rPr>
              <a:t>svoj</a:t>
            </a:r>
            <a:r>
              <a:rPr lang="cs-CZ" sz="14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cs-CZ" sz="1400" dirty="0" err="1">
                <a:solidFill>
                  <a:schemeClr val="tx1"/>
                </a:solidFill>
                <a:latin typeface="Georgia" panose="02040502050405020303" pitchFamily="18" charset="0"/>
              </a:rPr>
              <a:t>koherentný</a:t>
            </a:r>
            <a:r>
              <a:rPr lang="cs-CZ" sz="1400" dirty="0">
                <a:solidFill>
                  <a:schemeClr val="tx1"/>
                </a:solidFill>
                <a:latin typeface="Georgia" panose="02040502050405020303" pitchFamily="18" charset="0"/>
              </a:rPr>
              <a:t> charakter ("</a:t>
            </a:r>
            <a:r>
              <a:rPr lang="cs-CZ" sz="1400" dirty="0" err="1">
                <a:solidFill>
                  <a:schemeClr val="tx1"/>
                </a:solidFill>
                <a:latin typeface="Georgia" panose="02040502050405020303" pitchFamily="18" charset="0"/>
              </a:rPr>
              <a:t>rozchádza</a:t>
            </a:r>
            <a:r>
              <a:rPr lang="cs-CZ" sz="14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cs-CZ" sz="1400" dirty="0" err="1">
                <a:solidFill>
                  <a:schemeClr val="tx1"/>
                </a:solidFill>
                <a:latin typeface="Georgia" panose="02040502050405020303" pitchFamily="18" charset="0"/>
              </a:rPr>
              <a:t>sa</a:t>
            </a:r>
            <a:r>
              <a:rPr lang="cs-CZ" sz="1400" dirty="0">
                <a:solidFill>
                  <a:schemeClr val="tx1"/>
                </a:solidFill>
                <a:latin typeface="Georgia" panose="02040502050405020303" pitchFamily="18" charset="0"/>
              </a:rPr>
              <a:t>").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8656" y="1949335"/>
            <a:ext cx="4405901" cy="1724586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>
            <a:off x="5180108" y="3403665"/>
            <a:ext cx="16193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cs-CZ" sz="1400" b="1" dirty="0">
                <a:solidFill>
                  <a:srgbClr val="0099FF"/>
                </a:solidFill>
                <a:latin typeface="Georgia" panose="02040502050405020303" pitchFamily="18" charset="0"/>
              </a:rPr>
              <a:t>Kmitová rovina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6831606" y="3403665"/>
            <a:ext cx="18854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cs-CZ" sz="1400" b="1" dirty="0">
                <a:solidFill>
                  <a:srgbClr val="C00000"/>
                </a:solidFill>
                <a:latin typeface="Georgia" panose="02040502050405020303" pitchFamily="18" charset="0"/>
              </a:rPr>
              <a:t>Polarizační rovina</a:t>
            </a: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289" y="3713297"/>
            <a:ext cx="4405901" cy="185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588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u="sng" dirty="0">
                <a:solidFill>
                  <a:srgbClr val="000066"/>
                </a:solidFill>
                <a:latin typeface="Georgia" panose="02040502050405020303" pitchFamily="18" charset="0"/>
              </a:rPr>
              <a:t>Foton – základné </a:t>
            </a:r>
            <a:r>
              <a:rPr lang="cs-CZ" sz="4400" b="1" u="sng" dirty="0" err="1">
                <a:solidFill>
                  <a:srgbClr val="000066"/>
                </a:solidFill>
                <a:latin typeface="Georgia" panose="02040502050405020303" pitchFamily="18" charset="0"/>
              </a:rPr>
              <a:t>vz</a:t>
            </a:r>
            <a:r>
              <a:rPr lang="cs-CZ" b="1" u="sng" dirty="0" err="1">
                <a:solidFill>
                  <a:srgbClr val="000066"/>
                </a:solidFill>
                <a:latin typeface="Georgia" panose="02040502050405020303" pitchFamily="18" charset="0"/>
              </a:rPr>
              <a:t>ť</a:t>
            </a:r>
            <a:r>
              <a:rPr lang="cs-CZ" sz="4400" b="1" u="sng" dirty="0" err="1">
                <a:solidFill>
                  <a:srgbClr val="000066"/>
                </a:solidFill>
                <a:latin typeface="Georgia" panose="02040502050405020303" pitchFamily="18" charset="0"/>
              </a:rPr>
              <a:t>ahy</a:t>
            </a:r>
            <a:endParaRPr lang="en-US" b="1" dirty="0">
              <a:solidFill>
                <a:srgbClr val="000066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134404" y="1943482"/>
            <a:ext cx="4437596" cy="4165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cs-CZ" sz="1400" b="1" u="sng" dirty="0">
              <a:solidFill>
                <a:srgbClr val="000066"/>
              </a:solidFill>
              <a:latin typeface="Georgia" panose="02040502050405020303" pitchFamily="18" charset="0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1206" y="2122942"/>
            <a:ext cx="6395308" cy="3577196"/>
          </a:xfrm>
          <a:prstGeom prst="rect">
            <a:avLst/>
          </a:prstGeom>
        </p:spPr>
      </p:pic>
      <p:sp>
        <p:nvSpPr>
          <p:cNvPr id="10" name="Text Placeholder 4"/>
          <p:cNvSpPr txBox="1">
            <a:spLocks/>
          </p:cNvSpPr>
          <p:nvPr/>
        </p:nvSpPr>
        <p:spPr>
          <a:xfrm>
            <a:off x="4571998" y="1835534"/>
            <a:ext cx="4437596" cy="4165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1400" b="1" dirty="0">
                <a:solidFill>
                  <a:srgbClr val="000066"/>
                </a:solidFill>
                <a:latin typeface="Georgia" panose="02040502050405020303" pitchFamily="18" charset="0"/>
              </a:rPr>
              <a:t>Elektromagnetické spektrum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Obdélník 4"/>
              <p:cNvSpPr/>
              <p:nvPr/>
            </p:nvSpPr>
            <p:spPr>
              <a:xfrm>
                <a:off x="134404" y="2201938"/>
                <a:ext cx="2605136" cy="36707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cs-CZ" sz="1200" dirty="0" err="1">
                    <a:solidFill>
                      <a:srgbClr val="000000"/>
                    </a:solidFill>
                    <a:latin typeface="Georgia" panose="02040502050405020303" pitchFamily="18" charset="0"/>
                  </a:rPr>
                  <a:t>Energia</a:t>
                </a:r>
                <a:r>
                  <a:rPr lang="cs-CZ" sz="1200" dirty="0">
                    <a:solidFill>
                      <a:srgbClr val="000000"/>
                    </a:solidFill>
                    <a:latin typeface="Georgia" panose="02040502050405020303" pitchFamily="18" charset="0"/>
                  </a:rPr>
                  <a:t> fotonu:</a:t>
                </a:r>
              </a:p>
              <a:p>
                <a:pPr>
                  <a:spcAft>
                    <a:spcPts val="600"/>
                  </a:spcAft>
                </a:pPr>
                <a:r>
                  <a:rPr lang="cs-CZ" sz="1400" b="1" i="1" dirty="0">
                    <a:solidFill>
                      <a:srgbClr val="000000"/>
                    </a:solidFill>
                    <a:latin typeface="Georgia" panose="02040502050405020303" pitchFamily="18" charset="0"/>
                  </a:rPr>
                  <a:t>E </a:t>
                </a:r>
                <a14:m>
                  <m:oMath xmlns:m="http://schemas.openxmlformats.org/officeDocument/2006/math">
                    <m:r>
                      <a:rPr lang="cs-CZ" sz="1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𝒉</m:t>
                    </m:r>
                    <m:r>
                      <a:rPr lang="el-GR" sz="1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𝝂</m:t>
                    </m:r>
                    <m:r>
                      <a:rPr lang="cs-CZ" sz="1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sz="1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num>
                      <m:den>
                        <m:sSub>
                          <m:sSubPr>
                            <m:ctrlPr>
                              <a:rPr lang="cs-CZ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𝝀</m:t>
                            </m:r>
                          </m:e>
                          <m:sub>
                            <m:r>
                              <a:rPr lang="cs-CZ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</m:oMath>
                </a14:m>
                <a:endParaRPr lang="cs-CZ" sz="1400" b="1" i="1" dirty="0">
                  <a:solidFill>
                    <a:srgbClr val="000000"/>
                  </a:solidFill>
                  <a:latin typeface="Georgia" panose="02040502050405020303" pitchFamily="18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cs-CZ" sz="1200" dirty="0" err="1">
                    <a:solidFill>
                      <a:srgbClr val="000000"/>
                    </a:solidFill>
                    <a:latin typeface="Georgia" panose="02040502050405020303" pitchFamily="18" charset="0"/>
                  </a:rPr>
                  <a:t>Hmotnosť</a:t>
                </a:r>
                <a:r>
                  <a:rPr lang="cs-CZ" sz="1200" dirty="0">
                    <a:solidFill>
                      <a:srgbClr val="000000"/>
                    </a:solidFill>
                    <a:latin typeface="Georgia" panose="02040502050405020303" pitchFamily="18" charset="0"/>
                  </a:rPr>
                  <a:t> fotonu:</a:t>
                </a:r>
              </a:p>
              <a:p>
                <a:pPr>
                  <a:spcAft>
                    <a:spcPts val="600"/>
                  </a:spcAft>
                </a:pPr>
                <a:r>
                  <a:rPr lang="cs-CZ" sz="1400" b="1" i="1" dirty="0">
                    <a:solidFill>
                      <a:srgbClr val="000000"/>
                    </a:solidFill>
                    <a:latin typeface="Georgia" panose="02040502050405020303" pitchFamily="18" charset="0"/>
                  </a:rPr>
                  <a:t>m </a:t>
                </a:r>
                <a14:m>
                  <m:oMath xmlns:m="http://schemas.openxmlformats.org/officeDocument/2006/math">
                    <m:r>
                      <a:rPr lang="cs-CZ" sz="1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  <m:r>
                          <a:rPr lang="el-GR" sz="1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𝝂</m:t>
                        </m:r>
                      </m:num>
                      <m:den>
                        <m:sSubSup>
                          <m:sSubSupPr>
                            <m:ctrlPr>
                              <a:rPr lang="cs-CZ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cs-CZ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  <m:sup>
                            <m:r>
                              <a:rPr lang="cs-CZ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</m:den>
                    </m:f>
                    <m:r>
                      <a:rPr lang="cs-CZ" sz="1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sz="1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num>
                      <m:den>
                        <m:sSub>
                          <m:sSubPr>
                            <m:ctrlPr>
                              <a:rPr lang="cs-CZ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𝝀</m:t>
                            </m:r>
                          </m:e>
                          <m:sub>
                            <m:r>
                              <a:rPr lang="cs-CZ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sSubSup>
                          <m:sSubSupPr>
                            <m:ctrlPr>
                              <a:rPr lang="cs-CZ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cs-CZ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  <m:sup>
                            <m:r>
                              <a:rPr lang="cs-CZ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</m:den>
                    </m:f>
                  </m:oMath>
                </a14:m>
                <a:endParaRPr lang="cs-CZ" sz="1400" b="1" dirty="0">
                  <a:solidFill>
                    <a:srgbClr val="000000"/>
                  </a:solidFill>
                  <a:latin typeface="Georgia" panose="02040502050405020303" pitchFamily="18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cs-CZ" sz="1200" b="1" i="1" dirty="0">
                    <a:latin typeface="Georgia" panose="02040502050405020303" pitchFamily="18" charset="0"/>
                  </a:rPr>
                  <a:t>c </a:t>
                </a:r>
                <a:r>
                  <a:rPr lang="cs-CZ" sz="1200" dirty="0">
                    <a:latin typeface="Georgia" panose="02040502050405020303" pitchFamily="18" charset="0"/>
                  </a:rPr>
                  <a:t>je rychlost </a:t>
                </a:r>
                <a:r>
                  <a:rPr lang="cs-CZ" sz="1200" dirty="0" err="1">
                    <a:latin typeface="Georgia" panose="02040502050405020303" pitchFamily="18" charset="0"/>
                  </a:rPr>
                  <a:t>svetla</a:t>
                </a:r>
                <a:r>
                  <a:rPr lang="cs-CZ" sz="1200" dirty="0">
                    <a:latin typeface="Georgia" panose="02040502050405020303" pitchFamily="18" charset="0"/>
                  </a:rPr>
                  <a:t> (3×10</a:t>
                </a:r>
                <a:r>
                  <a:rPr lang="cs-CZ" sz="1200" baseline="30000" dirty="0">
                    <a:latin typeface="Georgia" panose="02040502050405020303" pitchFamily="18" charset="0"/>
                  </a:rPr>
                  <a:t>8</a:t>
                </a:r>
                <a:r>
                  <a:rPr lang="cs-CZ" sz="1200" dirty="0">
                    <a:latin typeface="Georgia" panose="02040502050405020303" pitchFamily="18" charset="0"/>
                  </a:rPr>
                  <a:t>m/s)</a:t>
                </a:r>
              </a:p>
              <a:p>
                <a:pPr>
                  <a:spcAft>
                    <a:spcPts val="600"/>
                  </a:spcAft>
                </a:pPr>
                <a:r>
                  <a:rPr lang="cs-CZ" sz="1200" b="1" i="1" dirty="0">
                    <a:latin typeface="Georgia" panose="02040502050405020303" pitchFamily="18" charset="0"/>
                  </a:rPr>
                  <a:t>h </a:t>
                </a:r>
                <a:r>
                  <a:rPr lang="cs-CZ" sz="1200" dirty="0">
                    <a:latin typeface="Georgia" panose="02040502050405020303" pitchFamily="18" charset="0"/>
                  </a:rPr>
                  <a:t>= 6.65 ×10</a:t>
                </a:r>
                <a:r>
                  <a:rPr lang="cs-CZ" sz="1200" baseline="30000" dirty="0">
                    <a:latin typeface="Georgia" panose="02040502050405020303" pitchFamily="18" charset="0"/>
                  </a:rPr>
                  <a:t>−34 </a:t>
                </a:r>
                <a:r>
                  <a:rPr lang="cs-CZ" sz="1200" dirty="0">
                    <a:latin typeface="Georgia" panose="02040502050405020303" pitchFamily="18" charset="0"/>
                  </a:rPr>
                  <a:t>J·s (4.1 </a:t>
                </a:r>
                <a:r>
                  <a:rPr lang="el-GR" sz="1200" dirty="0">
                    <a:latin typeface="Georgia" panose="02040502050405020303" pitchFamily="18" charset="0"/>
                  </a:rPr>
                  <a:t>μ</a:t>
                </a:r>
                <a:r>
                  <a:rPr lang="cs-CZ" sz="1200" dirty="0">
                    <a:latin typeface="Georgia" panose="02040502050405020303" pitchFamily="18" charset="0"/>
                  </a:rPr>
                  <a:t>eV/GHz) je Planckova konstanta</a:t>
                </a:r>
              </a:p>
              <a:p>
                <a:pPr>
                  <a:spcAft>
                    <a:spcPts val="600"/>
                  </a:spcAft>
                </a:pPr>
                <a:endParaRPr lang="cs-CZ" sz="1000" dirty="0">
                  <a:solidFill>
                    <a:srgbClr val="000000"/>
                  </a:solidFill>
                  <a:latin typeface="Georgia" panose="02040502050405020303" pitchFamily="18" charset="0"/>
                </a:endParaRPr>
              </a:p>
              <a:p>
                <a:pPr>
                  <a:spcAft>
                    <a:spcPts val="200"/>
                  </a:spcAft>
                </a:pPr>
                <a:r>
                  <a:rPr lang="cs-CZ" sz="1200" dirty="0">
                    <a:solidFill>
                      <a:srgbClr val="000000"/>
                    </a:solidFill>
                    <a:latin typeface="Georgia" panose="02040502050405020303" pitchFamily="18" charset="0"/>
                  </a:rPr>
                  <a:t>•</a:t>
                </a:r>
                <a:r>
                  <a:rPr lang="cs-CZ" sz="1200" dirty="0" err="1">
                    <a:solidFill>
                      <a:srgbClr val="000000"/>
                    </a:solidFill>
                    <a:latin typeface="Georgia" panose="02040502050405020303" pitchFamily="18" charset="0"/>
                  </a:rPr>
                  <a:t>Príklad</a:t>
                </a:r>
                <a:r>
                  <a:rPr lang="cs-CZ" sz="1200" dirty="0">
                    <a:solidFill>
                      <a:srgbClr val="000000"/>
                    </a:solidFill>
                    <a:latin typeface="Georgia" panose="02040502050405020303" pitchFamily="18" charset="0"/>
                  </a:rPr>
                  <a:t>:</a:t>
                </a:r>
              </a:p>
              <a:p>
                <a:pPr>
                  <a:spcAft>
                    <a:spcPts val="200"/>
                  </a:spcAft>
                </a:pPr>
                <a:r>
                  <a:rPr lang="cs-CZ" sz="1200" dirty="0">
                    <a:solidFill>
                      <a:srgbClr val="000000"/>
                    </a:solidFill>
                    <a:latin typeface="Georgia" panose="02040502050405020303" pitchFamily="18" charset="0"/>
                  </a:rPr>
                  <a:t>Foton </a:t>
                </a:r>
                <a:r>
                  <a:rPr lang="el-GR" sz="1200" dirty="0">
                    <a:solidFill>
                      <a:srgbClr val="000000"/>
                    </a:solidFill>
                    <a:latin typeface="Georgia" panose="02040502050405020303" pitchFamily="18" charset="0"/>
                  </a:rPr>
                  <a:t>λ</a:t>
                </a:r>
                <a:r>
                  <a:rPr lang="el-GR" sz="1200" baseline="-25000" dirty="0">
                    <a:solidFill>
                      <a:srgbClr val="000000"/>
                    </a:solidFill>
                    <a:latin typeface="Georgia" panose="02040502050405020303" pitchFamily="18" charset="0"/>
                  </a:rPr>
                  <a:t>0</a:t>
                </a:r>
                <a:r>
                  <a:rPr lang="el-GR" sz="1200" dirty="0">
                    <a:solidFill>
                      <a:srgbClr val="000000"/>
                    </a:solidFill>
                    <a:latin typeface="Georgia" panose="02040502050405020303" pitchFamily="18" charset="0"/>
                  </a:rPr>
                  <a:t>= 570 </a:t>
                </a:r>
                <a:r>
                  <a:rPr lang="cs-CZ" sz="1200" dirty="0">
                    <a:solidFill>
                      <a:srgbClr val="000000"/>
                    </a:solidFill>
                    <a:latin typeface="Georgia" panose="02040502050405020303" pitchFamily="18" charset="0"/>
                  </a:rPr>
                  <a:t>nm </a:t>
                </a:r>
                <a:r>
                  <a:rPr lang="el-GR" sz="1200" dirty="0">
                    <a:solidFill>
                      <a:srgbClr val="000000"/>
                    </a:solidFill>
                    <a:latin typeface="Georgia" panose="02040502050405020303" pitchFamily="18" charset="0"/>
                  </a:rPr>
                  <a:t>(ν=5,26.10</a:t>
                </a:r>
                <a:r>
                  <a:rPr lang="el-GR" sz="1200" baseline="30000" dirty="0">
                    <a:solidFill>
                      <a:srgbClr val="000000"/>
                    </a:solidFill>
                    <a:latin typeface="Georgia" panose="02040502050405020303" pitchFamily="18" charset="0"/>
                  </a:rPr>
                  <a:t>14</a:t>
                </a:r>
                <a:r>
                  <a:rPr lang="cs-CZ" sz="1200" dirty="0">
                    <a:solidFill>
                      <a:srgbClr val="000000"/>
                    </a:solidFill>
                    <a:latin typeface="Georgia" panose="02040502050405020303" pitchFamily="18" charset="0"/>
                  </a:rPr>
                  <a:t>Hz)</a:t>
                </a:r>
              </a:p>
              <a:p>
                <a:pPr>
                  <a:spcAft>
                    <a:spcPts val="200"/>
                  </a:spcAft>
                </a:pPr>
                <a:r>
                  <a:rPr lang="cs-CZ" sz="1200" dirty="0">
                    <a:solidFill>
                      <a:srgbClr val="000000"/>
                    </a:solidFill>
                    <a:latin typeface="Georgia" panose="02040502050405020303" pitchFamily="18" charset="0"/>
                  </a:rPr>
                  <a:t>m = 3,9.10</a:t>
                </a:r>
                <a:r>
                  <a:rPr lang="cs-CZ" sz="1200" baseline="30000" dirty="0">
                    <a:solidFill>
                      <a:srgbClr val="000000"/>
                    </a:solidFill>
                    <a:latin typeface="Georgia" panose="02040502050405020303" pitchFamily="18" charset="0"/>
                  </a:rPr>
                  <a:t>-34 </a:t>
                </a:r>
                <a:r>
                  <a:rPr lang="cs-CZ" sz="1200" dirty="0">
                    <a:solidFill>
                      <a:srgbClr val="000000"/>
                    </a:solidFill>
                    <a:latin typeface="Georgia" panose="02040502050405020303" pitchFamily="18" charset="0"/>
                  </a:rPr>
                  <a:t>kg (m</a:t>
                </a:r>
                <a:r>
                  <a:rPr lang="cs-CZ" sz="1200" baseline="-25000" dirty="0">
                    <a:solidFill>
                      <a:srgbClr val="000000"/>
                    </a:solidFill>
                    <a:latin typeface="Georgia" panose="02040502050405020303" pitchFamily="18" charset="0"/>
                  </a:rPr>
                  <a:t>e</a:t>
                </a:r>
                <a:r>
                  <a:rPr lang="cs-CZ" sz="1200" dirty="0">
                    <a:solidFill>
                      <a:srgbClr val="000000"/>
                    </a:solidFill>
                    <a:latin typeface="Georgia" panose="02040502050405020303" pitchFamily="18" charset="0"/>
                  </a:rPr>
                  <a:t>= 9,1.10</a:t>
                </a:r>
                <a:r>
                  <a:rPr lang="cs-CZ" sz="1200" baseline="30000" dirty="0">
                    <a:solidFill>
                      <a:srgbClr val="000000"/>
                    </a:solidFill>
                    <a:latin typeface="Georgia" panose="02040502050405020303" pitchFamily="18" charset="0"/>
                  </a:rPr>
                  <a:t>-31</a:t>
                </a:r>
                <a:r>
                  <a:rPr lang="cs-CZ" sz="1200" dirty="0">
                    <a:solidFill>
                      <a:srgbClr val="000000"/>
                    </a:solidFill>
                    <a:latin typeface="Georgia" panose="02040502050405020303" pitchFamily="18" charset="0"/>
                  </a:rPr>
                  <a:t>kg)</a:t>
                </a:r>
              </a:p>
              <a:p>
                <a:pPr>
                  <a:spcAft>
                    <a:spcPts val="200"/>
                  </a:spcAft>
                </a:pPr>
                <a:r>
                  <a:rPr lang="cs-CZ" sz="1200" dirty="0">
                    <a:solidFill>
                      <a:srgbClr val="000000"/>
                    </a:solidFill>
                    <a:latin typeface="Georgia" panose="02040502050405020303" pitchFamily="18" charset="0"/>
                  </a:rPr>
                  <a:t>E = 2,1 eV</a:t>
                </a:r>
              </a:p>
              <a:p>
                <a:pPr>
                  <a:spcAft>
                    <a:spcPts val="200"/>
                  </a:spcAft>
                </a:pPr>
                <a:r>
                  <a:rPr lang="cs-CZ" sz="1200" dirty="0">
                    <a:solidFill>
                      <a:srgbClr val="000000"/>
                    </a:solidFill>
                    <a:latin typeface="Georgia" panose="02040502050405020303" pitchFamily="18" charset="0"/>
                  </a:rPr>
                  <a:t>E = 170 kJ/mol</a:t>
                </a:r>
              </a:p>
              <a:p>
                <a:pPr>
                  <a:spcAft>
                    <a:spcPts val="200"/>
                  </a:spcAft>
                </a:pPr>
                <a:r>
                  <a:rPr lang="pt-BR" sz="1200" dirty="0">
                    <a:solidFill>
                      <a:srgbClr val="000000"/>
                    </a:solidFill>
                    <a:latin typeface="Georgia" panose="02040502050405020303" pitchFamily="18" charset="0"/>
                  </a:rPr>
                  <a:t>E = 2,82.10</a:t>
                </a:r>
                <a:r>
                  <a:rPr lang="pt-BR" sz="1200" baseline="30000" dirty="0">
                    <a:solidFill>
                      <a:srgbClr val="000000"/>
                    </a:solidFill>
                    <a:latin typeface="Georgia" panose="02040502050405020303" pitchFamily="18" charset="0"/>
                  </a:rPr>
                  <a:t>-25</a:t>
                </a:r>
                <a:r>
                  <a:rPr lang="cs-CZ" sz="1200" baseline="30000" dirty="0">
                    <a:solidFill>
                      <a:srgbClr val="000000"/>
                    </a:solidFill>
                    <a:latin typeface="Georgia" panose="02040502050405020303" pitchFamily="18" charset="0"/>
                  </a:rPr>
                  <a:t> </a:t>
                </a:r>
                <a:r>
                  <a:rPr lang="pt-BR" sz="1200" dirty="0">
                    <a:solidFill>
                      <a:srgbClr val="000000"/>
                    </a:solidFill>
                    <a:latin typeface="Georgia" panose="02040502050405020303" pitchFamily="18" charset="0"/>
                  </a:rPr>
                  <a:t>J</a:t>
                </a:r>
                <a:endParaRPr lang="cs-CZ" sz="1200" dirty="0">
                  <a:latin typeface="Georgia" panose="02040502050405020303" pitchFamily="18" charset="0"/>
                </a:endParaRPr>
              </a:p>
            </p:txBody>
          </p:sp>
        </mc:Choice>
        <mc:Fallback>
          <p:sp>
            <p:nvSpPr>
              <p:cNvPr id="5" name="Obdélní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04" y="2201938"/>
                <a:ext cx="2605136" cy="3670748"/>
              </a:xfrm>
              <a:prstGeom prst="rect">
                <a:avLst/>
              </a:prstGeom>
              <a:blipFill>
                <a:blip r:embed="rId3"/>
                <a:stretch>
                  <a:fillRect l="-703" t="-1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6252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4400" b="1" dirty="0" err="1">
                <a:solidFill>
                  <a:srgbClr val="000066"/>
                </a:solidFill>
                <a:latin typeface="Georgia" panose="02040502050405020303" pitchFamily="18" charset="0"/>
              </a:rPr>
              <a:t>Viditeľné</a:t>
            </a:r>
            <a:r>
              <a:rPr lang="cs-CZ" sz="4400" b="1" dirty="0">
                <a:solidFill>
                  <a:srgbClr val="000066"/>
                </a:solidFill>
                <a:latin typeface="Georgia" panose="02040502050405020303" pitchFamily="18" charset="0"/>
              </a:rPr>
              <a:t> </a:t>
            </a:r>
            <a:r>
              <a:rPr lang="cs-CZ" sz="4400" b="1" dirty="0" err="1">
                <a:solidFill>
                  <a:srgbClr val="000066"/>
                </a:solidFill>
                <a:latin typeface="Georgia" panose="02040502050405020303" pitchFamily="18" charset="0"/>
              </a:rPr>
              <a:t>svetlo</a:t>
            </a:r>
            <a:endParaRPr lang="cs-CZ" sz="4400" b="1" dirty="0">
              <a:solidFill>
                <a:srgbClr val="000066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6430" y="1936559"/>
            <a:ext cx="4437596" cy="4165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cs-CZ" sz="1400" b="1" dirty="0">
              <a:solidFill>
                <a:srgbClr val="000066"/>
              </a:solidFill>
              <a:latin typeface="Georgia" panose="02040502050405020303" pitchFamily="18" charset="0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0" y="2204718"/>
            <a:ext cx="70323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err="1">
                <a:latin typeface="Georgia" panose="02040502050405020303" pitchFamily="18" charset="0"/>
              </a:rPr>
              <a:t>Svetelné</a:t>
            </a:r>
            <a:r>
              <a:rPr lang="cs-CZ" sz="1400" dirty="0">
                <a:latin typeface="Georgia" panose="02040502050405020303" pitchFamily="18" charset="0"/>
              </a:rPr>
              <a:t> </a:t>
            </a:r>
            <a:r>
              <a:rPr lang="cs-CZ" sz="1400" dirty="0" err="1">
                <a:latin typeface="Georgia" panose="02040502050405020303" pitchFamily="18" charset="0"/>
              </a:rPr>
              <a:t>žiárenie</a:t>
            </a:r>
            <a:r>
              <a:rPr lang="cs-CZ" sz="1400" dirty="0">
                <a:latin typeface="Georgia" panose="02040502050405020303" pitchFamily="18" charset="0"/>
              </a:rPr>
              <a:t> s vlnovou </a:t>
            </a:r>
            <a:r>
              <a:rPr lang="cs-CZ" sz="1400" dirty="0" err="1">
                <a:latin typeface="Georgia" panose="02040502050405020303" pitchFamily="18" charset="0"/>
              </a:rPr>
              <a:t>dĺžkou</a:t>
            </a:r>
            <a:r>
              <a:rPr lang="cs-CZ" sz="1400" dirty="0">
                <a:latin typeface="Georgia" panose="02040502050405020303" pitchFamily="18" charset="0"/>
              </a:rPr>
              <a:t> </a:t>
            </a:r>
            <a:r>
              <a:rPr lang="el-GR" sz="1400" dirty="0">
                <a:latin typeface="Georgia" panose="02040502050405020303" pitchFamily="18" charset="0"/>
              </a:rPr>
              <a:t>λ</a:t>
            </a:r>
            <a:r>
              <a:rPr lang="cs-CZ" sz="1400" dirty="0">
                <a:latin typeface="Georgia" panose="02040502050405020303" pitchFamily="18" charset="0"/>
              </a:rPr>
              <a:t> =  400 - 800 nm. </a:t>
            </a:r>
          </a:p>
          <a:p>
            <a:r>
              <a:rPr lang="cs-CZ" sz="1400" dirty="0">
                <a:latin typeface="Georgia" panose="02040502050405020303" pitchFamily="18" charset="0"/>
              </a:rPr>
              <a:t>Je absorbované a emitované </a:t>
            </a:r>
            <a:r>
              <a:rPr lang="cs-CZ" sz="1400" dirty="0" err="1">
                <a:latin typeface="Georgia" panose="02040502050405020303" pitchFamily="18" charset="0"/>
              </a:rPr>
              <a:t>elektrónmi</a:t>
            </a:r>
            <a:r>
              <a:rPr lang="cs-CZ" sz="1400" dirty="0">
                <a:latin typeface="Georgia" panose="02040502050405020303" pitchFamily="18" charset="0"/>
              </a:rPr>
              <a:t> v </a:t>
            </a:r>
            <a:r>
              <a:rPr lang="cs-CZ" sz="1400" dirty="0" err="1">
                <a:latin typeface="Georgia" panose="02040502050405020303" pitchFamily="18" charset="0"/>
              </a:rPr>
              <a:t>atómoch</a:t>
            </a:r>
            <a:r>
              <a:rPr lang="cs-CZ" sz="1400" dirty="0">
                <a:latin typeface="Georgia" panose="02040502050405020303" pitchFamily="18" charset="0"/>
              </a:rPr>
              <a:t> a molekulách, </a:t>
            </a:r>
            <a:r>
              <a:rPr lang="cs-CZ" sz="1400" dirty="0" err="1">
                <a:latin typeface="Georgia" panose="02040502050405020303" pitchFamily="18" charset="0"/>
              </a:rPr>
              <a:t>keď</a:t>
            </a:r>
            <a:r>
              <a:rPr lang="cs-CZ" sz="1400" dirty="0">
                <a:latin typeface="Georgia" panose="02040502050405020303" pitchFamily="18" charset="0"/>
              </a:rPr>
              <a:t> e</a:t>
            </a:r>
            <a:r>
              <a:rPr lang="cs-CZ" sz="1400" baseline="30000" dirty="0">
                <a:latin typeface="Georgia" panose="02040502050405020303" pitchFamily="18" charset="0"/>
              </a:rPr>
              <a:t>-</a:t>
            </a:r>
            <a:r>
              <a:rPr lang="cs-CZ" sz="1400" dirty="0">
                <a:latin typeface="Georgia" panose="02040502050405020303" pitchFamily="18" charset="0"/>
              </a:rPr>
              <a:t> </a:t>
            </a:r>
            <a:r>
              <a:rPr lang="cs-CZ" sz="1400" dirty="0" err="1">
                <a:latin typeface="Georgia" panose="02040502050405020303" pitchFamily="18" charset="0"/>
              </a:rPr>
              <a:t>prechádzajú</a:t>
            </a:r>
            <a:r>
              <a:rPr lang="cs-CZ" sz="1400" dirty="0">
                <a:latin typeface="Georgia" panose="02040502050405020303" pitchFamily="18" charset="0"/>
              </a:rPr>
              <a:t> </a:t>
            </a:r>
            <a:r>
              <a:rPr lang="cs-CZ" sz="1400" dirty="0" err="1">
                <a:latin typeface="Georgia" panose="02040502050405020303" pitchFamily="18" charset="0"/>
              </a:rPr>
              <a:t>medzi</a:t>
            </a:r>
            <a:r>
              <a:rPr lang="cs-CZ" sz="1400" dirty="0">
                <a:latin typeface="Georgia" panose="02040502050405020303" pitchFamily="18" charset="0"/>
              </a:rPr>
              <a:t> energetickými hladinami. </a:t>
            </a:r>
            <a:endParaRPr lang="cs-CZ" sz="1400" baseline="-25000" dirty="0">
              <a:latin typeface="Georgia" panose="02040502050405020303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05" y="3199557"/>
            <a:ext cx="4243850" cy="221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470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4400" b="1" u="sng" dirty="0" err="1">
                <a:solidFill>
                  <a:srgbClr val="000066"/>
                </a:solidFill>
                <a:latin typeface="Georgia" panose="02040502050405020303" pitchFamily="18" charset="0"/>
              </a:rPr>
              <a:t>Absorpcia</a:t>
            </a:r>
            <a:r>
              <a:rPr lang="cs-CZ" sz="4400" b="1" u="sng" dirty="0">
                <a:solidFill>
                  <a:srgbClr val="000066"/>
                </a:solidFill>
                <a:latin typeface="Georgia" panose="02040502050405020303" pitchFamily="18" charset="0"/>
              </a:rPr>
              <a:t> </a:t>
            </a:r>
            <a:r>
              <a:rPr lang="cs-CZ" b="1" u="sng" dirty="0" err="1">
                <a:solidFill>
                  <a:srgbClr val="000066"/>
                </a:solidFill>
                <a:latin typeface="Georgia" panose="02040502050405020303" pitchFamily="18" charset="0"/>
              </a:rPr>
              <a:t>žiar</a:t>
            </a:r>
            <a:r>
              <a:rPr lang="cs-CZ" sz="4400" b="1" u="sng" dirty="0" err="1">
                <a:solidFill>
                  <a:srgbClr val="000066"/>
                </a:solidFill>
                <a:latin typeface="Georgia" panose="02040502050405020303" pitchFamily="18" charset="0"/>
              </a:rPr>
              <a:t>enia</a:t>
            </a:r>
            <a:endParaRPr lang="cs-CZ" sz="4400" b="1" u="sng" dirty="0">
              <a:solidFill>
                <a:srgbClr val="000066"/>
              </a:solidFill>
              <a:latin typeface="Georgia" panose="02040502050405020303" pitchFamily="18" charset="0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7410" y="2360066"/>
            <a:ext cx="4123034" cy="25204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A2ED46-FA18-4D65-8054-A72CD0951C08}"/>
              </a:ext>
            </a:extLst>
          </p:cNvPr>
          <p:cNvSpPr txBox="1"/>
          <p:nvPr/>
        </p:nvSpPr>
        <p:spPr>
          <a:xfrm>
            <a:off x="143556" y="1596308"/>
            <a:ext cx="524050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Interakcia</a:t>
            </a:r>
            <a:r>
              <a:rPr lang="en-US" dirty="0"/>
              <a:t> </a:t>
            </a:r>
            <a:r>
              <a:rPr lang="en-US" dirty="0" err="1"/>
              <a:t>látky</a:t>
            </a:r>
            <a:r>
              <a:rPr lang="en-US" dirty="0"/>
              <a:t> X (</a:t>
            </a:r>
            <a:r>
              <a:rPr lang="en-US" dirty="0" err="1"/>
              <a:t>atóm</a:t>
            </a:r>
            <a:r>
              <a:rPr lang="en-US" dirty="0"/>
              <a:t>, </a:t>
            </a:r>
            <a:r>
              <a:rPr lang="en-US" dirty="0" err="1"/>
              <a:t>molekula</a:t>
            </a:r>
            <a:r>
              <a:rPr lang="en-US" dirty="0"/>
              <a:t>) so </a:t>
            </a:r>
            <a:r>
              <a:rPr lang="en-US" dirty="0" err="1"/>
              <a:t>žiarením</a:t>
            </a:r>
            <a:r>
              <a:rPr lang="en-US" dirty="0"/>
              <a:t> </a:t>
            </a:r>
            <a:r>
              <a:rPr lang="en-US" dirty="0" err="1"/>
              <a:t>vhodn</a:t>
            </a:r>
            <a:r>
              <a:rPr lang="cs-CZ" dirty="0"/>
              <a:t>ej energie</a:t>
            </a:r>
            <a:r>
              <a:rPr lang="en-US" dirty="0"/>
              <a:t> E (v </a:t>
            </a:r>
            <a:r>
              <a:rPr lang="en-US" dirty="0" err="1"/>
              <a:t>závislosti</a:t>
            </a:r>
            <a:r>
              <a:rPr lang="en-US" dirty="0"/>
              <a:t> od </a:t>
            </a:r>
            <a:r>
              <a:rPr lang="en-US" dirty="0" err="1"/>
              <a:t>počtu</a:t>
            </a:r>
            <a:r>
              <a:rPr lang="en-US" dirty="0"/>
              <a:t> </a:t>
            </a:r>
            <a:r>
              <a:rPr lang="en-US" dirty="0" err="1"/>
              <a:t>hladín</a:t>
            </a:r>
            <a:r>
              <a:rPr lang="en-US" dirty="0"/>
              <a:t> </a:t>
            </a:r>
            <a:r>
              <a:rPr lang="en-US" dirty="0" err="1"/>
              <a:t>látka</a:t>
            </a:r>
            <a:r>
              <a:rPr lang="en-US" dirty="0"/>
              <a:t> </a:t>
            </a:r>
            <a:r>
              <a:rPr lang="en-US" dirty="0" err="1"/>
              <a:t>absorbuje</a:t>
            </a:r>
            <a:r>
              <a:rPr lang="en-US" dirty="0"/>
              <a:t>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rôznych</a:t>
            </a:r>
            <a:r>
              <a:rPr lang="en-US" dirty="0"/>
              <a:t> λ):</a:t>
            </a:r>
          </a:p>
          <a:p>
            <a:r>
              <a:rPr lang="en-US" dirty="0"/>
              <a:t> X + </a:t>
            </a:r>
            <a:r>
              <a:rPr lang="en-US" dirty="0" err="1"/>
              <a:t>hν</a:t>
            </a:r>
            <a:r>
              <a:rPr lang="en-US" dirty="0"/>
              <a:t> → X*</a:t>
            </a:r>
          </a:p>
          <a:p>
            <a:r>
              <a:rPr lang="en-US" dirty="0" err="1"/>
              <a:t>Usporiadaná</a:t>
            </a:r>
            <a:r>
              <a:rPr lang="en-US" dirty="0"/>
              <a:t> </a:t>
            </a:r>
            <a:r>
              <a:rPr lang="en-US" dirty="0" err="1"/>
              <a:t>množina</a:t>
            </a:r>
            <a:r>
              <a:rPr lang="en-US" dirty="0"/>
              <a:t> </a:t>
            </a:r>
            <a:r>
              <a:rPr lang="en-US" dirty="0" err="1"/>
              <a:t>vlnových</a:t>
            </a:r>
            <a:r>
              <a:rPr lang="en-US" dirty="0"/>
              <a:t> </a:t>
            </a:r>
            <a:r>
              <a:rPr lang="en-US" dirty="0" err="1"/>
              <a:t>dĺžok</a:t>
            </a:r>
            <a:r>
              <a:rPr lang="en-US" dirty="0"/>
              <a:t>, </a:t>
            </a:r>
            <a:r>
              <a:rPr lang="en-US" dirty="0" err="1"/>
              <a:t>ktoré</a:t>
            </a:r>
            <a:r>
              <a:rPr lang="en-US" dirty="0"/>
              <a:t> </a:t>
            </a:r>
            <a:r>
              <a:rPr lang="en-US" dirty="0" err="1"/>
              <a:t>látka</a:t>
            </a:r>
            <a:r>
              <a:rPr lang="en-US" dirty="0"/>
              <a:t> </a:t>
            </a:r>
            <a:r>
              <a:rPr lang="en-US" dirty="0" err="1"/>
              <a:t>absorbuje</a:t>
            </a:r>
            <a:r>
              <a:rPr lang="en-US" dirty="0"/>
              <a:t>,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nazýva</a:t>
            </a:r>
            <a:r>
              <a:rPr lang="en-US" dirty="0"/>
              <a:t> </a:t>
            </a:r>
            <a:r>
              <a:rPr lang="en-US" dirty="0" err="1"/>
              <a:t>absorpčné</a:t>
            </a:r>
            <a:r>
              <a:rPr lang="en-US" dirty="0"/>
              <a:t> </a:t>
            </a:r>
            <a:r>
              <a:rPr lang="en-US" dirty="0" err="1"/>
              <a:t>spektrum</a:t>
            </a:r>
            <a:r>
              <a:rPr lang="en-US" dirty="0"/>
              <a:t>.</a:t>
            </a:r>
          </a:p>
          <a:p>
            <a:r>
              <a:rPr lang="en-US" dirty="0" err="1"/>
              <a:t>Absorbované</a:t>
            </a:r>
            <a:r>
              <a:rPr lang="en-US" dirty="0"/>
              <a:t> λ </a:t>
            </a:r>
            <a:r>
              <a:rPr lang="en-US" dirty="0" err="1"/>
              <a:t>sú</a:t>
            </a:r>
            <a:r>
              <a:rPr lang="en-US" dirty="0"/>
              <a:t> </a:t>
            </a:r>
            <a:r>
              <a:rPr lang="en-US" dirty="0" err="1"/>
              <a:t>charakteristické</a:t>
            </a:r>
            <a:r>
              <a:rPr lang="en-US" dirty="0"/>
              <a:t> pre </a:t>
            </a:r>
            <a:r>
              <a:rPr lang="en-US" dirty="0" err="1"/>
              <a:t>určitú</a:t>
            </a:r>
            <a:r>
              <a:rPr lang="en-US" dirty="0"/>
              <a:t> </a:t>
            </a:r>
            <a:r>
              <a:rPr lang="en-US" dirty="0" err="1"/>
              <a:t>látku</a:t>
            </a:r>
            <a:r>
              <a:rPr lang="en-US" dirty="0"/>
              <a:t> </a:t>
            </a:r>
          </a:p>
          <a:p>
            <a:r>
              <a:rPr lang="en-US" dirty="0"/>
              <a:t>→ </a:t>
            </a:r>
            <a:r>
              <a:rPr lang="en-US" dirty="0" err="1"/>
              <a:t>látku</a:t>
            </a:r>
            <a:r>
              <a:rPr lang="en-US" dirty="0"/>
              <a:t> je </a:t>
            </a:r>
            <a:r>
              <a:rPr lang="en-US" dirty="0" err="1"/>
              <a:t>možné</a:t>
            </a:r>
            <a:r>
              <a:rPr lang="en-US" dirty="0"/>
              <a:t> </a:t>
            </a:r>
            <a:r>
              <a:rPr lang="en-US" dirty="0" err="1"/>
              <a:t>identifikovať</a:t>
            </a:r>
            <a:r>
              <a:rPr lang="en-US" dirty="0"/>
              <a:t> </a:t>
            </a:r>
            <a:r>
              <a:rPr lang="en-US" dirty="0" err="1"/>
              <a:t>alebo</a:t>
            </a:r>
            <a:r>
              <a:rPr lang="en-US" dirty="0"/>
              <a:t> </a:t>
            </a:r>
            <a:r>
              <a:rPr lang="en-US" dirty="0" err="1"/>
              <a:t>posúdiť</a:t>
            </a:r>
            <a:r>
              <a:rPr lang="en-US" dirty="0"/>
              <a:t> </a:t>
            </a:r>
            <a:r>
              <a:rPr lang="en-US" dirty="0" err="1"/>
              <a:t>jej</a:t>
            </a:r>
            <a:r>
              <a:rPr lang="en-US" dirty="0"/>
              <a:t> </a:t>
            </a:r>
            <a:r>
              <a:rPr lang="en-US" dirty="0" err="1"/>
              <a:t>štruktúru</a:t>
            </a:r>
            <a:r>
              <a:rPr lang="en-US" dirty="0"/>
              <a:t> (</a:t>
            </a:r>
            <a:r>
              <a:rPr lang="en-US" dirty="0" err="1"/>
              <a:t>kvalitatívna</a:t>
            </a:r>
            <a:r>
              <a:rPr lang="en-US" dirty="0"/>
              <a:t> </a:t>
            </a:r>
            <a:r>
              <a:rPr lang="en-US" dirty="0" err="1"/>
              <a:t>analýza</a:t>
            </a:r>
            <a:r>
              <a:rPr lang="en-US" dirty="0"/>
              <a:t>).</a:t>
            </a:r>
          </a:p>
          <a:p>
            <a:r>
              <a:rPr lang="en-US" dirty="0" err="1"/>
              <a:t>Miera</a:t>
            </a:r>
            <a:r>
              <a:rPr lang="en-US" dirty="0"/>
              <a:t> </a:t>
            </a:r>
            <a:r>
              <a:rPr lang="en-US" dirty="0" err="1"/>
              <a:t>absorpcie</a:t>
            </a:r>
            <a:r>
              <a:rPr lang="en-US" dirty="0"/>
              <a:t>, t. j. </a:t>
            </a:r>
            <a:r>
              <a:rPr lang="en-US" dirty="0" err="1"/>
              <a:t>množstvo</a:t>
            </a:r>
            <a:r>
              <a:rPr lang="en-US" dirty="0"/>
              <a:t> </a:t>
            </a:r>
            <a:r>
              <a:rPr lang="en-US" dirty="0" err="1"/>
              <a:t>absorbovaného</a:t>
            </a:r>
            <a:r>
              <a:rPr lang="en-US" dirty="0"/>
              <a:t> </a:t>
            </a:r>
            <a:r>
              <a:rPr lang="en-US" dirty="0" err="1"/>
              <a:t>žiarenia</a:t>
            </a:r>
            <a:r>
              <a:rPr lang="en-US" dirty="0"/>
              <a:t>, je </a:t>
            </a:r>
            <a:r>
              <a:rPr lang="en-US" dirty="0" err="1"/>
              <a:t>vyjadrená</a:t>
            </a:r>
            <a:r>
              <a:rPr lang="en-US" dirty="0"/>
              <a:t> </a:t>
            </a:r>
            <a:r>
              <a:rPr lang="en-US" dirty="0" err="1"/>
              <a:t>absorbanciou</a:t>
            </a:r>
            <a:r>
              <a:rPr lang="en-US" dirty="0"/>
              <a:t> - A (</a:t>
            </a:r>
            <a:r>
              <a:rPr lang="en-US" dirty="0" err="1"/>
              <a:t>kvantitatívna</a:t>
            </a:r>
            <a:r>
              <a:rPr lang="en-US" dirty="0"/>
              <a:t> </a:t>
            </a:r>
            <a:r>
              <a:rPr lang="en-US" dirty="0" err="1"/>
              <a:t>analýza</a:t>
            </a:r>
            <a:r>
              <a:rPr lang="en-US" dirty="0"/>
              <a:t>)</a:t>
            </a:r>
          </a:p>
          <a:p>
            <a:r>
              <a:rPr lang="en-US" dirty="0"/>
              <a:t>V </a:t>
            </a:r>
            <a:r>
              <a:rPr lang="en-US" dirty="0" err="1"/>
              <a:t>spektrách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prejavia</a:t>
            </a:r>
            <a:r>
              <a:rPr lang="en-US" dirty="0"/>
              <a:t> </a:t>
            </a:r>
            <a:r>
              <a:rPr lang="en-US" dirty="0" err="1"/>
              <a:t>iba</a:t>
            </a:r>
            <a:r>
              <a:rPr lang="en-US" dirty="0"/>
              <a:t> </a:t>
            </a:r>
            <a:r>
              <a:rPr lang="en-US" dirty="0" err="1"/>
              <a:t>prechody</a:t>
            </a:r>
            <a:r>
              <a:rPr lang="en-US" dirty="0"/>
              <a:t> </a:t>
            </a:r>
            <a:r>
              <a:rPr lang="en-US" dirty="0" err="1"/>
              <a:t>povolené</a:t>
            </a:r>
            <a:r>
              <a:rPr lang="en-US" dirty="0"/>
              <a:t> </a:t>
            </a:r>
            <a:r>
              <a:rPr lang="en-US" dirty="0" err="1"/>
              <a:t>výber</a:t>
            </a:r>
            <a:r>
              <a:rPr lang="cs-CZ" dirty="0" err="1"/>
              <a:t>ovými</a:t>
            </a:r>
            <a:r>
              <a:rPr lang="en-US" dirty="0"/>
              <a:t> </a:t>
            </a:r>
            <a:r>
              <a:rPr lang="en-US" dirty="0" err="1"/>
              <a:t>pravidlami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4216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cs-CZ" sz="4400" b="1" u="sng" dirty="0" err="1">
                <a:solidFill>
                  <a:srgbClr val="000066"/>
                </a:solidFill>
                <a:latin typeface="Georgia" panose="02040502050405020303" pitchFamily="18" charset="0"/>
              </a:rPr>
              <a:t>Odvodenie</a:t>
            </a:r>
            <a:r>
              <a:rPr lang="cs-CZ" sz="4400" b="1" u="sng" dirty="0">
                <a:solidFill>
                  <a:srgbClr val="000066"/>
                </a:solidFill>
                <a:latin typeface="Georgia" panose="02040502050405020303" pitchFamily="18" charset="0"/>
              </a:rPr>
              <a:t> Lambert-Beerova zákona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58587" y="2161235"/>
            <a:ext cx="4482438" cy="1005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ts val="100"/>
              </a:spcBef>
              <a:spcAft>
                <a:spcPts val="200"/>
              </a:spcAft>
            </a:pPr>
            <a:r>
              <a:rPr lang="cs-CZ" sz="1400" b="1" dirty="0">
                <a:solidFill>
                  <a:srgbClr val="000066"/>
                </a:solidFill>
                <a:latin typeface="Georgia" panose="02040502050405020303" pitchFamily="18" charset="0"/>
              </a:rPr>
              <a:t>1. </a:t>
            </a:r>
            <a:r>
              <a:rPr lang="cs-CZ" sz="1600" b="1" dirty="0">
                <a:solidFill>
                  <a:srgbClr val="000066"/>
                </a:solidFill>
                <a:latin typeface="Georgia" panose="02040502050405020303" pitchFamily="18" charset="0"/>
              </a:rPr>
              <a:t>Transmitance a délka absorbujícího prostředí: zákon Bouguer-Lambert</a:t>
            </a:r>
          </a:p>
          <a:p>
            <a:pPr>
              <a:spcBef>
                <a:spcPts val="100"/>
              </a:spcBef>
              <a:spcAft>
                <a:spcPts val="200"/>
              </a:spcAft>
            </a:pPr>
            <a:r>
              <a:rPr lang="cs-CZ" sz="1600" dirty="0">
                <a:latin typeface="Georgia" panose="02040502050405020303" pitchFamily="18" charset="0"/>
              </a:rPr>
              <a:t>T = </a:t>
            </a:r>
            <a:r>
              <a:rPr lang="el-GR" sz="1600" dirty="0">
                <a:latin typeface="Georgia" panose="02040502050405020303" pitchFamily="18" charset="0"/>
              </a:rPr>
              <a:t>Φ/Φ</a:t>
            </a:r>
            <a:r>
              <a:rPr lang="el-GR" sz="1600" baseline="-25000" dirty="0">
                <a:latin typeface="Georgia" panose="02040502050405020303" pitchFamily="18" charset="0"/>
              </a:rPr>
              <a:t>0</a:t>
            </a:r>
            <a:r>
              <a:rPr lang="cs-CZ" sz="1600" baseline="-25000" dirty="0">
                <a:latin typeface="Georgia" panose="02040502050405020303" pitchFamily="18" charset="0"/>
              </a:rPr>
              <a:t> </a:t>
            </a:r>
            <a:r>
              <a:rPr lang="cs-CZ" sz="1600" dirty="0">
                <a:latin typeface="Georgia" panose="02040502050405020303" pitchFamily="18" charset="0"/>
              </a:rPr>
              <a:t>= e </a:t>
            </a:r>
            <a:r>
              <a:rPr lang="cs-CZ" sz="1600" baseline="30000" dirty="0">
                <a:latin typeface="Georgia" panose="02040502050405020303" pitchFamily="18" charset="0"/>
              </a:rPr>
              <a:t>–konst. x délka absorb. prostředí</a:t>
            </a:r>
            <a:endParaRPr lang="cs-CZ" sz="1600" b="1" baseline="30000" dirty="0">
              <a:solidFill>
                <a:srgbClr val="000066"/>
              </a:solidFill>
              <a:latin typeface="Georgia" panose="02040502050405020303" pitchFamily="18" charset="0"/>
            </a:endParaRP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98" y="3221489"/>
            <a:ext cx="4406441" cy="2480885"/>
          </a:xfrm>
          <a:prstGeom prst="rect">
            <a:avLst/>
          </a:prstGeom>
        </p:spPr>
      </p:pic>
      <p:sp>
        <p:nvSpPr>
          <p:cNvPr id="15" name="Obdélník 14"/>
          <p:cNvSpPr/>
          <p:nvPr/>
        </p:nvSpPr>
        <p:spPr>
          <a:xfrm>
            <a:off x="4589909" y="2161234"/>
            <a:ext cx="3647851" cy="1005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ts val="100"/>
              </a:spcBef>
              <a:spcAft>
                <a:spcPts val="200"/>
              </a:spcAft>
            </a:pPr>
            <a:r>
              <a:rPr lang="cs-CZ" sz="1600" b="1" dirty="0">
                <a:solidFill>
                  <a:srgbClr val="000066"/>
                </a:solidFill>
                <a:latin typeface="Georgia" panose="02040502050405020303" pitchFamily="18" charset="0"/>
              </a:rPr>
              <a:t>2. Transmitance a koncentrace: zákon Beerův</a:t>
            </a:r>
          </a:p>
          <a:p>
            <a:pPr>
              <a:spcBef>
                <a:spcPts val="100"/>
              </a:spcBef>
              <a:spcAft>
                <a:spcPts val="200"/>
              </a:spcAft>
            </a:pPr>
            <a:r>
              <a:rPr lang="cs-CZ" sz="1600" dirty="0">
                <a:latin typeface="Georgia" panose="02040502050405020303" pitchFamily="18" charset="0"/>
              </a:rPr>
              <a:t>T = </a:t>
            </a:r>
            <a:r>
              <a:rPr lang="el-GR" sz="1600" dirty="0">
                <a:latin typeface="Georgia" panose="02040502050405020303" pitchFamily="18" charset="0"/>
              </a:rPr>
              <a:t>Φ/Φ</a:t>
            </a:r>
            <a:r>
              <a:rPr lang="el-GR" sz="1600" baseline="-25000" dirty="0">
                <a:latin typeface="Georgia" panose="02040502050405020303" pitchFamily="18" charset="0"/>
              </a:rPr>
              <a:t>0</a:t>
            </a:r>
            <a:r>
              <a:rPr lang="cs-CZ" sz="1600" baseline="-25000" dirty="0">
                <a:latin typeface="Georgia" panose="02040502050405020303" pitchFamily="18" charset="0"/>
              </a:rPr>
              <a:t> </a:t>
            </a:r>
            <a:r>
              <a:rPr lang="cs-CZ" sz="1600" dirty="0">
                <a:latin typeface="Georgia" panose="02040502050405020303" pitchFamily="18" charset="0"/>
              </a:rPr>
              <a:t>= e </a:t>
            </a:r>
            <a:r>
              <a:rPr lang="cs-CZ" sz="1600" baseline="30000" dirty="0">
                <a:latin typeface="Georgia" panose="02040502050405020303" pitchFamily="18" charset="0"/>
              </a:rPr>
              <a:t>–konst. x délka absorb. prostředí</a:t>
            </a:r>
            <a:endParaRPr lang="cs-CZ" sz="1600" b="1" baseline="30000" dirty="0">
              <a:solidFill>
                <a:srgbClr val="000066"/>
              </a:solidFill>
              <a:latin typeface="Georgia" panose="02040502050405020303" pitchFamily="18" charset="0"/>
            </a:endParaRP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4304" y="3221489"/>
            <a:ext cx="4561346" cy="248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5528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41329</TotalTime>
  <Words>1553</Words>
  <Application>Microsoft Office PowerPoint</Application>
  <PresentationFormat>On-screen Show (4:3)</PresentationFormat>
  <Paragraphs>214</Paragraphs>
  <Slides>36</Slides>
  <Notes>2</Notes>
  <HiddenSlides>0</HiddenSlides>
  <MMClips>0</MMClips>
  <ScaleCrop>false</ScaleCrop>
  <HeadingPairs>
    <vt:vector size="10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Gulim</vt:lpstr>
      <vt:lpstr>Arial</vt:lpstr>
      <vt:lpstr>Calibri</vt:lpstr>
      <vt:lpstr>Cambria Math</vt:lpstr>
      <vt:lpstr>Georgia</vt:lpstr>
      <vt:lpstr>Times New Roman</vt:lpstr>
      <vt:lpstr>Wingdings</vt:lpstr>
      <vt:lpstr>Office Theme</vt:lpstr>
      <vt:lpstr>file:///\\localhost\Users\jozef\Documents\Lectures\BFCH2\Document1!OLE_LINK1</vt:lpstr>
      <vt:lpstr>Equation</vt:lpstr>
      <vt:lpstr>Spektrálne Metody UV-Vis, Luminiscencia</vt:lpstr>
      <vt:lpstr>Typické fluorofóry</vt:lpstr>
      <vt:lpstr>PowerPoint Presentation</vt:lpstr>
      <vt:lpstr>PowerPoint Presentation</vt:lpstr>
      <vt:lpstr>Druhy elektromagnetického žiarenia </vt:lpstr>
      <vt:lpstr>Foton – základné vzťahy</vt:lpstr>
      <vt:lpstr>Viditeľné svetlo</vt:lpstr>
      <vt:lpstr>Absorpcia žiarenia</vt:lpstr>
      <vt:lpstr>Odvodenie Lambert-Beerova zákona</vt:lpstr>
      <vt:lpstr>Odvození Lambert-Beerova zákona</vt:lpstr>
      <vt:lpstr>Limitace Lambert-Beerova zákona</vt:lpstr>
      <vt:lpstr>UV-VIS spektrofotometrie</vt:lpstr>
      <vt:lpstr>Optické analytické metody</vt:lpstr>
      <vt:lpstr>Optické analytické metody</vt:lpstr>
      <vt:lpstr>Optické analytické metody</vt:lpstr>
      <vt:lpstr>PowerPoint Presentation</vt:lpstr>
      <vt:lpstr>PowerPoint Presentation</vt:lpstr>
      <vt:lpstr>Energetické hladiny v molekule</vt:lpstr>
      <vt:lpstr>Čo určuje tvar absorbčného spektra?</vt:lpstr>
      <vt:lpstr>Typické charakteristiky fluorescenčných spektier</vt:lpstr>
      <vt:lpstr>Kasha’s Rule</vt:lpstr>
      <vt:lpstr>Jablonského diagram</vt:lpstr>
      <vt:lpstr>Kvantový výťažok</vt:lpstr>
      <vt:lpstr>Fluorescenčný spektrofotometer</vt:lpstr>
      <vt:lpstr>Fluorescenčný mikroskop</vt:lpstr>
      <vt:lpstr>Fluorescence microscopy</vt:lpstr>
      <vt:lpstr>Försterov Rezonančný Transfer Energie (FRET)</vt:lpstr>
      <vt:lpstr>Efektívnosť FRET</vt:lpstr>
      <vt:lpstr>PowerPoint Presentation</vt:lpstr>
      <vt:lpstr>PowerPoint Presentation</vt:lpstr>
      <vt:lpstr>PowerPoint Presentation</vt:lpstr>
      <vt:lpstr>Monitorovanie skladania proteínov  in vivo</vt:lpstr>
      <vt:lpstr>Fluorescenčná anizotropia</vt:lpstr>
      <vt:lpstr>Viazanie ligandu do receptoru</vt:lpstr>
      <vt:lpstr>Praktické výhody v porovnaní s inymi experimentálnymi technikami</vt:lpstr>
      <vt:lpstr>Ďalšie čítanie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Jozef</dc:creator>
  <cp:lastModifiedBy>Jozef Hritz</cp:lastModifiedBy>
  <cp:revision>105</cp:revision>
  <dcterms:created xsi:type="dcterms:W3CDTF">2014-10-05T13:10:41Z</dcterms:created>
  <dcterms:modified xsi:type="dcterms:W3CDTF">2024-10-14T05:25:41Z</dcterms:modified>
</cp:coreProperties>
</file>