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81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3F924F-64BB-48FE-8C66-9A61839ED42C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9EDA32-C043-4A27-9A42-10384965A4DD}">
      <dgm:prSet/>
      <dgm:spPr/>
      <dgm:t>
        <a:bodyPr/>
        <a:lstStyle/>
        <a:p>
          <a:r>
            <a:rPr lang="cs-CZ"/>
            <a:t>Glykosidická vazba – acetaly a ketaly</a:t>
          </a:r>
          <a:endParaRPr lang="en-US"/>
        </a:p>
      </dgm:t>
    </dgm:pt>
    <dgm:pt modelId="{BEACDEC8-0774-4DE0-920D-70B0E372085C}" type="parTrans" cxnId="{4953843D-3728-49B5-B916-2BD66A70C79B}">
      <dgm:prSet/>
      <dgm:spPr/>
      <dgm:t>
        <a:bodyPr/>
        <a:lstStyle/>
        <a:p>
          <a:endParaRPr lang="en-US"/>
        </a:p>
      </dgm:t>
    </dgm:pt>
    <dgm:pt modelId="{21302D0D-A2F6-417A-9A8F-C0BA526DCA02}" type="sibTrans" cxnId="{4953843D-3728-49B5-B916-2BD66A70C79B}">
      <dgm:prSet/>
      <dgm:spPr/>
      <dgm:t>
        <a:bodyPr/>
        <a:lstStyle/>
        <a:p>
          <a:endParaRPr lang="en-US"/>
        </a:p>
      </dgm:t>
    </dgm:pt>
    <dgm:pt modelId="{8351B265-93B0-48D0-9A95-D2AD5520F2C1}">
      <dgm:prSet/>
      <dgm:spPr/>
      <dgm:t>
        <a:bodyPr/>
        <a:lstStyle/>
        <a:p>
          <a:r>
            <a:rPr lang="cs-CZ" dirty="0"/>
            <a:t>OR, SR, NR </a:t>
          </a:r>
          <a:endParaRPr lang="en-US" dirty="0"/>
        </a:p>
      </dgm:t>
    </dgm:pt>
    <dgm:pt modelId="{7005F4C0-FB15-4E78-AA78-ED356657C214}" type="parTrans" cxnId="{BB14DC52-C8D2-49A9-BE79-55BF7787B01D}">
      <dgm:prSet/>
      <dgm:spPr/>
      <dgm:t>
        <a:bodyPr/>
        <a:lstStyle/>
        <a:p>
          <a:endParaRPr lang="en-US"/>
        </a:p>
      </dgm:t>
    </dgm:pt>
    <dgm:pt modelId="{B51EBADB-60FB-48B9-BD95-173C090D857F}" type="sibTrans" cxnId="{BB14DC52-C8D2-49A9-BE79-55BF7787B01D}">
      <dgm:prSet/>
      <dgm:spPr/>
      <dgm:t>
        <a:bodyPr/>
        <a:lstStyle/>
        <a:p>
          <a:endParaRPr lang="en-US"/>
        </a:p>
      </dgm:t>
    </dgm:pt>
    <dgm:pt modelId="{51B2531C-8527-41B0-AE5A-D090BA0E8581}">
      <dgm:prSet/>
      <dgm:spPr/>
      <dgm:t>
        <a:bodyPr/>
        <a:lstStyle/>
        <a:p>
          <a:r>
            <a:rPr lang="cs-CZ"/>
            <a:t>specificky štěpí glykosidasy  </a:t>
          </a:r>
          <a:endParaRPr lang="en-US"/>
        </a:p>
      </dgm:t>
    </dgm:pt>
    <dgm:pt modelId="{0D41AD82-4FD0-4C0B-B7E8-D5B50143A66F}" type="parTrans" cxnId="{BF871242-E825-468F-AC5F-8649D998AC14}">
      <dgm:prSet/>
      <dgm:spPr/>
      <dgm:t>
        <a:bodyPr/>
        <a:lstStyle/>
        <a:p>
          <a:endParaRPr lang="en-US"/>
        </a:p>
      </dgm:t>
    </dgm:pt>
    <dgm:pt modelId="{F890DFE6-D269-4945-872D-02F3817D2DA4}" type="sibTrans" cxnId="{BF871242-E825-468F-AC5F-8649D998AC14}">
      <dgm:prSet/>
      <dgm:spPr/>
      <dgm:t>
        <a:bodyPr/>
        <a:lstStyle/>
        <a:p>
          <a:endParaRPr lang="en-US"/>
        </a:p>
      </dgm:t>
    </dgm:pt>
    <dgm:pt modelId="{F080EC14-B1F6-42C0-871B-6BCA7F901B9E}">
      <dgm:prSet/>
      <dgm:spPr/>
      <dgm:t>
        <a:bodyPr/>
        <a:lstStyle/>
        <a:p>
          <a:r>
            <a:rPr lang="cs-CZ"/>
            <a:t>Homoglykosidy – sacharid + sacharid	</a:t>
          </a:r>
          <a:endParaRPr lang="en-US"/>
        </a:p>
      </dgm:t>
    </dgm:pt>
    <dgm:pt modelId="{4DB5281E-A3BF-44B6-A0D2-776354DA7FEB}" type="parTrans" cxnId="{6EC50092-75A4-40CB-AD19-8D7C65190B5C}">
      <dgm:prSet/>
      <dgm:spPr/>
      <dgm:t>
        <a:bodyPr/>
        <a:lstStyle/>
        <a:p>
          <a:endParaRPr lang="en-US"/>
        </a:p>
      </dgm:t>
    </dgm:pt>
    <dgm:pt modelId="{127D90EC-77CE-4DC0-B4C5-160167126444}" type="sibTrans" cxnId="{6EC50092-75A4-40CB-AD19-8D7C65190B5C}">
      <dgm:prSet/>
      <dgm:spPr/>
      <dgm:t>
        <a:bodyPr/>
        <a:lstStyle/>
        <a:p>
          <a:endParaRPr lang="en-US"/>
        </a:p>
      </dgm:t>
    </dgm:pt>
    <dgm:pt modelId="{82A76285-FBC6-453E-986A-FDAEB6C2A2E0}">
      <dgm:prSet/>
      <dgm:spPr/>
      <dgm:t>
        <a:bodyPr/>
        <a:lstStyle/>
        <a:p>
          <a:r>
            <a:rPr lang="cs-CZ"/>
            <a:t>- di-, tri-,…, oligo-, polysacharidy</a:t>
          </a:r>
          <a:endParaRPr lang="en-US"/>
        </a:p>
      </dgm:t>
    </dgm:pt>
    <dgm:pt modelId="{39A1E099-2413-48DB-8F83-AE3BB3CFEB39}" type="parTrans" cxnId="{47CEF7FB-25BC-4570-9242-CE92DBFE4046}">
      <dgm:prSet/>
      <dgm:spPr/>
      <dgm:t>
        <a:bodyPr/>
        <a:lstStyle/>
        <a:p>
          <a:endParaRPr lang="en-US"/>
        </a:p>
      </dgm:t>
    </dgm:pt>
    <dgm:pt modelId="{22934137-E733-4D2F-92B2-C7F443D39E09}" type="sibTrans" cxnId="{47CEF7FB-25BC-4570-9242-CE92DBFE4046}">
      <dgm:prSet/>
      <dgm:spPr/>
      <dgm:t>
        <a:bodyPr/>
        <a:lstStyle/>
        <a:p>
          <a:endParaRPr lang="en-US"/>
        </a:p>
      </dgm:t>
    </dgm:pt>
    <dgm:pt modelId="{7581E9F3-1A4E-43E8-A52E-1FF12FD389EF}">
      <dgm:prSet/>
      <dgm:spPr/>
      <dgm:t>
        <a:bodyPr/>
        <a:lstStyle/>
        <a:p>
          <a:r>
            <a:rPr lang="cs-CZ"/>
            <a:t>Heteroglykosidy – sacharid + aglykon</a:t>
          </a:r>
          <a:endParaRPr lang="en-US"/>
        </a:p>
      </dgm:t>
    </dgm:pt>
    <dgm:pt modelId="{58068E5A-4154-4B94-8754-FF3BF301FC1D}" type="parTrans" cxnId="{57319A16-97B7-400A-9FDD-452FEC5F2D64}">
      <dgm:prSet/>
      <dgm:spPr/>
      <dgm:t>
        <a:bodyPr/>
        <a:lstStyle/>
        <a:p>
          <a:endParaRPr lang="en-US"/>
        </a:p>
      </dgm:t>
    </dgm:pt>
    <dgm:pt modelId="{6149B3BE-A429-48C8-81A9-F115AE42C9FB}" type="sibTrans" cxnId="{57319A16-97B7-400A-9FDD-452FEC5F2D64}">
      <dgm:prSet/>
      <dgm:spPr/>
      <dgm:t>
        <a:bodyPr/>
        <a:lstStyle/>
        <a:p>
          <a:endParaRPr lang="en-US"/>
        </a:p>
      </dgm:t>
    </dgm:pt>
    <dgm:pt modelId="{83EC45BA-DE99-4AB4-B2DC-7B0412227012}" type="pres">
      <dgm:prSet presAssocID="{693F924F-64BB-48FE-8C66-9A61839ED42C}" presName="Name0" presStyleCnt="0">
        <dgm:presLayoutVars>
          <dgm:dir/>
          <dgm:animLvl val="lvl"/>
          <dgm:resizeHandles val="exact"/>
        </dgm:presLayoutVars>
      </dgm:prSet>
      <dgm:spPr/>
    </dgm:pt>
    <dgm:pt modelId="{BDC516AA-6CBB-4F47-86AD-88144205A4C9}" type="pres">
      <dgm:prSet presAssocID="{6E9EDA32-C043-4A27-9A42-10384965A4DD}" presName="linNode" presStyleCnt="0"/>
      <dgm:spPr/>
    </dgm:pt>
    <dgm:pt modelId="{C732DAAC-BD97-42E4-A5BD-FE760F23705C}" type="pres">
      <dgm:prSet presAssocID="{6E9EDA32-C043-4A27-9A42-10384965A4D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C72EF71-0543-4F01-8132-F2CB36F1BAB3}" type="pres">
      <dgm:prSet presAssocID="{6E9EDA32-C043-4A27-9A42-10384965A4DD}" presName="descendantText" presStyleLbl="alignAccFollowNode1" presStyleIdx="0" presStyleCnt="2">
        <dgm:presLayoutVars>
          <dgm:bulletEnabled val="1"/>
        </dgm:presLayoutVars>
      </dgm:prSet>
      <dgm:spPr/>
    </dgm:pt>
    <dgm:pt modelId="{4FBC4D5A-DF0B-47D2-96AE-B1A0DD4C3995}" type="pres">
      <dgm:prSet presAssocID="{21302D0D-A2F6-417A-9A8F-C0BA526DCA02}" presName="sp" presStyleCnt="0"/>
      <dgm:spPr/>
    </dgm:pt>
    <dgm:pt modelId="{E94BB8C0-F25C-464A-9D87-5BEEBDB26421}" type="pres">
      <dgm:prSet presAssocID="{F080EC14-B1F6-42C0-871B-6BCA7F901B9E}" presName="linNode" presStyleCnt="0"/>
      <dgm:spPr/>
    </dgm:pt>
    <dgm:pt modelId="{F15AFD90-675D-4081-A358-0C2DD65E9C85}" type="pres">
      <dgm:prSet presAssocID="{F080EC14-B1F6-42C0-871B-6BCA7F901B9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F6E257E-1C53-467A-BACC-AAE9FAAEB092}" type="pres">
      <dgm:prSet presAssocID="{F080EC14-B1F6-42C0-871B-6BCA7F901B9E}" presName="descendantText" presStyleLbl="alignAccFollowNode1" presStyleIdx="1" presStyleCnt="2">
        <dgm:presLayoutVars>
          <dgm:bulletEnabled val="1"/>
        </dgm:presLayoutVars>
      </dgm:prSet>
      <dgm:spPr/>
    </dgm:pt>
    <dgm:pt modelId="{D07C69CF-65BB-490C-9205-34896D7F9576}" type="pres">
      <dgm:prSet presAssocID="{127D90EC-77CE-4DC0-B4C5-160167126444}" presName="sp" presStyleCnt="0"/>
      <dgm:spPr/>
    </dgm:pt>
    <dgm:pt modelId="{C90057FE-38E3-41C2-919B-3B71BE52F917}" type="pres">
      <dgm:prSet presAssocID="{7581E9F3-1A4E-43E8-A52E-1FF12FD389EF}" presName="linNode" presStyleCnt="0"/>
      <dgm:spPr/>
    </dgm:pt>
    <dgm:pt modelId="{117C6237-BB3B-4BB7-8D4D-D56DC7BF56D2}" type="pres">
      <dgm:prSet presAssocID="{7581E9F3-1A4E-43E8-A52E-1FF12FD389E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C3DFF414-A6B9-467C-961D-C56F9B1F0A81}" type="presOf" srcId="{693F924F-64BB-48FE-8C66-9A61839ED42C}" destId="{83EC45BA-DE99-4AB4-B2DC-7B0412227012}" srcOrd="0" destOrd="0" presId="urn:microsoft.com/office/officeart/2005/8/layout/vList5"/>
    <dgm:cxn modelId="{57319A16-97B7-400A-9FDD-452FEC5F2D64}" srcId="{693F924F-64BB-48FE-8C66-9A61839ED42C}" destId="{7581E9F3-1A4E-43E8-A52E-1FF12FD389EF}" srcOrd="2" destOrd="0" parTransId="{58068E5A-4154-4B94-8754-FF3BF301FC1D}" sibTransId="{6149B3BE-A429-48C8-81A9-F115AE42C9FB}"/>
    <dgm:cxn modelId="{A8006122-0B6B-4CE7-A510-EA4B17DCCCB8}" type="presOf" srcId="{F080EC14-B1F6-42C0-871B-6BCA7F901B9E}" destId="{F15AFD90-675D-4081-A358-0C2DD65E9C85}" srcOrd="0" destOrd="0" presId="urn:microsoft.com/office/officeart/2005/8/layout/vList5"/>
    <dgm:cxn modelId="{7ED28D23-EFD0-476D-942E-4F230D18027C}" type="presOf" srcId="{7581E9F3-1A4E-43E8-A52E-1FF12FD389EF}" destId="{117C6237-BB3B-4BB7-8D4D-D56DC7BF56D2}" srcOrd="0" destOrd="0" presId="urn:microsoft.com/office/officeart/2005/8/layout/vList5"/>
    <dgm:cxn modelId="{4953843D-3728-49B5-B916-2BD66A70C79B}" srcId="{693F924F-64BB-48FE-8C66-9A61839ED42C}" destId="{6E9EDA32-C043-4A27-9A42-10384965A4DD}" srcOrd="0" destOrd="0" parTransId="{BEACDEC8-0774-4DE0-920D-70B0E372085C}" sibTransId="{21302D0D-A2F6-417A-9A8F-C0BA526DCA02}"/>
    <dgm:cxn modelId="{BF871242-E825-468F-AC5F-8649D998AC14}" srcId="{6E9EDA32-C043-4A27-9A42-10384965A4DD}" destId="{51B2531C-8527-41B0-AE5A-D090BA0E8581}" srcOrd="1" destOrd="0" parTransId="{0D41AD82-4FD0-4C0B-B7E8-D5B50143A66F}" sibTransId="{F890DFE6-D269-4945-872D-02F3817D2DA4}"/>
    <dgm:cxn modelId="{874CDA6B-61C7-4BB3-AE69-71E6AA9A577A}" type="presOf" srcId="{8351B265-93B0-48D0-9A95-D2AD5520F2C1}" destId="{FC72EF71-0543-4F01-8132-F2CB36F1BAB3}" srcOrd="0" destOrd="0" presId="urn:microsoft.com/office/officeart/2005/8/layout/vList5"/>
    <dgm:cxn modelId="{BB14DC52-C8D2-49A9-BE79-55BF7787B01D}" srcId="{6E9EDA32-C043-4A27-9A42-10384965A4DD}" destId="{8351B265-93B0-48D0-9A95-D2AD5520F2C1}" srcOrd="0" destOrd="0" parTransId="{7005F4C0-FB15-4E78-AA78-ED356657C214}" sibTransId="{B51EBADB-60FB-48B9-BD95-173C090D857F}"/>
    <dgm:cxn modelId="{A9B06C7C-5E04-4335-8875-584B65F2A671}" type="presOf" srcId="{82A76285-FBC6-453E-986A-FDAEB6C2A2E0}" destId="{CF6E257E-1C53-467A-BACC-AAE9FAAEB092}" srcOrd="0" destOrd="0" presId="urn:microsoft.com/office/officeart/2005/8/layout/vList5"/>
    <dgm:cxn modelId="{6EC50092-75A4-40CB-AD19-8D7C65190B5C}" srcId="{693F924F-64BB-48FE-8C66-9A61839ED42C}" destId="{F080EC14-B1F6-42C0-871B-6BCA7F901B9E}" srcOrd="1" destOrd="0" parTransId="{4DB5281E-A3BF-44B6-A0D2-776354DA7FEB}" sibTransId="{127D90EC-77CE-4DC0-B4C5-160167126444}"/>
    <dgm:cxn modelId="{2292B0E6-9813-4F4E-A0B3-AA2CE27DD79B}" type="presOf" srcId="{6E9EDA32-C043-4A27-9A42-10384965A4DD}" destId="{C732DAAC-BD97-42E4-A5BD-FE760F23705C}" srcOrd="0" destOrd="0" presId="urn:microsoft.com/office/officeart/2005/8/layout/vList5"/>
    <dgm:cxn modelId="{F9C79DEB-7C5C-458E-A67C-C54E440F142D}" type="presOf" srcId="{51B2531C-8527-41B0-AE5A-D090BA0E8581}" destId="{FC72EF71-0543-4F01-8132-F2CB36F1BAB3}" srcOrd="0" destOrd="1" presId="urn:microsoft.com/office/officeart/2005/8/layout/vList5"/>
    <dgm:cxn modelId="{47CEF7FB-25BC-4570-9242-CE92DBFE4046}" srcId="{F080EC14-B1F6-42C0-871B-6BCA7F901B9E}" destId="{82A76285-FBC6-453E-986A-FDAEB6C2A2E0}" srcOrd="0" destOrd="0" parTransId="{39A1E099-2413-48DB-8F83-AE3BB3CFEB39}" sibTransId="{22934137-E733-4D2F-92B2-C7F443D39E09}"/>
    <dgm:cxn modelId="{E9672768-EF72-434E-B964-6A387C67694B}" type="presParOf" srcId="{83EC45BA-DE99-4AB4-B2DC-7B0412227012}" destId="{BDC516AA-6CBB-4F47-86AD-88144205A4C9}" srcOrd="0" destOrd="0" presId="urn:microsoft.com/office/officeart/2005/8/layout/vList5"/>
    <dgm:cxn modelId="{399676F2-4DD8-4C5F-BFF9-93CC1613C219}" type="presParOf" srcId="{BDC516AA-6CBB-4F47-86AD-88144205A4C9}" destId="{C732DAAC-BD97-42E4-A5BD-FE760F23705C}" srcOrd="0" destOrd="0" presId="urn:microsoft.com/office/officeart/2005/8/layout/vList5"/>
    <dgm:cxn modelId="{D70B0E20-18B8-4788-9085-11FD3E1983A6}" type="presParOf" srcId="{BDC516AA-6CBB-4F47-86AD-88144205A4C9}" destId="{FC72EF71-0543-4F01-8132-F2CB36F1BAB3}" srcOrd="1" destOrd="0" presId="urn:microsoft.com/office/officeart/2005/8/layout/vList5"/>
    <dgm:cxn modelId="{FF893755-F3A9-42B1-9B63-51A9731290F9}" type="presParOf" srcId="{83EC45BA-DE99-4AB4-B2DC-7B0412227012}" destId="{4FBC4D5A-DF0B-47D2-96AE-B1A0DD4C3995}" srcOrd="1" destOrd="0" presId="urn:microsoft.com/office/officeart/2005/8/layout/vList5"/>
    <dgm:cxn modelId="{54F64537-1763-48A8-9437-C231B9F0595D}" type="presParOf" srcId="{83EC45BA-DE99-4AB4-B2DC-7B0412227012}" destId="{E94BB8C0-F25C-464A-9D87-5BEEBDB26421}" srcOrd="2" destOrd="0" presId="urn:microsoft.com/office/officeart/2005/8/layout/vList5"/>
    <dgm:cxn modelId="{1653EDCE-BA39-4405-A9C2-04E0802C3A10}" type="presParOf" srcId="{E94BB8C0-F25C-464A-9D87-5BEEBDB26421}" destId="{F15AFD90-675D-4081-A358-0C2DD65E9C85}" srcOrd="0" destOrd="0" presId="urn:microsoft.com/office/officeart/2005/8/layout/vList5"/>
    <dgm:cxn modelId="{AF912FC4-CA9C-4F47-B319-8CE85F05F29D}" type="presParOf" srcId="{E94BB8C0-F25C-464A-9D87-5BEEBDB26421}" destId="{CF6E257E-1C53-467A-BACC-AAE9FAAEB092}" srcOrd="1" destOrd="0" presId="urn:microsoft.com/office/officeart/2005/8/layout/vList5"/>
    <dgm:cxn modelId="{873321F3-8D79-4CB8-8EB4-6C54DB78D02E}" type="presParOf" srcId="{83EC45BA-DE99-4AB4-B2DC-7B0412227012}" destId="{D07C69CF-65BB-490C-9205-34896D7F9576}" srcOrd="3" destOrd="0" presId="urn:microsoft.com/office/officeart/2005/8/layout/vList5"/>
    <dgm:cxn modelId="{CC5A1A95-8D89-4952-A65B-4DC5E5B03DA9}" type="presParOf" srcId="{83EC45BA-DE99-4AB4-B2DC-7B0412227012}" destId="{C90057FE-38E3-41C2-919B-3B71BE52F917}" srcOrd="4" destOrd="0" presId="urn:microsoft.com/office/officeart/2005/8/layout/vList5"/>
    <dgm:cxn modelId="{8B535A4A-D54E-4792-A013-C1BDC894B6C1}" type="presParOf" srcId="{C90057FE-38E3-41C2-919B-3B71BE52F917}" destId="{117C6237-BB3B-4BB7-8D4D-D56DC7BF56D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2EF71-0543-4F01-8132-F2CB36F1BAB3}">
      <dsp:nvSpPr>
        <dsp:cNvPr id="0" name=""/>
        <dsp:cNvSpPr/>
      </dsp:nvSpPr>
      <dsp:spPr>
        <a:xfrm rot="5400000">
          <a:off x="3007949" y="-1062463"/>
          <a:ext cx="901538" cy="325526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OR, SR, NR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specificky štěpí glykosidasy  </a:t>
          </a:r>
          <a:endParaRPr lang="en-US" sz="1900" kern="1200"/>
        </a:p>
      </dsp:txBody>
      <dsp:txXfrm rot="-5400000">
        <a:off x="1831086" y="158409"/>
        <a:ext cx="3211256" cy="813520"/>
      </dsp:txXfrm>
    </dsp:sp>
    <dsp:sp modelId="{C732DAAC-BD97-42E4-A5BD-FE760F23705C}">
      <dsp:nvSpPr>
        <dsp:cNvPr id="0" name=""/>
        <dsp:cNvSpPr/>
      </dsp:nvSpPr>
      <dsp:spPr>
        <a:xfrm>
          <a:off x="0" y="1707"/>
          <a:ext cx="1831086" cy="11269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Glykosidická vazba – acetaly a ketaly</a:t>
          </a:r>
          <a:endParaRPr lang="en-US" sz="1800" kern="1200"/>
        </a:p>
      </dsp:txBody>
      <dsp:txXfrm>
        <a:off x="55012" y="56719"/>
        <a:ext cx="1721062" cy="1016899"/>
      </dsp:txXfrm>
    </dsp:sp>
    <dsp:sp modelId="{CF6E257E-1C53-467A-BACC-AAE9FAAEB092}">
      <dsp:nvSpPr>
        <dsp:cNvPr id="0" name=""/>
        <dsp:cNvSpPr/>
      </dsp:nvSpPr>
      <dsp:spPr>
        <a:xfrm rot="5400000">
          <a:off x="3007949" y="120806"/>
          <a:ext cx="901538" cy="3255265"/>
        </a:xfrm>
        <a:prstGeom prst="round2SameRect">
          <a:avLst/>
        </a:prstGeom>
        <a:solidFill>
          <a:schemeClr val="accent2">
            <a:tint val="40000"/>
            <a:alpha val="90000"/>
            <a:hueOff val="-24952"/>
            <a:satOff val="37290"/>
            <a:lumOff val="345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24952"/>
              <a:satOff val="37290"/>
              <a:lumOff val="3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- di-, tri-,…, oligo-, polysacharidy</a:t>
          </a:r>
          <a:endParaRPr lang="en-US" sz="1900" kern="1200"/>
        </a:p>
      </dsp:txBody>
      <dsp:txXfrm rot="-5400000">
        <a:off x="1831086" y="1341679"/>
        <a:ext cx="3211256" cy="813520"/>
      </dsp:txXfrm>
    </dsp:sp>
    <dsp:sp modelId="{F15AFD90-675D-4081-A358-0C2DD65E9C85}">
      <dsp:nvSpPr>
        <dsp:cNvPr id="0" name=""/>
        <dsp:cNvSpPr/>
      </dsp:nvSpPr>
      <dsp:spPr>
        <a:xfrm>
          <a:off x="0" y="1184977"/>
          <a:ext cx="1831086" cy="1126923"/>
        </a:xfrm>
        <a:prstGeom prst="roundRect">
          <a:avLst/>
        </a:prstGeom>
        <a:solidFill>
          <a:schemeClr val="accent2">
            <a:hueOff val="-12259"/>
            <a:satOff val="132"/>
            <a:lumOff val="5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Homoglykosidy – sacharid + sacharid	</a:t>
          </a:r>
          <a:endParaRPr lang="en-US" sz="1800" kern="1200"/>
        </a:p>
      </dsp:txBody>
      <dsp:txXfrm>
        <a:off x="55012" y="1239989"/>
        <a:ext cx="1721062" cy="1016899"/>
      </dsp:txXfrm>
    </dsp:sp>
    <dsp:sp modelId="{117C6237-BB3B-4BB7-8D4D-D56DC7BF56D2}">
      <dsp:nvSpPr>
        <dsp:cNvPr id="0" name=""/>
        <dsp:cNvSpPr/>
      </dsp:nvSpPr>
      <dsp:spPr>
        <a:xfrm>
          <a:off x="0" y="2368246"/>
          <a:ext cx="1831086" cy="1126923"/>
        </a:xfrm>
        <a:prstGeom prst="roundRect">
          <a:avLst/>
        </a:prstGeom>
        <a:solidFill>
          <a:schemeClr val="accent2">
            <a:hueOff val="-24518"/>
            <a:satOff val="264"/>
            <a:lumOff val="10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Heteroglykosidy – sacharid + aglykon</a:t>
          </a:r>
          <a:endParaRPr lang="en-US" sz="1800" kern="1200"/>
        </a:p>
      </dsp:txBody>
      <dsp:txXfrm>
        <a:off x="55012" y="2423258"/>
        <a:ext cx="1721062" cy="1016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D3C51-A03A-6F4A-969D-4132AAAB9241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8AFD3-7FFB-CF4C-96F1-4B4B2D4BE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92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3AA5-4C10-F54D-B2F6-BB58960B8FA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736-8DC1-5744-9EE9-142B437A5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706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3F2C-1618-F94F-B7CA-EC53533C4F31}" type="datetime1">
              <a:rPr lang="cs-CZ" smtClean="0"/>
              <a:t>19.09.2024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4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4E0C-8B5E-3C4E-BB26-118BC7E205CF}" type="datetime1">
              <a:rPr lang="cs-CZ" smtClean="0"/>
              <a:t>19.09.2024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9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AD21B-24D5-5D46-BD14-BC798DF06255}" type="datetime1">
              <a:rPr lang="cs-CZ" smtClean="0"/>
              <a:t>19.09.2024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9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5BFA-E5E6-4B4A-97E2-4330220486F1}" type="datetime1">
              <a:rPr lang="cs-CZ" smtClean="0"/>
              <a:t>19.09.2024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9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B441-C2C0-4643-8EB5-413A8E9D40A8}" type="datetime1">
              <a:rPr lang="cs-CZ" smtClean="0"/>
              <a:t>19.09.2024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7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63DB-75B2-8345-87F7-0B201C7178C0}" type="datetime1">
              <a:rPr lang="cs-CZ" smtClean="0"/>
              <a:t>19.09.2024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4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2955E-CE3E-FE49-91DC-B250139BC065}" type="datetime1">
              <a:rPr lang="cs-CZ" smtClean="0"/>
              <a:t>19.09.2024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6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17BD-A04B-E841-B228-FA83E395C327}" type="datetime1">
              <a:rPr lang="cs-CZ" smtClean="0"/>
              <a:t>19.09.2024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9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4E6F-CAD1-B74F-B479-9A6B9F2D033D}" type="datetime1">
              <a:rPr lang="cs-CZ" smtClean="0"/>
              <a:t>19.09.2024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2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192A-82C8-0141-BF7B-743CCED1126E}" type="datetime1">
              <a:rPr lang="cs-CZ" smtClean="0"/>
              <a:t>19.09.2024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9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B6C70-D507-224E-A3E5-CB53694E4E72}" type="datetime1">
              <a:rPr lang="cs-CZ" smtClean="0"/>
              <a:t>19.09.2024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Tomáš Kašparovský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8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B213-21F5-D846-9F51-1B273583B0D6}" type="datetime1">
              <a:rPr lang="cs-CZ" smtClean="0"/>
              <a:t>19.09.2024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Tomáš Kašparovský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C67BF-4AA7-C749-89D6-8CC1D910A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6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 descr="Bochník">
            <a:extLst>
              <a:ext uri="{FF2B5EF4-FFF2-40B4-BE49-F238E27FC236}">
                <a16:creationId xmlns:a16="http://schemas.microsoft.com/office/drawing/2014/main" id="{83CFF4CD-E01A-3A23-3B8E-5209542D5C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24808" r="28192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02" y="2397918"/>
            <a:ext cx="6858000" cy="1098395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FFFFFF"/>
                </a:solidFill>
              </a:rPr>
              <a:t>Biochemie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32837"/>
            <a:ext cx="6858000" cy="1098395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tx2"/>
                </a:solidFill>
              </a:rPr>
              <a:t>Sacharidy</a:t>
            </a:r>
            <a:endParaRPr lang="en-US" sz="4000" b="1" dirty="0">
              <a:solidFill>
                <a:schemeClr val="tx2"/>
              </a:solidFill>
            </a:endParaRPr>
          </a:p>
          <a:p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>
                <a:solidFill>
                  <a:srgbClr val="FFFFFF"/>
                </a:solidFill>
              </a:rPr>
              <a:t>Tomáš Kašparovský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0C67BF-4AA7-C749-89D6-8CC1D910AD85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4AFCFF5-2430-9A5E-E2A1-4A354E914024}"/>
              </a:ext>
            </a:extLst>
          </p:cNvPr>
          <p:cNvSpPr txBox="1"/>
          <p:nvPr/>
        </p:nvSpPr>
        <p:spPr>
          <a:xfrm>
            <a:off x="2742634" y="5031343"/>
            <a:ext cx="463537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FFFFFF"/>
                </a:solidFill>
              </a:rPr>
              <a:t>prof.</a:t>
            </a:r>
            <a:r>
              <a:rPr lang="cs-CZ" sz="1800" b="1">
                <a:solidFill>
                  <a:srgbClr val="FFFFFF"/>
                </a:solidFill>
              </a:rPr>
              <a:t> </a:t>
            </a:r>
            <a:r>
              <a:rPr lang="en-US" sz="1800" b="1">
                <a:solidFill>
                  <a:srgbClr val="FFFFFF"/>
                </a:solidFill>
              </a:rPr>
              <a:t>Mgr</a:t>
            </a:r>
            <a:r>
              <a:rPr lang="en-US" sz="1800" b="1" dirty="0">
                <a:solidFill>
                  <a:srgbClr val="FFFFFF"/>
                </a:solidFill>
              </a:rPr>
              <a:t>. </a:t>
            </a:r>
            <a:r>
              <a:rPr lang="en-US" sz="1800" b="1" dirty="0" err="1">
                <a:solidFill>
                  <a:srgbClr val="FFFFFF"/>
                </a:solidFill>
              </a:rPr>
              <a:t>Tomáš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Kašparovský</a:t>
            </a:r>
            <a:r>
              <a:rPr lang="en-US" sz="1800" b="1" dirty="0">
                <a:solidFill>
                  <a:srgbClr val="FFFFFF"/>
                </a:solidFill>
              </a:rPr>
              <a:t>, Ph.D.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707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5550" y="685796"/>
            <a:ext cx="3943098" cy="1200361"/>
          </a:xfrm>
        </p:spPr>
        <p:txBody>
          <a:bodyPr anchor="b">
            <a:no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Deriváty monosacharidů</a:t>
            </a: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7227" y="1694387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675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Obsah obrázku snímek obrazovky, text, černá&#10;&#10;Popis byl vytvořen automa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99" y="1979843"/>
            <a:ext cx="4604879" cy="2907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5" name="Rectangle 820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58339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29259" y="2031101"/>
            <a:ext cx="3212238" cy="3511943"/>
          </a:xfrm>
        </p:spPr>
        <p:txBody>
          <a:bodyPr anchor="ctr">
            <a:normAutofit/>
          </a:bodyPr>
          <a:lstStyle/>
          <a:p>
            <a:endParaRPr lang="cs-CZ" sz="1600" dirty="0"/>
          </a:p>
          <a:p>
            <a:r>
              <a:rPr lang="cs-CZ" sz="2400" dirty="0"/>
              <a:t>Kyselina L-askorbová</a:t>
            </a:r>
          </a:p>
          <a:p>
            <a:endParaRPr lang="cs-CZ" sz="160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65301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3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EB4BC6-D05C-9C6D-94BF-79B1A2C61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40" r="32566" b="-2"/>
          <a:stretch/>
        </p:blipFill>
        <p:spPr>
          <a:xfrm>
            <a:off x="21" y="-2"/>
            <a:ext cx="3954760" cy="6858002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2"/>
                </a:solidFill>
                <a:effectLst/>
              </a:rPr>
              <a:t>Glykosidy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03768" y="6356350"/>
            <a:ext cx="324287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49390" y="6356350"/>
            <a:ext cx="24003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Zástupný symbol pro obsah 2">
            <a:extLst>
              <a:ext uri="{FF2B5EF4-FFF2-40B4-BE49-F238E27FC236}">
                <a16:creationId xmlns:a16="http://schemas.microsoft.com/office/drawing/2014/main" id="{14FCE8BE-EFA8-4128-C6D3-6BEC372F15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751648"/>
              </p:ext>
            </p:extLst>
          </p:nvPr>
        </p:nvGraphicFramePr>
        <p:xfrm>
          <a:off x="4006214" y="2804332"/>
          <a:ext cx="5086352" cy="3496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303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0" name="Rectangle 1024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24907" y="1301890"/>
            <a:ext cx="5170932" cy="852652"/>
          </a:xfrm>
        </p:spPr>
        <p:txBody>
          <a:bodyPr anchor="b">
            <a:normAutofit/>
          </a:bodyPr>
          <a:lstStyle/>
          <a:p>
            <a:r>
              <a:rPr lang="cs-CZ" sz="4700" b="1" dirty="0">
                <a:solidFill>
                  <a:schemeClr val="tx2"/>
                </a:solidFill>
              </a:rPr>
              <a:t>Disacharidy</a:t>
            </a:r>
          </a:p>
        </p:txBody>
      </p:sp>
      <p:sp>
        <p:nvSpPr>
          <p:cNvPr id="1025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64972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O - </a:t>
            </a:r>
            <a:r>
              <a:rPr lang="cs-CZ" sz="2400" dirty="0">
                <a:sym typeface="Symbol"/>
              </a:rPr>
              <a:t></a:t>
            </a:r>
            <a:r>
              <a:rPr lang="cs-CZ" sz="2400" dirty="0"/>
              <a:t> -D - </a:t>
            </a:r>
            <a:r>
              <a:rPr lang="cs-CZ" sz="2400" dirty="0" err="1"/>
              <a:t>glukopyranosyl</a:t>
            </a:r>
            <a:r>
              <a:rPr lang="cs-CZ" sz="2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(1</a:t>
            </a:r>
            <a:r>
              <a:rPr lang="cs-CZ" sz="2400" dirty="0">
                <a:sym typeface="Symbol"/>
              </a:rPr>
              <a:t></a:t>
            </a:r>
            <a:r>
              <a:rPr lang="cs-CZ" sz="2400" dirty="0"/>
              <a:t>4)- </a:t>
            </a:r>
            <a:r>
              <a:rPr lang="cs-CZ" sz="2400" dirty="0">
                <a:sym typeface="Symbol"/>
              </a:rPr>
              <a:t></a:t>
            </a:r>
            <a:r>
              <a:rPr lang="cs-CZ" sz="2400" dirty="0"/>
              <a:t> -D – </a:t>
            </a:r>
            <a:r>
              <a:rPr lang="cs-CZ" sz="2400" dirty="0" err="1"/>
              <a:t>glukopyranosa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Redukující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O - </a:t>
            </a:r>
            <a:r>
              <a:rPr lang="cs-CZ" sz="2400" dirty="0">
                <a:sym typeface="Symbol"/>
              </a:rPr>
              <a:t></a:t>
            </a:r>
            <a:r>
              <a:rPr lang="cs-CZ" sz="2400" dirty="0"/>
              <a:t> -D - </a:t>
            </a:r>
            <a:r>
              <a:rPr lang="cs-CZ" sz="2400" dirty="0" err="1"/>
              <a:t>glukopyranosyl</a:t>
            </a:r>
            <a:r>
              <a:rPr lang="cs-CZ" sz="2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(1</a:t>
            </a:r>
            <a:r>
              <a:rPr lang="cs-CZ" sz="2400" dirty="0">
                <a:sym typeface="Symbol"/>
              </a:rPr>
              <a:t></a:t>
            </a:r>
            <a:r>
              <a:rPr lang="cs-CZ" sz="2400" dirty="0"/>
              <a:t>1) - </a:t>
            </a:r>
            <a:r>
              <a:rPr lang="cs-CZ" sz="2400" dirty="0">
                <a:sym typeface="Symbol"/>
              </a:rPr>
              <a:t></a:t>
            </a:r>
            <a:r>
              <a:rPr lang="cs-CZ" sz="2400" dirty="0"/>
              <a:t> -D – </a:t>
            </a:r>
            <a:r>
              <a:rPr lang="cs-CZ" sz="2400" dirty="0" err="1"/>
              <a:t>glukopyranosid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Neredukující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0136" y="4754747"/>
            <a:ext cx="3010662" cy="1605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6994" y="2648468"/>
            <a:ext cx="2996946" cy="1561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7" name="Obrázek 6" descr="Dávka nově upečených souborů cookie">
            <a:extLst>
              <a:ext uri="{FF2B5EF4-FFF2-40B4-BE49-F238E27FC236}">
                <a16:creationId xmlns:a16="http://schemas.microsoft.com/office/drawing/2014/main" id="{AF9ED81C-3356-40FE-8EA6-49EF92360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558" y="0"/>
            <a:ext cx="3413156" cy="22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9" name="Rectangle 11288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1" name="Freeform: Shape 1129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604285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2" y="622905"/>
            <a:ext cx="3579731" cy="1800526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Disacharidy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3802" y="2192051"/>
            <a:ext cx="4659925" cy="38592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endParaRPr lang="cs-CZ" sz="20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O - </a:t>
            </a:r>
            <a:r>
              <a:rPr lang="cs-CZ" sz="2400" dirty="0">
                <a:sym typeface="Symbol"/>
              </a:rPr>
              <a:t></a:t>
            </a:r>
            <a:r>
              <a:rPr lang="cs-CZ" sz="2400" dirty="0"/>
              <a:t> -D - </a:t>
            </a:r>
            <a:r>
              <a:rPr lang="cs-CZ" sz="2400" dirty="0" err="1"/>
              <a:t>glukopyranosyl</a:t>
            </a:r>
            <a:r>
              <a:rPr lang="cs-CZ" sz="2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(1</a:t>
            </a:r>
            <a:r>
              <a:rPr lang="cs-CZ" sz="2400" dirty="0">
                <a:sym typeface="Symbol"/>
              </a:rPr>
              <a:t></a:t>
            </a:r>
            <a:r>
              <a:rPr lang="cs-CZ" sz="2400" dirty="0"/>
              <a:t>2) - </a:t>
            </a:r>
            <a:r>
              <a:rPr lang="cs-CZ" sz="2400" dirty="0">
                <a:sym typeface="Symbol"/>
              </a:rPr>
              <a:t></a:t>
            </a:r>
            <a:r>
              <a:rPr lang="cs-CZ" sz="2400" dirty="0"/>
              <a:t> - D – </a:t>
            </a:r>
            <a:r>
              <a:rPr lang="cs-CZ" sz="2400" dirty="0" err="1"/>
              <a:t>fruktofuranosid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Neredukující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O - </a:t>
            </a:r>
            <a:r>
              <a:rPr lang="cs-CZ" sz="2400" dirty="0">
                <a:sym typeface="Symbol"/>
              </a:rPr>
              <a:t></a:t>
            </a:r>
            <a:r>
              <a:rPr lang="cs-CZ" sz="2400" dirty="0"/>
              <a:t> -D - </a:t>
            </a:r>
            <a:r>
              <a:rPr lang="cs-CZ" sz="2400" dirty="0" err="1"/>
              <a:t>galaktopyranosyl</a:t>
            </a:r>
            <a:r>
              <a:rPr lang="cs-CZ" sz="2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/>
              <a:t>(1</a:t>
            </a:r>
            <a:r>
              <a:rPr lang="cs-CZ" sz="2400" dirty="0">
                <a:sym typeface="Symbol"/>
              </a:rPr>
              <a:t></a:t>
            </a:r>
            <a:r>
              <a:rPr lang="cs-CZ" sz="2400" dirty="0"/>
              <a:t>4) - </a:t>
            </a:r>
            <a:r>
              <a:rPr lang="cs-CZ" sz="2400" dirty="0">
                <a:sym typeface="Symbol"/>
              </a:rPr>
              <a:t></a:t>
            </a:r>
            <a:r>
              <a:rPr lang="cs-CZ" sz="2400" dirty="0"/>
              <a:t> -D – </a:t>
            </a:r>
            <a:r>
              <a:rPr lang="cs-CZ" sz="2400" dirty="0" err="1"/>
              <a:t>glukopyranosa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Redukující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7529" y="2070931"/>
            <a:ext cx="3337597" cy="15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4045" y="4154407"/>
            <a:ext cx="3263696" cy="18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3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341161"/>
            <a:ext cx="5170932" cy="1783080"/>
          </a:xfrm>
        </p:spPr>
        <p:txBody>
          <a:bodyPr anchor="b">
            <a:normAutofit/>
          </a:bodyPr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Zásobní polysacharidy</a:t>
            </a:r>
          </a:p>
        </p:txBody>
      </p:sp>
      <p:sp>
        <p:nvSpPr>
          <p:cNvPr id="133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349" y="2465401"/>
            <a:ext cx="5170932" cy="3483864"/>
          </a:xfrm>
        </p:spPr>
        <p:txBody>
          <a:bodyPr>
            <a:normAutofit/>
          </a:bodyPr>
          <a:lstStyle/>
          <a:p>
            <a:r>
              <a:rPr lang="cs-CZ" sz="2200" dirty="0"/>
              <a:t>Škrob</a:t>
            </a:r>
          </a:p>
          <a:p>
            <a:pPr lvl="1"/>
            <a:r>
              <a:rPr lang="cs-CZ" sz="2200" dirty="0"/>
              <a:t>Rostliny, 250 – 300 glukos</a:t>
            </a:r>
          </a:p>
          <a:p>
            <a:pPr lvl="1"/>
            <a:r>
              <a:rPr lang="cs-CZ" sz="2200" dirty="0" err="1"/>
              <a:t>Amylosa</a:t>
            </a:r>
            <a:r>
              <a:rPr lang="cs-CZ" sz="2200" dirty="0"/>
              <a:t> – rozpustná, 20-30%</a:t>
            </a:r>
          </a:p>
          <a:p>
            <a:pPr lvl="1"/>
            <a:r>
              <a:rPr lang="cs-CZ" sz="2200" dirty="0"/>
              <a:t>Amylopektin – větve 20-30 glukos</a:t>
            </a:r>
          </a:p>
        </p:txBody>
      </p:sp>
      <p:pic>
        <p:nvPicPr>
          <p:cNvPr id="13315" name="Picture 3" descr="Obsah obrázku text, kresba, skica&#10;&#10;Popis byl vytvořen automa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7829" y="451425"/>
            <a:ext cx="3985822" cy="5904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Obsah obrázku text, diagram, Písmo, řada/pruh&#10;&#10;Popis byl vytvořen automatic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91" y="4137676"/>
            <a:ext cx="3985822" cy="2720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4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486" y="365125"/>
            <a:ext cx="5239511" cy="1776484"/>
          </a:xfrm>
        </p:spPr>
        <p:txBody>
          <a:bodyPr anchor="b">
            <a:normAutofit/>
          </a:bodyPr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Zásobní polysacharidy</a:t>
            </a:r>
          </a:p>
        </p:txBody>
      </p:sp>
      <p:pic>
        <p:nvPicPr>
          <p:cNvPr id="7" name="Obrázek 6" descr="Pole pšenice">
            <a:extLst>
              <a:ext uri="{FF2B5EF4-FFF2-40B4-BE49-F238E27FC236}">
                <a16:creationId xmlns:a16="http://schemas.microsoft.com/office/drawing/2014/main" id="{443C348F-56FF-4395-7574-427DE96A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56" y="322988"/>
            <a:ext cx="2649027" cy="1768225"/>
          </a:xfrm>
          <a:prstGeom prst="rect">
            <a:avLst/>
          </a:prstGeom>
        </p:spPr>
      </p:pic>
      <p:sp>
        <p:nvSpPr>
          <p:cNvPr id="12301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2315691"/>
            <a:ext cx="3257550" cy="18288"/>
          </a:xfrm>
          <a:custGeom>
            <a:avLst/>
            <a:gdLst>
              <a:gd name="connsiteX0" fmla="*/ 0 w 3257550"/>
              <a:gd name="connsiteY0" fmla="*/ 0 h 18288"/>
              <a:gd name="connsiteX1" fmla="*/ 618935 w 3257550"/>
              <a:gd name="connsiteY1" fmla="*/ 0 h 18288"/>
              <a:gd name="connsiteX2" fmla="*/ 1270445 w 3257550"/>
              <a:gd name="connsiteY2" fmla="*/ 0 h 18288"/>
              <a:gd name="connsiteX3" fmla="*/ 1954530 w 3257550"/>
              <a:gd name="connsiteY3" fmla="*/ 0 h 18288"/>
              <a:gd name="connsiteX4" fmla="*/ 2638616 w 3257550"/>
              <a:gd name="connsiteY4" fmla="*/ 0 h 18288"/>
              <a:gd name="connsiteX5" fmla="*/ 3257550 w 3257550"/>
              <a:gd name="connsiteY5" fmla="*/ 0 h 18288"/>
              <a:gd name="connsiteX6" fmla="*/ 3257550 w 3257550"/>
              <a:gd name="connsiteY6" fmla="*/ 18288 h 18288"/>
              <a:gd name="connsiteX7" fmla="*/ 2540889 w 3257550"/>
              <a:gd name="connsiteY7" fmla="*/ 18288 h 18288"/>
              <a:gd name="connsiteX8" fmla="*/ 1824228 w 3257550"/>
              <a:gd name="connsiteY8" fmla="*/ 18288 h 18288"/>
              <a:gd name="connsiteX9" fmla="*/ 1172718 w 3257550"/>
              <a:gd name="connsiteY9" fmla="*/ 18288 h 18288"/>
              <a:gd name="connsiteX10" fmla="*/ 0 w 3257550"/>
              <a:gd name="connsiteY10" fmla="*/ 18288 h 18288"/>
              <a:gd name="connsiteX11" fmla="*/ 0 w 325755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7550" h="18288" fill="none" extrusionOk="0">
                <a:moveTo>
                  <a:pt x="0" y="0"/>
                </a:moveTo>
                <a:cubicBezTo>
                  <a:pt x="222571" y="-4581"/>
                  <a:pt x="395946" y="-20429"/>
                  <a:pt x="618935" y="0"/>
                </a:cubicBezTo>
                <a:cubicBezTo>
                  <a:pt x="841925" y="20429"/>
                  <a:pt x="1064831" y="-497"/>
                  <a:pt x="1270445" y="0"/>
                </a:cubicBezTo>
                <a:cubicBezTo>
                  <a:pt x="1476059" y="497"/>
                  <a:pt x="1673547" y="428"/>
                  <a:pt x="1954530" y="0"/>
                </a:cubicBezTo>
                <a:cubicBezTo>
                  <a:pt x="2235513" y="-428"/>
                  <a:pt x="2452407" y="27906"/>
                  <a:pt x="2638616" y="0"/>
                </a:cubicBezTo>
                <a:cubicBezTo>
                  <a:pt x="2824825" y="-27906"/>
                  <a:pt x="3043878" y="-22618"/>
                  <a:pt x="3257550" y="0"/>
                </a:cubicBezTo>
                <a:cubicBezTo>
                  <a:pt x="3256841" y="8157"/>
                  <a:pt x="3257137" y="12125"/>
                  <a:pt x="3257550" y="18288"/>
                </a:cubicBezTo>
                <a:cubicBezTo>
                  <a:pt x="2955505" y="29918"/>
                  <a:pt x="2697243" y="41720"/>
                  <a:pt x="2540889" y="18288"/>
                </a:cubicBezTo>
                <a:cubicBezTo>
                  <a:pt x="2384535" y="-5144"/>
                  <a:pt x="2114539" y="6231"/>
                  <a:pt x="1824228" y="18288"/>
                </a:cubicBezTo>
                <a:cubicBezTo>
                  <a:pt x="1533917" y="30345"/>
                  <a:pt x="1462450" y="24037"/>
                  <a:pt x="1172718" y="18288"/>
                </a:cubicBezTo>
                <a:cubicBezTo>
                  <a:pt x="882986" y="12540"/>
                  <a:pt x="500637" y="24492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7550" h="18288" stroke="0" extrusionOk="0">
                <a:moveTo>
                  <a:pt x="0" y="0"/>
                </a:moveTo>
                <a:cubicBezTo>
                  <a:pt x="278434" y="16845"/>
                  <a:pt x="441207" y="-24568"/>
                  <a:pt x="618935" y="0"/>
                </a:cubicBezTo>
                <a:cubicBezTo>
                  <a:pt x="796663" y="24568"/>
                  <a:pt x="985120" y="5689"/>
                  <a:pt x="1172718" y="0"/>
                </a:cubicBezTo>
                <a:cubicBezTo>
                  <a:pt x="1360316" y="-5689"/>
                  <a:pt x="1666432" y="29765"/>
                  <a:pt x="1889379" y="0"/>
                </a:cubicBezTo>
                <a:cubicBezTo>
                  <a:pt x="2112326" y="-29765"/>
                  <a:pt x="2378171" y="13184"/>
                  <a:pt x="2508314" y="0"/>
                </a:cubicBezTo>
                <a:cubicBezTo>
                  <a:pt x="2638457" y="-13184"/>
                  <a:pt x="2897393" y="-18048"/>
                  <a:pt x="3257550" y="0"/>
                </a:cubicBezTo>
                <a:cubicBezTo>
                  <a:pt x="3257286" y="4493"/>
                  <a:pt x="3257934" y="9472"/>
                  <a:pt x="3257550" y="18288"/>
                </a:cubicBezTo>
                <a:cubicBezTo>
                  <a:pt x="3005417" y="4399"/>
                  <a:pt x="2789824" y="23493"/>
                  <a:pt x="2606040" y="18288"/>
                </a:cubicBezTo>
                <a:cubicBezTo>
                  <a:pt x="2422256" y="13084"/>
                  <a:pt x="2161816" y="17045"/>
                  <a:pt x="1889379" y="18288"/>
                </a:cubicBezTo>
                <a:cubicBezTo>
                  <a:pt x="1616942" y="19531"/>
                  <a:pt x="1456938" y="28545"/>
                  <a:pt x="1335595" y="18288"/>
                </a:cubicBezTo>
                <a:cubicBezTo>
                  <a:pt x="1214252" y="8031"/>
                  <a:pt x="876335" y="26295"/>
                  <a:pt x="684085" y="18288"/>
                </a:cubicBezTo>
                <a:cubicBezTo>
                  <a:pt x="491835" y="10282"/>
                  <a:pt x="213058" y="3432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9486" y="2504819"/>
            <a:ext cx="5239512" cy="3672144"/>
          </a:xfrm>
        </p:spPr>
        <p:txBody>
          <a:bodyPr>
            <a:normAutofit/>
          </a:bodyPr>
          <a:lstStyle/>
          <a:p>
            <a:r>
              <a:rPr lang="cs-CZ" sz="2400" dirty="0"/>
              <a:t>Glykogen</a:t>
            </a:r>
          </a:p>
          <a:p>
            <a:pPr lvl="1"/>
            <a:r>
              <a:rPr lang="cs-CZ" sz="2400" dirty="0"/>
              <a:t>Živočichové, mikroorganismy</a:t>
            </a:r>
          </a:p>
          <a:p>
            <a:pPr lvl="1"/>
            <a:r>
              <a:rPr lang="cs-CZ" sz="2400" dirty="0"/>
              <a:t>Větve 10 - 12 glukos</a:t>
            </a:r>
          </a:p>
          <a:p>
            <a:pPr lvl="1"/>
            <a:r>
              <a:rPr lang="cs-CZ" sz="2400" dirty="0"/>
              <a:t>1 – 5 </a:t>
            </a:r>
            <a:r>
              <a:rPr lang="cs-CZ" sz="2400" dirty="0" err="1"/>
              <a:t>MDa</a:t>
            </a:r>
            <a:r>
              <a:rPr lang="cs-CZ" sz="2400" dirty="0"/>
              <a:t> (sval, játra)</a:t>
            </a:r>
          </a:p>
          <a:p>
            <a:endParaRPr lang="cs-CZ" sz="1900" dirty="0"/>
          </a:p>
          <a:p>
            <a:endParaRPr lang="cs-CZ" sz="1900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3858" y="2797078"/>
            <a:ext cx="3526891" cy="3491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632" y="4340891"/>
            <a:ext cx="3314566" cy="2287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9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pPr algn="l"/>
            <a:r>
              <a:rPr lang="cs-CZ" sz="4300" b="1" dirty="0">
                <a:solidFill>
                  <a:schemeClr val="tx2"/>
                </a:solidFill>
                <a:effectLst/>
              </a:rPr>
              <a:t>Rostlinné </a:t>
            </a:r>
            <a:r>
              <a:rPr lang="cs-CZ" sz="4300" b="1" dirty="0" err="1">
                <a:solidFill>
                  <a:schemeClr val="tx2"/>
                </a:solidFill>
                <a:effectLst/>
              </a:rPr>
              <a:t>heteropolysacharidy</a:t>
            </a:r>
            <a:endParaRPr lang="cs-CZ" sz="4300" dirty="0">
              <a:solidFill>
                <a:schemeClr val="tx2"/>
              </a:solidFill>
            </a:endParaRPr>
          </a:p>
        </p:txBody>
      </p:sp>
      <p:sp>
        <p:nvSpPr>
          <p:cNvPr id="820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13406" y="3458"/>
                  <a:pt x="1273076" y="0"/>
                </a:cubicBezTo>
                <a:cubicBezTo>
                  <a:pt x="1532746" y="-3458"/>
                  <a:pt x="1697408" y="-16840"/>
                  <a:pt x="1909615" y="0"/>
                </a:cubicBezTo>
                <a:cubicBezTo>
                  <a:pt x="2121822" y="16840"/>
                  <a:pt x="2213494" y="-18555"/>
                  <a:pt x="2482499" y="0"/>
                </a:cubicBezTo>
                <a:cubicBezTo>
                  <a:pt x="2751504" y="18555"/>
                  <a:pt x="3004132" y="-28750"/>
                  <a:pt x="3182691" y="0"/>
                </a:cubicBezTo>
                <a:cubicBezTo>
                  <a:pt x="3183133" y="4516"/>
                  <a:pt x="3181864" y="12266"/>
                  <a:pt x="3182691" y="18288"/>
                </a:cubicBezTo>
                <a:cubicBezTo>
                  <a:pt x="2947041" y="16687"/>
                  <a:pt x="2875741" y="22937"/>
                  <a:pt x="2609807" y="18288"/>
                </a:cubicBezTo>
                <a:cubicBezTo>
                  <a:pt x="2343873" y="13639"/>
                  <a:pt x="2331203" y="31729"/>
                  <a:pt x="2068749" y="18288"/>
                </a:cubicBezTo>
                <a:cubicBezTo>
                  <a:pt x="1806295" y="4847"/>
                  <a:pt x="1713773" y="47088"/>
                  <a:pt x="1432211" y="18288"/>
                </a:cubicBezTo>
                <a:cubicBezTo>
                  <a:pt x="1150649" y="-10512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7695" y="-19360"/>
                  <a:pt x="392581" y="-28596"/>
                  <a:pt x="572884" y="0"/>
                </a:cubicBezTo>
                <a:cubicBezTo>
                  <a:pt x="753187" y="28596"/>
                  <a:pt x="922042" y="4121"/>
                  <a:pt x="1113942" y="0"/>
                </a:cubicBezTo>
                <a:cubicBezTo>
                  <a:pt x="1305842" y="-4121"/>
                  <a:pt x="1501806" y="28092"/>
                  <a:pt x="1686826" y="0"/>
                </a:cubicBezTo>
                <a:cubicBezTo>
                  <a:pt x="1871846" y="-28092"/>
                  <a:pt x="2170181" y="-20672"/>
                  <a:pt x="2323364" y="0"/>
                </a:cubicBezTo>
                <a:cubicBezTo>
                  <a:pt x="2476547" y="20672"/>
                  <a:pt x="2919163" y="6097"/>
                  <a:pt x="3182691" y="0"/>
                </a:cubicBezTo>
                <a:cubicBezTo>
                  <a:pt x="3183268" y="4624"/>
                  <a:pt x="3183510" y="11191"/>
                  <a:pt x="3182691" y="18288"/>
                </a:cubicBezTo>
                <a:cubicBezTo>
                  <a:pt x="3026064" y="-10849"/>
                  <a:pt x="2775005" y="23067"/>
                  <a:pt x="2546153" y="18288"/>
                </a:cubicBezTo>
                <a:cubicBezTo>
                  <a:pt x="2317301" y="13509"/>
                  <a:pt x="2164351" y="-9884"/>
                  <a:pt x="1845961" y="18288"/>
                </a:cubicBezTo>
                <a:cubicBezTo>
                  <a:pt x="1527571" y="46460"/>
                  <a:pt x="1455006" y="5824"/>
                  <a:pt x="1304903" y="18288"/>
                </a:cubicBezTo>
                <a:cubicBezTo>
                  <a:pt x="1154800" y="30752"/>
                  <a:pt x="942107" y="-12056"/>
                  <a:pt x="604711" y="18288"/>
                </a:cubicBezTo>
                <a:cubicBezTo>
                  <a:pt x="267315" y="48632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455" y="2482961"/>
            <a:ext cx="6370414" cy="34838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Pektiny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Funkce – pojivo rostlinných buněk (ovoce – hydrolýza enzymy hub a plísní způsobí měknutí pletiva) – u živočichů kolagen 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Užití – </a:t>
            </a:r>
            <a:r>
              <a:rPr lang="cs-CZ" sz="2000" dirty="0" err="1"/>
              <a:t>gelotvorná</a:t>
            </a:r>
            <a:r>
              <a:rPr lang="cs-CZ" sz="2000" dirty="0"/>
              <a:t> látka – potravinářství (stabilizace gelů a pěn, mléko smetana, důležité jako nestravitelné vlákniny), technologie (imobilizace buněk a enzymů)</a:t>
            </a:r>
          </a:p>
          <a:p>
            <a:pPr marL="0" indent="0">
              <a:buNone/>
            </a:pPr>
            <a:r>
              <a:rPr lang="cs-CZ" sz="1900" dirty="0"/>
              <a:t> </a:t>
            </a:r>
          </a:p>
          <a:p>
            <a:pPr lvl="1"/>
            <a:endParaRPr lang="cs-CZ" sz="1900" dirty="0"/>
          </a:p>
          <a:p>
            <a:endParaRPr lang="cs-CZ" sz="1900" dirty="0"/>
          </a:p>
        </p:txBody>
      </p:sp>
      <p:pic>
        <p:nvPicPr>
          <p:cNvPr id="7" name="Obrázek 6" descr="Lžící s ovocem zaseknutým na vrcholu otevřené zděné sklenice">
            <a:extLst>
              <a:ext uri="{FF2B5EF4-FFF2-40B4-BE49-F238E27FC236}">
                <a16:creationId xmlns:a16="http://schemas.microsoft.com/office/drawing/2014/main" id="{A1E58648-2420-822A-3C34-D4D84D73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459" y="329183"/>
            <a:ext cx="2289504" cy="3429969"/>
          </a:xfrm>
          <a:prstGeom prst="rect">
            <a:avLst/>
          </a:prstGeom>
        </p:spPr>
      </p:pic>
      <p:pic>
        <p:nvPicPr>
          <p:cNvPr id="8194" name="Picture 2" descr="Obsah obrázku diagram, řada/pruh, Písmo, bílé&#10;&#10;Popis byl vytvořen automatic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9439" y="4896977"/>
            <a:ext cx="4930353" cy="1553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30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9223">
            <a:extLst>
              <a:ext uri="{FF2B5EF4-FFF2-40B4-BE49-F238E27FC236}">
                <a16:creationId xmlns:a16="http://schemas.microsoft.com/office/drawing/2014/main" id="{15F40E44-6E4F-461E-B676-41D4FD94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6" name="Rectangle 9225">
            <a:extLst>
              <a:ext uri="{FF2B5EF4-FFF2-40B4-BE49-F238E27FC236}">
                <a16:creationId xmlns:a16="http://schemas.microsoft.com/office/drawing/2014/main" id="{68FD15E8-8B40-4424-82F2-DA107F7F9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00200" y="685800"/>
            <a:ext cx="75438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228" name="Graphic 9227">
            <a:extLst>
              <a:ext uri="{FF2B5EF4-FFF2-40B4-BE49-F238E27FC236}">
                <a16:creationId xmlns:a16="http://schemas.microsoft.com/office/drawing/2014/main" id="{FCF80E2F-2954-485B-B1B5-DCB9F153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829943" y="-1141856"/>
            <a:ext cx="5486400" cy="91417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685797"/>
            <a:ext cx="4092216" cy="2263779"/>
          </a:xfrm>
        </p:spPr>
        <p:txBody>
          <a:bodyPr anchor="t">
            <a:normAutofit/>
          </a:bodyPr>
          <a:lstStyle/>
          <a:p>
            <a:pPr algn="l"/>
            <a:r>
              <a:rPr lang="cs-CZ" sz="3600" b="1" dirty="0">
                <a:solidFill>
                  <a:schemeClr val="tx2"/>
                </a:solidFill>
                <a:effectLst/>
              </a:rPr>
              <a:t>Rostlinné </a:t>
            </a:r>
            <a:r>
              <a:rPr lang="cs-CZ" sz="3600" b="1" dirty="0" err="1">
                <a:solidFill>
                  <a:schemeClr val="tx2"/>
                </a:solidFill>
                <a:effectLst/>
              </a:rPr>
              <a:t>heteropolysacharidy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9230" name="Rectangle 9229">
            <a:extLst>
              <a:ext uri="{FF2B5EF4-FFF2-40B4-BE49-F238E27FC236}">
                <a16:creationId xmlns:a16="http://schemas.microsoft.com/office/drawing/2014/main" id="{866718AF-9359-4BEF-9584-028A3072A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823" y="685797"/>
            <a:ext cx="89154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656FE5-16D2-A671-D8D6-F6D486352E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6" t="24505" r="-714" b="42275"/>
          <a:stretch/>
        </p:blipFill>
        <p:spPr>
          <a:xfrm>
            <a:off x="5327797" y="501652"/>
            <a:ext cx="3816203" cy="169034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8976" y="1985855"/>
            <a:ext cx="6356223" cy="2746621"/>
          </a:xfrm>
        </p:spPr>
        <p:txBody>
          <a:bodyPr>
            <a:normAutofit/>
          </a:bodyPr>
          <a:lstStyle/>
          <a:p>
            <a:r>
              <a:rPr lang="cs-CZ" sz="2200" dirty="0"/>
              <a:t>Agary – červené mořské řasy </a:t>
            </a:r>
          </a:p>
          <a:p>
            <a:r>
              <a:rPr lang="cs-CZ" sz="2200" dirty="0"/>
              <a:t>Směs </a:t>
            </a:r>
            <a:r>
              <a:rPr lang="cs-CZ" sz="2200" dirty="0" err="1"/>
              <a:t>agarosy</a:t>
            </a:r>
            <a:r>
              <a:rPr lang="cs-CZ" sz="2200" dirty="0"/>
              <a:t> (lineární) a </a:t>
            </a:r>
            <a:r>
              <a:rPr lang="cs-CZ" sz="2200" dirty="0" err="1"/>
              <a:t>agaropektinu</a:t>
            </a:r>
            <a:r>
              <a:rPr lang="cs-CZ" sz="2200" dirty="0"/>
              <a:t> (větvený)</a:t>
            </a:r>
          </a:p>
          <a:p>
            <a:r>
              <a:rPr lang="cs-CZ" sz="2200" dirty="0"/>
              <a:t>Polymery </a:t>
            </a:r>
            <a:r>
              <a:rPr lang="cs-CZ" sz="2200" dirty="0" err="1"/>
              <a:t>galaktosy</a:t>
            </a:r>
            <a:r>
              <a:rPr lang="cs-CZ" sz="2200" dirty="0"/>
              <a:t> a </a:t>
            </a:r>
            <a:r>
              <a:rPr lang="cs-CZ" sz="2200" dirty="0" err="1"/>
              <a:t>anhydrogalaktosy</a:t>
            </a:r>
            <a:r>
              <a:rPr lang="cs-CZ" sz="2200" dirty="0"/>
              <a:t> (</a:t>
            </a:r>
            <a:r>
              <a:rPr lang="cs-CZ" sz="2200" dirty="0">
                <a:latin typeface="Symbol" panose="05050102010706020507" pitchFamily="18" charset="2"/>
              </a:rPr>
              <a:t>a</a:t>
            </a:r>
            <a:r>
              <a:rPr lang="cs-CZ" sz="2200" dirty="0"/>
              <a:t>-L-, </a:t>
            </a:r>
            <a:r>
              <a:rPr lang="cs-CZ" sz="2200" dirty="0">
                <a:latin typeface="Symbol" panose="05050102010706020507" pitchFamily="18" charset="2"/>
              </a:rPr>
              <a:t>b</a:t>
            </a:r>
            <a:r>
              <a:rPr lang="cs-CZ" sz="2200" dirty="0"/>
              <a:t>-D-)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err="1"/>
              <a:t>Agaropektin</a:t>
            </a:r>
            <a:r>
              <a:rPr lang="cs-CZ" sz="2200" dirty="0"/>
              <a:t> – další substituce – pyruvát, sulfát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9074" b="-2"/>
          <a:stretch/>
        </p:blipFill>
        <p:spPr bwMode="auto">
          <a:xfrm>
            <a:off x="43071" y="4345832"/>
            <a:ext cx="3189582" cy="1412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" b="2"/>
          <a:stretch/>
        </p:blipFill>
        <p:spPr bwMode="auto">
          <a:xfrm>
            <a:off x="3277230" y="4071923"/>
            <a:ext cx="5777616" cy="1960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04772" y="6355080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Tomáš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Kašparovský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510778" y="6356350"/>
            <a:ext cx="42519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z="900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900">
              <a:solidFill>
                <a:schemeClr val="accent2"/>
              </a:solidFill>
            </a:endParaRPr>
          </a:p>
        </p:txBody>
      </p:sp>
      <p:sp>
        <p:nvSpPr>
          <p:cNvPr id="9232" name="Rectangle 9231">
            <a:extLst>
              <a:ext uri="{FF2B5EF4-FFF2-40B4-BE49-F238E27FC236}">
                <a16:creationId xmlns:a16="http://schemas.microsoft.com/office/drawing/2014/main" id="{53033F67-95C8-49C5-9DF9-F7F6764AD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6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15F40E44-6E4F-461E-B676-41D4FD94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68FD15E8-8B40-4424-82F2-DA107F7F9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600200" y="685800"/>
            <a:ext cx="75438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3324" name="Graphic 13323">
            <a:extLst>
              <a:ext uri="{FF2B5EF4-FFF2-40B4-BE49-F238E27FC236}">
                <a16:creationId xmlns:a16="http://schemas.microsoft.com/office/drawing/2014/main" id="{FCF80E2F-2954-485B-B1B5-DCB9F153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829943" y="-1141856"/>
            <a:ext cx="5486400" cy="91417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9610" y="697999"/>
            <a:ext cx="4256424" cy="1095573"/>
          </a:xfrm>
        </p:spPr>
        <p:txBody>
          <a:bodyPr anchor="t">
            <a:normAutofit fontScale="90000"/>
          </a:bodyPr>
          <a:lstStyle/>
          <a:p>
            <a:pPr algn="l"/>
            <a:r>
              <a:rPr lang="cs-CZ" sz="3600" b="1" dirty="0">
                <a:solidFill>
                  <a:schemeClr val="tx2"/>
                </a:solidFill>
                <a:effectLst/>
              </a:rPr>
              <a:t>Rostlinné </a:t>
            </a:r>
            <a:r>
              <a:rPr lang="cs-CZ" sz="3600" b="1" dirty="0" err="1">
                <a:solidFill>
                  <a:schemeClr val="tx2"/>
                </a:solidFill>
                <a:effectLst/>
              </a:rPr>
              <a:t>heteropolysacharidy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13326" name="Rectangle 13325">
            <a:extLst>
              <a:ext uri="{FF2B5EF4-FFF2-40B4-BE49-F238E27FC236}">
                <a16:creationId xmlns:a16="http://schemas.microsoft.com/office/drawing/2014/main" id="{866718AF-9359-4BEF-9584-028A3072A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823" y="685797"/>
            <a:ext cx="89154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" t="-2608" r="135" b="-1259"/>
          <a:stretch/>
        </p:blipFill>
        <p:spPr bwMode="auto">
          <a:xfrm>
            <a:off x="4981469" y="3326040"/>
            <a:ext cx="3954505" cy="3531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919165"/>
            <a:ext cx="7937209" cy="2746621"/>
          </a:xfrm>
        </p:spPr>
        <p:txBody>
          <a:bodyPr>
            <a:normAutofit/>
          </a:bodyPr>
          <a:lstStyle/>
          <a:p>
            <a:r>
              <a:rPr lang="cs-CZ" sz="2200" dirty="0"/>
              <a:t>Algináty – mořské chaluhy</a:t>
            </a:r>
          </a:p>
          <a:p>
            <a:pPr lvl="1"/>
            <a:r>
              <a:rPr lang="cs-CZ" sz="2200" dirty="0"/>
              <a:t>Složeny z bloků tvořených </a:t>
            </a:r>
            <a:r>
              <a:rPr lang="el-GR" sz="2200" dirty="0"/>
              <a:t>β-</a:t>
            </a:r>
            <a:r>
              <a:rPr lang="cs-CZ" sz="2200" dirty="0"/>
              <a:t>D-</a:t>
            </a:r>
            <a:r>
              <a:rPr lang="cs-CZ" sz="2200" dirty="0" err="1"/>
              <a:t>mannuronátem</a:t>
            </a:r>
            <a:r>
              <a:rPr lang="cs-CZ" sz="2200" dirty="0"/>
              <a:t> (M-bloky) a jeho C-5 epimerem </a:t>
            </a:r>
            <a:r>
              <a:rPr lang="el-GR" sz="2200" dirty="0"/>
              <a:t>α-</a:t>
            </a:r>
            <a:r>
              <a:rPr lang="cs-CZ" sz="2200" dirty="0"/>
              <a:t>L-</a:t>
            </a:r>
            <a:r>
              <a:rPr lang="cs-CZ" sz="2200" dirty="0" err="1"/>
              <a:t>guluronátem</a:t>
            </a:r>
            <a:r>
              <a:rPr lang="cs-CZ" sz="2200" dirty="0"/>
              <a:t> (G-bloky) vázaných 1-4 vazbami. Bloky se spojují v různých sekvencích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2ADBF5-E93B-0CF6-4DB6-4443D3FE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810" r="1" b="35624"/>
          <a:stretch/>
        </p:blipFill>
        <p:spPr>
          <a:xfrm>
            <a:off x="5144918" y="426683"/>
            <a:ext cx="3954505" cy="17516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r="3180" b="2"/>
          <a:stretch/>
        </p:blipFill>
        <p:spPr bwMode="auto">
          <a:xfrm>
            <a:off x="313239" y="4249152"/>
            <a:ext cx="4555940" cy="175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04772" y="6355080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900">
                <a:solidFill>
                  <a:schemeClr val="accent2"/>
                </a:solidFill>
              </a:rPr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510778" y="6356350"/>
            <a:ext cx="42519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z="900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900">
              <a:solidFill>
                <a:schemeClr val="accent2"/>
              </a:solidFill>
            </a:endParaRPr>
          </a:p>
        </p:txBody>
      </p:sp>
      <p:sp>
        <p:nvSpPr>
          <p:cNvPr id="13328" name="Rectangle 13327">
            <a:extLst>
              <a:ext uri="{FF2B5EF4-FFF2-40B4-BE49-F238E27FC236}">
                <a16:creationId xmlns:a16="http://schemas.microsoft.com/office/drawing/2014/main" id="{53033F67-95C8-49C5-9DF9-F7F6764AD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4846" y="6172201"/>
            <a:ext cx="89154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65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201" y="639520"/>
            <a:ext cx="5357231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>
                <a:solidFill>
                  <a:schemeClr val="tx2"/>
                </a:solidFill>
              </a:rPr>
              <a:t>Kyselé polysacharidy</a:t>
            </a: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6333" y="2794053"/>
            <a:ext cx="7586408" cy="3410712"/>
          </a:xfrm>
        </p:spPr>
        <p:txBody>
          <a:bodyPr anchor="t">
            <a:normAutofit/>
          </a:bodyPr>
          <a:lstStyle/>
          <a:p>
            <a:r>
              <a:rPr lang="cs-CZ" sz="2400" dirty="0"/>
              <a:t>Součásti pojiva, chrupavek, stěn arterií (heparin-antikoagulant), plicních sklípků, výplně (hydrofilní gely – </a:t>
            </a:r>
            <a:r>
              <a:rPr lang="cs-CZ" sz="2400" dirty="0" err="1"/>
              <a:t>hyaluronát</a:t>
            </a:r>
            <a:r>
              <a:rPr lang="cs-CZ" sz="2400" dirty="0"/>
              <a:t> – sklivec), extracelulární matrix – vazkost, tření</a:t>
            </a:r>
          </a:p>
          <a:p>
            <a:endParaRPr lang="cs-CZ" sz="1900" dirty="0"/>
          </a:p>
          <a:p>
            <a:endParaRPr lang="cs-CZ" sz="1900" dirty="0"/>
          </a:p>
          <a:p>
            <a:endParaRPr lang="cs-CZ" sz="1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3779" y="4039420"/>
            <a:ext cx="5177790" cy="2226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Tomáš Kašparovský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7" name="Obrázek 6" descr="Zářící body na černém pozadí">
            <a:extLst>
              <a:ext uri="{FF2B5EF4-FFF2-40B4-BE49-F238E27FC236}">
                <a16:creationId xmlns:a16="http://schemas.microsoft.com/office/drawing/2014/main" id="{25D523B4-9510-3940-9849-7265D261F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22" t="7288" r="7722" b="12824"/>
          <a:stretch/>
        </p:blipFill>
        <p:spPr>
          <a:xfrm>
            <a:off x="6605026" y="110273"/>
            <a:ext cx="2303391" cy="27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5548" y="1619386"/>
            <a:ext cx="2941246" cy="770281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Rozdělení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855" y="2954865"/>
            <a:ext cx="5365636" cy="3320668"/>
          </a:xfrm>
        </p:spPr>
        <p:txBody>
          <a:bodyPr>
            <a:normAutofit/>
          </a:bodyPr>
          <a:lstStyle/>
          <a:p>
            <a:r>
              <a:rPr lang="cs-CZ" sz="2400" dirty="0"/>
              <a:t>Struktura a základní vlastnosti a funkce</a:t>
            </a:r>
          </a:p>
          <a:p>
            <a:r>
              <a:rPr lang="cs-CZ" sz="2400" dirty="0"/>
              <a:t>Monosacharidy, reaktivita, di- a oligosacharidy</a:t>
            </a:r>
          </a:p>
          <a:p>
            <a:r>
              <a:rPr lang="cs-CZ" sz="2400" dirty="0"/>
              <a:t>Zásobní polysacharidy</a:t>
            </a:r>
          </a:p>
          <a:p>
            <a:r>
              <a:rPr lang="cs-CZ" sz="2400" dirty="0"/>
              <a:t>Strukturní polysacharidy</a:t>
            </a:r>
          </a:p>
          <a:p>
            <a:r>
              <a:rPr lang="cs-CZ" sz="2400" dirty="0"/>
              <a:t>Glykoproteiny a proteoglykany</a:t>
            </a:r>
          </a:p>
          <a:p>
            <a:r>
              <a:rPr lang="cs-CZ" sz="2400" dirty="0"/>
              <a:t>Glykolipidy </a:t>
            </a:r>
          </a:p>
          <a:p>
            <a:endParaRPr lang="cs-CZ" sz="1900" dirty="0"/>
          </a:p>
          <a:p>
            <a:endParaRPr lang="cs-CZ" sz="1900" dirty="0"/>
          </a:p>
        </p:txBody>
      </p:sp>
      <p:pic>
        <p:nvPicPr>
          <p:cNvPr id="8" name="Obrázek 7" descr="Detailní záběr divokého ječmene">
            <a:extLst>
              <a:ext uri="{FF2B5EF4-FFF2-40B4-BE49-F238E27FC236}">
                <a16:creationId xmlns:a16="http://schemas.microsoft.com/office/drawing/2014/main" id="{770425EF-C1F2-56C8-9439-7DEACEC3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74" t="-1" r="52163" b="-1"/>
          <a:stretch/>
        </p:blipFill>
        <p:spPr>
          <a:xfrm>
            <a:off x="5387491" y="0"/>
            <a:ext cx="375650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887343" y="6492865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Tomáš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</a:rPr>
              <a:t>Kašparovský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01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</p:spPr>
        <p:txBody>
          <a:bodyPr anchor="b">
            <a:normAutofit/>
          </a:bodyPr>
          <a:lstStyle/>
          <a:p>
            <a:r>
              <a:rPr lang="cs-CZ" sz="4200" b="1"/>
              <a:t>Glykoproteiny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879" y="2517348"/>
            <a:ext cx="5764016" cy="3974891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O-glykoproteiny –vazba na Ser a </a:t>
            </a:r>
            <a:r>
              <a:rPr lang="cs-CZ" sz="2400" dirty="0" err="1"/>
              <a:t>Thr</a:t>
            </a:r>
            <a:endParaRPr lang="cs-CZ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mucinový typ – přes </a:t>
            </a:r>
            <a:r>
              <a:rPr lang="el-GR" sz="2400" dirty="0"/>
              <a:t>α-</a:t>
            </a:r>
            <a:r>
              <a:rPr lang="cs-CZ" sz="2400" dirty="0"/>
              <a:t>N-</a:t>
            </a:r>
            <a:r>
              <a:rPr lang="cs-CZ" sz="2400" dirty="0" err="1"/>
              <a:t>acetylgalaktosamin</a:t>
            </a:r>
            <a:r>
              <a:rPr lang="cs-CZ" sz="2400" dirty="0"/>
              <a:t>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proteoglykanový typ – přes </a:t>
            </a:r>
            <a:r>
              <a:rPr lang="el-GR" sz="2400" b="1" dirty="0"/>
              <a:t>β-</a:t>
            </a:r>
            <a:r>
              <a:rPr lang="cs-CZ" sz="2400" b="1" dirty="0" err="1"/>
              <a:t>xylosu</a:t>
            </a:r>
            <a:r>
              <a:rPr lang="cs-CZ" sz="2400" b="1" dirty="0"/>
              <a:t>, polysacharid</a:t>
            </a:r>
            <a:endParaRPr lang="cs-CZ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Sekrety sliznic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Další typy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N-glykoproteiny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Přes </a:t>
            </a:r>
            <a:r>
              <a:rPr lang="cs-CZ" sz="2400" dirty="0" err="1"/>
              <a:t>Asn</a:t>
            </a:r>
            <a:endParaRPr lang="cs-CZ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Povrchové struktury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C-glykoproteiny, </a:t>
            </a:r>
            <a:r>
              <a:rPr lang="cs-CZ" sz="2400" dirty="0" err="1"/>
              <a:t>fosfoglykoproteiny</a:t>
            </a:r>
            <a:endParaRPr lang="cs-CZ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Málo zastoupené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104E63-A68E-C45F-A4C5-A9658B99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961" y="3428682"/>
            <a:ext cx="2968582" cy="19815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Tomáš Kašparovský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3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</p:spPr>
        <p:txBody>
          <a:bodyPr anchor="b">
            <a:norm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N-glykoproteiny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61693" y="2599509"/>
            <a:ext cx="3718901" cy="3639450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Základní struktura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Jádro konstantní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Variabilní nadstavba</a:t>
            </a:r>
          </a:p>
          <a:p>
            <a:pPr lvl="1"/>
            <a:endParaRPr lang="cs-CZ" sz="17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3905" y="2732248"/>
            <a:ext cx="4971445" cy="3517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8" name="Rectangle 103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Tomáš Kašparovský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860" y="386930"/>
            <a:ext cx="8349578" cy="129844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 err="1">
                <a:solidFill>
                  <a:schemeClr val="tx2"/>
                </a:solidFill>
              </a:rPr>
              <a:t>Poly</a:t>
            </a:r>
            <a:r>
              <a:rPr lang="cs-CZ" b="1" dirty="0">
                <a:solidFill>
                  <a:schemeClr val="tx2"/>
                </a:solidFill>
              </a:rPr>
              <a:t>- a oligosacharidy v buněčné komunikaci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3002"/>
            <a:ext cx="4361926" cy="3639450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Povrchové struktury – epitopy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Velké množství kombinací, stačí malé rozdíly - rozpoznání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Erytrocyty, krevní skupiny</a:t>
            </a:r>
          </a:p>
          <a:p>
            <a:pPr lvl="1"/>
            <a:endParaRPr lang="cs-CZ" sz="17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4535" y="2780544"/>
            <a:ext cx="4340285" cy="3483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1" name="Rectangle 718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Tomáš Kašparovský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9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169" y="856180"/>
            <a:ext cx="3694759" cy="112806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b="1" dirty="0">
                <a:solidFill>
                  <a:schemeClr val="tx2"/>
                </a:solidFill>
              </a:rPr>
              <a:t>Mukopolysacharidy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090569"/>
            <a:ext cx="32232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2950" y="2333530"/>
            <a:ext cx="4507025" cy="3979585"/>
          </a:xfrm>
        </p:spPr>
        <p:txBody>
          <a:bodyPr anchor="ctr">
            <a:normAutofit/>
          </a:bodyPr>
          <a:lstStyle/>
          <a:p>
            <a:r>
              <a:rPr lang="cs-CZ" sz="2400" dirty="0"/>
              <a:t>Muciny</a:t>
            </a:r>
          </a:p>
          <a:p>
            <a:r>
              <a:rPr lang="cs-CZ" sz="2400" dirty="0"/>
              <a:t>Povrch membrány</a:t>
            </a:r>
          </a:p>
          <a:p>
            <a:r>
              <a:rPr lang="cs-CZ" sz="2400" dirty="0"/>
              <a:t>Volné – vázané na </a:t>
            </a:r>
            <a:r>
              <a:rPr lang="cs-CZ" sz="2400" dirty="0" err="1"/>
              <a:t>hyaluronát</a:t>
            </a:r>
            <a:endParaRPr lang="cs-CZ" sz="2400" dirty="0"/>
          </a:p>
          <a:p>
            <a:endParaRPr lang="cs-CZ" sz="1700" dirty="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513853"/>
            <a:ext cx="4507025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998"/>
          <a:stretch/>
        </p:blipFill>
        <p:spPr bwMode="auto">
          <a:xfrm>
            <a:off x="4483341" y="799352"/>
            <a:ext cx="4069057" cy="5259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264357" y="6492240"/>
            <a:ext cx="228815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038802" y="6492240"/>
            <a:ext cx="79178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0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50332" y="586135"/>
            <a:ext cx="3714739" cy="1200361"/>
          </a:xfrm>
        </p:spPr>
        <p:txBody>
          <a:bodyPr anchor="b">
            <a:norm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Praktické aspekty </a:t>
            </a:r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7227" y="1694387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7" name="Rectangle 922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675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675" y="1682155"/>
            <a:ext cx="4661903" cy="3496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9" name="Rectangle 92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458339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73514" y="1972345"/>
            <a:ext cx="3787169" cy="37457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Celulosa</a:t>
            </a:r>
            <a:endParaRPr lang="cs-CZ" sz="20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Průmyslové využití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Palivo, obnovitelný zdroj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Kvasné technologie –sporadicky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Dextran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Lékařství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Laboratorní užití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Hyaluronát</a:t>
            </a:r>
            <a:endParaRPr lang="cs-CZ" sz="20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Kosmetika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40% produkce v ČR               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65301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D74DC4-52FC-EA74-AA16-8B9474B58839}"/>
              </a:ext>
            </a:extLst>
          </p:cNvPr>
          <p:cNvSpPr txBox="1"/>
          <p:nvPr/>
        </p:nvSpPr>
        <p:spPr>
          <a:xfrm>
            <a:off x="1481348" y="52064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/>
              <a:t>Struktura </a:t>
            </a:r>
            <a:r>
              <a:rPr lang="cs-CZ" sz="1800" i="1" dirty="0" err="1"/>
              <a:t>Sephadexu</a:t>
            </a:r>
            <a:r>
              <a:rPr lang="cs-CZ" sz="1800" i="1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47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246" y="386930"/>
            <a:ext cx="7549592" cy="1298448"/>
          </a:xfrm>
        </p:spPr>
        <p:txBody>
          <a:bodyPr anchor="b">
            <a:normAutofit/>
          </a:bodyPr>
          <a:lstStyle/>
          <a:p>
            <a:r>
              <a:rPr lang="cs-CZ" sz="4200" b="1" dirty="0">
                <a:solidFill>
                  <a:schemeClr val="tx2"/>
                </a:solidFill>
              </a:rPr>
              <a:t>Struktura a základní vlastnosti</a:t>
            </a:r>
            <a:endParaRPr lang="cs-CZ" sz="4200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820" y="2625990"/>
            <a:ext cx="6127962" cy="3639450"/>
          </a:xfrm>
        </p:spPr>
        <p:txBody>
          <a:bodyPr anchor="ctr">
            <a:normAutofit/>
          </a:bodyPr>
          <a:lstStyle/>
          <a:p>
            <a:r>
              <a:rPr lang="cs-CZ" sz="2400" dirty="0" err="1"/>
              <a:t>Polyhydroxyaldehy</a:t>
            </a:r>
            <a:r>
              <a:rPr lang="cs-CZ" sz="2400" dirty="0"/>
              <a:t> – </a:t>
            </a:r>
            <a:r>
              <a:rPr lang="cs-CZ" sz="2400" dirty="0" err="1"/>
              <a:t>aldosy</a:t>
            </a:r>
            <a:r>
              <a:rPr lang="cs-CZ" sz="2400" dirty="0"/>
              <a:t> – na C1</a:t>
            </a:r>
          </a:p>
          <a:p>
            <a:r>
              <a:rPr lang="cs-CZ" sz="2400" dirty="0" err="1"/>
              <a:t>Polyhydroxyketony</a:t>
            </a:r>
            <a:r>
              <a:rPr lang="cs-CZ" sz="2400" dirty="0"/>
              <a:t> – </a:t>
            </a:r>
            <a:r>
              <a:rPr lang="cs-CZ" sz="2400" dirty="0" err="1"/>
              <a:t>ketosy</a:t>
            </a:r>
            <a:r>
              <a:rPr lang="cs-CZ" sz="2400" dirty="0"/>
              <a:t> – na C2</a:t>
            </a:r>
          </a:p>
          <a:p>
            <a:r>
              <a:rPr lang="cs-CZ" sz="2400" dirty="0"/>
              <a:t>Různý počet 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Od C3 – </a:t>
            </a:r>
            <a:r>
              <a:rPr lang="cs-CZ" sz="2400" dirty="0" err="1"/>
              <a:t>aldotriosy</a:t>
            </a:r>
            <a:r>
              <a:rPr lang="cs-CZ" sz="2400" dirty="0"/>
              <a:t> a C4 – </a:t>
            </a:r>
            <a:r>
              <a:rPr lang="cs-CZ" sz="2400" dirty="0" err="1"/>
              <a:t>ketotetrosy</a:t>
            </a:r>
            <a:r>
              <a:rPr lang="cs-CZ" sz="2400" dirty="0"/>
              <a:t> alespoň 1 C</a:t>
            </a:r>
            <a:r>
              <a:rPr lang="cs-CZ" sz="2400" baseline="30000" dirty="0"/>
              <a:t>*</a:t>
            </a:r>
            <a:r>
              <a:rPr lang="cs-CZ" sz="2400" dirty="0"/>
              <a:t>,</a:t>
            </a:r>
            <a:r>
              <a:rPr lang="cs-CZ" sz="2400" baseline="30000" dirty="0"/>
              <a:t> </a:t>
            </a:r>
            <a:endParaRPr lang="cs-CZ" sz="2400" dirty="0"/>
          </a:p>
          <a:p>
            <a:r>
              <a:rPr lang="cs-CZ" sz="2400" dirty="0"/>
              <a:t>Chiralita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D-enantiomery, L-výjimečně</a:t>
            </a:r>
          </a:p>
          <a:p>
            <a:endParaRPr lang="cs-CZ" sz="1700" dirty="0"/>
          </a:p>
        </p:txBody>
      </p:sp>
      <p:pic>
        <p:nvPicPr>
          <p:cNvPr id="7" name="Obrázek 6" descr="Těsné sejmout květiny">
            <a:extLst>
              <a:ext uri="{FF2B5EF4-FFF2-40B4-BE49-F238E27FC236}">
                <a16:creationId xmlns:a16="http://schemas.microsoft.com/office/drawing/2014/main" id="{978A579F-C7A5-76F3-1A3B-D4403212D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4" r="26837"/>
          <a:stretch/>
        </p:blipFill>
        <p:spPr>
          <a:xfrm>
            <a:off x="5648966" y="3036183"/>
            <a:ext cx="2783192" cy="26762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49224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Tomáš </a:t>
            </a:r>
            <a:r>
              <a:rPr lang="cs-CZ" dirty="0" err="1"/>
              <a:t>Kašparovský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49224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95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1" name="Rectangle 309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45810"/>
            <a:ext cx="3840421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Monosacharidy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792" y="4489255"/>
            <a:ext cx="5989257" cy="1826930"/>
          </a:xfrm>
        </p:spPr>
        <p:txBody>
          <a:bodyPr>
            <a:normAutofit/>
          </a:bodyPr>
          <a:lstStyle/>
          <a:p>
            <a:r>
              <a:rPr lang="cs-CZ" sz="2400" dirty="0" err="1"/>
              <a:t>Aldosy</a:t>
            </a:r>
            <a:endParaRPr lang="cs-CZ" sz="2400" dirty="0"/>
          </a:p>
          <a:p>
            <a:pPr lvl="1"/>
            <a:r>
              <a:rPr lang="cs-CZ" sz="2400" dirty="0"/>
              <a:t>Od </a:t>
            </a:r>
            <a:r>
              <a:rPr lang="cs-CZ" sz="2400" dirty="0" err="1"/>
              <a:t>trios</a:t>
            </a:r>
            <a:r>
              <a:rPr lang="cs-CZ" sz="2400" dirty="0"/>
              <a:t> výše (1 a více asymetrických C)</a:t>
            </a:r>
          </a:p>
          <a:p>
            <a:r>
              <a:rPr lang="cs-CZ" sz="2400" dirty="0" err="1"/>
              <a:t>Ketosy</a:t>
            </a:r>
            <a:endParaRPr lang="cs-CZ" sz="2400" dirty="0"/>
          </a:p>
          <a:p>
            <a:pPr lvl="1"/>
            <a:r>
              <a:rPr lang="cs-CZ" sz="2400" dirty="0" err="1"/>
              <a:t>Ketotriosa</a:t>
            </a:r>
            <a:r>
              <a:rPr lang="cs-CZ" sz="2400" dirty="0"/>
              <a:t> nemá C</a:t>
            </a:r>
            <a:r>
              <a:rPr lang="cs-CZ" sz="2400" baseline="30000" dirty="0"/>
              <a:t>*</a:t>
            </a:r>
            <a:endParaRPr lang="cs-CZ" sz="2400" dirty="0"/>
          </a:p>
        </p:txBody>
      </p:sp>
      <p:sp>
        <p:nvSpPr>
          <p:cNvPr id="3093" name="Oval 309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5426" y="1364732"/>
            <a:ext cx="710616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 descr="Včely pracující na plástvi">
            <a:extLst>
              <a:ext uri="{FF2B5EF4-FFF2-40B4-BE49-F238E27FC236}">
                <a16:creationId xmlns:a16="http://schemas.microsoft.com/office/drawing/2014/main" id="{0CF1F078-EC6B-E8EE-1DE5-BADD70AE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70" r="20722" b="-1"/>
          <a:stretch/>
        </p:blipFill>
        <p:spPr>
          <a:xfrm>
            <a:off x="5925944" y="2727729"/>
            <a:ext cx="3218056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095" name="Arc 309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4022954" y="-170491"/>
            <a:ext cx="4021193" cy="301589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21" t="-3845" r="-36230" b="35657"/>
          <a:stretch/>
        </p:blipFill>
        <p:spPr bwMode="auto">
          <a:xfrm>
            <a:off x="-987632" y="1842784"/>
            <a:ext cx="7243578" cy="2480585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Tomáš </a:t>
            </a:r>
            <a:r>
              <a:rPr lang="cs-CZ" err="1"/>
              <a:t>Kašparovský</a:t>
            </a: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Grafický objekt 9" descr="Jablko se souvislou výplní">
            <a:extLst>
              <a:ext uri="{FF2B5EF4-FFF2-40B4-BE49-F238E27FC236}">
                <a16:creationId xmlns:a16="http://schemas.microsoft.com/office/drawing/2014/main" id="{1AF2BE11-1B98-BD5F-424A-0E8467021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8950" y="598280"/>
            <a:ext cx="1378690" cy="13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64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124F18-BFDD-8CA7-26E9-C744487F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47" y="350904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cs-CZ" b="1" dirty="0" err="1">
                <a:solidFill>
                  <a:schemeClr val="tx2"/>
                </a:solidFill>
              </a:rPr>
              <a:t>Aldosy</a:t>
            </a:r>
            <a:r>
              <a:rPr lang="cs-CZ" b="1" dirty="0">
                <a:solidFill>
                  <a:schemeClr val="tx2"/>
                </a:solidFill>
              </a:rPr>
              <a:t> a </a:t>
            </a:r>
            <a:r>
              <a:rPr lang="cs-CZ" b="1" dirty="0" err="1">
                <a:solidFill>
                  <a:schemeClr val="tx2"/>
                </a:solidFill>
              </a:rPr>
              <a:t>ketosy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F0C750-1411-D5F8-DCD6-8D99562C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1C7DB2-C2A6-CFD4-2B1C-5318914B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F0C67BF-4AA7-C749-89D6-8CC1D910AD8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8" name="Zástupný symbol pro obsah 17">
            <a:extLst>
              <a:ext uri="{FF2B5EF4-FFF2-40B4-BE49-F238E27FC236}">
                <a16:creationId xmlns:a16="http://schemas.microsoft.com/office/drawing/2014/main" id="{A7A9F78B-77DB-B273-4D4C-29E5DDE8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36" y="1919351"/>
            <a:ext cx="3868452" cy="45259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75FA6F-2793-65CF-06BF-D7627CA9B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6" y="1739075"/>
            <a:ext cx="4468368" cy="479755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2D12729-94ED-CA55-B038-9712D68D6440}"/>
              </a:ext>
            </a:extLst>
          </p:cNvPr>
          <p:cNvSpPr/>
          <p:nvPr/>
        </p:nvSpPr>
        <p:spPr>
          <a:xfrm>
            <a:off x="1233984" y="4182332"/>
            <a:ext cx="64807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EC44649-1D70-182A-2019-6537466C9749}"/>
              </a:ext>
            </a:extLst>
          </p:cNvPr>
          <p:cNvSpPr/>
          <p:nvPr/>
        </p:nvSpPr>
        <p:spPr>
          <a:xfrm>
            <a:off x="2061134" y="5174655"/>
            <a:ext cx="504056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56542DB-8043-DC75-C3FF-DF6E011DE5C8}"/>
              </a:ext>
            </a:extLst>
          </p:cNvPr>
          <p:cNvSpPr/>
          <p:nvPr/>
        </p:nvSpPr>
        <p:spPr>
          <a:xfrm>
            <a:off x="2585395" y="5174655"/>
            <a:ext cx="504056" cy="115212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F63DC9C-310C-07F8-9FB0-05032909C7CA}"/>
              </a:ext>
            </a:extLst>
          </p:cNvPr>
          <p:cNvSpPr/>
          <p:nvPr/>
        </p:nvSpPr>
        <p:spPr>
          <a:xfrm>
            <a:off x="4112065" y="5186658"/>
            <a:ext cx="576064" cy="115212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E7D0332-BC5F-9DF5-B720-4781538DF0D7}"/>
              </a:ext>
            </a:extLst>
          </p:cNvPr>
          <p:cNvSpPr/>
          <p:nvPr/>
        </p:nvSpPr>
        <p:spPr>
          <a:xfrm>
            <a:off x="6378148" y="5258666"/>
            <a:ext cx="576064" cy="1080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441" y="2626816"/>
            <a:ext cx="3830748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Struktura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monosacharidů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2849524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8" name="Rectangle 410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10" name="Rectangle 410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679732"/>
            <a:ext cx="4507025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3189" y="457208"/>
            <a:ext cx="4328193" cy="6255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12" name="Rectangle 411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5676" y="6355073"/>
            <a:ext cx="4505706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264356" y="6492240"/>
            <a:ext cx="31173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743305" y="6492240"/>
            <a:ext cx="8505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A9B540C-44DA-4F69-89C9-7C84606640D3}" type="slidenum">
              <a:rPr lang="en-US" smtClean="0"/>
              <a:pPr defTabSz="914400"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4" name="Obrázek 3" descr="Letecká osnova zelených polí">
            <a:extLst>
              <a:ext uri="{FF2B5EF4-FFF2-40B4-BE49-F238E27FC236}">
                <a16:creationId xmlns:a16="http://schemas.microsoft.com/office/drawing/2014/main" id="{F4217FBE-9BCC-99C0-1ABB-D95CD3089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33" y="4082921"/>
            <a:ext cx="2951892" cy="22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40" name="Rectangle 9233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41" name="Rectangle 9235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45794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6850" y="345614"/>
            <a:ext cx="4584165" cy="133083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b="1" dirty="0">
                <a:solidFill>
                  <a:schemeClr val="tx2"/>
                </a:solidFill>
              </a:rPr>
              <a:t>Struktura monosacharidů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8926" y="2572970"/>
            <a:ext cx="5747202" cy="22904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Reaktivní </a:t>
            </a:r>
            <a:r>
              <a:rPr 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polocetalový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poloketalový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hydroxyl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Tvorba acetalů (</a:t>
            </a:r>
            <a:r>
              <a:rPr 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ketalů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Nové asymetrické 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centrum - </a:t>
            </a:r>
            <a:r>
              <a:rPr lang="cs-CZ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anomery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18" name="Picture 2" descr="Obsah obrázku snímek obrazovky, tma, černá&#10;&#10;Popis byl vytvořen automa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" r="62"/>
          <a:stretch/>
        </p:blipFill>
        <p:spPr bwMode="auto">
          <a:xfrm>
            <a:off x="4880613" y="3188697"/>
            <a:ext cx="4046103" cy="3532778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 descr="Plody kumquatu na stromě">
            <a:extLst>
              <a:ext uri="{FF2B5EF4-FFF2-40B4-BE49-F238E27FC236}">
                <a16:creationId xmlns:a16="http://schemas.microsoft.com/office/drawing/2014/main" id="{E54A95E0-F4B1-5A8E-92C7-812CFAEB3B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15" t="-1" r="8650" b="26136"/>
          <a:stretch/>
        </p:blipFill>
        <p:spPr>
          <a:xfrm>
            <a:off x="5637865" y="-9147"/>
            <a:ext cx="3506135" cy="2725185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-267168" y="6539822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900" dirty="0"/>
              <a:t>Tomáš </a:t>
            </a:r>
            <a:r>
              <a:rPr lang="cs-CZ" sz="900" dirty="0" err="1"/>
              <a:t>Kašparovský</a:t>
            </a:r>
            <a:endParaRPr lang="en-US" sz="9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677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Freeform: Shape 7178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8452002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479" y="393380"/>
            <a:ext cx="6190283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b="1" dirty="0" err="1">
                <a:solidFill>
                  <a:schemeClr val="tx2"/>
                </a:solidFill>
              </a:rPr>
              <a:t>Deriváty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monosacharidů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7"/>
          <a:stretch/>
        </p:blipFill>
        <p:spPr bwMode="auto">
          <a:xfrm>
            <a:off x="288606" y="1302366"/>
            <a:ext cx="4468544" cy="5236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4223" y="2481006"/>
            <a:ext cx="3703638" cy="2766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81" name="Freeform: Shape 7180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316" y="6277971"/>
            <a:ext cx="5163684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A9B540C-44DA-4F69-89C9-7C84606640D3}" type="slidenum">
              <a:rPr lang="en-US" sz="900"/>
              <a:pPr defTabSz="914400">
                <a:spcAft>
                  <a:spcPts val="600"/>
                </a:spcAft>
              </a:pPr>
              <a:t>8</a:t>
            </a:fld>
            <a:endParaRPr lang="en-US" sz="900"/>
          </a:p>
        </p:txBody>
      </p:sp>
      <p:pic>
        <p:nvPicPr>
          <p:cNvPr id="8" name="Obrázek 7" descr="Model atomů">
            <a:extLst>
              <a:ext uri="{FF2B5EF4-FFF2-40B4-BE49-F238E27FC236}">
                <a16:creationId xmlns:a16="http://schemas.microsoft.com/office/drawing/2014/main" id="{C8001DE5-33CE-6223-2DEC-A0497D683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7950" y="468462"/>
            <a:ext cx="2511522" cy="16678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88069">
                <a:schemeClr val="tx1"/>
              </a:gs>
              <a:gs pos="55000">
                <a:schemeClr val="accent5">
                  <a:lumMod val="45000"/>
                  <a:lumOff val="55000"/>
                </a:schemeClr>
              </a:gs>
              <a:gs pos="21000">
                <a:schemeClr val="accent5">
                  <a:lumMod val="45000"/>
                  <a:lumOff val="5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63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486" y="1045340"/>
            <a:ext cx="6321560" cy="808424"/>
          </a:xfrm>
        </p:spPr>
        <p:txBody>
          <a:bodyPr anchor="b">
            <a:normAutofit/>
          </a:bodyPr>
          <a:lstStyle/>
          <a:p>
            <a:pPr algn="l"/>
            <a:r>
              <a:rPr lang="cs-CZ" b="1" dirty="0">
                <a:solidFill>
                  <a:schemeClr val="tx2"/>
                </a:solidFill>
              </a:rPr>
              <a:t>Deriváty monosacharidů</a:t>
            </a:r>
          </a:p>
        </p:txBody>
      </p:sp>
      <p:pic>
        <p:nvPicPr>
          <p:cNvPr id="8195" name="Picture 3" descr="Obsah obrázku snímek obrazovky, text, Písmo, černá&#10;&#10;Popis byl vytvořen automati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1477" y="3154670"/>
            <a:ext cx="4070157" cy="1462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2315691"/>
            <a:ext cx="3257550" cy="18288"/>
          </a:xfrm>
          <a:custGeom>
            <a:avLst/>
            <a:gdLst>
              <a:gd name="connsiteX0" fmla="*/ 0 w 3257550"/>
              <a:gd name="connsiteY0" fmla="*/ 0 h 18288"/>
              <a:gd name="connsiteX1" fmla="*/ 618935 w 3257550"/>
              <a:gd name="connsiteY1" fmla="*/ 0 h 18288"/>
              <a:gd name="connsiteX2" fmla="*/ 1270445 w 3257550"/>
              <a:gd name="connsiteY2" fmla="*/ 0 h 18288"/>
              <a:gd name="connsiteX3" fmla="*/ 1954530 w 3257550"/>
              <a:gd name="connsiteY3" fmla="*/ 0 h 18288"/>
              <a:gd name="connsiteX4" fmla="*/ 2638616 w 3257550"/>
              <a:gd name="connsiteY4" fmla="*/ 0 h 18288"/>
              <a:gd name="connsiteX5" fmla="*/ 3257550 w 3257550"/>
              <a:gd name="connsiteY5" fmla="*/ 0 h 18288"/>
              <a:gd name="connsiteX6" fmla="*/ 3257550 w 3257550"/>
              <a:gd name="connsiteY6" fmla="*/ 18288 h 18288"/>
              <a:gd name="connsiteX7" fmla="*/ 2540889 w 3257550"/>
              <a:gd name="connsiteY7" fmla="*/ 18288 h 18288"/>
              <a:gd name="connsiteX8" fmla="*/ 1824228 w 3257550"/>
              <a:gd name="connsiteY8" fmla="*/ 18288 h 18288"/>
              <a:gd name="connsiteX9" fmla="*/ 1172718 w 3257550"/>
              <a:gd name="connsiteY9" fmla="*/ 18288 h 18288"/>
              <a:gd name="connsiteX10" fmla="*/ 0 w 3257550"/>
              <a:gd name="connsiteY10" fmla="*/ 18288 h 18288"/>
              <a:gd name="connsiteX11" fmla="*/ 0 w 325755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7550" h="18288" fill="none" extrusionOk="0">
                <a:moveTo>
                  <a:pt x="0" y="0"/>
                </a:moveTo>
                <a:cubicBezTo>
                  <a:pt x="222571" y="-4581"/>
                  <a:pt x="395946" y="-20429"/>
                  <a:pt x="618935" y="0"/>
                </a:cubicBezTo>
                <a:cubicBezTo>
                  <a:pt x="841925" y="20429"/>
                  <a:pt x="1064831" y="-497"/>
                  <a:pt x="1270445" y="0"/>
                </a:cubicBezTo>
                <a:cubicBezTo>
                  <a:pt x="1476059" y="497"/>
                  <a:pt x="1673547" y="428"/>
                  <a:pt x="1954530" y="0"/>
                </a:cubicBezTo>
                <a:cubicBezTo>
                  <a:pt x="2235513" y="-428"/>
                  <a:pt x="2452407" y="27906"/>
                  <a:pt x="2638616" y="0"/>
                </a:cubicBezTo>
                <a:cubicBezTo>
                  <a:pt x="2824825" y="-27906"/>
                  <a:pt x="3043878" y="-22618"/>
                  <a:pt x="3257550" y="0"/>
                </a:cubicBezTo>
                <a:cubicBezTo>
                  <a:pt x="3256841" y="8157"/>
                  <a:pt x="3257137" y="12125"/>
                  <a:pt x="3257550" y="18288"/>
                </a:cubicBezTo>
                <a:cubicBezTo>
                  <a:pt x="2955505" y="29918"/>
                  <a:pt x="2697243" y="41720"/>
                  <a:pt x="2540889" y="18288"/>
                </a:cubicBezTo>
                <a:cubicBezTo>
                  <a:pt x="2384535" y="-5144"/>
                  <a:pt x="2114539" y="6231"/>
                  <a:pt x="1824228" y="18288"/>
                </a:cubicBezTo>
                <a:cubicBezTo>
                  <a:pt x="1533917" y="30345"/>
                  <a:pt x="1462450" y="24037"/>
                  <a:pt x="1172718" y="18288"/>
                </a:cubicBezTo>
                <a:cubicBezTo>
                  <a:pt x="882986" y="12540"/>
                  <a:pt x="500637" y="24492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7550" h="18288" stroke="0" extrusionOk="0">
                <a:moveTo>
                  <a:pt x="0" y="0"/>
                </a:moveTo>
                <a:cubicBezTo>
                  <a:pt x="278434" y="16845"/>
                  <a:pt x="441207" y="-24568"/>
                  <a:pt x="618935" y="0"/>
                </a:cubicBezTo>
                <a:cubicBezTo>
                  <a:pt x="796663" y="24568"/>
                  <a:pt x="985120" y="5689"/>
                  <a:pt x="1172718" y="0"/>
                </a:cubicBezTo>
                <a:cubicBezTo>
                  <a:pt x="1360316" y="-5689"/>
                  <a:pt x="1666432" y="29765"/>
                  <a:pt x="1889379" y="0"/>
                </a:cubicBezTo>
                <a:cubicBezTo>
                  <a:pt x="2112326" y="-29765"/>
                  <a:pt x="2378171" y="13184"/>
                  <a:pt x="2508314" y="0"/>
                </a:cubicBezTo>
                <a:cubicBezTo>
                  <a:pt x="2638457" y="-13184"/>
                  <a:pt x="2897393" y="-18048"/>
                  <a:pt x="3257550" y="0"/>
                </a:cubicBezTo>
                <a:cubicBezTo>
                  <a:pt x="3257286" y="4493"/>
                  <a:pt x="3257934" y="9472"/>
                  <a:pt x="3257550" y="18288"/>
                </a:cubicBezTo>
                <a:cubicBezTo>
                  <a:pt x="3005417" y="4399"/>
                  <a:pt x="2789824" y="23493"/>
                  <a:pt x="2606040" y="18288"/>
                </a:cubicBezTo>
                <a:cubicBezTo>
                  <a:pt x="2422256" y="13084"/>
                  <a:pt x="2161816" y="17045"/>
                  <a:pt x="1889379" y="18288"/>
                </a:cubicBezTo>
                <a:cubicBezTo>
                  <a:pt x="1616942" y="19531"/>
                  <a:pt x="1456938" y="28545"/>
                  <a:pt x="1335595" y="18288"/>
                </a:cubicBezTo>
                <a:cubicBezTo>
                  <a:pt x="1214252" y="8031"/>
                  <a:pt x="876335" y="26295"/>
                  <a:pt x="684085" y="18288"/>
                </a:cubicBezTo>
                <a:cubicBezTo>
                  <a:pt x="491835" y="10282"/>
                  <a:pt x="213058" y="3432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9486" y="2504819"/>
            <a:ext cx="7154478" cy="3672144"/>
          </a:xfrm>
        </p:spPr>
        <p:txBody>
          <a:bodyPr>
            <a:normAutofit/>
          </a:bodyPr>
          <a:lstStyle/>
          <a:p>
            <a:r>
              <a:rPr lang="cs-CZ" sz="2400" dirty="0"/>
              <a:t>Cukerné alkoholy – mírná redukce karbonylu</a:t>
            </a:r>
          </a:p>
          <a:p>
            <a:r>
              <a:rPr lang="cs-CZ" sz="2400" dirty="0" err="1"/>
              <a:t>Deoxycukry</a:t>
            </a:r>
            <a:endParaRPr lang="cs-CZ" sz="2400" dirty="0"/>
          </a:p>
          <a:p>
            <a:r>
              <a:rPr lang="cs-CZ" sz="2400" dirty="0" err="1"/>
              <a:t>Aminocukry</a:t>
            </a:r>
            <a:endParaRPr lang="cs-CZ" sz="2400" dirty="0"/>
          </a:p>
          <a:p>
            <a:pPr marL="0" indent="0">
              <a:buNone/>
            </a:pPr>
            <a:endParaRPr lang="cs-CZ" sz="1900" dirty="0"/>
          </a:p>
        </p:txBody>
      </p:sp>
      <p:pic>
        <p:nvPicPr>
          <p:cNvPr id="8194" name="Picture 2" descr="Obsah obrázku snímek obrazovky, text, Písmo, černá&#10;&#10;Popis byl vytvořen automatic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86" y="3898571"/>
            <a:ext cx="2484664" cy="2465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Obsah obrázku snímek obrazovky, text, černá&#10;&#10;Popis byl vytvořen automatic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699" y="4804439"/>
            <a:ext cx="3671936" cy="1551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Tomáš Kašparovský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9B540C-44DA-4F69-89C9-7C84606640D3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23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lastní 3">
      <a:dk1>
        <a:sysClr val="windowText" lastClr="000000"/>
      </a:dk1>
      <a:lt1>
        <a:sysClr val="window" lastClr="FFFFFF"/>
      </a:lt1>
      <a:dk2>
        <a:srgbClr val="014B1B"/>
      </a:dk2>
      <a:lt2>
        <a:srgbClr val="E3DED1"/>
      </a:lt2>
      <a:accent1>
        <a:srgbClr val="016B27"/>
      </a:accent1>
      <a:accent2>
        <a:srgbClr val="01AF40"/>
      </a:accent2>
      <a:accent3>
        <a:srgbClr val="01E552"/>
      </a:accent3>
      <a:accent4>
        <a:srgbClr val="01AF40"/>
      </a:accent4>
      <a:accent5>
        <a:srgbClr val="4AB5C4"/>
      </a:accent5>
      <a:accent6>
        <a:srgbClr val="0989B1"/>
      </a:accent6>
      <a:hlink>
        <a:srgbClr val="01FD5B"/>
      </a:hlink>
      <a:folHlink>
        <a:srgbClr val="004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601</Words>
  <Application>Microsoft Office PowerPoint</Application>
  <PresentationFormat>Předvádění na obrazovce (4:3)</PresentationFormat>
  <Paragraphs>175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Helvetica Neue Medium</vt:lpstr>
      <vt:lpstr>Arial</vt:lpstr>
      <vt:lpstr>Calibri</vt:lpstr>
      <vt:lpstr>Symbol</vt:lpstr>
      <vt:lpstr>Office Theme</vt:lpstr>
      <vt:lpstr>Biochemie </vt:lpstr>
      <vt:lpstr>Rozdělení</vt:lpstr>
      <vt:lpstr>Struktura a základní vlastnosti</vt:lpstr>
      <vt:lpstr>Monosacharidy</vt:lpstr>
      <vt:lpstr>Aldosy a ketosy</vt:lpstr>
      <vt:lpstr>Struktura monosacharidů</vt:lpstr>
      <vt:lpstr>Struktura monosacharidů</vt:lpstr>
      <vt:lpstr>Deriváty monosacharidů</vt:lpstr>
      <vt:lpstr>Deriváty monosacharidů</vt:lpstr>
      <vt:lpstr>Deriváty monosacharidů</vt:lpstr>
      <vt:lpstr>Glykosidy</vt:lpstr>
      <vt:lpstr>Disacharidy</vt:lpstr>
      <vt:lpstr>Disacharidy</vt:lpstr>
      <vt:lpstr>Zásobní polysacharidy</vt:lpstr>
      <vt:lpstr>Zásobní polysacharidy</vt:lpstr>
      <vt:lpstr>Rostlinné heteropolysacharidy</vt:lpstr>
      <vt:lpstr>Rostlinné heteropolysacharidy</vt:lpstr>
      <vt:lpstr>Rostlinné heteropolysacharidy</vt:lpstr>
      <vt:lpstr>Kyselé polysacharidy</vt:lpstr>
      <vt:lpstr>Glykoproteiny</vt:lpstr>
      <vt:lpstr>N-glykoproteiny</vt:lpstr>
      <vt:lpstr>Poly- a oligosacharidy v buněčné komunikaci</vt:lpstr>
      <vt:lpstr>Mukopolysacharidy</vt:lpstr>
      <vt:lpstr>Praktické aspekty 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Biochemie </dc:title>
  <dc:creator>Tomas Kasparovsky</dc:creator>
  <cp:lastModifiedBy>Kateřina Kašparovská</cp:lastModifiedBy>
  <cp:revision>73</cp:revision>
  <dcterms:created xsi:type="dcterms:W3CDTF">2015-10-04T06:03:26Z</dcterms:created>
  <dcterms:modified xsi:type="dcterms:W3CDTF">2024-09-19T11:29:51Z</dcterms:modified>
</cp:coreProperties>
</file>