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11.jpeg" ContentType="image/jpeg"/>
  <Override PartName="/ppt/media/image8.png" ContentType="image/png"/>
  <Override PartName="/ppt/media/image12.png" ContentType="image/png"/>
  <Override PartName="/ppt/media/image7.png" ContentType="image/png"/>
  <Override PartName="/ppt/media/image1.jpeg" ContentType="image/jpeg"/>
  <Override PartName="/ppt/media/image6.png" ContentType="image/png"/>
  <Override PartName="/ppt/media/image5.jpeg" ContentType="image/jpeg"/>
  <Override PartName="/ppt/media/image4.png" ContentType="image/png"/>
  <Override PartName="/ppt/media/image3.png" ContentType="image/png"/>
  <Override PartName="/ppt/media/image26.png" ContentType="image/png"/>
  <Override PartName="/ppt/media/image23.png" ContentType="image/png"/>
  <Override PartName="/ppt/media/image22.png" ContentType="image/png"/>
  <Override PartName="/ppt/media/image10.png" ContentType="image/png"/>
  <Override PartName="/ppt/media/image20.png" ContentType="image/png"/>
  <Override PartName="/ppt/media/image21.png" ContentType="image/png"/>
  <Override PartName="/ppt/media/image19.png" ContentType="image/png"/>
  <Override PartName="/ppt/media/image18.jpeg" ContentType="image/jpeg"/>
  <Override PartName="/ppt/media/image17.png" ContentType="image/png"/>
  <Override PartName="/ppt/media/image16.png" ContentType="image/png"/>
  <Override PartName="/ppt/media/image24.jpeg" ContentType="image/jpeg"/>
  <Override PartName="/ppt/media/image15.png" ContentType="image/png"/>
  <Override PartName="/ppt/media/image14.png" ContentType="image/png"/>
  <Override PartName="/ppt/media/image2.png" ContentType="image/png"/>
  <Override PartName="/ppt/media/image25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23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83" name="CustomShape 2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2">
                <a:moveTo>
                  <a:pt x="4" y="0"/>
                </a:moveTo>
                <a:lnTo>
                  <a:pt x="4" y="0"/>
                </a:lnTo>
                <a:cubicBezTo>
                  <a:pt x="4" y="0"/>
                  <a:pt x="3" y="0"/>
                  <a:pt x="2" y="1"/>
                </a:cubicBezTo>
                <a:lnTo>
                  <a:pt x="1" y="2"/>
                </a:lnTo>
                <a:cubicBezTo>
                  <a:pt x="0" y="3"/>
                  <a:pt x="0" y="4"/>
                  <a:pt x="0" y="4"/>
                </a:cubicBezTo>
                <a:lnTo>
                  <a:pt x="0" y="25396"/>
                </a:lnTo>
                <a:lnTo>
                  <a:pt x="0" y="25397"/>
                </a:lnTo>
                <a:cubicBezTo>
                  <a:pt x="0" y="25397"/>
                  <a:pt x="0" y="25398"/>
                  <a:pt x="1" y="25399"/>
                </a:cubicBezTo>
                <a:lnTo>
                  <a:pt x="2" y="25400"/>
                </a:lnTo>
                <a:cubicBezTo>
                  <a:pt x="3" y="25401"/>
                  <a:pt x="4" y="25401"/>
                  <a:pt x="4" y="25401"/>
                </a:cubicBezTo>
                <a:lnTo>
                  <a:pt x="19046" y="25400"/>
                </a:lnTo>
                <a:lnTo>
                  <a:pt x="19047" y="25401"/>
                </a:lnTo>
                <a:cubicBezTo>
                  <a:pt x="19047" y="25401"/>
                  <a:pt x="19048" y="25401"/>
                  <a:pt x="19049" y="25400"/>
                </a:cubicBezTo>
                <a:lnTo>
                  <a:pt x="19050" y="25399"/>
                </a:lnTo>
                <a:cubicBezTo>
                  <a:pt x="19051" y="25398"/>
                  <a:pt x="19051" y="25397"/>
                  <a:pt x="19051" y="25397"/>
                </a:cubicBezTo>
                <a:lnTo>
                  <a:pt x="19051" y="4"/>
                </a:lnTo>
                <a:lnTo>
                  <a:pt x="19051" y="4"/>
                </a:lnTo>
                <a:lnTo>
                  <a:pt x="19051" y="4"/>
                </a:lnTo>
                <a:cubicBezTo>
                  <a:pt x="19051" y="4"/>
                  <a:pt x="19051" y="3"/>
                  <a:pt x="19050" y="2"/>
                </a:cubicBezTo>
                <a:lnTo>
                  <a:pt x="19049" y="1"/>
                </a:lnTo>
                <a:cubicBezTo>
                  <a:pt x="19048" y="0"/>
                  <a:pt x="19047" y="0"/>
                  <a:pt x="19047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3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2">
                <a:moveTo>
                  <a:pt x="4" y="0"/>
                </a:moveTo>
                <a:lnTo>
                  <a:pt x="4" y="0"/>
                </a:lnTo>
                <a:cubicBezTo>
                  <a:pt x="4" y="0"/>
                  <a:pt x="3" y="0"/>
                  <a:pt x="2" y="1"/>
                </a:cubicBezTo>
                <a:lnTo>
                  <a:pt x="1" y="2"/>
                </a:lnTo>
                <a:cubicBezTo>
                  <a:pt x="0" y="3"/>
                  <a:pt x="0" y="4"/>
                  <a:pt x="0" y="4"/>
                </a:cubicBezTo>
                <a:lnTo>
                  <a:pt x="0" y="25396"/>
                </a:lnTo>
                <a:lnTo>
                  <a:pt x="0" y="25397"/>
                </a:lnTo>
                <a:cubicBezTo>
                  <a:pt x="0" y="25397"/>
                  <a:pt x="0" y="25398"/>
                  <a:pt x="1" y="25399"/>
                </a:cubicBezTo>
                <a:lnTo>
                  <a:pt x="2" y="25400"/>
                </a:lnTo>
                <a:cubicBezTo>
                  <a:pt x="3" y="25401"/>
                  <a:pt x="4" y="25401"/>
                  <a:pt x="4" y="25401"/>
                </a:cubicBezTo>
                <a:lnTo>
                  <a:pt x="19046" y="25400"/>
                </a:lnTo>
                <a:lnTo>
                  <a:pt x="19047" y="25401"/>
                </a:lnTo>
                <a:cubicBezTo>
                  <a:pt x="19047" y="25401"/>
                  <a:pt x="19048" y="25401"/>
                  <a:pt x="19049" y="25400"/>
                </a:cubicBezTo>
                <a:lnTo>
                  <a:pt x="19050" y="25399"/>
                </a:lnTo>
                <a:cubicBezTo>
                  <a:pt x="19051" y="25398"/>
                  <a:pt x="19051" y="25397"/>
                  <a:pt x="19051" y="25397"/>
                </a:cubicBezTo>
                <a:lnTo>
                  <a:pt x="19051" y="4"/>
                </a:lnTo>
                <a:lnTo>
                  <a:pt x="19051" y="4"/>
                </a:lnTo>
                <a:lnTo>
                  <a:pt x="19051" y="4"/>
                </a:lnTo>
                <a:cubicBezTo>
                  <a:pt x="19051" y="4"/>
                  <a:pt x="19051" y="3"/>
                  <a:pt x="19050" y="2"/>
                </a:cubicBezTo>
                <a:lnTo>
                  <a:pt x="19049" y="1"/>
                </a:lnTo>
                <a:cubicBezTo>
                  <a:pt x="19048" y="0"/>
                  <a:pt x="19047" y="0"/>
                  <a:pt x="19047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4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2">
                <a:moveTo>
                  <a:pt x="4" y="0"/>
                </a:moveTo>
                <a:lnTo>
                  <a:pt x="4" y="0"/>
                </a:lnTo>
                <a:cubicBezTo>
                  <a:pt x="4" y="0"/>
                  <a:pt x="3" y="0"/>
                  <a:pt x="2" y="1"/>
                </a:cubicBezTo>
                <a:lnTo>
                  <a:pt x="1" y="2"/>
                </a:lnTo>
                <a:cubicBezTo>
                  <a:pt x="0" y="3"/>
                  <a:pt x="0" y="4"/>
                  <a:pt x="0" y="4"/>
                </a:cubicBezTo>
                <a:lnTo>
                  <a:pt x="0" y="25396"/>
                </a:lnTo>
                <a:lnTo>
                  <a:pt x="0" y="25397"/>
                </a:lnTo>
                <a:cubicBezTo>
                  <a:pt x="0" y="25397"/>
                  <a:pt x="0" y="25398"/>
                  <a:pt x="1" y="25399"/>
                </a:cubicBezTo>
                <a:lnTo>
                  <a:pt x="2" y="25400"/>
                </a:lnTo>
                <a:cubicBezTo>
                  <a:pt x="3" y="25401"/>
                  <a:pt x="4" y="25401"/>
                  <a:pt x="4" y="25401"/>
                </a:cubicBezTo>
                <a:lnTo>
                  <a:pt x="19046" y="25400"/>
                </a:lnTo>
                <a:lnTo>
                  <a:pt x="19047" y="25401"/>
                </a:lnTo>
                <a:cubicBezTo>
                  <a:pt x="19047" y="25401"/>
                  <a:pt x="19048" y="25401"/>
                  <a:pt x="19049" y="25400"/>
                </a:cubicBezTo>
                <a:lnTo>
                  <a:pt x="19050" y="25399"/>
                </a:lnTo>
                <a:cubicBezTo>
                  <a:pt x="19051" y="25398"/>
                  <a:pt x="19051" y="25397"/>
                  <a:pt x="19051" y="25397"/>
                </a:cubicBezTo>
                <a:lnTo>
                  <a:pt x="19051" y="4"/>
                </a:lnTo>
                <a:lnTo>
                  <a:pt x="19051" y="4"/>
                </a:lnTo>
                <a:lnTo>
                  <a:pt x="19051" y="4"/>
                </a:lnTo>
                <a:cubicBezTo>
                  <a:pt x="19051" y="4"/>
                  <a:pt x="19051" y="3"/>
                  <a:pt x="19050" y="2"/>
                </a:cubicBezTo>
                <a:lnTo>
                  <a:pt x="19049" y="1"/>
                </a:lnTo>
                <a:cubicBezTo>
                  <a:pt x="19048" y="0"/>
                  <a:pt x="19047" y="0"/>
                  <a:pt x="19047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5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2">
                <a:moveTo>
                  <a:pt x="4" y="0"/>
                </a:moveTo>
                <a:lnTo>
                  <a:pt x="4" y="0"/>
                </a:lnTo>
                <a:cubicBezTo>
                  <a:pt x="4" y="0"/>
                  <a:pt x="3" y="0"/>
                  <a:pt x="2" y="1"/>
                </a:cubicBezTo>
                <a:lnTo>
                  <a:pt x="1" y="2"/>
                </a:lnTo>
                <a:cubicBezTo>
                  <a:pt x="0" y="3"/>
                  <a:pt x="0" y="4"/>
                  <a:pt x="0" y="4"/>
                </a:cubicBezTo>
                <a:lnTo>
                  <a:pt x="0" y="25396"/>
                </a:lnTo>
                <a:lnTo>
                  <a:pt x="0" y="25397"/>
                </a:lnTo>
                <a:cubicBezTo>
                  <a:pt x="0" y="25397"/>
                  <a:pt x="0" y="25398"/>
                  <a:pt x="1" y="25399"/>
                </a:cubicBezTo>
                <a:lnTo>
                  <a:pt x="2" y="25400"/>
                </a:lnTo>
                <a:cubicBezTo>
                  <a:pt x="3" y="25401"/>
                  <a:pt x="4" y="25401"/>
                  <a:pt x="4" y="25401"/>
                </a:cubicBezTo>
                <a:lnTo>
                  <a:pt x="19046" y="25400"/>
                </a:lnTo>
                <a:lnTo>
                  <a:pt x="19047" y="25401"/>
                </a:lnTo>
                <a:cubicBezTo>
                  <a:pt x="19047" y="25401"/>
                  <a:pt x="19048" y="25401"/>
                  <a:pt x="19049" y="25400"/>
                </a:cubicBezTo>
                <a:lnTo>
                  <a:pt x="19050" y="25399"/>
                </a:lnTo>
                <a:cubicBezTo>
                  <a:pt x="19051" y="25398"/>
                  <a:pt x="19051" y="25397"/>
                  <a:pt x="19051" y="25397"/>
                </a:cubicBezTo>
                <a:lnTo>
                  <a:pt x="19051" y="4"/>
                </a:lnTo>
                <a:lnTo>
                  <a:pt x="19051" y="4"/>
                </a:lnTo>
                <a:lnTo>
                  <a:pt x="19051" y="4"/>
                </a:lnTo>
                <a:cubicBezTo>
                  <a:pt x="19051" y="4"/>
                  <a:pt x="19051" y="3"/>
                  <a:pt x="19050" y="2"/>
                </a:cubicBezTo>
                <a:lnTo>
                  <a:pt x="19049" y="1"/>
                </a:lnTo>
                <a:cubicBezTo>
                  <a:pt x="19048" y="0"/>
                  <a:pt x="19047" y="0"/>
                  <a:pt x="19047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6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2">
                <a:moveTo>
                  <a:pt x="4" y="0"/>
                </a:moveTo>
                <a:lnTo>
                  <a:pt x="4" y="0"/>
                </a:lnTo>
                <a:cubicBezTo>
                  <a:pt x="4" y="0"/>
                  <a:pt x="3" y="0"/>
                  <a:pt x="2" y="1"/>
                </a:cubicBezTo>
                <a:lnTo>
                  <a:pt x="1" y="2"/>
                </a:lnTo>
                <a:cubicBezTo>
                  <a:pt x="0" y="3"/>
                  <a:pt x="0" y="4"/>
                  <a:pt x="0" y="4"/>
                </a:cubicBezTo>
                <a:lnTo>
                  <a:pt x="0" y="25396"/>
                </a:lnTo>
                <a:lnTo>
                  <a:pt x="0" y="25397"/>
                </a:lnTo>
                <a:cubicBezTo>
                  <a:pt x="0" y="25397"/>
                  <a:pt x="0" y="25398"/>
                  <a:pt x="1" y="25399"/>
                </a:cubicBezTo>
                <a:lnTo>
                  <a:pt x="2" y="25400"/>
                </a:lnTo>
                <a:cubicBezTo>
                  <a:pt x="3" y="25401"/>
                  <a:pt x="4" y="25401"/>
                  <a:pt x="4" y="25401"/>
                </a:cubicBezTo>
                <a:lnTo>
                  <a:pt x="19046" y="25400"/>
                </a:lnTo>
                <a:lnTo>
                  <a:pt x="19047" y="25401"/>
                </a:lnTo>
                <a:cubicBezTo>
                  <a:pt x="19047" y="25401"/>
                  <a:pt x="19048" y="25401"/>
                  <a:pt x="19049" y="25400"/>
                </a:cubicBezTo>
                <a:lnTo>
                  <a:pt x="19050" y="25399"/>
                </a:lnTo>
                <a:cubicBezTo>
                  <a:pt x="19051" y="25398"/>
                  <a:pt x="19051" y="25397"/>
                  <a:pt x="19051" y="25397"/>
                </a:cubicBezTo>
                <a:lnTo>
                  <a:pt x="19051" y="4"/>
                </a:lnTo>
                <a:lnTo>
                  <a:pt x="19051" y="4"/>
                </a:lnTo>
                <a:lnTo>
                  <a:pt x="19051" y="4"/>
                </a:lnTo>
                <a:cubicBezTo>
                  <a:pt x="19051" y="4"/>
                  <a:pt x="19051" y="3"/>
                  <a:pt x="19050" y="2"/>
                </a:cubicBezTo>
                <a:lnTo>
                  <a:pt x="19049" y="1"/>
                </a:lnTo>
                <a:cubicBezTo>
                  <a:pt x="19048" y="0"/>
                  <a:pt x="19047" y="0"/>
                  <a:pt x="19047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7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2">
                <a:moveTo>
                  <a:pt x="4" y="0"/>
                </a:moveTo>
                <a:lnTo>
                  <a:pt x="4" y="0"/>
                </a:lnTo>
                <a:cubicBezTo>
                  <a:pt x="4" y="0"/>
                  <a:pt x="3" y="0"/>
                  <a:pt x="2" y="1"/>
                </a:cubicBezTo>
                <a:lnTo>
                  <a:pt x="1" y="2"/>
                </a:lnTo>
                <a:cubicBezTo>
                  <a:pt x="0" y="3"/>
                  <a:pt x="0" y="4"/>
                  <a:pt x="0" y="4"/>
                </a:cubicBezTo>
                <a:lnTo>
                  <a:pt x="0" y="25396"/>
                </a:lnTo>
                <a:lnTo>
                  <a:pt x="0" y="25397"/>
                </a:lnTo>
                <a:cubicBezTo>
                  <a:pt x="0" y="25397"/>
                  <a:pt x="0" y="25398"/>
                  <a:pt x="1" y="25399"/>
                </a:cubicBezTo>
                <a:lnTo>
                  <a:pt x="2" y="25400"/>
                </a:lnTo>
                <a:cubicBezTo>
                  <a:pt x="3" y="25401"/>
                  <a:pt x="4" y="25401"/>
                  <a:pt x="4" y="25401"/>
                </a:cubicBezTo>
                <a:lnTo>
                  <a:pt x="19046" y="25400"/>
                </a:lnTo>
                <a:lnTo>
                  <a:pt x="19047" y="25401"/>
                </a:lnTo>
                <a:cubicBezTo>
                  <a:pt x="19047" y="25401"/>
                  <a:pt x="19048" y="25401"/>
                  <a:pt x="19049" y="25400"/>
                </a:cubicBezTo>
                <a:lnTo>
                  <a:pt x="19050" y="25399"/>
                </a:lnTo>
                <a:cubicBezTo>
                  <a:pt x="19051" y="25398"/>
                  <a:pt x="19051" y="25397"/>
                  <a:pt x="19051" y="25397"/>
                </a:cubicBezTo>
                <a:lnTo>
                  <a:pt x="19051" y="4"/>
                </a:lnTo>
                <a:lnTo>
                  <a:pt x="19051" y="4"/>
                </a:lnTo>
                <a:lnTo>
                  <a:pt x="19051" y="4"/>
                </a:lnTo>
                <a:cubicBezTo>
                  <a:pt x="19051" y="4"/>
                  <a:pt x="19051" y="3"/>
                  <a:pt x="19050" y="2"/>
                </a:cubicBezTo>
                <a:lnTo>
                  <a:pt x="19049" y="1"/>
                </a:lnTo>
                <a:cubicBezTo>
                  <a:pt x="19048" y="0"/>
                  <a:pt x="19047" y="0"/>
                  <a:pt x="19047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8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2">
                <a:moveTo>
                  <a:pt x="4" y="0"/>
                </a:moveTo>
                <a:lnTo>
                  <a:pt x="4" y="0"/>
                </a:lnTo>
                <a:cubicBezTo>
                  <a:pt x="4" y="0"/>
                  <a:pt x="3" y="0"/>
                  <a:pt x="2" y="1"/>
                </a:cubicBezTo>
                <a:lnTo>
                  <a:pt x="1" y="2"/>
                </a:lnTo>
                <a:cubicBezTo>
                  <a:pt x="0" y="3"/>
                  <a:pt x="0" y="4"/>
                  <a:pt x="0" y="4"/>
                </a:cubicBezTo>
                <a:lnTo>
                  <a:pt x="0" y="25396"/>
                </a:lnTo>
                <a:lnTo>
                  <a:pt x="0" y="25397"/>
                </a:lnTo>
                <a:cubicBezTo>
                  <a:pt x="0" y="25397"/>
                  <a:pt x="0" y="25398"/>
                  <a:pt x="1" y="25399"/>
                </a:cubicBezTo>
                <a:lnTo>
                  <a:pt x="2" y="25400"/>
                </a:lnTo>
                <a:cubicBezTo>
                  <a:pt x="3" y="25401"/>
                  <a:pt x="4" y="25401"/>
                  <a:pt x="4" y="25401"/>
                </a:cubicBezTo>
                <a:lnTo>
                  <a:pt x="19046" y="25400"/>
                </a:lnTo>
                <a:lnTo>
                  <a:pt x="19047" y="25401"/>
                </a:lnTo>
                <a:cubicBezTo>
                  <a:pt x="19047" y="25401"/>
                  <a:pt x="19048" y="25401"/>
                  <a:pt x="19049" y="25400"/>
                </a:cubicBezTo>
                <a:lnTo>
                  <a:pt x="19050" y="25399"/>
                </a:lnTo>
                <a:cubicBezTo>
                  <a:pt x="19051" y="25398"/>
                  <a:pt x="19051" y="25397"/>
                  <a:pt x="19051" y="25397"/>
                </a:cubicBezTo>
                <a:lnTo>
                  <a:pt x="19051" y="4"/>
                </a:lnTo>
                <a:lnTo>
                  <a:pt x="19051" y="4"/>
                </a:lnTo>
                <a:lnTo>
                  <a:pt x="19051" y="4"/>
                </a:lnTo>
                <a:cubicBezTo>
                  <a:pt x="19051" y="4"/>
                  <a:pt x="19051" y="3"/>
                  <a:pt x="19050" y="2"/>
                </a:cubicBezTo>
                <a:lnTo>
                  <a:pt x="19049" y="1"/>
                </a:lnTo>
                <a:cubicBezTo>
                  <a:pt x="19048" y="0"/>
                  <a:pt x="19047" y="0"/>
                  <a:pt x="19047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9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2">
                <a:moveTo>
                  <a:pt x="4" y="0"/>
                </a:moveTo>
                <a:lnTo>
                  <a:pt x="4" y="0"/>
                </a:lnTo>
                <a:cubicBezTo>
                  <a:pt x="4" y="0"/>
                  <a:pt x="3" y="0"/>
                  <a:pt x="2" y="1"/>
                </a:cubicBezTo>
                <a:lnTo>
                  <a:pt x="1" y="2"/>
                </a:lnTo>
                <a:cubicBezTo>
                  <a:pt x="0" y="3"/>
                  <a:pt x="0" y="4"/>
                  <a:pt x="0" y="4"/>
                </a:cubicBezTo>
                <a:lnTo>
                  <a:pt x="0" y="25396"/>
                </a:lnTo>
                <a:lnTo>
                  <a:pt x="0" y="25397"/>
                </a:lnTo>
                <a:cubicBezTo>
                  <a:pt x="0" y="25397"/>
                  <a:pt x="0" y="25398"/>
                  <a:pt x="1" y="25399"/>
                </a:cubicBezTo>
                <a:lnTo>
                  <a:pt x="2" y="25400"/>
                </a:lnTo>
                <a:cubicBezTo>
                  <a:pt x="3" y="25401"/>
                  <a:pt x="4" y="25401"/>
                  <a:pt x="4" y="25401"/>
                </a:cubicBezTo>
                <a:lnTo>
                  <a:pt x="19046" y="25400"/>
                </a:lnTo>
                <a:lnTo>
                  <a:pt x="19047" y="25401"/>
                </a:lnTo>
                <a:cubicBezTo>
                  <a:pt x="19047" y="25401"/>
                  <a:pt x="19048" y="25401"/>
                  <a:pt x="19049" y="25400"/>
                </a:cubicBezTo>
                <a:lnTo>
                  <a:pt x="19050" y="25399"/>
                </a:lnTo>
                <a:cubicBezTo>
                  <a:pt x="19051" y="25398"/>
                  <a:pt x="19051" y="25397"/>
                  <a:pt x="19051" y="25397"/>
                </a:cubicBezTo>
                <a:lnTo>
                  <a:pt x="19051" y="4"/>
                </a:lnTo>
                <a:lnTo>
                  <a:pt x="19051" y="4"/>
                </a:lnTo>
                <a:lnTo>
                  <a:pt x="19051" y="4"/>
                </a:lnTo>
                <a:cubicBezTo>
                  <a:pt x="19051" y="4"/>
                  <a:pt x="19051" y="3"/>
                  <a:pt x="19050" y="2"/>
                </a:cubicBezTo>
                <a:lnTo>
                  <a:pt x="19049" y="1"/>
                </a:lnTo>
                <a:cubicBezTo>
                  <a:pt x="19048" y="0"/>
                  <a:pt x="19047" y="0"/>
                  <a:pt x="19047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10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2">
                <a:moveTo>
                  <a:pt x="4" y="0"/>
                </a:moveTo>
                <a:lnTo>
                  <a:pt x="4" y="0"/>
                </a:lnTo>
                <a:cubicBezTo>
                  <a:pt x="4" y="0"/>
                  <a:pt x="3" y="0"/>
                  <a:pt x="2" y="1"/>
                </a:cubicBezTo>
                <a:lnTo>
                  <a:pt x="1" y="2"/>
                </a:lnTo>
                <a:cubicBezTo>
                  <a:pt x="0" y="3"/>
                  <a:pt x="0" y="4"/>
                  <a:pt x="0" y="4"/>
                </a:cubicBezTo>
                <a:lnTo>
                  <a:pt x="0" y="25396"/>
                </a:lnTo>
                <a:lnTo>
                  <a:pt x="0" y="25397"/>
                </a:lnTo>
                <a:cubicBezTo>
                  <a:pt x="0" y="25397"/>
                  <a:pt x="0" y="25398"/>
                  <a:pt x="1" y="25399"/>
                </a:cubicBezTo>
                <a:lnTo>
                  <a:pt x="2" y="25400"/>
                </a:lnTo>
                <a:cubicBezTo>
                  <a:pt x="3" y="25401"/>
                  <a:pt x="4" y="25401"/>
                  <a:pt x="4" y="25401"/>
                </a:cubicBezTo>
                <a:lnTo>
                  <a:pt x="19046" y="25400"/>
                </a:lnTo>
                <a:lnTo>
                  <a:pt x="19047" y="25401"/>
                </a:lnTo>
                <a:cubicBezTo>
                  <a:pt x="19047" y="25401"/>
                  <a:pt x="19048" y="25401"/>
                  <a:pt x="19049" y="25400"/>
                </a:cubicBezTo>
                <a:lnTo>
                  <a:pt x="19050" y="25399"/>
                </a:lnTo>
                <a:cubicBezTo>
                  <a:pt x="19051" y="25398"/>
                  <a:pt x="19051" y="25397"/>
                  <a:pt x="19051" y="25397"/>
                </a:cubicBezTo>
                <a:lnTo>
                  <a:pt x="19051" y="4"/>
                </a:lnTo>
                <a:lnTo>
                  <a:pt x="19051" y="4"/>
                </a:lnTo>
                <a:lnTo>
                  <a:pt x="19051" y="4"/>
                </a:lnTo>
                <a:cubicBezTo>
                  <a:pt x="19051" y="4"/>
                  <a:pt x="19051" y="3"/>
                  <a:pt x="19050" y="2"/>
                </a:cubicBezTo>
                <a:lnTo>
                  <a:pt x="19049" y="1"/>
                </a:lnTo>
                <a:cubicBezTo>
                  <a:pt x="19048" y="0"/>
                  <a:pt x="19047" y="0"/>
                  <a:pt x="19047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11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2">
                <a:moveTo>
                  <a:pt x="4" y="0"/>
                </a:moveTo>
                <a:lnTo>
                  <a:pt x="4" y="0"/>
                </a:lnTo>
                <a:cubicBezTo>
                  <a:pt x="4" y="0"/>
                  <a:pt x="3" y="0"/>
                  <a:pt x="2" y="1"/>
                </a:cubicBezTo>
                <a:lnTo>
                  <a:pt x="1" y="2"/>
                </a:lnTo>
                <a:cubicBezTo>
                  <a:pt x="0" y="3"/>
                  <a:pt x="0" y="4"/>
                  <a:pt x="0" y="4"/>
                </a:cubicBezTo>
                <a:lnTo>
                  <a:pt x="0" y="25396"/>
                </a:lnTo>
                <a:lnTo>
                  <a:pt x="0" y="25397"/>
                </a:lnTo>
                <a:cubicBezTo>
                  <a:pt x="0" y="25397"/>
                  <a:pt x="0" y="25398"/>
                  <a:pt x="1" y="25399"/>
                </a:cubicBezTo>
                <a:lnTo>
                  <a:pt x="2" y="25400"/>
                </a:lnTo>
                <a:cubicBezTo>
                  <a:pt x="3" y="25401"/>
                  <a:pt x="4" y="25401"/>
                  <a:pt x="4" y="25401"/>
                </a:cubicBezTo>
                <a:lnTo>
                  <a:pt x="19046" y="25400"/>
                </a:lnTo>
                <a:lnTo>
                  <a:pt x="19047" y="25401"/>
                </a:lnTo>
                <a:cubicBezTo>
                  <a:pt x="19047" y="25401"/>
                  <a:pt x="19048" y="25401"/>
                  <a:pt x="19049" y="25400"/>
                </a:cubicBezTo>
                <a:lnTo>
                  <a:pt x="19050" y="25399"/>
                </a:lnTo>
                <a:cubicBezTo>
                  <a:pt x="19051" y="25398"/>
                  <a:pt x="19051" y="25397"/>
                  <a:pt x="19051" y="25397"/>
                </a:cubicBezTo>
                <a:lnTo>
                  <a:pt x="19051" y="4"/>
                </a:lnTo>
                <a:lnTo>
                  <a:pt x="19051" y="4"/>
                </a:lnTo>
                <a:lnTo>
                  <a:pt x="19051" y="4"/>
                </a:lnTo>
                <a:cubicBezTo>
                  <a:pt x="19051" y="4"/>
                  <a:pt x="19051" y="3"/>
                  <a:pt x="19050" y="2"/>
                </a:cubicBezTo>
                <a:lnTo>
                  <a:pt x="19049" y="1"/>
                </a:lnTo>
                <a:cubicBezTo>
                  <a:pt x="19048" y="0"/>
                  <a:pt x="19047" y="0"/>
                  <a:pt x="19047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12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2">
                <a:moveTo>
                  <a:pt x="4" y="0"/>
                </a:moveTo>
                <a:lnTo>
                  <a:pt x="4" y="0"/>
                </a:lnTo>
                <a:cubicBezTo>
                  <a:pt x="4" y="0"/>
                  <a:pt x="3" y="0"/>
                  <a:pt x="2" y="1"/>
                </a:cubicBezTo>
                <a:lnTo>
                  <a:pt x="1" y="2"/>
                </a:lnTo>
                <a:cubicBezTo>
                  <a:pt x="0" y="3"/>
                  <a:pt x="0" y="4"/>
                  <a:pt x="0" y="4"/>
                </a:cubicBezTo>
                <a:lnTo>
                  <a:pt x="0" y="25396"/>
                </a:lnTo>
                <a:lnTo>
                  <a:pt x="0" y="25397"/>
                </a:lnTo>
                <a:cubicBezTo>
                  <a:pt x="0" y="25397"/>
                  <a:pt x="0" y="25398"/>
                  <a:pt x="1" y="25399"/>
                </a:cubicBezTo>
                <a:lnTo>
                  <a:pt x="2" y="25400"/>
                </a:lnTo>
                <a:cubicBezTo>
                  <a:pt x="3" y="25401"/>
                  <a:pt x="4" y="25401"/>
                  <a:pt x="4" y="25401"/>
                </a:cubicBezTo>
                <a:lnTo>
                  <a:pt x="19046" y="25400"/>
                </a:lnTo>
                <a:lnTo>
                  <a:pt x="19047" y="25401"/>
                </a:lnTo>
                <a:cubicBezTo>
                  <a:pt x="19047" y="25401"/>
                  <a:pt x="19048" y="25401"/>
                  <a:pt x="19049" y="25400"/>
                </a:cubicBezTo>
                <a:lnTo>
                  <a:pt x="19050" y="25399"/>
                </a:lnTo>
                <a:cubicBezTo>
                  <a:pt x="19051" y="25398"/>
                  <a:pt x="19051" y="25397"/>
                  <a:pt x="19051" y="25397"/>
                </a:cubicBezTo>
                <a:lnTo>
                  <a:pt x="19051" y="4"/>
                </a:lnTo>
                <a:lnTo>
                  <a:pt x="19051" y="4"/>
                </a:lnTo>
                <a:lnTo>
                  <a:pt x="19051" y="4"/>
                </a:lnTo>
                <a:cubicBezTo>
                  <a:pt x="19051" y="4"/>
                  <a:pt x="19051" y="3"/>
                  <a:pt x="19050" y="2"/>
                </a:cubicBezTo>
                <a:lnTo>
                  <a:pt x="19049" y="1"/>
                </a:lnTo>
                <a:cubicBezTo>
                  <a:pt x="19048" y="0"/>
                  <a:pt x="19047" y="0"/>
                  <a:pt x="19047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13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2">
                <a:moveTo>
                  <a:pt x="4" y="0"/>
                </a:moveTo>
                <a:lnTo>
                  <a:pt x="4" y="0"/>
                </a:lnTo>
                <a:cubicBezTo>
                  <a:pt x="4" y="0"/>
                  <a:pt x="3" y="0"/>
                  <a:pt x="2" y="1"/>
                </a:cubicBezTo>
                <a:lnTo>
                  <a:pt x="1" y="2"/>
                </a:lnTo>
                <a:cubicBezTo>
                  <a:pt x="0" y="3"/>
                  <a:pt x="0" y="4"/>
                  <a:pt x="0" y="4"/>
                </a:cubicBezTo>
                <a:lnTo>
                  <a:pt x="0" y="25396"/>
                </a:lnTo>
                <a:lnTo>
                  <a:pt x="0" y="25397"/>
                </a:lnTo>
                <a:cubicBezTo>
                  <a:pt x="0" y="25397"/>
                  <a:pt x="0" y="25398"/>
                  <a:pt x="1" y="25399"/>
                </a:cubicBezTo>
                <a:lnTo>
                  <a:pt x="2" y="25400"/>
                </a:lnTo>
                <a:cubicBezTo>
                  <a:pt x="3" y="25401"/>
                  <a:pt x="4" y="25401"/>
                  <a:pt x="4" y="25401"/>
                </a:cubicBezTo>
                <a:lnTo>
                  <a:pt x="19046" y="25400"/>
                </a:lnTo>
                <a:lnTo>
                  <a:pt x="19047" y="25401"/>
                </a:lnTo>
                <a:cubicBezTo>
                  <a:pt x="19047" y="25401"/>
                  <a:pt x="19048" y="25401"/>
                  <a:pt x="19049" y="25400"/>
                </a:cubicBezTo>
                <a:lnTo>
                  <a:pt x="19050" y="25399"/>
                </a:lnTo>
                <a:cubicBezTo>
                  <a:pt x="19051" y="25398"/>
                  <a:pt x="19051" y="25397"/>
                  <a:pt x="19051" y="25397"/>
                </a:cubicBezTo>
                <a:lnTo>
                  <a:pt x="19051" y="4"/>
                </a:lnTo>
                <a:lnTo>
                  <a:pt x="19051" y="4"/>
                </a:lnTo>
                <a:lnTo>
                  <a:pt x="19051" y="4"/>
                </a:lnTo>
                <a:cubicBezTo>
                  <a:pt x="19051" y="4"/>
                  <a:pt x="19051" y="3"/>
                  <a:pt x="19050" y="2"/>
                </a:cubicBezTo>
                <a:lnTo>
                  <a:pt x="19049" y="1"/>
                </a:lnTo>
                <a:cubicBezTo>
                  <a:pt x="19048" y="0"/>
                  <a:pt x="19047" y="0"/>
                  <a:pt x="19047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14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2">
                <a:moveTo>
                  <a:pt x="4" y="0"/>
                </a:moveTo>
                <a:lnTo>
                  <a:pt x="4" y="0"/>
                </a:lnTo>
                <a:cubicBezTo>
                  <a:pt x="4" y="0"/>
                  <a:pt x="3" y="0"/>
                  <a:pt x="2" y="1"/>
                </a:cubicBezTo>
                <a:lnTo>
                  <a:pt x="1" y="2"/>
                </a:lnTo>
                <a:cubicBezTo>
                  <a:pt x="0" y="3"/>
                  <a:pt x="0" y="4"/>
                  <a:pt x="0" y="4"/>
                </a:cubicBezTo>
                <a:lnTo>
                  <a:pt x="0" y="25396"/>
                </a:lnTo>
                <a:lnTo>
                  <a:pt x="0" y="25397"/>
                </a:lnTo>
                <a:cubicBezTo>
                  <a:pt x="0" y="25397"/>
                  <a:pt x="0" y="25398"/>
                  <a:pt x="1" y="25399"/>
                </a:cubicBezTo>
                <a:lnTo>
                  <a:pt x="2" y="25400"/>
                </a:lnTo>
                <a:cubicBezTo>
                  <a:pt x="3" y="25401"/>
                  <a:pt x="4" y="25401"/>
                  <a:pt x="4" y="25401"/>
                </a:cubicBezTo>
                <a:lnTo>
                  <a:pt x="19046" y="25400"/>
                </a:lnTo>
                <a:lnTo>
                  <a:pt x="19047" y="25401"/>
                </a:lnTo>
                <a:cubicBezTo>
                  <a:pt x="19047" y="25401"/>
                  <a:pt x="19048" y="25401"/>
                  <a:pt x="19049" y="25400"/>
                </a:cubicBezTo>
                <a:lnTo>
                  <a:pt x="19050" y="25399"/>
                </a:lnTo>
                <a:cubicBezTo>
                  <a:pt x="19051" y="25398"/>
                  <a:pt x="19051" y="25397"/>
                  <a:pt x="19051" y="25397"/>
                </a:cubicBezTo>
                <a:lnTo>
                  <a:pt x="19051" y="4"/>
                </a:lnTo>
                <a:lnTo>
                  <a:pt x="19051" y="4"/>
                </a:lnTo>
                <a:lnTo>
                  <a:pt x="19051" y="4"/>
                </a:lnTo>
                <a:cubicBezTo>
                  <a:pt x="19051" y="4"/>
                  <a:pt x="19051" y="3"/>
                  <a:pt x="19050" y="2"/>
                </a:cubicBezTo>
                <a:lnTo>
                  <a:pt x="19049" y="1"/>
                </a:lnTo>
                <a:cubicBezTo>
                  <a:pt x="19048" y="0"/>
                  <a:pt x="19047" y="0"/>
                  <a:pt x="19047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15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2">
                <a:moveTo>
                  <a:pt x="4" y="0"/>
                </a:moveTo>
                <a:lnTo>
                  <a:pt x="4" y="0"/>
                </a:lnTo>
                <a:cubicBezTo>
                  <a:pt x="4" y="0"/>
                  <a:pt x="3" y="0"/>
                  <a:pt x="2" y="1"/>
                </a:cubicBezTo>
                <a:lnTo>
                  <a:pt x="1" y="2"/>
                </a:lnTo>
                <a:cubicBezTo>
                  <a:pt x="0" y="3"/>
                  <a:pt x="0" y="4"/>
                  <a:pt x="0" y="4"/>
                </a:cubicBezTo>
                <a:lnTo>
                  <a:pt x="0" y="25396"/>
                </a:lnTo>
                <a:lnTo>
                  <a:pt x="0" y="25397"/>
                </a:lnTo>
                <a:cubicBezTo>
                  <a:pt x="0" y="25397"/>
                  <a:pt x="0" y="25398"/>
                  <a:pt x="1" y="25399"/>
                </a:cubicBezTo>
                <a:lnTo>
                  <a:pt x="2" y="25400"/>
                </a:lnTo>
                <a:cubicBezTo>
                  <a:pt x="3" y="25401"/>
                  <a:pt x="4" y="25401"/>
                  <a:pt x="4" y="25401"/>
                </a:cubicBezTo>
                <a:lnTo>
                  <a:pt x="19046" y="25400"/>
                </a:lnTo>
                <a:lnTo>
                  <a:pt x="19047" y="25401"/>
                </a:lnTo>
                <a:cubicBezTo>
                  <a:pt x="19047" y="25401"/>
                  <a:pt x="19048" y="25401"/>
                  <a:pt x="19049" y="25400"/>
                </a:cubicBezTo>
                <a:lnTo>
                  <a:pt x="19050" y="25399"/>
                </a:lnTo>
                <a:cubicBezTo>
                  <a:pt x="19051" y="25398"/>
                  <a:pt x="19051" y="25397"/>
                  <a:pt x="19051" y="25397"/>
                </a:cubicBezTo>
                <a:lnTo>
                  <a:pt x="19051" y="4"/>
                </a:lnTo>
                <a:lnTo>
                  <a:pt x="19051" y="4"/>
                </a:lnTo>
                <a:lnTo>
                  <a:pt x="19051" y="4"/>
                </a:lnTo>
                <a:cubicBezTo>
                  <a:pt x="19051" y="4"/>
                  <a:pt x="19051" y="3"/>
                  <a:pt x="19050" y="2"/>
                </a:cubicBezTo>
                <a:lnTo>
                  <a:pt x="19049" y="1"/>
                </a:lnTo>
                <a:cubicBezTo>
                  <a:pt x="19048" y="0"/>
                  <a:pt x="19047" y="0"/>
                  <a:pt x="19047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16"/>
          <p:cNvSpPr/>
          <p:nvPr/>
        </p:nvSpPr>
        <p:spPr>
          <a:xfrm>
            <a:off x="0" y="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17"/>
          <p:cNvSpPr/>
          <p:nvPr/>
        </p:nvSpPr>
        <p:spPr>
          <a:xfrm>
            <a:off x="3884760" y="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PlaceHolder 18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49680" cy="3406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19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24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CustomShape 20"/>
          <p:cNvSpPr/>
          <p:nvPr/>
        </p:nvSpPr>
        <p:spPr>
          <a:xfrm>
            <a:off x="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PlaceHolder 21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49480" cy="434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0F6877A0-115F-43DB-AE72-17449A0BCE80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61847EB9-D90E-4B20-A8D7-ABDE464707A5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CB72E523-CE5C-4497-95B3-925DED1888A7}" type="slidenum">
              <a:rPr b="0" lang="cs-CZ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E63449A5-EBCA-47B0-9738-9B7DD3832528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480" cy="4008240"/>
          </a:xfrm>
          <a:prstGeom prst="rect">
            <a:avLst/>
          </a:prstGeom>
        </p:spPr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864C3B37-AE24-4846-83D2-F89081F9FD62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BD7E5957-2AA2-4CD3-9397-CED6228F29B1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052A0AFE-4FB4-4541-91AD-51120A2A297C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04D8AC92-0A62-41D5-89B7-E851A849C685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</p:spPr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B71355B3-0C0A-4E35-94D4-8F174DA80D35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917A684E-463F-4439-8837-A9B7AEDE78E2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DC4C6CF4-EE3D-4D04-A3CC-E8F9CB9B1717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31D825DA-4D4E-4367-8420-7A1BEFC1E867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509E01FD-B120-41C2-98CA-D13C01FA6948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4190D21B-51E7-4941-B413-2A88F832A4FF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2CBE144C-798F-4E6D-B82F-22336F080687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AA35F42D-51BA-4A4C-8F2B-3F2294ECE1D2}" type="slidenum">
              <a:rPr b="0" lang="cs-CZ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007EEAAD-33EE-4AD4-888B-DA2D569D16B8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F7408F4C-0E9B-4974-BDCB-F3735DBE2A32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6AD63E31-746E-46C2-8682-141C49E069CF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" name="CustomShape 4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2F3FA27E-C57B-4F35-941D-26CD52E8CA20}" type="slidenum">
              <a:rPr b="0" lang="cs-CZ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1F81C48B-D87B-4914-AC1F-D063C6C6D974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08F9AC2E-2A86-4522-A4DD-8E1E4D3758BB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4C19A2DE-F39D-455A-BDB3-049D442E2FB6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480" cy="4008240"/>
          </a:xfrm>
          <a:prstGeom prst="rect">
            <a:avLst/>
          </a:prstGeom>
        </p:spPr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4168D3D0-B560-4755-8B19-6A1B31273873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480" cy="4008240"/>
          </a:xfrm>
          <a:prstGeom prst="rect">
            <a:avLst/>
          </a:prstGeom>
        </p:spPr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6148DFEC-885F-4D2F-9ED5-9C29643F210B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480" cy="4008240"/>
          </a:xfrm>
          <a:prstGeom prst="rect">
            <a:avLst/>
          </a:prstGeom>
        </p:spPr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034281E7-162A-4C3E-B33B-184D2ED53144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8C756DD9-DFF3-436B-BFBB-2623A1FC2846}" type="slidenum">
              <a:rPr b="0" lang="cs-CZ" sz="12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3884760" y="8685360"/>
            <a:ext cx="2954160" cy="43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B5CF0EB2-CFBF-46B2-8F17-CD7C929AA5FB}" type="slidenum">
              <a:rPr b="0" lang="cs-CZ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480" cy="4008240"/>
          </a:xfrm>
          <a:prstGeom prst="rect">
            <a:avLst/>
          </a:prstGeom>
        </p:spPr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0728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52800"/>
            <a:ext cx="820728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2720" y="16002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528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62720" y="39528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24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2080" y="1600200"/>
            <a:ext cx="26424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06960" y="1600200"/>
            <a:ext cx="26424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52800"/>
            <a:ext cx="26424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2080" y="3952800"/>
            <a:ext cx="26424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06960" y="3952800"/>
            <a:ext cx="26424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07280" cy="450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799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07280" cy="4503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05000" cy="4503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62720" y="1600200"/>
            <a:ext cx="4005000" cy="4503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07280" cy="51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799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2720" y="1600200"/>
            <a:ext cx="4005000" cy="4503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528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07280" cy="450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799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05000" cy="4503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2720" y="16002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62720" y="39528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62720" y="16002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52800"/>
            <a:ext cx="820728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0728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52800"/>
            <a:ext cx="820728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62720" y="16002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528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62720" y="39528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24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2080" y="1600200"/>
            <a:ext cx="26424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06960" y="1600200"/>
            <a:ext cx="26424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52800"/>
            <a:ext cx="26424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2080" y="3952800"/>
            <a:ext cx="26424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06960" y="3952800"/>
            <a:ext cx="26424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07280" cy="4503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05000" cy="4503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2720" y="1600200"/>
            <a:ext cx="4005000" cy="4503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07280" cy="5196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799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2720" y="1600200"/>
            <a:ext cx="4005000" cy="4503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528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05000" cy="4503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2720" y="16002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2720" y="39528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2720" y="1600200"/>
            <a:ext cx="400500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52800"/>
            <a:ext cx="8207280" cy="2148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07280" cy="1120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07280" cy="4503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342720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2" marL="342720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3" marL="342720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4" marL="342720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5" marL="342720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6" marL="342720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457200" y="6245280"/>
            <a:ext cx="213372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3124080" y="6245280"/>
            <a:ext cx="289584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11400" cy="45396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6AF162D0-3A7F-4836-A8E3-29B3FC1CEB0E}" type="slidenum">
              <a: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57200" y="6245280"/>
            <a:ext cx="213372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2"/>
          <p:cNvSpPr/>
          <p:nvPr/>
        </p:nvSpPr>
        <p:spPr>
          <a:xfrm>
            <a:off x="3124080" y="6245280"/>
            <a:ext cx="289584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244920"/>
            <a:ext cx="2121120" cy="4633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C7B6A9AB-ECD0-4FE3-95B1-617AB6D05F4F}" type="slidenum">
              <a: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6840" y="272520"/>
            <a:ext cx="8217000" cy="1132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17000" cy="3963960"/>
          </a:xfrm>
          <a:prstGeom prst="rect">
            <a:avLst/>
          </a:prstGeom>
        </p:spPr>
        <p:txBody>
          <a:bodyPr lIns="0" rIns="0" tIns="28440" bIns="0">
            <a:normAutofit fontScale="88000"/>
          </a:bodyPr>
          <a:p>
            <a:pPr marL="342720" indent="-342720">
              <a:spcBef>
                <a:spcPts val="1423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2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3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4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5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6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www.wikiskripta.eu/w/Priony" TargetMode="External"/><Relationship Id="rId2" Type="http://schemas.openxmlformats.org/officeDocument/2006/relationships/hyperlink" Target="https://www.wikiskripta.eu/w/Alzheimerova_choroba" TargetMode="External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360360" y="927000"/>
            <a:ext cx="8024760" cy="155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2400" spc="-1" strike="noStrike">
                <a:solidFill>
                  <a:srgbClr val="ff6600"/>
                </a:solidFill>
                <a:latin typeface="Arial"/>
              </a:rPr>
              <a:t>Molekulová dynamika a její využití při studiu efektu mutací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3098880" y="2933640"/>
            <a:ext cx="2662200" cy="227808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7669080" y="6583320"/>
            <a:ext cx="13208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" descr=""/>
          <p:cNvPicPr/>
          <p:nvPr/>
        </p:nvPicPr>
        <p:blipFill>
          <a:blip r:embed="rId1"/>
          <a:stretch/>
        </p:blipFill>
        <p:spPr>
          <a:xfrm>
            <a:off x="1814400" y="0"/>
            <a:ext cx="5513400" cy="68580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2041560" y="2349360"/>
            <a:ext cx="531216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2400" spc="-1" strike="noStrike">
                <a:solidFill>
                  <a:srgbClr val="ff0000"/>
                </a:solidFill>
                <a:latin typeface="Arial"/>
              </a:rPr>
              <a:t>Missense mutací způsobují misfolding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" descr=""/>
          <p:cNvPicPr/>
          <p:nvPr/>
        </p:nvPicPr>
        <p:blipFill>
          <a:blip r:embed="rId1"/>
          <a:srcRect l="23509" t="11716" r="28597" b="6568"/>
          <a:stretch/>
        </p:blipFill>
        <p:spPr>
          <a:xfrm>
            <a:off x="108000" y="1773360"/>
            <a:ext cx="4379760" cy="4203720"/>
          </a:xfrm>
          <a:prstGeom prst="rect">
            <a:avLst/>
          </a:prstGeom>
          <a:ln>
            <a:noFill/>
          </a:ln>
        </p:spPr>
      </p:pic>
      <p:sp>
        <p:nvSpPr>
          <p:cNvPr id="251" name="CustomShape 1"/>
          <p:cNvSpPr/>
          <p:nvPr/>
        </p:nvSpPr>
        <p:spPr>
          <a:xfrm>
            <a:off x="1933200" y="404640"/>
            <a:ext cx="569016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3200" spc="-1" strike="noStrike">
                <a:solidFill>
                  <a:srgbClr val="ff0000"/>
                </a:solidFill>
                <a:latin typeface="Arial"/>
              </a:rPr>
              <a:t>PES - potential energy surface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2" name="" descr=""/>
          <p:cNvPicPr/>
          <p:nvPr/>
        </p:nvPicPr>
        <p:blipFill>
          <a:blip r:embed="rId2"/>
          <a:stretch/>
        </p:blipFill>
        <p:spPr>
          <a:xfrm>
            <a:off x="5029200" y="2011320"/>
            <a:ext cx="3160800" cy="2700360"/>
          </a:xfrm>
          <a:prstGeom prst="rect">
            <a:avLst/>
          </a:prstGeom>
          <a:ln>
            <a:noFill/>
          </a:ln>
        </p:spPr>
      </p:pic>
      <p:sp>
        <p:nvSpPr>
          <p:cNvPr id="253" name="CustomShape 2"/>
          <p:cNvSpPr/>
          <p:nvPr/>
        </p:nvSpPr>
        <p:spPr>
          <a:xfrm>
            <a:off x="3108240" y="1098720"/>
            <a:ext cx="32227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Závislost energie na geometrii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197160" y="0"/>
            <a:ext cx="245772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2800" spc="-1" strike="noStrike">
                <a:solidFill>
                  <a:srgbClr val="ff0000"/>
                </a:solidFill>
                <a:latin typeface="Arial"/>
              </a:rPr>
              <a:t>Protein folding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0" y="649440"/>
            <a:ext cx="93632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en-GB" sz="1600" spc="-1" strike="noStrike">
                <a:solidFill>
                  <a:srgbClr val="000000"/>
                </a:solidFill>
                <a:latin typeface="Arial"/>
                <a:ea typeface="msgothic"/>
              </a:rPr>
              <a:t>Energy state of protein folding under physiological and misfolding conditions. 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6" name="" descr=""/>
          <p:cNvPicPr/>
          <p:nvPr/>
        </p:nvPicPr>
        <p:blipFill>
          <a:blip r:embed="rId1"/>
          <a:stretch/>
        </p:blipFill>
        <p:spPr>
          <a:xfrm>
            <a:off x="706320" y="1106640"/>
            <a:ext cx="7950240" cy="5059080"/>
          </a:xfrm>
          <a:prstGeom prst="rect">
            <a:avLst/>
          </a:prstGeom>
          <a:ln>
            <a:noFill/>
          </a:ln>
        </p:spPr>
      </p:pic>
      <p:sp>
        <p:nvSpPr>
          <p:cNvPr id="257" name="CustomShape 3"/>
          <p:cNvSpPr/>
          <p:nvPr/>
        </p:nvSpPr>
        <p:spPr>
          <a:xfrm>
            <a:off x="290520" y="6407280"/>
            <a:ext cx="4319640" cy="34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Arial"/>
                <a:ea typeface="msgothic"/>
              </a:rPr>
              <a:t>Vabulas R M et al. Cold Spring Harb Perspect Biol 2010;2:a004390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925560" y="4724280"/>
            <a:ext cx="3375000" cy="824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en-GB" sz="1600" spc="-1" strike="noStrike">
                <a:solidFill>
                  <a:srgbClr val="ff99ff"/>
                </a:solidFill>
                <a:latin typeface="Arial"/>
              </a:rPr>
              <a:t>Seeking lower energy levels and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en-GB" sz="1600" spc="-1" strike="noStrike">
                <a:solidFill>
                  <a:srgbClr val="ff99ff"/>
                </a:solidFill>
                <a:latin typeface="Arial"/>
              </a:rPr>
              <a:t> </a:t>
            </a:r>
            <a:r>
              <a:rPr b="1" lang="en-GB" sz="1600" spc="-1" strike="noStrike">
                <a:solidFill>
                  <a:srgbClr val="ff99ff"/>
                </a:solidFill>
                <a:latin typeface="Arial"/>
              </a:rPr>
              <a:t>more stability, unfolded proteins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en-GB" sz="1600" spc="-1" strike="noStrike">
                <a:solidFill>
                  <a:srgbClr val="ff99ff"/>
                </a:solidFill>
                <a:latin typeface="Arial"/>
              </a:rPr>
              <a:t> </a:t>
            </a:r>
            <a:r>
              <a:rPr b="1" lang="en-GB" sz="1600" spc="-1" strike="noStrike">
                <a:solidFill>
                  <a:srgbClr val="ff99ff"/>
                </a:solidFill>
                <a:latin typeface="Arial"/>
              </a:rPr>
              <a:t>have a tendency to aggregate. 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457200" y="822240"/>
            <a:ext cx="8420040" cy="216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en-US" sz="1100" spc="-1" strike="noStrike">
                <a:solidFill>
                  <a:srgbClr val="c9211e"/>
                </a:solidFill>
                <a:latin typeface="Arial"/>
              </a:rPr>
              <a:t>Propagace konformačních změn</a:t>
            </a:r>
            <a:r>
              <a:rPr b="0" lang="en-US" sz="1100" spc="-1" strike="noStrike">
                <a:solidFill>
                  <a:srgbClr val="c9211e"/>
                </a:solidFill>
                <a:latin typeface="Arial"/>
              </a:rPr>
              <a:t> – Patologicky konformovaný protein indukuje změnu konformace i u normálně konformovaného proteinu.</a:t>
            </a: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100" spc="-1" strike="noStrike">
                <a:solidFill>
                  <a:srgbClr val="c9211e"/>
                </a:solidFill>
                <a:latin typeface="Arial"/>
              </a:rPr>
              <a:t> </a:t>
            </a:r>
            <a:r>
              <a:rPr b="0" lang="en-US" sz="1100" spc="-1" strike="noStrike">
                <a:solidFill>
                  <a:srgbClr val="c9211e"/>
                </a:solidFill>
                <a:latin typeface="Arial"/>
              </a:rPr>
              <a:t>Tento mechanismus se uplatňuje především u </a:t>
            </a:r>
            <a:r>
              <a:rPr b="0" lang="en-US" sz="1100" spc="-1" strike="noStrike" u="sng">
                <a:solidFill>
                  <a:srgbClr val="ccccff"/>
                </a:solidFill>
                <a:uFillTx/>
                <a:latin typeface="Arial"/>
                <a:hlinkClick r:id="rId1"/>
              </a:rPr>
              <a:t>prionových</a:t>
            </a:r>
            <a:r>
              <a:rPr b="0" lang="en-US" sz="1100" spc="-1" strike="noStrike">
                <a:solidFill>
                  <a:srgbClr val="c9211e"/>
                </a:solidFill>
                <a:latin typeface="Arial"/>
              </a:rPr>
              <a:t> onemocnění. </a:t>
            </a: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en-US" sz="1100" spc="-1" strike="noStrike">
                <a:solidFill>
                  <a:srgbClr val="c9211e"/>
                </a:solidFill>
                <a:latin typeface="Arial"/>
              </a:rPr>
              <a:t>Selhání proteolytického procesu</a:t>
            </a:r>
            <a:r>
              <a:rPr b="0" lang="en-US" sz="1100" spc="-1" strike="noStrike">
                <a:solidFill>
                  <a:srgbClr val="c9211e"/>
                </a:solidFill>
                <a:latin typeface="Arial"/>
              </a:rPr>
              <a:t> – Proteolytický proces chybně konformovaného proteinu může proběhnout nestandardně a zbyde špatně </a:t>
            </a: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100" spc="-1" strike="noStrike">
                <a:solidFill>
                  <a:srgbClr val="c9211e"/>
                </a:solidFill>
                <a:latin typeface="Arial"/>
              </a:rPr>
              <a:t>degradovatelný proteinový zbytek. Tento mechanismus se uplatňuje např. v patogenezi </a:t>
            </a:r>
            <a:r>
              <a:rPr b="0" lang="en-US" sz="1100" spc="-1" strike="noStrike" u="sng">
                <a:solidFill>
                  <a:srgbClr val="ccccff"/>
                </a:solidFill>
                <a:uFillTx/>
                <a:latin typeface="Arial"/>
                <a:hlinkClick r:id="rId2"/>
              </a:rPr>
              <a:t>Alzheimerovy choroby</a:t>
            </a:r>
            <a:r>
              <a:rPr b="0" lang="en-US" sz="1100" spc="-1" strike="noStrike">
                <a:solidFill>
                  <a:srgbClr val="c9211e"/>
                </a:solidFill>
                <a:latin typeface="Arial"/>
              </a:rPr>
              <a:t>. </a:t>
            </a: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en-US" sz="1100" spc="-1" strike="noStrike">
                <a:solidFill>
                  <a:srgbClr val="c9211e"/>
                </a:solidFill>
                <a:latin typeface="Arial"/>
              </a:rPr>
              <a:t>Mutace genu pro prekurzorový protein</a:t>
            </a:r>
            <a:r>
              <a:rPr b="0" lang="en-US" sz="1100" spc="-1" strike="noStrike">
                <a:solidFill>
                  <a:srgbClr val="c9211e"/>
                </a:solidFill>
                <a:latin typeface="Arial"/>
              </a:rPr>
              <a:t> – V některých případech je patologická konformace </a:t>
            </a: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100" spc="-1" strike="noStrike">
                <a:solidFill>
                  <a:srgbClr val="c9211e"/>
                </a:solidFill>
                <a:latin typeface="Arial"/>
              </a:rPr>
              <a:t>způsobena zárodečnou mutací v genu. Jde o případ dědičných amyloidóz. </a:t>
            </a: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en-US" sz="1100" spc="-1" strike="noStrike">
                <a:solidFill>
                  <a:srgbClr val="c9211e"/>
                </a:solidFill>
                <a:latin typeface="Arial"/>
              </a:rPr>
              <a:t>Nadprodukce</a:t>
            </a:r>
            <a:r>
              <a:rPr b="0" lang="en-US" sz="1100" spc="-1" strike="noStrike">
                <a:solidFill>
                  <a:srgbClr val="c9211e"/>
                </a:solidFill>
                <a:latin typeface="Arial"/>
              </a:rPr>
              <a:t> – Přílišná produkce fyziologického proteinu může sama o sobě zvýšit riziko vzniku kondenzačních</a:t>
            </a: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100" spc="-1" strike="noStrike">
                <a:solidFill>
                  <a:srgbClr val="c9211e"/>
                </a:solidFill>
                <a:latin typeface="Arial"/>
              </a:rPr>
              <a:t> </a:t>
            </a:r>
            <a:r>
              <a:rPr b="0" lang="en-US" sz="1100" spc="-1" strike="noStrike">
                <a:solidFill>
                  <a:srgbClr val="c9211e"/>
                </a:solidFill>
                <a:latin typeface="Arial"/>
              </a:rPr>
              <a:t>jader amyloidových fibril. Podílí se na patogenezi zejm. lokalizovaných amyloidóz. </a:t>
            </a: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en-US" sz="1100" spc="-1" strike="noStrike">
                <a:solidFill>
                  <a:srgbClr val="c9211e"/>
                </a:solidFill>
                <a:latin typeface="Arial"/>
              </a:rPr>
              <a:t>Porucha kontroly kvality sestaveného proteinu</a:t>
            </a:r>
            <a:r>
              <a:rPr b="0" lang="en-US" sz="1100" spc="-1" strike="noStrike">
                <a:solidFill>
                  <a:srgbClr val="c9211e"/>
                </a:solidFill>
                <a:latin typeface="Arial"/>
              </a:rPr>
              <a:t>.</a:t>
            </a: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2835360" y="276120"/>
            <a:ext cx="2717640" cy="36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Vznik amyloiních struktur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1" name="" descr=""/>
          <p:cNvPicPr/>
          <p:nvPr/>
        </p:nvPicPr>
        <p:blipFill>
          <a:blip r:embed="rId3"/>
          <a:stretch/>
        </p:blipFill>
        <p:spPr>
          <a:xfrm>
            <a:off x="4114800" y="3040200"/>
            <a:ext cx="3857760" cy="3543120"/>
          </a:xfrm>
          <a:prstGeom prst="rect">
            <a:avLst/>
          </a:prstGeom>
          <a:ln>
            <a:noFill/>
          </a:ln>
        </p:spPr>
      </p:pic>
      <p:sp>
        <p:nvSpPr>
          <p:cNvPr id="262" name="CustomShape 3"/>
          <p:cNvSpPr/>
          <p:nvPr/>
        </p:nvSpPr>
        <p:spPr>
          <a:xfrm>
            <a:off x="3068640" y="4479840"/>
            <a:ext cx="955800" cy="36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Příklad: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457200" y="457200"/>
            <a:ext cx="8454960" cy="137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spcBef>
                <a:spcPts val="1199"/>
              </a:spcBef>
              <a:spcAft>
                <a:spcPts val="998"/>
              </a:spcAft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en-US" sz="2200" spc="-1" strike="noStrike">
                <a:solidFill>
                  <a:srgbClr val="ff6600"/>
                </a:solidFill>
                <a:latin typeface="Arial"/>
              </a:rPr>
              <a:t>Antiparallel beta-sheet: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 a signature structure of the oligomeric amyloid beta-peptide.</a:t>
            </a:r>
            <a:endParaRPr b="0" lang="en-US" sz="2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99"/>
              </a:spcBef>
              <a:spcAft>
                <a:spcPts val="998"/>
              </a:spcAft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2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1"/>
          <a:stretch/>
        </p:blipFill>
        <p:spPr>
          <a:xfrm>
            <a:off x="274680" y="2651040"/>
            <a:ext cx="4043160" cy="2836800"/>
          </a:xfrm>
          <a:prstGeom prst="rect">
            <a:avLst/>
          </a:prstGeom>
          <a:ln>
            <a:noFill/>
          </a:ln>
        </p:spPr>
      </p:pic>
      <p:pic>
        <p:nvPicPr>
          <p:cNvPr id="265" name="" descr=""/>
          <p:cNvPicPr/>
          <p:nvPr/>
        </p:nvPicPr>
        <p:blipFill>
          <a:blip r:embed="rId2"/>
          <a:srcRect l="12770" t="17761" r="43226" b="18233"/>
          <a:stretch/>
        </p:blipFill>
        <p:spPr>
          <a:xfrm>
            <a:off x="4572000" y="1920960"/>
            <a:ext cx="4022640" cy="3657600"/>
          </a:xfrm>
          <a:prstGeom prst="rect">
            <a:avLst/>
          </a:prstGeom>
          <a:ln>
            <a:noFill/>
          </a:ln>
        </p:spPr>
      </p:pic>
      <p:sp>
        <p:nvSpPr>
          <p:cNvPr id="266" name="CustomShape 2"/>
          <p:cNvSpPr/>
          <p:nvPr/>
        </p:nvSpPr>
        <p:spPr>
          <a:xfrm>
            <a:off x="5029200" y="1098720"/>
            <a:ext cx="3784680" cy="63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Amyloidní fibrily: </a:t>
            </a:r>
            <a:r>
              <a:rPr b="0" lang="en-GB" sz="1400" spc="-1" strike="noStrike">
                <a:solidFill>
                  <a:srgbClr val="ff0000"/>
                </a:solidFill>
                <a:latin typeface="Arial"/>
              </a:rPr>
              <a:t>strukturovan</a:t>
            </a:r>
            <a:r>
              <a:rPr b="0" lang="cs-CZ" sz="1400" spc="-1" strike="noStrike">
                <a:solidFill>
                  <a:srgbClr val="ff0000"/>
                </a:solidFill>
                <a:latin typeface="Arial"/>
              </a:rPr>
              <a:t>é agregáty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nerozpustné, buňka je nedegraduje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549360" y="1647720"/>
            <a:ext cx="3500280" cy="63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Během formování amyloidu se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α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-helixy mění na 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β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-skládané listy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CustomShape 4"/>
          <p:cNvSpPr/>
          <p:nvPr/>
        </p:nvSpPr>
        <p:spPr>
          <a:xfrm>
            <a:off x="4694400" y="5761080"/>
            <a:ext cx="3849480" cy="63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ff6600"/>
                </a:solidFill>
                <a:latin typeface="Arial"/>
              </a:rPr>
              <a:t>A</a:t>
            </a:r>
            <a:r>
              <a:rPr b="0" lang="el-GR" sz="1800" spc="-1" strike="noStrike">
                <a:solidFill>
                  <a:srgbClr val="ff6600"/>
                </a:solidFill>
                <a:latin typeface="Arial"/>
              </a:rPr>
              <a:t>β </a:t>
            </a:r>
            <a:r>
              <a:rPr b="0" lang="cs-CZ" sz="1800" spc="-1" strike="noStrike">
                <a:solidFill>
                  <a:srgbClr val="ff6600"/>
                </a:solidFill>
                <a:latin typeface="Arial"/>
              </a:rPr>
              <a:t>způsobuje neuorotoxicitu, </a:t>
            </a:r>
            <a:r>
              <a:rPr b="0" lang="en-GB" sz="1800" spc="-1" strike="noStrike">
                <a:solidFill>
                  <a:srgbClr val="ff6600"/>
                </a:solidFill>
                <a:latin typeface="Arial"/>
              </a:rPr>
              <a:t>ni</a:t>
            </a:r>
            <a:r>
              <a:rPr b="0" lang="cs-CZ" sz="1800" spc="-1" strike="noStrike">
                <a:solidFill>
                  <a:srgbClr val="ff6600"/>
                </a:solidFill>
                <a:latin typeface="Arial"/>
              </a:rPr>
              <a:t>čí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ff6600"/>
                </a:solidFill>
                <a:latin typeface="Arial"/>
              </a:rPr>
              <a:t>neuronové buňky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1640160" y="90360"/>
            <a:ext cx="590796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2400" spc="-1" strike="noStrike">
                <a:solidFill>
                  <a:srgbClr val="ff0000"/>
                </a:solidFill>
                <a:latin typeface="Arial"/>
              </a:rPr>
              <a:t>Strukturní mutace vedoucí k misfolding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217440" y="6165720"/>
            <a:ext cx="8261280" cy="336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3"/>
          <p:cNvSpPr/>
          <p:nvPr/>
        </p:nvSpPr>
        <p:spPr>
          <a:xfrm>
            <a:off x="608400" y="1343160"/>
            <a:ext cx="724464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Až ½ lidských onemocnění je způsobena špatným sbalením proteinů,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patří sem i mutace v p53.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CustomShape 4"/>
          <p:cNvSpPr/>
          <p:nvPr/>
        </p:nvSpPr>
        <p:spPr>
          <a:xfrm>
            <a:off x="980640" y="819000"/>
            <a:ext cx="743184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sq" w="9360">
            <a:solidFill>
              <a:srgbClr val="bbe0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ff0000"/>
                </a:solidFill>
                <a:latin typeface="Arial"/>
              </a:rPr>
              <a:t>Misfolded protein = ne-nativní špatně sbalená proteinová struktura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73" name="" descr=""/>
          <p:cNvPicPr/>
          <p:nvPr/>
        </p:nvPicPr>
        <p:blipFill>
          <a:blip r:embed="rId1"/>
          <a:srcRect l="13770" t="17761" r="39226" b="21433"/>
          <a:stretch/>
        </p:blipFill>
        <p:spPr>
          <a:xfrm>
            <a:off x="2560680" y="2560680"/>
            <a:ext cx="4297320" cy="347508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569520" y="404640"/>
            <a:ext cx="7968240" cy="2014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Amyloidy mohou vznikat z různých proteinů a mohou se kumulovat v různých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tkáních (ledviny, srdce, střeva,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játra, kůže..)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Nejsou metabilizovány a odbourávány z těla, takže je jen otázkou času kdy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začnou narušovat funkci orgánů.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661680" y="2781360"/>
            <a:ext cx="8385840" cy="228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</a:rPr>
              <a:t>Důvod toxicity amyloidních struktur??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-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Agregáty se začleňují do membrány  a depolarizují ji dochází ke změně akčního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potenciálu.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Důsledkem je programovaná smrt buňky (apoptóza) nebo nekróza, která může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vést  k zánětlivým reakcím.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" descr=""/>
          <p:cNvPicPr/>
          <p:nvPr/>
        </p:nvPicPr>
        <p:blipFill>
          <a:blip r:embed="rId1"/>
          <a:srcRect l="17143" t="11231" r="47660" b="8738"/>
          <a:stretch/>
        </p:blipFill>
        <p:spPr>
          <a:xfrm>
            <a:off x="1781280" y="692280"/>
            <a:ext cx="5364000" cy="5914800"/>
          </a:xfrm>
          <a:prstGeom prst="rect">
            <a:avLst/>
          </a:prstGeom>
          <a:ln>
            <a:noFill/>
          </a:ln>
        </p:spPr>
      </p:pic>
      <p:sp>
        <p:nvSpPr>
          <p:cNvPr id="277" name="CustomShape 1"/>
          <p:cNvSpPr/>
          <p:nvPr/>
        </p:nvSpPr>
        <p:spPr>
          <a:xfrm>
            <a:off x="1784520" y="169920"/>
            <a:ext cx="477396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ff0000"/>
                </a:solidFill>
                <a:latin typeface="Arial"/>
              </a:rPr>
              <a:t>K misfolding může dojít z různých důvodů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" descr=""/>
          <p:cNvPicPr/>
          <p:nvPr/>
        </p:nvPicPr>
        <p:blipFill>
          <a:blip r:embed="rId1"/>
          <a:srcRect l="0" t="0" r="4" b="11622"/>
          <a:stretch/>
        </p:blipFill>
        <p:spPr>
          <a:xfrm>
            <a:off x="1547640" y="1125360"/>
            <a:ext cx="5619960" cy="3721320"/>
          </a:xfrm>
          <a:prstGeom prst="rect">
            <a:avLst/>
          </a:prstGeom>
          <a:ln>
            <a:noFill/>
          </a:ln>
        </p:spPr>
      </p:pic>
      <p:sp>
        <p:nvSpPr>
          <p:cNvPr id="279" name="CustomShape 1"/>
          <p:cNvSpPr/>
          <p:nvPr/>
        </p:nvSpPr>
        <p:spPr>
          <a:xfrm>
            <a:off x="307800" y="200160"/>
            <a:ext cx="89186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2400" spc="-1" strike="noStrike">
                <a:solidFill>
                  <a:srgbClr val="ff0000"/>
                </a:solidFill>
                <a:latin typeface="Arial"/>
              </a:rPr>
              <a:t>Přítomnost misfodovaných proteinů indukuje záchrané akce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432160" y="404640"/>
            <a:ext cx="458028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Molekulov</a:t>
            </a:r>
            <a:r>
              <a:rPr b="0" lang="cs-CZ" sz="3600" spc="-1" strike="noStrike">
                <a:solidFill>
                  <a:srgbClr val="000000"/>
                </a:solidFill>
                <a:latin typeface="Arial"/>
                <a:ea typeface="Arial"/>
              </a:rPr>
              <a:t>á dynamika</a:t>
            </a:r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611280" y="1268280"/>
            <a:ext cx="779760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Forma 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Arial"/>
              </a:rPr>
              <a:t>počítačové simulace, kde atomy vzájemně interagují po daný časový interval na základě aproximací fyzikální chemie.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3348360" y="2124000"/>
            <a:ext cx="4423680" cy="444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Původní záměr MD: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oblast teoretické fyziky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50. l</a:t>
            </a: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éta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20. stol.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Alder and Wainwrigh</a:t>
            </a: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, studium tuhých koulí)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Arial"/>
              </a:rPr>
              <a:t>Alder, B. J. and Wainwright, T. E.</a:t>
            </a:r>
            <a:r>
              <a:rPr b="0" i="1" lang="en-GB" sz="1000" spc="-1" strike="noStrike">
                <a:solidFill>
                  <a:srgbClr val="000000"/>
                </a:solidFill>
                <a:latin typeface="Arial"/>
                <a:ea typeface="Arial"/>
              </a:rPr>
              <a:t> J. Chem. Phys.</a:t>
            </a: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n-GB" sz="1000" spc="-1" strike="noStrike">
                <a:solidFill>
                  <a:srgbClr val="000000"/>
                </a:solidFill>
                <a:latin typeface="Arial"/>
                <a:ea typeface="Arial"/>
              </a:rPr>
              <a:t>27</a:t>
            </a: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Arial"/>
              </a:rPr>
              <a:t>, 1208 (1957)</a:t>
            </a:r>
            <a:endParaRPr b="0" lang="en-US" sz="10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Arial"/>
              </a:rPr>
              <a:t>Alder, B. J. and Wainwright, T. E.</a:t>
            </a:r>
            <a:r>
              <a:rPr b="0" i="1" lang="en-GB" sz="1000" spc="-1" strike="noStrike">
                <a:solidFill>
                  <a:srgbClr val="000000"/>
                </a:solidFill>
                <a:latin typeface="Arial"/>
                <a:ea typeface="Arial"/>
              </a:rPr>
              <a:t> J. Chem. Phys.</a:t>
            </a: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n-GB" sz="1000" spc="-1" strike="noStrike">
                <a:solidFill>
                  <a:srgbClr val="000000"/>
                </a:solidFill>
                <a:latin typeface="Arial"/>
                <a:ea typeface="Arial"/>
              </a:rPr>
              <a:t>31</a:t>
            </a: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Arial"/>
              </a:rPr>
              <a:t>, 459 (1959)</a:t>
            </a:r>
            <a:endParaRPr b="0" lang="en-US" sz="10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0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ou</a:t>
            </a: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časnost: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1.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M</a:t>
            </a: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ateriálové vědy a nanotechnologie: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fyzikální vlastnosti nano-systémů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2.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B</a:t>
            </a: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iovědy: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tudium </a:t>
            </a: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konformačních změn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molekul (foldování), určení termodynamických veličin,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studium elasticity molekul, interakce DNA-protein,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protein-léčivo, určené vazebné energie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3. R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efinement Xray</a:t>
            </a: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Arial"/>
              </a:rPr>
              <a:t> a N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mr struktur,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-181080" y="2709720"/>
            <a:ext cx="3524400" cy="337212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7164360" y="3213000"/>
            <a:ext cx="1590840" cy="100800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7201080" y="4869000"/>
            <a:ext cx="1749240" cy="1441440"/>
          </a:xfrm>
          <a:prstGeom prst="rect">
            <a:avLst/>
          </a:prstGeom>
          <a:ln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943200" y="620640"/>
            <a:ext cx="7243200" cy="402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2400" spc="-1" strike="noStrike">
                <a:solidFill>
                  <a:srgbClr val="ff0000"/>
                </a:solidFill>
                <a:latin typeface="Arial"/>
              </a:rPr>
              <a:t>Chaperony: (heat shock or stress proteins)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Klasifikace: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 u="sng">
                <a:solidFill>
                  <a:srgbClr val="00b050"/>
                </a:solidFill>
                <a:uFillTx/>
                <a:latin typeface="Arial"/>
              </a:rPr>
              <a:t>Podle molekulové hmotnosti </a:t>
            </a:r>
            <a:r>
              <a:rPr b="0" lang="en-GB" sz="1800" spc="-1" strike="noStrike" u="sng">
                <a:solidFill>
                  <a:srgbClr val="00b050"/>
                </a:solidFill>
                <a:uFillTx/>
                <a:latin typeface="Arial"/>
              </a:rPr>
              <a:t>(kDa)</a:t>
            </a:r>
            <a:r>
              <a:rPr b="0" lang="cs-CZ" sz="1800" spc="-1" strike="noStrike" u="sng">
                <a:solidFill>
                  <a:srgbClr val="00b050"/>
                </a:solidFill>
                <a:uFillTx/>
                <a:latin typeface="Arial"/>
              </a:rPr>
              <a:t>: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(Hsp40, Hsp60, Hsp70, Hsp90, Hsp100 and the so-called small Hsps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 u="sng">
                <a:solidFill>
                  <a:srgbClr val="ffc000"/>
                </a:solidFill>
                <a:uFillTx/>
                <a:latin typeface="Arial"/>
              </a:rPr>
              <a:t>Podle mechanismu účinku: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•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Foldázy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- </a:t>
            </a:r>
            <a:r>
              <a:rPr b="0" lang="cs-CZ" sz="1800" spc="-1" strike="noStrike">
                <a:solidFill>
                  <a:srgbClr val="4597a0"/>
                </a:solidFill>
                <a:latin typeface="Arial"/>
              </a:rPr>
              <a:t>HSPP60, HSP70, HSP90 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foldování pomocí ATP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(maj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í ATP-azovou doménu a substrátovou)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•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Holdázy – </a:t>
            </a:r>
            <a:r>
              <a:rPr b="0" lang="cs-CZ" sz="1800" spc="-1" strike="noStrike">
                <a:solidFill>
                  <a:srgbClr val="4597a0"/>
                </a:solidFill>
                <a:latin typeface="Arial"/>
              </a:rPr>
              <a:t>HSP40, HSP33 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nevyužívají ATP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368280" y="1731960"/>
            <a:ext cx="8373960" cy="228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Chaperony asistují při foldování řady velkých proteinů, (např tubulin nebo aktin),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kde stabilizují přechodné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ntermediáty, čímž umožňují vznik správné konformace.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Při foldování z jednoho stavu do druhého, u těchto proteinů, existují velké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energetické bariéry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Další funkce: asistence při transportu a proteolytické degradaci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527400" y="411120"/>
            <a:ext cx="7701840" cy="94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2800" spc="-1" strike="noStrike">
                <a:solidFill>
                  <a:srgbClr val="ff0000"/>
                </a:solidFill>
                <a:latin typeface="Arial"/>
              </a:rPr>
              <a:t>Funkce chaperonů za normálních podmínek 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2800" spc="-1" strike="noStrike">
                <a:solidFill>
                  <a:srgbClr val="ff0000"/>
                </a:solidFill>
                <a:latin typeface="Arial"/>
              </a:rPr>
              <a:t>(není přítomen buněčný stres)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611280" y="907920"/>
            <a:ext cx="7921440" cy="338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63520" indent="-263520">
              <a:buClr>
                <a:srgbClr val="6b6bcf"/>
              </a:buClr>
              <a:buFont typeface="Arial"/>
              <a:buChar char="•"/>
              <a:tabLst>
                <a:tab algn="l" pos="263520"/>
                <a:tab algn="l" pos="720720"/>
                <a:tab algn="l" pos="1177920"/>
                <a:tab algn="l" pos="1635120"/>
                <a:tab algn="l" pos="2092320"/>
                <a:tab algn="l" pos="2549520"/>
                <a:tab algn="l" pos="3006720"/>
                <a:tab algn="l" pos="3463920"/>
                <a:tab algn="l" pos="3921120"/>
                <a:tab algn="l" pos="4378320"/>
                <a:tab algn="l" pos="4835520"/>
                <a:tab algn="l" pos="5292720"/>
                <a:tab algn="l" pos="5749920"/>
                <a:tab algn="l" pos="6207120"/>
                <a:tab algn="l" pos="6664320"/>
                <a:tab algn="l" pos="7121520"/>
                <a:tab algn="l" pos="7578720"/>
                <a:tab algn="l" pos="8035920"/>
                <a:tab algn="l" pos="8493120"/>
                <a:tab algn="l" pos="8950320"/>
                <a:tab algn="l" pos="940752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6b6bcf"/>
                </a:solidFill>
                <a:latin typeface="Arial"/>
              </a:rPr>
              <a:t>Chaperony váží hydrofóbní místa unfoldovaného proteinu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68200" indent="-263520">
              <a:tabLst>
                <a:tab algn="l" pos="0"/>
                <a:tab algn="l" pos="263520"/>
                <a:tab algn="l" pos="720720"/>
                <a:tab algn="l" pos="1177920"/>
                <a:tab algn="l" pos="1635120"/>
                <a:tab algn="l" pos="2092320"/>
                <a:tab algn="l" pos="2549520"/>
                <a:tab algn="l" pos="3006720"/>
                <a:tab algn="l" pos="3463920"/>
                <a:tab algn="l" pos="3921120"/>
                <a:tab algn="l" pos="4378320"/>
                <a:tab algn="l" pos="4835520"/>
                <a:tab algn="l" pos="5292720"/>
                <a:tab algn="l" pos="5749920"/>
                <a:tab algn="l" pos="6207120"/>
                <a:tab algn="l" pos="6664320"/>
                <a:tab algn="l" pos="7121520"/>
                <a:tab algn="l" pos="7578720"/>
                <a:tab algn="l" pos="8035920"/>
                <a:tab algn="l" pos="8493120"/>
                <a:tab algn="l" pos="8950320"/>
                <a:tab algn="l" pos="9407520"/>
                <a:tab algn="l" pos="9601200"/>
                <a:tab algn="l" pos="10058400"/>
                <a:tab algn="l" pos="10515600"/>
              </a:tabLst>
            </a:pPr>
            <a:r>
              <a:rPr b="1" lang="en-GB" sz="1800" spc="-1" strike="noStrike">
                <a:solidFill>
                  <a:srgbClr val="6b6bcf"/>
                </a:solidFill>
                <a:latin typeface="Arial"/>
              </a:rPr>
              <a:t>(samotn</a:t>
            </a:r>
            <a:r>
              <a:rPr b="1" lang="cs-CZ" sz="1800" spc="-1" strike="noStrike">
                <a:solidFill>
                  <a:srgbClr val="6b6bcf"/>
                </a:solidFill>
                <a:latin typeface="Arial"/>
              </a:rPr>
              <a:t>á vazba zabraňuje agregaci neboť stíní hydrofóbní místa)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68200" indent="-263520">
              <a:tabLst>
                <a:tab algn="l" pos="0"/>
                <a:tab algn="l" pos="263520"/>
                <a:tab algn="l" pos="720720"/>
                <a:tab algn="l" pos="1177920"/>
                <a:tab algn="l" pos="1635120"/>
                <a:tab algn="l" pos="2092320"/>
                <a:tab algn="l" pos="2549520"/>
                <a:tab algn="l" pos="3006720"/>
                <a:tab algn="l" pos="3463920"/>
                <a:tab algn="l" pos="3921120"/>
                <a:tab algn="l" pos="4378320"/>
                <a:tab algn="l" pos="4835520"/>
                <a:tab algn="l" pos="5292720"/>
                <a:tab algn="l" pos="5749920"/>
                <a:tab algn="l" pos="6207120"/>
                <a:tab algn="l" pos="6664320"/>
                <a:tab algn="l" pos="7121520"/>
                <a:tab algn="l" pos="7578720"/>
                <a:tab algn="l" pos="8035920"/>
                <a:tab algn="l" pos="8493120"/>
                <a:tab algn="l" pos="8950320"/>
                <a:tab algn="l" pos="940752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63520" indent="-263520">
              <a:buClr>
                <a:srgbClr val="6b6bcf"/>
              </a:buClr>
              <a:buFont typeface="Arial"/>
              <a:buChar char="•"/>
              <a:tabLst>
                <a:tab algn="l" pos="263520"/>
                <a:tab algn="l" pos="720720"/>
                <a:tab algn="l" pos="1177920"/>
                <a:tab algn="l" pos="1635120"/>
                <a:tab algn="l" pos="2092320"/>
                <a:tab algn="l" pos="2549520"/>
                <a:tab algn="l" pos="3006720"/>
                <a:tab algn="l" pos="3463920"/>
                <a:tab algn="l" pos="3921120"/>
                <a:tab algn="l" pos="4378320"/>
                <a:tab algn="l" pos="4835520"/>
                <a:tab algn="l" pos="5292720"/>
                <a:tab algn="l" pos="5749920"/>
                <a:tab algn="l" pos="6207120"/>
                <a:tab algn="l" pos="6664320"/>
                <a:tab algn="l" pos="7121520"/>
                <a:tab algn="l" pos="7578720"/>
                <a:tab algn="l" pos="8035920"/>
                <a:tab algn="l" pos="8493120"/>
                <a:tab algn="l" pos="8950320"/>
                <a:tab algn="l" pos="940752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6b6bcf"/>
                </a:solidFill>
                <a:latin typeface="Arial"/>
              </a:rPr>
              <a:t>Uvolněná E z vazby ch-p se využije na narušení vazeb v misfodovaném proteinu, což umožní nové přeskládání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 nebo využívá E z ATP-hydrolýzy ve své ATP-azové doméně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68200" indent="-263520">
              <a:tabLst>
                <a:tab algn="l" pos="0"/>
                <a:tab algn="l" pos="263520"/>
                <a:tab algn="l" pos="720720"/>
                <a:tab algn="l" pos="1177920"/>
                <a:tab algn="l" pos="1635120"/>
                <a:tab algn="l" pos="2092320"/>
                <a:tab algn="l" pos="2549520"/>
                <a:tab algn="l" pos="3006720"/>
                <a:tab algn="l" pos="3463920"/>
                <a:tab algn="l" pos="3921120"/>
                <a:tab algn="l" pos="4378320"/>
                <a:tab algn="l" pos="4835520"/>
                <a:tab algn="l" pos="5292720"/>
                <a:tab algn="l" pos="5749920"/>
                <a:tab algn="l" pos="6207120"/>
                <a:tab algn="l" pos="6664320"/>
                <a:tab algn="l" pos="7121520"/>
                <a:tab algn="l" pos="7578720"/>
                <a:tab algn="l" pos="8035920"/>
                <a:tab algn="l" pos="8493120"/>
                <a:tab algn="l" pos="8950320"/>
                <a:tab algn="l" pos="940752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63520" indent="-263520">
              <a:buClr>
                <a:srgbClr val="6b6bcf"/>
              </a:buClr>
              <a:buFont typeface="Arial"/>
              <a:buChar char="•"/>
              <a:tabLst>
                <a:tab algn="l" pos="263520"/>
                <a:tab algn="l" pos="720720"/>
                <a:tab algn="l" pos="1177920"/>
                <a:tab algn="l" pos="1635120"/>
                <a:tab algn="l" pos="2092320"/>
                <a:tab algn="l" pos="2549520"/>
                <a:tab algn="l" pos="3006720"/>
                <a:tab algn="l" pos="3463920"/>
                <a:tab algn="l" pos="3921120"/>
                <a:tab algn="l" pos="4378320"/>
                <a:tab algn="l" pos="4835520"/>
                <a:tab algn="l" pos="5292720"/>
                <a:tab algn="l" pos="5749920"/>
                <a:tab algn="l" pos="6207120"/>
                <a:tab algn="l" pos="6664320"/>
                <a:tab algn="l" pos="7121520"/>
                <a:tab algn="l" pos="7578720"/>
                <a:tab algn="l" pos="8035920"/>
                <a:tab algn="l" pos="8493120"/>
                <a:tab algn="l" pos="8950320"/>
                <a:tab algn="l" pos="940752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6b6bcf"/>
                </a:solidFill>
                <a:latin typeface="Arial"/>
              </a:rPr>
              <a:t>Chaperon se váže cyklicky a různě na misfoldované proteiny umožňuje znovu sbalení = iterative anealing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68200" indent="-263520">
              <a:tabLst>
                <a:tab algn="l" pos="0"/>
                <a:tab algn="l" pos="263520"/>
                <a:tab algn="l" pos="720720"/>
                <a:tab algn="l" pos="1177920"/>
                <a:tab algn="l" pos="1635120"/>
                <a:tab algn="l" pos="2092320"/>
                <a:tab algn="l" pos="2549520"/>
                <a:tab algn="l" pos="3006720"/>
                <a:tab algn="l" pos="3463920"/>
                <a:tab algn="l" pos="3921120"/>
                <a:tab algn="l" pos="4378320"/>
                <a:tab algn="l" pos="4835520"/>
                <a:tab algn="l" pos="5292720"/>
                <a:tab algn="l" pos="5749920"/>
                <a:tab algn="l" pos="6207120"/>
                <a:tab algn="l" pos="6664320"/>
                <a:tab algn="l" pos="7121520"/>
                <a:tab algn="l" pos="7578720"/>
                <a:tab algn="l" pos="8035920"/>
                <a:tab algn="l" pos="8493120"/>
                <a:tab algn="l" pos="8950320"/>
                <a:tab algn="l" pos="940752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63520" indent="-263520">
              <a:buClr>
                <a:srgbClr val="6b6bcf"/>
              </a:buClr>
              <a:buFont typeface="Arial"/>
              <a:buChar char="•"/>
              <a:tabLst>
                <a:tab algn="l" pos="263520"/>
                <a:tab algn="l" pos="720720"/>
                <a:tab algn="l" pos="1177920"/>
                <a:tab algn="l" pos="1635120"/>
                <a:tab algn="l" pos="2092320"/>
                <a:tab algn="l" pos="2549520"/>
                <a:tab algn="l" pos="3006720"/>
                <a:tab algn="l" pos="3463920"/>
                <a:tab algn="l" pos="3921120"/>
                <a:tab algn="l" pos="4378320"/>
                <a:tab algn="l" pos="4835520"/>
                <a:tab algn="l" pos="5292720"/>
                <a:tab algn="l" pos="5749920"/>
                <a:tab algn="l" pos="6207120"/>
                <a:tab algn="l" pos="6664320"/>
                <a:tab algn="l" pos="7121520"/>
                <a:tab algn="l" pos="7578720"/>
                <a:tab algn="l" pos="8035920"/>
                <a:tab algn="l" pos="8493120"/>
                <a:tab algn="l" pos="8950320"/>
                <a:tab algn="l" pos="940752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6b6bcf"/>
                </a:solidFill>
                <a:latin typeface="Arial"/>
              </a:rPr>
              <a:t>Transfer entropie – neuspořádaný chaperon se vazbou uspořádá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68200" indent="-263520">
              <a:tabLst>
                <a:tab algn="l" pos="0"/>
                <a:tab algn="l" pos="263520"/>
                <a:tab algn="l" pos="720720"/>
                <a:tab algn="l" pos="1177920"/>
                <a:tab algn="l" pos="1635120"/>
                <a:tab algn="l" pos="2092320"/>
                <a:tab algn="l" pos="2549520"/>
                <a:tab algn="l" pos="3006720"/>
                <a:tab algn="l" pos="3463920"/>
                <a:tab algn="l" pos="3921120"/>
                <a:tab algn="l" pos="4378320"/>
                <a:tab algn="l" pos="4835520"/>
                <a:tab algn="l" pos="5292720"/>
                <a:tab algn="l" pos="5749920"/>
                <a:tab algn="l" pos="6207120"/>
                <a:tab algn="l" pos="6664320"/>
                <a:tab algn="l" pos="7121520"/>
                <a:tab algn="l" pos="7578720"/>
                <a:tab algn="l" pos="8035920"/>
                <a:tab algn="l" pos="8493120"/>
                <a:tab algn="l" pos="8950320"/>
                <a:tab algn="l" pos="940752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6b6bcf"/>
                </a:solidFill>
                <a:latin typeface="Arial"/>
              </a:rPr>
              <a:t>a naopak misfoldovaný protein se rozbalí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857160" y="6116760"/>
            <a:ext cx="700056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Při foldování mohou vzniknout tzv. dead-end konformace, které se již nedají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pomocí chaperonů přeskládat do funkční struktury.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5" name="" descr=""/>
          <p:cNvPicPr/>
          <p:nvPr/>
        </p:nvPicPr>
        <p:blipFill>
          <a:blip r:embed="rId1"/>
          <a:stretch/>
        </p:blipFill>
        <p:spPr>
          <a:xfrm>
            <a:off x="3144960" y="4324320"/>
            <a:ext cx="2854080" cy="1798560"/>
          </a:xfrm>
          <a:prstGeom prst="rect">
            <a:avLst/>
          </a:prstGeom>
          <a:ln>
            <a:noFill/>
          </a:ln>
        </p:spPr>
      </p:pic>
      <p:sp>
        <p:nvSpPr>
          <p:cNvPr id="286" name="CustomShape 3"/>
          <p:cNvSpPr/>
          <p:nvPr/>
        </p:nvSpPr>
        <p:spPr>
          <a:xfrm>
            <a:off x="342720" y="333360"/>
            <a:ext cx="857628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2800" spc="-1" strike="noStrike">
                <a:solidFill>
                  <a:srgbClr val="ff0000"/>
                </a:solidFill>
                <a:latin typeface="Arial"/>
              </a:rPr>
              <a:t>Mechanismus účinku chaperonů u misfolded proteins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549360" y="466560"/>
            <a:ext cx="775800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3600" spc="-1" strike="noStrike">
                <a:solidFill>
                  <a:srgbClr val="ff0000"/>
                </a:solidFill>
                <a:latin typeface="Arial"/>
              </a:rPr>
              <a:t>Terapie – protein misfolding diseases</a:t>
            </a:r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1242000" y="1268280"/>
            <a:ext cx="7593480" cy="91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marL="263520" indent="-263520">
              <a:buClr>
                <a:srgbClr val="000000"/>
              </a:buClr>
              <a:buFont typeface="Arial"/>
              <a:buChar char="•"/>
              <a:tabLst>
                <a:tab algn="l" pos="263520"/>
                <a:tab algn="l" pos="720720"/>
                <a:tab algn="l" pos="1177920"/>
                <a:tab algn="l" pos="1635120"/>
                <a:tab algn="l" pos="2092320"/>
                <a:tab algn="l" pos="2549520"/>
                <a:tab algn="l" pos="3006720"/>
                <a:tab algn="l" pos="3463920"/>
                <a:tab algn="l" pos="3921120"/>
                <a:tab algn="l" pos="4378320"/>
                <a:tab algn="l" pos="4835520"/>
                <a:tab algn="l" pos="5292720"/>
                <a:tab algn="l" pos="5749920"/>
                <a:tab algn="l" pos="6207120"/>
                <a:tab algn="l" pos="6664320"/>
                <a:tab algn="l" pos="7121520"/>
                <a:tab algn="l" pos="7578720"/>
                <a:tab algn="l" pos="8035920"/>
                <a:tab algn="l" pos="8493120"/>
                <a:tab algn="l" pos="8950320"/>
                <a:tab algn="l" pos="940752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Využití protilátek k blokování proteinových agregátů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68200" indent="-263520">
              <a:tabLst>
                <a:tab algn="l" pos="0"/>
                <a:tab algn="l" pos="263520"/>
                <a:tab algn="l" pos="720720"/>
                <a:tab algn="l" pos="1177920"/>
                <a:tab algn="l" pos="1635120"/>
                <a:tab algn="l" pos="2092320"/>
                <a:tab algn="l" pos="2549520"/>
                <a:tab algn="l" pos="3006720"/>
                <a:tab algn="l" pos="3463920"/>
                <a:tab algn="l" pos="3921120"/>
                <a:tab algn="l" pos="4378320"/>
                <a:tab algn="l" pos="4835520"/>
                <a:tab algn="l" pos="5292720"/>
                <a:tab algn="l" pos="5749920"/>
                <a:tab algn="l" pos="6207120"/>
                <a:tab algn="l" pos="6664320"/>
                <a:tab algn="l" pos="7121520"/>
                <a:tab algn="l" pos="7578720"/>
                <a:tab algn="l" pos="8035920"/>
                <a:tab algn="l" pos="8493120"/>
                <a:tab algn="l" pos="8950320"/>
                <a:tab algn="l" pos="940752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63520" indent="-263520">
              <a:buClr>
                <a:srgbClr val="000000"/>
              </a:buClr>
              <a:buFont typeface="Arial"/>
              <a:buChar char="•"/>
              <a:tabLst>
                <a:tab algn="l" pos="263520"/>
                <a:tab algn="l" pos="720720"/>
                <a:tab algn="l" pos="1177920"/>
                <a:tab algn="l" pos="1635120"/>
                <a:tab algn="l" pos="2092320"/>
                <a:tab algn="l" pos="2549520"/>
                <a:tab algn="l" pos="3006720"/>
                <a:tab algn="l" pos="3463920"/>
                <a:tab algn="l" pos="3921120"/>
                <a:tab algn="l" pos="4378320"/>
                <a:tab algn="l" pos="4835520"/>
                <a:tab algn="l" pos="5292720"/>
                <a:tab algn="l" pos="5749920"/>
                <a:tab algn="l" pos="6207120"/>
                <a:tab algn="l" pos="6664320"/>
                <a:tab algn="l" pos="7121520"/>
                <a:tab algn="l" pos="7578720"/>
                <a:tab algn="l" pos="8035920"/>
                <a:tab algn="l" pos="8493120"/>
                <a:tab algn="l" pos="8950320"/>
                <a:tab algn="l" pos="940752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výroba farmakologických nebo chemických chaperonů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malé molekuly)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9" name="" descr=""/>
          <p:cNvPicPr/>
          <p:nvPr/>
        </p:nvPicPr>
        <p:blipFill>
          <a:blip r:embed="rId1"/>
          <a:srcRect l="13552" t="13859" r="9616" b="7101"/>
          <a:stretch/>
        </p:blipFill>
        <p:spPr>
          <a:xfrm rot="5160000">
            <a:off x="990360" y="2198880"/>
            <a:ext cx="3382920" cy="4259160"/>
          </a:xfrm>
          <a:prstGeom prst="rect">
            <a:avLst/>
          </a:prstGeom>
          <a:ln>
            <a:noFill/>
          </a:ln>
        </p:spPr>
      </p:pic>
      <p:sp>
        <p:nvSpPr>
          <p:cNvPr id="290" name="CustomShape 3"/>
          <p:cNvSpPr/>
          <p:nvPr/>
        </p:nvSpPr>
        <p:spPr>
          <a:xfrm>
            <a:off x="6245280" y="3500280"/>
            <a:ext cx="1695240" cy="64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4"/>
          <p:cNvSpPr/>
          <p:nvPr/>
        </p:nvSpPr>
        <p:spPr>
          <a:xfrm>
            <a:off x="6835680" y="6303960"/>
            <a:ext cx="172260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Aktivn</a:t>
            </a: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í místo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92" name="" descr=""/>
          <p:cNvPicPr/>
          <p:nvPr/>
        </p:nvPicPr>
        <p:blipFill>
          <a:blip r:embed="rId2"/>
          <a:stretch/>
        </p:blipFill>
        <p:spPr>
          <a:xfrm>
            <a:off x="6351480" y="4667400"/>
            <a:ext cx="1785960" cy="1458720"/>
          </a:xfrm>
          <a:prstGeom prst="rect">
            <a:avLst/>
          </a:prstGeom>
          <a:ln>
            <a:noFill/>
          </a:ln>
        </p:spPr>
      </p:pic>
      <p:sp>
        <p:nvSpPr>
          <p:cNvPr id="293" name="CustomShape 5"/>
          <p:cNvSpPr/>
          <p:nvPr/>
        </p:nvSpPr>
        <p:spPr>
          <a:xfrm>
            <a:off x="7015320" y="4767120"/>
            <a:ext cx="81900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BH4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CustomShape 6"/>
          <p:cNvSpPr/>
          <p:nvPr/>
        </p:nvSpPr>
        <p:spPr>
          <a:xfrm>
            <a:off x="7561440" y="4842000"/>
            <a:ext cx="74448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1400" spc="-1" strike="noStrike">
                <a:solidFill>
                  <a:srgbClr val="000000"/>
                </a:solidFill>
                <a:latin typeface="Arial"/>
              </a:rPr>
              <a:t>Fe</a:t>
            </a:r>
            <a:r>
              <a:rPr b="1" lang="en-US" sz="1400" spc="-1" strike="noStrike" baseline="30000">
                <a:solidFill>
                  <a:srgbClr val="000000"/>
                </a:solidFill>
                <a:latin typeface="Arial"/>
              </a:rPr>
              <a:t>3+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CustomShape 7"/>
          <p:cNvSpPr/>
          <p:nvPr/>
        </p:nvSpPr>
        <p:spPr>
          <a:xfrm>
            <a:off x="5821200" y="2835360"/>
            <a:ext cx="170316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omic Sans MS"/>
              </a:rPr>
              <a:t>L-Phe           L-Tyr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96" name="Line 8"/>
          <p:cNvCxnSpPr/>
          <p:nvPr/>
        </p:nvCxnSpPr>
        <p:spPr>
          <a:xfrm>
            <a:off x="6516360" y="3015720"/>
            <a:ext cx="432360" cy="3960"/>
          </a:xfrm>
          <a:prstGeom prst="straightConnector1">
            <a:avLst/>
          </a:prstGeom>
          <a:ln cap="sq" w="9360">
            <a:solidFill>
              <a:srgbClr val="b6dcdf"/>
            </a:solidFill>
            <a:miter/>
            <a:tailEnd len="med" type="arrow" w="med"/>
          </a:ln>
        </p:spPr>
      </p:cxnSp>
      <p:sp>
        <p:nvSpPr>
          <p:cNvPr id="297" name="CustomShape 9"/>
          <p:cNvSpPr/>
          <p:nvPr/>
        </p:nvSpPr>
        <p:spPr>
          <a:xfrm>
            <a:off x="684360" y="6024600"/>
            <a:ext cx="459396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en-GB" sz="1600" spc="-1" strike="noStrike">
                <a:solidFill>
                  <a:srgbClr val="000000"/>
                </a:solidFill>
                <a:latin typeface="Comic Sans MS"/>
              </a:rPr>
              <a:t>Phenylalanine hydroxylase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en-GB" sz="1600" spc="-1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0" lang="cs-CZ" sz="1600" spc="-1" strike="noStrike">
                <a:solidFill>
                  <a:srgbClr val="000000"/>
                </a:solidFill>
                <a:latin typeface="Comic Sans MS"/>
              </a:rPr>
              <a:t>onemocnění:</a:t>
            </a:r>
            <a:r>
              <a:rPr b="1" lang="cs-CZ" sz="1600" spc="-1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1" i="1" lang="en-GB" sz="1400" spc="-1" strike="noStrike">
                <a:solidFill>
                  <a:srgbClr val="000000"/>
                </a:solidFill>
                <a:latin typeface="Comic Sans MS"/>
              </a:rPr>
              <a:t>Hyperphenylalaninemia</a:t>
            </a:r>
            <a:r>
              <a:rPr b="1" i="1" lang="cs-CZ" sz="1400" spc="-1" strike="noStrike">
                <a:solidFill>
                  <a:srgbClr val="000000"/>
                </a:solidFill>
                <a:latin typeface="Comic Sans MS"/>
              </a:rPr>
              <a:t> (fenylketonurie) </a:t>
            </a:r>
            <a:r>
              <a:rPr b="1" lang="cs-CZ" sz="1400" spc="-1" strike="noStrike">
                <a:solidFill>
                  <a:srgbClr val="000000"/>
                </a:solidFill>
                <a:latin typeface="Comic Sans MS"/>
              </a:rPr>
              <a:t>recesivní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CustomShape 10"/>
          <p:cNvSpPr/>
          <p:nvPr/>
        </p:nvSpPr>
        <p:spPr>
          <a:xfrm>
            <a:off x="422280" y="6303960"/>
            <a:ext cx="47340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Př: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CustomShape 11"/>
          <p:cNvSpPr/>
          <p:nvPr/>
        </p:nvSpPr>
        <p:spPr>
          <a:xfrm>
            <a:off x="5121360" y="3478320"/>
            <a:ext cx="3484440" cy="118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Někteří pacienti dobře reagují na podání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tetrahydrobiopterinu (BH4), který je přirozeným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kofaktorem PAH a který působí jako farmakolo-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gický „chaperone“. BH4 zvyšuje termální stabilitu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 ochranu proti proteolytické degradaci a oxi-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dační inaktivaci mutovaného proteinu, 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5718240" y="549360"/>
            <a:ext cx="1414440" cy="198756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1554120" y="541440"/>
            <a:ext cx="390996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Vstupem do simulace je 3D struktura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2"/>
          <a:srcRect l="0" t="0" r="0" b="4616"/>
          <a:stretch/>
        </p:blipFill>
        <p:spPr>
          <a:xfrm>
            <a:off x="250920" y="3722760"/>
            <a:ext cx="8696160" cy="179388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2735280" y="3149640"/>
            <a:ext cx="379728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000000"/>
                </a:solidFill>
                <a:latin typeface="Arial"/>
                <a:ea typeface="Arial"/>
              </a:rPr>
              <a:t>PDB databáze: archiv 3D struktur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117440" y="1171440"/>
            <a:ext cx="608004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000000"/>
                </a:solidFill>
                <a:latin typeface="Arial"/>
                <a:ea typeface="Arial"/>
              </a:rPr>
              <a:t>Stavění modelu pro simulace: molekula + ionty + voda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2433600" y="2060640"/>
            <a:ext cx="3137040" cy="3911400"/>
          </a:xfrm>
          <a:prstGeom prst="rect">
            <a:avLst/>
          </a:prstGeom>
          <a:ln cap="sq" w="38160">
            <a:solidFill>
              <a:srgbClr val="ff3300"/>
            </a:solidFill>
            <a:miter/>
          </a:ln>
        </p:spPr>
      </p:pic>
      <p:sp>
        <p:nvSpPr>
          <p:cNvPr id="118" name="CustomShape 2"/>
          <p:cNvSpPr/>
          <p:nvPr/>
        </p:nvSpPr>
        <p:spPr>
          <a:xfrm>
            <a:off x="6035760" y="3929040"/>
            <a:ext cx="270468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Simulace na klastrech,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Anal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Arial"/>
              </a:rPr>
              <a:t>ýzy na lokálních PC.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755640" y="544500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"/>
          <p:cNvSpPr/>
          <p:nvPr/>
        </p:nvSpPr>
        <p:spPr>
          <a:xfrm>
            <a:off x="900000" y="5229360"/>
            <a:ext cx="144720" cy="21564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3"/>
          <p:cNvSpPr/>
          <p:nvPr/>
        </p:nvSpPr>
        <p:spPr>
          <a:xfrm>
            <a:off x="1116000" y="544500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4"/>
          <p:cNvSpPr/>
          <p:nvPr/>
        </p:nvSpPr>
        <p:spPr>
          <a:xfrm>
            <a:off x="1332000" y="566100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5"/>
          <p:cNvSpPr/>
          <p:nvPr/>
        </p:nvSpPr>
        <p:spPr>
          <a:xfrm>
            <a:off x="1836720" y="5732640"/>
            <a:ext cx="144360" cy="21564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6"/>
          <p:cNvSpPr/>
          <p:nvPr/>
        </p:nvSpPr>
        <p:spPr>
          <a:xfrm>
            <a:off x="1692360" y="6093000"/>
            <a:ext cx="144360" cy="21564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7"/>
          <p:cNvSpPr/>
          <p:nvPr/>
        </p:nvSpPr>
        <p:spPr>
          <a:xfrm>
            <a:off x="1547640" y="5445000"/>
            <a:ext cx="14472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8"/>
          <p:cNvSpPr/>
          <p:nvPr/>
        </p:nvSpPr>
        <p:spPr>
          <a:xfrm>
            <a:off x="1547640" y="5805360"/>
            <a:ext cx="14472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9"/>
          <p:cNvSpPr/>
          <p:nvPr/>
        </p:nvSpPr>
        <p:spPr>
          <a:xfrm>
            <a:off x="1260360" y="5229360"/>
            <a:ext cx="144720" cy="21564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10"/>
          <p:cNvSpPr/>
          <p:nvPr/>
        </p:nvSpPr>
        <p:spPr>
          <a:xfrm>
            <a:off x="1116000" y="5950080"/>
            <a:ext cx="144360" cy="21564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11"/>
          <p:cNvSpPr/>
          <p:nvPr/>
        </p:nvSpPr>
        <p:spPr>
          <a:xfrm>
            <a:off x="900000" y="5732640"/>
            <a:ext cx="144720" cy="21564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12"/>
          <p:cNvSpPr/>
          <p:nvPr/>
        </p:nvSpPr>
        <p:spPr>
          <a:xfrm>
            <a:off x="1405080" y="6093000"/>
            <a:ext cx="144360" cy="21564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Line 13"/>
          <p:cNvSpPr/>
          <p:nvPr/>
        </p:nvSpPr>
        <p:spPr>
          <a:xfrm flipV="1">
            <a:off x="1332000" y="5287680"/>
            <a:ext cx="215640" cy="98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Line 14"/>
          <p:cNvSpPr/>
          <p:nvPr/>
        </p:nvSpPr>
        <p:spPr>
          <a:xfrm flipH="1">
            <a:off x="1463760" y="5589720"/>
            <a:ext cx="169920" cy="71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Line 15"/>
          <p:cNvSpPr/>
          <p:nvPr/>
        </p:nvSpPr>
        <p:spPr>
          <a:xfrm flipV="1">
            <a:off x="1187280" y="5937120"/>
            <a:ext cx="217800" cy="1684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Line 16"/>
          <p:cNvSpPr/>
          <p:nvPr/>
        </p:nvSpPr>
        <p:spPr>
          <a:xfrm flipV="1">
            <a:off x="1476360" y="6008760"/>
            <a:ext cx="1440" cy="169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Line 17"/>
          <p:cNvSpPr/>
          <p:nvPr/>
        </p:nvSpPr>
        <p:spPr>
          <a:xfrm flipV="1">
            <a:off x="1763640" y="6008760"/>
            <a:ext cx="1800" cy="169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Line 18"/>
          <p:cNvSpPr/>
          <p:nvPr/>
        </p:nvSpPr>
        <p:spPr>
          <a:xfrm>
            <a:off x="828720" y="5589720"/>
            <a:ext cx="216000" cy="71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Line 19"/>
          <p:cNvSpPr/>
          <p:nvPr/>
        </p:nvSpPr>
        <p:spPr>
          <a:xfrm>
            <a:off x="971640" y="5805360"/>
            <a:ext cx="215640" cy="1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Line 20"/>
          <p:cNvSpPr/>
          <p:nvPr/>
        </p:nvSpPr>
        <p:spPr>
          <a:xfrm>
            <a:off x="971640" y="5445000"/>
            <a:ext cx="73080" cy="716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Line 21"/>
          <p:cNvSpPr/>
          <p:nvPr/>
        </p:nvSpPr>
        <p:spPr>
          <a:xfrm>
            <a:off x="1260360" y="5589720"/>
            <a:ext cx="7164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Line 22"/>
          <p:cNvSpPr/>
          <p:nvPr/>
        </p:nvSpPr>
        <p:spPr>
          <a:xfrm flipH="1">
            <a:off x="1751040" y="5805360"/>
            <a:ext cx="169920" cy="716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Line 23"/>
          <p:cNvSpPr/>
          <p:nvPr/>
        </p:nvSpPr>
        <p:spPr>
          <a:xfrm flipH="1">
            <a:off x="1174680" y="5732640"/>
            <a:ext cx="16992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Line 24"/>
          <p:cNvSpPr/>
          <p:nvPr/>
        </p:nvSpPr>
        <p:spPr>
          <a:xfrm flipH="1">
            <a:off x="1391760" y="5950080"/>
            <a:ext cx="24156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25"/>
          <p:cNvSpPr/>
          <p:nvPr/>
        </p:nvSpPr>
        <p:spPr>
          <a:xfrm>
            <a:off x="541440" y="6021360"/>
            <a:ext cx="371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Line 26"/>
          <p:cNvSpPr/>
          <p:nvPr/>
        </p:nvSpPr>
        <p:spPr>
          <a:xfrm>
            <a:off x="612720" y="6093000"/>
            <a:ext cx="28908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27"/>
          <p:cNvSpPr/>
          <p:nvPr/>
        </p:nvSpPr>
        <p:spPr>
          <a:xfrm>
            <a:off x="2698920" y="544500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28"/>
          <p:cNvSpPr/>
          <p:nvPr/>
        </p:nvSpPr>
        <p:spPr>
          <a:xfrm>
            <a:off x="2843280" y="501336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29"/>
          <p:cNvSpPr/>
          <p:nvPr/>
        </p:nvSpPr>
        <p:spPr>
          <a:xfrm>
            <a:off x="3059280" y="544500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30"/>
          <p:cNvSpPr/>
          <p:nvPr/>
        </p:nvSpPr>
        <p:spPr>
          <a:xfrm>
            <a:off x="3274920" y="5661000"/>
            <a:ext cx="14472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31"/>
          <p:cNvSpPr/>
          <p:nvPr/>
        </p:nvSpPr>
        <p:spPr>
          <a:xfrm>
            <a:off x="3851280" y="537372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32"/>
          <p:cNvSpPr/>
          <p:nvPr/>
        </p:nvSpPr>
        <p:spPr>
          <a:xfrm>
            <a:off x="3564000" y="623736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33"/>
          <p:cNvSpPr/>
          <p:nvPr/>
        </p:nvSpPr>
        <p:spPr>
          <a:xfrm>
            <a:off x="3490920" y="544500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34"/>
          <p:cNvSpPr/>
          <p:nvPr/>
        </p:nvSpPr>
        <p:spPr>
          <a:xfrm>
            <a:off x="3490920" y="580536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35"/>
          <p:cNvSpPr/>
          <p:nvPr/>
        </p:nvSpPr>
        <p:spPr>
          <a:xfrm>
            <a:off x="3203640" y="5229360"/>
            <a:ext cx="144360" cy="21564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36"/>
          <p:cNvSpPr/>
          <p:nvPr/>
        </p:nvSpPr>
        <p:spPr>
          <a:xfrm>
            <a:off x="2987640" y="6167520"/>
            <a:ext cx="144360" cy="21564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37"/>
          <p:cNvSpPr/>
          <p:nvPr/>
        </p:nvSpPr>
        <p:spPr>
          <a:xfrm>
            <a:off x="2771640" y="5950080"/>
            <a:ext cx="144720" cy="21564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38"/>
          <p:cNvSpPr/>
          <p:nvPr/>
        </p:nvSpPr>
        <p:spPr>
          <a:xfrm>
            <a:off x="3276720" y="623736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Line 39"/>
          <p:cNvSpPr/>
          <p:nvPr/>
        </p:nvSpPr>
        <p:spPr>
          <a:xfrm flipV="1">
            <a:off x="3274920" y="5287680"/>
            <a:ext cx="216000" cy="98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Line 40"/>
          <p:cNvSpPr/>
          <p:nvPr/>
        </p:nvSpPr>
        <p:spPr>
          <a:xfrm flipH="1">
            <a:off x="3406680" y="5589720"/>
            <a:ext cx="169920" cy="71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Line 41"/>
          <p:cNvSpPr/>
          <p:nvPr/>
        </p:nvSpPr>
        <p:spPr>
          <a:xfrm flipV="1">
            <a:off x="3059280" y="6154560"/>
            <a:ext cx="217440" cy="1684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Line 42"/>
          <p:cNvSpPr/>
          <p:nvPr/>
        </p:nvSpPr>
        <p:spPr>
          <a:xfrm flipV="1">
            <a:off x="3348000" y="6153120"/>
            <a:ext cx="1800" cy="169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Line 43"/>
          <p:cNvSpPr/>
          <p:nvPr/>
        </p:nvSpPr>
        <p:spPr>
          <a:xfrm flipV="1">
            <a:off x="3635280" y="6153120"/>
            <a:ext cx="1800" cy="169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Line 44"/>
          <p:cNvSpPr/>
          <p:nvPr/>
        </p:nvSpPr>
        <p:spPr>
          <a:xfrm>
            <a:off x="2771640" y="5589720"/>
            <a:ext cx="216000" cy="71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Line 45"/>
          <p:cNvSpPr/>
          <p:nvPr/>
        </p:nvSpPr>
        <p:spPr>
          <a:xfrm>
            <a:off x="2843280" y="6022800"/>
            <a:ext cx="216000" cy="1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Line 46"/>
          <p:cNvSpPr/>
          <p:nvPr/>
        </p:nvSpPr>
        <p:spPr>
          <a:xfrm>
            <a:off x="2914560" y="5229360"/>
            <a:ext cx="73080" cy="71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Line 47"/>
          <p:cNvSpPr/>
          <p:nvPr/>
        </p:nvSpPr>
        <p:spPr>
          <a:xfrm>
            <a:off x="3203640" y="5589720"/>
            <a:ext cx="7128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Line 48"/>
          <p:cNvSpPr/>
          <p:nvPr/>
        </p:nvSpPr>
        <p:spPr>
          <a:xfrm flipH="1">
            <a:off x="3765600" y="5446800"/>
            <a:ext cx="169920" cy="71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Line 49"/>
          <p:cNvSpPr/>
          <p:nvPr/>
        </p:nvSpPr>
        <p:spPr>
          <a:xfrm flipH="1">
            <a:off x="3046320" y="5950080"/>
            <a:ext cx="16992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Line 50"/>
          <p:cNvSpPr/>
          <p:nvPr/>
        </p:nvSpPr>
        <p:spPr>
          <a:xfrm flipH="1">
            <a:off x="3335400" y="5950080"/>
            <a:ext cx="24120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51"/>
          <p:cNvSpPr/>
          <p:nvPr/>
        </p:nvSpPr>
        <p:spPr>
          <a:xfrm>
            <a:off x="2413080" y="6308640"/>
            <a:ext cx="371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Line 52"/>
          <p:cNvSpPr/>
          <p:nvPr/>
        </p:nvSpPr>
        <p:spPr>
          <a:xfrm>
            <a:off x="2484360" y="6310440"/>
            <a:ext cx="28908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53"/>
          <p:cNvSpPr/>
          <p:nvPr/>
        </p:nvSpPr>
        <p:spPr>
          <a:xfrm>
            <a:off x="4425840" y="5300640"/>
            <a:ext cx="14472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54"/>
          <p:cNvSpPr/>
          <p:nvPr/>
        </p:nvSpPr>
        <p:spPr>
          <a:xfrm>
            <a:off x="4570560" y="508464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55"/>
          <p:cNvSpPr/>
          <p:nvPr/>
        </p:nvSpPr>
        <p:spPr>
          <a:xfrm>
            <a:off x="4786200" y="5300640"/>
            <a:ext cx="14472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56"/>
          <p:cNvSpPr/>
          <p:nvPr/>
        </p:nvSpPr>
        <p:spPr>
          <a:xfrm>
            <a:off x="5508720" y="6093000"/>
            <a:ext cx="144360" cy="21564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57"/>
          <p:cNvSpPr/>
          <p:nvPr/>
        </p:nvSpPr>
        <p:spPr>
          <a:xfrm>
            <a:off x="5651640" y="566100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58"/>
          <p:cNvSpPr/>
          <p:nvPr/>
        </p:nvSpPr>
        <p:spPr>
          <a:xfrm>
            <a:off x="5292720" y="623736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59"/>
          <p:cNvSpPr/>
          <p:nvPr/>
        </p:nvSpPr>
        <p:spPr>
          <a:xfrm>
            <a:off x="5362560" y="537372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60"/>
          <p:cNvSpPr/>
          <p:nvPr/>
        </p:nvSpPr>
        <p:spPr>
          <a:xfrm>
            <a:off x="5148360" y="5950080"/>
            <a:ext cx="144360" cy="21564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61"/>
          <p:cNvSpPr/>
          <p:nvPr/>
        </p:nvSpPr>
        <p:spPr>
          <a:xfrm>
            <a:off x="4930920" y="508464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62"/>
          <p:cNvSpPr/>
          <p:nvPr/>
        </p:nvSpPr>
        <p:spPr>
          <a:xfrm>
            <a:off x="4716360" y="6094440"/>
            <a:ext cx="14472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63"/>
          <p:cNvSpPr/>
          <p:nvPr/>
        </p:nvSpPr>
        <p:spPr>
          <a:xfrm>
            <a:off x="4570560" y="5732640"/>
            <a:ext cx="144360" cy="21564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64"/>
          <p:cNvSpPr/>
          <p:nvPr/>
        </p:nvSpPr>
        <p:spPr>
          <a:xfrm>
            <a:off x="5005440" y="623736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Line 65"/>
          <p:cNvSpPr/>
          <p:nvPr/>
        </p:nvSpPr>
        <p:spPr>
          <a:xfrm flipV="1">
            <a:off x="5002200" y="5143320"/>
            <a:ext cx="216000" cy="98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Line 66"/>
          <p:cNvSpPr/>
          <p:nvPr/>
        </p:nvSpPr>
        <p:spPr>
          <a:xfrm flipH="1">
            <a:off x="5280120" y="5516640"/>
            <a:ext cx="169920" cy="71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Line 67"/>
          <p:cNvSpPr/>
          <p:nvPr/>
        </p:nvSpPr>
        <p:spPr>
          <a:xfrm flipV="1">
            <a:off x="4788000" y="6081480"/>
            <a:ext cx="217440" cy="1681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Line 68"/>
          <p:cNvSpPr/>
          <p:nvPr/>
        </p:nvSpPr>
        <p:spPr>
          <a:xfrm flipV="1">
            <a:off x="5076720" y="6153120"/>
            <a:ext cx="1800" cy="169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Line 69"/>
          <p:cNvSpPr/>
          <p:nvPr/>
        </p:nvSpPr>
        <p:spPr>
          <a:xfrm flipV="1">
            <a:off x="5364000" y="6153120"/>
            <a:ext cx="1800" cy="169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Line 70"/>
          <p:cNvSpPr/>
          <p:nvPr/>
        </p:nvSpPr>
        <p:spPr>
          <a:xfrm>
            <a:off x="4498920" y="5445000"/>
            <a:ext cx="216000" cy="716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Line 71"/>
          <p:cNvSpPr/>
          <p:nvPr/>
        </p:nvSpPr>
        <p:spPr>
          <a:xfrm>
            <a:off x="4572000" y="5950080"/>
            <a:ext cx="21600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Line 72"/>
          <p:cNvSpPr/>
          <p:nvPr/>
        </p:nvSpPr>
        <p:spPr>
          <a:xfrm>
            <a:off x="4641840" y="5300640"/>
            <a:ext cx="73080" cy="716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Line 73"/>
          <p:cNvSpPr/>
          <p:nvPr/>
        </p:nvSpPr>
        <p:spPr>
          <a:xfrm>
            <a:off x="4930920" y="5445000"/>
            <a:ext cx="71280" cy="1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Line 74"/>
          <p:cNvSpPr/>
          <p:nvPr/>
        </p:nvSpPr>
        <p:spPr>
          <a:xfrm flipH="1">
            <a:off x="5565600" y="5734080"/>
            <a:ext cx="169920" cy="71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Line 75"/>
          <p:cNvSpPr/>
          <p:nvPr/>
        </p:nvSpPr>
        <p:spPr>
          <a:xfrm flipH="1">
            <a:off x="5352840" y="6165720"/>
            <a:ext cx="169560" cy="1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Line 76"/>
          <p:cNvSpPr/>
          <p:nvPr/>
        </p:nvSpPr>
        <p:spPr>
          <a:xfrm flipH="1">
            <a:off x="4992840" y="6094440"/>
            <a:ext cx="24120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77"/>
          <p:cNvSpPr/>
          <p:nvPr/>
        </p:nvSpPr>
        <p:spPr>
          <a:xfrm>
            <a:off x="4211640" y="6021360"/>
            <a:ext cx="371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Line 78"/>
          <p:cNvSpPr/>
          <p:nvPr/>
        </p:nvSpPr>
        <p:spPr>
          <a:xfrm>
            <a:off x="4282920" y="6093000"/>
            <a:ext cx="28908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79"/>
          <p:cNvSpPr/>
          <p:nvPr/>
        </p:nvSpPr>
        <p:spPr>
          <a:xfrm>
            <a:off x="6659640" y="5229360"/>
            <a:ext cx="144360" cy="21564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80"/>
          <p:cNvSpPr/>
          <p:nvPr/>
        </p:nvSpPr>
        <p:spPr>
          <a:xfrm>
            <a:off x="6948360" y="5084640"/>
            <a:ext cx="14472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81"/>
          <p:cNvSpPr/>
          <p:nvPr/>
        </p:nvSpPr>
        <p:spPr>
          <a:xfrm>
            <a:off x="7164360" y="5229360"/>
            <a:ext cx="144360" cy="21564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82"/>
          <p:cNvSpPr/>
          <p:nvPr/>
        </p:nvSpPr>
        <p:spPr>
          <a:xfrm>
            <a:off x="7164360" y="566100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83"/>
          <p:cNvSpPr/>
          <p:nvPr/>
        </p:nvSpPr>
        <p:spPr>
          <a:xfrm>
            <a:off x="7812000" y="5732640"/>
            <a:ext cx="144720" cy="21564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84"/>
          <p:cNvSpPr/>
          <p:nvPr/>
        </p:nvSpPr>
        <p:spPr>
          <a:xfrm>
            <a:off x="7667640" y="616572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85"/>
          <p:cNvSpPr/>
          <p:nvPr/>
        </p:nvSpPr>
        <p:spPr>
          <a:xfrm>
            <a:off x="7380360" y="544500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86"/>
          <p:cNvSpPr/>
          <p:nvPr/>
        </p:nvSpPr>
        <p:spPr>
          <a:xfrm>
            <a:off x="7380360" y="580536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87"/>
          <p:cNvSpPr/>
          <p:nvPr/>
        </p:nvSpPr>
        <p:spPr>
          <a:xfrm>
            <a:off x="7308720" y="5013360"/>
            <a:ext cx="14472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88"/>
          <p:cNvSpPr/>
          <p:nvPr/>
        </p:nvSpPr>
        <p:spPr>
          <a:xfrm>
            <a:off x="6804000" y="6453360"/>
            <a:ext cx="144360" cy="21564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89"/>
          <p:cNvSpPr/>
          <p:nvPr/>
        </p:nvSpPr>
        <p:spPr>
          <a:xfrm>
            <a:off x="6804000" y="551664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90"/>
          <p:cNvSpPr/>
          <p:nvPr/>
        </p:nvSpPr>
        <p:spPr>
          <a:xfrm>
            <a:off x="7380360" y="6237360"/>
            <a:ext cx="144360" cy="216000"/>
          </a:xfrm>
          <a:custGeom>
            <a:avLst/>
            <a:gdLst/>
            <a:ahLst/>
            <a:rect l="l" t="t" r="r" b="b"/>
            <a:pathLst>
              <a:path w="270" h="210">
                <a:moveTo>
                  <a:pt x="0" y="300"/>
                </a:moveTo>
                <a:lnTo>
                  <a:pt x="201" y="300"/>
                </a:lnTo>
                <a:lnTo>
                  <a:pt x="180" y="90"/>
                </a:lnTo>
                <a:lnTo>
                  <a:pt x="201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Line 91"/>
          <p:cNvSpPr/>
          <p:nvPr/>
        </p:nvSpPr>
        <p:spPr>
          <a:xfrm flipV="1">
            <a:off x="7380360" y="5071680"/>
            <a:ext cx="216000" cy="98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Line 92"/>
          <p:cNvSpPr/>
          <p:nvPr/>
        </p:nvSpPr>
        <p:spPr>
          <a:xfrm flipH="1">
            <a:off x="7296120" y="5589720"/>
            <a:ext cx="169920" cy="71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Line 93"/>
          <p:cNvSpPr/>
          <p:nvPr/>
        </p:nvSpPr>
        <p:spPr>
          <a:xfrm flipV="1">
            <a:off x="6877080" y="6368760"/>
            <a:ext cx="217440" cy="1681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Line 94"/>
          <p:cNvSpPr/>
          <p:nvPr/>
        </p:nvSpPr>
        <p:spPr>
          <a:xfrm flipV="1">
            <a:off x="7451640" y="6081480"/>
            <a:ext cx="1800" cy="1695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Line 95"/>
          <p:cNvSpPr/>
          <p:nvPr/>
        </p:nvSpPr>
        <p:spPr>
          <a:xfrm flipV="1">
            <a:off x="7738920" y="6081480"/>
            <a:ext cx="1800" cy="1695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Line 96"/>
          <p:cNvSpPr/>
          <p:nvPr/>
        </p:nvSpPr>
        <p:spPr>
          <a:xfrm>
            <a:off x="6732720" y="5373720"/>
            <a:ext cx="215640" cy="71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Line 97"/>
          <p:cNvSpPr/>
          <p:nvPr/>
        </p:nvSpPr>
        <p:spPr>
          <a:xfrm>
            <a:off x="6875640" y="5589720"/>
            <a:ext cx="21564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Line 98"/>
          <p:cNvSpPr/>
          <p:nvPr/>
        </p:nvSpPr>
        <p:spPr>
          <a:xfrm>
            <a:off x="7091280" y="5013360"/>
            <a:ext cx="73080" cy="71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Line 99"/>
          <p:cNvSpPr/>
          <p:nvPr/>
        </p:nvSpPr>
        <p:spPr>
          <a:xfrm>
            <a:off x="7308720" y="5373720"/>
            <a:ext cx="7164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Line 100"/>
          <p:cNvSpPr/>
          <p:nvPr/>
        </p:nvSpPr>
        <p:spPr>
          <a:xfrm flipH="1">
            <a:off x="7726320" y="5805360"/>
            <a:ext cx="169920" cy="716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Line 101"/>
          <p:cNvSpPr/>
          <p:nvPr/>
        </p:nvSpPr>
        <p:spPr>
          <a:xfrm flipH="1">
            <a:off x="7223040" y="5516640"/>
            <a:ext cx="16992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Line 102"/>
          <p:cNvSpPr/>
          <p:nvPr/>
        </p:nvSpPr>
        <p:spPr>
          <a:xfrm flipH="1">
            <a:off x="7224840" y="5950080"/>
            <a:ext cx="24120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103"/>
          <p:cNvSpPr/>
          <p:nvPr/>
        </p:nvSpPr>
        <p:spPr>
          <a:xfrm>
            <a:off x="6373800" y="6021360"/>
            <a:ext cx="371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Line 104"/>
          <p:cNvSpPr/>
          <p:nvPr/>
        </p:nvSpPr>
        <p:spPr>
          <a:xfrm>
            <a:off x="6443640" y="6021360"/>
            <a:ext cx="28908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Line 105"/>
          <p:cNvSpPr/>
          <p:nvPr/>
        </p:nvSpPr>
        <p:spPr>
          <a:xfrm>
            <a:off x="2195640" y="5661000"/>
            <a:ext cx="360360" cy="1440"/>
          </a:xfrm>
          <a:prstGeom prst="line">
            <a:avLst/>
          </a:prstGeom>
          <a:ln w="57240">
            <a:solidFill>
              <a:srgbClr val="ff33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Line 106"/>
          <p:cNvSpPr/>
          <p:nvPr/>
        </p:nvSpPr>
        <p:spPr>
          <a:xfrm>
            <a:off x="3995640" y="5661000"/>
            <a:ext cx="360360" cy="1440"/>
          </a:xfrm>
          <a:prstGeom prst="line">
            <a:avLst/>
          </a:prstGeom>
          <a:ln w="57240">
            <a:solidFill>
              <a:srgbClr val="ff33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Line 107"/>
          <p:cNvSpPr/>
          <p:nvPr/>
        </p:nvSpPr>
        <p:spPr>
          <a:xfrm>
            <a:off x="5940360" y="5661000"/>
            <a:ext cx="360360" cy="1440"/>
          </a:xfrm>
          <a:prstGeom prst="line">
            <a:avLst/>
          </a:prstGeom>
          <a:ln w="57240">
            <a:solidFill>
              <a:srgbClr val="ff33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108"/>
          <p:cNvSpPr/>
          <p:nvPr/>
        </p:nvSpPr>
        <p:spPr>
          <a:xfrm>
            <a:off x="1981080" y="5157720"/>
            <a:ext cx="700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ff3300"/>
                </a:solidFill>
                <a:latin typeface="Arial"/>
              </a:rPr>
              <a:t>vývoj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CustomShape 109"/>
          <p:cNvSpPr/>
          <p:nvPr/>
        </p:nvSpPr>
        <p:spPr>
          <a:xfrm>
            <a:off x="3781440" y="5013360"/>
            <a:ext cx="700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ff3300"/>
                </a:solidFill>
                <a:latin typeface="Arial"/>
              </a:rPr>
              <a:t>vývoj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CustomShape 110"/>
          <p:cNvSpPr/>
          <p:nvPr/>
        </p:nvSpPr>
        <p:spPr>
          <a:xfrm>
            <a:off x="5726160" y="5157720"/>
            <a:ext cx="700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ff3300"/>
                </a:solidFill>
                <a:latin typeface="Arial"/>
              </a:rPr>
              <a:t>vývoj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CustomShape 111"/>
          <p:cNvSpPr/>
          <p:nvPr/>
        </p:nvSpPr>
        <p:spPr>
          <a:xfrm>
            <a:off x="2125800" y="5734080"/>
            <a:ext cx="485640" cy="36468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ff3300"/>
                </a:solidFill>
                <a:latin typeface="Arial"/>
              </a:rPr>
              <a:t>1fs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CustomShape 112"/>
          <p:cNvSpPr/>
          <p:nvPr/>
        </p:nvSpPr>
        <p:spPr>
          <a:xfrm>
            <a:off x="3925800" y="5734080"/>
            <a:ext cx="485640" cy="36468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ff3300"/>
                </a:solidFill>
                <a:latin typeface="Arial"/>
              </a:rPr>
              <a:t>2fs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CustomShape 113"/>
          <p:cNvSpPr/>
          <p:nvPr/>
        </p:nvSpPr>
        <p:spPr>
          <a:xfrm>
            <a:off x="5821200" y="5805360"/>
            <a:ext cx="485640" cy="36468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ff3300"/>
                </a:solidFill>
                <a:latin typeface="Arial"/>
              </a:rPr>
              <a:t>3fs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CustomShape 114"/>
          <p:cNvSpPr/>
          <p:nvPr/>
        </p:nvSpPr>
        <p:spPr>
          <a:xfrm>
            <a:off x="2055960" y="115920"/>
            <a:ext cx="4263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Systém je popsán pomocí silového pole: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CustomShape 115"/>
          <p:cNvSpPr/>
          <p:nvPr/>
        </p:nvSpPr>
        <p:spPr>
          <a:xfrm>
            <a:off x="395640" y="549360"/>
            <a:ext cx="2563200" cy="373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(r) = Σ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Kb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b−b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0)</a:t>
            </a:r>
            <a:r>
              <a:rPr b="0" lang="en-US" sz="1800" spc="-1" strike="noStrike" baseline="30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+Σ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Kθ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θ −θo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</a:t>
            </a:r>
            <a:r>
              <a:rPr b="0" lang="en-US" sz="1800" spc="-1" strike="noStrike" baseline="30000">
                <a:solidFill>
                  <a:srgbClr val="000000"/>
                </a:solidFill>
                <a:latin typeface="Arial"/>
              </a:rPr>
              <a:t>2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+ Σ(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Vn/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2)(1+cos[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nφ −δ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]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+ Σ (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i="1" lang="en-US" sz="1800" spc="-1" strike="noStrike" baseline="-25000">
                <a:solidFill>
                  <a:srgbClr val="000000"/>
                </a:solidFill>
                <a:latin typeface="Arial"/>
              </a:rPr>
              <a:t>i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 j/r</a:t>
            </a:r>
            <a:r>
              <a:rPr b="0" lang="en-US" sz="1800" spc="-1" strike="noStrike" baseline="30000">
                <a:solidFill>
                  <a:srgbClr val="000000"/>
                </a:solidFill>
                <a:latin typeface="Arial"/>
              </a:rPr>
              <a:t>12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i="1" lang="en-US" sz="1800" spc="-1" strike="noStrike" baseline="-25000">
                <a:solidFill>
                  <a:srgbClr val="000000"/>
                </a:solidFill>
                <a:latin typeface="Arial"/>
              </a:rPr>
              <a:t>i j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−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i="1" lang="en-US" sz="1800" spc="-1" strike="noStrike" baseline="-25000">
                <a:solidFill>
                  <a:srgbClr val="000000"/>
                </a:solidFill>
                <a:latin typeface="Arial"/>
              </a:rPr>
              <a:t>i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 j/r</a:t>
            </a:r>
            <a:r>
              <a:rPr b="0" lang="en-US" sz="1800" spc="-1" strike="noStrike" baseline="30000">
                <a:solidFill>
                  <a:srgbClr val="000000"/>
                </a:solidFill>
                <a:latin typeface="Arial"/>
              </a:rPr>
              <a:t>6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i="1" lang="en-US" sz="1800" spc="-1" strike="noStrike" baseline="-25000">
                <a:solidFill>
                  <a:srgbClr val="000000"/>
                </a:solidFill>
                <a:latin typeface="Arial"/>
              </a:rPr>
              <a:t>i j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+(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i="1" lang="en-US" sz="1800" spc="-1" strike="noStrike" baseline="-25000">
                <a:solidFill>
                  <a:srgbClr val="000000"/>
                </a:solidFill>
                <a:latin typeface="Arial"/>
              </a:rPr>
              <a:t>i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i="1" lang="en-US" sz="1800" spc="-1" strike="noStrike" baseline="-25000">
                <a:solidFill>
                  <a:srgbClr val="000000"/>
                </a:solidFill>
                <a:latin typeface="Arial"/>
              </a:rPr>
              <a:t>j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/r</a:t>
            </a:r>
            <a:r>
              <a:rPr b="0" i="1" lang="en-US" sz="1800" spc="-1" strike="noStrike" baseline="-25000">
                <a:solidFill>
                  <a:srgbClr val="000000"/>
                </a:solidFill>
                <a:latin typeface="Arial"/>
              </a:rPr>
              <a:t>i j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CustomShape 116"/>
          <p:cNvSpPr/>
          <p:nvPr/>
        </p:nvSpPr>
        <p:spPr>
          <a:xfrm>
            <a:off x="3063960" y="620640"/>
            <a:ext cx="590220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harmonický potenciál chem.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azeb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harmonický, determinuje změny vazeb.úhlů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periodický potenciál pro torzní úhly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Van der Waals člen –Lennard-Jones p.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Elektrostatická interakce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Derivace potenci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ální energie podle souřadnic atomů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Komplexní systémy MD není možné řešit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a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nalyticky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Integrace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Newtonových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pohyb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 rovnic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 řeší numericky..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Metoda konečných diferencí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… re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šení v čase 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+δt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35" name="" descr=""/>
          <p:cNvPicPr/>
          <p:nvPr/>
        </p:nvPicPr>
        <p:blipFill>
          <a:blip r:embed="rId1"/>
          <a:stretch/>
        </p:blipFill>
        <p:spPr>
          <a:xfrm>
            <a:off x="468360" y="2060640"/>
            <a:ext cx="2362320" cy="1998720"/>
          </a:xfrm>
          <a:prstGeom prst="rect">
            <a:avLst/>
          </a:prstGeom>
          <a:ln>
            <a:noFill/>
          </a:ln>
        </p:spPr>
      </p:pic>
      <p:sp>
        <p:nvSpPr>
          <p:cNvPr id="236" name="CustomShape 117"/>
          <p:cNvSpPr/>
          <p:nvPr/>
        </p:nvSpPr>
        <p:spPr>
          <a:xfrm>
            <a:off x="4499280" y="2492280"/>
            <a:ext cx="21679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Forces: Fi = -</a:t>
            </a:r>
            <a:r>
              <a:rPr b="0" lang="en-US" sz="1800" spc="-1" strike="noStrike">
                <a:solidFill>
                  <a:srgbClr val="000000"/>
                </a:solidFill>
                <a:latin typeface="Symbol"/>
                <a:ea typeface="Symbol"/>
              </a:rPr>
              <a:t>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V(r)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Fi= mai = m d2r/dt2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5723640" y="1009800"/>
            <a:ext cx="2710080" cy="42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74320" indent="-274320">
              <a:lnSpc>
                <a:spcPct val="100000"/>
              </a:lnSpc>
              <a:buClr>
                <a:srgbClr val="00b0f0"/>
              </a:buClr>
              <a:buFont typeface="Arial"/>
              <a:buChar char="•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en-GB" sz="1800" spc="-1" strike="noStrike">
                <a:solidFill>
                  <a:srgbClr val="00b0f0"/>
                </a:solidFill>
                <a:latin typeface="Comic Sans MS"/>
              </a:rPr>
              <a:t>Studium termodynamick</a:t>
            </a:r>
            <a:r>
              <a:rPr b="1" lang="cs-CZ" sz="1800" spc="-1" strike="noStrike">
                <a:solidFill>
                  <a:srgbClr val="00b0f0"/>
                </a:solidFill>
                <a:latin typeface="Comic Sans MS"/>
              </a:rPr>
              <a:t>ých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79360" indent="-274680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00b0f0"/>
                </a:solidFill>
                <a:latin typeface="Comic Sans MS"/>
              </a:rPr>
              <a:t>    </a:t>
            </a:r>
            <a:r>
              <a:rPr b="1" lang="cs-CZ" sz="1800" spc="-1" strike="noStrike">
                <a:solidFill>
                  <a:srgbClr val="00b0f0"/>
                </a:solidFill>
                <a:latin typeface="Comic Sans MS"/>
              </a:rPr>
              <a:t>veličin, H, S, G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79360" indent="-274680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74320" indent="-274320">
              <a:lnSpc>
                <a:spcPct val="100000"/>
              </a:lnSpc>
              <a:buClr>
                <a:srgbClr val="00b0f0"/>
              </a:buClr>
              <a:buFont typeface="Arial"/>
              <a:buChar char="•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00b0f0"/>
                </a:solidFill>
                <a:latin typeface="Comic Sans MS"/>
              </a:rPr>
              <a:t>Studium interakace s ionty,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79360" indent="-274680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00b0f0"/>
                </a:solidFill>
                <a:latin typeface="Comic Sans MS"/>
              </a:rPr>
              <a:t>     </a:t>
            </a:r>
            <a:r>
              <a:rPr b="1" lang="cs-CZ" sz="1800" spc="-1" strike="noStrike">
                <a:solidFill>
                  <a:srgbClr val="00b0f0"/>
                </a:solidFill>
                <a:latin typeface="Comic Sans MS"/>
              </a:rPr>
              <a:t>vodou, ligandem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79360" indent="-274680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74320" indent="-274320">
              <a:lnSpc>
                <a:spcPct val="100000"/>
              </a:lnSpc>
              <a:buClr>
                <a:srgbClr val="00b0f0"/>
              </a:buClr>
              <a:buFont typeface="Arial"/>
              <a:buChar char="•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00b0f0"/>
                </a:solidFill>
                <a:latin typeface="Comic Sans MS"/>
              </a:rPr>
              <a:t>Studium flexibility a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79360" indent="-274680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00b0f0"/>
                </a:solidFill>
                <a:latin typeface="Comic Sans MS"/>
              </a:rPr>
              <a:t>     </a:t>
            </a:r>
            <a:r>
              <a:rPr b="1" lang="cs-CZ" sz="1800" spc="-1" strike="noStrike">
                <a:solidFill>
                  <a:srgbClr val="00b0f0"/>
                </a:solidFill>
                <a:latin typeface="Comic Sans MS"/>
              </a:rPr>
              <a:t>elasticity molekuly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79360" indent="-274680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74320" indent="-274320">
              <a:lnSpc>
                <a:spcPct val="100000"/>
              </a:lnSpc>
              <a:buClr>
                <a:srgbClr val="00b0f0"/>
              </a:buClr>
              <a:buFont typeface="Arial"/>
              <a:buChar char="•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00b0f0"/>
                </a:solidFill>
                <a:latin typeface="Comic Sans MS"/>
              </a:rPr>
              <a:t>Studium dynamiky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79360" indent="-274680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00b0f0"/>
                </a:solidFill>
                <a:latin typeface="Comic Sans MS"/>
              </a:rPr>
              <a:t>     </a:t>
            </a:r>
            <a:r>
              <a:rPr b="1" lang="cs-CZ" sz="1800" spc="-1" strike="noStrike">
                <a:solidFill>
                  <a:srgbClr val="00b0f0"/>
                </a:solidFill>
                <a:latin typeface="Comic Sans MS"/>
              </a:rPr>
              <a:t>párů bázi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79360" indent="-274680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00b0f0"/>
                </a:solidFill>
                <a:latin typeface="Comic Sans MS"/>
              </a:rPr>
              <a:t>     </a:t>
            </a:r>
            <a:r>
              <a:rPr b="1" lang="cs-CZ" sz="1800" spc="-1" strike="noStrike">
                <a:solidFill>
                  <a:srgbClr val="00b0f0"/>
                </a:solidFill>
                <a:latin typeface="Comic Sans MS"/>
              </a:rPr>
              <a:t>nebo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79360" indent="-274680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1" lang="cs-CZ" sz="1800" spc="-1" strike="noStrike">
                <a:solidFill>
                  <a:srgbClr val="00b0f0"/>
                </a:solidFill>
                <a:latin typeface="Comic Sans MS"/>
              </a:rPr>
              <a:t>     </a:t>
            </a:r>
            <a:r>
              <a:rPr b="1" lang="cs-CZ" sz="1800" spc="-1" strike="noStrike">
                <a:solidFill>
                  <a:srgbClr val="00b0f0"/>
                </a:solidFill>
                <a:latin typeface="Comic Sans MS"/>
              </a:rPr>
              <a:t>aminokyselin </a:t>
            </a:r>
            <a:r>
              <a:rPr b="1" lang="en-GB" sz="1800" spc="-1" strike="noStrike">
                <a:solidFill>
                  <a:srgbClr val="00b0f0"/>
                </a:solidFill>
                <a:latin typeface="Comic Sans MS"/>
              </a:rPr>
              <a:t>/mutac</a:t>
            </a:r>
            <a:r>
              <a:rPr b="1" lang="cs-CZ" sz="1800" spc="-1" strike="noStrike">
                <a:solidFill>
                  <a:srgbClr val="00b0f0"/>
                </a:solidFill>
                <a:latin typeface="Comic Sans MS"/>
              </a:rPr>
              <a:t>í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79360" indent="-274680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79360" indent="-274680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38" name="" descr=""/>
          <p:cNvPicPr/>
          <p:nvPr/>
        </p:nvPicPr>
        <p:blipFill>
          <a:blip r:embed="rId1"/>
          <a:stretch/>
        </p:blipFill>
        <p:spPr>
          <a:xfrm>
            <a:off x="179280" y="0"/>
            <a:ext cx="5513400" cy="685800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1247760" y="260280"/>
            <a:ext cx="3975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omic Sans MS"/>
              </a:rPr>
              <a:t>P</a:t>
            </a:r>
            <a:r>
              <a:rPr b="0" lang="cs-CZ" sz="1800" spc="-1" strike="noStrike">
                <a:solidFill>
                  <a:srgbClr val="000000"/>
                </a:solidFill>
                <a:latin typeface="Comic Sans MS"/>
              </a:rPr>
              <a:t>říklad:  Využití MD při studiu PAH  mutací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2535480" y="939960"/>
            <a:ext cx="2439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00b0f0"/>
                </a:solidFill>
                <a:latin typeface="Comic Sans MS"/>
              </a:rPr>
              <a:t>Non-PKU HPA/mild PKU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41" name="" descr=""/>
          <p:cNvPicPr/>
          <p:nvPr/>
        </p:nvPicPr>
        <p:blipFill>
          <a:blip r:embed="rId1"/>
          <a:srcRect l="0" t="0" r="51645" b="69847"/>
          <a:stretch/>
        </p:blipFill>
        <p:spPr>
          <a:xfrm>
            <a:off x="2098800" y="1413000"/>
            <a:ext cx="3762360" cy="1908000"/>
          </a:xfrm>
          <a:prstGeom prst="rect">
            <a:avLst/>
          </a:prstGeom>
          <a:ln>
            <a:noFill/>
          </a:ln>
        </p:spPr>
      </p:pic>
      <p:sp>
        <p:nvSpPr>
          <p:cNvPr id="242" name="CustomShape 3"/>
          <p:cNvSpPr/>
          <p:nvPr/>
        </p:nvSpPr>
        <p:spPr>
          <a:xfrm>
            <a:off x="2098800" y="939960"/>
            <a:ext cx="3762360" cy="2489040"/>
          </a:xfrm>
          <a:prstGeom prst="rect">
            <a:avLst/>
          </a:prstGeom>
          <a:noFill/>
          <a:ln w="25560">
            <a:solidFill>
              <a:srgbClr val="8aa5a7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43" name="" descr=""/>
          <p:cNvPicPr/>
          <p:nvPr/>
        </p:nvPicPr>
        <p:blipFill>
          <a:blip r:embed="rId2"/>
          <a:stretch/>
        </p:blipFill>
        <p:spPr>
          <a:xfrm>
            <a:off x="3683160" y="3860640"/>
            <a:ext cx="1874520" cy="1854360"/>
          </a:xfrm>
          <a:prstGeom prst="rect">
            <a:avLst/>
          </a:prstGeom>
          <a:ln>
            <a:noFill/>
          </a:ln>
        </p:spPr>
      </p:pic>
      <p:sp>
        <p:nvSpPr>
          <p:cNvPr id="244" name="CustomShape 4"/>
          <p:cNvSpPr/>
          <p:nvPr/>
        </p:nvSpPr>
        <p:spPr>
          <a:xfrm>
            <a:off x="3683160" y="3559320"/>
            <a:ext cx="2184120" cy="239076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5"/>
          <p:cNvSpPr/>
          <p:nvPr/>
        </p:nvSpPr>
        <p:spPr>
          <a:xfrm>
            <a:off x="4273560" y="3573360"/>
            <a:ext cx="820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cs-CZ" sz="1800" spc="-1" strike="noStrike">
                <a:solidFill>
                  <a:srgbClr val="ff0000"/>
                </a:solidFill>
                <a:latin typeface="Comic Sans MS"/>
              </a:rPr>
              <a:t>R408W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" descr=""/>
          <p:cNvPicPr/>
          <p:nvPr/>
        </p:nvPicPr>
        <p:blipFill>
          <a:blip r:embed="rId1"/>
          <a:stretch/>
        </p:blipFill>
        <p:spPr>
          <a:xfrm>
            <a:off x="1814400" y="0"/>
            <a:ext cx="5513400" cy="685800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" descr=""/>
          <p:cNvPicPr/>
          <p:nvPr/>
        </p:nvPicPr>
        <p:blipFill>
          <a:blip r:embed="rId1"/>
          <a:stretch/>
        </p:blipFill>
        <p:spPr>
          <a:xfrm>
            <a:off x="403200" y="0"/>
            <a:ext cx="8337600" cy="685800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2723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2023-11-13T09:33:15Z</dcterms:created>
  <dc:creator/>
  <dc:description/>
  <dc:language>en-US</dc:language>
  <cp:lastModifiedBy/>
  <dcterms:modified xsi:type="dcterms:W3CDTF">2024-11-25T07:40:47Z</dcterms:modified>
  <cp:revision>379</cp:revision>
  <dc:subject/>
  <dc:title>Snímek 1</dc:title>
</cp:coreProperties>
</file>