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36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320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615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361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0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589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820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345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5062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24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003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7672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E65E1-6B2F-4335-8A28-D2D9372E87F7}" type="datetimeFigureOut">
              <a:rPr lang="cs-CZ" smtClean="0"/>
              <a:t>15.11.2021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913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HahTauiRDnc?feature=oemb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NMR Sample</a:t>
            </a:r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77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Common reference compounds</a:t>
            </a:r>
            <a:br>
              <a:rPr lang="en-US" dirty="0"/>
            </a:br>
            <a:r>
              <a:rPr lang="en-US" sz="2000" dirty="0" err="1"/>
              <a:t>Wishart</a:t>
            </a:r>
            <a:r>
              <a:rPr lang="en-US" sz="2000" dirty="0"/>
              <a:t> et al. (1995) , J. </a:t>
            </a:r>
            <a:r>
              <a:rPr lang="en-US" sz="2000" dirty="0" err="1"/>
              <a:t>Biomol</a:t>
            </a:r>
            <a:r>
              <a:rPr lang="en-US" sz="2000" dirty="0"/>
              <a:t>. NMR 6, 135-140.</a:t>
            </a:r>
            <a:endParaRPr lang="cs-C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H</a:t>
            </a:r>
          </a:p>
          <a:p>
            <a:pPr marL="457200" lvl="1" indent="0">
              <a:buNone/>
            </a:pPr>
            <a:r>
              <a:rPr lang="en-US" dirty="0"/>
              <a:t>TMS 0.00 ppm, not soluble in water</a:t>
            </a:r>
          </a:p>
          <a:p>
            <a:pPr marL="457200" lvl="1" indent="0">
              <a:buNone/>
            </a:pPr>
            <a:r>
              <a:rPr lang="en-US" dirty="0"/>
              <a:t>TSP around 0, varies slightly with pH</a:t>
            </a:r>
          </a:p>
          <a:p>
            <a:pPr marL="457200" lvl="1" indent="0">
              <a:buNone/>
            </a:pPr>
            <a:r>
              <a:rPr lang="en-US" dirty="0"/>
              <a:t>DSS 0.00 ppm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13</a:t>
            </a:r>
            <a:r>
              <a:rPr lang="en-US" dirty="0">
                <a:solidFill>
                  <a:schemeClr val="tx2"/>
                </a:solidFill>
              </a:rPr>
              <a:t>C</a:t>
            </a:r>
          </a:p>
          <a:p>
            <a:pPr marL="457200" lvl="1" indent="0">
              <a:buNone/>
            </a:pPr>
            <a:r>
              <a:rPr lang="en-US" dirty="0"/>
              <a:t>TMS 1.7 ppm, not soluble in water</a:t>
            </a:r>
          </a:p>
          <a:p>
            <a:pPr marL="457200" lvl="1" indent="0">
              <a:buNone/>
            </a:pPr>
            <a:r>
              <a:rPr lang="en-US" dirty="0"/>
              <a:t>TSP around 0, varies slightly with pH</a:t>
            </a:r>
          </a:p>
          <a:p>
            <a:pPr marL="457200" lvl="1" indent="0">
              <a:buNone/>
            </a:pPr>
            <a:r>
              <a:rPr lang="en-US" dirty="0"/>
              <a:t>DSS 0.00</a:t>
            </a:r>
          </a:p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15</a:t>
            </a:r>
            <a:r>
              <a:rPr lang="en-US" dirty="0">
                <a:solidFill>
                  <a:schemeClr val="tx2"/>
                </a:solidFill>
              </a:rPr>
              <a:t>N</a:t>
            </a:r>
          </a:p>
          <a:p>
            <a:pPr marL="457200" lvl="1" indent="0">
              <a:buNone/>
            </a:pPr>
            <a:r>
              <a:rPr lang="en-US" dirty="0"/>
              <a:t>NH</a:t>
            </a:r>
            <a:r>
              <a:rPr lang="en-US" baseline="-25000" dirty="0"/>
              <a:t>3</a:t>
            </a:r>
            <a:r>
              <a:rPr lang="en-US" dirty="0"/>
              <a:t> 0.00 ppm, bio</a:t>
            </a:r>
          </a:p>
          <a:p>
            <a:pPr marL="457200" lvl="1" indent="0">
              <a:buNone/>
            </a:pPr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NO</a:t>
            </a:r>
            <a:r>
              <a:rPr lang="en-US" baseline="-25000" dirty="0"/>
              <a:t>2</a:t>
            </a:r>
            <a:r>
              <a:rPr lang="en-US" dirty="0"/>
              <a:t> (neat) 381.7, chemistry</a:t>
            </a:r>
          </a:p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31</a:t>
            </a:r>
            <a:r>
              <a:rPr lang="en-US" dirty="0">
                <a:solidFill>
                  <a:schemeClr val="tx2"/>
                </a:solidFill>
              </a:rPr>
              <a:t>P</a:t>
            </a:r>
          </a:p>
          <a:p>
            <a:pPr marL="457200" lvl="1" indent="0">
              <a:buNone/>
            </a:pPr>
            <a:r>
              <a:rPr lang="en-US" dirty="0"/>
              <a:t>H</a:t>
            </a:r>
            <a:r>
              <a:rPr lang="en-US" baseline="-25000" dirty="0"/>
              <a:t>3</a:t>
            </a:r>
            <a:r>
              <a:rPr lang="en-US" dirty="0"/>
              <a:t>PO</a:t>
            </a:r>
            <a:r>
              <a:rPr lang="en-US" baseline="-25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26372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Contamination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Paramagnetic contamination</a:t>
            </a:r>
          </a:p>
          <a:p>
            <a:pPr lvl="1"/>
            <a:r>
              <a:rPr lang="en-US" dirty="0"/>
              <a:t>Broadens the lines, destroys resolution</a:t>
            </a:r>
          </a:p>
          <a:p>
            <a:pPr lvl="1"/>
            <a:r>
              <a:rPr lang="en-US" dirty="0"/>
              <a:t>Cu ,</a:t>
            </a:r>
            <a:r>
              <a:rPr lang="en-US" dirty="0" err="1"/>
              <a:t>Mn</a:t>
            </a:r>
            <a:r>
              <a:rPr lang="en-US" dirty="0"/>
              <a:t>, Cr, Fe, Co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Microbial contamination</a:t>
            </a:r>
          </a:p>
          <a:p>
            <a:pPr lvl="1"/>
            <a:r>
              <a:rPr lang="en-US" dirty="0"/>
              <a:t>Bacteria can eat-up your sample</a:t>
            </a:r>
          </a:p>
          <a:p>
            <a:pPr lvl="1"/>
            <a:r>
              <a:rPr lang="en-US" dirty="0"/>
              <a:t>Work clean, add sodium </a:t>
            </a:r>
            <a:r>
              <a:rPr lang="en-US" dirty="0" err="1"/>
              <a:t>azide</a:t>
            </a:r>
            <a:r>
              <a:rPr lang="en-US" dirty="0"/>
              <a:t> (toxic!), EDTA</a:t>
            </a:r>
          </a:p>
          <a:p>
            <a:pPr lvl="1"/>
            <a:r>
              <a:rPr lang="en-US" dirty="0"/>
              <a:t>Bacteria do not strive in 100% D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7776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DC113-A05E-49B3-9F99-F1D865C125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E71C60-6F49-4ED2-A0CA-D4E1591D74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0273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1D829-A139-45E3-9A0B-EF4CDAF23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2F86A-872F-4091-8EC9-72BC12487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0295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 Media 2" title="2021-11-11 Emerging MR Webinar:">
            <a:hlinkClick r:id="" action="ppaction://media"/>
            <a:extLst>
              <a:ext uri="{FF2B5EF4-FFF2-40B4-BE49-F238E27FC236}">
                <a16:creationId xmlns:a16="http://schemas.microsoft.com/office/drawing/2014/main" id="{80632704-3A45-4791-BE3F-3D5F5F7FB51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5536" y="1527269"/>
            <a:ext cx="8208912" cy="463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0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Sample quantity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NMR has intrinsic­ally poor sensitivity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Concentration</a:t>
            </a:r>
          </a:p>
          <a:p>
            <a:pPr marL="457200" lvl="1" indent="0">
              <a:buNone/>
            </a:pPr>
            <a:r>
              <a:rPr lang="en-GB" dirty="0"/>
              <a:t>Simple spectra (proton 1D) </a:t>
            </a:r>
            <a:r>
              <a:rPr lang="en-US" dirty="0">
                <a:cs typeface="Arial"/>
              </a:rPr>
              <a:t>~ </a:t>
            </a:r>
            <a:r>
              <a:rPr lang="en-GB" dirty="0"/>
              <a:t>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M</a:t>
            </a:r>
          </a:p>
          <a:p>
            <a:pPr marL="457200" lvl="1" indent="0">
              <a:buNone/>
            </a:pPr>
            <a:r>
              <a:rPr lang="en-US" dirty="0">
                <a:cs typeface="Arial"/>
              </a:rPr>
              <a:t>Multidimensional spectra ~0,5 </a:t>
            </a:r>
            <a:r>
              <a:rPr lang="en-US" dirty="0" err="1">
                <a:cs typeface="Arial"/>
              </a:rPr>
              <a:t>mM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Sample tubes</a:t>
            </a:r>
          </a:p>
          <a:p>
            <a:pPr marL="457200" lvl="1" indent="0">
              <a:buNone/>
            </a:pPr>
            <a:r>
              <a:rPr lang="en-GB" dirty="0"/>
              <a:t>5 mm, 550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l</a:t>
            </a:r>
          </a:p>
          <a:p>
            <a:pPr marL="457200" lvl="1" indent="0">
              <a:buNone/>
            </a:pPr>
            <a:r>
              <a:rPr lang="en-US" dirty="0">
                <a:cs typeface="Arial"/>
              </a:rPr>
              <a:t>3 mm, 150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l</a:t>
            </a:r>
          </a:p>
          <a:p>
            <a:pPr marL="457200" lvl="1" indent="0">
              <a:buNone/>
            </a:pPr>
            <a:r>
              <a:rPr lang="en-US" dirty="0" err="1">
                <a:cs typeface="Arial"/>
              </a:rPr>
              <a:t>Shigemi</a:t>
            </a:r>
            <a:r>
              <a:rPr lang="en-US" dirty="0">
                <a:cs typeface="Arial"/>
              </a:rPr>
              <a:t> 5 mm, 250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l</a:t>
            </a:r>
            <a:endParaRPr lang="en-US" dirty="0"/>
          </a:p>
          <a:p>
            <a:pPr lvl="1"/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3604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Solubility and stability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Aggregation, precipitation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NA better soluble than proteins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NMR measurements long</a:t>
            </a:r>
          </a:p>
          <a:p>
            <a:pPr marL="457200" lvl="1" indent="0">
              <a:buNone/>
            </a:pPr>
            <a:r>
              <a:rPr lang="en-US" dirty="0"/>
              <a:t>Run a control spectrum before and after a long experiment (1D, </a:t>
            </a:r>
            <a:r>
              <a:rPr lang="en-US" baseline="30000" dirty="0"/>
              <a:t>1</a:t>
            </a:r>
            <a:r>
              <a:rPr lang="en-US" dirty="0"/>
              <a:t>H-</a:t>
            </a:r>
            <a:r>
              <a:rPr lang="en-US" baseline="30000" dirty="0"/>
              <a:t>15</a:t>
            </a:r>
            <a:r>
              <a:rPr lang="en-US" dirty="0"/>
              <a:t>N HSQC for labeled proteins)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6709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Molecular weight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Increasing molecular weight</a:t>
            </a:r>
          </a:p>
          <a:p>
            <a:pPr marL="457200" lvl="1" indent="0">
              <a:buNone/>
            </a:pPr>
            <a:r>
              <a:rPr lang="en-US" dirty="0"/>
              <a:t>Complexity of the spectrum – number of lines, overlap</a:t>
            </a:r>
          </a:p>
          <a:p>
            <a:pPr marL="457200" lvl="1" indent="0">
              <a:buNone/>
            </a:pPr>
            <a:r>
              <a:rPr lang="en-US" dirty="0"/>
              <a:t>Increasing linewidths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Remedies</a:t>
            </a:r>
          </a:p>
          <a:p>
            <a:pPr marL="457200" lvl="1" indent="0">
              <a:buNone/>
            </a:pPr>
            <a:r>
              <a:rPr lang="en-US" dirty="0"/>
              <a:t>Isotope labeling</a:t>
            </a:r>
          </a:p>
          <a:p>
            <a:pPr marL="457200" lvl="1" indent="0">
              <a:buNone/>
            </a:pPr>
            <a:r>
              <a:rPr lang="en-US" dirty="0"/>
              <a:t>Multidimensional spectra</a:t>
            </a:r>
          </a:p>
          <a:p>
            <a:pPr marL="457200" lvl="1" indent="0">
              <a:buNone/>
            </a:pPr>
            <a:r>
              <a:rPr lang="en-US" dirty="0"/>
              <a:t>TROSY, MQ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175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NMR tube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Choice</a:t>
            </a:r>
          </a:p>
          <a:p>
            <a:pPr marL="457200" lvl="1" indent="0">
              <a:buNone/>
            </a:pPr>
            <a:r>
              <a:rPr lang="en-US" dirty="0"/>
              <a:t>Volume</a:t>
            </a:r>
          </a:p>
          <a:p>
            <a:pPr marL="457200" lvl="1" indent="0">
              <a:buNone/>
            </a:pPr>
            <a:r>
              <a:rPr lang="en-US" dirty="0"/>
              <a:t>Quality (geometry)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Cleaning</a:t>
            </a:r>
          </a:p>
          <a:p>
            <a:pPr marL="457200" lvl="1" indent="0">
              <a:buNone/>
            </a:pPr>
            <a:r>
              <a:rPr lang="en-US" dirty="0"/>
              <a:t>High quality tubes are expensive, not for single use!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Drying</a:t>
            </a:r>
          </a:p>
          <a:p>
            <a:pPr marL="457200" lvl="1" indent="0">
              <a:buNone/>
            </a:pPr>
            <a:r>
              <a:rPr lang="en-US" dirty="0"/>
              <a:t>No high temperatures above 50⁰C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21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Concentration, solvent exchange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solidFill>
                  <a:schemeClr val="tx2"/>
                </a:solidFill>
              </a:rPr>
              <a:t>Lyophylization</a:t>
            </a:r>
            <a:endParaRPr lang="en-US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en-US" dirty="0"/>
              <a:t>May harm samples (esp. proteins)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Ultrafiltration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Gel filtration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Ultracentrifugation</a:t>
            </a:r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2580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Isotope effect, 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 vs D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No D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O is 100%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Viscosity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Melting/freezing point of D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O is 3.8⁰C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pH</a:t>
            </a:r>
          </a:p>
          <a:p>
            <a:pPr marL="457200" lvl="1" indent="0">
              <a:buNone/>
            </a:pPr>
            <a:r>
              <a:rPr lang="en-US" dirty="0"/>
              <a:t>Glass electrode shows 0.4 units difference (7.0 in H</a:t>
            </a:r>
            <a:r>
              <a:rPr lang="en-US" baseline="-25000" dirty="0"/>
              <a:t>2</a:t>
            </a:r>
            <a:r>
              <a:rPr lang="en-US" dirty="0"/>
              <a:t>O, 6.6 in D</a:t>
            </a:r>
            <a:r>
              <a:rPr lang="en-US" baseline="-25000" dirty="0"/>
              <a:t>2</a:t>
            </a:r>
            <a:r>
              <a:rPr lang="en-US" dirty="0"/>
              <a:t>O), pH* value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4960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Sample parameters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pH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Ionic strength</a:t>
            </a:r>
          </a:p>
          <a:p>
            <a:pPr marL="457200" lvl="1" indent="0">
              <a:buNone/>
            </a:pPr>
            <a:r>
              <a:rPr lang="en-US" dirty="0"/>
              <a:t>NMR probes (esp. cryoprobes) do not like high s</a:t>
            </a:r>
            <a:r>
              <a:rPr lang="cs-CZ" dirty="0"/>
              <a:t>a</a:t>
            </a:r>
            <a:r>
              <a:rPr lang="en-US" dirty="0" err="1"/>
              <a:t>lt</a:t>
            </a:r>
            <a:r>
              <a:rPr lang="en-US" dirty="0"/>
              <a:t> concentrations (above 100 mM)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Buffer type</a:t>
            </a:r>
          </a:p>
          <a:p>
            <a:pPr marL="457200" lvl="1" indent="0">
              <a:buNone/>
            </a:pPr>
            <a:r>
              <a:rPr lang="en-US" dirty="0"/>
              <a:t>Preferably buffer with no NMR signals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Concentration</a:t>
            </a:r>
          </a:p>
          <a:p>
            <a:pPr marL="457200" lvl="1" indent="0">
              <a:buNone/>
            </a:pPr>
            <a:r>
              <a:rPr lang="en-US" dirty="0"/>
              <a:t>Oligomerization, precipitation, high viscosity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Temperature</a:t>
            </a:r>
          </a:p>
          <a:p>
            <a:pPr marL="457200" lvl="1" indent="0">
              <a:buNone/>
            </a:pPr>
            <a:r>
              <a:rPr lang="en-US" dirty="0"/>
              <a:t>Sharper lines at higher temperatures, but not for exchangeable protons</a:t>
            </a:r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4781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Chemical shift reference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Internal</a:t>
            </a:r>
          </a:p>
          <a:p>
            <a:pPr marL="457200" lvl="1" indent="0">
              <a:buNone/>
            </a:pPr>
            <a:r>
              <a:rPr lang="en-US" dirty="0"/>
              <a:t>Add reference compound to the sample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External</a:t>
            </a:r>
          </a:p>
          <a:p>
            <a:pPr marL="457200" lvl="1" indent="0">
              <a:buNone/>
            </a:pPr>
            <a:r>
              <a:rPr lang="en-US" dirty="0"/>
              <a:t>Capillary within the sample tube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Direct</a:t>
            </a:r>
          </a:p>
          <a:p>
            <a:pPr marL="457200" lvl="1" indent="0">
              <a:buNone/>
            </a:pPr>
            <a:r>
              <a:rPr lang="en-US" dirty="0"/>
              <a:t>Reference compound </a:t>
            </a:r>
            <a:r>
              <a:rPr lang="en-US" dirty="0" err="1"/>
              <a:t>measur</a:t>
            </a:r>
            <a:r>
              <a:rPr lang="cs-CZ"/>
              <a:t>e</a:t>
            </a:r>
            <a:r>
              <a:rPr lang="en-US"/>
              <a:t>d </a:t>
            </a:r>
            <a:r>
              <a:rPr lang="en-US" dirty="0"/>
              <a:t>together with the sample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Indirect</a:t>
            </a:r>
          </a:p>
          <a:p>
            <a:pPr marL="457200" lvl="1" indent="0">
              <a:buNone/>
            </a:pPr>
            <a:r>
              <a:rPr lang="en-US" dirty="0"/>
              <a:t>Reference compound measured separately or the chemical shift is calculated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0174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399</Words>
  <Application>Microsoft Office PowerPoint</Application>
  <PresentationFormat>On-screen Show (4:3)</PresentationFormat>
  <Paragraphs>88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NMR Sample</vt:lpstr>
      <vt:lpstr>Sample quantity</vt:lpstr>
      <vt:lpstr>Solubility and stability</vt:lpstr>
      <vt:lpstr>Molecular weight</vt:lpstr>
      <vt:lpstr>NMR tube</vt:lpstr>
      <vt:lpstr>Concentration, solvent exchange</vt:lpstr>
      <vt:lpstr>Isotope effect, H2O vs D2O</vt:lpstr>
      <vt:lpstr>Sample parameters</vt:lpstr>
      <vt:lpstr>Chemical shift reference</vt:lpstr>
      <vt:lpstr>Common reference compounds Wishart et al. (1995) , J. Biomol. NMR 6, 135-140.</vt:lpstr>
      <vt:lpstr>Contamination</vt:lpstr>
      <vt:lpstr>PowerPoint Presentation</vt:lpstr>
      <vt:lpstr>PowerPoint Presentation</vt:lpstr>
      <vt:lpstr>PowerPoint Presentation</vt:lpstr>
    </vt:vector>
  </TitlesOfParts>
  <Company>NCBR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NMR Sample</dc:title>
  <dc:creator>Radovan Fiala</dc:creator>
  <cp:lastModifiedBy>Radovan Fiala</cp:lastModifiedBy>
  <cp:revision>14</cp:revision>
  <dcterms:created xsi:type="dcterms:W3CDTF">2019-03-07T14:14:54Z</dcterms:created>
  <dcterms:modified xsi:type="dcterms:W3CDTF">2021-11-15T14:41:35Z</dcterms:modified>
</cp:coreProperties>
</file>