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0" r:id="rId18"/>
    <p:sldId id="28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14" y="17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3333C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3333C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0112" y="3789362"/>
            <a:ext cx="3314701" cy="273526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3709746" y="3789362"/>
            <a:ext cx="216535" cy="2519680"/>
          </a:xfrm>
          <a:custGeom>
            <a:avLst/>
            <a:gdLst/>
            <a:ahLst/>
            <a:cxnLst/>
            <a:rect l="l" t="t" r="r" b="b"/>
            <a:pathLst>
              <a:path w="216535" h="2519679">
                <a:moveTo>
                  <a:pt x="216004" y="0"/>
                </a:moveTo>
                <a:lnTo>
                  <a:pt x="0" y="0"/>
                </a:lnTo>
                <a:lnTo>
                  <a:pt x="0" y="2519362"/>
                </a:lnTo>
                <a:lnTo>
                  <a:pt x="216004" y="2519362"/>
                </a:lnTo>
                <a:lnTo>
                  <a:pt x="2160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42987" y="981075"/>
            <a:ext cx="2682871" cy="280987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9387" y="188912"/>
            <a:ext cx="8785225" cy="1223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3717" y="1366837"/>
            <a:ext cx="8076565" cy="24961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3333C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4212" y="188912"/>
            <a:ext cx="7772400" cy="533400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10795" rIns="0" bIns="0" rtlCol="0">
            <a:spAutoFit/>
          </a:bodyPr>
          <a:lstStyle/>
          <a:p>
            <a:pPr marL="850900">
              <a:lnSpc>
                <a:spcPct val="100000"/>
              </a:lnSpc>
              <a:spcBef>
                <a:spcPts val="85"/>
              </a:spcBef>
            </a:pPr>
            <a:r>
              <a:rPr dirty="0"/>
              <a:t>Water</a:t>
            </a:r>
            <a:r>
              <a:rPr spc="-60" dirty="0"/>
              <a:t> </a:t>
            </a:r>
            <a:r>
              <a:rPr dirty="0"/>
              <a:t>Suppression</a:t>
            </a:r>
            <a:r>
              <a:rPr spc="-85" dirty="0"/>
              <a:t> </a:t>
            </a:r>
            <a:r>
              <a:rPr spc="-10" dirty="0"/>
              <a:t>Techniques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59337" y="2636850"/>
            <a:ext cx="2787650" cy="284796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6775" y="2892425"/>
            <a:ext cx="2541572" cy="259714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070927" y="1006475"/>
            <a:ext cx="606552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100"/>
              </a:spcBef>
              <a:tabLst>
                <a:tab pos="3720465" algn="l"/>
              </a:tabLst>
            </a:pPr>
            <a:r>
              <a:rPr sz="2400" b="1" dirty="0">
                <a:latin typeface="Arial"/>
                <a:cs typeface="Arial"/>
              </a:rPr>
              <a:t>[H</a:t>
            </a:r>
            <a:r>
              <a:rPr sz="2400" b="1" baseline="-20833" dirty="0">
                <a:latin typeface="Arial"/>
                <a:cs typeface="Arial"/>
              </a:rPr>
              <a:t>2</a:t>
            </a:r>
            <a:r>
              <a:rPr sz="2400" b="1" dirty="0">
                <a:latin typeface="Arial"/>
                <a:cs typeface="Arial"/>
              </a:rPr>
              <a:t>O]=55,000</a:t>
            </a:r>
            <a:r>
              <a:rPr sz="2400" b="1" spc="-140" dirty="0">
                <a:latin typeface="Arial"/>
                <a:cs typeface="Arial"/>
              </a:rPr>
              <a:t> </a:t>
            </a:r>
            <a:r>
              <a:rPr sz="2400" b="1" spc="-25" dirty="0">
                <a:latin typeface="Arial"/>
                <a:cs typeface="Arial"/>
              </a:rPr>
              <a:t>mM</a:t>
            </a:r>
            <a:r>
              <a:rPr sz="2400" b="1" dirty="0">
                <a:latin typeface="Arial"/>
                <a:cs typeface="Arial"/>
              </a:rPr>
              <a:t>	[Protein]&lt;</a:t>
            </a:r>
            <a:r>
              <a:rPr sz="2400" b="1" spc="-4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5</a:t>
            </a:r>
            <a:r>
              <a:rPr sz="2400" b="1" spc="-35" dirty="0">
                <a:latin typeface="Arial"/>
                <a:cs typeface="Arial"/>
              </a:rPr>
              <a:t> </a:t>
            </a:r>
            <a:r>
              <a:rPr sz="2400" b="1" spc="-25" dirty="0">
                <a:latin typeface="Arial"/>
                <a:cs typeface="Arial"/>
              </a:rPr>
              <a:t>mM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20"/>
              </a:spcBef>
            </a:pPr>
            <a:endParaRPr sz="240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</a:pPr>
            <a:r>
              <a:rPr sz="2400" b="1" spc="-10" dirty="0">
                <a:solidFill>
                  <a:srgbClr val="3333CC"/>
                </a:solidFill>
                <a:latin typeface="Arial"/>
                <a:cs typeface="Arial"/>
              </a:rPr>
              <a:t>[H</a:t>
            </a:r>
            <a:r>
              <a:rPr sz="2400" b="1" spc="-15" baseline="-20833" dirty="0">
                <a:solidFill>
                  <a:srgbClr val="3333CC"/>
                </a:solidFill>
                <a:latin typeface="Arial"/>
                <a:cs typeface="Arial"/>
              </a:rPr>
              <a:t>2</a:t>
            </a:r>
            <a:r>
              <a:rPr sz="2400" b="1" spc="-10" dirty="0">
                <a:solidFill>
                  <a:srgbClr val="3333CC"/>
                </a:solidFill>
                <a:latin typeface="Arial"/>
                <a:cs typeface="Arial"/>
              </a:rPr>
              <a:t>O]/[Protein]&gt;11,000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55340" y="3525837"/>
            <a:ext cx="18383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latin typeface="Times New Roman"/>
                <a:cs typeface="Times New Roman"/>
              </a:rPr>
              <a:t>Water</a:t>
            </a:r>
            <a:r>
              <a:rPr sz="1800" b="1" spc="-6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suppression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492500" y="3962400"/>
            <a:ext cx="1656080" cy="85725"/>
            <a:chOff x="3492500" y="3962400"/>
            <a:chExt cx="1656080" cy="85725"/>
          </a:xfrm>
        </p:grpSpPr>
        <p:sp>
          <p:nvSpPr>
            <p:cNvPr id="8" name="object 8"/>
            <p:cNvSpPr/>
            <p:nvPr/>
          </p:nvSpPr>
          <p:spPr>
            <a:xfrm>
              <a:off x="3492500" y="4005262"/>
              <a:ext cx="1584325" cy="0"/>
            </a:xfrm>
            <a:custGeom>
              <a:avLst/>
              <a:gdLst/>
              <a:ahLst/>
              <a:cxnLst/>
              <a:rect l="l" t="t" r="r" b="b"/>
              <a:pathLst>
                <a:path w="1584325">
                  <a:moveTo>
                    <a:pt x="0" y="0"/>
                  </a:moveTo>
                  <a:lnTo>
                    <a:pt x="158432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062537" y="3962400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0" y="85725"/>
                  </a:lnTo>
                  <a:lnTo>
                    <a:pt x="85725" y="428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448627" y="5902325"/>
            <a:ext cx="812228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Times New Roman"/>
                <a:cs typeface="Times New Roman"/>
              </a:rPr>
              <a:t>Sample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used</a:t>
            </a:r>
            <a:r>
              <a:rPr sz="1800" b="1" spc="-2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throughout</a:t>
            </a:r>
            <a:r>
              <a:rPr sz="1800" b="1" spc="-2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this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lecture:</a:t>
            </a:r>
            <a:r>
              <a:rPr sz="1800" b="1" spc="-7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1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mM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TEP-</a:t>
            </a:r>
            <a:r>
              <a:rPr sz="1600" b="1" dirty="0">
                <a:latin typeface="Times New Roman"/>
                <a:cs typeface="Times New Roman"/>
              </a:rPr>
              <a:t>I</a:t>
            </a:r>
            <a:r>
              <a:rPr sz="1600" b="1" spc="-2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in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90%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H</a:t>
            </a:r>
            <a:r>
              <a:rPr sz="1575" b="1" baseline="-21164" dirty="0">
                <a:latin typeface="Times New Roman"/>
                <a:cs typeface="Times New Roman"/>
              </a:rPr>
              <a:t>2</a:t>
            </a:r>
            <a:r>
              <a:rPr sz="1600" b="1" dirty="0">
                <a:latin typeface="Times New Roman"/>
                <a:cs typeface="Times New Roman"/>
              </a:rPr>
              <a:t>O/10%D</a:t>
            </a:r>
            <a:r>
              <a:rPr sz="1575" b="1" baseline="-21164" dirty="0">
                <a:latin typeface="Times New Roman"/>
                <a:cs typeface="Times New Roman"/>
              </a:rPr>
              <a:t>2</a:t>
            </a:r>
            <a:r>
              <a:rPr sz="1600" b="1" dirty="0">
                <a:latin typeface="Times New Roman"/>
                <a:cs typeface="Times New Roman"/>
              </a:rPr>
              <a:t>O,</a:t>
            </a:r>
            <a:r>
              <a:rPr sz="1600" b="1" spc="2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pH</a:t>
            </a:r>
            <a:r>
              <a:rPr sz="1600" b="1" spc="-2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6.0,</a:t>
            </a:r>
            <a:r>
              <a:rPr sz="1600" b="1" spc="-3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290</a:t>
            </a:r>
            <a:r>
              <a:rPr sz="1600" b="1" spc="-40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K.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9750" y="188912"/>
            <a:ext cx="7772400" cy="647700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6794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35"/>
              </a:spcBef>
            </a:pPr>
            <a:r>
              <a:rPr spc="-10" dirty="0"/>
              <a:t>WATERGATE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269613" y="1374773"/>
            <a:ext cx="381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latin typeface="Times New Roman"/>
                <a:cs typeface="Times New Roman"/>
              </a:rPr>
              <a:t>90</a:t>
            </a:r>
            <a:r>
              <a:rPr sz="1800" spc="-37" baseline="-20833" dirty="0">
                <a:latin typeface="Times New Roman"/>
                <a:cs typeface="Times New Roman"/>
              </a:rPr>
              <a:t>x</a:t>
            </a:r>
            <a:endParaRPr sz="1800" baseline="-20833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18938" y="1374773"/>
            <a:ext cx="4953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latin typeface="Times New Roman"/>
                <a:cs typeface="Times New Roman"/>
              </a:rPr>
              <a:t>180</a:t>
            </a:r>
            <a:r>
              <a:rPr sz="1800" spc="-30" baseline="-20833" dirty="0">
                <a:latin typeface="Times New Roman"/>
                <a:cs typeface="Times New Roman"/>
              </a:rPr>
              <a:t>y</a:t>
            </a:r>
            <a:endParaRPr sz="1800" baseline="-20833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355975" y="1677987"/>
            <a:ext cx="1250950" cy="621030"/>
            <a:chOff x="3355975" y="1677987"/>
            <a:chExt cx="1250950" cy="621030"/>
          </a:xfrm>
        </p:grpSpPr>
        <p:sp>
          <p:nvSpPr>
            <p:cNvPr id="6" name="object 6"/>
            <p:cNvSpPr/>
            <p:nvPr/>
          </p:nvSpPr>
          <p:spPr>
            <a:xfrm>
              <a:off x="3360737" y="1682750"/>
              <a:ext cx="125730" cy="611505"/>
            </a:xfrm>
            <a:custGeom>
              <a:avLst/>
              <a:gdLst/>
              <a:ahLst/>
              <a:cxnLst/>
              <a:rect l="l" t="t" r="r" b="b"/>
              <a:pathLst>
                <a:path w="125729" h="611505">
                  <a:moveTo>
                    <a:pt x="125412" y="0"/>
                  </a:moveTo>
                  <a:lnTo>
                    <a:pt x="0" y="0"/>
                  </a:lnTo>
                  <a:lnTo>
                    <a:pt x="0" y="611187"/>
                  </a:lnTo>
                  <a:lnTo>
                    <a:pt x="125412" y="611187"/>
                  </a:lnTo>
                  <a:lnTo>
                    <a:pt x="12541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360737" y="1682750"/>
              <a:ext cx="125730" cy="611505"/>
            </a:xfrm>
            <a:custGeom>
              <a:avLst/>
              <a:gdLst/>
              <a:ahLst/>
              <a:cxnLst/>
              <a:rect l="l" t="t" r="r" b="b"/>
              <a:pathLst>
                <a:path w="125729" h="611505">
                  <a:moveTo>
                    <a:pt x="0" y="611187"/>
                  </a:moveTo>
                  <a:lnTo>
                    <a:pt x="125412" y="611187"/>
                  </a:lnTo>
                  <a:lnTo>
                    <a:pt x="125412" y="0"/>
                  </a:lnTo>
                  <a:lnTo>
                    <a:pt x="0" y="0"/>
                  </a:lnTo>
                  <a:lnTo>
                    <a:pt x="0" y="61118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351337" y="1682750"/>
              <a:ext cx="250825" cy="611505"/>
            </a:xfrm>
            <a:custGeom>
              <a:avLst/>
              <a:gdLst/>
              <a:ahLst/>
              <a:cxnLst/>
              <a:rect l="l" t="t" r="r" b="b"/>
              <a:pathLst>
                <a:path w="250825" h="611505">
                  <a:moveTo>
                    <a:pt x="250825" y="0"/>
                  </a:moveTo>
                  <a:lnTo>
                    <a:pt x="0" y="0"/>
                  </a:lnTo>
                  <a:lnTo>
                    <a:pt x="0" y="611187"/>
                  </a:lnTo>
                  <a:lnTo>
                    <a:pt x="250825" y="611187"/>
                  </a:lnTo>
                  <a:lnTo>
                    <a:pt x="25082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351337" y="1682750"/>
              <a:ext cx="250825" cy="611505"/>
            </a:xfrm>
            <a:custGeom>
              <a:avLst/>
              <a:gdLst/>
              <a:ahLst/>
              <a:cxnLst/>
              <a:rect l="l" t="t" r="r" b="b"/>
              <a:pathLst>
                <a:path w="250825" h="611505">
                  <a:moveTo>
                    <a:pt x="0" y="611187"/>
                  </a:moveTo>
                  <a:lnTo>
                    <a:pt x="250825" y="611187"/>
                  </a:lnTo>
                  <a:lnTo>
                    <a:pt x="250825" y="0"/>
                  </a:lnTo>
                  <a:lnTo>
                    <a:pt x="0" y="0"/>
                  </a:lnTo>
                  <a:lnTo>
                    <a:pt x="0" y="61118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2917189" y="1943227"/>
            <a:ext cx="3302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5" dirty="0">
                <a:latin typeface="Times New Roman"/>
                <a:cs typeface="Times New Roman"/>
              </a:rPr>
              <a:t>d1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094162" y="2066925"/>
            <a:ext cx="767080" cy="504825"/>
            <a:chOff x="4094162" y="2066925"/>
            <a:chExt cx="767080" cy="504825"/>
          </a:xfrm>
        </p:grpSpPr>
        <p:sp>
          <p:nvSpPr>
            <p:cNvPr id="12" name="object 12"/>
            <p:cNvSpPr/>
            <p:nvPr/>
          </p:nvSpPr>
          <p:spPr>
            <a:xfrm>
              <a:off x="4098925" y="2071687"/>
              <a:ext cx="252729" cy="333375"/>
            </a:xfrm>
            <a:custGeom>
              <a:avLst/>
              <a:gdLst/>
              <a:ahLst/>
              <a:cxnLst/>
              <a:rect l="l" t="t" r="r" b="b"/>
              <a:pathLst>
                <a:path w="252729" h="333375">
                  <a:moveTo>
                    <a:pt x="126212" y="0"/>
                  </a:moveTo>
                  <a:lnTo>
                    <a:pt x="86317" y="8497"/>
                  </a:lnTo>
                  <a:lnTo>
                    <a:pt x="51670" y="32160"/>
                  </a:lnTo>
                  <a:lnTo>
                    <a:pt x="24350" y="68242"/>
                  </a:lnTo>
                  <a:lnTo>
                    <a:pt x="6433" y="114000"/>
                  </a:lnTo>
                  <a:lnTo>
                    <a:pt x="0" y="166687"/>
                  </a:lnTo>
                  <a:lnTo>
                    <a:pt x="6433" y="219374"/>
                  </a:lnTo>
                  <a:lnTo>
                    <a:pt x="24350" y="265132"/>
                  </a:lnTo>
                  <a:lnTo>
                    <a:pt x="51670" y="301214"/>
                  </a:lnTo>
                  <a:lnTo>
                    <a:pt x="86317" y="324877"/>
                  </a:lnTo>
                  <a:lnTo>
                    <a:pt x="126212" y="333375"/>
                  </a:lnTo>
                  <a:lnTo>
                    <a:pt x="166101" y="324877"/>
                  </a:lnTo>
                  <a:lnTo>
                    <a:pt x="200744" y="301214"/>
                  </a:lnTo>
                  <a:lnTo>
                    <a:pt x="228063" y="265132"/>
                  </a:lnTo>
                  <a:lnTo>
                    <a:pt x="245978" y="219374"/>
                  </a:lnTo>
                  <a:lnTo>
                    <a:pt x="252412" y="166687"/>
                  </a:lnTo>
                  <a:lnTo>
                    <a:pt x="245978" y="114000"/>
                  </a:lnTo>
                  <a:lnTo>
                    <a:pt x="228063" y="68242"/>
                  </a:lnTo>
                  <a:lnTo>
                    <a:pt x="200744" y="32160"/>
                  </a:lnTo>
                  <a:lnTo>
                    <a:pt x="166101" y="8497"/>
                  </a:lnTo>
                  <a:lnTo>
                    <a:pt x="12621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098925" y="2071687"/>
              <a:ext cx="252729" cy="333375"/>
            </a:xfrm>
            <a:custGeom>
              <a:avLst/>
              <a:gdLst/>
              <a:ahLst/>
              <a:cxnLst/>
              <a:rect l="l" t="t" r="r" b="b"/>
              <a:pathLst>
                <a:path w="252729" h="333375">
                  <a:moveTo>
                    <a:pt x="0" y="166687"/>
                  </a:moveTo>
                  <a:lnTo>
                    <a:pt x="6433" y="114000"/>
                  </a:lnTo>
                  <a:lnTo>
                    <a:pt x="24350" y="68242"/>
                  </a:lnTo>
                  <a:lnTo>
                    <a:pt x="51670" y="32160"/>
                  </a:lnTo>
                  <a:lnTo>
                    <a:pt x="86317" y="8497"/>
                  </a:lnTo>
                  <a:lnTo>
                    <a:pt x="126212" y="0"/>
                  </a:lnTo>
                  <a:lnTo>
                    <a:pt x="166101" y="8497"/>
                  </a:lnTo>
                  <a:lnTo>
                    <a:pt x="200744" y="32160"/>
                  </a:lnTo>
                  <a:lnTo>
                    <a:pt x="228063" y="68242"/>
                  </a:lnTo>
                  <a:lnTo>
                    <a:pt x="245978" y="114000"/>
                  </a:lnTo>
                  <a:lnTo>
                    <a:pt x="252412" y="166687"/>
                  </a:lnTo>
                  <a:lnTo>
                    <a:pt x="245978" y="219374"/>
                  </a:lnTo>
                  <a:lnTo>
                    <a:pt x="228063" y="265132"/>
                  </a:lnTo>
                  <a:lnTo>
                    <a:pt x="200744" y="301214"/>
                  </a:lnTo>
                  <a:lnTo>
                    <a:pt x="166101" y="324877"/>
                  </a:lnTo>
                  <a:lnTo>
                    <a:pt x="126212" y="333375"/>
                  </a:lnTo>
                  <a:lnTo>
                    <a:pt x="86317" y="324877"/>
                  </a:lnTo>
                  <a:lnTo>
                    <a:pt x="51670" y="301214"/>
                  </a:lnTo>
                  <a:lnTo>
                    <a:pt x="24350" y="265132"/>
                  </a:lnTo>
                  <a:lnTo>
                    <a:pt x="6433" y="219374"/>
                  </a:lnTo>
                  <a:lnTo>
                    <a:pt x="0" y="16668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098925" y="2293531"/>
              <a:ext cx="252729" cy="278765"/>
            </a:xfrm>
            <a:custGeom>
              <a:avLst/>
              <a:gdLst/>
              <a:ahLst/>
              <a:cxnLst/>
              <a:rect l="l" t="t" r="r" b="b"/>
              <a:pathLst>
                <a:path w="252729" h="278764">
                  <a:moveTo>
                    <a:pt x="252412" y="0"/>
                  </a:moveTo>
                  <a:lnTo>
                    <a:pt x="0" y="0"/>
                  </a:lnTo>
                  <a:lnTo>
                    <a:pt x="0" y="278218"/>
                  </a:lnTo>
                  <a:lnTo>
                    <a:pt x="252412" y="278218"/>
                  </a:lnTo>
                  <a:lnTo>
                    <a:pt x="2524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602162" y="2071687"/>
              <a:ext cx="254000" cy="333375"/>
            </a:xfrm>
            <a:custGeom>
              <a:avLst/>
              <a:gdLst/>
              <a:ahLst/>
              <a:cxnLst/>
              <a:rect l="l" t="t" r="r" b="b"/>
              <a:pathLst>
                <a:path w="254000" h="333375">
                  <a:moveTo>
                    <a:pt x="127000" y="0"/>
                  </a:moveTo>
                  <a:lnTo>
                    <a:pt x="86857" y="8497"/>
                  </a:lnTo>
                  <a:lnTo>
                    <a:pt x="51994" y="32160"/>
                  </a:lnTo>
                  <a:lnTo>
                    <a:pt x="24503" y="68242"/>
                  </a:lnTo>
                  <a:lnTo>
                    <a:pt x="6474" y="114000"/>
                  </a:lnTo>
                  <a:lnTo>
                    <a:pt x="0" y="166687"/>
                  </a:lnTo>
                  <a:lnTo>
                    <a:pt x="6474" y="219374"/>
                  </a:lnTo>
                  <a:lnTo>
                    <a:pt x="24503" y="265132"/>
                  </a:lnTo>
                  <a:lnTo>
                    <a:pt x="51994" y="301214"/>
                  </a:lnTo>
                  <a:lnTo>
                    <a:pt x="86857" y="324877"/>
                  </a:lnTo>
                  <a:lnTo>
                    <a:pt x="127000" y="333375"/>
                  </a:lnTo>
                  <a:lnTo>
                    <a:pt x="167142" y="324877"/>
                  </a:lnTo>
                  <a:lnTo>
                    <a:pt x="202005" y="301214"/>
                  </a:lnTo>
                  <a:lnTo>
                    <a:pt x="229496" y="265132"/>
                  </a:lnTo>
                  <a:lnTo>
                    <a:pt x="247525" y="219374"/>
                  </a:lnTo>
                  <a:lnTo>
                    <a:pt x="254000" y="166687"/>
                  </a:lnTo>
                  <a:lnTo>
                    <a:pt x="247525" y="114000"/>
                  </a:lnTo>
                  <a:lnTo>
                    <a:pt x="229496" y="68242"/>
                  </a:lnTo>
                  <a:lnTo>
                    <a:pt x="202005" y="32160"/>
                  </a:lnTo>
                  <a:lnTo>
                    <a:pt x="167142" y="8497"/>
                  </a:lnTo>
                  <a:lnTo>
                    <a:pt x="127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602162" y="2071687"/>
              <a:ext cx="254000" cy="333375"/>
            </a:xfrm>
            <a:custGeom>
              <a:avLst/>
              <a:gdLst/>
              <a:ahLst/>
              <a:cxnLst/>
              <a:rect l="l" t="t" r="r" b="b"/>
              <a:pathLst>
                <a:path w="254000" h="333375">
                  <a:moveTo>
                    <a:pt x="0" y="166687"/>
                  </a:moveTo>
                  <a:lnTo>
                    <a:pt x="6474" y="114000"/>
                  </a:lnTo>
                  <a:lnTo>
                    <a:pt x="24503" y="68242"/>
                  </a:lnTo>
                  <a:lnTo>
                    <a:pt x="51994" y="32160"/>
                  </a:lnTo>
                  <a:lnTo>
                    <a:pt x="86857" y="8497"/>
                  </a:lnTo>
                  <a:lnTo>
                    <a:pt x="127000" y="0"/>
                  </a:lnTo>
                  <a:lnTo>
                    <a:pt x="167142" y="8497"/>
                  </a:lnTo>
                  <a:lnTo>
                    <a:pt x="202005" y="32160"/>
                  </a:lnTo>
                  <a:lnTo>
                    <a:pt x="229496" y="68242"/>
                  </a:lnTo>
                  <a:lnTo>
                    <a:pt x="247525" y="114000"/>
                  </a:lnTo>
                  <a:lnTo>
                    <a:pt x="254000" y="166687"/>
                  </a:lnTo>
                  <a:lnTo>
                    <a:pt x="247525" y="219374"/>
                  </a:lnTo>
                  <a:lnTo>
                    <a:pt x="229496" y="265132"/>
                  </a:lnTo>
                  <a:lnTo>
                    <a:pt x="202005" y="301214"/>
                  </a:lnTo>
                  <a:lnTo>
                    <a:pt x="167142" y="324877"/>
                  </a:lnTo>
                  <a:lnTo>
                    <a:pt x="127000" y="333375"/>
                  </a:lnTo>
                  <a:lnTo>
                    <a:pt x="86857" y="324877"/>
                  </a:lnTo>
                  <a:lnTo>
                    <a:pt x="51994" y="301214"/>
                  </a:lnTo>
                  <a:lnTo>
                    <a:pt x="24503" y="265132"/>
                  </a:lnTo>
                  <a:lnTo>
                    <a:pt x="6474" y="219374"/>
                  </a:lnTo>
                  <a:lnTo>
                    <a:pt x="0" y="16668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602162" y="2293531"/>
              <a:ext cx="254000" cy="278765"/>
            </a:xfrm>
            <a:custGeom>
              <a:avLst/>
              <a:gdLst/>
              <a:ahLst/>
              <a:cxnLst/>
              <a:rect l="l" t="t" r="r" b="b"/>
              <a:pathLst>
                <a:path w="254000" h="278764">
                  <a:moveTo>
                    <a:pt x="254000" y="0"/>
                  </a:moveTo>
                  <a:lnTo>
                    <a:pt x="0" y="0"/>
                  </a:lnTo>
                  <a:lnTo>
                    <a:pt x="0" y="278218"/>
                  </a:lnTo>
                  <a:lnTo>
                    <a:pt x="254000" y="278218"/>
                  </a:lnTo>
                  <a:lnTo>
                    <a:pt x="254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3963352" y="1765300"/>
            <a:ext cx="431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Times New Roman"/>
                <a:cs typeface="Times New Roman"/>
              </a:rPr>
              <a:t>90</a:t>
            </a:r>
            <a:r>
              <a:rPr sz="1800" spc="-15" baseline="-20833" dirty="0">
                <a:latin typeface="Times New Roman"/>
                <a:cs typeface="Times New Roman"/>
              </a:rPr>
              <a:t>-</a:t>
            </a:r>
            <a:r>
              <a:rPr sz="1800" spc="-75" baseline="-20833" dirty="0">
                <a:latin typeface="Times New Roman"/>
                <a:cs typeface="Times New Roman"/>
              </a:rPr>
              <a:t>y</a:t>
            </a:r>
            <a:endParaRPr sz="1800" baseline="-20833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19002" y="1765300"/>
            <a:ext cx="431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Times New Roman"/>
                <a:cs typeface="Times New Roman"/>
              </a:rPr>
              <a:t>90</a:t>
            </a:r>
            <a:r>
              <a:rPr sz="1800" spc="-15" baseline="-20833" dirty="0">
                <a:latin typeface="Times New Roman"/>
                <a:cs typeface="Times New Roman"/>
              </a:rPr>
              <a:t>-</a:t>
            </a:r>
            <a:r>
              <a:rPr sz="1800" spc="-75" baseline="-20833" dirty="0">
                <a:latin typeface="Times New Roman"/>
                <a:cs typeface="Times New Roman"/>
              </a:rPr>
              <a:t>y</a:t>
            </a:r>
            <a:endParaRPr sz="1800" baseline="-20833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001837" y="2032000"/>
            <a:ext cx="523875" cy="4572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90805">
              <a:lnSpc>
                <a:spcPts val="2435"/>
              </a:lnSpc>
            </a:pPr>
            <a:r>
              <a:rPr sz="1600" b="1" spc="-25" dirty="0">
                <a:latin typeface="Times New Roman"/>
                <a:cs typeface="Times New Roman"/>
              </a:rPr>
              <a:t>1</a:t>
            </a:r>
            <a:r>
              <a:rPr sz="3600" b="1" spc="-37" baseline="-16203" dirty="0">
                <a:latin typeface="Times New Roman"/>
                <a:cs typeface="Times New Roman"/>
              </a:rPr>
              <a:t>H</a:t>
            </a:r>
            <a:endParaRPr sz="3600" baseline="-16203">
              <a:latin typeface="Times New Roman"/>
              <a:cs typeface="Times New Roman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2843212" y="2698750"/>
            <a:ext cx="3654425" cy="503555"/>
            <a:chOff x="2843212" y="2698750"/>
            <a:chExt cx="3654425" cy="503555"/>
          </a:xfrm>
        </p:grpSpPr>
        <p:sp>
          <p:nvSpPr>
            <p:cNvPr id="22" name="object 22"/>
            <p:cNvSpPr/>
            <p:nvPr/>
          </p:nvSpPr>
          <p:spPr>
            <a:xfrm>
              <a:off x="3600450" y="2703512"/>
              <a:ext cx="252729" cy="332105"/>
            </a:xfrm>
            <a:custGeom>
              <a:avLst/>
              <a:gdLst/>
              <a:ahLst/>
              <a:cxnLst/>
              <a:rect l="l" t="t" r="r" b="b"/>
              <a:pathLst>
                <a:path w="252729" h="332105">
                  <a:moveTo>
                    <a:pt x="126212" y="0"/>
                  </a:moveTo>
                  <a:lnTo>
                    <a:pt x="86317" y="8456"/>
                  </a:lnTo>
                  <a:lnTo>
                    <a:pt x="51670" y="32006"/>
                  </a:lnTo>
                  <a:lnTo>
                    <a:pt x="24350" y="67916"/>
                  </a:lnTo>
                  <a:lnTo>
                    <a:pt x="6433" y="113453"/>
                  </a:lnTo>
                  <a:lnTo>
                    <a:pt x="0" y="165887"/>
                  </a:lnTo>
                  <a:lnTo>
                    <a:pt x="6433" y="218327"/>
                  </a:lnTo>
                  <a:lnTo>
                    <a:pt x="24350" y="263868"/>
                  </a:lnTo>
                  <a:lnTo>
                    <a:pt x="51670" y="299780"/>
                  </a:lnTo>
                  <a:lnTo>
                    <a:pt x="86317" y="323330"/>
                  </a:lnTo>
                  <a:lnTo>
                    <a:pt x="126212" y="331787"/>
                  </a:lnTo>
                  <a:lnTo>
                    <a:pt x="166101" y="323330"/>
                  </a:lnTo>
                  <a:lnTo>
                    <a:pt x="200744" y="299780"/>
                  </a:lnTo>
                  <a:lnTo>
                    <a:pt x="228063" y="263868"/>
                  </a:lnTo>
                  <a:lnTo>
                    <a:pt x="245978" y="218327"/>
                  </a:lnTo>
                  <a:lnTo>
                    <a:pt x="252412" y="165887"/>
                  </a:lnTo>
                  <a:lnTo>
                    <a:pt x="245978" y="113453"/>
                  </a:lnTo>
                  <a:lnTo>
                    <a:pt x="228063" y="67916"/>
                  </a:lnTo>
                  <a:lnTo>
                    <a:pt x="200744" y="32006"/>
                  </a:lnTo>
                  <a:lnTo>
                    <a:pt x="166101" y="8456"/>
                  </a:lnTo>
                  <a:lnTo>
                    <a:pt x="12621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600450" y="2703512"/>
              <a:ext cx="252729" cy="332105"/>
            </a:xfrm>
            <a:custGeom>
              <a:avLst/>
              <a:gdLst/>
              <a:ahLst/>
              <a:cxnLst/>
              <a:rect l="l" t="t" r="r" b="b"/>
              <a:pathLst>
                <a:path w="252729" h="332105">
                  <a:moveTo>
                    <a:pt x="0" y="165887"/>
                  </a:moveTo>
                  <a:lnTo>
                    <a:pt x="6433" y="113453"/>
                  </a:lnTo>
                  <a:lnTo>
                    <a:pt x="24350" y="67916"/>
                  </a:lnTo>
                  <a:lnTo>
                    <a:pt x="51670" y="32006"/>
                  </a:lnTo>
                  <a:lnTo>
                    <a:pt x="86317" y="8456"/>
                  </a:lnTo>
                  <a:lnTo>
                    <a:pt x="126212" y="0"/>
                  </a:lnTo>
                  <a:lnTo>
                    <a:pt x="166101" y="8456"/>
                  </a:lnTo>
                  <a:lnTo>
                    <a:pt x="200744" y="32006"/>
                  </a:lnTo>
                  <a:lnTo>
                    <a:pt x="228063" y="67916"/>
                  </a:lnTo>
                  <a:lnTo>
                    <a:pt x="245978" y="113453"/>
                  </a:lnTo>
                  <a:lnTo>
                    <a:pt x="252412" y="165887"/>
                  </a:lnTo>
                  <a:lnTo>
                    <a:pt x="245978" y="218327"/>
                  </a:lnTo>
                  <a:lnTo>
                    <a:pt x="228063" y="263868"/>
                  </a:lnTo>
                  <a:lnTo>
                    <a:pt x="200744" y="299780"/>
                  </a:lnTo>
                  <a:lnTo>
                    <a:pt x="166101" y="323330"/>
                  </a:lnTo>
                  <a:lnTo>
                    <a:pt x="126212" y="331787"/>
                  </a:lnTo>
                  <a:lnTo>
                    <a:pt x="86317" y="323330"/>
                  </a:lnTo>
                  <a:lnTo>
                    <a:pt x="51670" y="299780"/>
                  </a:lnTo>
                  <a:lnTo>
                    <a:pt x="24350" y="263868"/>
                  </a:lnTo>
                  <a:lnTo>
                    <a:pt x="6433" y="218327"/>
                  </a:lnTo>
                  <a:lnTo>
                    <a:pt x="0" y="16588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600450" y="2924175"/>
              <a:ext cx="252729" cy="278130"/>
            </a:xfrm>
            <a:custGeom>
              <a:avLst/>
              <a:gdLst/>
              <a:ahLst/>
              <a:cxnLst/>
              <a:rect l="l" t="t" r="r" b="b"/>
              <a:pathLst>
                <a:path w="252729" h="278130">
                  <a:moveTo>
                    <a:pt x="252412" y="0"/>
                  </a:moveTo>
                  <a:lnTo>
                    <a:pt x="0" y="0"/>
                  </a:lnTo>
                  <a:lnTo>
                    <a:pt x="0" y="277812"/>
                  </a:lnTo>
                  <a:lnTo>
                    <a:pt x="252412" y="277812"/>
                  </a:lnTo>
                  <a:lnTo>
                    <a:pt x="2524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141912" y="2703512"/>
              <a:ext cx="254000" cy="332740"/>
            </a:xfrm>
            <a:custGeom>
              <a:avLst/>
              <a:gdLst/>
              <a:ahLst/>
              <a:cxnLst/>
              <a:rect l="l" t="t" r="r" b="b"/>
              <a:pathLst>
                <a:path w="254000" h="332739">
                  <a:moveTo>
                    <a:pt x="127000" y="0"/>
                  </a:moveTo>
                  <a:lnTo>
                    <a:pt x="86857" y="8470"/>
                  </a:lnTo>
                  <a:lnTo>
                    <a:pt x="51994" y="32056"/>
                  </a:lnTo>
                  <a:lnTo>
                    <a:pt x="24503" y="68023"/>
                  </a:lnTo>
                  <a:lnTo>
                    <a:pt x="6474" y="113634"/>
                  </a:lnTo>
                  <a:lnTo>
                    <a:pt x="0" y="166154"/>
                  </a:lnTo>
                  <a:lnTo>
                    <a:pt x="6474" y="218673"/>
                  </a:lnTo>
                  <a:lnTo>
                    <a:pt x="24503" y="264285"/>
                  </a:lnTo>
                  <a:lnTo>
                    <a:pt x="51994" y="300251"/>
                  </a:lnTo>
                  <a:lnTo>
                    <a:pt x="86857" y="323838"/>
                  </a:lnTo>
                  <a:lnTo>
                    <a:pt x="127000" y="332308"/>
                  </a:lnTo>
                  <a:lnTo>
                    <a:pt x="167142" y="323838"/>
                  </a:lnTo>
                  <a:lnTo>
                    <a:pt x="202005" y="300251"/>
                  </a:lnTo>
                  <a:lnTo>
                    <a:pt x="229496" y="264285"/>
                  </a:lnTo>
                  <a:lnTo>
                    <a:pt x="247525" y="218673"/>
                  </a:lnTo>
                  <a:lnTo>
                    <a:pt x="254000" y="166154"/>
                  </a:lnTo>
                  <a:lnTo>
                    <a:pt x="247525" y="113634"/>
                  </a:lnTo>
                  <a:lnTo>
                    <a:pt x="229496" y="68023"/>
                  </a:lnTo>
                  <a:lnTo>
                    <a:pt x="202005" y="32056"/>
                  </a:lnTo>
                  <a:lnTo>
                    <a:pt x="167142" y="8470"/>
                  </a:lnTo>
                  <a:lnTo>
                    <a:pt x="127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141912" y="2703512"/>
              <a:ext cx="254000" cy="332740"/>
            </a:xfrm>
            <a:custGeom>
              <a:avLst/>
              <a:gdLst/>
              <a:ahLst/>
              <a:cxnLst/>
              <a:rect l="l" t="t" r="r" b="b"/>
              <a:pathLst>
                <a:path w="254000" h="332739">
                  <a:moveTo>
                    <a:pt x="0" y="166154"/>
                  </a:moveTo>
                  <a:lnTo>
                    <a:pt x="6474" y="113634"/>
                  </a:lnTo>
                  <a:lnTo>
                    <a:pt x="24503" y="68023"/>
                  </a:lnTo>
                  <a:lnTo>
                    <a:pt x="51994" y="32056"/>
                  </a:lnTo>
                  <a:lnTo>
                    <a:pt x="86857" y="8470"/>
                  </a:lnTo>
                  <a:lnTo>
                    <a:pt x="127000" y="0"/>
                  </a:lnTo>
                  <a:lnTo>
                    <a:pt x="167142" y="8470"/>
                  </a:lnTo>
                  <a:lnTo>
                    <a:pt x="202005" y="32056"/>
                  </a:lnTo>
                  <a:lnTo>
                    <a:pt x="229496" y="68023"/>
                  </a:lnTo>
                  <a:lnTo>
                    <a:pt x="247525" y="113634"/>
                  </a:lnTo>
                  <a:lnTo>
                    <a:pt x="254000" y="166154"/>
                  </a:lnTo>
                  <a:lnTo>
                    <a:pt x="247525" y="218673"/>
                  </a:lnTo>
                  <a:lnTo>
                    <a:pt x="229496" y="264285"/>
                  </a:lnTo>
                  <a:lnTo>
                    <a:pt x="202005" y="300251"/>
                  </a:lnTo>
                  <a:lnTo>
                    <a:pt x="167142" y="323838"/>
                  </a:lnTo>
                  <a:lnTo>
                    <a:pt x="127000" y="332308"/>
                  </a:lnTo>
                  <a:lnTo>
                    <a:pt x="86857" y="323838"/>
                  </a:lnTo>
                  <a:lnTo>
                    <a:pt x="51994" y="300251"/>
                  </a:lnTo>
                  <a:lnTo>
                    <a:pt x="24503" y="264285"/>
                  </a:lnTo>
                  <a:lnTo>
                    <a:pt x="6474" y="218673"/>
                  </a:lnTo>
                  <a:lnTo>
                    <a:pt x="0" y="166154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141912" y="2925052"/>
              <a:ext cx="254000" cy="277495"/>
            </a:xfrm>
            <a:custGeom>
              <a:avLst/>
              <a:gdLst/>
              <a:ahLst/>
              <a:cxnLst/>
              <a:rect l="l" t="t" r="r" b="b"/>
              <a:pathLst>
                <a:path w="254000" h="277494">
                  <a:moveTo>
                    <a:pt x="254000" y="0"/>
                  </a:moveTo>
                  <a:lnTo>
                    <a:pt x="0" y="0"/>
                  </a:lnTo>
                  <a:lnTo>
                    <a:pt x="0" y="276934"/>
                  </a:lnTo>
                  <a:lnTo>
                    <a:pt x="254000" y="276934"/>
                  </a:lnTo>
                  <a:lnTo>
                    <a:pt x="254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843212" y="2924175"/>
              <a:ext cx="3654425" cy="0"/>
            </a:xfrm>
            <a:custGeom>
              <a:avLst/>
              <a:gdLst/>
              <a:ahLst/>
              <a:cxnLst/>
              <a:rect l="l" t="t" r="r" b="b"/>
              <a:pathLst>
                <a:path w="3654425">
                  <a:moveTo>
                    <a:pt x="0" y="0"/>
                  </a:moveTo>
                  <a:lnTo>
                    <a:pt x="365442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2071687" y="2719387"/>
            <a:ext cx="511175" cy="4572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492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275"/>
              </a:spcBef>
            </a:pPr>
            <a:r>
              <a:rPr sz="2400" b="1" spc="-25" dirty="0">
                <a:latin typeface="Times New Roman"/>
                <a:cs typeface="Times New Roman"/>
              </a:rPr>
              <a:t>G</a:t>
            </a:r>
            <a:r>
              <a:rPr sz="2400" b="1" spc="-37" baseline="-20833" dirty="0">
                <a:latin typeface="Times New Roman"/>
                <a:cs typeface="Times New Roman"/>
              </a:rPr>
              <a:t>z</a:t>
            </a:r>
            <a:endParaRPr sz="2400" baseline="-20833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547427" y="2211514"/>
            <a:ext cx="1612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0" dirty="0">
                <a:solidFill>
                  <a:srgbClr val="CC3300"/>
                </a:solidFill>
                <a:latin typeface="Times New Roman"/>
                <a:cs typeface="Times New Roman"/>
              </a:rPr>
              <a:t>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942801" y="2274910"/>
            <a:ext cx="1778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0" dirty="0">
                <a:solidFill>
                  <a:srgbClr val="CC3300"/>
                </a:solidFill>
                <a:latin typeface="Times New Roman"/>
                <a:cs typeface="Times New Roman"/>
              </a:rPr>
              <a:t>b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2838450" y="1956409"/>
            <a:ext cx="3723640" cy="703580"/>
            <a:chOff x="2838450" y="1956409"/>
            <a:chExt cx="3723640" cy="703580"/>
          </a:xfrm>
        </p:grpSpPr>
        <p:sp>
          <p:nvSpPr>
            <p:cNvPr id="33" name="object 33"/>
            <p:cNvSpPr/>
            <p:nvPr/>
          </p:nvSpPr>
          <p:spPr>
            <a:xfrm>
              <a:off x="2838450" y="2293937"/>
              <a:ext cx="3717925" cy="0"/>
            </a:xfrm>
            <a:custGeom>
              <a:avLst/>
              <a:gdLst/>
              <a:ahLst/>
              <a:cxnLst/>
              <a:rect l="l" t="t" r="r" b="b"/>
              <a:pathLst>
                <a:path w="3717925">
                  <a:moveTo>
                    <a:pt x="0" y="0"/>
                  </a:moveTo>
                  <a:lnTo>
                    <a:pt x="371792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736526" y="1961171"/>
              <a:ext cx="821055" cy="694055"/>
            </a:xfrm>
            <a:custGeom>
              <a:avLst/>
              <a:gdLst/>
              <a:ahLst/>
              <a:cxnLst/>
              <a:rect l="l" t="t" r="r" b="b"/>
              <a:pathLst>
                <a:path w="821054" h="694055">
                  <a:moveTo>
                    <a:pt x="0" y="0"/>
                  </a:moveTo>
                  <a:lnTo>
                    <a:pt x="0" y="693737"/>
                  </a:lnTo>
                  <a:lnTo>
                    <a:pt x="820737" y="346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736526" y="1961171"/>
              <a:ext cx="821055" cy="694055"/>
            </a:xfrm>
            <a:custGeom>
              <a:avLst/>
              <a:gdLst/>
              <a:ahLst/>
              <a:cxnLst/>
              <a:rect l="l" t="t" r="r" b="b"/>
              <a:pathLst>
                <a:path w="821054" h="694055">
                  <a:moveTo>
                    <a:pt x="0" y="0"/>
                  </a:moveTo>
                  <a:lnTo>
                    <a:pt x="820737" y="346875"/>
                  </a:lnTo>
                  <a:lnTo>
                    <a:pt x="0" y="693737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5815965" y="2173465"/>
            <a:ext cx="4654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Times New Roman"/>
                <a:cs typeface="Times New Roman"/>
              </a:rPr>
              <a:t>Acqu</a:t>
            </a:r>
            <a:endParaRPr sz="1600">
              <a:latin typeface="Times New Roman"/>
              <a:cs typeface="Times New Roman"/>
            </a:endParaRPr>
          </a:p>
        </p:txBody>
      </p:sp>
      <p:pic>
        <p:nvPicPr>
          <p:cNvPr id="37" name="object 3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48122" y="3846534"/>
            <a:ext cx="5017547" cy="227315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4212" y="188912"/>
            <a:ext cx="7772400" cy="516255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254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spc="-10" dirty="0"/>
              <a:t>WATERGATE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70890" y="2647886"/>
            <a:ext cx="7152640" cy="407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200" marR="453390" indent="-13970">
              <a:lnSpc>
                <a:spcPct val="100000"/>
              </a:lnSpc>
              <a:spcBef>
                <a:spcPts val="100"/>
              </a:spcBef>
              <a:buSzPct val="94444"/>
              <a:buFont typeface="Arial"/>
              <a:buChar char="•"/>
              <a:tabLst>
                <a:tab pos="76200" algn="l"/>
                <a:tab pos="154305" algn="l"/>
              </a:tabLst>
            </a:pP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	A</a:t>
            </a:r>
            <a:r>
              <a:rPr sz="1800" b="1" spc="-10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strong</a:t>
            </a:r>
            <a:r>
              <a:rPr sz="1800" b="1" spc="-2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Z-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gradient</a:t>
            </a:r>
            <a:r>
              <a:rPr sz="1800" b="1" spc="-4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pulse</a:t>
            </a:r>
            <a:r>
              <a:rPr sz="1800" b="1" spc="-4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can</a:t>
            </a:r>
            <a:r>
              <a:rPr sz="1800" b="1" spc="-2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be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used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to</a:t>
            </a:r>
            <a:r>
              <a:rPr sz="1800" b="1" spc="-2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destroy</a:t>
            </a:r>
            <a:r>
              <a:rPr sz="1800" b="1" spc="-3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transverse magnetization.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  <a:buFont typeface="Arial"/>
              <a:buChar char="•"/>
            </a:pPr>
            <a:endParaRPr sz="1800">
              <a:latin typeface="Arial"/>
              <a:cs typeface="Arial"/>
            </a:endParaRPr>
          </a:p>
          <a:p>
            <a:pPr marL="75565" marR="220345" indent="-13335">
              <a:lnSpc>
                <a:spcPct val="100000"/>
              </a:lnSpc>
              <a:buSzPct val="94444"/>
              <a:buFont typeface="Arial"/>
              <a:buChar char="•"/>
              <a:tabLst>
                <a:tab pos="154305" algn="l"/>
              </a:tabLst>
            </a:pPr>
            <a:r>
              <a:rPr sz="1800" b="1" dirty="0">
                <a:latin typeface="Arial"/>
                <a:cs typeface="Arial"/>
              </a:rPr>
              <a:t>	A</a:t>
            </a:r>
            <a:r>
              <a:rPr sz="1800" b="1" spc="-1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destroyed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(dephased)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magnetization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can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be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refocused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spc="-35" dirty="0">
                <a:latin typeface="Arial"/>
                <a:cs typeface="Arial"/>
              </a:rPr>
              <a:t>by </a:t>
            </a:r>
            <a:r>
              <a:rPr sz="1800" b="1" dirty="0">
                <a:latin typeface="Arial"/>
                <a:cs typeface="Arial"/>
              </a:rPr>
              <a:t>another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z-</a:t>
            </a:r>
            <a:r>
              <a:rPr sz="1800" b="1" dirty="0">
                <a:latin typeface="Arial"/>
                <a:cs typeface="Arial"/>
              </a:rPr>
              <a:t>gradient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pulse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same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amplitude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but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opposite </a:t>
            </a:r>
            <a:r>
              <a:rPr sz="1800" b="1" dirty="0">
                <a:latin typeface="Arial"/>
                <a:cs typeface="Arial"/>
              </a:rPr>
              <a:t>phase.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(or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use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180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pulse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in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between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two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identical</a:t>
            </a:r>
            <a:r>
              <a:rPr sz="1800" b="1" spc="-25" dirty="0">
                <a:latin typeface="Arial"/>
                <a:cs typeface="Arial"/>
              </a:rPr>
              <a:t> z- </a:t>
            </a:r>
            <a:r>
              <a:rPr sz="1800" b="1" dirty="0">
                <a:latin typeface="Arial"/>
                <a:cs typeface="Arial"/>
              </a:rPr>
              <a:t>gradient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pulse).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  <a:buFont typeface="Arial"/>
              <a:buChar char="•"/>
            </a:pPr>
            <a:endParaRPr sz="1800">
              <a:latin typeface="Arial"/>
              <a:cs typeface="Arial"/>
            </a:endParaRPr>
          </a:p>
          <a:p>
            <a:pPr marL="76200" marR="97155" indent="-13335">
              <a:lnSpc>
                <a:spcPct val="100000"/>
              </a:lnSpc>
              <a:buSzPct val="94444"/>
              <a:buFont typeface="Arial"/>
              <a:buChar char="•"/>
              <a:tabLst>
                <a:tab pos="154940" algn="l"/>
              </a:tabLst>
            </a:pP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	H</a:t>
            </a:r>
            <a:r>
              <a:rPr sz="1800" b="1" baseline="-20833" dirty="0">
                <a:solidFill>
                  <a:srgbClr val="CC3300"/>
                </a:solidFill>
                <a:latin typeface="Arial"/>
                <a:cs typeface="Arial"/>
              </a:rPr>
              <a:t>2</a:t>
            </a: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O</a:t>
            </a:r>
            <a:r>
              <a:rPr sz="1800" b="1" dirty="0">
                <a:latin typeface="Arial"/>
                <a:cs typeface="Arial"/>
              </a:rPr>
              <a:t>: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two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extra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selective</a:t>
            </a:r>
            <a:r>
              <a:rPr sz="1800" b="1" spc="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90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pulse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on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water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makes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2nd</a:t>
            </a:r>
            <a:r>
              <a:rPr sz="1800" b="1" spc="-25" dirty="0">
                <a:latin typeface="Arial"/>
                <a:cs typeface="Arial"/>
              </a:rPr>
              <a:t> z- </a:t>
            </a:r>
            <a:r>
              <a:rPr sz="1800" b="1" dirty="0">
                <a:latin typeface="Arial"/>
                <a:cs typeface="Arial"/>
              </a:rPr>
              <a:t>gradient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pulse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act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as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another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defocus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gradient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pulse.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  <a:buFont typeface="Arial"/>
              <a:buChar char="•"/>
            </a:pPr>
            <a:endParaRPr sz="1800">
              <a:latin typeface="Arial"/>
              <a:cs typeface="Arial"/>
            </a:endParaRPr>
          </a:p>
          <a:p>
            <a:pPr marL="76200" marR="30480" indent="-13970">
              <a:lnSpc>
                <a:spcPct val="100000"/>
              </a:lnSpc>
              <a:buSzPct val="94444"/>
              <a:buFont typeface="Arial"/>
              <a:buChar char="•"/>
              <a:tabLst>
                <a:tab pos="76200" algn="l"/>
                <a:tab pos="154305" algn="l"/>
              </a:tabLst>
            </a:pP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	Protein</a:t>
            </a:r>
            <a:r>
              <a:rPr sz="1800" b="1" spc="-35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signals</a:t>
            </a:r>
            <a:r>
              <a:rPr sz="1800" b="1" dirty="0">
                <a:latin typeface="Arial"/>
                <a:cs typeface="Arial"/>
              </a:rPr>
              <a:t>: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180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pulse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makes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2nd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Z-</a:t>
            </a:r>
            <a:r>
              <a:rPr sz="1800" b="1" dirty="0">
                <a:latin typeface="Arial"/>
                <a:cs typeface="Arial"/>
              </a:rPr>
              <a:t>gradient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act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as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spc="-50" dirty="0">
                <a:latin typeface="Arial"/>
                <a:cs typeface="Arial"/>
              </a:rPr>
              <a:t>a </a:t>
            </a:r>
            <a:r>
              <a:rPr sz="1800" b="1" dirty="0">
                <a:latin typeface="Arial"/>
                <a:cs typeface="Arial"/>
              </a:rPr>
              <a:t>refocus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gradient.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76200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latin typeface="Times New Roman"/>
                <a:cs typeface="Times New Roman"/>
              </a:rPr>
              <a:t>Ref: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M. Piotto,</a:t>
            </a:r>
            <a:r>
              <a:rPr sz="1400" spc="-70" dirty="0">
                <a:latin typeface="Times New Roman"/>
                <a:cs typeface="Times New Roman"/>
              </a:rPr>
              <a:t> </a:t>
            </a:r>
            <a:r>
              <a:rPr sz="1400" spc="-100" dirty="0">
                <a:latin typeface="Times New Roman"/>
                <a:cs typeface="Times New Roman"/>
              </a:rPr>
              <a:t>V.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Saudek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&amp;</a:t>
            </a:r>
            <a:r>
              <a:rPr sz="1400" spc="-45" dirty="0">
                <a:latin typeface="Times New Roman"/>
                <a:cs typeface="Times New Roman"/>
              </a:rPr>
              <a:t> </a:t>
            </a:r>
            <a:r>
              <a:rPr sz="1400" spc="-100" dirty="0">
                <a:latin typeface="Times New Roman"/>
                <a:cs typeface="Times New Roman"/>
              </a:rPr>
              <a:t>V.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Sklenar,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J.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Biomol.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NMR 2,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661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-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666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(1992)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34296" y="717551"/>
            <a:ext cx="14706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1000125" algn="l"/>
              </a:tabLst>
            </a:pPr>
            <a:r>
              <a:rPr sz="1800" spc="-25" dirty="0">
                <a:latin typeface="Times New Roman"/>
                <a:cs typeface="Times New Roman"/>
              </a:rPr>
              <a:t>90</a:t>
            </a:r>
            <a:r>
              <a:rPr sz="1800" spc="-37" baseline="-20833" dirty="0">
                <a:latin typeface="Times New Roman"/>
                <a:cs typeface="Times New Roman"/>
              </a:rPr>
              <a:t>x</a:t>
            </a:r>
            <a:r>
              <a:rPr sz="1800" baseline="-20833" dirty="0">
                <a:latin typeface="Times New Roman"/>
                <a:cs typeface="Times New Roman"/>
              </a:rPr>
              <a:t>	</a:t>
            </a:r>
            <a:r>
              <a:rPr sz="1800" spc="-20" dirty="0">
                <a:latin typeface="Times New Roman"/>
                <a:cs typeface="Times New Roman"/>
              </a:rPr>
              <a:t>180</a:t>
            </a:r>
            <a:r>
              <a:rPr sz="1800" spc="-30" baseline="-20833" dirty="0">
                <a:latin typeface="Times New Roman"/>
                <a:cs typeface="Times New Roman"/>
              </a:rPr>
              <a:t>y</a:t>
            </a:r>
            <a:endParaRPr sz="1800" baseline="-20833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333534" y="1020086"/>
            <a:ext cx="1251585" cy="621030"/>
            <a:chOff x="3333534" y="1020086"/>
            <a:chExt cx="1251585" cy="621030"/>
          </a:xfrm>
        </p:grpSpPr>
        <p:sp>
          <p:nvSpPr>
            <p:cNvPr id="6" name="object 6"/>
            <p:cNvSpPr/>
            <p:nvPr/>
          </p:nvSpPr>
          <p:spPr>
            <a:xfrm>
              <a:off x="3338296" y="1024849"/>
              <a:ext cx="126364" cy="611505"/>
            </a:xfrm>
            <a:custGeom>
              <a:avLst/>
              <a:gdLst/>
              <a:ahLst/>
              <a:cxnLst/>
              <a:rect l="l" t="t" r="r" b="b"/>
              <a:pathLst>
                <a:path w="126364" h="611505">
                  <a:moveTo>
                    <a:pt x="126171" y="0"/>
                  </a:moveTo>
                  <a:lnTo>
                    <a:pt x="0" y="0"/>
                  </a:lnTo>
                  <a:lnTo>
                    <a:pt x="0" y="611380"/>
                  </a:lnTo>
                  <a:lnTo>
                    <a:pt x="126171" y="611380"/>
                  </a:lnTo>
                  <a:lnTo>
                    <a:pt x="1261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338296" y="1024849"/>
              <a:ext cx="126364" cy="611505"/>
            </a:xfrm>
            <a:custGeom>
              <a:avLst/>
              <a:gdLst/>
              <a:ahLst/>
              <a:cxnLst/>
              <a:rect l="l" t="t" r="r" b="b"/>
              <a:pathLst>
                <a:path w="126364" h="611505">
                  <a:moveTo>
                    <a:pt x="0" y="611380"/>
                  </a:moveTo>
                  <a:lnTo>
                    <a:pt x="126171" y="611380"/>
                  </a:lnTo>
                  <a:lnTo>
                    <a:pt x="126171" y="0"/>
                  </a:lnTo>
                  <a:lnTo>
                    <a:pt x="0" y="0"/>
                  </a:lnTo>
                  <a:lnTo>
                    <a:pt x="0" y="61138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329226" y="1024849"/>
              <a:ext cx="250825" cy="611505"/>
            </a:xfrm>
            <a:custGeom>
              <a:avLst/>
              <a:gdLst/>
              <a:ahLst/>
              <a:cxnLst/>
              <a:rect l="l" t="t" r="r" b="b"/>
              <a:pathLst>
                <a:path w="250825" h="611505">
                  <a:moveTo>
                    <a:pt x="250814" y="0"/>
                  </a:moveTo>
                  <a:lnTo>
                    <a:pt x="0" y="0"/>
                  </a:lnTo>
                  <a:lnTo>
                    <a:pt x="0" y="611380"/>
                  </a:lnTo>
                  <a:lnTo>
                    <a:pt x="250814" y="611380"/>
                  </a:lnTo>
                  <a:lnTo>
                    <a:pt x="25081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329226" y="1024849"/>
              <a:ext cx="250825" cy="611505"/>
            </a:xfrm>
            <a:custGeom>
              <a:avLst/>
              <a:gdLst/>
              <a:ahLst/>
              <a:cxnLst/>
              <a:rect l="l" t="t" r="r" b="b"/>
              <a:pathLst>
                <a:path w="250825" h="611505">
                  <a:moveTo>
                    <a:pt x="0" y="611380"/>
                  </a:moveTo>
                  <a:lnTo>
                    <a:pt x="250814" y="611380"/>
                  </a:lnTo>
                  <a:lnTo>
                    <a:pt x="250814" y="0"/>
                  </a:lnTo>
                  <a:lnTo>
                    <a:pt x="0" y="0"/>
                  </a:lnTo>
                  <a:lnTo>
                    <a:pt x="0" y="61138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2895409" y="1286065"/>
            <a:ext cx="3302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5" dirty="0">
                <a:latin typeface="Times New Roman"/>
                <a:cs typeface="Times New Roman"/>
              </a:rPr>
              <a:t>d1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072115" y="1409661"/>
            <a:ext cx="767080" cy="504190"/>
            <a:chOff x="4072115" y="1409661"/>
            <a:chExt cx="767080" cy="504190"/>
          </a:xfrm>
        </p:grpSpPr>
        <p:sp>
          <p:nvSpPr>
            <p:cNvPr id="12" name="object 12"/>
            <p:cNvSpPr/>
            <p:nvPr/>
          </p:nvSpPr>
          <p:spPr>
            <a:xfrm>
              <a:off x="4076877" y="1414424"/>
              <a:ext cx="252729" cy="332740"/>
            </a:xfrm>
            <a:custGeom>
              <a:avLst/>
              <a:gdLst/>
              <a:ahLst/>
              <a:cxnLst/>
              <a:rect l="l" t="t" r="r" b="b"/>
              <a:pathLst>
                <a:path w="252729" h="332739">
                  <a:moveTo>
                    <a:pt x="126174" y="0"/>
                  </a:moveTo>
                  <a:lnTo>
                    <a:pt x="86293" y="8481"/>
                  </a:lnTo>
                  <a:lnTo>
                    <a:pt x="51657" y="32098"/>
                  </a:lnTo>
                  <a:lnTo>
                    <a:pt x="24344" y="68110"/>
                  </a:lnTo>
                  <a:lnTo>
                    <a:pt x="6432" y="113777"/>
                  </a:lnTo>
                  <a:lnTo>
                    <a:pt x="0" y="166357"/>
                  </a:lnTo>
                  <a:lnTo>
                    <a:pt x="6432" y="218937"/>
                  </a:lnTo>
                  <a:lnTo>
                    <a:pt x="24344" y="264603"/>
                  </a:lnTo>
                  <a:lnTo>
                    <a:pt x="51657" y="300615"/>
                  </a:lnTo>
                  <a:lnTo>
                    <a:pt x="86293" y="324233"/>
                  </a:lnTo>
                  <a:lnTo>
                    <a:pt x="126174" y="332714"/>
                  </a:lnTo>
                  <a:lnTo>
                    <a:pt x="166055" y="324233"/>
                  </a:lnTo>
                  <a:lnTo>
                    <a:pt x="200691" y="300615"/>
                  </a:lnTo>
                  <a:lnTo>
                    <a:pt x="228004" y="264603"/>
                  </a:lnTo>
                  <a:lnTo>
                    <a:pt x="245916" y="218937"/>
                  </a:lnTo>
                  <a:lnTo>
                    <a:pt x="252349" y="166357"/>
                  </a:lnTo>
                  <a:lnTo>
                    <a:pt x="245916" y="113777"/>
                  </a:lnTo>
                  <a:lnTo>
                    <a:pt x="228004" y="68110"/>
                  </a:lnTo>
                  <a:lnTo>
                    <a:pt x="200691" y="32098"/>
                  </a:lnTo>
                  <a:lnTo>
                    <a:pt x="166055" y="8481"/>
                  </a:lnTo>
                  <a:lnTo>
                    <a:pt x="1261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076877" y="1414424"/>
              <a:ext cx="252729" cy="332740"/>
            </a:xfrm>
            <a:custGeom>
              <a:avLst/>
              <a:gdLst/>
              <a:ahLst/>
              <a:cxnLst/>
              <a:rect l="l" t="t" r="r" b="b"/>
              <a:pathLst>
                <a:path w="252729" h="332739">
                  <a:moveTo>
                    <a:pt x="0" y="166357"/>
                  </a:moveTo>
                  <a:lnTo>
                    <a:pt x="6432" y="113777"/>
                  </a:lnTo>
                  <a:lnTo>
                    <a:pt x="24344" y="68110"/>
                  </a:lnTo>
                  <a:lnTo>
                    <a:pt x="51657" y="32098"/>
                  </a:lnTo>
                  <a:lnTo>
                    <a:pt x="86293" y="8481"/>
                  </a:lnTo>
                  <a:lnTo>
                    <a:pt x="126174" y="0"/>
                  </a:lnTo>
                  <a:lnTo>
                    <a:pt x="166055" y="8481"/>
                  </a:lnTo>
                  <a:lnTo>
                    <a:pt x="200691" y="32098"/>
                  </a:lnTo>
                  <a:lnTo>
                    <a:pt x="228004" y="68110"/>
                  </a:lnTo>
                  <a:lnTo>
                    <a:pt x="245916" y="113777"/>
                  </a:lnTo>
                  <a:lnTo>
                    <a:pt x="252349" y="166357"/>
                  </a:lnTo>
                  <a:lnTo>
                    <a:pt x="245916" y="218937"/>
                  </a:lnTo>
                  <a:lnTo>
                    <a:pt x="228004" y="264603"/>
                  </a:lnTo>
                  <a:lnTo>
                    <a:pt x="200691" y="300615"/>
                  </a:lnTo>
                  <a:lnTo>
                    <a:pt x="166055" y="324233"/>
                  </a:lnTo>
                  <a:lnTo>
                    <a:pt x="126174" y="332714"/>
                  </a:lnTo>
                  <a:lnTo>
                    <a:pt x="86293" y="324233"/>
                  </a:lnTo>
                  <a:lnTo>
                    <a:pt x="51657" y="300615"/>
                  </a:lnTo>
                  <a:lnTo>
                    <a:pt x="24344" y="264603"/>
                  </a:lnTo>
                  <a:lnTo>
                    <a:pt x="6432" y="218937"/>
                  </a:lnTo>
                  <a:lnTo>
                    <a:pt x="0" y="16635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076877" y="1635824"/>
              <a:ext cx="252729" cy="278130"/>
            </a:xfrm>
            <a:custGeom>
              <a:avLst/>
              <a:gdLst/>
              <a:ahLst/>
              <a:cxnLst/>
              <a:rect l="l" t="t" r="r" b="b"/>
              <a:pathLst>
                <a:path w="252729" h="278130">
                  <a:moveTo>
                    <a:pt x="252347" y="0"/>
                  </a:moveTo>
                  <a:lnTo>
                    <a:pt x="0" y="0"/>
                  </a:lnTo>
                  <a:lnTo>
                    <a:pt x="0" y="277658"/>
                  </a:lnTo>
                  <a:lnTo>
                    <a:pt x="252347" y="277658"/>
                  </a:lnTo>
                  <a:lnTo>
                    <a:pt x="25234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580039" y="1414424"/>
              <a:ext cx="254000" cy="332740"/>
            </a:xfrm>
            <a:custGeom>
              <a:avLst/>
              <a:gdLst/>
              <a:ahLst/>
              <a:cxnLst/>
              <a:rect l="l" t="t" r="r" b="b"/>
              <a:pathLst>
                <a:path w="254000" h="332739">
                  <a:moveTo>
                    <a:pt x="126949" y="0"/>
                  </a:moveTo>
                  <a:lnTo>
                    <a:pt x="86821" y="8481"/>
                  </a:lnTo>
                  <a:lnTo>
                    <a:pt x="51972" y="32098"/>
                  </a:lnTo>
                  <a:lnTo>
                    <a:pt x="24492" y="68110"/>
                  </a:lnTo>
                  <a:lnTo>
                    <a:pt x="6471" y="113777"/>
                  </a:lnTo>
                  <a:lnTo>
                    <a:pt x="0" y="166357"/>
                  </a:lnTo>
                  <a:lnTo>
                    <a:pt x="6471" y="218937"/>
                  </a:lnTo>
                  <a:lnTo>
                    <a:pt x="24492" y="264603"/>
                  </a:lnTo>
                  <a:lnTo>
                    <a:pt x="51972" y="300615"/>
                  </a:lnTo>
                  <a:lnTo>
                    <a:pt x="86821" y="324233"/>
                  </a:lnTo>
                  <a:lnTo>
                    <a:pt x="126949" y="332714"/>
                  </a:lnTo>
                  <a:lnTo>
                    <a:pt x="167070" y="324233"/>
                  </a:lnTo>
                  <a:lnTo>
                    <a:pt x="201915" y="300615"/>
                  </a:lnTo>
                  <a:lnTo>
                    <a:pt x="229394" y="264603"/>
                  </a:lnTo>
                  <a:lnTo>
                    <a:pt x="247414" y="218937"/>
                  </a:lnTo>
                  <a:lnTo>
                    <a:pt x="253885" y="166357"/>
                  </a:lnTo>
                  <a:lnTo>
                    <a:pt x="247414" y="113777"/>
                  </a:lnTo>
                  <a:lnTo>
                    <a:pt x="229394" y="68110"/>
                  </a:lnTo>
                  <a:lnTo>
                    <a:pt x="201915" y="32098"/>
                  </a:lnTo>
                  <a:lnTo>
                    <a:pt x="167070" y="8481"/>
                  </a:lnTo>
                  <a:lnTo>
                    <a:pt x="12694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580039" y="1414424"/>
              <a:ext cx="254000" cy="332740"/>
            </a:xfrm>
            <a:custGeom>
              <a:avLst/>
              <a:gdLst/>
              <a:ahLst/>
              <a:cxnLst/>
              <a:rect l="l" t="t" r="r" b="b"/>
              <a:pathLst>
                <a:path w="254000" h="332739">
                  <a:moveTo>
                    <a:pt x="0" y="166357"/>
                  </a:moveTo>
                  <a:lnTo>
                    <a:pt x="6471" y="113777"/>
                  </a:lnTo>
                  <a:lnTo>
                    <a:pt x="24492" y="68110"/>
                  </a:lnTo>
                  <a:lnTo>
                    <a:pt x="51972" y="32098"/>
                  </a:lnTo>
                  <a:lnTo>
                    <a:pt x="86821" y="8481"/>
                  </a:lnTo>
                  <a:lnTo>
                    <a:pt x="126949" y="0"/>
                  </a:lnTo>
                  <a:lnTo>
                    <a:pt x="167070" y="8481"/>
                  </a:lnTo>
                  <a:lnTo>
                    <a:pt x="201915" y="32098"/>
                  </a:lnTo>
                  <a:lnTo>
                    <a:pt x="229394" y="68110"/>
                  </a:lnTo>
                  <a:lnTo>
                    <a:pt x="247414" y="113777"/>
                  </a:lnTo>
                  <a:lnTo>
                    <a:pt x="253885" y="166357"/>
                  </a:lnTo>
                  <a:lnTo>
                    <a:pt x="247414" y="218937"/>
                  </a:lnTo>
                  <a:lnTo>
                    <a:pt x="229394" y="264603"/>
                  </a:lnTo>
                  <a:lnTo>
                    <a:pt x="201915" y="300615"/>
                  </a:lnTo>
                  <a:lnTo>
                    <a:pt x="167070" y="324233"/>
                  </a:lnTo>
                  <a:lnTo>
                    <a:pt x="126949" y="332714"/>
                  </a:lnTo>
                  <a:lnTo>
                    <a:pt x="86821" y="324233"/>
                  </a:lnTo>
                  <a:lnTo>
                    <a:pt x="51972" y="300615"/>
                  </a:lnTo>
                  <a:lnTo>
                    <a:pt x="24492" y="264603"/>
                  </a:lnTo>
                  <a:lnTo>
                    <a:pt x="6471" y="218937"/>
                  </a:lnTo>
                  <a:lnTo>
                    <a:pt x="0" y="16635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580039" y="1635824"/>
              <a:ext cx="254000" cy="278130"/>
            </a:xfrm>
            <a:custGeom>
              <a:avLst/>
              <a:gdLst/>
              <a:ahLst/>
              <a:cxnLst/>
              <a:rect l="l" t="t" r="r" b="b"/>
              <a:pathLst>
                <a:path w="254000" h="278130">
                  <a:moveTo>
                    <a:pt x="253880" y="0"/>
                  </a:moveTo>
                  <a:lnTo>
                    <a:pt x="0" y="0"/>
                  </a:lnTo>
                  <a:lnTo>
                    <a:pt x="0" y="277658"/>
                  </a:lnTo>
                  <a:lnTo>
                    <a:pt x="253880" y="277658"/>
                  </a:lnTo>
                  <a:lnTo>
                    <a:pt x="2538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1979612" y="1374621"/>
            <a:ext cx="523240" cy="45656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90805">
              <a:lnSpc>
                <a:spcPts val="2435"/>
              </a:lnSpc>
            </a:pPr>
            <a:r>
              <a:rPr sz="1600" b="1" spc="-25" dirty="0">
                <a:latin typeface="Times New Roman"/>
                <a:cs typeface="Times New Roman"/>
              </a:rPr>
              <a:t>1</a:t>
            </a:r>
            <a:r>
              <a:rPr sz="3600" b="1" spc="-37" baseline="-16203" dirty="0">
                <a:latin typeface="Times New Roman"/>
                <a:cs typeface="Times New Roman"/>
              </a:rPr>
              <a:t>H</a:t>
            </a:r>
            <a:endParaRPr sz="3600" baseline="-16203">
              <a:latin typeface="Times New Roman"/>
              <a:cs typeface="Times New Roman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2821292" y="2040940"/>
            <a:ext cx="3655060" cy="504190"/>
            <a:chOff x="2821292" y="2040940"/>
            <a:chExt cx="3655060" cy="504190"/>
          </a:xfrm>
        </p:grpSpPr>
        <p:sp>
          <p:nvSpPr>
            <p:cNvPr id="20" name="object 20"/>
            <p:cNvSpPr/>
            <p:nvPr/>
          </p:nvSpPr>
          <p:spPr>
            <a:xfrm>
              <a:off x="3578339" y="2045703"/>
              <a:ext cx="252729" cy="332740"/>
            </a:xfrm>
            <a:custGeom>
              <a:avLst/>
              <a:gdLst/>
              <a:ahLst/>
              <a:cxnLst/>
              <a:rect l="l" t="t" r="r" b="b"/>
              <a:pathLst>
                <a:path w="252729" h="332739">
                  <a:moveTo>
                    <a:pt x="126174" y="0"/>
                  </a:moveTo>
                  <a:lnTo>
                    <a:pt x="86293" y="8481"/>
                  </a:lnTo>
                  <a:lnTo>
                    <a:pt x="51657" y="32098"/>
                  </a:lnTo>
                  <a:lnTo>
                    <a:pt x="24344" y="68110"/>
                  </a:lnTo>
                  <a:lnTo>
                    <a:pt x="6432" y="113777"/>
                  </a:lnTo>
                  <a:lnTo>
                    <a:pt x="0" y="166357"/>
                  </a:lnTo>
                  <a:lnTo>
                    <a:pt x="6432" y="218937"/>
                  </a:lnTo>
                  <a:lnTo>
                    <a:pt x="24344" y="264603"/>
                  </a:lnTo>
                  <a:lnTo>
                    <a:pt x="51657" y="300615"/>
                  </a:lnTo>
                  <a:lnTo>
                    <a:pt x="86293" y="324233"/>
                  </a:lnTo>
                  <a:lnTo>
                    <a:pt x="126174" y="332714"/>
                  </a:lnTo>
                  <a:lnTo>
                    <a:pt x="166050" y="324233"/>
                  </a:lnTo>
                  <a:lnTo>
                    <a:pt x="200686" y="300615"/>
                  </a:lnTo>
                  <a:lnTo>
                    <a:pt x="228001" y="264603"/>
                  </a:lnTo>
                  <a:lnTo>
                    <a:pt x="245915" y="218937"/>
                  </a:lnTo>
                  <a:lnTo>
                    <a:pt x="252349" y="166357"/>
                  </a:lnTo>
                  <a:lnTo>
                    <a:pt x="245915" y="113777"/>
                  </a:lnTo>
                  <a:lnTo>
                    <a:pt x="228001" y="68110"/>
                  </a:lnTo>
                  <a:lnTo>
                    <a:pt x="200686" y="32098"/>
                  </a:lnTo>
                  <a:lnTo>
                    <a:pt x="166050" y="8481"/>
                  </a:lnTo>
                  <a:lnTo>
                    <a:pt x="1261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578339" y="2045703"/>
              <a:ext cx="252729" cy="332740"/>
            </a:xfrm>
            <a:custGeom>
              <a:avLst/>
              <a:gdLst/>
              <a:ahLst/>
              <a:cxnLst/>
              <a:rect l="l" t="t" r="r" b="b"/>
              <a:pathLst>
                <a:path w="252729" h="332739">
                  <a:moveTo>
                    <a:pt x="0" y="166357"/>
                  </a:moveTo>
                  <a:lnTo>
                    <a:pt x="6432" y="113777"/>
                  </a:lnTo>
                  <a:lnTo>
                    <a:pt x="24344" y="68110"/>
                  </a:lnTo>
                  <a:lnTo>
                    <a:pt x="51657" y="32098"/>
                  </a:lnTo>
                  <a:lnTo>
                    <a:pt x="86293" y="8481"/>
                  </a:lnTo>
                  <a:lnTo>
                    <a:pt x="126174" y="0"/>
                  </a:lnTo>
                  <a:lnTo>
                    <a:pt x="166050" y="8481"/>
                  </a:lnTo>
                  <a:lnTo>
                    <a:pt x="200686" y="32098"/>
                  </a:lnTo>
                  <a:lnTo>
                    <a:pt x="228001" y="68110"/>
                  </a:lnTo>
                  <a:lnTo>
                    <a:pt x="245915" y="113777"/>
                  </a:lnTo>
                  <a:lnTo>
                    <a:pt x="252349" y="166357"/>
                  </a:lnTo>
                  <a:lnTo>
                    <a:pt x="245915" y="218937"/>
                  </a:lnTo>
                  <a:lnTo>
                    <a:pt x="228001" y="264603"/>
                  </a:lnTo>
                  <a:lnTo>
                    <a:pt x="200686" y="300615"/>
                  </a:lnTo>
                  <a:lnTo>
                    <a:pt x="166050" y="324233"/>
                  </a:lnTo>
                  <a:lnTo>
                    <a:pt x="126174" y="332714"/>
                  </a:lnTo>
                  <a:lnTo>
                    <a:pt x="86293" y="324233"/>
                  </a:lnTo>
                  <a:lnTo>
                    <a:pt x="51657" y="300615"/>
                  </a:lnTo>
                  <a:lnTo>
                    <a:pt x="24344" y="264603"/>
                  </a:lnTo>
                  <a:lnTo>
                    <a:pt x="6432" y="218937"/>
                  </a:lnTo>
                  <a:lnTo>
                    <a:pt x="0" y="16635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578339" y="2267509"/>
              <a:ext cx="252729" cy="277495"/>
            </a:xfrm>
            <a:custGeom>
              <a:avLst/>
              <a:gdLst/>
              <a:ahLst/>
              <a:cxnLst/>
              <a:rect l="l" t="t" r="r" b="b"/>
              <a:pathLst>
                <a:path w="252729" h="277494">
                  <a:moveTo>
                    <a:pt x="252347" y="0"/>
                  </a:moveTo>
                  <a:lnTo>
                    <a:pt x="0" y="0"/>
                  </a:lnTo>
                  <a:lnTo>
                    <a:pt x="0" y="277252"/>
                  </a:lnTo>
                  <a:lnTo>
                    <a:pt x="252347" y="277252"/>
                  </a:lnTo>
                  <a:lnTo>
                    <a:pt x="25234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120119" y="2045703"/>
              <a:ext cx="254000" cy="332740"/>
            </a:xfrm>
            <a:custGeom>
              <a:avLst/>
              <a:gdLst/>
              <a:ahLst/>
              <a:cxnLst/>
              <a:rect l="l" t="t" r="r" b="b"/>
              <a:pathLst>
                <a:path w="254000" h="332739">
                  <a:moveTo>
                    <a:pt x="126949" y="0"/>
                  </a:moveTo>
                  <a:lnTo>
                    <a:pt x="86821" y="8481"/>
                  </a:lnTo>
                  <a:lnTo>
                    <a:pt x="51972" y="32098"/>
                  </a:lnTo>
                  <a:lnTo>
                    <a:pt x="24492" y="68110"/>
                  </a:lnTo>
                  <a:lnTo>
                    <a:pt x="6471" y="113777"/>
                  </a:lnTo>
                  <a:lnTo>
                    <a:pt x="0" y="166357"/>
                  </a:lnTo>
                  <a:lnTo>
                    <a:pt x="6471" y="218937"/>
                  </a:lnTo>
                  <a:lnTo>
                    <a:pt x="24492" y="264603"/>
                  </a:lnTo>
                  <a:lnTo>
                    <a:pt x="51972" y="300615"/>
                  </a:lnTo>
                  <a:lnTo>
                    <a:pt x="86821" y="324233"/>
                  </a:lnTo>
                  <a:lnTo>
                    <a:pt x="126949" y="332714"/>
                  </a:lnTo>
                  <a:lnTo>
                    <a:pt x="167070" y="324233"/>
                  </a:lnTo>
                  <a:lnTo>
                    <a:pt x="201915" y="300615"/>
                  </a:lnTo>
                  <a:lnTo>
                    <a:pt x="229394" y="264603"/>
                  </a:lnTo>
                  <a:lnTo>
                    <a:pt x="247414" y="218937"/>
                  </a:lnTo>
                  <a:lnTo>
                    <a:pt x="253885" y="166357"/>
                  </a:lnTo>
                  <a:lnTo>
                    <a:pt x="247414" y="113777"/>
                  </a:lnTo>
                  <a:lnTo>
                    <a:pt x="229394" y="68110"/>
                  </a:lnTo>
                  <a:lnTo>
                    <a:pt x="201915" y="32098"/>
                  </a:lnTo>
                  <a:lnTo>
                    <a:pt x="167070" y="8481"/>
                  </a:lnTo>
                  <a:lnTo>
                    <a:pt x="12694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120119" y="2045703"/>
              <a:ext cx="254000" cy="332740"/>
            </a:xfrm>
            <a:custGeom>
              <a:avLst/>
              <a:gdLst/>
              <a:ahLst/>
              <a:cxnLst/>
              <a:rect l="l" t="t" r="r" b="b"/>
              <a:pathLst>
                <a:path w="254000" h="332739">
                  <a:moveTo>
                    <a:pt x="0" y="166357"/>
                  </a:moveTo>
                  <a:lnTo>
                    <a:pt x="6471" y="113777"/>
                  </a:lnTo>
                  <a:lnTo>
                    <a:pt x="24492" y="68110"/>
                  </a:lnTo>
                  <a:lnTo>
                    <a:pt x="51972" y="32098"/>
                  </a:lnTo>
                  <a:lnTo>
                    <a:pt x="86821" y="8481"/>
                  </a:lnTo>
                  <a:lnTo>
                    <a:pt x="126949" y="0"/>
                  </a:lnTo>
                  <a:lnTo>
                    <a:pt x="167070" y="8481"/>
                  </a:lnTo>
                  <a:lnTo>
                    <a:pt x="201915" y="32098"/>
                  </a:lnTo>
                  <a:lnTo>
                    <a:pt x="229394" y="68110"/>
                  </a:lnTo>
                  <a:lnTo>
                    <a:pt x="247414" y="113777"/>
                  </a:lnTo>
                  <a:lnTo>
                    <a:pt x="253885" y="166357"/>
                  </a:lnTo>
                  <a:lnTo>
                    <a:pt x="247414" y="218937"/>
                  </a:lnTo>
                  <a:lnTo>
                    <a:pt x="229394" y="264603"/>
                  </a:lnTo>
                  <a:lnTo>
                    <a:pt x="201915" y="300615"/>
                  </a:lnTo>
                  <a:lnTo>
                    <a:pt x="167070" y="324233"/>
                  </a:lnTo>
                  <a:lnTo>
                    <a:pt x="126949" y="332714"/>
                  </a:lnTo>
                  <a:lnTo>
                    <a:pt x="86821" y="324233"/>
                  </a:lnTo>
                  <a:lnTo>
                    <a:pt x="51972" y="300615"/>
                  </a:lnTo>
                  <a:lnTo>
                    <a:pt x="24492" y="264603"/>
                  </a:lnTo>
                  <a:lnTo>
                    <a:pt x="6471" y="218937"/>
                  </a:lnTo>
                  <a:lnTo>
                    <a:pt x="0" y="16635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120119" y="2267509"/>
              <a:ext cx="254000" cy="277495"/>
            </a:xfrm>
            <a:custGeom>
              <a:avLst/>
              <a:gdLst/>
              <a:ahLst/>
              <a:cxnLst/>
              <a:rect l="l" t="t" r="r" b="b"/>
              <a:pathLst>
                <a:path w="254000" h="277494">
                  <a:moveTo>
                    <a:pt x="253885" y="0"/>
                  </a:moveTo>
                  <a:lnTo>
                    <a:pt x="0" y="0"/>
                  </a:lnTo>
                  <a:lnTo>
                    <a:pt x="0" y="277252"/>
                  </a:lnTo>
                  <a:lnTo>
                    <a:pt x="253885" y="277252"/>
                  </a:lnTo>
                  <a:lnTo>
                    <a:pt x="2538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821292" y="2266086"/>
              <a:ext cx="3655060" cy="0"/>
            </a:xfrm>
            <a:custGeom>
              <a:avLst/>
              <a:gdLst/>
              <a:ahLst/>
              <a:cxnLst/>
              <a:rect l="l" t="t" r="r" b="b"/>
              <a:pathLst>
                <a:path w="3655060">
                  <a:moveTo>
                    <a:pt x="0" y="0"/>
                  </a:moveTo>
                  <a:lnTo>
                    <a:pt x="3654437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2048852" y="2061347"/>
            <a:ext cx="512445" cy="457834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492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275"/>
              </a:spcBef>
            </a:pPr>
            <a:r>
              <a:rPr sz="2400" b="1" spc="-25" dirty="0">
                <a:latin typeface="Times New Roman"/>
                <a:cs typeface="Times New Roman"/>
              </a:rPr>
              <a:t>G</a:t>
            </a:r>
            <a:r>
              <a:rPr sz="2400" b="1" spc="-37" baseline="-20833" dirty="0">
                <a:latin typeface="Times New Roman"/>
                <a:cs typeface="Times New Roman"/>
              </a:rPr>
              <a:t>z</a:t>
            </a:r>
            <a:endParaRPr sz="2400" baseline="-20833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524745" y="1553362"/>
            <a:ext cx="1612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0" dirty="0">
                <a:solidFill>
                  <a:srgbClr val="CC3300"/>
                </a:solidFill>
                <a:latin typeface="Times New Roman"/>
                <a:cs typeface="Times New Roman"/>
              </a:rPr>
              <a:t>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915549" y="1107122"/>
            <a:ext cx="1237615" cy="901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5880" algn="r">
              <a:lnSpc>
                <a:spcPct val="100000"/>
              </a:lnSpc>
              <a:spcBef>
                <a:spcPts val="100"/>
              </a:spcBef>
              <a:tabLst>
                <a:tab pos="755015" algn="l"/>
              </a:tabLst>
            </a:pPr>
            <a:r>
              <a:rPr sz="1800" spc="-10" dirty="0">
                <a:latin typeface="Times New Roman"/>
                <a:cs typeface="Times New Roman"/>
              </a:rPr>
              <a:t>90</a:t>
            </a:r>
            <a:r>
              <a:rPr sz="1800" spc="-15" baseline="-20833" dirty="0">
                <a:latin typeface="Times New Roman"/>
                <a:cs typeface="Times New Roman"/>
              </a:rPr>
              <a:t>-</a:t>
            </a:r>
            <a:r>
              <a:rPr sz="1800" spc="-75" baseline="-20833" dirty="0">
                <a:latin typeface="Times New Roman"/>
                <a:cs typeface="Times New Roman"/>
              </a:rPr>
              <a:t>y</a:t>
            </a:r>
            <a:r>
              <a:rPr sz="1800" baseline="-20833" dirty="0">
                <a:latin typeface="Times New Roman"/>
                <a:cs typeface="Times New Roman"/>
              </a:rPr>
              <a:t>	</a:t>
            </a:r>
            <a:r>
              <a:rPr sz="1800" spc="-10" dirty="0">
                <a:latin typeface="Times New Roman"/>
                <a:cs typeface="Times New Roman"/>
              </a:rPr>
              <a:t>90</a:t>
            </a:r>
            <a:r>
              <a:rPr sz="1800" spc="-15" baseline="-20833" dirty="0">
                <a:latin typeface="Times New Roman"/>
                <a:cs typeface="Times New Roman"/>
              </a:rPr>
              <a:t>-</a:t>
            </a:r>
            <a:r>
              <a:rPr sz="1800" spc="-75" baseline="-20833" dirty="0">
                <a:latin typeface="Times New Roman"/>
                <a:cs typeface="Times New Roman"/>
              </a:rPr>
              <a:t>y</a:t>
            </a:r>
            <a:endParaRPr sz="1800" baseline="-20833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75"/>
              </a:spcBef>
            </a:pPr>
            <a:endParaRPr sz="1200">
              <a:latin typeface="Times New Roman"/>
              <a:cs typeface="Times New Roman"/>
            </a:endParaRPr>
          </a:p>
          <a:p>
            <a:pPr marR="59690" algn="r">
              <a:lnSpc>
                <a:spcPct val="100000"/>
              </a:lnSpc>
            </a:pPr>
            <a:r>
              <a:rPr sz="2400" spc="-50" dirty="0">
                <a:solidFill>
                  <a:srgbClr val="CC3300"/>
                </a:solidFill>
                <a:latin typeface="Times New Roman"/>
                <a:cs typeface="Times New Roman"/>
              </a:rPr>
              <a:t>b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2816669" y="1299375"/>
            <a:ext cx="3723640" cy="703580"/>
            <a:chOff x="2816669" y="1299375"/>
            <a:chExt cx="3723640" cy="703580"/>
          </a:xfrm>
        </p:grpSpPr>
        <p:sp>
          <p:nvSpPr>
            <p:cNvPr id="31" name="object 31"/>
            <p:cNvSpPr/>
            <p:nvPr/>
          </p:nvSpPr>
          <p:spPr>
            <a:xfrm>
              <a:off x="2816669" y="1636229"/>
              <a:ext cx="3717925" cy="0"/>
            </a:xfrm>
            <a:custGeom>
              <a:avLst/>
              <a:gdLst/>
              <a:ahLst/>
              <a:cxnLst/>
              <a:rect l="l" t="t" r="r" b="b"/>
              <a:pathLst>
                <a:path w="3717925">
                  <a:moveTo>
                    <a:pt x="0" y="0"/>
                  </a:moveTo>
                  <a:lnTo>
                    <a:pt x="3717531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5714911" y="1304137"/>
              <a:ext cx="820419" cy="694055"/>
            </a:xfrm>
            <a:custGeom>
              <a:avLst/>
              <a:gdLst/>
              <a:ahLst/>
              <a:cxnLst/>
              <a:rect l="l" t="t" r="r" b="b"/>
              <a:pathLst>
                <a:path w="820420" h="694055">
                  <a:moveTo>
                    <a:pt x="0" y="0"/>
                  </a:moveTo>
                  <a:lnTo>
                    <a:pt x="0" y="693839"/>
                  </a:lnTo>
                  <a:lnTo>
                    <a:pt x="820127" y="3469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714911" y="1304137"/>
              <a:ext cx="820419" cy="694055"/>
            </a:xfrm>
            <a:custGeom>
              <a:avLst/>
              <a:gdLst/>
              <a:ahLst/>
              <a:cxnLst/>
              <a:rect l="l" t="t" r="r" b="b"/>
              <a:pathLst>
                <a:path w="820420" h="694055">
                  <a:moveTo>
                    <a:pt x="0" y="0"/>
                  </a:moveTo>
                  <a:lnTo>
                    <a:pt x="820127" y="346925"/>
                  </a:lnTo>
                  <a:lnTo>
                    <a:pt x="0" y="693839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5794349" y="1516456"/>
            <a:ext cx="4654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Times New Roman"/>
                <a:cs typeface="Times New Roman"/>
              </a:rPr>
              <a:t>Acqu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4212" y="260349"/>
            <a:ext cx="7772400" cy="574675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3175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50"/>
              </a:spcBef>
            </a:pPr>
            <a:r>
              <a:rPr spc="-10" dirty="0"/>
              <a:t>WATERGATE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885825" y="3414712"/>
            <a:ext cx="7515225" cy="2908300"/>
            <a:chOff x="885825" y="3414712"/>
            <a:chExt cx="7515225" cy="2908300"/>
          </a:xfrm>
        </p:grpSpPr>
        <p:sp>
          <p:nvSpPr>
            <p:cNvPr id="4" name="object 4"/>
            <p:cNvSpPr/>
            <p:nvPr/>
          </p:nvSpPr>
          <p:spPr>
            <a:xfrm>
              <a:off x="900112" y="3429000"/>
              <a:ext cx="7486650" cy="2879725"/>
            </a:xfrm>
            <a:custGeom>
              <a:avLst/>
              <a:gdLst/>
              <a:ahLst/>
              <a:cxnLst/>
              <a:rect l="l" t="t" r="r" b="b"/>
              <a:pathLst>
                <a:path w="7486650" h="2879725">
                  <a:moveTo>
                    <a:pt x="7486650" y="0"/>
                  </a:moveTo>
                  <a:lnTo>
                    <a:pt x="0" y="0"/>
                  </a:lnTo>
                  <a:lnTo>
                    <a:pt x="0" y="2879725"/>
                  </a:lnTo>
                  <a:lnTo>
                    <a:pt x="7486650" y="2879725"/>
                  </a:lnTo>
                  <a:lnTo>
                    <a:pt x="7486650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00112" y="3429000"/>
              <a:ext cx="7486650" cy="2879725"/>
            </a:xfrm>
            <a:custGeom>
              <a:avLst/>
              <a:gdLst/>
              <a:ahLst/>
              <a:cxnLst/>
              <a:rect l="l" t="t" r="r" b="b"/>
              <a:pathLst>
                <a:path w="7486650" h="2879725">
                  <a:moveTo>
                    <a:pt x="0" y="2879725"/>
                  </a:moveTo>
                  <a:lnTo>
                    <a:pt x="7486650" y="2879725"/>
                  </a:lnTo>
                  <a:lnTo>
                    <a:pt x="7486650" y="0"/>
                  </a:lnTo>
                  <a:lnTo>
                    <a:pt x="0" y="0"/>
                  </a:lnTo>
                  <a:lnTo>
                    <a:pt x="0" y="2879725"/>
                  </a:lnTo>
                  <a:close/>
                </a:path>
              </a:pathLst>
            </a:custGeom>
            <a:ln w="28575">
              <a:solidFill>
                <a:srgbClr val="33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978674" y="3394049"/>
            <a:ext cx="6911975" cy="252539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5600" algn="l"/>
              </a:tabLst>
            </a:pP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Parameter</a:t>
            </a:r>
            <a:r>
              <a:rPr sz="2000" b="1" spc="-7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adjustment,</a:t>
            </a:r>
            <a:r>
              <a:rPr sz="2000" b="1" spc="-7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CC0000"/>
                </a:solidFill>
                <a:latin typeface="Arial"/>
                <a:cs typeface="Arial"/>
              </a:rPr>
              <a:t>Pulprog=zgpgwg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355600" algn="l"/>
              </a:tabLst>
            </a:pPr>
            <a:r>
              <a:rPr sz="2000" b="1" dirty="0">
                <a:latin typeface="Arial"/>
                <a:cs typeface="Arial"/>
              </a:rPr>
              <a:t>p11: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pulse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length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for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90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degree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shaped</a:t>
            </a:r>
            <a:r>
              <a:rPr sz="2000" b="1" spc="-10" dirty="0">
                <a:latin typeface="Arial"/>
                <a:cs typeface="Arial"/>
              </a:rPr>
              <a:t> pulse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355600" algn="l"/>
              </a:tabLst>
            </a:pPr>
            <a:r>
              <a:rPr sz="2000" b="1" dirty="0">
                <a:latin typeface="Arial"/>
                <a:cs typeface="Arial"/>
              </a:rPr>
              <a:t>sp1: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power</a:t>
            </a:r>
            <a:r>
              <a:rPr sz="2000" b="1" spc="-6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level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for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90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degree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shaped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pulse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355600" algn="l"/>
              </a:tabLst>
            </a:pPr>
            <a:r>
              <a:rPr sz="2000" b="1" dirty="0">
                <a:latin typeface="Arial"/>
                <a:cs typeface="Arial"/>
              </a:rPr>
              <a:t>spnam1:</a:t>
            </a:r>
            <a:r>
              <a:rPr sz="2000" b="1" spc="-5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name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of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shaped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pulse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2000">
              <a:latin typeface="Arial"/>
              <a:cs typeface="Arial"/>
            </a:endParaRPr>
          </a:p>
          <a:p>
            <a:pPr marL="12700" marR="5080">
              <a:lnSpc>
                <a:spcPct val="120000"/>
              </a:lnSpc>
              <a:spcBef>
                <a:spcPts val="5"/>
              </a:spcBef>
            </a:pP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For</a:t>
            </a:r>
            <a:r>
              <a:rPr sz="2000" b="1" spc="-3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example</a:t>
            </a:r>
            <a:r>
              <a:rPr sz="2000" b="1" dirty="0">
                <a:latin typeface="Arial"/>
                <a:cs typeface="Arial"/>
              </a:rPr>
              <a:t>:</a:t>
            </a:r>
            <a:r>
              <a:rPr sz="2000" b="1" spc="-6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set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spnam1=Sinc1.1000,</a:t>
            </a:r>
            <a:r>
              <a:rPr sz="2000" b="1" spc="-7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p11=1</a:t>
            </a:r>
            <a:r>
              <a:rPr sz="2000" b="1" spc="-5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msec, </a:t>
            </a:r>
            <a:r>
              <a:rPr sz="2000" b="1" dirty="0">
                <a:latin typeface="Arial"/>
                <a:cs typeface="Arial"/>
              </a:rPr>
              <a:t>Minimize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the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water</a:t>
            </a:r>
            <a:r>
              <a:rPr sz="2000" b="1" spc="-5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fid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by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adjusting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sp1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in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the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“gs”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utility.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44227" y="1006471"/>
            <a:ext cx="15005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1029969" algn="l"/>
              </a:tabLst>
            </a:pPr>
            <a:r>
              <a:rPr sz="1800" spc="-25" dirty="0">
                <a:latin typeface="Times New Roman"/>
                <a:cs typeface="Times New Roman"/>
              </a:rPr>
              <a:t>90</a:t>
            </a:r>
            <a:r>
              <a:rPr sz="1800" spc="-37" baseline="-20833" dirty="0">
                <a:latin typeface="Times New Roman"/>
                <a:cs typeface="Times New Roman"/>
              </a:rPr>
              <a:t>x</a:t>
            </a:r>
            <a:r>
              <a:rPr sz="1800" baseline="-20833" dirty="0">
                <a:latin typeface="Times New Roman"/>
                <a:cs typeface="Times New Roman"/>
              </a:rPr>
              <a:t>	</a:t>
            </a:r>
            <a:r>
              <a:rPr sz="1800" spc="-20" dirty="0">
                <a:latin typeface="Times New Roman"/>
                <a:cs typeface="Times New Roman"/>
              </a:rPr>
              <a:t>180</a:t>
            </a:r>
            <a:r>
              <a:rPr sz="1800" spc="-30" baseline="-20833" dirty="0">
                <a:latin typeface="Times New Roman"/>
                <a:cs typeface="Times New Roman"/>
              </a:rPr>
              <a:t>y</a:t>
            </a:r>
            <a:endParaRPr sz="1800" baseline="-20833">
              <a:latin typeface="Times New Roman"/>
              <a:cs typeface="Times New Roman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3448050" y="1347787"/>
            <a:ext cx="1290955" cy="692150"/>
            <a:chOff x="3448050" y="1347787"/>
            <a:chExt cx="1290955" cy="692150"/>
          </a:xfrm>
        </p:grpSpPr>
        <p:sp>
          <p:nvSpPr>
            <p:cNvPr id="9" name="object 9"/>
            <p:cNvSpPr/>
            <p:nvPr/>
          </p:nvSpPr>
          <p:spPr>
            <a:xfrm>
              <a:off x="3452812" y="1352549"/>
              <a:ext cx="130175" cy="682625"/>
            </a:xfrm>
            <a:custGeom>
              <a:avLst/>
              <a:gdLst/>
              <a:ahLst/>
              <a:cxnLst/>
              <a:rect l="l" t="t" r="r" b="b"/>
              <a:pathLst>
                <a:path w="130175" h="682625">
                  <a:moveTo>
                    <a:pt x="130175" y="0"/>
                  </a:moveTo>
                  <a:lnTo>
                    <a:pt x="0" y="0"/>
                  </a:lnTo>
                  <a:lnTo>
                    <a:pt x="0" y="682625"/>
                  </a:lnTo>
                  <a:lnTo>
                    <a:pt x="130175" y="682625"/>
                  </a:lnTo>
                  <a:lnTo>
                    <a:pt x="1301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452812" y="1352549"/>
              <a:ext cx="130175" cy="682625"/>
            </a:xfrm>
            <a:custGeom>
              <a:avLst/>
              <a:gdLst/>
              <a:ahLst/>
              <a:cxnLst/>
              <a:rect l="l" t="t" r="r" b="b"/>
              <a:pathLst>
                <a:path w="130175" h="682625">
                  <a:moveTo>
                    <a:pt x="0" y="682625"/>
                  </a:moveTo>
                  <a:lnTo>
                    <a:pt x="130175" y="682625"/>
                  </a:lnTo>
                  <a:lnTo>
                    <a:pt x="130175" y="0"/>
                  </a:lnTo>
                  <a:lnTo>
                    <a:pt x="0" y="0"/>
                  </a:lnTo>
                  <a:lnTo>
                    <a:pt x="0" y="682625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475162" y="1352549"/>
              <a:ext cx="259079" cy="682625"/>
            </a:xfrm>
            <a:custGeom>
              <a:avLst/>
              <a:gdLst/>
              <a:ahLst/>
              <a:cxnLst/>
              <a:rect l="l" t="t" r="r" b="b"/>
              <a:pathLst>
                <a:path w="259079" h="682625">
                  <a:moveTo>
                    <a:pt x="258762" y="0"/>
                  </a:moveTo>
                  <a:lnTo>
                    <a:pt x="0" y="0"/>
                  </a:lnTo>
                  <a:lnTo>
                    <a:pt x="0" y="682625"/>
                  </a:lnTo>
                  <a:lnTo>
                    <a:pt x="258762" y="682625"/>
                  </a:lnTo>
                  <a:lnTo>
                    <a:pt x="2587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475162" y="1352549"/>
              <a:ext cx="259079" cy="682625"/>
            </a:xfrm>
            <a:custGeom>
              <a:avLst/>
              <a:gdLst/>
              <a:ahLst/>
              <a:cxnLst/>
              <a:rect l="l" t="t" r="r" b="b"/>
              <a:pathLst>
                <a:path w="259079" h="682625">
                  <a:moveTo>
                    <a:pt x="0" y="682625"/>
                  </a:moveTo>
                  <a:lnTo>
                    <a:pt x="258762" y="682625"/>
                  </a:lnTo>
                  <a:lnTo>
                    <a:pt x="258762" y="0"/>
                  </a:lnTo>
                  <a:lnTo>
                    <a:pt x="0" y="0"/>
                  </a:lnTo>
                  <a:lnTo>
                    <a:pt x="0" y="682625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2993389" y="1640014"/>
            <a:ext cx="3302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5" dirty="0">
                <a:latin typeface="Times New Roman"/>
                <a:cs typeface="Times New Roman"/>
              </a:rPr>
              <a:t>d1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4210050" y="1782762"/>
            <a:ext cx="790575" cy="561975"/>
            <a:chOff x="4210050" y="1782762"/>
            <a:chExt cx="790575" cy="561975"/>
          </a:xfrm>
        </p:grpSpPr>
        <p:sp>
          <p:nvSpPr>
            <p:cNvPr id="15" name="object 15"/>
            <p:cNvSpPr/>
            <p:nvPr/>
          </p:nvSpPr>
          <p:spPr>
            <a:xfrm>
              <a:off x="4214812" y="1787525"/>
              <a:ext cx="260350" cy="371475"/>
            </a:xfrm>
            <a:custGeom>
              <a:avLst/>
              <a:gdLst/>
              <a:ahLst/>
              <a:cxnLst/>
              <a:rect l="l" t="t" r="r" b="b"/>
              <a:pathLst>
                <a:path w="260350" h="371475">
                  <a:moveTo>
                    <a:pt x="130175" y="0"/>
                  </a:moveTo>
                  <a:lnTo>
                    <a:pt x="89029" y="9469"/>
                  </a:lnTo>
                  <a:lnTo>
                    <a:pt x="53294" y="35837"/>
                  </a:lnTo>
                  <a:lnTo>
                    <a:pt x="25115" y="76044"/>
                  </a:lnTo>
                  <a:lnTo>
                    <a:pt x="6636" y="127030"/>
                  </a:lnTo>
                  <a:lnTo>
                    <a:pt x="0" y="185737"/>
                  </a:lnTo>
                  <a:lnTo>
                    <a:pt x="6636" y="244444"/>
                  </a:lnTo>
                  <a:lnTo>
                    <a:pt x="25115" y="295430"/>
                  </a:lnTo>
                  <a:lnTo>
                    <a:pt x="53294" y="335637"/>
                  </a:lnTo>
                  <a:lnTo>
                    <a:pt x="89029" y="362005"/>
                  </a:lnTo>
                  <a:lnTo>
                    <a:pt x="130175" y="371475"/>
                  </a:lnTo>
                  <a:lnTo>
                    <a:pt x="171320" y="362005"/>
                  </a:lnTo>
                  <a:lnTo>
                    <a:pt x="207055" y="335637"/>
                  </a:lnTo>
                  <a:lnTo>
                    <a:pt x="235234" y="295430"/>
                  </a:lnTo>
                  <a:lnTo>
                    <a:pt x="253713" y="244444"/>
                  </a:lnTo>
                  <a:lnTo>
                    <a:pt x="260350" y="185737"/>
                  </a:lnTo>
                  <a:lnTo>
                    <a:pt x="253713" y="127030"/>
                  </a:lnTo>
                  <a:lnTo>
                    <a:pt x="235234" y="76044"/>
                  </a:lnTo>
                  <a:lnTo>
                    <a:pt x="207055" y="35837"/>
                  </a:lnTo>
                  <a:lnTo>
                    <a:pt x="171320" y="9469"/>
                  </a:lnTo>
                  <a:lnTo>
                    <a:pt x="1301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214812" y="1787525"/>
              <a:ext cx="260350" cy="371475"/>
            </a:xfrm>
            <a:custGeom>
              <a:avLst/>
              <a:gdLst/>
              <a:ahLst/>
              <a:cxnLst/>
              <a:rect l="l" t="t" r="r" b="b"/>
              <a:pathLst>
                <a:path w="260350" h="371475">
                  <a:moveTo>
                    <a:pt x="0" y="185737"/>
                  </a:moveTo>
                  <a:lnTo>
                    <a:pt x="6636" y="127030"/>
                  </a:lnTo>
                  <a:lnTo>
                    <a:pt x="25115" y="76044"/>
                  </a:lnTo>
                  <a:lnTo>
                    <a:pt x="53294" y="35837"/>
                  </a:lnTo>
                  <a:lnTo>
                    <a:pt x="89029" y="9469"/>
                  </a:lnTo>
                  <a:lnTo>
                    <a:pt x="130175" y="0"/>
                  </a:lnTo>
                  <a:lnTo>
                    <a:pt x="171320" y="9469"/>
                  </a:lnTo>
                  <a:lnTo>
                    <a:pt x="207055" y="35837"/>
                  </a:lnTo>
                  <a:lnTo>
                    <a:pt x="235234" y="76044"/>
                  </a:lnTo>
                  <a:lnTo>
                    <a:pt x="253713" y="127030"/>
                  </a:lnTo>
                  <a:lnTo>
                    <a:pt x="260350" y="185737"/>
                  </a:lnTo>
                  <a:lnTo>
                    <a:pt x="253713" y="244444"/>
                  </a:lnTo>
                  <a:lnTo>
                    <a:pt x="235234" y="295430"/>
                  </a:lnTo>
                  <a:lnTo>
                    <a:pt x="207055" y="335637"/>
                  </a:lnTo>
                  <a:lnTo>
                    <a:pt x="171320" y="362005"/>
                  </a:lnTo>
                  <a:lnTo>
                    <a:pt x="130175" y="371475"/>
                  </a:lnTo>
                  <a:lnTo>
                    <a:pt x="89029" y="362005"/>
                  </a:lnTo>
                  <a:lnTo>
                    <a:pt x="53294" y="335637"/>
                  </a:lnTo>
                  <a:lnTo>
                    <a:pt x="25115" y="295430"/>
                  </a:lnTo>
                  <a:lnTo>
                    <a:pt x="6636" y="244444"/>
                  </a:lnTo>
                  <a:lnTo>
                    <a:pt x="0" y="18573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214812" y="2034719"/>
              <a:ext cx="260350" cy="310515"/>
            </a:xfrm>
            <a:custGeom>
              <a:avLst/>
              <a:gdLst/>
              <a:ahLst/>
              <a:cxnLst/>
              <a:rect l="l" t="t" r="r" b="b"/>
              <a:pathLst>
                <a:path w="260350" h="310514">
                  <a:moveTo>
                    <a:pt x="260350" y="0"/>
                  </a:moveTo>
                  <a:lnTo>
                    <a:pt x="0" y="0"/>
                  </a:lnTo>
                  <a:lnTo>
                    <a:pt x="0" y="310018"/>
                  </a:lnTo>
                  <a:lnTo>
                    <a:pt x="260350" y="310018"/>
                  </a:lnTo>
                  <a:lnTo>
                    <a:pt x="2603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733925" y="1787525"/>
              <a:ext cx="262255" cy="371475"/>
            </a:xfrm>
            <a:custGeom>
              <a:avLst/>
              <a:gdLst/>
              <a:ahLst/>
              <a:cxnLst/>
              <a:rect l="l" t="t" r="r" b="b"/>
              <a:pathLst>
                <a:path w="262254" h="371475">
                  <a:moveTo>
                    <a:pt x="130975" y="0"/>
                  </a:moveTo>
                  <a:lnTo>
                    <a:pt x="89575" y="9469"/>
                  </a:lnTo>
                  <a:lnTo>
                    <a:pt x="53621" y="35837"/>
                  </a:lnTo>
                  <a:lnTo>
                    <a:pt x="25269" y="76044"/>
                  </a:lnTo>
                  <a:lnTo>
                    <a:pt x="6676" y="127030"/>
                  </a:lnTo>
                  <a:lnTo>
                    <a:pt x="0" y="185737"/>
                  </a:lnTo>
                  <a:lnTo>
                    <a:pt x="6676" y="244444"/>
                  </a:lnTo>
                  <a:lnTo>
                    <a:pt x="25269" y="295430"/>
                  </a:lnTo>
                  <a:lnTo>
                    <a:pt x="53621" y="335637"/>
                  </a:lnTo>
                  <a:lnTo>
                    <a:pt x="89575" y="362005"/>
                  </a:lnTo>
                  <a:lnTo>
                    <a:pt x="130975" y="371475"/>
                  </a:lnTo>
                  <a:lnTo>
                    <a:pt x="172368" y="362005"/>
                  </a:lnTo>
                  <a:lnTo>
                    <a:pt x="208318" y="335637"/>
                  </a:lnTo>
                  <a:lnTo>
                    <a:pt x="236668" y="295430"/>
                  </a:lnTo>
                  <a:lnTo>
                    <a:pt x="255260" y="244444"/>
                  </a:lnTo>
                  <a:lnTo>
                    <a:pt x="261937" y="185737"/>
                  </a:lnTo>
                  <a:lnTo>
                    <a:pt x="255260" y="127030"/>
                  </a:lnTo>
                  <a:lnTo>
                    <a:pt x="236668" y="76044"/>
                  </a:lnTo>
                  <a:lnTo>
                    <a:pt x="208318" y="35837"/>
                  </a:lnTo>
                  <a:lnTo>
                    <a:pt x="172368" y="9469"/>
                  </a:lnTo>
                  <a:lnTo>
                    <a:pt x="1309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733925" y="1787525"/>
              <a:ext cx="262255" cy="371475"/>
            </a:xfrm>
            <a:custGeom>
              <a:avLst/>
              <a:gdLst/>
              <a:ahLst/>
              <a:cxnLst/>
              <a:rect l="l" t="t" r="r" b="b"/>
              <a:pathLst>
                <a:path w="262254" h="371475">
                  <a:moveTo>
                    <a:pt x="0" y="185737"/>
                  </a:moveTo>
                  <a:lnTo>
                    <a:pt x="6676" y="127030"/>
                  </a:lnTo>
                  <a:lnTo>
                    <a:pt x="25269" y="76044"/>
                  </a:lnTo>
                  <a:lnTo>
                    <a:pt x="53621" y="35837"/>
                  </a:lnTo>
                  <a:lnTo>
                    <a:pt x="89575" y="9469"/>
                  </a:lnTo>
                  <a:lnTo>
                    <a:pt x="130975" y="0"/>
                  </a:lnTo>
                  <a:lnTo>
                    <a:pt x="172368" y="9469"/>
                  </a:lnTo>
                  <a:lnTo>
                    <a:pt x="208318" y="35837"/>
                  </a:lnTo>
                  <a:lnTo>
                    <a:pt x="236668" y="76044"/>
                  </a:lnTo>
                  <a:lnTo>
                    <a:pt x="255260" y="127030"/>
                  </a:lnTo>
                  <a:lnTo>
                    <a:pt x="261937" y="185737"/>
                  </a:lnTo>
                  <a:lnTo>
                    <a:pt x="255260" y="244444"/>
                  </a:lnTo>
                  <a:lnTo>
                    <a:pt x="236668" y="295430"/>
                  </a:lnTo>
                  <a:lnTo>
                    <a:pt x="208318" y="335637"/>
                  </a:lnTo>
                  <a:lnTo>
                    <a:pt x="172368" y="362005"/>
                  </a:lnTo>
                  <a:lnTo>
                    <a:pt x="130975" y="371475"/>
                  </a:lnTo>
                  <a:lnTo>
                    <a:pt x="89575" y="362005"/>
                  </a:lnTo>
                  <a:lnTo>
                    <a:pt x="53621" y="335637"/>
                  </a:lnTo>
                  <a:lnTo>
                    <a:pt x="25269" y="295430"/>
                  </a:lnTo>
                  <a:lnTo>
                    <a:pt x="6676" y="244444"/>
                  </a:lnTo>
                  <a:lnTo>
                    <a:pt x="0" y="18573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733925" y="2034719"/>
              <a:ext cx="262255" cy="310515"/>
            </a:xfrm>
            <a:custGeom>
              <a:avLst/>
              <a:gdLst/>
              <a:ahLst/>
              <a:cxnLst/>
              <a:rect l="l" t="t" r="r" b="b"/>
              <a:pathLst>
                <a:path w="262254" h="310514">
                  <a:moveTo>
                    <a:pt x="261937" y="0"/>
                  </a:moveTo>
                  <a:lnTo>
                    <a:pt x="0" y="0"/>
                  </a:lnTo>
                  <a:lnTo>
                    <a:pt x="0" y="310018"/>
                  </a:lnTo>
                  <a:lnTo>
                    <a:pt x="261937" y="310018"/>
                  </a:lnTo>
                  <a:lnTo>
                    <a:pt x="2619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4072890" y="1441450"/>
            <a:ext cx="431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Times New Roman"/>
                <a:cs typeface="Times New Roman"/>
              </a:rPr>
              <a:t>90</a:t>
            </a:r>
            <a:r>
              <a:rPr sz="1800" spc="-15" baseline="-20833" dirty="0">
                <a:latin typeface="Times New Roman"/>
                <a:cs typeface="Times New Roman"/>
              </a:rPr>
              <a:t>-</a:t>
            </a:r>
            <a:r>
              <a:rPr sz="1800" spc="-75" baseline="-20833" dirty="0">
                <a:latin typeface="Times New Roman"/>
                <a:cs typeface="Times New Roman"/>
              </a:rPr>
              <a:t>y</a:t>
            </a:r>
            <a:endParaRPr sz="1800" baseline="-20833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852352" y="1441450"/>
            <a:ext cx="431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Times New Roman"/>
                <a:cs typeface="Times New Roman"/>
              </a:rPr>
              <a:t>90</a:t>
            </a:r>
            <a:r>
              <a:rPr sz="1800" spc="-15" baseline="-20833" dirty="0">
                <a:latin typeface="Times New Roman"/>
                <a:cs typeface="Times New Roman"/>
              </a:rPr>
              <a:t>-</a:t>
            </a:r>
            <a:r>
              <a:rPr sz="1800" spc="-75" baseline="-20833" dirty="0">
                <a:latin typeface="Times New Roman"/>
                <a:cs typeface="Times New Roman"/>
              </a:rPr>
              <a:t>y</a:t>
            </a:r>
            <a:endParaRPr sz="1800" baseline="-20833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051050" y="1743075"/>
            <a:ext cx="539750" cy="4572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90805">
              <a:lnSpc>
                <a:spcPts val="2435"/>
              </a:lnSpc>
            </a:pPr>
            <a:r>
              <a:rPr sz="1600" b="1" spc="-25" dirty="0">
                <a:latin typeface="Times New Roman"/>
                <a:cs typeface="Times New Roman"/>
              </a:rPr>
              <a:t>1</a:t>
            </a:r>
            <a:r>
              <a:rPr sz="3600" b="1" spc="-37" baseline="-16203" dirty="0">
                <a:latin typeface="Times New Roman"/>
                <a:cs typeface="Times New Roman"/>
              </a:rPr>
              <a:t>H</a:t>
            </a:r>
            <a:endParaRPr sz="3600" baseline="-16203">
              <a:latin typeface="Times New Roman"/>
              <a:cs typeface="Times New Roman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2919412" y="2487612"/>
            <a:ext cx="3770629" cy="561975"/>
            <a:chOff x="2919412" y="2487612"/>
            <a:chExt cx="3770629" cy="561975"/>
          </a:xfrm>
        </p:grpSpPr>
        <p:sp>
          <p:nvSpPr>
            <p:cNvPr id="25" name="object 25"/>
            <p:cNvSpPr/>
            <p:nvPr/>
          </p:nvSpPr>
          <p:spPr>
            <a:xfrm>
              <a:off x="3700462" y="2492375"/>
              <a:ext cx="260350" cy="371475"/>
            </a:xfrm>
            <a:custGeom>
              <a:avLst/>
              <a:gdLst/>
              <a:ahLst/>
              <a:cxnLst/>
              <a:rect l="l" t="t" r="r" b="b"/>
              <a:pathLst>
                <a:path w="260350" h="371475">
                  <a:moveTo>
                    <a:pt x="130175" y="0"/>
                  </a:moveTo>
                  <a:lnTo>
                    <a:pt x="89029" y="9469"/>
                  </a:lnTo>
                  <a:lnTo>
                    <a:pt x="53294" y="35837"/>
                  </a:lnTo>
                  <a:lnTo>
                    <a:pt x="25115" y="76044"/>
                  </a:lnTo>
                  <a:lnTo>
                    <a:pt x="6636" y="127030"/>
                  </a:lnTo>
                  <a:lnTo>
                    <a:pt x="0" y="185737"/>
                  </a:lnTo>
                  <a:lnTo>
                    <a:pt x="6636" y="244444"/>
                  </a:lnTo>
                  <a:lnTo>
                    <a:pt x="25115" y="295430"/>
                  </a:lnTo>
                  <a:lnTo>
                    <a:pt x="53294" y="335637"/>
                  </a:lnTo>
                  <a:lnTo>
                    <a:pt x="89029" y="362005"/>
                  </a:lnTo>
                  <a:lnTo>
                    <a:pt x="130175" y="371475"/>
                  </a:lnTo>
                  <a:lnTo>
                    <a:pt x="171320" y="362005"/>
                  </a:lnTo>
                  <a:lnTo>
                    <a:pt x="207055" y="335637"/>
                  </a:lnTo>
                  <a:lnTo>
                    <a:pt x="235234" y="295430"/>
                  </a:lnTo>
                  <a:lnTo>
                    <a:pt x="253713" y="244444"/>
                  </a:lnTo>
                  <a:lnTo>
                    <a:pt x="260350" y="185737"/>
                  </a:lnTo>
                  <a:lnTo>
                    <a:pt x="253713" y="127030"/>
                  </a:lnTo>
                  <a:lnTo>
                    <a:pt x="235234" y="76044"/>
                  </a:lnTo>
                  <a:lnTo>
                    <a:pt x="207055" y="35837"/>
                  </a:lnTo>
                  <a:lnTo>
                    <a:pt x="171320" y="9469"/>
                  </a:lnTo>
                  <a:lnTo>
                    <a:pt x="1301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700462" y="2492375"/>
              <a:ext cx="260350" cy="371475"/>
            </a:xfrm>
            <a:custGeom>
              <a:avLst/>
              <a:gdLst/>
              <a:ahLst/>
              <a:cxnLst/>
              <a:rect l="l" t="t" r="r" b="b"/>
              <a:pathLst>
                <a:path w="260350" h="371475">
                  <a:moveTo>
                    <a:pt x="0" y="185737"/>
                  </a:moveTo>
                  <a:lnTo>
                    <a:pt x="6636" y="127030"/>
                  </a:lnTo>
                  <a:lnTo>
                    <a:pt x="25115" y="76044"/>
                  </a:lnTo>
                  <a:lnTo>
                    <a:pt x="53294" y="35837"/>
                  </a:lnTo>
                  <a:lnTo>
                    <a:pt x="89029" y="9469"/>
                  </a:lnTo>
                  <a:lnTo>
                    <a:pt x="130175" y="0"/>
                  </a:lnTo>
                  <a:lnTo>
                    <a:pt x="171320" y="9469"/>
                  </a:lnTo>
                  <a:lnTo>
                    <a:pt x="207055" y="35837"/>
                  </a:lnTo>
                  <a:lnTo>
                    <a:pt x="235234" y="76044"/>
                  </a:lnTo>
                  <a:lnTo>
                    <a:pt x="253713" y="127030"/>
                  </a:lnTo>
                  <a:lnTo>
                    <a:pt x="260350" y="185737"/>
                  </a:lnTo>
                  <a:lnTo>
                    <a:pt x="253713" y="244444"/>
                  </a:lnTo>
                  <a:lnTo>
                    <a:pt x="235234" y="295430"/>
                  </a:lnTo>
                  <a:lnTo>
                    <a:pt x="207055" y="335637"/>
                  </a:lnTo>
                  <a:lnTo>
                    <a:pt x="171320" y="362005"/>
                  </a:lnTo>
                  <a:lnTo>
                    <a:pt x="130175" y="371475"/>
                  </a:lnTo>
                  <a:lnTo>
                    <a:pt x="89029" y="362005"/>
                  </a:lnTo>
                  <a:lnTo>
                    <a:pt x="53294" y="335637"/>
                  </a:lnTo>
                  <a:lnTo>
                    <a:pt x="25115" y="295430"/>
                  </a:lnTo>
                  <a:lnTo>
                    <a:pt x="6636" y="244444"/>
                  </a:lnTo>
                  <a:lnTo>
                    <a:pt x="0" y="18573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700462" y="2740025"/>
              <a:ext cx="260350" cy="309880"/>
            </a:xfrm>
            <a:custGeom>
              <a:avLst/>
              <a:gdLst/>
              <a:ahLst/>
              <a:cxnLst/>
              <a:rect l="l" t="t" r="r" b="b"/>
              <a:pathLst>
                <a:path w="260350" h="309880">
                  <a:moveTo>
                    <a:pt x="260350" y="0"/>
                  </a:moveTo>
                  <a:lnTo>
                    <a:pt x="0" y="0"/>
                  </a:lnTo>
                  <a:lnTo>
                    <a:pt x="0" y="309562"/>
                  </a:lnTo>
                  <a:lnTo>
                    <a:pt x="260350" y="309562"/>
                  </a:lnTo>
                  <a:lnTo>
                    <a:pt x="2603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291137" y="2492375"/>
              <a:ext cx="262255" cy="371475"/>
            </a:xfrm>
            <a:custGeom>
              <a:avLst/>
              <a:gdLst/>
              <a:ahLst/>
              <a:cxnLst/>
              <a:rect l="l" t="t" r="r" b="b"/>
              <a:pathLst>
                <a:path w="262254" h="371475">
                  <a:moveTo>
                    <a:pt x="130975" y="0"/>
                  </a:moveTo>
                  <a:lnTo>
                    <a:pt x="89575" y="9469"/>
                  </a:lnTo>
                  <a:lnTo>
                    <a:pt x="53621" y="35837"/>
                  </a:lnTo>
                  <a:lnTo>
                    <a:pt x="25269" y="76044"/>
                  </a:lnTo>
                  <a:lnTo>
                    <a:pt x="6676" y="127030"/>
                  </a:lnTo>
                  <a:lnTo>
                    <a:pt x="0" y="185737"/>
                  </a:lnTo>
                  <a:lnTo>
                    <a:pt x="6676" y="244444"/>
                  </a:lnTo>
                  <a:lnTo>
                    <a:pt x="25269" y="295430"/>
                  </a:lnTo>
                  <a:lnTo>
                    <a:pt x="53621" y="335637"/>
                  </a:lnTo>
                  <a:lnTo>
                    <a:pt x="89575" y="362005"/>
                  </a:lnTo>
                  <a:lnTo>
                    <a:pt x="130975" y="371475"/>
                  </a:lnTo>
                  <a:lnTo>
                    <a:pt x="172368" y="362005"/>
                  </a:lnTo>
                  <a:lnTo>
                    <a:pt x="208318" y="335637"/>
                  </a:lnTo>
                  <a:lnTo>
                    <a:pt x="236668" y="295430"/>
                  </a:lnTo>
                  <a:lnTo>
                    <a:pt x="255260" y="244444"/>
                  </a:lnTo>
                  <a:lnTo>
                    <a:pt x="261937" y="185737"/>
                  </a:lnTo>
                  <a:lnTo>
                    <a:pt x="255260" y="127030"/>
                  </a:lnTo>
                  <a:lnTo>
                    <a:pt x="236668" y="76044"/>
                  </a:lnTo>
                  <a:lnTo>
                    <a:pt x="208318" y="35837"/>
                  </a:lnTo>
                  <a:lnTo>
                    <a:pt x="172368" y="9469"/>
                  </a:lnTo>
                  <a:lnTo>
                    <a:pt x="1309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291137" y="2492375"/>
              <a:ext cx="262255" cy="371475"/>
            </a:xfrm>
            <a:custGeom>
              <a:avLst/>
              <a:gdLst/>
              <a:ahLst/>
              <a:cxnLst/>
              <a:rect l="l" t="t" r="r" b="b"/>
              <a:pathLst>
                <a:path w="262254" h="371475">
                  <a:moveTo>
                    <a:pt x="0" y="185737"/>
                  </a:moveTo>
                  <a:lnTo>
                    <a:pt x="6676" y="127030"/>
                  </a:lnTo>
                  <a:lnTo>
                    <a:pt x="25269" y="76044"/>
                  </a:lnTo>
                  <a:lnTo>
                    <a:pt x="53621" y="35837"/>
                  </a:lnTo>
                  <a:lnTo>
                    <a:pt x="89575" y="9469"/>
                  </a:lnTo>
                  <a:lnTo>
                    <a:pt x="130975" y="0"/>
                  </a:lnTo>
                  <a:lnTo>
                    <a:pt x="172368" y="9469"/>
                  </a:lnTo>
                  <a:lnTo>
                    <a:pt x="208318" y="35837"/>
                  </a:lnTo>
                  <a:lnTo>
                    <a:pt x="236668" y="76044"/>
                  </a:lnTo>
                  <a:lnTo>
                    <a:pt x="255260" y="127030"/>
                  </a:lnTo>
                  <a:lnTo>
                    <a:pt x="261937" y="185737"/>
                  </a:lnTo>
                  <a:lnTo>
                    <a:pt x="255260" y="244444"/>
                  </a:lnTo>
                  <a:lnTo>
                    <a:pt x="236668" y="295430"/>
                  </a:lnTo>
                  <a:lnTo>
                    <a:pt x="208318" y="335637"/>
                  </a:lnTo>
                  <a:lnTo>
                    <a:pt x="172368" y="362005"/>
                  </a:lnTo>
                  <a:lnTo>
                    <a:pt x="130975" y="371475"/>
                  </a:lnTo>
                  <a:lnTo>
                    <a:pt x="89575" y="362005"/>
                  </a:lnTo>
                  <a:lnTo>
                    <a:pt x="53621" y="335637"/>
                  </a:lnTo>
                  <a:lnTo>
                    <a:pt x="25269" y="295430"/>
                  </a:lnTo>
                  <a:lnTo>
                    <a:pt x="6676" y="244444"/>
                  </a:lnTo>
                  <a:lnTo>
                    <a:pt x="0" y="18573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291137" y="2740025"/>
              <a:ext cx="262255" cy="309880"/>
            </a:xfrm>
            <a:custGeom>
              <a:avLst/>
              <a:gdLst/>
              <a:ahLst/>
              <a:cxnLst/>
              <a:rect l="l" t="t" r="r" b="b"/>
              <a:pathLst>
                <a:path w="262254" h="309880">
                  <a:moveTo>
                    <a:pt x="261937" y="0"/>
                  </a:moveTo>
                  <a:lnTo>
                    <a:pt x="0" y="0"/>
                  </a:lnTo>
                  <a:lnTo>
                    <a:pt x="0" y="309562"/>
                  </a:lnTo>
                  <a:lnTo>
                    <a:pt x="261937" y="309562"/>
                  </a:lnTo>
                  <a:lnTo>
                    <a:pt x="2619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2919412" y="2738437"/>
              <a:ext cx="3770629" cy="0"/>
            </a:xfrm>
            <a:custGeom>
              <a:avLst/>
              <a:gdLst/>
              <a:ahLst/>
              <a:cxnLst/>
              <a:rect l="l" t="t" r="r" b="b"/>
              <a:pathLst>
                <a:path w="3770629">
                  <a:moveTo>
                    <a:pt x="0" y="0"/>
                  </a:moveTo>
                  <a:lnTo>
                    <a:pt x="377031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2122487" y="2509837"/>
            <a:ext cx="511175" cy="4572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492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275"/>
              </a:spcBef>
            </a:pPr>
            <a:r>
              <a:rPr sz="2400" b="1" spc="-25" dirty="0">
                <a:latin typeface="Times New Roman"/>
                <a:cs typeface="Times New Roman"/>
              </a:rPr>
              <a:t>G</a:t>
            </a:r>
            <a:r>
              <a:rPr sz="2400" b="1" spc="-37" baseline="-20833" dirty="0">
                <a:latin typeface="Times New Roman"/>
                <a:cs typeface="Times New Roman"/>
              </a:rPr>
              <a:t>z</a:t>
            </a:r>
            <a:endParaRPr sz="2400" baseline="-20833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642677" y="1940052"/>
            <a:ext cx="1612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0" dirty="0">
                <a:solidFill>
                  <a:srgbClr val="CC3300"/>
                </a:solidFill>
                <a:latin typeface="Times New Roman"/>
                <a:cs typeface="Times New Roman"/>
              </a:rPr>
              <a:t>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082552" y="2011375"/>
            <a:ext cx="1778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0" dirty="0">
                <a:solidFill>
                  <a:srgbClr val="CC3300"/>
                </a:solidFill>
                <a:latin typeface="Times New Roman"/>
                <a:cs typeface="Times New Roman"/>
              </a:rPr>
              <a:t>b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2914650" y="1659623"/>
            <a:ext cx="3841115" cy="784225"/>
            <a:chOff x="2914650" y="1659623"/>
            <a:chExt cx="3841115" cy="784225"/>
          </a:xfrm>
        </p:grpSpPr>
        <p:sp>
          <p:nvSpPr>
            <p:cNvPr id="36" name="object 36"/>
            <p:cNvSpPr/>
            <p:nvPr/>
          </p:nvSpPr>
          <p:spPr>
            <a:xfrm>
              <a:off x="2914650" y="2035175"/>
              <a:ext cx="3835400" cy="0"/>
            </a:xfrm>
            <a:custGeom>
              <a:avLst/>
              <a:gdLst/>
              <a:ahLst/>
              <a:cxnLst/>
              <a:rect l="l" t="t" r="r" b="b"/>
              <a:pathLst>
                <a:path w="3835400">
                  <a:moveTo>
                    <a:pt x="0" y="0"/>
                  </a:moveTo>
                  <a:lnTo>
                    <a:pt x="383540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5904788" y="1664385"/>
              <a:ext cx="846455" cy="774700"/>
            </a:xfrm>
            <a:custGeom>
              <a:avLst/>
              <a:gdLst/>
              <a:ahLst/>
              <a:cxnLst/>
              <a:rect l="l" t="t" r="r" b="b"/>
              <a:pathLst>
                <a:path w="846454" h="774700">
                  <a:moveTo>
                    <a:pt x="0" y="0"/>
                  </a:moveTo>
                  <a:lnTo>
                    <a:pt x="0" y="774700"/>
                  </a:lnTo>
                  <a:lnTo>
                    <a:pt x="846137" y="387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5904788" y="1664385"/>
              <a:ext cx="846455" cy="774700"/>
            </a:xfrm>
            <a:custGeom>
              <a:avLst/>
              <a:gdLst/>
              <a:ahLst/>
              <a:cxnLst/>
              <a:rect l="l" t="t" r="r" b="b"/>
              <a:pathLst>
                <a:path w="846454" h="774700">
                  <a:moveTo>
                    <a:pt x="0" y="0"/>
                  </a:moveTo>
                  <a:lnTo>
                    <a:pt x="846137" y="387350"/>
                  </a:lnTo>
                  <a:lnTo>
                    <a:pt x="0" y="774700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5984240" y="1898307"/>
            <a:ext cx="4654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Times New Roman"/>
                <a:cs typeface="Times New Roman"/>
              </a:rPr>
              <a:t>Acqu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1187" y="333374"/>
            <a:ext cx="7772400" cy="516255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2540" rIns="0" bIns="0" rtlCol="0">
            <a:spAutoFit/>
          </a:bodyPr>
          <a:lstStyle/>
          <a:p>
            <a:pPr marL="768350">
              <a:lnSpc>
                <a:spcPct val="100000"/>
              </a:lnSpc>
              <a:spcBef>
                <a:spcPts val="20"/>
              </a:spcBef>
            </a:pPr>
            <a:r>
              <a:rPr dirty="0"/>
              <a:t>WATERGATE</a:t>
            </a:r>
            <a:r>
              <a:rPr spc="-45" dirty="0"/>
              <a:t> </a:t>
            </a:r>
            <a:r>
              <a:rPr dirty="0"/>
              <a:t>V.S.</a:t>
            </a:r>
            <a:r>
              <a:rPr spc="-25" dirty="0"/>
              <a:t> </a:t>
            </a:r>
            <a:r>
              <a:rPr spc="-10" dirty="0"/>
              <a:t>Presaturation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4716462" y="1412875"/>
            <a:ext cx="3796029" cy="5170805"/>
            <a:chOff x="4716462" y="1412875"/>
            <a:chExt cx="3796029" cy="517080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80065" y="3933825"/>
              <a:ext cx="2932109" cy="264953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95962" y="1412875"/>
              <a:ext cx="2635247" cy="2773362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7524750" y="2133599"/>
              <a:ext cx="0" cy="4392930"/>
            </a:xfrm>
            <a:custGeom>
              <a:avLst/>
              <a:gdLst/>
              <a:ahLst/>
              <a:cxnLst/>
              <a:rect l="l" t="t" r="r" b="b"/>
              <a:pathLst>
                <a:path h="4392930">
                  <a:moveTo>
                    <a:pt x="0" y="4392612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CC33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716462" y="2349499"/>
              <a:ext cx="2162175" cy="641350"/>
            </a:xfrm>
            <a:custGeom>
              <a:avLst/>
              <a:gdLst/>
              <a:ahLst/>
              <a:cxnLst/>
              <a:rect l="l" t="t" r="r" b="b"/>
              <a:pathLst>
                <a:path w="2162175" h="641350">
                  <a:moveTo>
                    <a:pt x="2162175" y="0"/>
                  </a:moveTo>
                  <a:lnTo>
                    <a:pt x="0" y="0"/>
                  </a:lnTo>
                  <a:lnTo>
                    <a:pt x="0" y="641350"/>
                  </a:lnTo>
                  <a:lnTo>
                    <a:pt x="2162175" y="641350"/>
                  </a:lnTo>
                  <a:lnTo>
                    <a:pt x="2162175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4795202" y="2374900"/>
            <a:ext cx="18135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Times New Roman"/>
                <a:cs typeface="Times New Roman"/>
              </a:rPr>
              <a:t>Watergate (pulprog=zgpgwg)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076825" y="4508500"/>
            <a:ext cx="1729105" cy="64135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100" rIns="0" bIns="0" rtlCol="0">
            <a:spAutoFit/>
          </a:bodyPr>
          <a:lstStyle/>
          <a:p>
            <a:pPr marL="90805" marR="136525">
              <a:lnSpc>
                <a:spcPct val="100000"/>
              </a:lnSpc>
              <a:spcBef>
                <a:spcPts val="300"/>
              </a:spcBef>
            </a:pPr>
            <a:r>
              <a:rPr sz="1800" b="1" spc="-10" dirty="0">
                <a:latin typeface="Times New Roman"/>
                <a:cs typeface="Times New Roman"/>
              </a:rPr>
              <a:t>Presat (pulprog=zgpr)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2265" y="3851676"/>
            <a:ext cx="737235" cy="5118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>
              <a:lnSpc>
                <a:spcPts val="1970"/>
              </a:lnSpc>
            </a:pPr>
            <a:r>
              <a:rPr sz="1800" b="1" dirty="0">
                <a:latin typeface="Times New Roman"/>
                <a:cs typeface="Times New Roman"/>
              </a:rPr>
              <a:t>1D </a:t>
            </a:r>
            <a:r>
              <a:rPr sz="1800" b="1" baseline="25462" dirty="0">
                <a:latin typeface="Times New Roman"/>
                <a:cs typeface="Times New Roman"/>
              </a:rPr>
              <a:t>1</a:t>
            </a:r>
            <a:r>
              <a:rPr sz="1800" b="1" dirty="0">
                <a:latin typeface="Times New Roman"/>
                <a:cs typeface="Times New Roman"/>
              </a:rPr>
              <a:t>H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spc="-50" dirty="0">
                <a:latin typeface="Times New Roman"/>
                <a:cs typeface="Times New Roman"/>
              </a:rPr>
              <a:t>s</a:t>
            </a:r>
            <a:endParaRPr sz="1800">
              <a:latin typeface="Times New Roman"/>
              <a:cs typeface="Times New Roman"/>
            </a:endParaRPr>
          </a:p>
          <a:p>
            <a:pPr marR="5715" algn="r">
              <a:lnSpc>
                <a:spcPct val="100000"/>
              </a:lnSpc>
              <a:spcBef>
                <a:spcPts val="110"/>
              </a:spcBef>
            </a:pPr>
            <a:r>
              <a:rPr sz="1600" b="1" spc="-25" dirty="0">
                <a:solidFill>
                  <a:srgbClr val="FF0066"/>
                </a:solidFill>
                <a:latin typeface="Times New Roman"/>
                <a:cs typeface="Times New Roman"/>
              </a:rPr>
              <a:t>Wat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63884" y="3852354"/>
            <a:ext cx="1090930" cy="510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970">
              <a:lnSpc>
                <a:spcPts val="1964"/>
              </a:lnSpc>
            </a:pPr>
            <a:r>
              <a:rPr sz="1800" b="1" dirty="0">
                <a:latin typeface="Times New Roman"/>
                <a:cs typeface="Times New Roman"/>
              </a:rPr>
              <a:t>pectra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of</a:t>
            </a:r>
            <a:r>
              <a:rPr sz="1800" b="1" spc="-55" dirty="0">
                <a:latin typeface="Times New Roman"/>
                <a:cs typeface="Times New Roman"/>
              </a:rPr>
              <a:t> </a:t>
            </a:r>
            <a:r>
              <a:rPr sz="1800" b="1" spc="-50" dirty="0">
                <a:latin typeface="Times New Roman"/>
                <a:cs typeface="Times New Roman"/>
              </a:rPr>
              <a:t>T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1600" b="1" spc="-10" dirty="0">
                <a:solidFill>
                  <a:srgbClr val="FF0066"/>
                </a:solidFill>
                <a:latin typeface="Times New Roman"/>
                <a:cs typeface="Times New Roman"/>
              </a:rPr>
              <a:t>ergate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154298" y="3852354"/>
            <a:ext cx="1104265" cy="1518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800" b="1" spc="-10" dirty="0">
                <a:latin typeface="Times New Roman"/>
                <a:cs typeface="Times New Roman"/>
              </a:rPr>
              <a:t>EP-</a:t>
            </a:r>
            <a:r>
              <a:rPr sz="1800" b="1" dirty="0">
                <a:latin typeface="Times New Roman"/>
                <a:cs typeface="Times New Roman"/>
              </a:rPr>
              <a:t>I,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pH </a:t>
            </a:r>
            <a:r>
              <a:rPr sz="1800" b="1" spc="-25" dirty="0">
                <a:latin typeface="Times New Roman"/>
                <a:cs typeface="Times New Roman"/>
              </a:rPr>
              <a:t>6,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835"/>
              </a:spcBef>
            </a:pPr>
            <a:endParaRPr sz="1800">
              <a:latin typeface="Times New Roman"/>
              <a:cs typeface="Times New Roman"/>
            </a:endParaRPr>
          </a:p>
          <a:p>
            <a:pPr marL="205104">
              <a:lnSpc>
                <a:spcPct val="100000"/>
              </a:lnSpc>
            </a:pPr>
            <a:r>
              <a:rPr sz="16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Presat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50825" y="3789362"/>
            <a:ext cx="3797300" cy="1631950"/>
          </a:xfrm>
          <a:custGeom>
            <a:avLst/>
            <a:gdLst/>
            <a:ahLst/>
            <a:cxnLst/>
            <a:rect l="l" t="t" r="r" b="b"/>
            <a:pathLst>
              <a:path w="3797300" h="1631950">
                <a:moveTo>
                  <a:pt x="2755900" y="1295400"/>
                </a:moveTo>
                <a:lnTo>
                  <a:pt x="2017712" y="1295400"/>
                </a:lnTo>
                <a:lnTo>
                  <a:pt x="2017712" y="1631950"/>
                </a:lnTo>
                <a:lnTo>
                  <a:pt x="2755900" y="1631950"/>
                </a:lnTo>
                <a:lnTo>
                  <a:pt x="2755900" y="1295400"/>
                </a:lnTo>
                <a:close/>
              </a:path>
              <a:path w="3797300" h="1631950">
                <a:moveTo>
                  <a:pt x="3797300" y="0"/>
                </a:moveTo>
                <a:lnTo>
                  <a:pt x="0" y="0"/>
                </a:lnTo>
                <a:lnTo>
                  <a:pt x="0" y="366712"/>
                </a:lnTo>
                <a:lnTo>
                  <a:pt x="360362" y="366712"/>
                </a:lnTo>
                <a:lnTo>
                  <a:pt x="360362" y="623887"/>
                </a:lnTo>
                <a:lnTo>
                  <a:pt x="1477962" y="623887"/>
                </a:lnTo>
                <a:lnTo>
                  <a:pt x="1477962" y="366712"/>
                </a:lnTo>
                <a:lnTo>
                  <a:pt x="3797300" y="366712"/>
                </a:lnTo>
                <a:lnTo>
                  <a:pt x="379730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315758" y="3852354"/>
            <a:ext cx="636270" cy="253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800" b="1" dirty="0">
                <a:latin typeface="Times New Roman"/>
                <a:cs typeface="Times New Roman"/>
              </a:rPr>
              <a:t>290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25" dirty="0">
                <a:latin typeface="Times New Roman"/>
                <a:cs typeface="Times New Roman"/>
              </a:rPr>
              <a:t>K.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15" name="object 1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1958975"/>
            <a:ext cx="4794236" cy="4899025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402590" y="4175125"/>
            <a:ext cx="198691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Times New Roman"/>
                <a:cs typeface="Times New Roman"/>
              </a:rPr>
              <a:t>Watergate</a:t>
            </a:r>
            <a:r>
              <a:rPr sz="1800" b="1" spc="-9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(zgpgwg)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27087" y="188912"/>
            <a:ext cx="7772400" cy="503555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810"/>
              </a:lnSpc>
            </a:pPr>
            <a:r>
              <a:rPr spc="-10" dirty="0"/>
              <a:t>3-9-</a:t>
            </a:r>
            <a:r>
              <a:rPr dirty="0"/>
              <a:t>19</a:t>
            </a:r>
            <a:r>
              <a:rPr spc="-20" dirty="0"/>
              <a:t> </a:t>
            </a:r>
            <a:r>
              <a:rPr spc="-10" dirty="0"/>
              <a:t>WATERGATE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401382" y="717552"/>
            <a:ext cx="381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latin typeface="Times New Roman"/>
                <a:cs typeface="Times New Roman"/>
              </a:rPr>
              <a:t>90</a:t>
            </a:r>
            <a:r>
              <a:rPr sz="1800" b="1" spc="-37" baseline="-20833" dirty="0">
                <a:latin typeface="Times New Roman"/>
                <a:cs typeface="Times New Roman"/>
              </a:rPr>
              <a:t>x</a:t>
            </a:r>
            <a:endParaRPr sz="1800" baseline="-20833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933700" y="1071562"/>
            <a:ext cx="3688079" cy="1421130"/>
            <a:chOff x="2933700" y="1071562"/>
            <a:chExt cx="3688079" cy="1421130"/>
          </a:xfrm>
        </p:grpSpPr>
        <p:sp>
          <p:nvSpPr>
            <p:cNvPr id="5" name="object 5"/>
            <p:cNvSpPr/>
            <p:nvPr/>
          </p:nvSpPr>
          <p:spPr>
            <a:xfrm>
              <a:off x="3798887" y="2024062"/>
              <a:ext cx="250825" cy="312420"/>
            </a:xfrm>
            <a:custGeom>
              <a:avLst/>
              <a:gdLst/>
              <a:ahLst/>
              <a:cxnLst/>
              <a:rect l="l" t="t" r="r" b="b"/>
              <a:pathLst>
                <a:path w="250825" h="312419">
                  <a:moveTo>
                    <a:pt x="125412" y="0"/>
                  </a:moveTo>
                  <a:lnTo>
                    <a:pt x="85771" y="7959"/>
                  </a:lnTo>
                  <a:lnTo>
                    <a:pt x="51344" y="30122"/>
                  </a:lnTo>
                  <a:lnTo>
                    <a:pt x="24196" y="63916"/>
                  </a:lnTo>
                  <a:lnTo>
                    <a:pt x="6393" y="106769"/>
                  </a:lnTo>
                  <a:lnTo>
                    <a:pt x="0" y="156108"/>
                  </a:lnTo>
                  <a:lnTo>
                    <a:pt x="6393" y="205447"/>
                  </a:lnTo>
                  <a:lnTo>
                    <a:pt x="24196" y="248300"/>
                  </a:lnTo>
                  <a:lnTo>
                    <a:pt x="51344" y="282094"/>
                  </a:lnTo>
                  <a:lnTo>
                    <a:pt x="85771" y="304257"/>
                  </a:lnTo>
                  <a:lnTo>
                    <a:pt x="125412" y="312216"/>
                  </a:lnTo>
                  <a:lnTo>
                    <a:pt x="165053" y="304257"/>
                  </a:lnTo>
                  <a:lnTo>
                    <a:pt x="199480" y="282094"/>
                  </a:lnTo>
                  <a:lnTo>
                    <a:pt x="226628" y="248300"/>
                  </a:lnTo>
                  <a:lnTo>
                    <a:pt x="244431" y="205447"/>
                  </a:lnTo>
                  <a:lnTo>
                    <a:pt x="250825" y="156108"/>
                  </a:lnTo>
                  <a:lnTo>
                    <a:pt x="244431" y="106769"/>
                  </a:lnTo>
                  <a:lnTo>
                    <a:pt x="226628" y="63916"/>
                  </a:lnTo>
                  <a:lnTo>
                    <a:pt x="199480" y="30122"/>
                  </a:lnTo>
                  <a:lnTo>
                    <a:pt x="165053" y="7959"/>
                  </a:lnTo>
                  <a:lnTo>
                    <a:pt x="12541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798887" y="2024062"/>
              <a:ext cx="250825" cy="312420"/>
            </a:xfrm>
            <a:custGeom>
              <a:avLst/>
              <a:gdLst/>
              <a:ahLst/>
              <a:cxnLst/>
              <a:rect l="l" t="t" r="r" b="b"/>
              <a:pathLst>
                <a:path w="250825" h="312419">
                  <a:moveTo>
                    <a:pt x="0" y="156108"/>
                  </a:moveTo>
                  <a:lnTo>
                    <a:pt x="6393" y="106769"/>
                  </a:lnTo>
                  <a:lnTo>
                    <a:pt x="24196" y="63916"/>
                  </a:lnTo>
                  <a:lnTo>
                    <a:pt x="51344" y="30122"/>
                  </a:lnTo>
                  <a:lnTo>
                    <a:pt x="85771" y="7959"/>
                  </a:lnTo>
                  <a:lnTo>
                    <a:pt x="125412" y="0"/>
                  </a:lnTo>
                  <a:lnTo>
                    <a:pt x="165053" y="7959"/>
                  </a:lnTo>
                  <a:lnTo>
                    <a:pt x="199480" y="30122"/>
                  </a:lnTo>
                  <a:lnTo>
                    <a:pt x="226628" y="63916"/>
                  </a:lnTo>
                  <a:lnTo>
                    <a:pt x="244431" y="106769"/>
                  </a:lnTo>
                  <a:lnTo>
                    <a:pt x="250825" y="156108"/>
                  </a:lnTo>
                  <a:lnTo>
                    <a:pt x="244431" y="205447"/>
                  </a:lnTo>
                  <a:lnTo>
                    <a:pt x="226628" y="248300"/>
                  </a:lnTo>
                  <a:lnTo>
                    <a:pt x="199480" y="282094"/>
                  </a:lnTo>
                  <a:lnTo>
                    <a:pt x="165053" y="304257"/>
                  </a:lnTo>
                  <a:lnTo>
                    <a:pt x="125412" y="312216"/>
                  </a:lnTo>
                  <a:lnTo>
                    <a:pt x="85771" y="304257"/>
                  </a:lnTo>
                  <a:lnTo>
                    <a:pt x="51344" y="282094"/>
                  </a:lnTo>
                  <a:lnTo>
                    <a:pt x="24196" y="248300"/>
                  </a:lnTo>
                  <a:lnTo>
                    <a:pt x="6393" y="205447"/>
                  </a:lnTo>
                  <a:lnTo>
                    <a:pt x="0" y="156108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798887" y="2231821"/>
              <a:ext cx="250825" cy="260985"/>
            </a:xfrm>
            <a:custGeom>
              <a:avLst/>
              <a:gdLst/>
              <a:ahLst/>
              <a:cxnLst/>
              <a:rect l="l" t="t" r="r" b="b"/>
              <a:pathLst>
                <a:path w="250825" h="260985">
                  <a:moveTo>
                    <a:pt x="250825" y="0"/>
                  </a:moveTo>
                  <a:lnTo>
                    <a:pt x="0" y="0"/>
                  </a:lnTo>
                  <a:lnTo>
                    <a:pt x="0" y="260553"/>
                  </a:lnTo>
                  <a:lnTo>
                    <a:pt x="250825" y="260553"/>
                  </a:lnTo>
                  <a:lnTo>
                    <a:pt x="2508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040312" y="2024062"/>
              <a:ext cx="249554" cy="312420"/>
            </a:xfrm>
            <a:custGeom>
              <a:avLst/>
              <a:gdLst/>
              <a:ahLst/>
              <a:cxnLst/>
              <a:rect l="l" t="t" r="r" b="b"/>
              <a:pathLst>
                <a:path w="249554" h="312419">
                  <a:moveTo>
                    <a:pt x="124625" y="0"/>
                  </a:moveTo>
                  <a:lnTo>
                    <a:pt x="85231" y="7959"/>
                  </a:lnTo>
                  <a:lnTo>
                    <a:pt x="51020" y="30122"/>
                  </a:lnTo>
                  <a:lnTo>
                    <a:pt x="24043" y="63916"/>
                  </a:lnTo>
                  <a:lnTo>
                    <a:pt x="6352" y="106769"/>
                  </a:lnTo>
                  <a:lnTo>
                    <a:pt x="0" y="156108"/>
                  </a:lnTo>
                  <a:lnTo>
                    <a:pt x="6352" y="205447"/>
                  </a:lnTo>
                  <a:lnTo>
                    <a:pt x="24043" y="248300"/>
                  </a:lnTo>
                  <a:lnTo>
                    <a:pt x="51020" y="282094"/>
                  </a:lnTo>
                  <a:lnTo>
                    <a:pt x="85231" y="304257"/>
                  </a:lnTo>
                  <a:lnTo>
                    <a:pt x="124625" y="312216"/>
                  </a:lnTo>
                  <a:lnTo>
                    <a:pt x="164012" y="304257"/>
                  </a:lnTo>
                  <a:lnTo>
                    <a:pt x="198219" y="282094"/>
                  </a:lnTo>
                  <a:lnTo>
                    <a:pt x="225194" y="248300"/>
                  </a:lnTo>
                  <a:lnTo>
                    <a:pt x="242884" y="205447"/>
                  </a:lnTo>
                  <a:lnTo>
                    <a:pt x="249237" y="156108"/>
                  </a:lnTo>
                  <a:lnTo>
                    <a:pt x="242884" y="106769"/>
                  </a:lnTo>
                  <a:lnTo>
                    <a:pt x="225194" y="63916"/>
                  </a:lnTo>
                  <a:lnTo>
                    <a:pt x="198219" y="30122"/>
                  </a:lnTo>
                  <a:lnTo>
                    <a:pt x="164012" y="7959"/>
                  </a:lnTo>
                  <a:lnTo>
                    <a:pt x="12462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040312" y="2024062"/>
              <a:ext cx="249554" cy="312420"/>
            </a:xfrm>
            <a:custGeom>
              <a:avLst/>
              <a:gdLst/>
              <a:ahLst/>
              <a:cxnLst/>
              <a:rect l="l" t="t" r="r" b="b"/>
              <a:pathLst>
                <a:path w="249554" h="312419">
                  <a:moveTo>
                    <a:pt x="0" y="156108"/>
                  </a:moveTo>
                  <a:lnTo>
                    <a:pt x="6352" y="106769"/>
                  </a:lnTo>
                  <a:lnTo>
                    <a:pt x="24043" y="63916"/>
                  </a:lnTo>
                  <a:lnTo>
                    <a:pt x="51020" y="30122"/>
                  </a:lnTo>
                  <a:lnTo>
                    <a:pt x="85231" y="7959"/>
                  </a:lnTo>
                  <a:lnTo>
                    <a:pt x="124625" y="0"/>
                  </a:lnTo>
                  <a:lnTo>
                    <a:pt x="164012" y="7959"/>
                  </a:lnTo>
                  <a:lnTo>
                    <a:pt x="198219" y="30122"/>
                  </a:lnTo>
                  <a:lnTo>
                    <a:pt x="225194" y="63916"/>
                  </a:lnTo>
                  <a:lnTo>
                    <a:pt x="242884" y="106769"/>
                  </a:lnTo>
                  <a:lnTo>
                    <a:pt x="249237" y="156108"/>
                  </a:lnTo>
                  <a:lnTo>
                    <a:pt x="242884" y="205447"/>
                  </a:lnTo>
                  <a:lnTo>
                    <a:pt x="225194" y="248300"/>
                  </a:lnTo>
                  <a:lnTo>
                    <a:pt x="198219" y="282094"/>
                  </a:lnTo>
                  <a:lnTo>
                    <a:pt x="164012" y="304257"/>
                  </a:lnTo>
                  <a:lnTo>
                    <a:pt x="124625" y="312216"/>
                  </a:lnTo>
                  <a:lnTo>
                    <a:pt x="85231" y="304257"/>
                  </a:lnTo>
                  <a:lnTo>
                    <a:pt x="51020" y="282094"/>
                  </a:lnTo>
                  <a:lnTo>
                    <a:pt x="24043" y="248300"/>
                  </a:lnTo>
                  <a:lnTo>
                    <a:pt x="6352" y="205447"/>
                  </a:lnTo>
                  <a:lnTo>
                    <a:pt x="0" y="156108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040312" y="2231821"/>
              <a:ext cx="249554" cy="260985"/>
            </a:xfrm>
            <a:custGeom>
              <a:avLst/>
              <a:gdLst/>
              <a:ahLst/>
              <a:cxnLst/>
              <a:rect l="l" t="t" r="r" b="b"/>
              <a:pathLst>
                <a:path w="249554" h="260985">
                  <a:moveTo>
                    <a:pt x="249237" y="0"/>
                  </a:moveTo>
                  <a:lnTo>
                    <a:pt x="0" y="0"/>
                  </a:lnTo>
                  <a:lnTo>
                    <a:pt x="0" y="260553"/>
                  </a:lnTo>
                  <a:lnTo>
                    <a:pt x="249237" y="260553"/>
                  </a:lnTo>
                  <a:lnTo>
                    <a:pt x="2492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551237" y="1076324"/>
              <a:ext cx="125730" cy="571500"/>
            </a:xfrm>
            <a:custGeom>
              <a:avLst/>
              <a:gdLst/>
              <a:ahLst/>
              <a:cxnLst/>
              <a:rect l="l" t="t" r="r" b="b"/>
              <a:pathLst>
                <a:path w="125729" h="571500">
                  <a:moveTo>
                    <a:pt x="125412" y="0"/>
                  </a:moveTo>
                  <a:lnTo>
                    <a:pt x="0" y="0"/>
                  </a:lnTo>
                  <a:lnTo>
                    <a:pt x="0" y="571500"/>
                  </a:lnTo>
                  <a:lnTo>
                    <a:pt x="125412" y="571500"/>
                  </a:lnTo>
                  <a:lnTo>
                    <a:pt x="12541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551237" y="1076324"/>
              <a:ext cx="125730" cy="571500"/>
            </a:xfrm>
            <a:custGeom>
              <a:avLst/>
              <a:gdLst/>
              <a:ahLst/>
              <a:cxnLst/>
              <a:rect l="l" t="t" r="r" b="b"/>
              <a:pathLst>
                <a:path w="125729" h="571500">
                  <a:moveTo>
                    <a:pt x="0" y="571500"/>
                  </a:moveTo>
                  <a:lnTo>
                    <a:pt x="125412" y="571500"/>
                  </a:lnTo>
                  <a:lnTo>
                    <a:pt x="125412" y="0"/>
                  </a:lnTo>
                  <a:lnTo>
                    <a:pt x="0" y="0"/>
                  </a:lnTo>
                  <a:lnTo>
                    <a:pt x="0" y="5715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947987" y="1647824"/>
              <a:ext cx="3659504" cy="584200"/>
            </a:xfrm>
            <a:custGeom>
              <a:avLst/>
              <a:gdLst/>
              <a:ahLst/>
              <a:cxnLst/>
              <a:rect l="l" t="t" r="r" b="b"/>
              <a:pathLst>
                <a:path w="3659504" h="584200">
                  <a:moveTo>
                    <a:pt x="0" y="0"/>
                  </a:moveTo>
                  <a:lnTo>
                    <a:pt x="3659187" y="0"/>
                  </a:lnTo>
                </a:path>
                <a:path w="3659504" h="584200">
                  <a:moveTo>
                    <a:pt x="0" y="584200"/>
                  </a:moveTo>
                  <a:lnTo>
                    <a:pt x="3597275" y="58420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801626" y="1337246"/>
              <a:ext cx="806450" cy="649605"/>
            </a:xfrm>
            <a:custGeom>
              <a:avLst/>
              <a:gdLst/>
              <a:ahLst/>
              <a:cxnLst/>
              <a:rect l="l" t="t" r="r" b="b"/>
              <a:pathLst>
                <a:path w="806450" h="649605">
                  <a:moveTo>
                    <a:pt x="0" y="0"/>
                  </a:moveTo>
                  <a:lnTo>
                    <a:pt x="0" y="649287"/>
                  </a:lnTo>
                  <a:lnTo>
                    <a:pt x="806450" y="3246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801626" y="1337246"/>
              <a:ext cx="806450" cy="649605"/>
            </a:xfrm>
            <a:custGeom>
              <a:avLst/>
              <a:gdLst/>
              <a:ahLst/>
              <a:cxnLst/>
              <a:rect l="l" t="t" r="r" b="b"/>
              <a:pathLst>
                <a:path w="806450" h="649605">
                  <a:moveTo>
                    <a:pt x="0" y="0"/>
                  </a:moveTo>
                  <a:lnTo>
                    <a:pt x="806450" y="324650"/>
                  </a:lnTo>
                  <a:lnTo>
                    <a:pt x="0" y="649287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3066414" y="1293812"/>
            <a:ext cx="254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latin typeface="Times New Roman"/>
                <a:cs typeface="Times New Roman"/>
              </a:rPr>
              <a:t>d1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268537" y="1339849"/>
            <a:ext cx="503555" cy="367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90805">
              <a:lnSpc>
                <a:spcPts val="1920"/>
              </a:lnSpc>
            </a:pPr>
            <a:r>
              <a:rPr sz="1200" b="1" spc="-25" dirty="0">
                <a:latin typeface="Times New Roman"/>
                <a:cs typeface="Times New Roman"/>
              </a:rPr>
              <a:t>1</a:t>
            </a:r>
            <a:r>
              <a:rPr sz="2700" b="1" spc="-37" baseline="-16975" dirty="0">
                <a:latin typeface="Times New Roman"/>
                <a:cs typeface="Times New Roman"/>
              </a:rPr>
              <a:t>H</a:t>
            </a:r>
            <a:endParaRPr sz="2700" baseline="-16975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339975" y="1916112"/>
            <a:ext cx="430530" cy="367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10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0"/>
              </a:spcBef>
            </a:pPr>
            <a:r>
              <a:rPr sz="1800" b="1" spc="-25" dirty="0">
                <a:latin typeface="Times New Roman"/>
                <a:cs typeface="Times New Roman"/>
              </a:rPr>
              <a:t>G</a:t>
            </a:r>
            <a:r>
              <a:rPr sz="1800" b="1" spc="-37" baseline="-20833" dirty="0">
                <a:latin typeface="Times New Roman"/>
                <a:cs typeface="Times New Roman"/>
              </a:rPr>
              <a:t>z</a:t>
            </a:r>
            <a:endParaRPr sz="1800" baseline="-20833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81052" y="1537665"/>
            <a:ext cx="4654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Times New Roman"/>
                <a:cs typeface="Times New Roman"/>
              </a:rPr>
              <a:t>Acqu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4291012" y="1071562"/>
            <a:ext cx="568325" cy="581025"/>
            <a:chOff x="4291012" y="1071562"/>
            <a:chExt cx="568325" cy="581025"/>
          </a:xfrm>
        </p:grpSpPr>
        <p:sp>
          <p:nvSpPr>
            <p:cNvPr id="21" name="object 21"/>
            <p:cNvSpPr/>
            <p:nvPr/>
          </p:nvSpPr>
          <p:spPr>
            <a:xfrm>
              <a:off x="4295775" y="1076324"/>
              <a:ext cx="558800" cy="571500"/>
            </a:xfrm>
            <a:custGeom>
              <a:avLst/>
              <a:gdLst/>
              <a:ahLst/>
              <a:cxnLst/>
              <a:rect l="l" t="t" r="r" b="b"/>
              <a:pathLst>
                <a:path w="558800" h="571500">
                  <a:moveTo>
                    <a:pt x="0" y="571500"/>
                  </a:moveTo>
                  <a:lnTo>
                    <a:pt x="558800" y="571500"/>
                  </a:lnTo>
                  <a:lnTo>
                    <a:pt x="558800" y="0"/>
                  </a:lnTo>
                  <a:lnTo>
                    <a:pt x="0" y="0"/>
                  </a:lnTo>
                  <a:lnTo>
                    <a:pt x="0" y="5715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357687" y="1076324"/>
              <a:ext cx="434975" cy="571500"/>
            </a:xfrm>
            <a:custGeom>
              <a:avLst/>
              <a:gdLst/>
              <a:ahLst/>
              <a:cxnLst/>
              <a:rect l="l" t="t" r="r" b="b"/>
              <a:pathLst>
                <a:path w="434975" h="571500">
                  <a:moveTo>
                    <a:pt x="63500" y="0"/>
                  </a:moveTo>
                  <a:lnTo>
                    <a:pt x="63500" y="571500"/>
                  </a:lnTo>
                </a:path>
                <a:path w="434975" h="571500">
                  <a:moveTo>
                    <a:pt x="185737" y="0"/>
                  </a:moveTo>
                  <a:lnTo>
                    <a:pt x="185737" y="571500"/>
                  </a:lnTo>
                </a:path>
                <a:path w="434975" h="571500">
                  <a:moveTo>
                    <a:pt x="309562" y="0"/>
                  </a:moveTo>
                  <a:lnTo>
                    <a:pt x="309562" y="571500"/>
                  </a:lnTo>
                </a:path>
                <a:path w="434975" h="571500">
                  <a:moveTo>
                    <a:pt x="434975" y="0"/>
                  </a:moveTo>
                  <a:lnTo>
                    <a:pt x="434975" y="571500"/>
                  </a:lnTo>
                </a:path>
                <a:path w="434975" h="571500">
                  <a:moveTo>
                    <a:pt x="0" y="0"/>
                  </a:moveTo>
                  <a:lnTo>
                    <a:pt x="0" y="57150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689927" y="2447861"/>
            <a:ext cx="7134859" cy="14427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38455" algn="ctr">
              <a:lnSpc>
                <a:spcPct val="100000"/>
              </a:lnSpc>
              <a:spcBef>
                <a:spcPts val="105"/>
              </a:spcBef>
            </a:pPr>
            <a:r>
              <a:rPr sz="1400" i="1" dirty="0">
                <a:latin typeface="Times New Roman"/>
                <a:cs typeface="Times New Roman"/>
              </a:rPr>
              <a:t>Sklenar</a:t>
            </a:r>
            <a:r>
              <a:rPr sz="1400" i="1" spc="-3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et</a:t>
            </a:r>
            <a:r>
              <a:rPr sz="1400" i="1" spc="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al.,</a:t>
            </a:r>
            <a:r>
              <a:rPr sz="1400" i="1" spc="-1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J.</a:t>
            </a:r>
            <a:r>
              <a:rPr sz="1400" i="1" spc="1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Magn.</a:t>
            </a:r>
            <a:r>
              <a:rPr sz="1400" i="1" spc="-3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Reson.,</a:t>
            </a:r>
            <a:r>
              <a:rPr sz="1400" i="1" spc="-4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A102,</a:t>
            </a:r>
            <a:r>
              <a:rPr sz="1400" i="1" spc="-2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241-245</a:t>
            </a:r>
            <a:r>
              <a:rPr sz="1400" i="1" spc="-40" dirty="0">
                <a:latin typeface="Times New Roman"/>
                <a:cs typeface="Times New Roman"/>
              </a:rPr>
              <a:t> </a:t>
            </a:r>
            <a:r>
              <a:rPr sz="1400" i="1" spc="-10" dirty="0">
                <a:latin typeface="Times New Roman"/>
                <a:cs typeface="Times New Roman"/>
              </a:rPr>
              <a:t>(1993)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55"/>
              </a:spcBef>
            </a:pPr>
            <a:endParaRPr sz="1400">
              <a:latin typeface="Times New Roman"/>
              <a:cs typeface="Times New Roman"/>
            </a:endParaRPr>
          </a:p>
          <a:p>
            <a:pPr marL="469265" indent="-45656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469265" algn="l"/>
              </a:tabLst>
            </a:pPr>
            <a:r>
              <a:rPr sz="2000" b="1" dirty="0">
                <a:latin typeface="Arial"/>
                <a:cs typeface="Arial"/>
              </a:rPr>
              <a:t>Off</a:t>
            </a:r>
            <a:r>
              <a:rPr sz="2000" b="1" spc="-7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resonance</a:t>
            </a:r>
            <a:r>
              <a:rPr sz="2000" b="1" spc="-5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DANTE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excitation</a:t>
            </a:r>
            <a:r>
              <a:rPr sz="2000" b="1" spc="-8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technique.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buFont typeface="Times New Roman"/>
              <a:buChar char="•"/>
              <a:tabLst>
                <a:tab pos="469265" algn="l"/>
              </a:tabLst>
            </a:pP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3-9-19:</a:t>
            </a:r>
            <a:r>
              <a:rPr sz="2000" b="1" spc="-2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3</a:t>
            </a:r>
            <a:r>
              <a:rPr sz="2000" dirty="0">
                <a:solidFill>
                  <a:srgbClr val="3333CC"/>
                </a:solidFill>
                <a:latin typeface="Symbol"/>
                <a:cs typeface="Symbol"/>
              </a:rPr>
              <a:t>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-</a:t>
            </a:r>
            <a:r>
              <a:rPr sz="2000" spc="-10" dirty="0">
                <a:solidFill>
                  <a:srgbClr val="3333CC"/>
                </a:solidFill>
                <a:latin typeface="Symbol"/>
                <a:cs typeface="Symbol"/>
              </a:rPr>
              <a:t>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-9</a:t>
            </a:r>
            <a:r>
              <a:rPr sz="2000" spc="-10" dirty="0">
                <a:solidFill>
                  <a:srgbClr val="3333CC"/>
                </a:solidFill>
                <a:latin typeface="Symbol"/>
                <a:cs typeface="Symbol"/>
              </a:rPr>
              <a:t>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-</a:t>
            </a:r>
            <a:r>
              <a:rPr sz="2000" spc="-10" dirty="0">
                <a:solidFill>
                  <a:srgbClr val="3333CC"/>
                </a:solidFill>
                <a:latin typeface="Symbol"/>
                <a:cs typeface="Symbol"/>
              </a:rPr>
              <a:t>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-19</a:t>
            </a:r>
            <a:r>
              <a:rPr sz="2000" spc="-10" dirty="0">
                <a:solidFill>
                  <a:srgbClr val="3333CC"/>
                </a:solidFill>
                <a:latin typeface="Symbol"/>
                <a:cs typeface="Symbol"/>
              </a:rPr>
              <a:t>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-19</a:t>
            </a:r>
            <a:r>
              <a:rPr sz="2000" spc="-10" dirty="0">
                <a:solidFill>
                  <a:srgbClr val="3333CC"/>
                </a:solidFill>
                <a:latin typeface="Symbol"/>
                <a:cs typeface="Symbol"/>
              </a:rPr>
              <a:t>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-</a:t>
            </a:r>
            <a:r>
              <a:rPr sz="2000" spc="-10" dirty="0">
                <a:solidFill>
                  <a:srgbClr val="3333CC"/>
                </a:solidFill>
                <a:latin typeface="Symbol"/>
                <a:cs typeface="Symbol"/>
              </a:rPr>
              <a:t>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-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3</a:t>
            </a:r>
            <a:r>
              <a:rPr sz="2000" dirty="0">
                <a:solidFill>
                  <a:srgbClr val="3333CC"/>
                </a:solidFill>
                <a:latin typeface="Symbol"/>
                <a:cs typeface="Symbol"/>
              </a:rPr>
              <a:t></a:t>
            </a:r>
            <a:r>
              <a:rPr sz="2000" dirty="0">
                <a:latin typeface="Symbol"/>
                <a:cs typeface="Symbol"/>
              </a:rPr>
              <a:t>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Arial"/>
                <a:cs typeface="Arial"/>
              </a:rPr>
              <a:t>where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26</a:t>
            </a:r>
            <a:r>
              <a:rPr sz="2000" dirty="0">
                <a:latin typeface="Symbol"/>
                <a:cs typeface="Symbol"/>
              </a:rPr>
              <a:t></a:t>
            </a:r>
            <a:r>
              <a:rPr sz="2000" b="1" dirty="0">
                <a:latin typeface="Times New Roman"/>
                <a:cs typeface="Times New Roman"/>
              </a:rPr>
              <a:t>=180,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Symbol"/>
                <a:cs typeface="Symbol"/>
              </a:rPr>
              <a:t></a:t>
            </a:r>
            <a:r>
              <a:rPr sz="2000" b="1" spc="-10" dirty="0">
                <a:latin typeface="Times New Roman"/>
                <a:cs typeface="Times New Roman"/>
              </a:rPr>
              <a:t>=</a:t>
            </a:r>
            <a:r>
              <a:rPr sz="2000" b="1" spc="-10" dirty="0">
                <a:latin typeface="Arial"/>
                <a:cs typeface="Arial"/>
              </a:rPr>
              <a:t>delay</a:t>
            </a:r>
            <a:r>
              <a:rPr sz="2000" b="1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2036445">
              <a:lnSpc>
                <a:spcPct val="100000"/>
              </a:lnSpc>
            </a:pPr>
            <a:r>
              <a:rPr sz="2000" b="1" dirty="0">
                <a:latin typeface="Arial"/>
                <a:cs typeface="Arial"/>
              </a:rPr>
              <a:t>(This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is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also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referred</a:t>
            </a:r>
            <a:r>
              <a:rPr sz="2000" b="1" spc="-5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as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“W3”.)</a:t>
            </a:r>
            <a:endParaRPr sz="2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342765" y="765111"/>
            <a:ext cx="56832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Times New Roman"/>
                <a:cs typeface="Times New Roman"/>
              </a:rPr>
              <a:t>3-9-</a:t>
            </a:r>
            <a:r>
              <a:rPr sz="1600" b="1" spc="-25" dirty="0">
                <a:latin typeface="Times New Roman"/>
                <a:cs typeface="Times New Roman"/>
              </a:rPr>
              <a:t>19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699678" y="4076702"/>
            <a:ext cx="3585845" cy="2540635"/>
            <a:chOff x="699678" y="4076702"/>
            <a:chExt cx="3585845" cy="2540635"/>
          </a:xfrm>
        </p:grpSpPr>
        <p:pic>
          <p:nvPicPr>
            <p:cNvPr id="26" name="object 2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9678" y="4125295"/>
              <a:ext cx="3574328" cy="2491733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4149102" y="4076702"/>
              <a:ext cx="136525" cy="2004060"/>
            </a:xfrm>
            <a:custGeom>
              <a:avLst/>
              <a:gdLst/>
              <a:ahLst/>
              <a:cxnLst/>
              <a:rect l="l" t="t" r="r" b="b"/>
              <a:pathLst>
                <a:path w="136525" h="2004060">
                  <a:moveTo>
                    <a:pt x="136321" y="0"/>
                  </a:moveTo>
                  <a:lnTo>
                    <a:pt x="0" y="0"/>
                  </a:lnTo>
                  <a:lnTo>
                    <a:pt x="0" y="2003552"/>
                  </a:lnTo>
                  <a:lnTo>
                    <a:pt x="136321" y="2003552"/>
                  </a:lnTo>
                  <a:lnTo>
                    <a:pt x="1363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689927" y="6334125"/>
            <a:ext cx="9213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Times New Roman"/>
                <a:cs typeface="Times New Roman"/>
              </a:rPr>
              <a:t>500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spc="-25" dirty="0">
                <a:latin typeface="Times New Roman"/>
                <a:cs typeface="Times New Roman"/>
              </a:rPr>
              <a:t>MHz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625258" y="4822825"/>
            <a:ext cx="435800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Delay</a:t>
            </a:r>
            <a:r>
              <a:rPr sz="1800" b="1" spc="-7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3333CC"/>
                </a:solidFill>
                <a:latin typeface="Symbol"/>
                <a:cs typeface="Symbol"/>
              </a:rPr>
              <a:t></a:t>
            </a:r>
            <a:r>
              <a:rPr sz="1800" spc="-1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3333CC"/>
                </a:solidFill>
                <a:latin typeface="Times New Roman"/>
                <a:cs typeface="Times New Roman"/>
              </a:rPr>
              <a:t>=1/(4</a:t>
            </a:r>
            <a:r>
              <a:rPr sz="1800" b="1" spc="-2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3333CC"/>
                </a:solidFill>
                <a:latin typeface="Symbol"/>
                <a:cs typeface="Symbol"/>
              </a:rPr>
              <a:t></a:t>
            </a:r>
            <a:r>
              <a:rPr sz="1800" b="1" spc="-15" baseline="-20833" dirty="0">
                <a:solidFill>
                  <a:srgbClr val="3333CC"/>
                </a:solidFill>
                <a:latin typeface="Times New Roman"/>
                <a:cs typeface="Times New Roman"/>
              </a:rPr>
              <a:t>max</a:t>
            </a:r>
            <a:r>
              <a:rPr sz="18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),</a:t>
            </a:r>
            <a:endParaRPr sz="1800">
              <a:latin typeface="Times New Roman"/>
              <a:cs typeface="Times New Roman"/>
            </a:endParaRPr>
          </a:p>
          <a:p>
            <a:pPr marL="38100" marR="30480">
              <a:lnSpc>
                <a:spcPct val="100000"/>
              </a:lnSpc>
            </a:pP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where</a:t>
            </a:r>
            <a:r>
              <a:rPr sz="1800" b="1" spc="-8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Times New Roman"/>
                <a:cs typeface="Times New Roman"/>
              </a:rPr>
              <a:t>2</a:t>
            </a:r>
            <a:r>
              <a:rPr sz="1800" dirty="0">
                <a:solidFill>
                  <a:srgbClr val="3333CC"/>
                </a:solidFill>
                <a:latin typeface="Symbol"/>
                <a:cs typeface="Symbol"/>
              </a:rPr>
              <a:t></a:t>
            </a:r>
            <a:r>
              <a:rPr sz="1800" b="1" baseline="-20833" dirty="0">
                <a:solidFill>
                  <a:srgbClr val="3333CC"/>
                </a:solidFill>
                <a:latin typeface="Times New Roman"/>
                <a:cs typeface="Times New Roman"/>
              </a:rPr>
              <a:t>max</a:t>
            </a:r>
            <a:r>
              <a:rPr sz="1800" b="1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distance</a:t>
            </a:r>
            <a:r>
              <a:rPr sz="1800" b="1" spc="-4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of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next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null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(Hz). </a:t>
            </a: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(The</a:t>
            </a:r>
            <a:r>
              <a:rPr sz="1800" b="1" spc="-40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delay</a:t>
            </a:r>
            <a:r>
              <a:rPr sz="1800" b="1" spc="-70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CC3300"/>
                </a:solidFill>
                <a:latin typeface="Symbol"/>
                <a:cs typeface="Symbol"/>
              </a:rPr>
              <a:t></a:t>
            </a:r>
            <a:r>
              <a:rPr sz="1800" spc="-25" dirty="0">
                <a:solidFill>
                  <a:srgbClr val="CC33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is</a:t>
            </a:r>
            <a:r>
              <a:rPr sz="1800" b="1" spc="-30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CC3300"/>
                </a:solidFill>
                <a:latin typeface="Arial"/>
                <a:cs typeface="Arial"/>
              </a:rPr>
              <a:t>field-</a:t>
            </a: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dependent</a:t>
            </a:r>
            <a:r>
              <a:rPr sz="1800" b="1" spc="-40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CC3300"/>
                </a:solidFill>
                <a:latin typeface="Arial"/>
                <a:cs typeface="Arial"/>
              </a:rPr>
              <a:t>!!)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5650" y="260349"/>
            <a:ext cx="7707630" cy="574675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3175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50"/>
              </a:spcBef>
            </a:pPr>
            <a:r>
              <a:rPr spc="-10" dirty="0"/>
              <a:t>3-9-</a:t>
            </a:r>
            <a:r>
              <a:rPr dirty="0"/>
              <a:t>19</a:t>
            </a:r>
            <a:r>
              <a:rPr spc="-20" dirty="0"/>
              <a:t> </a:t>
            </a:r>
            <a:r>
              <a:rPr spc="-10" dirty="0"/>
              <a:t>WATERGATE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22998" y="1152461"/>
            <a:ext cx="7947659" cy="2219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0" marR="1217295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Delay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3333CC"/>
                </a:solidFill>
                <a:latin typeface="Symbol"/>
                <a:cs typeface="Symbol"/>
              </a:rPr>
              <a:t></a:t>
            </a:r>
            <a:r>
              <a:rPr sz="1800" spc="2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=1/(4</a:t>
            </a:r>
            <a:r>
              <a:rPr sz="1800" b="1" spc="-3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3333CC"/>
                </a:solidFill>
                <a:latin typeface="Symbol"/>
                <a:cs typeface="Symbol"/>
              </a:rPr>
              <a:t></a:t>
            </a:r>
            <a:r>
              <a:rPr sz="1800" b="1" baseline="-20833" dirty="0">
                <a:solidFill>
                  <a:srgbClr val="3333CC"/>
                </a:solidFill>
                <a:latin typeface="Arial"/>
                <a:cs typeface="Arial"/>
              </a:rPr>
              <a:t>max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),</a:t>
            </a:r>
            <a:r>
              <a:rPr sz="1800" b="1" spc="-6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where</a:t>
            </a:r>
            <a:r>
              <a:rPr sz="1800" b="1" spc="-4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2</a:t>
            </a:r>
            <a:r>
              <a:rPr sz="1800" b="1" spc="-1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3333CC"/>
                </a:solidFill>
                <a:latin typeface="Symbol"/>
                <a:cs typeface="Symbol"/>
              </a:rPr>
              <a:t></a:t>
            </a:r>
            <a:r>
              <a:rPr sz="1800" b="1" baseline="-20833" dirty="0">
                <a:solidFill>
                  <a:srgbClr val="3333CC"/>
                </a:solidFill>
                <a:latin typeface="Arial"/>
                <a:cs typeface="Arial"/>
              </a:rPr>
              <a:t>max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=</a:t>
            </a:r>
            <a:r>
              <a:rPr sz="1800" b="1" spc="-5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distance</a:t>
            </a:r>
            <a:r>
              <a:rPr sz="1800" b="1" spc="-2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of</a:t>
            </a:r>
            <a:r>
              <a:rPr sz="1800" b="1" spc="-3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next</a:t>
            </a:r>
            <a:r>
              <a:rPr sz="1800" b="1" spc="-1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null</a:t>
            </a:r>
            <a:r>
              <a:rPr sz="1800" b="1" spc="-2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(Hz). </a:t>
            </a: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(The</a:t>
            </a:r>
            <a:r>
              <a:rPr sz="1800" b="1" spc="-40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delay</a:t>
            </a:r>
            <a:r>
              <a:rPr sz="1800" b="1" spc="-20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CC3300"/>
                </a:solidFill>
                <a:latin typeface="Symbol"/>
                <a:cs typeface="Symbol"/>
              </a:rPr>
              <a:t></a:t>
            </a:r>
            <a:r>
              <a:rPr sz="1800" spc="30" dirty="0">
                <a:solidFill>
                  <a:srgbClr val="CC33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is</a:t>
            </a:r>
            <a:r>
              <a:rPr sz="1800" b="1" spc="-35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CC3300"/>
                </a:solidFill>
                <a:latin typeface="Arial"/>
                <a:cs typeface="Arial"/>
              </a:rPr>
              <a:t>field-</a:t>
            </a: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dependent</a:t>
            </a:r>
            <a:r>
              <a:rPr sz="1800" b="1" spc="-30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CC3300"/>
                </a:solidFill>
                <a:latin typeface="Arial"/>
                <a:cs typeface="Arial"/>
              </a:rPr>
              <a:t>!!)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63500" marR="30480">
              <a:lnSpc>
                <a:spcPct val="100000"/>
              </a:lnSpc>
            </a:pP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For</a:t>
            </a:r>
            <a:r>
              <a:rPr sz="1800" b="1" spc="-40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example:</a:t>
            </a:r>
            <a:r>
              <a:rPr sz="1800" b="1" spc="-15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Have</a:t>
            </a:r>
            <a:r>
              <a:rPr sz="1800" b="1" spc="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center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NH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region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(i.e.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8.2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ppm)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to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be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center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maximal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excitation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region: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</a:pPr>
            <a:r>
              <a:rPr sz="1800" spc="-10" dirty="0">
                <a:latin typeface="Symbol"/>
                <a:cs typeface="Symbol"/>
              </a:rPr>
              <a:t></a:t>
            </a:r>
            <a:r>
              <a:rPr sz="1800" b="1" spc="-10" dirty="0">
                <a:latin typeface="Arial"/>
                <a:cs typeface="Arial"/>
              </a:rPr>
              <a:t>=1/[4*(8.2-</a:t>
            </a:r>
            <a:r>
              <a:rPr sz="1800" b="1" dirty="0">
                <a:latin typeface="Arial"/>
                <a:cs typeface="Arial"/>
              </a:rPr>
              <a:t>4.75)*600.13]=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121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usec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@600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MHz</a:t>
            </a:r>
            <a:r>
              <a:rPr sz="1800" b="1" spc="-4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machine</a:t>
            </a:r>
            <a:endParaRPr sz="180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</a:pPr>
            <a:r>
              <a:rPr sz="1800" spc="-10" dirty="0">
                <a:latin typeface="Symbol"/>
                <a:cs typeface="Symbol"/>
              </a:rPr>
              <a:t></a:t>
            </a:r>
            <a:r>
              <a:rPr sz="1800" b="1" spc="-10" dirty="0">
                <a:latin typeface="Arial"/>
                <a:cs typeface="Arial"/>
              </a:rPr>
              <a:t>=1/[4*(8.2-</a:t>
            </a:r>
            <a:r>
              <a:rPr sz="1800" b="1" dirty="0">
                <a:latin typeface="Arial"/>
                <a:cs typeface="Arial"/>
              </a:rPr>
              <a:t>4.75)*500.13]=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145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usec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@500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MHz</a:t>
            </a:r>
            <a:r>
              <a:rPr sz="1800" b="1" spc="-4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machine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311196" y="3933825"/>
            <a:ext cx="2393950" cy="1986280"/>
            <a:chOff x="6311196" y="3933825"/>
            <a:chExt cx="2393950" cy="198628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11196" y="3972083"/>
              <a:ext cx="2385477" cy="194767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8613711" y="3933825"/>
              <a:ext cx="91440" cy="1567815"/>
            </a:xfrm>
            <a:custGeom>
              <a:avLst/>
              <a:gdLst/>
              <a:ahLst/>
              <a:cxnLst/>
              <a:rect l="l" t="t" r="r" b="b"/>
              <a:pathLst>
                <a:path w="91440" h="1567814">
                  <a:moveTo>
                    <a:pt x="90998" y="0"/>
                  </a:moveTo>
                  <a:lnTo>
                    <a:pt x="0" y="0"/>
                  </a:lnTo>
                  <a:lnTo>
                    <a:pt x="0" y="1567675"/>
                  </a:lnTo>
                  <a:lnTo>
                    <a:pt x="90998" y="1567675"/>
                  </a:lnTo>
                  <a:lnTo>
                    <a:pt x="9099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252412" y="3716337"/>
            <a:ext cx="5939155" cy="2592705"/>
          </a:xfrm>
          <a:prstGeom prst="rect">
            <a:avLst/>
          </a:prstGeom>
          <a:solidFill>
            <a:srgbClr val="CCCCFF"/>
          </a:solidFill>
          <a:ln w="28575">
            <a:solidFill>
              <a:srgbClr val="3333CC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marL="90805" marR="3363595">
              <a:lnSpc>
                <a:spcPct val="100000"/>
              </a:lnSpc>
              <a:spcBef>
                <a:spcPts val="310"/>
              </a:spcBef>
            </a:pP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Parameter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adjustment: </a:t>
            </a:r>
            <a:r>
              <a:rPr sz="1800" b="1" spc="-10" dirty="0">
                <a:solidFill>
                  <a:srgbClr val="CC3300"/>
                </a:solidFill>
                <a:latin typeface="Arial"/>
                <a:cs typeface="Arial"/>
              </a:rPr>
              <a:t>Pulprog=p3919</a:t>
            </a:r>
            <a:endParaRPr sz="1800">
              <a:latin typeface="Arial"/>
              <a:cs typeface="Arial"/>
            </a:endParaRPr>
          </a:p>
          <a:p>
            <a:pPr marL="90805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Set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pl18=pl1,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p27=p1,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spc="-20" dirty="0">
                <a:latin typeface="Arial"/>
                <a:cs typeface="Arial"/>
              </a:rPr>
              <a:t>p0=p1</a:t>
            </a:r>
            <a:endParaRPr sz="1800">
              <a:latin typeface="Arial"/>
              <a:cs typeface="Arial"/>
            </a:endParaRPr>
          </a:p>
          <a:p>
            <a:pPr marL="90805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;d19: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delay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for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binomial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water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suppression</a:t>
            </a:r>
            <a:endParaRPr sz="1800">
              <a:latin typeface="Arial"/>
              <a:cs typeface="Arial"/>
            </a:endParaRPr>
          </a:p>
          <a:p>
            <a:pPr marL="90805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;d19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=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(1/(2*d)),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=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distance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next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null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(in</a:t>
            </a:r>
            <a:r>
              <a:rPr sz="1800" b="1" spc="-25" dirty="0">
                <a:latin typeface="Arial"/>
                <a:cs typeface="Arial"/>
              </a:rPr>
              <a:t> Hz)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90805" marR="17653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Adjust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d19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according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to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magnetic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field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strength </a:t>
            </a:r>
            <a:r>
              <a:rPr sz="1800" b="1" dirty="0">
                <a:latin typeface="Arial"/>
                <a:cs typeface="Arial"/>
              </a:rPr>
              <a:t>and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where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you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want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center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maxima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excitation </a:t>
            </a:r>
            <a:r>
              <a:rPr sz="1800" b="1" dirty="0">
                <a:latin typeface="Arial"/>
                <a:cs typeface="Arial"/>
              </a:rPr>
              <a:t>to</a:t>
            </a:r>
            <a:r>
              <a:rPr sz="1800" b="1" spc="-25" dirty="0">
                <a:latin typeface="Arial"/>
                <a:cs typeface="Arial"/>
              </a:rPr>
              <a:t> be.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9750" y="5661025"/>
            <a:ext cx="7993380" cy="944880"/>
          </a:xfrm>
          <a:prstGeom prst="rect">
            <a:avLst/>
          </a:prstGeom>
          <a:solidFill>
            <a:srgbClr val="CCCCFF"/>
          </a:solidFill>
          <a:ln w="28575">
            <a:solidFill>
              <a:srgbClr val="3333CC"/>
            </a:solidFill>
          </a:ln>
        </p:spPr>
        <p:txBody>
          <a:bodyPr vert="horz" wrap="square" lIns="0" tIns="5461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430"/>
              </a:spcBef>
            </a:pP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Parameter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adjustment:</a:t>
            </a:r>
            <a:endParaRPr sz="1800">
              <a:latin typeface="Arial"/>
              <a:cs typeface="Arial"/>
            </a:endParaRPr>
          </a:p>
          <a:p>
            <a:pPr marL="90805" marR="1082675">
              <a:lnSpc>
                <a:spcPct val="100000"/>
              </a:lnSpc>
            </a:pP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Pulprog=*fp*,</a:t>
            </a:r>
            <a:r>
              <a:rPr sz="1800" b="1" spc="-65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i.e.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“hsqcetfpf3gp”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calibrate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shaped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pulse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spc="-25" dirty="0">
                <a:latin typeface="Arial"/>
                <a:cs typeface="Arial"/>
              </a:rPr>
              <a:t>as </a:t>
            </a:r>
            <a:r>
              <a:rPr sz="1800" b="1" dirty="0">
                <a:latin typeface="Arial"/>
                <a:cs typeface="Arial"/>
              </a:rPr>
              <a:t>describe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in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WATERGATE.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4212" y="260349"/>
            <a:ext cx="7772400" cy="576580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3238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dirty="0"/>
              <a:t>Water</a:t>
            </a:r>
            <a:r>
              <a:rPr spc="-20" dirty="0"/>
              <a:t> </a:t>
            </a:r>
            <a:r>
              <a:rPr spc="-10" dirty="0"/>
              <a:t>Flip-</a:t>
            </a:r>
            <a:r>
              <a:rPr dirty="0"/>
              <a:t>back</a:t>
            </a:r>
            <a:r>
              <a:rPr spc="-55" dirty="0"/>
              <a:t> </a:t>
            </a:r>
            <a:r>
              <a:rPr spc="-10" dirty="0"/>
              <a:t>WATERGATE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3132137" y="1274762"/>
            <a:ext cx="1797050" cy="1002030"/>
            <a:chOff x="3132137" y="1274762"/>
            <a:chExt cx="1797050" cy="1002030"/>
          </a:xfrm>
        </p:grpSpPr>
        <p:sp>
          <p:nvSpPr>
            <p:cNvPr id="5" name="object 5"/>
            <p:cNvSpPr/>
            <p:nvPr/>
          </p:nvSpPr>
          <p:spPr>
            <a:xfrm>
              <a:off x="3132137" y="1700212"/>
              <a:ext cx="260350" cy="384175"/>
            </a:xfrm>
            <a:custGeom>
              <a:avLst/>
              <a:gdLst/>
              <a:ahLst/>
              <a:cxnLst/>
              <a:rect l="l" t="t" r="r" b="b"/>
              <a:pathLst>
                <a:path w="260350" h="384175">
                  <a:moveTo>
                    <a:pt x="130175" y="0"/>
                  </a:moveTo>
                  <a:lnTo>
                    <a:pt x="64472" y="26226"/>
                  </a:lnTo>
                  <a:lnTo>
                    <a:pt x="38126" y="56262"/>
                  </a:lnTo>
                  <a:lnTo>
                    <a:pt x="17772" y="95138"/>
                  </a:lnTo>
                  <a:lnTo>
                    <a:pt x="4649" y="141024"/>
                  </a:lnTo>
                  <a:lnTo>
                    <a:pt x="0" y="192087"/>
                  </a:lnTo>
                  <a:lnTo>
                    <a:pt x="4649" y="243150"/>
                  </a:lnTo>
                  <a:lnTo>
                    <a:pt x="17772" y="289036"/>
                  </a:lnTo>
                  <a:lnTo>
                    <a:pt x="38126" y="327912"/>
                  </a:lnTo>
                  <a:lnTo>
                    <a:pt x="64472" y="357948"/>
                  </a:lnTo>
                  <a:lnTo>
                    <a:pt x="130175" y="384175"/>
                  </a:lnTo>
                  <a:lnTo>
                    <a:pt x="164781" y="377313"/>
                  </a:lnTo>
                  <a:lnTo>
                    <a:pt x="222223" y="327912"/>
                  </a:lnTo>
                  <a:lnTo>
                    <a:pt x="242577" y="289036"/>
                  </a:lnTo>
                  <a:lnTo>
                    <a:pt x="255700" y="243150"/>
                  </a:lnTo>
                  <a:lnTo>
                    <a:pt x="260350" y="192087"/>
                  </a:lnTo>
                  <a:lnTo>
                    <a:pt x="255700" y="141024"/>
                  </a:lnTo>
                  <a:lnTo>
                    <a:pt x="242577" y="95138"/>
                  </a:lnTo>
                  <a:lnTo>
                    <a:pt x="222223" y="56262"/>
                  </a:lnTo>
                  <a:lnTo>
                    <a:pt x="195877" y="26226"/>
                  </a:lnTo>
                  <a:lnTo>
                    <a:pt x="130175" y="0"/>
                  </a:lnTo>
                  <a:close/>
                </a:path>
              </a:pathLst>
            </a:custGeom>
            <a:solidFill>
              <a:srgbClr val="CC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132137" y="1955864"/>
              <a:ext cx="260350" cy="320675"/>
            </a:xfrm>
            <a:custGeom>
              <a:avLst/>
              <a:gdLst/>
              <a:ahLst/>
              <a:cxnLst/>
              <a:rect l="l" t="t" r="r" b="b"/>
              <a:pathLst>
                <a:path w="260350" h="320675">
                  <a:moveTo>
                    <a:pt x="260350" y="0"/>
                  </a:moveTo>
                  <a:lnTo>
                    <a:pt x="0" y="0"/>
                  </a:lnTo>
                  <a:lnTo>
                    <a:pt x="0" y="320610"/>
                  </a:lnTo>
                  <a:lnTo>
                    <a:pt x="260350" y="320610"/>
                  </a:lnTo>
                  <a:lnTo>
                    <a:pt x="2603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381375" y="1279524"/>
              <a:ext cx="130175" cy="682625"/>
            </a:xfrm>
            <a:custGeom>
              <a:avLst/>
              <a:gdLst/>
              <a:ahLst/>
              <a:cxnLst/>
              <a:rect l="l" t="t" r="r" b="b"/>
              <a:pathLst>
                <a:path w="130175" h="682625">
                  <a:moveTo>
                    <a:pt x="130175" y="0"/>
                  </a:moveTo>
                  <a:lnTo>
                    <a:pt x="0" y="0"/>
                  </a:lnTo>
                  <a:lnTo>
                    <a:pt x="0" y="682625"/>
                  </a:lnTo>
                  <a:lnTo>
                    <a:pt x="130175" y="682625"/>
                  </a:lnTo>
                  <a:lnTo>
                    <a:pt x="1301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381375" y="1279524"/>
              <a:ext cx="130175" cy="682625"/>
            </a:xfrm>
            <a:custGeom>
              <a:avLst/>
              <a:gdLst/>
              <a:ahLst/>
              <a:cxnLst/>
              <a:rect l="l" t="t" r="r" b="b"/>
              <a:pathLst>
                <a:path w="130175" h="682625">
                  <a:moveTo>
                    <a:pt x="0" y="682625"/>
                  </a:moveTo>
                  <a:lnTo>
                    <a:pt x="130175" y="682625"/>
                  </a:lnTo>
                  <a:lnTo>
                    <a:pt x="130175" y="0"/>
                  </a:lnTo>
                  <a:lnTo>
                    <a:pt x="0" y="0"/>
                  </a:lnTo>
                  <a:lnTo>
                    <a:pt x="0" y="682625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403725" y="1279524"/>
              <a:ext cx="259079" cy="682625"/>
            </a:xfrm>
            <a:custGeom>
              <a:avLst/>
              <a:gdLst/>
              <a:ahLst/>
              <a:cxnLst/>
              <a:rect l="l" t="t" r="r" b="b"/>
              <a:pathLst>
                <a:path w="259079" h="682625">
                  <a:moveTo>
                    <a:pt x="258762" y="0"/>
                  </a:moveTo>
                  <a:lnTo>
                    <a:pt x="0" y="0"/>
                  </a:lnTo>
                  <a:lnTo>
                    <a:pt x="0" y="682625"/>
                  </a:lnTo>
                  <a:lnTo>
                    <a:pt x="258762" y="682625"/>
                  </a:lnTo>
                  <a:lnTo>
                    <a:pt x="2587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403725" y="1279524"/>
              <a:ext cx="259079" cy="682625"/>
            </a:xfrm>
            <a:custGeom>
              <a:avLst/>
              <a:gdLst/>
              <a:ahLst/>
              <a:cxnLst/>
              <a:rect l="l" t="t" r="r" b="b"/>
              <a:pathLst>
                <a:path w="259079" h="682625">
                  <a:moveTo>
                    <a:pt x="0" y="682625"/>
                  </a:moveTo>
                  <a:lnTo>
                    <a:pt x="258762" y="682625"/>
                  </a:lnTo>
                  <a:lnTo>
                    <a:pt x="258762" y="0"/>
                  </a:lnTo>
                  <a:lnTo>
                    <a:pt x="0" y="0"/>
                  </a:lnTo>
                  <a:lnTo>
                    <a:pt x="0" y="682625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143375" y="1714499"/>
              <a:ext cx="260350" cy="371475"/>
            </a:xfrm>
            <a:custGeom>
              <a:avLst/>
              <a:gdLst/>
              <a:ahLst/>
              <a:cxnLst/>
              <a:rect l="l" t="t" r="r" b="b"/>
              <a:pathLst>
                <a:path w="260350" h="371475">
                  <a:moveTo>
                    <a:pt x="130175" y="0"/>
                  </a:moveTo>
                  <a:lnTo>
                    <a:pt x="89029" y="9469"/>
                  </a:lnTo>
                  <a:lnTo>
                    <a:pt x="53294" y="35837"/>
                  </a:lnTo>
                  <a:lnTo>
                    <a:pt x="25115" y="76044"/>
                  </a:lnTo>
                  <a:lnTo>
                    <a:pt x="6636" y="127030"/>
                  </a:lnTo>
                  <a:lnTo>
                    <a:pt x="0" y="185737"/>
                  </a:lnTo>
                  <a:lnTo>
                    <a:pt x="6636" y="244444"/>
                  </a:lnTo>
                  <a:lnTo>
                    <a:pt x="25115" y="295430"/>
                  </a:lnTo>
                  <a:lnTo>
                    <a:pt x="53294" y="335637"/>
                  </a:lnTo>
                  <a:lnTo>
                    <a:pt x="89029" y="362005"/>
                  </a:lnTo>
                  <a:lnTo>
                    <a:pt x="130175" y="371475"/>
                  </a:lnTo>
                  <a:lnTo>
                    <a:pt x="171320" y="362005"/>
                  </a:lnTo>
                  <a:lnTo>
                    <a:pt x="207055" y="335637"/>
                  </a:lnTo>
                  <a:lnTo>
                    <a:pt x="235234" y="295430"/>
                  </a:lnTo>
                  <a:lnTo>
                    <a:pt x="253713" y="244444"/>
                  </a:lnTo>
                  <a:lnTo>
                    <a:pt x="260350" y="185737"/>
                  </a:lnTo>
                  <a:lnTo>
                    <a:pt x="253713" y="127030"/>
                  </a:lnTo>
                  <a:lnTo>
                    <a:pt x="235234" y="76044"/>
                  </a:lnTo>
                  <a:lnTo>
                    <a:pt x="207055" y="35837"/>
                  </a:lnTo>
                  <a:lnTo>
                    <a:pt x="171320" y="9469"/>
                  </a:lnTo>
                  <a:lnTo>
                    <a:pt x="1301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143375" y="1714499"/>
              <a:ext cx="260350" cy="371475"/>
            </a:xfrm>
            <a:custGeom>
              <a:avLst/>
              <a:gdLst/>
              <a:ahLst/>
              <a:cxnLst/>
              <a:rect l="l" t="t" r="r" b="b"/>
              <a:pathLst>
                <a:path w="260350" h="371475">
                  <a:moveTo>
                    <a:pt x="0" y="185737"/>
                  </a:moveTo>
                  <a:lnTo>
                    <a:pt x="6636" y="127030"/>
                  </a:lnTo>
                  <a:lnTo>
                    <a:pt x="25115" y="76044"/>
                  </a:lnTo>
                  <a:lnTo>
                    <a:pt x="53294" y="35837"/>
                  </a:lnTo>
                  <a:lnTo>
                    <a:pt x="89029" y="9469"/>
                  </a:lnTo>
                  <a:lnTo>
                    <a:pt x="130175" y="0"/>
                  </a:lnTo>
                  <a:lnTo>
                    <a:pt x="171320" y="9469"/>
                  </a:lnTo>
                  <a:lnTo>
                    <a:pt x="207055" y="35837"/>
                  </a:lnTo>
                  <a:lnTo>
                    <a:pt x="235234" y="76044"/>
                  </a:lnTo>
                  <a:lnTo>
                    <a:pt x="253713" y="127030"/>
                  </a:lnTo>
                  <a:lnTo>
                    <a:pt x="260350" y="185737"/>
                  </a:lnTo>
                  <a:lnTo>
                    <a:pt x="253713" y="244444"/>
                  </a:lnTo>
                  <a:lnTo>
                    <a:pt x="235234" y="295430"/>
                  </a:lnTo>
                  <a:lnTo>
                    <a:pt x="207055" y="335637"/>
                  </a:lnTo>
                  <a:lnTo>
                    <a:pt x="171320" y="362005"/>
                  </a:lnTo>
                  <a:lnTo>
                    <a:pt x="130175" y="371475"/>
                  </a:lnTo>
                  <a:lnTo>
                    <a:pt x="89029" y="362005"/>
                  </a:lnTo>
                  <a:lnTo>
                    <a:pt x="53294" y="335637"/>
                  </a:lnTo>
                  <a:lnTo>
                    <a:pt x="25115" y="295430"/>
                  </a:lnTo>
                  <a:lnTo>
                    <a:pt x="6636" y="244444"/>
                  </a:lnTo>
                  <a:lnTo>
                    <a:pt x="0" y="18573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143375" y="1961693"/>
              <a:ext cx="260350" cy="310515"/>
            </a:xfrm>
            <a:custGeom>
              <a:avLst/>
              <a:gdLst/>
              <a:ahLst/>
              <a:cxnLst/>
              <a:rect l="l" t="t" r="r" b="b"/>
              <a:pathLst>
                <a:path w="260350" h="310514">
                  <a:moveTo>
                    <a:pt x="260350" y="0"/>
                  </a:moveTo>
                  <a:lnTo>
                    <a:pt x="0" y="0"/>
                  </a:lnTo>
                  <a:lnTo>
                    <a:pt x="0" y="310018"/>
                  </a:lnTo>
                  <a:lnTo>
                    <a:pt x="260350" y="310018"/>
                  </a:lnTo>
                  <a:lnTo>
                    <a:pt x="2603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662487" y="1714499"/>
              <a:ext cx="262255" cy="371475"/>
            </a:xfrm>
            <a:custGeom>
              <a:avLst/>
              <a:gdLst/>
              <a:ahLst/>
              <a:cxnLst/>
              <a:rect l="l" t="t" r="r" b="b"/>
              <a:pathLst>
                <a:path w="262254" h="371475">
                  <a:moveTo>
                    <a:pt x="130975" y="0"/>
                  </a:moveTo>
                  <a:lnTo>
                    <a:pt x="89575" y="9469"/>
                  </a:lnTo>
                  <a:lnTo>
                    <a:pt x="53621" y="35837"/>
                  </a:lnTo>
                  <a:lnTo>
                    <a:pt x="25269" y="76044"/>
                  </a:lnTo>
                  <a:lnTo>
                    <a:pt x="6676" y="127030"/>
                  </a:lnTo>
                  <a:lnTo>
                    <a:pt x="0" y="185737"/>
                  </a:lnTo>
                  <a:lnTo>
                    <a:pt x="6676" y="244444"/>
                  </a:lnTo>
                  <a:lnTo>
                    <a:pt x="25269" y="295430"/>
                  </a:lnTo>
                  <a:lnTo>
                    <a:pt x="53621" y="335637"/>
                  </a:lnTo>
                  <a:lnTo>
                    <a:pt x="89575" y="362005"/>
                  </a:lnTo>
                  <a:lnTo>
                    <a:pt x="130975" y="371475"/>
                  </a:lnTo>
                  <a:lnTo>
                    <a:pt x="172368" y="362005"/>
                  </a:lnTo>
                  <a:lnTo>
                    <a:pt x="208318" y="335637"/>
                  </a:lnTo>
                  <a:lnTo>
                    <a:pt x="236668" y="295430"/>
                  </a:lnTo>
                  <a:lnTo>
                    <a:pt x="255260" y="244444"/>
                  </a:lnTo>
                  <a:lnTo>
                    <a:pt x="261937" y="185737"/>
                  </a:lnTo>
                  <a:lnTo>
                    <a:pt x="255260" y="127030"/>
                  </a:lnTo>
                  <a:lnTo>
                    <a:pt x="236668" y="76044"/>
                  </a:lnTo>
                  <a:lnTo>
                    <a:pt x="208318" y="35837"/>
                  </a:lnTo>
                  <a:lnTo>
                    <a:pt x="172368" y="9469"/>
                  </a:lnTo>
                  <a:lnTo>
                    <a:pt x="1309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662487" y="1714499"/>
              <a:ext cx="262255" cy="371475"/>
            </a:xfrm>
            <a:custGeom>
              <a:avLst/>
              <a:gdLst/>
              <a:ahLst/>
              <a:cxnLst/>
              <a:rect l="l" t="t" r="r" b="b"/>
              <a:pathLst>
                <a:path w="262254" h="371475">
                  <a:moveTo>
                    <a:pt x="0" y="185737"/>
                  </a:moveTo>
                  <a:lnTo>
                    <a:pt x="6676" y="127030"/>
                  </a:lnTo>
                  <a:lnTo>
                    <a:pt x="25269" y="76044"/>
                  </a:lnTo>
                  <a:lnTo>
                    <a:pt x="53621" y="35837"/>
                  </a:lnTo>
                  <a:lnTo>
                    <a:pt x="89575" y="9469"/>
                  </a:lnTo>
                  <a:lnTo>
                    <a:pt x="130975" y="0"/>
                  </a:lnTo>
                  <a:lnTo>
                    <a:pt x="172368" y="9469"/>
                  </a:lnTo>
                  <a:lnTo>
                    <a:pt x="208318" y="35837"/>
                  </a:lnTo>
                  <a:lnTo>
                    <a:pt x="236668" y="76044"/>
                  </a:lnTo>
                  <a:lnTo>
                    <a:pt x="255260" y="127030"/>
                  </a:lnTo>
                  <a:lnTo>
                    <a:pt x="261937" y="185737"/>
                  </a:lnTo>
                  <a:lnTo>
                    <a:pt x="255260" y="244444"/>
                  </a:lnTo>
                  <a:lnTo>
                    <a:pt x="236668" y="295430"/>
                  </a:lnTo>
                  <a:lnTo>
                    <a:pt x="208318" y="335637"/>
                  </a:lnTo>
                  <a:lnTo>
                    <a:pt x="172368" y="362005"/>
                  </a:lnTo>
                  <a:lnTo>
                    <a:pt x="130975" y="371475"/>
                  </a:lnTo>
                  <a:lnTo>
                    <a:pt x="89575" y="362005"/>
                  </a:lnTo>
                  <a:lnTo>
                    <a:pt x="53621" y="335637"/>
                  </a:lnTo>
                  <a:lnTo>
                    <a:pt x="25269" y="295430"/>
                  </a:lnTo>
                  <a:lnTo>
                    <a:pt x="6676" y="244444"/>
                  </a:lnTo>
                  <a:lnTo>
                    <a:pt x="0" y="18573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662487" y="1961693"/>
              <a:ext cx="262255" cy="310515"/>
            </a:xfrm>
            <a:custGeom>
              <a:avLst/>
              <a:gdLst/>
              <a:ahLst/>
              <a:cxnLst/>
              <a:rect l="l" t="t" r="r" b="b"/>
              <a:pathLst>
                <a:path w="262254" h="310514">
                  <a:moveTo>
                    <a:pt x="261937" y="0"/>
                  </a:moveTo>
                  <a:lnTo>
                    <a:pt x="0" y="0"/>
                  </a:lnTo>
                  <a:lnTo>
                    <a:pt x="0" y="310018"/>
                  </a:lnTo>
                  <a:lnTo>
                    <a:pt x="261937" y="310018"/>
                  </a:lnTo>
                  <a:lnTo>
                    <a:pt x="2619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2843212" y="2578100"/>
            <a:ext cx="3770629" cy="561975"/>
            <a:chOff x="2843212" y="2578100"/>
            <a:chExt cx="3770629" cy="561975"/>
          </a:xfrm>
        </p:grpSpPr>
        <p:sp>
          <p:nvSpPr>
            <p:cNvPr id="18" name="object 18"/>
            <p:cNvSpPr/>
            <p:nvPr/>
          </p:nvSpPr>
          <p:spPr>
            <a:xfrm>
              <a:off x="3624262" y="2582862"/>
              <a:ext cx="260350" cy="371475"/>
            </a:xfrm>
            <a:custGeom>
              <a:avLst/>
              <a:gdLst/>
              <a:ahLst/>
              <a:cxnLst/>
              <a:rect l="l" t="t" r="r" b="b"/>
              <a:pathLst>
                <a:path w="260350" h="371475">
                  <a:moveTo>
                    <a:pt x="130175" y="0"/>
                  </a:moveTo>
                  <a:lnTo>
                    <a:pt x="89029" y="9469"/>
                  </a:lnTo>
                  <a:lnTo>
                    <a:pt x="53294" y="35837"/>
                  </a:lnTo>
                  <a:lnTo>
                    <a:pt x="25115" y="76044"/>
                  </a:lnTo>
                  <a:lnTo>
                    <a:pt x="6636" y="127030"/>
                  </a:lnTo>
                  <a:lnTo>
                    <a:pt x="0" y="185737"/>
                  </a:lnTo>
                  <a:lnTo>
                    <a:pt x="6636" y="244444"/>
                  </a:lnTo>
                  <a:lnTo>
                    <a:pt x="25115" y="295430"/>
                  </a:lnTo>
                  <a:lnTo>
                    <a:pt x="53294" y="335637"/>
                  </a:lnTo>
                  <a:lnTo>
                    <a:pt x="89029" y="362005"/>
                  </a:lnTo>
                  <a:lnTo>
                    <a:pt x="130175" y="371475"/>
                  </a:lnTo>
                  <a:lnTo>
                    <a:pt x="171320" y="362005"/>
                  </a:lnTo>
                  <a:lnTo>
                    <a:pt x="207055" y="335637"/>
                  </a:lnTo>
                  <a:lnTo>
                    <a:pt x="235234" y="295430"/>
                  </a:lnTo>
                  <a:lnTo>
                    <a:pt x="253713" y="244444"/>
                  </a:lnTo>
                  <a:lnTo>
                    <a:pt x="260350" y="185737"/>
                  </a:lnTo>
                  <a:lnTo>
                    <a:pt x="253713" y="127030"/>
                  </a:lnTo>
                  <a:lnTo>
                    <a:pt x="235234" y="76044"/>
                  </a:lnTo>
                  <a:lnTo>
                    <a:pt x="207055" y="35837"/>
                  </a:lnTo>
                  <a:lnTo>
                    <a:pt x="171320" y="9469"/>
                  </a:lnTo>
                  <a:lnTo>
                    <a:pt x="1301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624262" y="2582862"/>
              <a:ext cx="260350" cy="371475"/>
            </a:xfrm>
            <a:custGeom>
              <a:avLst/>
              <a:gdLst/>
              <a:ahLst/>
              <a:cxnLst/>
              <a:rect l="l" t="t" r="r" b="b"/>
              <a:pathLst>
                <a:path w="260350" h="371475">
                  <a:moveTo>
                    <a:pt x="0" y="185737"/>
                  </a:moveTo>
                  <a:lnTo>
                    <a:pt x="6636" y="127030"/>
                  </a:lnTo>
                  <a:lnTo>
                    <a:pt x="25115" y="76044"/>
                  </a:lnTo>
                  <a:lnTo>
                    <a:pt x="53294" y="35837"/>
                  </a:lnTo>
                  <a:lnTo>
                    <a:pt x="89029" y="9469"/>
                  </a:lnTo>
                  <a:lnTo>
                    <a:pt x="130175" y="0"/>
                  </a:lnTo>
                  <a:lnTo>
                    <a:pt x="171320" y="9469"/>
                  </a:lnTo>
                  <a:lnTo>
                    <a:pt x="207055" y="35837"/>
                  </a:lnTo>
                  <a:lnTo>
                    <a:pt x="235234" y="76044"/>
                  </a:lnTo>
                  <a:lnTo>
                    <a:pt x="253713" y="127030"/>
                  </a:lnTo>
                  <a:lnTo>
                    <a:pt x="260350" y="185737"/>
                  </a:lnTo>
                  <a:lnTo>
                    <a:pt x="253713" y="244444"/>
                  </a:lnTo>
                  <a:lnTo>
                    <a:pt x="235234" y="295430"/>
                  </a:lnTo>
                  <a:lnTo>
                    <a:pt x="207055" y="335637"/>
                  </a:lnTo>
                  <a:lnTo>
                    <a:pt x="171320" y="362005"/>
                  </a:lnTo>
                  <a:lnTo>
                    <a:pt x="130175" y="371475"/>
                  </a:lnTo>
                  <a:lnTo>
                    <a:pt x="89029" y="362005"/>
                  </a:lnTo>
                  <a:lnTo>
                    <a:pt x="53294" y="335637"/>
                  </a:lnTo>
                  <a:lnTo>
                    <a:pt x="25115" y="295430"/>
                  </a:lnTo>
                  <a:lnTo>
                    <a:pt x="6636" y="244444"/>
                  </a:lnTo>
                  <a:lnTo>
                    <a:pt x="0" y="18573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624262" y="2830056"/>
              <a:ext cx="260350" cy="310515"/>
            </a:xfrm>
            <a:custGeom>
              <a:avLst/>
              <a:gdLst/>
              <a:ahLst/>
              <a:cxnLst/>
              <a:rect l="l" t="t" r="r" b="b"/>
              <a:pathLst>
                <a:path w="260350" h="310514">
                  <a:moveTo>
                    <a:pt x="260350" y="0"/>
                  </a:moveTo>
                  <a:lnTo>
                    <a:pt x="0" y="0"/>
                  </a:lnTo>
                  <a:lnTo>
                    <a:pt x="0" y="310018"/>
                  </a:lnTo>
                  <a:lnTo>
                    <a:pt x="260350" y="310018"/>
                  </a:lnTo>
                  <a:lnTo>
                    <a:pt x="2603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313362" y="2582862"/>
              <a:ext cx="262255" cy="371475"/>
            </a:xfrm>
            <a:custGeom>
              <a:avLst/>
              <a:gdLst/>
              <a:ahLst/>
              <a:cxnLst/>
              <a:rect l="l" t="t" r="r" b="b"/>
              <a:pathLst>
                <a:path w="262254" h="371475">
                  <a:moveTo>
                    <a:pt x="130975" y="0"/>
                  </a:moveTo>
                  <a:lnTo>
                    <a:pt x="89575" y="9469"/>
                  </a:lnTo>
                  <a:lnTo>
                    <a:pt x="53621" y="35837"/>
                  </a:lnTo>
                  <a:lnTo>
                    <a:pt x="25269" y="76044"/>
                  </a:lnTo>
                  <a:lnTo>
                    <a:pt x="6676" y="127030"/>
                  </a:lnTo>
                  <a:lnTo>
                    <a:pt x="0" y="185737"/>
                  </a:lnTo>
                  <a:lnTo>
                    <a:pt x="6676" y="244444"/>
                  </a:lnTo>
                  <a:lnTo>
                    <a:pt x="25269" y="295430"/>
                  </a:lnTo>
                  <a:lnTo>
                    <a:pt x="53621" y="335637"/>
                  </a:lnTo>
                  <a:lnTo>
                    <a:pt x="89575" y="362005"/>
                  </a:lnTo>
                  <a:lnTo>
                    <a:pt x="130975" y="371475"/>
                  </a:lnTo>
                  <a:lnTo>
                    <a:pt x="172368" y="362005"/>
                  </a:lnTo>
                  <a:lnTo>
                    <a:pt x="208318" y="335637"/>
                  </a:lnTo>
                  <a:lnTo>
                    <a:pt x="236668" y="295430"/>
                  </a:lnTo>
                  <a:lnTo>
                    <a:pt x="255260" y="244444"/>
                  </a:lnTo>
                  <a:lnTo>
                    <a:pt x="261937" y="185737"/>
                  </a:lnTo>
                  <a:lnTo>
                    <a:pt x="255260" y="127030"/>
                  </a:lnTo>
                  <a:lnTo>
                    <a:pt x="236668" y="76044"/>
                  </a:lnTo>
                  <a:lnTo>
                    <a:pt x="208318" y="35837"/>
                  </a:lnTo>
                  <a:lnTo>
                    <a:pt x="172368" y="9469"/>
                  </a:lnTo>
                  <a:lnTo>
                    <a:pt x="1309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313362" y="2582862"/>
              <a:ext cx="262255" cy="371475"/>
            </a:xfrm>
            <a:custGeom>
              <a:avLst/>
              <a:gdLst/>
              <a:ahLst/>
              <a:cxnLst/>
              <a:rect l="l" t="t" r="r" b="b"/>
              <a:pathLst>
                <a:path w="262254" h="371475">
                  <a:moveTo>
                    <a:pt x="0" y="185737"/>
                  </a:moveTo>
                  <a:lnTo>
                    <a:pt x="6676" y="127030"/>
                  </a:lnTo>
                  <a:lnTo>
                    <a:pt x="25269" y="76044"/>
                  </a:lnTo>
                  <a:lnTo>
                    <a:pt x="53621" y="35837"/>
                  </a:lnTo>
                  <a:lnTo>
                    <a:pt x="89575" y="9469"/>
                  </a:lnTo>
                  <a:lnTo>
                    <a:pt x="130975" y="0"/>
                  </a:lnTo>
                  <a:lnTo>
                    <a:pt x="172368" y="9469"/>
                  </a:lnTo>
                  <a:lnTo>
                    <a:pt x="208318" y="35837"/>
                  </a:lnTo>
                  <a:lnTo>
                    <a:pt x="236668" y="76044"/>
                  </a:lnTo>
                  <a:lnTo>
                    <a:pt x="255260" y="127030"/>
                  </a:lnTo>
                  <a:lnTo>
                    <a:pt x="261937" y="185737"/>
                  </a:lnTo>
                  <a:lnTo>
                    <a:pt x="255260" y="244444"/>
                  </a:lnTo>
                  <a:lnTo>
                    <a:pt x="236668" y="295430"/>
                  </a:lnTo>
                  <a:lnTo>
                    <a:pt x="208318" y="335637"/>
                  </a:lnTo>
                  <a:lnTo>
                    <a:pt x="172368" y="362005"/>
                  </a:lnTo>
                  <a:lnTo>
                    <a:pt x="130975" y="371475"/>
                  </a:lnTo>
                  <a:lnTo>
                    <a:pt x="89575" y="362005"/>
                  </a:lnTo>
                  <a:lnTo>
                    <a:pt x="53621" y="335637"/>
                  </a:lnTo>
                  <a:lnTo>
                    <a:pt x="25269" y="295430"/>
                  </a:lnTo>
                  <a:lnTo>
                    <a:pt x="6676" y="244444"/>
                  </a:lnTo>
                  <a:lnTo>
                    <a:pt x="0" y="18573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313362" y="2830056"/>
              <a:ext cx="262255" cy="310515"/>
            </a:xfrm>
            <a:custGeom>
              <a:avLst/>
              <a:gdLst/>
              <a:ahLst/>
              <a:cxnLst/>
              <a:rect l="l" t="t" r="r" b="b"/>
              <a:pathLst>
                <a:path w="262254" h="310514">
                  <a:moveTo>
                    <a:pt x="261937" y="0"/>
                  </a:moveTo>
                  <a:lnTo>
                    <a:pt x="0" y="0"/>
                  </a:lnTo>
                  <a:lnTo>
                    <a:pt x="0" y="310018"/>
                  </a:lnTo>
                  <a:lnTo>
                    <a:pt x="261937" y="310018"/>
                  </a:lnTo>
                  <a:lnTo>
                    <a:pt x="2619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843212" y="2828925"/>
              <a:ext cx="3770629" cy="0"/>
            </a:xfrm>
            <a:custGeom>
              <a:avLst/>
              <a:gdLst/>
              <a:ahLst/>
              <a:cxnLst/>
              <a:rect l="l" t="t" r="r" b="b"/>
              <a:pathLst>
                <a:path w="3770629">
                  <a:moveTo>
                    <a:pt x="0" y="0"/>
                  </a:moveTo>
                  <a:lnTo>
                    <a:pt x="377031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2129789" y="1506666"/>
            <a:ext cx="3302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5" dirty="0">
                <a:latin typeface="Times New Roman"/>
                <a:cs typeface="Times New Roman"/>
              </a:rPr>
              <a:t>d1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780915" y="1368425"/>
            <a:ext cx="431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Times New Roman"/>
                <a:cs typeface="Times New Roman"/>
              </a:rPr>
              <a:t>90</a:t>
            </a:r>
            <a:r>
              <a:rPr sz="1800" spc="-15" baseline="-20833" dirty="0">
                <a:latin typeface="Times New Roman"/>
                <a:cs typeface="Times New Roman"/>
              </a:rPr>
              <a:t>-</a:t>
            </a:r>
            <a:r>
              <a:rPr sz="1800" spc="-75" baseline="-20833" dirty="0">
                <a:latin typeface="Times New Roman"/>
                <a:cs typeface="Times New Roman"/>
              </a:rPr>
              <a:t>y</a:t>
            </a:r>
            <a:endParaRPr sz="1800" baseline="-20833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042987" y="2565400"/>
            <a:ext cx="511175" cy="4572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492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275"/>
              </a:spcBef>
            </a:pPr>
            <a:r>
              <a:rPr sz="2400" b="1" spc="-25" dirty="0">
                <a:latin typeface="Times New Roman"/>
                <a:cs typeface="Times New Roman"/>
              </a:rPr>
              <a:t>G</a:t>
            </a:r>
            <a:r>
              <a:rPr sz="2400" b="1" spc="-37" baseline="-20833" dirty="0">
                <a:latin typeface="Times New Roman"/>
                <a:cs typeface="Times New Roman"/>
              </a:rPr>
              <a:t>z</a:t>
            </a:r>
            <a:endParaRPr sz="2400" baseline="-20833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71550" y="1557337"/>
            <a:ext cx="539750" cy="4572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90805">
              <a:lnSpc>
                <a:spcPts val="2435"/>
              </a:lnSpc>
            </a:pPr>
            <a:r>
              <a:rPr sz="1600" b="1" spc="-25" dirty="0">
                <a:latin typeface="Times New Roman"/>
                <a:cs typeface="Times New Roman"/>
              </a:rPr>
              <a:t>1</a:t>
            </a:r>
            <a:r>
              <a:rPr sz="3600" b="1" spc="-37" baseline="-16203" dirty="0">
                <a:latin typeface="Times New Roman"/>
                <a:cs typeface="Times New Roman"/>
              </a:rPr>
              <a:t>H</a:t>
            </a:r>
            <a:endParaRPr sz="3600" baseline="-16203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571240" y="1867027"/>
            <a:ext cx="1612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0" dirty="0">
                <a:solidFill>
                  <a:srgbClr val="CC3300"/>
                </a:solidFill>
                <a:latin typeface="Times New Roman"/>
                <a:cs typeface="Times New Roman"/>
              </a:rPr>
              <a:t>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011115" y="1938350"/>
            <a:ext cx="1778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0" dirty="0">
                <a:solidFill>
                  <a:srgbClr val="CC3300"/>
                </a:solidFill>
                <a:latin typeface="Times New Roman"/>
                <a:cs typeface="Times New Roman"/>
              </a:rPr>
              <a:t>b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2843212" y="1553260"/>
            <a:ext cx="3835400" cy="784225"/>
            <a:chOff x="2843212" y="1553260"/>
            <a:chExt cx="3835400" cy="784225"/>
          </a:xfrm>
        </p:grpSpPr>
        <p:sp>
          <p:nvSpPr>
            <p:cNvPr id="32" name="object 32"/>
            <p:cNvSpPr/>
            <p:nvPr/>
          </p:nvSpPr>
          <p:spPr>
            <a:xfrm>
              <a:off x="2843212" y="1962149"/>
              <a:ext cx="3835400" cy="0"/>
            </a:xfrm>
            <a:custGeom>
              <a:avLst/>
              <a:gdLst/>
              <a:ahLst/>
              <a:cxnLst/>
              <a:rect l="l" t="t" r="r" b="b"/>
              <a:pathLst>
                <a:path w="3835400">
                  <a:moveTo>
                    <a:pt x="0" y="0"/>
                  </a:moveTo>
                  <a:lnTo>
                    <a:pt x="383540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795251" y="1558023"/>
              <a:ext cx="846455" cy="774700"/>
            </a:xfrm>
            <a:custGeom>
              <a:avLst/>
              <a:gdLst/>
              <a:ahLst/>
              <a:cxnLst/>
              <a:rect l="l" t="t" r="r" b="b"/>
              <a:pathLst>
                <a:path w="846454" h="774700">
                  <a:moveTo>
                    <a:pt x="0" y="0"/>
                  </a:moveTo>
                  <a:lnTo>
                    <a:pt x="0" y="774700"/>
                  </a:lnTo>
                  <a:lnTo>
                    <a:pt x="846137" y="387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795251" y="1558023"/>
              <a:ext cx="846455" cy="774700"/>
            </a:xfrm>
            <a:custGeom>
              <a:avLst/>
              <a:gdLst/>
              <a:ahLst/>
              <a:cxnLst/>
              <a:rect l="l" t="t" r="r" b="b"/>
              <a:pathLst>
                <a:path w="846454" h="774700">
                  <a:moveTo>
                    <a:pt x="0" y="0"/>
                  </a:moveTo>
                  <a:lnTo>
                    <a:pt x="846137" y="387350"/>
                  </a:lnTo>
                  <a:lnTo>
                    <a:pt x="0" y="774700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5874702" y="1791944"/>
            <a:ext cx="4654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Times New Roman"/>
                <a:cs typeface="Times New Roman"/>
              </a:rPr>
              <a:t>Acqu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944177" y="774379"/>
            <a:ext cx="1841500" cy="892175"/>
          </a:xfrm>
          <a:prstGeom prst="rect">
            <a:avLst/>
          </a:prstGeom>
        </p:spPr>
        <p:txBody>
          <a:bodyPr vert="horz" wrap="square" lIns="0" tIns="171450" rIns="0" bIns="0" rtlCol="0">
            <a:spAutoFit/>
          </a:bodyPr>
          <a:lstStyle/>
          <a:p>
            <a:pPr marL="379095">
              <a:lnSpc>
                <a:spcPct val="100000"/>
              </a:lnSpc>
              <a:spcBef>
                <a:spcPts val="1350"/>
              </a:spcBef>
              <a:tabLst>
                <a:tab pos="1358265" algn="l"/>
              </a:tabLst>
            </a:pPr>
            <a:r>
              <a:rPr sz="1800" spc="-25" dirty="0">
                <a:latin typeface="Times New Roman"/>
                <a:cs typeface="Times New Roman"/>
              </a:rPr>
              <a:t>90</a:t>
            </a:r>
            <a:r>
              <a:rPr sz="1800" spc="-37" baseline="-20833" dirty="0">
                <a:latin typeface="Times New Roman"/>
                <a:cs typeface="Times New Roman"/>
              </a:rPr>
              <a:t>x</a:t>
            </a:r>
            <a:r>
              <a:rPr sz="1800" baseline="-20833" dirty="0">
                <a:latin typeface="Times New Roman"/>
                <a:cs typeface="Times New Roman"/>
              </a:rPr>
              <a:t>	</a:t>
            </a:r>
            <a:r>
              <a:rPr sz="1800" spc="-20" dirty="0">
                <a:latin typeface="Times New Roman"/>
                <a:cs typeface="Times New Roman"/>
              </a:rPr>
              <a:t>180</a:t>
            </a:r>
            <a:r>
              <a:rPr sz="1800" spc="-30" baseline="-20833" dirty="0">
                <a:latin typeface="Times New Roman"/>
                <a:cs typeface="Times New Roman"/>
              </a:rPr>
              <a:t>y</a:t>
            </a:r>
            <a:endParaRPr sz="1800" baseline="-20833">
              <a:latin typeface="Times New Roman"/>
              <a:cs typeface="Times New Roman"/>
            </a:endParaRPr>
          </a:p>
          <a:p>
            <a:pPr marL="63500">
              <a:lnSpc>
                <a:spcPct val="100000"/>
              </a:lnSpc>
              <a:spcBef>
                <a:spcPts val="1255"/>
              </a:spcBef>
              <a:tabLst>
                <a:tab pos="1071245" algn="l"/>
              </a:tabLst>
            </a:pPr>
            <a:r>
              <a:rPr sz="1800" spc="-25" dirty="0">
                <a:latin typeface="Times New Roman"/>
                <a:cs typeface="Times New Roman"/>
              </a:rPr>
              <a:t>90</a:t>
            </a:r>
            <a:r>
              <a:rPr sz="1575" spc="-37" baseline="-21164" dirty="0">
                <a:latin typeface="Times New Roman"/>
                <a:cs typeface="Times New Roman"/>
              </a:rPr>
              <a:t>X</a:t>
            </a:r>
            <a:r>
              <a:rPr sz="1575" baseline="-21164" dirty="0">
                <a:latin typeface="Times New Roman"/>
                <a:cs typeface="Times New Roman"/>
              </a:rPr>
              <a:t>	</a:t>
            </a:r>
            <a:r>
              <a:rPr sz="1800" spc="-10" dirty="0">
                <a:latin typeface="Times New Roman"/>
                <a:cs typeface="Times New Roman"/>
              </a:rPr>
              <a:t>90</a:t>
            </a:r>
            <a:r>
              <a:rPr sz="1800" spc="-15" baseline="-20833" dirty="0">
                <a:latin typeface="Times New Roman"/>
                <a:cs typeface="Times New Roman"/>
              </a:rPr>
              <a:t>-</a:t>
            </a:r>
            <a:r>
              <a:rPr sz="1800" spc="-75" baseline="-20833" dirty="0">
                <a:latin typeface="Times New Roman"/>
                <a:cs typeface="Times New Roman"/>
              </a:rPr>
              <a:t>y</a:t>
            </a:r>
            <a:endParaRPr sz="1800" baseline="-20833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05408" y="3093986"/>
            <a:ext cx="7112634" cy="2413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62075">
              <a:lnSpc>
                <a:spcPct val="100000"/>
              </a:lnSpc>
              <a:spcBef>
                <a:spcPts val="105"/>
              </a:spcBef>
            </a:pPr>
            <a:r>
              <a:rPr sz="1400" i="1" dirty="0">
                <a:latin typeface="Times New Roman"/>
                <a:cs typeface="Times New Roman"/>
              </a:rPr>
              <a:t>S.</a:t>
            </a:r>
            <a:r>
              <a:rPr sz="1400" i="1" spc="-2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Grzesiek</a:t>
            </a:r>
            <a:r>
              <a:rPr sz="1400" i="1" spc="-2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and</a:t>
            </a:r>
            <a:r>
              <a:rPr sz="1400" i="1" spc="-5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A.</a:t>
            </a:r>
            <a:r>
              <a:rPr sz="1400" i="1" spc="-1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Bax,</a:t>
            </a:r>
            <a:r>
              <a:rPr sz="1400" i="1" spc="-1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J.</a:t>
            </a:r>
            <a:r>
              <a:rPr sz="1400" i="1" spc="-4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Am.</a:t>
            </a:r>
            <a:r>
              <a:rPr sz="1400" i="1" spc="-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Chem.</a:t>
            </a:r>
            <a:r>
              <a:rPr sz="1400" i="1" spc="-1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Soc.,</a:t>
            </a:r>
            <a:r>
              <a:rPr sz="1400" i="1" spc="-35" dirty="0">
                <a:latin typeface="Times New Roman"/>
                <a:cs typeface="Times New Roman"/>
              </a:rPr>
              <a:t> </a:t>
            </a:r>
            <a:r>
              <a:rPr sz="1400" i="1" spc="-10" dirty="0">
                <a:latin typeface="Times New Roman"/>
                <a:cs typeface="Times New Roman"/>
              </a:rPr>
              <a:t>115,</a:t>
            </a:r>
            <a:r>
              <a:rPr sz="1400" i="1" spc="-3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12593-12594</a:t>
            </a:r>
            <a:r>
              <a:rPr sz="1400" i="1" spc="-55" dirty="0">
                <a:latin typeface="Times New Roman"/>
                <a:cs typeface="Times New Roman"/>
              </a:rPr>
              <a:t> </a:t>
            </a:r>
            <a:r>
              <a:rPr sz="1400" i="1" spc="-10" dirty="0">
                <a:latin typeface="Times New Roman"/>
                <a:cs typeface="Times New Roman"/>
              </a:rPr>
              <a:t>(1993)</a:t>
            </a:r>
            <a:endParaRPr sz="1400">
              <a:latin typeface="Times New Roman"/>
              <a:cs typeface="Times New Roman"/>
            </a:endParaRPr>
          </a:p>
          <a:p>
            <a:pPr marL="12700" marR="210185" indent="-9525">
              <a:lnSpc>
                <a:spcPct val="110000"/>
              </a:lnSpc>
              <a:spcBef>
                <a:spcPts val="1515"/>
              </a:spcBef>
              <a:buSzPct val="95000"/>
              <a:buFont typeface="Arial"/>
              <a:buChar char="•"/>
              <a:tabLst>
                <a:tab pos="100330" algn="l"/>
              </a:tabLst>
            </a:pPr>
            <a:r>
              <a:rPr sz="2000" b="1" dirty="0">
                <a:latin typeface="Arial"/>
                <a:cs typeface="Arial"/>
              </a:rPr>
              <a:t>	Water</a:t>
            </a:r>
            <a:r>
              <a:rPr sz="2000" b="1" spc="-7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is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aligned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along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the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z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axis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before</a:t>
            </a:r>
            <a:r>
              <a:rPr sz="2000" b="1" spc="-5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any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z-</a:t>
            </a:r>
            <a:r>
              <a:rPr sz="2000" b="1" spc="-10" dirty="0">
                <a:latin typeface="Arial"/>
                <a:cs typeface="Arial"/>
              </a:rPr>
              <a:t>gradient </a:t>
            </a:r>
            <a:r>
              <a:rPr sz="2000" b="1" dirty="0">
                <a:latin typeface="Arial"/>
                <a:cs typeface="Arial"/>
              </a:rPr>
              <a:t>pulse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(point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“</a:t>
            </a:r>
            <a:r>
              <a:rPr sz="2000" b="1" dirty="0">
                <a:solidFill>
                  <a:srgbClr val="CC3300"/>
                </a:solidFill>
                <a:latin typeface="Arial"/>
                <a:cs typeface="Arial"/>
              </a:rPr>
              <a:t>a</a:t>
            </a:r>
            <a:r>
              <a:rPr sz="2000" b="1" dirty="0">
                <a:latin typeface="Arial"/>
                <a:cs typeface="Arial"/>
              </a:rPr>
              <a:t>”).</a:t>
            </a:r>
            <a:r>
              <a:rPr sz="2000" b="1" spc="-5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So,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it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is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not</a:t>
            </a:r>
            <a:r>
              <a:rPr sz="2000" b="1" spc="-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destroyed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by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the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z-</a:t>
            </a:r>
            <a:r>
              <a:rPr sz="2000" b="1" spc="-10" dirty="0">
                <a:latin typeface="Arial"/>
                <a:cs typeface="Arial"/>
              </a:rPr>
              <a:t>gradient pulse.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Font typeface="Arial"/>
              <a:buChar char="•"/>
            </a:pPr>
            <a:endParaRPr sz="2000">
              <a:latin typeface="Arial"/>
              <a:cs typeface="Arial"/>
            </a:endParaRPr>
          </a:p>
          <a:p>
            <a:pPr marL="12700" marR="5080" indent="-10160">
              <a:lnSpc>
                <a:spcPct val="110000"/>
              </a:lnSpc>
              <a:buSzPct val="95000"/>
              <a:buFont typeface="Arial"/>
              <a:buChar char="•"/>
              <a:tabLst>
                <a:tab pos="12700" algn="l"/>
                <a:tab pos="99695" algn="l"/>
              </a:tabLst>
            </a:pPr>
            <a:r>
              <a:rPr sz="2000" b="1" dirty="0">
                <a:latin typeface="Arial"/>
                <a:cs typeface="Arial"/>
              </a:rPr>
              <a:t>	This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reduces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the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signal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loss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of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exchangeable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protons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spc="-25" dirty="0">
                <a:latin typeface="Arial"/>
                <a:cs typeface="Arial"/>
              </a:rPr>
              <a:t>due </a:t>
            </a:r>
            <a:r>
              <a:rPr sz="2000" b="1" dirty="0">
                <a:latin typeface="Arial"/>
                <a:cs typeface="Arial"/>
              </a:rPr>
              <a:t>to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attenuation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of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water</a:t>
            </a:r>
            <a:r>
              <a:rPr sz="2000" b="1" spc="-6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signal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(saturation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transfer).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5650" y="260349"/>
            <a:ext cx="7707630" cy="524503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3175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50"/>
              </a:spcBef>
            </a:pPr>
            <a:r>
              <a:rPr lang="cs-CZ" spc="-10" dirty="0"/>
              <a:t>W4, W5</a:t>
            </a:r>
            <a:r>
              <a:rPr spc="-20" dirty="0"/>
              <a:t> </a:t>
            </a:r>
            <a:r>
              <a:rPr spc="-10" dirty="0"/>
              <a:t>WATERGATE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4800" y="1152461"/>
            <a:ext cx="8839200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0" marR="1217295" algn="ctr">
              <a:lnSpc>
                <a:spcPct val="100000"/>
              </a:lnSpc>
              <a:spcBef>
                <a:spcPts val="100"/>
              </a:spcBef>
            </a:pPr>
            <a:r>
              <a:rPr lang="cs-CZ" sz="1800" b="1" dirty="0" err="1">
                <a:solidFill>
                  <a:srgbClr val="3333CC"/>
                </a:solidFill>
                <a:latin typeface="Arial"/>
                <a:cs typeface="Arial"/>
              </a:rPr>
              <a:t>Better</a:t>
            </a:r>
            <a:r>
              <a:rPr lang="cs-CZ" sz="1800" b="1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lang="cs-CZ" sz="1800" b="1" dirty="0" err="1">
                <a:solidFill>
                  <a:srgbClr val="3333CC"/>
                </a:solidFill>
                <a:latin typeface="Arial"/>
                <a:cs typeface="Arial"/>
              </a:rPr>
              <a:t>frequency</a:t>
            </a:r>
            <a:r>
              <a:rPr lang="cs-CZ" sz="1800" b="1" dirty="0">
                <a:solidFill>
                  <a:srgbClr val="3333CC"/>
                </a:solidFill>
                <a:latin typeface="Arial"/>
                <a:cs typeface="Arial"/>
              </a:rPr>
              <a:t> response </a:t>
            </a:r>
            <a:r>
              <a:rPr lang="cs-CZ" sz="1800" b="1" dirty="0" err="1">
                <a:solidFill>
                  <a:srgbClr val="3333CC"/>
                </a:solidFill>
                <a:latin typeface="Arial"/>
                <a:cs typeface="Arial"/>
              </a:rPr>
              <a:t>at</a:t>
            </a:r>
            <a:r>
              <a:rPr lang="cs-CZ" sz="1800" b="1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lang="cs-CZ" sz="1800" b="1" dirty="0" err="1">
                <a:solidFill>
                  <a:srgbClr val="3333CC"/>
                </a:solidFill>
                <a:latin typeface="Arial"/>
                <a:cs typeface="Arial"/>
              </a:rPr>
              <a:t>the</a:t>
            </a:r>
            <a:r>
              <a:rPr lang="cs-CZ" sz="1800" b="1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lang="cs-CZ" sz="1800" b="1" dirty="0" err="1">
                <a:solidFill>
                  <a:srgbClr val="3333CC"/>
                </a:solidFill>
                <a:latin typeface="Arial"/>
                <a:cs typeface="Arial"/>
              </a:rPr>
              <a:t>expense</a:t>
            </a:r>
            <a:r>
              <a:rPr lang="cs-CZ" sz="1800" b="1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lang="cs-CZ" sz="1800" b="1" dirty="0" err="1">
                <a:solidFill>
                  <a:srgbClr val="3333CC"/>
                </a:solidFill>
                <a:latin typeface="Arial"/>
                <a:cs typeface="Arial"/>
              </a:rPr>
              <a:t>of</a:t>
            </a:r>
            <a:r>
              <a:rPr lang="cs-CZ" sz="1800" b="1" dirty="0">
                <a:solidFill>
                  <a:srgbClr val="3333CC"/>
                </a:solidFill>
                <a:latin typeface="Arial"/>
                <a:cs typeface="Arial"/>
              </a:rPr>
              <a:t> pulse </a:t>
            </a:r>
            <a:r>
              <a:rPr lang="cs-CZ" sz="1800" b="1" dirty="0" err="1">
                <a:solidFill>
                  <a:srgbClr val="3333CC"/>
                </a:solidFill>
                <a:latin typeface="Arial"/>
                <a:cs typeface="Arial"/>
              </a:rPr>
              <a:t>sequence</a:t>
            </a:r>
            <a:r>
              <a:rPr lang="cs-CZ" b="1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lang="cs-CZ" sz="1800" b="1" dirty="0" err="1">
                <a:solidFill>
                  <a:srgbClr val="3333CC"/>
                </a:solidFill>
                <a:latin typeface="Arial"/>
                <a:cs typeface="Arial"/>
              </a:rPr>
              <a:t>length</a:t>
            </a:r>
            <a:endParaRPr lang="cs-CZ" sz="1800" b="1" dirty="0">
              <a:solidFill>
                <a:srgbClr val="3333CC"/>
              </a:solidFill>
              <a:latin typeface="Arial"/>
              <a:cs typeface="Arial"/>
            </a:endParaRPr>
          </a:p>
          <a:p>
            <a:pPr marL="63500" marR="1217295" algn="l">
              <a:lnSpc>
                <a:spcPct val="100000"/>
              </a:lnSpc>
              <a:spcBef>
                <a:spcPts val="100"/>
              </a:spcBef>
            </a:pPr>
            <a:r>
              <a:rPr lang="cs-CZ" sz="1800" b="1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(</a:t>
            </a:r>
            <a:r>
              <a:rPr lang="cs-CZ" sz="1800" b="1" dirty="0">
                <a:solidFill>
                  <a:srgbClr val="CC3300"/>
                </a:solidFill>
                <a:latin typeface="Arial"/>
                <a:cs typeface="Arial"/>
              </a:rPr>
              <a:t>More Exchange)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5800" y="4465021"/>
            <a:ext cx="3962400" cy="255198"/>
          </a:xfrm>
          <a:prstGeom prst="rect">
            <a:avLst/>
          </a:prstGeom>
          <a:solidFill>
            <a:srgbClr val="CCCCFF"/>
          </a:solidFill>
          <a:ln w="28575">
            <a:solidFill>
              <a:srgbClr val="3333CC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marL="90805" marR="176530">
              <a:lnSpc>
                <a:spcPct val="100000"/>
              </a:lnSpc>
            </a:pPr>
            <a:r>
              <a:rPr lang="cs-CZ" sz="1400" b="1" dirty="0">
                <a:latin typeface="Arial"/>
                <a:cs typeface="Arial"/>
              </a:rPr>
              <a:t>Set </a:t>
            </a:r>
            <a:r>
              <a:rPr lang="cs-CZ" sz="1400" b="1" dirty="0">
                <a:latin typeface="Arial"/>
                <a:cs typeface="Arial"/>
                <a:sym typeface="Symbol" panose="05050102010706020507" pitchFamily="18" charset="2"/>
              </a:rPr>
              <a:t> (</a:t>
            </a:r>
            <a:r>
              <a:rPr sz="1400" b="1" dirty="0">
                <a:latin typeface="Arial"/>
                <a:cs typeface="Arial"/>
              </a:rPr>
              <a:t>d19</a:t>
            </a:r>
            <a:r>
              <a:rPr lang="cs-CZ" sz="1400" b="1" dirty="0">
                <a:latin typeface="Arial"/>
                <a:cs typeface="Arial"/>
              </a:rPr>
              <a:t>) </a:t>
            </a:r>
            <a:r>
              <a:rPr lang="cs-CZ" sz="1400" b="1" dirty="0" err="1">
                <a:latin typeface="Arial"/>
                <a:cs typeface="Arial"/>
              </a:rPr>
              <a:t>same</a:t>
            </a:r>
            <a:r>
              <a:rPr lang="cs-CZ" sz="1400" b="1" dirty="0">
                <a:latin typeface="Arial"/>
                <a:cs typeface="Arial"/>
              </a:rPr>
              <a:t> as </a:t>
            </a:r>
            <a:r>
              <a:rPr lang="cs-CZ" sz="1400" b="1" dirty="0" err="1">
                <a:latin typeface="Arial"/>
                <a:cs typeface="Arial"/>
              </a:rPr>
              <a:t>for</a:t>
            </a:r>
            <a:r>
              <a:rPr lang="cs-CZ" sz="1400" b="1" dirty="0">
                <a:latin typeface="Arial"/>
                <a:cs typeface="Arial"/>
              </a:rPr>
              <a:t> 3-9-19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11" name="Picture 10" descr="A page of a math book&#10;&#10;Description automatically generated with medium confidence">
            <a:extLst>
              <a:ext uri="{FF2B5EF4-FFF2-40B4-BE49-F238E27FC236}">
                <a16:creationId xmlns:a16="http://schemas.microsoft.com/office/drawing/2014/main" id="{17FF0002-A393-0FFF-062C-8F447FC2BE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6" r="46993" b="76951"/>
          <a:stretch/>
        </p:blipFill>
        <p:spPr>
          <a:xfrm>
            <a:off x="390239" y="2009053"/>
            <a:ext cx="4124014" cy="1724748"/>
          </a:xfrm>
          <a:prstGeom prst="rect">
            <a:avLst/>
          </a:prstGeom>
        </p:spPr>
      </p:pic>
      <p:pic>
        <p:nvPicPr>
          <p:cNvPr id="13" name="Picture 12" descr="A page of a math book&#10;&#10;Description automatically generated with medium confidence">
            <a:extLst>
              <a:ext uri="{FF2B5EF4-FFF2-40B4-BE49-F238E27FC236}">
                <a16:creationId xmlns:a16="http://schemas.microsoft.com/office/drawing/2014/main" id="{774C268E-589C-2679-A1B6-5E804847D2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111" r="50000" b="11111"/>
          <a:stretch/>
        </p:blipFill>
        <p:spPr>
          <a:xfrm>
            <a:off x="4876800" y="1600200"/>
            <a:ext cx="3493857" cy="4518070"/>
          </a:xfrm>
          <a:prstGeom prst="rect">
            <a:avLst/>
          </a:prstGeom>
        </p:spPr>
      </p:pic>
      <p:sp>
        <p:nvSpPr>
          <p:cNvPr id="16" name="object 7">
            <a:extLst>
              <a:ext uri="{FF2B5EF4-FFF2-40B4-BE49-F238E27FC236}">
                <a16:creationId xmlns:a16="http://schemas.microsoft.com/office/drawing/2014/main" id="{E54D413E-BF87-AD75-3826-CB2EE2690B3C}"/>
              </a:ext>
            </a:extLst>
          </p:cNvPr>
          <p:cNvSpPr txBox="1"/>
          <p:nvPr/>
        </p:nvSpPr>
        <p:spPr>
          <a:xfrm>
            <a:off x="5136055" y="6249256"/>
            <a:ext cx="3234602" cy="285976"/>
          </a:xfrm>
          <a:prstGeom prst="rect">
            <a:avLst/>
          </a:prstGeom>
          <a:solidFill>
            <a:srgbClr val="CCCCFF"/>
          </a:solidFill>
          <a:ln w="28575">
            <a:solidFill>
              <a:srgbClr val="3333CC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marL="90805" marR="176530" algn="ctr">
              <a:lnSpc>
                <a:spcPct val="100000"/>
              </a:lnSpc>
            </a:pPr>
            <a:r>
              <a:rPr lang="cs-CZ" sz="1600" b="1" dirty="0" err="1">
                <a:latin typeface="Arial"/>
                <a:cs typeface="Arial"/>
              </a:rPr>
              <a:t>Simulated</a:t>
            </a:r>
            <a:r>
              <a:rPr lang="cs-CZ" sz="1600" b="1" dirty="0">
                <a:latin typeface="Arial"/>
                <a:cs typeface="Arial"/>
              </a:rPr>
              <a:t> </a:t>
            </a:r>
            <a:r>
              <a:rPr lang="cs-CZ" sz="1600" b="1" dirty="0" err="1">
                <a:latin typeface="Arial"/>
                <a:cs typeface="Arial"/>
              </a:rPr>
              <a:t>excitation</a:t>
            </a:r>
            <a:r>
              <a:rPr lang="cs-CZ" sz="1600" b="1" dirty="0">
                <a:latin typeface="Arial"/>
                <a:cs typeface="Arial"/>
              </a:rPr>
              <a:t> </a:t>
            </a:r>
            <a:r>
              <a:rPr lang="cs-CZ" sz="1600" b="1" dirty="0" err="1">
                <a:latin typeface="Arial"/>
                <a:cs typeface="Arial"/>
              </a:rPr>
              <a:t>profiles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B7F9CB4B-BD5E-6DA9-1496-810C823472D2}"/>
              </a:ext>
            </a:extLst>
          </p:cNvPr>
          <p:cNvSpPr txBox="1"/>
          <p:nvPr/>
        </p:nvSpPr>
        <p:spPr>
          <a:xfrm>
            <a:off x="685800" y="3971812"/>
            <a:ext cx="3962400" cy="255198"/>
          </a:xfrm>
          <a:prstGeom prst="rect">
            <a:avLst/>
          </a:prstGeom>
          <a:solidFill>
            <a:srgbClr val="CCCCFF"/>
          </a:solidFill>
          <a:ln w="28575">
            <a:solidFill>
              <a:srgbClr val="3333CC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marL="90805" marR="176530">
              <a:lnSpc>
                <a:spcPct val="100000"/>
              </a:lnSpc>
            </a:pPr>
            <a:r>
              <a:rPr lang="en-US" sz="1400" b="1" dirty="0">
                <a:latin typeface="Arial"/>
                <a:cs typeface="Arial"/>
              </a:rPr>
              <a:t>Phases in the 1</a:t>
            </a:r>
            <a:r>
              <a:rPr lang="en-US" sz="1400" b="1" baseline="30000" dirty="0">
                <a:latin typeface="Arial"/>
                <a:cs typeface="Arial"/>
              </a:rPr>
              <a:t>st</a:t>
            </a:r>
            <a:r>
              <a:rPr lang="en-US" sz="1400" b="1" dirty="0">
                <a:latin typeface="Arial"/>
                <a:cs typeface="Arial"/>
              </a:rPr>
              <a:t> and 2</a:t>
            </a:r>
            <a:r>
              <a:rPr lang="en-US" sz="1400" b="1" baseline="30000" dirty="0">
                <a:latin typeface="Arial"/>
                <a:cs typeface="Arial"/>
              </a:rPr>
              <a:t>nd</a:t>
            </a:r>
            <a:r>
              <a:rPr lang="en-US" sz="1400" b="1" dirty="0">
                <a:latin typeface="Arial"/>
                <a:cs typeface="Arial"/>
              </a:rPr>
              <a:t> half differ by 180</a:t>
            </a:r>
            <a:r>
              <a:rPr lang="en-US" sz="1400" b="1" dirty="0">
                <a:latin typeface="Arial"/>
                <a:cs typeface="Arial"/>
                <a:sym typeface="Symbol" panose="05050102010706020507" pitchFamily="18" charset="2"/>
              </a:rPr>
              <a:t></a:t>
            </a:r>
            <a:endParaRPr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3225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sculpting process&#10;&#10;Description automatically generated">
            <a:extLst>
              <a:ext uri="{FF2B5EF4-FFF2-40B4-BE49-F238E27FC236}">
                <a16:creationId xmlns:a16="http://schemas.microsoft.com/office/drawing/2014/main" id="{41BB6C70-99FA-810E-F8B7-0457FF34A0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67" b="5550"/>
          <a:stretch/>
        </p:blipFill>
        <p:spPr>
          <a:xfrm>
            <a:off x="0" y="1905000"/>
            <a:ext cx="9144000" cy="3810000"/>
          </a:xfrm>
          <a:prstGeom prst="rect">
            <a:avLst/>
          </a:prstGeom>
        </p:spPr>
      </p:pic>
      <p:sp>
        <p:nvSpPr>
          <p:cNvPr id="4" name="object 7">
            <a:extLst>
              <a:ext uri="{FF2B5EF4-FFF2-40B4-BE49-F238E27FC236}">
                <a16:creationId xmlns:a16="http://schemas.microsoft.com/office/drawing/2014/main" id="{02EF6EF6-18D7-9FA3-6B94-330A3F264696}"/>
              </a:ext>
            </a:extLst>
          </p:cNvPr>
          <p:cNvSpPr txBox="1"/>
          <p:nvPr/>
        </p:nvSpPr>
        <p:spPr>
          <a:xfrm>
            <a:off x="381000" y="5257800"/>
            <a:ext cx="2667000" cy="255198"/>
          </a:xfrm>
          <a:prstGeom prst="rect">
            <a:avLst/>
          </a:prstGeom>
          <a:solidFill>
            <a:srgbClr val="CCCCFF"/>
          </a:solidFill>
          <a:ln w="28575">
            <a:solidFill>
              <a:srgbClr val="3333CC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marL="90805" marR="176530">
              <a:lnSpc>
                <a:spcPct val="100000"/>
              </a:lnSpc>
            </a:pPr>
            <a:r>
              <a:rPr lang="en-US" sz="1400" b="1" dirty="0">
                <a:latin typeface="Arial"/>
                <a:cs typeface="Arial"/>
              </a:rPr>
              <a:t>Water signal gets saturated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932463BF-FA51-CEB9-81A6-C965317A0BCA}"/>
              </a:ext>
            </a:extLst>
          </p:cNvPr>
          <p:cNvSpPr txBox="1">
            <a:spLocks/>
          </p:cNvSpPr>
          <p:nvPr/>
        </p:nvSpPr>
        <p:spPr>
          <a:xfrm>
            <a:off x="685800" y="533400"/>
            <a:ext cx="7772400" cy="525143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32384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254"/>
              </a:spcBef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Excitation Sculpting</a:t>
            </a:r>
            <a:endParaRPr lang="cs-CZ" sz="3200" b="1" spc="-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709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5650" y="333374"/>
            <a:ext cx="7844155" cy="1079500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40005" rIns="0" bIns="0" rtlCol="0">
            <a:spAutoFit/>
          </a:bodyPr>
          <a:lstStyle/>
          <a:p>
            <a:pPr marL="1948180" marR="431165" indent="-1510665">
              <a:lnSpc>
                <a:spcPct val="100000"/>
              </a:lnSpc>
              <a:spcBef>
                <a:spcPts val="315"/>
              </a:spcBef>
            </a:pPr>
            <a:r>
              <a:rPr dirty="0"/>
              <a:t>Pulse</a:t>
            </a:r>
            <a:r>
              <a:rPr spc="-55" dirty="0"/>
              <a:t> </a:t>
            </a:r>
            <a:r>
              <a:rPr dirty="0"/>
              <a:t>Sequence</a:t>
            </a:r>
            <a:r>
              <a:rPr spc="-50" dirty="0"/>
              <a:t> </a:t>
            </a:r>
            <a:r>
              <a:rPr dirty="0"/>
              <a:t>for</a:t>
            </a:r>
            <a:r>
              <a:rPr spc="-50" dirty="0"/>
              <a:t> </a:t>
            </a:r>
            <a:r>
              <a:rPr dirty="0"/>
              <a:t>Observing</a:t>
            </a:r>
            <a:r>
              <a:rPr spc="-70" dirty="0"/>
              <a:t> </a:t>
            </a:r>
            <a:r>
              <a:rPr spc="-10" dirty="0"/>
              <a:t>Fast- </a:t>
            </a:r>
            <a:r>
              <a:rPr dirty="0"/>
              <a:t>Exchanging</a:t>
            </a:r>
            <a:r>
              <a:rPr spc="-105" dirty="0"/>
              <a:t> </a:t>
            </a:r>
            <a:r>
              <a:rPr spc="-10" dirty="0"/>
              <a:t>Protons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34389" y="4196272"/>
            <a:ext cx="6942455" cy="1452245"/>
          </a:xfrm>
          <a:prstGeom prst="rect">
            <a:avLst/>
          </a:prstGeom>
        </p:spPr>
        <p:txBody>
          <a:bodyPr vert="horz" wrap="square" lIns="0" tIns="121920" rIns="0" bIns="0" rtlCol="0">
            <a:spAutoFit/>
          </a:bodyPr>
          <a:lstStyle/>
          <a:p>
            <a:pPr marL="118745" indent="-114300">
              <a:lnSpc>
                <a:spcPct val="100000"/>
              </a:lnSpc>
              <a:spcBef>
                <a:spcPts val="960"/>
              </a:spcBef>
              <a:buSzPct val="95833"/>
              <a:buFont typeface="Arial"/>
              <a:buChar char="•"/>
              <a:tabLst>
                <a:tab pos="118745" algn="l"/>
              </a:tabLst>
            </a:pPr>
            <a:r>
              <a:rPr sz="2400" b="1" spc="-10" dirty="0">
                <a:solidFill>
                  <a:srgbClr val="3333CC"/>
                </a:solidFill>
                <a:latin typeface="Arial"/>
                <a:cs typeface="Arial"/>
              </a:rPr>
              <a:t>Flip-</a:t>
            </a:r>
            <a:r>
              <a:rPr sz="2400" b="1" dirty="0">
                <a:solidFill>
                  <a:srgbClr val="3333CC"/>
                </a:solidFill>
                <a:latin typeface="Arial"/>
                <a:cs typeface="Arial"/>
              </a:rPr>
              <a:t>back</a:t>
            </a:r>
            <a:r>
              <a:rPr sz="2400" b="1" spc="-10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400" b="1" spc="-50" dirty="0">
                <a:solidFill>
                  <a:srgbClr val="3333CC"/>
                </a:solidFill>
                <a:latin typeface="Arial"/>
                <a:cs typeface="Arial"/>
              </a:rPr>
              <a:t>WATERGATE</a:t>
            </a:r>
            <a:r>
              <a:rPr sz="2400" b="1" spc="-7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3333CC"/>
                </a:solidFill>
                <a:latin typeface="Arial"/>
                <a:cs typeface="Arial"/>
              </a:rPr>
              <a:t>(marginal</a:t>
            </a:r>
            <a:r>
              <a:rPr sz="2400" b="1" spc="-8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3333CC"/>
                </a:solidFill>
                <a:latin typeface="Arial"/>
                <a:cs typeface="Arial"/>
              </a:rPr>
              <a:t>performance)</a:t>
            </a:r>
            <a:endParaRPr sz="2400">
              <a:latin typeface="Arial"/>
              <a:cs typeface="Arial"/>
            </a:endParaRPr>
          </a:p>
          <a:p>
            <a:pPr marL="118745" indent="-114300">
              <a:lnSpc>
                <a:spcPct val="100000"/>
              </a:lnSpc>
              <a:spcBef>
                <a:spcPts val="865"/>
              </a:spcBef>
              <a:buSzPct val="95833"/>
              <a:buFont typeface="Arial"/>
              <a:buChar char="•"/>
              <a:tabLst>
                <a:tab pos="118745" algn="l"/>
              </a:tabLst>
            </a:pPr>
            <a:r>
              <a:rPr sz="2400" b="1" dirty="0">
                <a:solidFill>
                  <a:srgbClr val="3333CC"/>
                </a:solidFill>
                <a:latin typeface="Arial"/>
                <a:cs typeface="Arial"/>
              </a:rPr>
              <a:t>Jump</a:t>
            </a:r>
            <a:r>
              <a:rPr sz="24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3333CC"/>
                </a:solidFill>
                <a:latin typeface="Arial"/>
                <a:cs typeface="Arial"/>
              </a:rPr>
              <a:t>and</a:t>
            </a:r>
            <a:r>
              <a:rPr sz="2400" b="1" spc="-4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3333CC"/>
                </a:solidFill>
                <a:latin typeface="Arial"/>
                <a:cs typeface="Arial"/>
              </a:rPr>
              <a:t>return</a:t>
            </a:r>
            <a:r>
              <a:rPr sz="2400" b="1" spc="-4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400" b="1" spc="-20" dirty="0">
                <a:solidFill>
                  <a:srgbClr val="3333CC"/>
                </a:solidFill>
                <a:latin typeface="Arial"/>
                <a:cs typeface="Arial"/>
              </a:rPr>
              <a:t>1-</a:t>
            </a:r>
            <a:r>
              <a:rPr sz="2400" b="1" spc="-50" dirty="0">
                <a:solidFill>
                  <a:srgbClr val="3333CC"/>
                </a:solidFill>
                <a:latin typeface="Arial"/>
                <a:cs typeface="Arial"/>
              </a:rPr>
              <a:t>1</a:t>
            </a:r>
            <a:endParaRPr sz="2400">
              <a:latin typeface="Arial"/>
              <a:cs typeface="Arial"/>
            </a:endParaRPr>
          </a:p>
          <a:p>
            <a:pPr marL="118745" indent="-114300">
              <a:lnSpc>
                <a:spcPct val="100000"/>
              </a:lnSpc>
              <a:spcBef>
                <a:spcPts val="865"/>
              </a:spcBef>
              <a:buSzPct val="95833"/>
              <a:buFont typeface="Arial"/>
              <a:buChar char="•"/>
              <a:tabLst>
                <a:tab pos="118745" algn="l"/>
              </a:tabLst>
            </a:pPr>
            <a:r>
              <a:rPr sz="2400" b="1" spc="-20" dirty="0">
                <a:solidFill>
                  <a:srgbClr val="3333CC"/>
                </a:solidFill>
                <a:latin typeface="Arial"/>
                <a:cs typeface="Arial"/>
              </a:rPr>
              <a:t>1-3-3-</a:t>
            </a:r>
            <a:r>
              <a:rPr sz="2400" b="1" spc="-50" dirty="0">
                <a:solidFill>
                  <a:srgbClr val="3333CC"/>
                </a:solidFill>
                <a:latin typeface="Arial"/>
                <a:cs typeface="Arial"/>
              </a:rPr>
              <a:t>1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376612" y="2162175"/>
            <a:ext cx="792480" cy="85725"/>
            <a:chOff x="3376612" y="2162175"/>
            <a:chExt cx="792480" cy="85725"/>
          </a:xfrm>
        </p:grpSpPr>
        <p:sp>
          <p:nvSpPr>
            <p:cNvPr id="5" name="object 5"/>
            <p:cNvSpPr/>
            <p:nvPr/>
          </p:nvSpPr>
          <p:spPr>
            <a:xfrm>
              <a:off x="3376612" y="2205037"/>
              <a:ext cx="720725" cy="0"/>
            </a:xfrm>
            <a:custGeom>
              <a:avLst/>
              <a:gdLst/>
              <a:ahLst/>
              <a:cxnLst/>
              <a:rect l="l" t="t" r="r" b="b"/>
              <a:pathLst>
                <a:path w="720725">
                  <a:moveTo>
                    <a:pt x="0" y="0"/>
                  </a:moveTo>
                  <a:lnTo>
                    <a:pt x="72072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083050" y="2162175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0" y="85725"/>
                  </a:lnTo>
                  <a:lnTo>
                    <a:pt x="85725" y="428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3376612" y="2305050"/>
            <a:ext cx="792480" cy="85725"/>
            <a:chOff x="3376612" y="2305050"/>
            <a:chExt cx="792480" cy="85725"/>
          </a:xfrm>
        </p:grpSpPr>
        <p:sp>
          <p:nvSpPr>
            <p:cNvPr id="8" name="object 8"/>
            <p:cNvSpPr/>
            <p:nvPr/>
          </p:nvSpPr>
          <p:spPr>
            <a:xfrm>
              <a:off x="3448050" y="2347912"/>
              <a:ext cx="720725" cy="0"/>
            </a:xfrm>
            <a:custGeom>
              <a:avLst/>
              <a:gdLst/>
              <a:ahLst/>
              <a:cxnLst/>
              <a:rect l="l" t="t" r="r" b="b"/>
              <a:pathLst>
                <a:path w="720725">
                  <a:moveTo>
                    <a:pt x="720725" y="0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376612" y="2305050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85725" y="0"/>
                  </a:moveTo>
                  <a:lnTo>
                    <a:pt x="0" y="42862"/>
                  </a:lnTo>
                  <a:lnTo>
                    <a:pt x="85725" y="8572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2020887" y="2087498"/>
            <a:ext cx="40227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2479040" algn="l"/>
              </a:tabLst>
            </a:pPr>
            <a:r>
              <a:rPr sz="1800" spc="-20" dirty="0">
                <a:latin typeface="Arial"/>
                <a:cs typeface="Arial"/>
              </a:rPr>
              <a:t>N-</a:t>
            </a:r>
            <a:r>
              <a:rPr sz="1800" dirty="0">
                <a:latin typeface="Arial"/>
                <a:cs typeface="Arial"/>
              </a:rPr>
              <a:t>H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+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spc="-30" baseline="25462" dirty="0">
                <a:solidFill>
                  <a:srgbClr val="FF3300"/>
                </a:solidFill>
                <a:latin typeface="Arial"/>
                <a:cs typeface="Arial"/>
              </a:rPr>
              <a:t>*</a:t>
            </a:r>
            <a:r>
              <a:rPr sz="1800" spc="-20" dirty="0">
                <a:solidFill>
                  <a:srgbClr val="FF3300"/>
                </a:solidFill>
                <a:latin typeface="Arial"/>
                <a:cs typeface="Arial"/>
              </a:rPr>
              <a:t>H</a:t>
            </a:r>
            <a:r>
              <a:rPr sz="1800" spc="-30" baseline="-20833" dirty="0">
                <a:latin typeface="Arial"/>
                <a:cs typeface="Arial"/>
              </a:rPr>
              <a:t>2</a:t>
            </a:r>
            <a:r>
              <a:rPr sz="1800" spc="-2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	</a:t>
            </a:r>
            <a:r>
              <a:rPr sz="1800" spc="-20" dirty="0">
                <a:latin typeface="Arial"/>
                <a:cs typeface="Arial"/>
              </a:rPr>
              <a:t>N-</a:t>
            </a:r>
            <a:r>
              <a:rPr sz="1800" dirty="0">
                <a:solidFill>
                  <a:srgbClr val="FF3300"/>
                </a:solidFill>
                <a:latin typeface="Arial"/>
                <a:cs typeface="Arial"/>
              </a:rPr>
              <a:t>*H</a:t>
            </a:r>
            <a:r>
              <a:rPr sz="1800" spc="10" dirty="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+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3300"/>
                </a:solidFill>
                <a:latin typeface="Arial"/>
                <a:cs typeface="Arial"/>
              </a:rPr>
              <a:t>*H</a:t>
            </a:r>
            <a:r>
              <a:rPr sz="1800" spc="-10" dirty="0">
                <a:latin typeface="Arial"/>
                <a:cs typeface="Arial"/>
              </a:rPr>
              <a:t>-O-</a:t>
            </a:r>
            <a:r>
              <a:rPr sz="1800" spc="-50" dirty="0">
                <a:latin typeface="Arial"/>
                <a:cs typeface="Arial"/>
              </a:rPr>
              <a:t>H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71550" y="2636837"/>
            <a:ext cx="7345680" cy="1282700"/>
          </a:xfrm>
          <a:prstGeom prst="rect">
            <a:avLst/>
          </a:prstGeom>
          <a:solidFill>
            <a:srgbClr val="CCCCFF"/>
          </a:solidFill>
        </p:spPr>
        <p:txBody>
          <a:bodyPr vert="horz" wrap="square" lIns="0" tIns="26034" rIns="0" bIns="0" rtlCol="0">
            <a:spAutoFit/>
          </a:bodyPr>
          <a:lstStyle/>
          <a:p>
            <a:pPr marL="91440" marR="504190">
              <a:lnSpc>
                <a:spcPts val="3120"/>
              </a:lnSpc>
              <a:spcBef>
                <a:spcPts val="204"/>
              </a:spcBef>
            </a:pPr>
            <a:r>
              <a:rPr sz="2000" b="1" dirty="0">
                <a:latin typeface="Arial"/>
                <a:cs typeface="Arial"/>
              </a:rPr>
              <a:t>Imino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protons</a:t>
            </a:r>
            <a:r>
              <a:rPr sz="2000" b="1" spc="-5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in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DNA,</a:t>
            </a:r>
            <a:r>
              <a:rPr sz="2000" b="1" spc="-5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hydroxyl</a:t>
            </a:r>
            <a:r>
              <a:rPr sz="2000" b="1" spc="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protons</a:t>
            </a:r>
            <a:r>
              <a:rPr sz="2000" b="1" spc="-5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(-OH),</a:t>
            </a:r>
            <a:r>
              <a:rPr sz="2000" b="1" spc="-6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Histidine </a:t>
            </a:r>
            <a:r>
              <a:rPr sz="2000" b="1" dirty="0">
                <a:latin typeface="Arial"/>
                <a:cs typeface="Arial"/>
              </a:rPr>
              <a:t>side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chain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protons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in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proteins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are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usually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in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spc="-20" dirty="0">
                <a:latin typeface="Arial"/>
                <a:cs typeface="Arial"/>
              </a:rPr>
              <a:t>fast </a:t>
            </a:r>
            <a:r>
              <a:rPr sz="2000" b="1" dirty="0">
                <a:latin typeface="Arial"/>
                <a:cs typeface="Arial"/>
              </a:rPr>
              <a:t>exchange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process</a:t>
            </a:r>
            <a:r>
              <a:rPr sz="2000" b="1" spc="-5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with</a:t>
            </a:r>
            <a:r>
              <a:rPr sz="2000" b="1" spc="-6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water.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380999"/>
            <a:ext cx="7772400" cy="533400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1079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5"/>
              </a:spcBef>
            </a:pPr>
            <a:r>
              <a:rPr dirty="0"/>
              <a:t>Water</a:t>
            </a:r>
            <a:r>
              <a:rPr spc="-60" dirty="0"/>
              <a:t> </a:t>
            </a:r>
            <a:r>
              <a:rPr dirty="0"/>
              <a:t>Suppression</a:t>
            </a:r>
            <a:r>
              <a:rPr spc="-85" dirty="0"/>
              <a:t> </a:t>
            </a:r>
            <a:r>
              <a:rPr spc="-10" dirty="0"/>
              <a:t>Technique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8331" y="1233318"/>
            <a:ext cx="7806690" cy="258572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35255" indent="-133350">
              <a:lnSpc>
                <a:spcPct val="100000"/>
              </a:lnSpc>
              <a:spcBef>
                <a:spcPts val="770"/>
              </a:spcBef>
              <a:buSzPct val="96428"/>
              <a:buFont typeface="Arial"/>
              <a:buChar char="•"/>
              <a:tabLst>
                <a:tab pos="135255" algn="l"/>
              </a:tabLst>
            </a:pPr>
            <a:r>
              <a:rPr sz="2800" b="1" spc="-10" dirty="0">
                <a:solidFill>
                  <a:srgbClr val="3333CC"/>
                </a:solidFill>
                <a:latin typeface="Arial"/>
                <a:cs typeface="Arial"/>
              </a:rPr>
              <a:t>Presaturation</a:t>
            </a:r>
            <a:endParaRPr sz="2800">
              <a:latin typeface="Arial"/>
              <a:cs typeface="Arial"/>
            </a:endParaRPr>
          </a:p>
          <a:p>
            <a:pPr marL="135255" indent="-133350">
              <a:lnSpc>
                <a:spcPct val="100000"/>
              </a:lnSpc>
              <a:spcBef>
                <a:spcPts val="675"/>
              </a:spcBef>
              <a:buSzPct val="96428"/>
              <a:buFont typeface="Arial"/>
              <a:buChar char="•"/>
              <a:tabLst>
                <a:tab pos="135255" algn="l"/>
              </a:tabLst>
            </a:pPr>
            <a:r>
              <a:rPr sz="2800" b="1" spc="-10" dirty="0">
                <a:solidFill>
                  <a:srgbClr val="3333CC"/>
                </a:solidFill>
                <a:latin typeface="Arial"/>
                <a:cs typeface="Arial"/>
              </a:rPr>
              <a:t>Watergate</a:t>
            </a:r>
            <a:endParaRPr sz="2800">
              <a:latin typeface="Arial"/>
              <a:cs typeface="Arial"/>
            </a:endParaRPr>
          </a:p>
          <a:p>
            <a:pPr marL="135255" indent="-133350">
              <a:lnSpc>
                <a:spcPct val="100000"/>
              </a:lnSpc>
              <a:spcBef>
                <a:spcPts val="670"/>
              </a:spcBef>
              <a:buSzPct val="96428"/>
              <a:buFont typeface="Arial"/>
              <a:buChar char="•"/>
              <a:tabLst>
                <a:tab pos="135255" algn="l"/>
              </a:tabLst>
            </a:pPr>
            <a:r>
              <a:rPr sz="2800" b="1" dirty="0">
                <a:solidFill>
                  <a:srgbClr val="3333CC"/>
                </a:solidFill>
                <a:latin typeface="Arial"/>
                <a:cs typeface="Arial"/>
              </a:rPr>
              <a:t>Water</a:t>
            </a:r>
            <a:r>
              <a:rPr sz="2800" b="1" spc="-2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3333CC"/>
                </a:solidFill>
                <a:latin typeface="Arial"/>
                <a:cs typeface="Arial"/>
              </a:rPr>
              <a:t>flip-</a:t>
            </a:r>
            <a:r>
              <a:rPr sz="2800" b="1" spc="-20" dirty="0">
                <a:solidFill>
                  <a:srgbClr val="3333CC"/>
                </a:solidFill>
                <a:latin typeface="Arial"/>
                <a:cs typeface="Arial"/>
              </a:rPr>
              <a:t>back</a:t>
            </a:r>
            <a:endParaRPr sz="2800">
              <a:latin typeface="Arial"/>
              <a:cs typeface="Arial"/>
            </a:endParaRPr>
          </a:p>
          <a:p>
            <a:pPr marL="135255" indent="-133350">
              <a:lnSpc>
                <a:spcPct val="100000"/>
              </a:lnSpc>
              <a:spcBef>
                <a:spcPts val="670"/>
              </a:spcBef>
              <a:buSzPct val="96428"/>
              <a:buFont typeface="Arial"/>
              <a:buChar char="•"/>
              <a:tabLst>
                <a:tab pos="135255" algn="l"/>
              </a:tabLst>
            </a:pPr>
            <a:r>
              <a:rPr sz="2800" b="1" dirty="0">
                <a:solidFill>
                  <a:srgbClr val="3333CC"/>
                </a:solidFill>
                <a:latin typeface="Arial"/>
                <a:cs typeface="Arial"/>
              </a:rPr>
              <a:t>Jump</a:t>
            </a:r>
            <a:r>
              <a:rPr sz="2800" b="1" spc="-5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3333CC"/>
                </a:solidFill>
                <a:latin typeface="Arial"/>
                <a:cs typeface="Arial"/>
              </a:rPr>
              <a:t>and</a:t>
            </a:r>
            <a:r>
              <a:rPr sz="2800" b="1" spc="-3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3333CC"/>
                </a:solidFill>
                <a:latin typeface="Arial"/>
                <a:cs typeface="Arial"/>
              </a:rPr>
              <a:t>return,</a:t>
            </a:r>
            <a:r>
              <a:rPr sz="2800" b="1" spc="-5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3333CC"/>
                </a:solidFill>
                <a:latin typeface="Arial"/>
                <a:cs typeface="Arial"/>
              </a:rPr>
              <a:t>1-</a:t>
            </a:r>
            <a:r>
              <a:rPr sz="2800" b="1" dirty="0">
                <a:solidFill>
                  <a:srgbClr val="3333CC"/>
                </a:solidFill>
                <a:latin typeface="Arial"/>
                <a:cs typeface="Arial"/>
              </a:rPr>
              <a:t>1,</a:t>
            </a:r>
            <a:r>
              <a:rPr sz="2800" b="1" spc="-5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800" b="1" spc="-20" dirty="0">
                <a:solidFill>
                  <a:srgbClr val="3333CC"/>
                </a:solidFill>
                <a:latin typeface="Arial"/>
                <a:cs typeface="Arial"/>
              </a:rPr>
              <a:t>1331</a:t>
            </a:r>
            <a:endParaRPr sz="2800">
              <a:latin typeface="Arial"/>
              <a:cs typeface="Arial"/>
            </a:endParaRPr>
          </a:p>
          <a:p>
            <a:pPr marL="135255" indent="-133350">
              <a:lnSpc>
                <a:spcPct val="100000"/>
              </a:lnSpc>
              <a:spcBef>
                <a:spcPts val="675"/>
              </a:spcBef>
              <a:buSzPct val="96428"/>
              <a:buFont typeface="Arial"/>
              <a:buChar char="•"/>
              <a:tabLst>
                <a:tab pos="135255" algn="l"/>
              </a:tabLst>
            </a:pPr>
            <a:r>
              <a:rPr sz="2800" b="1" dirty="0">
                <a:solidFill>
                  <a:srgbClr val="3333CC"/>
                </a:solidFill>
                <a:latin typeface="Arial"/>
                <a:cs typeface="Arial"/>
              </a:rPr>
              <a:t>Suppression</a:t>
            </a:r>
            <a:r>
              <a:rPr sz="2800" b="1" spc="-8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3333CC"/>
                </a:solidFill>
                <a:latin typeface="Arial"/>
                <a:cs typeface="Arial"/>
              </a:rPr>
              <a:t>by</a:t>
            </a:r>
            <a:r>
              <a:rPr sz="2800" b="1" spc="-9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3333CC"/>
                </a:solidFill>
                <a:latin typeface="Arial"/>
                <a:cs typeface="Arial"/>
              </a:rPr>
              <a:t>coherence</a:t>
            </a:r>
            <a:r>
              <a:rPr sz="2800" b="1" spc="-8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3333CC"/>
                </a:solidFill>
                <a:latin typeface="Arial"/>
                <a:cs typeface="Arial"/>
              </a:rPr>
              <a:t>pathway</a:t>
            </a:r>
            <a:r>
              <a:rPr sz="2800" b="1" spc="-8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3333CC"/>
                </a:solidFill>
                <a:latin typeface="Arial"/>
                <a:cs typeface="Arial"/>
              </a:rPr>
              <a:t>rejection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64162" y="692150"/>
            <a:ext cx="3432176" cy="266381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4212" y="188912"/>
            <a:ext cx="7772400" cy="576580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3238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dirty="0"/>
              <a:t>Jump</a:t>
            </a:r>
            <a:r>
              <a:rPr spc="-45" dirty="0"/>
              <a:t> </a:t>
            </a:r>
            <a:r>
              <a:rPr dirty="0"/>
              <a:t>and</a:t>
            </a:r>
            <a:r>
              <a:rPr spc="-45" dirty="0"/>
              <a:t> </a:t>
            </a:r>
            <a:r>
              <a:rPr dirty="0"/>
              <a:t>Return:</a:t>
            </a:r>
            <a:r>
              <a:rPr spc="-50" dirty="0"/>
              <a:t> </a:t>
            </a:r>
            <a:r>
              <a:rPr spc="-10" dirty="0"/>
              <a:t>1-</a:t>
            </a:r>
            <a:r>
              <a:rPr spc="-50" dirty="0"/>
              <a:t>1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5752" y="3320478"/>
            <a:ext cx="6577330" cy="185673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0365" indent="-342265">
              <a:lnSpc>
                <a:spcPct val="100000"/>
              </a:lnSpc>
              <a:spcBef>
                <a:spcPts val="105"/>
              </a:spcBef>
              <a:buFont typeface="Times New Roman"/>
              <a:buChar char="•"/>
              <a:tabLst>
                <a:tab pos="380365" algn="l"/>
              </a:tabLst>
            </a:pP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Water</a:t>
            </a:r>
            <a:r>
              <a:rPr sz="2000" b="1" spc="-3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signal:</a:t>
            </a:r>
            <a:r>
              <a:rPr sz="2000" b="1" spc="-4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“on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resonance”,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aligned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to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the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“z”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axis,</a:t>
            </a:r>
            <a:endParaRPr sz="2000">
              <a:latin typeface="Times New Roman"/>
              <a:cs typeface="Times New Roman"/>
            </a:endParaRPr>
          </a:p>
          <a:p>
            <a:pPr marL="380365" indent="-342265">
              <a:lnSpc>
                <a:spcPct val="100000"/>
              </a:lnSpc>
              <a:buFont typeface="Times New Roman"/>
              <a:buChar char="•"/>
              <a:tabLst>
                <a:tab pos="380365" algn="l"/>
              </a:tabLst>
            </a:pP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Protein</a:t>
            </a:r>
            <a:r>
              <a:rPr sz="2000" b="1" spc="-3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signals:</a:t>
            </a:r>
            <a:r>
              <a:rPr sz="2000" b="1" spc="-4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free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to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precess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on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the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transverse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Times New Roman"/>
                <a:cs typeface="Times New Roman"/>
              </a:rPr>
              <a:t>plan</a:t>
            </a:r>
            <a:endParaRPr sz="2000">
              <a:latin typeface="Times New Roman"/>
              <a:cs typeface="Times New Roman"/>
            </a:endParaRPr>
          </a:p>
          <a:p>
            <a:pPr marL="380365" indent="-342265">
              <a:lnSpc>
                <a:spcPct val="100000"/>
              </a:lnSpc>
              <a:spcBef>
                <a:spcPts val="10"/>
              </a:spcBef>
              <a:buFont typeface="Times New Roman"/>
              <a:buChar char="•"/>
              <a:tabLst>
                <a:tab pos="380365" algn="l"/>
              </a:tabLst>
            </a:pP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Peak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Intensity:</a:t>
            </a:r>
            <a:r>
              <a:rPr sz="2000" b="1" spc="-4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I</a:t>
            </a:r>
            <a:r>
              <a:rPr sz="1950" b="1" baseline="-21367" dirty="0">
                <a:latin typeface="Times New Roman"/>
                <a:cs typeface="Times New Roman"/>
              </a:rPr>
              <a:t>x</a:t>
            </a:r>
            <a:r>
              <a:rPr sz="1950" b="1" spc="232" baseline="-21367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Sin(</a:t>
            </a:r>
            <a:r>
              <a:rPr sz="2000" spc="-10" dirty="0">
                <a:latin typeface="Symbol"/>
                <a:cs typeface="Symbol"/>
              </a:rPr>
              <a:t></a:t>
            </a:r>
            <a:endParaRPr sz="2000">
              <a:latin typeface="Symbol"/>
              <a:cs typeface="Symbol"/>
            </a:endParaRPr>
          </a:p>
          <a:p>
            <a:pPr marL="380365" indent="-342265">
              <a:lnSpc>
                <a:spcPts val="2395"/>
              </a:lnSpc>
              <a:buFont typeface="Times New Roman"/>
              <a:buChar char="•"/>
              <a:tabLst>
                <a:tab pos="380365" algn="l"/>
              </a:tabLst>
            </a:pP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Delay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Symbol"/>
                <a:cs typeface="Symbol"/>
              </a:rPr>
              <a:t>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Symbol"/>
                <a:cs typeface="Symbol"/>
              </a:rPr>
              <a:t>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Symbol"/>
                <a:cs typeface="Symbol"/>
              </a:rPr>
              <a:t></a:t>
            </a:r>
            <a:r>
              <a:rPr sz="1950" b="1" baseline="-21367" dirty="0">
                <a:latin typeface="Times New Roman"/>
                <a:cs typeface="Times New Roman"/>
              </a:rPr>
              <a:t>max</a:t>
            </a:r>
            <a:r>
              <a:rPr sz="2000" b="1" dirty="0">
                <a:latin typeface="Times New Roman"/>
                <a:cs typeface="Times New Roman"/>
              </a:rPr>
              <a:t>),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Symbol"/>
                <a:cs typeface="Symbol"/>
              </a:rPr>
              <a:t></a:t>
            </a:r>
            <a:r>
              <a:rPr sz="1950" b="1" baseline="-21367" dirty="0">
                <a:latin typeface="Times New Roman"/>
                <a:cs typeface="Times New Roman"/>
              </a:rPr>
              <a:t>max</a:t>
            </a:r>
            <a:r>
              <a:rPr sz="2000" b="1" dirty="0">
                <a:latin typeface="Times New Roman"/>
                <a:cs typeface="Times New Roman"/>
              </a:rPr>
              <a:t>=distance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of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maxima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intensity</a:t>
            </a:r>
            <a:endParaRPr sz="2000">
              <a:latin typeface="Times New Roman"/>
              <a:cs typeface="Times New Roman"/>
            </a:endParaRPr>
          </a:p>
          <a:p>
            <a:pPr marL="380365" indent="-342265">
              <a:lnSpc>
                <a:spcPts val="2395"/>
              </a:lnSpc>
              <a:buFont typeface="Times New Roman"/>
              <a:buChar char="•"/>
              <a:tabLst>
                <a:tab pos="380365" algn="l"/>
              </a:tabLst>
            </a:pPr>
            <a:r>
              <a:rPr sz="2000" b="1" dirty="0">
                <a:latin typeface="Times New Roman"/>
                <a:cs typeface="Times New Roman"/>
              </a:rPr>
              <a:t>For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example: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To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observe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peak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at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14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ppm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at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600</a:t>
            </a:r>
            <a:r>
              <a:rPr sz="2000" b="1" spc="-20" dirty="0">
                <a:latin typeface="Times New Roman"/>
                <a:cs typeface="Times New Roman"/>
              </a:rPr>
              <a:t> MHz,</a:t>
            </a:r>
            <a:endParaRPr sz="2000">
              <a:latin typeface="Times New Roman"/>
              <a:cs typeface="Times New Roman"/>
            </a:endParaRPr>
          </a:p>
          <a:p>
            <a:pPr marL="354965">
              <a:lnSpc>
                <a:spcPct val="100000"/>
              </a:lnSpc>
              <a:spcBef>
                <a:spcPts val="10"/>
              </a:spcBef>
            </a:pPr>
            <a:r>
              <a:rPr sz="2000" spc="-10" dirty="0">
                <a:latin typeface="Symbol"/>
                <a:cs typeface="Symbol"/>
              </a:rPr>
              <a:t></a:t>
            </a:r>
            <a:r>
              <a:rPr sz="2000" b="1" spc="-10" dirty="0">
                <a:latin typeface="Times New Roman"/>
                <a:cs typeface="Times New Roman"/>
              </a:rPr>
              <a:t>=1/[4*(14-</a:t>
            </a:r>
            <a:r>
              <a:rPr sz="2000" b="1" dirty="0">
                <a:latin typeface="Times New Roman"/>
                <a:cs typeface="Times New Roman"/>
              </a:rPr>
              <a:t>4.75)*600.13]=45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Times New Roman"/>
                <a:cs typeface="Times New Roman"/>
              </a:rPr>
              <a:t>usec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5287" y="5445125"/>
            <a:ext cx="8280400" cy="1297305"/>
          </a:xfrm>
          <a:prstGeom prst="rect">
            <a:avLst/>
          </a:prstGeom>
          <a:solidFill>
            <a:srgbClr val="CCCCFF"/>
          </a:solidFill>
          <a:ln w="28575">
            <a:solidFill>
              <a:srgbClr val="3333CC"/>
            </a:solidFill>
          </a:ln>
        </p:spPr>
        <p:txBody>
          <a:bodyPr vert="horz" wrap="square" lIns="0" tIns="78105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615"/>
              </a:spcBef>
              <a:tabLst>
                <a:tab pos="2691130" algn="l"/>
              </a:tabLst>
            </a:pP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Parameter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adjustment: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	</a:t>
            </a:r>
            <a:r>
              <a:rPr sz="1800" b="1" spc="-10" dirty="0">
                <a:solidFill>
                  <a:srgbClr val="CC3300"/>
                </a:solidFill>
                <a:latin typeface="Arial"/>
                <a:cs typeface="Arial"/>
              </a:rPr>
              <a:t>Pulprog=p11</a:t>
            </a:r>
            <a:endParaRPr sz="1800">
              <a:latin typeface="Arial"/>
              <a:cs typeface="Arial"/>
            </a:endParaRPr>
          </a:p>
          <a:p>
            <a:pPr marL="290830" marR="212090" indent="-216535">
              <a:lnSpc>
                <a:spcPts val="1939"/>
              </a:lnSpc>
              <a:spcBef>
                <a:spcPts val="520"/>
              </a:spcBef>
            </a:pP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p1:</a:t>
            </a:r>
            <a:r>
              <a:rPr sz="1800" b="1" spc="-2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90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pulse,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p0</a:t>
            </a:r>
            <a:r>
              <a:rPr sz="1800" b="1" dirty="0">
                <a:latin typeface="Arial"/>
                <a:cs typeface="Arial"/>
              </a:rPr>
              <a:t>: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90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degree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“return”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pulse,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adjust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p0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to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be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slightly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shorter </a:t>
            </a:r>
            <a:r>
              <a:rPr sz="1800" b="1" dirty="0">
                <a:latin typeface="Arial"/>
                <a:cs typeface="Arial"/>
              </a:rPr>
              <a:t>than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p1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(0.1-</a:t>
            </a:r>
            <a:r>
              <a:rPr sz="1800" b="1" dirty="0">
                <a:latin typeface="Arial"/>
                <a:cs typeface="Arial"/>
              </a:rPr>
              <a:t>0.3</a:t>
            </a:r>
            <a:r>
              <a:rPr sz="1800" b="1" spc="-10" dirty="0">
                <a:latin typeface="Arial"/>
                <a:cs typeface="Arial"/>
              </a:rPr>
              <a:t> usec).</a:t>
            </a:r>
            <a:endParaRPr sz="1800">
              <a:latin typeface="Arial"/>
              <a:cs typeface="Arial"/>
            </a:endParaRPr>
          </a:p>
          <a:p>
            <a:pPr marL="74295">
              <a:lnSpc>
                <a:spcPct val="100000"/>
              </a:lnSpc>
              <a:spcBef>
                <a:spcPts val="195"/>
              </a:spcBef>
            </a:pP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d19</a:t>
            </a:r>
            <a:r>
              <a:rPr sz="1800" b="1" dirty="0">
                <a:latin typeface="Arial"/>
                <a:cs typeface="Arial"/>
              </a:rPr>
              <a:t>: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d19=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(1/(2*d)),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=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distance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next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null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(in</a:t>
            </a:r>
            <a:r>
              <a:rPr sz="1800" b="1" spc="-25" dirty="0">
                <a:latin typeface="Arial"/>
                <a:cs typeface="Arial"/>
              </a:rPr>
              <a:t> Hz)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847725" y="1192212"/>
            <a:ext cx="2598420" cy="1271270"/>
            <a:chOff x="847725" y="1192212"/>
            <a:chExt cx="2598420" cy="1271270"/>
          </a:xfrm>
        </p:grpSpPr>
        <p:sp>
          <p:nvSpPr>
            <p:cNvPr id="7" name="object 7"/>
            <p:cNvSpPr/>
            <p:nvPr/>
          </p:nvSpPr>
          <p:spPr>
            <a:xfrm>
              <a:off x="1423987" y="1196974"/>
              <a:ext cx="144780" cy="792480"/>
            </a:xfrm>
            <a:custGeom>
              <a:avLst/>
              <a:gdLst/>
              <a:ahLst/>
              <a:cxnLst/>
              <a:rect l="l" t="t" r="r" b="b"/>
              <a:pathLst>
                <a:path w="144780" h="792480">
                  <a:moveTo>
                    <a:pt x="144462" y="0"/>
                  </a:moveTo>
                  <a:lnTo>
                    <a:pt x="0" y="0"/>
                  </a:lnTo>
                  <a:lnTo>
                    <a:pt x="0" y="792162"/>
                  </a:lnTo>
                  <a:lnTo>
                    <a:pt x="144462" y="792162"/>
                  </a:lnTo>
                  <a:lnTo>
                    <a:pt x="1444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23987" y="1196974"/>
              <a:ext cx="144780" cy="792480"/>
            </a:xfrm>
            <a:custGeom>
              <a:avLst/>
              <a:gdLst/>
              <a:ahLst/>
              <a:cxnLst/>
              <a:rect l="l" t="t" r="r" b="b"/>
              <a:pathLst>
                <a:path w="144780" h="792480">
                  <a:moveTo>
                    <a:pt x="0" y="792162"/>
                  </a:moveTo>
                  <a:lnTo>
                    <a:pt x="144462" y="792162"/>
                  </a:lnTo>
                  <a:lnTo>
                    <a:pt x="144462" y="0"/>
                  </a:lnTo>
                  <a:lnTo>
                    <a:pt x="0" y="0"/>
                  </a:lnTo>
                  <a:lnTo>
                    <a:pt x="0" y="792162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47725" y="1989137"/>
              <a:ext cx="2519680" cy="0"/>
            </a:xfrm>
            <a:custGeom>
              <a:avLst/>
              <a:gdLst/>
              <a:ahLst/>
              <a:cxnLst/>
              <a:rect l="l" t="t" r="r" b="b"/>
              <a:pathLst>
                <a:path w="2519679">
                  <a:moveTo>
                    <a:pt x="0" y="0"/>
                  </a:moveTo>
                  <a:lnTo>
                    <a:pt x="2519362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216150" y="1196974"/>
              <a:ext cx="144780" cy="792480"/>
            </a:xfrm>
            <a:custGeom>
              <a:avLst/>
              <a:gdLst/>
              <a:ahLst/>
              <a:cxnLst/>
              <a:rect l="l" t="t" r="r" b="b"/>
              <a:pathLst>
                <a:path w="144780" h="792480">
                  <a:moveTo>
                    <a:pt x="144462" y="0"/>
                  </a:moveTo>
                  <a:lnTo>
                    <a:pt x="0" y="0"/>
                  </a:lnTo>
                  <a:lnTo>
                    <a:pt x="0" y="792162"/>
                  </a:lnTo>
                  <a:lnTo>
                    <a:pt x="144462" y="792162"/>
                  </a:lnTo>
                  <a:lnTo>
                    <a:pt x="1444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216150" y="1196974"/>
              <a:ext cx="144780" cy="792480"/>
            </a:xfrm>
            <a:custGeom>
              <a:avLst/>
              <a:gdLst/>
              <a:ahLst/>
              <a:cxnLst/>
              <a:rect l="l" t="t" r="r" b="b"/>
              <a:pathLst>
                <a:path w="144780" h="792480">
                  <a:moveTo>
                    <a:pt x="0" y="792162"/>
                  </a:moveTo>
                  <a:lnTo>
                    <a:pt x="144462" y="792162"/>
                  </a:lnTo>
                  <a:lnTo>
                    <a:pt x="144462" y="0"/>
                  </a:lnTo>
                  <a:lnTo>
                    <a:pt x="0" y="0"/>
                  </a:lnTo>
                  <a:lnTo>
                    <a:pt x="0" y="792162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504287" y="1558124"/>
              <a:ext cx="936625" cy="900430"/>
            </a:xfrm>
            <a:custGeom>
              <a:avLst/>
              <a:gdLst/>
              <a:ahLst/>
              <a:cxnLst/>
              <a:rect l="l" t="t" r="r" b="b"/>
              <a:pathLst>
                <a:path w="936625" h="900430">
                  <a:moveTo>
                    <a:pt x="0" y="0"/>
                  </a:moveTo>
                  <a:lnTo>
                    <a:pt x="0" y="900112"/>
                  </a:lnTo>
                  <a:lnTo>
                    <a:pt x="936625" y="4500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504287" y="1558124"/>
              <a:ext cx="936625" cy="900430"/>
            </a:xfrm>
            <a:custGeom>
              <a:avLst/>
              <a:gdLst/>
              <a:ahLst/>
              <a:cxnLst/>
              <a:rect l="l" t="t" r="r" b="b"/>
              <a:pathLst>
                <a:path w="936625" h="900430">
                  <a:moveTo>
                    <a:pt x="0" y="0"/>
                  </a:moveTo>
                  <a:lnTo>
                    <a:pt x="936625" y="450062"/>
                  </a:lnTo>
                  <a:lnTo>
                    <a:pt x="0" y="900112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905827" y="1528635"/>
            <a:ext cx="9531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05815" algn="l"/>
              </a:tabLst>
            </a:pPr>
            <a:r>
              <a:rPr sz="2400" spc="-25" dirty="0">
                <a:latin typeface="Times New Roman"/>
                <a:cs typeface="Times New Roman"/>
              </a:rPr>
              <a:t>d1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50" dirty="0">
                <a:latin typeface="Symbol"/>
                <a:cs typeface="Symbol"/>
              </a:rPr>
              <a:t>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85251" y="812797"/>
            <a:ext cx="381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latin typeface="Times New Roman"/>
                <a:cs typeface="Times New Roman"/>
              </a:rPr>
              <a:t>90</a:t>
            </a:r>
            <a:r>
              <a:rPr sz="1800" spc="-37" baseline="-20833" dirty="0">
                <a:latin typeface="Times New Roman"/>
                <a:cs typeface="Times New Roman"/>
              </a:rPr>
              <a:t>y</a:t>
            </a:r>
            <a:endParaRPr sz="1800" baseline="-20833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198051" y="790572"/>
            <a:ext cx="431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Times New Roman"/>
                <a:cs typeface="Times New Roman"/>
              </a:rPr>
              <a:t>90</a:t>
            </a:r>
            <a:r>
              <a:rPr sz="1800" spc="-15" baseline="-20833" dirty="0">
                <a:latin typeface="Times New Roman"/>
                <a:cs typeface="Times New Roman"/>
              </a:rPr>
              <a:t>-</a:t>
            </a:r>
            <a:r>
              <a:rPr sz="1800" spc="-75" baseline="-20833" dirty="0">
                <a:latin typeface="Times New Roman"/>
                <a:cs typeface="Times New Roman"/>
              </a:rPr>
              <a:t>y</a:t>
            </a:r>
            <a:endParaRPr sz="1800" baseline="-20833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70877" y="1825561"/>
            <a:ext cx="3713479" cy="11690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77850" algn="ctr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Times New Roman"/>
                <a:cs typeface="Times New Roman"/>
              </a:rPr>
              <a:t>Acqu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i="1" spc="-100" dirty="0">
                <a:latin typeface="Times New Roman"/>
                <a:cs typeface="Times New Roman"/>
              </a:rPr>
              <a:t>P.</a:t>
            </a:r>
            <a:r>
              <a:rPr sz="1400" i="1" spc="-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Plateau</a:t>
            </a:r>
            <a:r>
              <a:rPr sz="1400" i="1" spc="-5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et</a:t>
            </a:r>
            <a:r>
              <a:rPr sz="1400" i="1" spc="-2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and</a:t>
            </a:r>
            <a:r>
              <a:rPr sz="1400" i="1" spc="-3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M.</a:t>
            </a:r>
            <a:r>
              <a:rPr sz="1400" i="1" spc="-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Gueron,</a:t>
            </a:r>
            <a:r>
              <a:rPr sz="1400" i="1" spc="-3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al.,</a:t>
            </a:r>
            <a:r>
              <a:rPr sz="1400" i="1" spc="-3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J.</a:t>
            </a:r>
            <a:r>
              <a:rPr sz="1400" i="1" spc="-3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Am. Chem.</a:t>
            </a:r>
            <a:r>
              <a:rPr sz="1400" i="1" spc="-15" dirty="0">
                <a:latin typeface="Times New Roman"/>
                <a:cs typeface="Times New Roman"/>
              </a:rPr>
              <a:t> </a:t>
            </a:r>
            <a:r>
              <a:rPr sz="1400" i="1" spc="-20" dirty="0">
                <a:latin typeface="Times New Roman"/>
                <a:cs typeface="Times New Roman"/>
              </a:rPr>
              <a:t>Soc.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b="1" i="1" dirty="0">
                <a:latin typeface="Times New Roman"/>
                <a:cs typeface="Times New Roman"/>
              </a:rPr>
              <a:t>1982</a:t>
            </a:r>
            <a:r>
              <a:rPr sz="1400" i="1" dirty="0">
                <a:latin typeface="Times New Roman"/>
                <a:cs typeface="Times New Roman"/>
              </a:rPr>
              <a:t>,</a:t>
            </a:r>
            <a:r>
              <a:rPr sz="1400" i="1" spc="-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104, 7310-</a:t>
            </a:r>
            <a:r>
              <a:rPr sz="1400" i="1" spc="-20" dirty="0">
                <a:latin typeface="Times New Roman"/>
                <a:cs typeface="Times New Roman"/>
              </a:rPr>
              <a:t>7311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4212" y="260349"/>
            <a:ext cx="7772400" cy="574675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3175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250"/>
              </a:spcBef>
            </a:pPr>
            <a:r>
              <a:rPr dirty="0"/>
              <a:t>Binominal:</a:t>
            </a:r>
            <a:r>
              <a:rPr spc="-50" dirty="0"/>
              <a:t> </a:t>
            </a:r>
            <a:r>
              <a:rPr dirty="0"/>
              <a:t>1-</a:t>
            </a:r>
            <a:r>
              <a:rPr spc="-10" dirty="0"/>
              <a:t>3-3-</a:t>
            </a:r>
            <a:r>
              <a:rPr spc="-50" dirty="0"/>
              <a:t>1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525462" y="4927600"/>
            <a:ext cx="8093075" cy="1802130"/>
            <a:chOff x="525462" y="4927600"/>
            <a:chExt cx="8093075" cy="1802130"/>
          </a:xfrm>
        </p:grpSpPr>
        <p:sp>
          <p:nvSpPr>
            <p:cNvPr id="4" name="object 4"/>
            <p:cNvSpPr/>
            <p:nvPr/>
          </p:nvSpPr>
          <p:spPr>
            <a:xfrm>
              <a:off x="539750" y="4941887"/>
              <a:ext cx="8064500" cy="1773555"/>
            </a:xfrm>
            <a:custGeom>
              <a:avLst/>
              <a:gdLst/>
              <a:ahLst/>
              <a:cxnLst/>
              <a:rect l="l" t="t" r="r" b="b"/>
              <a:pathLst>
                <a:path w="8064500" h="1773554">
                  <a:moveTo>
                    <a:pt x="8064500" y="0"/>
                  </a:moveTo>
                  <a:lnTo>
                    <a:pt x="0" y="0"/>
                  </a:lnTo>
                  <a:lnTo>
                    <a:pt x="0" y="1773237"/>
                  </a:lnTo>
                  <a:lnTo>
                    <a:pt x="8064500" y="1773237"/>
                  </a:lnTo>
                  <a:lnTo>
                    <a:pt x="8064500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39750" y="4941887"/>
              <a:ext cx="8064500" cy="1773555"/>
            </a:xfrm>
            <a:custGeom>
              <a:avLst/>
              <a:gdLst/>
              <a:ahLst/>
              <a:cxnLst/>
              <a:rect l="l" t="t" r="r" b="b"/>
              <a:pathLst>
                <a:path w="8064500" h="1773554">
                  <a:moveTo>
                    <a:pt x="0" y="1773237"/>
                  </a:moveTo>
                  <a:lnTo>
                    <a:pt x="8064500" y="1773237"/>
                  </a:lnTo>
                  <a:lnTo>
                    <a:pt x="8064500" y="0"/>
                  </a:lnTo>
                  <a:lnTo>
                    <a:pt x="0" y="0"/>
                  </a:lnTo>
                  <a:lnTo>
                    <a:pt x="0" y="1773237"/>
                  </a:lnTo>
                  <a:close/>
                </a:path>
              </a:pathLst>
            </a:custGeom>
            <a:ln w="28575">
              <a:solidFill>
                <a:srgbClr val="33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5148262" y="981075"/>
            <a:ext cx="3018155" cy="3162300"/>
            <a:chOff x="5148262" y="981075"/>
            <a:chExt cx="3018155" cy="316230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48262" y="981075"/>
              <a:ext cx="3017819" cy="316229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5294312" y="1339849"/>
              <a:ext cx="1557655" cy="342900"/>
            </a:xfrm>
            <a:custGeom>
              <a:avLst/>
              <a:gdLst/>
              <a:ahLst/>
              <a:cxnLst/>
              <a:rect l="l" t="t" r="r" b="b"/>
              <a:pathLst>
                <a:path w="1557654" h="342900">
                  <a:moveTo>
                    <a:pt x="1557337" y="0"/>
                  </a:moveTo>
                  <a:lnTo>
                    <a:pt x="0" y="0"/>
                  </a:lnTo>
                  <a:lnTo>
                    <a:pt x="0" y="342900"/>
                  </a:lnTo>
                  <a:lnTo>
                    <a:pt x="1557337" y="342900"/>
                  </a:lnTo>
                  <a:lnTo>
                    <a:pt x="155733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73052" y="1365250"/>
            <a:ext cx="10090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0" dirty="0">
                <a:latin typeface="Arial"/>
                <a:cs typeface="Arial"/>
              </a:rPr>
              <a:t>1-3-3-</a:t>
            </a:r>
            <a:r>
              <a:rPr sz="2400" spc="-50" dirty="0">
                <a:latin typeface="Arial"/>
                <a:cs typeface="Arial"/>
              </a:rPr>
              <a:t>1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319087" y="1336674"/>
            <a:ext cx="2910205" cy="728980"/>
            <a:chOff x="319087" y="1336674"/>
            <a:chExt cx="2910205" cy="728980"/>
          </a:xfrm>
        </p:grpSpPr>
        <p:sp>
          <p:nvSpPr>
            <p:cNvPr id="11" name="object 11"/>
            <p:cNvSpPr/>
            <p:nvPr/>
          </p:nvSpPr>
          <p:spPr>
            <a:xfrm>
              <a:off x="971550" y="1341437"/>
              <a:ext cx="93980" cy="719455"/>
            </a:xfrm>
            <a:custGeom>
              <a:avLst/>
              <a:gdLst/>
              <a:ahLst/>
              <a:cxnLst/>
              <a:rect l="l" t="t" r="r" b="b"/>
              <a:pathLst>
                <a:path w="93980" h="719455">
                  <a:moveTo>
                    <a:pt x="93662" y="0"/>
                  </a:moveTo>
                  <a:lnTo>
                    <a:pt x="0" y="0"/>
                  </a:lnTo>
                  <a:lnTo>
                    <a:pt x="0" y="719137"/>
                  </a:lnTo>
                  <a:lnTo>
                    <a:pt x="93662" y="719137"/>
                  </a:lnTo>
                  <a:lnTo>
                    <a:pt x="936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71550" y="1341437"/>
              <a:ext cx="93980" cy="719455"/>
            </a:xfrm>
            <a:custGeom>
              <a:avLst/>
              <a:gdLst/>
              <a:ahLst/>
              <a:cxnLst/>
              <a:rect l="l" t="t" r="r" b="b"/>
              <a:pathLst>
                <a:path w="93980" h="719455">
                  <a:moveTo>
                    <a:pt x="0" y="719137"/>
                  </a:moveTo>
                  <a:lnTo>
                    <a:pt x="93662" y="719137"/>
                  </a:lnTo>
                  <a:lnTo>
                    <a:pt x="93662" y="0"/>
                  </a:lnTo>
                  <a:lnTo>
                    <a:pt x="0" y="0"/>
                  </a:lnTo>
                  <a:lnTo>
                    <a:pt x="0" y="71913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23850" y="2060574"/>
              <a:ext cx="2900680" cy="0"/>
            </a:xfrm>
            <a:custGeom>
              <a:avLst/>
              <a:gdLst/>
              <a:ahLst/>
              <a:cxnLst/>
              <a:rect l="l" t="t" r="r" b="b"/>
              <a:pathLst>
                <a:path w="2900680">
                  <a:moveTo>
                    <a:pt x="0" y="0"/>
                  </a:moveTo>
                  <a:lnTo>
                    <a:pt x="2900362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331912" y="1341437"/>
              <a:ext cx="167005" cy="719455"/>
            </a:xfrm>
            <a:custGeom>
              <a:avLst/>
              <a:gdLst/>
              <a:ahLst/>
              <a:cxnLst/>
              <a:rect l="l" t="t" r="r" b="b"/>
              <a:pathLst>
                <a:path w="167005" h="719455">
                  <a:moveTo>
                    <a:pt x="166687" y="0"/>
                  </a:moveTo>
                  <a:lnTo>
                    <a:pt x="0" y="0"/>
                  </a:lnTo>
                  <a:lnTo>
                    <a:pt x="0" y="719137"/>
                  </a:lnTo>
                  <a:lnTo>
                    <a:pt x="166687" y="719137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331912" y="1341437"/>
              <a:ext cx="167005" cy="719455"/>
            </a:xfrm>
            <a:custGeom>
              <a:avLst/>
              <a:gdLst/>
              <a:ahLst/>
              <a:cxnLst/>
              <a:rect l="l" t="t" r="r" b="b"/>
              <a:pathLst>
                <a:path w="167005" h="719455">
                  <a:moveTo>
                    <a:pt x="0" y="719137"/>
                  </a:moveTo>
                  <a:lnTo>
                    <a:pt x="166687" y="719137"/>
                  </a:lnTo>
                  <a:lnTo>
                    <a:pt x="166687" y="0"/>
                  </a:lnTo>
                  <a:lnTo>
                    <a:pt x="0" y="0"/>
                  </a:lnTo>
                  <a:lnTo>
                    <a:pt x="0" y="71913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834389" y="1079436"/>
            <a:ext cx="38290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20" dirty="0">
                <a:latin typeface="Times New Roman"/>
                <a:cs typeface="Times New Roman"/>
              </a:rPr>
              <a:t>a*P1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2478887" y="1553362"/>
            <a:ext cx="946150" cy="909955"/>
            <a:chOff x="2478887" y="1553362"/>
            <a:chExt cx="946150" cy="909955"/>
          </a:xfrm>
        </p:grpSpPr>
        <p:sp>
          <p:nvSpPr>
            <p:cNvPr id="18" name="object 18"/>
            <p:cNvSpPr/>
            <p:nvPr/>
          </p:nvSpPr>
          <p:spPr>
            <a:xfrm>
              <a:off x="2483650" y="1558124"/>
              <a:ext cx="936625" cy="900430"/>
            </a:xfrm>
            <a:custGeom>
              <a:avLst/>
              <a:gdLst/>
              <a:ahLst/>
              <a:cxnLst/>
              <a:rect l="l" t="t" r="r" b="b"/>
              <a:pathLst>
                <a:path w="936625" h="900430">
                  <a:moveTo>
                    <a:pt x="0" y="0"/>
                  </a:moveTo>
                  <a:lnTo>
                    <a:pt x="0" y="900112"/>
                  </a:lnTo>
                  <a:lnTo>
                    <a:pt x="936625" y="4500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483650" y="1558124"/>
              <a:ext cx="936625" cy="900430"/>
            </a:xfrm>
            <a:custGeom>
              <a:avLst/>
              <a:gdLst/>
              <a:ahLst/>
              <a:cxnLst/>
              <a:rect l="l" t="t" r="r" b="b"/>
              <a:pathLst>
                <a:path w="936625" h="900430">
                  <a:moveTo>
                    <a:pt x="0" y="0"/>
                  </a:moveTo>
                  <a:lnTo>
                    <a:pt x="936625" y="450062"/>
                  </a:lnTo>
                  <a:lnTo>
                    <a:pt x="0" y="900112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2563177" y="1825561"/>
            <a:ext cx="4654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Times New Roman"/>
                <a:cs typeface="Times New Roman"/>
              </a:rPr>
              <a:t>Acqu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02590" y="1506665"/>
            <a:ext cx="3302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5" dirty="0">
                <a:latin typeface="Times New Roman"/>
                <a:cs typeface="Times New Roman"/>
              </a:rPr>
              <a:t>d1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1758950" y="1336674"/>
            <a:ext cx="608330" cy="728980"/>
            <a:chOff x="1758950" y="1336674"/>
            <a:chExt cx="608330" cy="728980"/>
          </a:xfrm>
        </p:grpSpPr>
        <p:sp>
          <p:nvSpPr>
            <p:cNvPr id="23" name="object 23"/>
            <p:cNvSpPr/>
            <p:nvPr/>
          </p:nvSpPr>
          <p:spPr>
            <a:xfrm>
              <a:off x="1763712" y="1341437"/>
              <a:ext cx="167005" cy="719455"/>
            </a:xfrm>
            <a:custGeom>
              <a:avLst/>
              <a:gdLst/>
              <a:ahLst/>
              <a:cxnLst/>
              <a:rect l="l" t="t" r="r" b="b"/>
              <a:pathLst>
                <a:path w="167005" h="719455">
                  <a:moveTo>
                    <a:pt x="166687" y="0"/>
                  </a:moveTo>
                  <a:lnTo>
                    <a:pt x="0" y="0"/>
                  </a:lnTo>
                  <a:lnTo>
                    <a:pt x="0" y="719137"/>
                  </a:lnTo>
                  <a:lnTo>
                    <a:pt x="166687" y="719137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763712" y="1341437"/>
              <a:ext cx="167005" cy="719455"/>
            </a:xfrm>
            <a:custGeom>
              <a:avLst/>
              <a:gdLst/>
              <a:ahLst/>
              <a:cxnLst/>
              <a:rect l="l" t="t" r="r" b="b"/>
              <a:pathLst>
                <a:path w="167005" h="719455">
                  <a:moveTo>
                    <a:pt x="0" y="719137"/>
                  </a:moveTo>
                  <a:lnTo>
                    <a:pt x="166687" y="719137"/>
                  </a:lnTo>
                  <a:lnTo>
                    <a:pt x="166687" y="0"/>
                  </a:lnTo>
                  <a:lnTo>
                    <a:pt x="0" y="0"/>
                  </a:lnTo>
                  <a:lnTo>
                    <a:pt x="0" y="71913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268537" y="1341437"/>
              <a:ext cx="93980" cy="719455"/>
            </a:xfrm>
            <a:custGeom>
              <a:avLst/>
              <a:gdLst/>
              <a:ahLst/>
              <a:cxnLst/>
              <a:rect l="l" t="t" r="r" b="b"/>
              <a:pathLst>
                <a:path w="93980" h="719455">
                  <a:moveTo>
                    <a:pt x="93662" y="0"/>
                  </a:moveTo>
                  <a:lnTo>
                    <a:pt x="0" y="0"/>
                  </a:lnTo>
                  <a:lnTo>
                    <a:pt x="0" y="719137"/>
                  </a:lnTo>
                  <a:lnTo>
                    <a:pt x="93662" y="719137"/>
                  </a:lnTo>
                  <a:lnTo>
                    <a:pt x="936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268537" y="1341437"/>
              <a:ext cx="93980" cy="719455"/>
            </a:xfrm>
            <a:custGeom>
              <a:avLst/>
              <a:gdLst/>
              <a:ahLst/>
              <a:cxnLst/>
              <a:rect l="l" t="t" r="r" b="b"/>
              <a:pathLst>
                <a:path w="93980" h="719455">
                  <a:moveTo>
                    <a:pt x="0" y="719137"/>
                  </a:moveTo>
                  <a:lnTo>
                    <a:pt x="93662" y="719137"/>
                  </a:lnTo>
                  <a:lnTo>
                    <a:pt x="93662" y="0"/>
                  </a:lnTo>
                  <a:lnTo>
                    <a:pt x="0" y="0"/>
                  </a:lnTo>
                  <a:lnTo>
                    <a:pt x="0" y="71913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1121727" y="863536"/>
            <a:ext cx="1062990" cy="10985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56845">
              <a:lnSpc>
                <a:spcPct val="100000"/>
              </a:lnSpc>
              <a:spcBef>
                <a:spcPts val="105"/>
              </a:spcBef>
            </a:pPr>
            <a:r>
              <a:rPr sz="1400" spc="-20" dirty="0">
                <a:latin typeface="Times New Roman"/>
                <a:cs typeface="Times New Roman"/>
              </a:rPr>
              <a:t>b*P1</a:t>
            </a:r>
            <a:endParaRPr sz="1400">
              <a:latin typeface="Times New Roman"/>
              <a:cs typeface="Times New Roman"/>
            </a:endParaRPr>
          </a:p>
          <a:p>
            <a:pPr marL="517525">
              <a:lnSpc>
                <a:spcPct val="100000"/>
              </a:lnSpc>
              <a:spcBef>
                <a:spcPts val="20"/>
              </a:spcBef>
            </a:pPr>
            <a:r>
              <a:rPr sz="1400" spc="-20" dirty="0">
                <a:latin typeface="Times New Roman"/>
                <a:cs typeface="Times New Roman"/>
              </a:rPr>
              <a:t>b*P1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90"/>
              </a:spcBef>
            </a:pP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516890" algn="l"/>
                <a:tab pos="948690" algn="l"/>
              </a:tabLst>
            </a:pPr>
            <a:r>
              <a:rPr sz="1800" spc="-50" dirty="0">
                <a:latin typeface="Symbol"/>
                <a:cs typeface="Symbol"/>
              </a:rPr>
              <a:t></a:t>
            </a:r>
            <a:r>
              <a:rPr sz="1800" dirty="0">
                <a:latin typeface="Times New Roman"/>
                <a:cs typeface="Times New Roman"/>
              </a:rPr>
              <a:t>	</a:t>
            </a:r>
            <a:r>
              <a:rPr sz="2700" spc="-75" baseline="1543" dirty="0">
                <a:latin typeface="Symbol"/>
                <a:cs typeface="Symbol"/>
              </a:rPr>
              <a:t></a:t>
            </a:r>
            <a:r>
              <a:rPr sz="2700" baseline="1543" dirty="0">
                <a:latin typeface="Times New Roman"/>
                <a:cs typeface="Times New Roman"/>
              </a:rPr>
              <a:t>	</a:t>
            </a:r>
            <a:r>
              <a:rPr sz="2700" spc="-75" baseline="1543" dirty="0">
                <a:latin typeface="Symbol"/>
                <a:cs typeface="Symbol"/>
              </a:rPr>
              <a:t></a:t>
            </a:r>
            <a:endParaRPr sz="2700" baseline="1543">
              <a:latin typeface="Symbol"/>
              <a:cs typeface="Symbo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204448" y="1057176"/>
            <a:ext cx="38290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20" dirty="0">
                <a:latin typeface="Times New Roman"/>
                <a:cs typeface="Times New Roman"/>
              </a:rPr>
              <a:t>a*P1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920536" y="1344430"/>
            <a:ext cx="131000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Times New Roman"/>
                <a:cs typeface="Times New Roman"/>
              </a:rPr>
              <a:t>a=0.125,</a:t>
            </a:r>
            <a:r>
              <a:rPr sz="1400" b="1" spc="-25" dirty="0">
                <a:latin typeface="Times New Roman"/>
                <a:cs typeface="Times New Roman"/>
              </a:rPr>
              <a:t> </a:t>
            </a:r>
            <a:r>
              <a:rPr sz="1400" b="1" spc="-10" dirty="0">
                <a:latin typeface="Times New Roman"/>
                <a:cs typeface="Times New Roman"/>
              </a:rPr>
              <a:t>b=0.375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67646" y="2334867"/>
            <a:ext cx="7896859" cy="4196080"/>
          </a:xfrm>
          <a:prstGeom prst="rect">
            <a:avLst/>
          </a:prstGeom>
        </p:spPr>
        <p:txBody>
          <a:bodyPr vert="horz" wrap="square" lIns="0" tIns="125730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990"/>
              </a:spcBef>
            </a:pPr>
            <a:r>
              <a:rPr sz="1400" spc="-30" dirty="0">
                <a:latin typeface="Times New Roman"/>
                <a:cs typeface="Times New Roman"/>
              </a:rPr>
              <a:t>P.J.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Hore,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J.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Magn.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Reson.,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55,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283-300</a:t>
            </a:r>
            <a:r>
              <a:rPr sz="1400" spc="-5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(1983)</a:t>
            </a:r>
            <a:endParaRPr sz="1400">
              <a:latin typeface="Times New Roman"/>
              <a:cs typeface="Times New Roman"/>
            </a:endParaRPr>
          </a:p>
          <a:p>
            <a:pPr marL="154940" indent="-88900">
              <a:lnSpc>
                <a:spcPct val="100000"/>
              </a:lnSpc>
              <a:spcBef>
                <a:spcPts val="1145"/>
              </a:spcBef>
              <a:buSzPct val="94444"/>
              <a:buFont typeface="Arial"/>
              <a:buChar char="•"/>
              <a:tabLst>
                <a:tab pos="154940" algn="l"/>
              </a:tabLst>
            </a:pPr>
            <a:r>
              <a:rPr sz="1800" b="1" dirty="0">
                <a:latin typeface="Arial"/>
                <a:cs typeface="Arial"/>
              </a:rPr>
              <a:t>Delay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dirty="0">
                <a:latin typeface="Symbol"/>
                <a:cs typeface="Symbol"/>
              </a:rPr>
              <a:t>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Arial"/>
                <a:cs typeface="Arial"/>
              </a:rPr>
              <a:t>=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1/(2</a:t>
            </a:r>
            <a:r>
              <a:rPr sz="1800" spc="-10" dirty="0">
                <a:latin typeface="Symbol"/>
                <a:cs typeface="Symbol"/>
              </a:rPr>
              <a:t></a:t>
            </a:r>
            <a:r>
              <a:rPr sz="1800" b="1" spc="-15" baseline="-20833" dirty="0">
                <a:latin typeface="Times New Roman"/>
                <a:cs typeface="Times New Roman"/>
              </a:rPr>
              <a:t>max</a:t>
            </a:r>
            <a:r>
              <a:rPr sz="1800" b="1" spc="-10" dirty="0">
                <a:latin typeface="Times New Roman"/>
                <a:cs typeface="Times New Roman"/>
              </a:rPr>
              <a:t>)=</a:t>
            </a:r>
            <a:r>
              <a:rPr sz="1800" b="1" spc="-10" dirty="0">
                <a:latin typeface="Arial"/>
                <a:cs typeface="Arial"/>
              </a:rPr>
              <a:t>1/d,</a:t>
            </a:r>
            <a:endParaRPr sz="1800">
              <a:latin typeface="Arial"/>
              <a:cs typeface="Arial"/>
            </a:endParaRPr>
          </a:p>
          <a:p>
            <a:pPr marL="76200" marR="3939540" indent="-635">
              <a:lnSpc>
                <a:spcPct val="100000"/>
              </a:lnSpc>
              <a:spcBef>
                <a:spcPts val="10"/>
              </a:spcBef>
            </a:pPr>
            <a:r>
              <a:rPr sz="1800" dirty="0">
                <a:latin typeface="Symbol"/>
                <a:cs typeface="Symbol"/>
              </a:rPr>
              <a:t></a:t>
            </a:r>
            <a:r>
              <a:rPr sz="1800" b="1" baseline="-20833" dirty="0">
                <a:latin typeface="Times New Roman"/>
                <a:cs typeface="Times New Roman"/>
              </a:rPr>
              <a:t>max</a:t>
            </a:r>
            <a:r>
              <a:rPr sz="1800" b="1" dirty="0">
                <a:latin typeface="Arial"/>
                <a:cs typeface="Arial"/>
              </a:rPr>
              <a:t>=distance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maximal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intensity </a:t>
            </a:r>
            <a:r>
              <a:rPr sz="1800" b="1" dirty="0">
                <a:latin typeface="Arial"/>
                <a:cs typeface="Arial"/>
              </a:rPr>
              <a:t>d=distance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next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spc="-20" dirty="0">
                <a:latin typeface="Arial"/>
                <a:cs typeface="Arial"/>
              </a:rPr>
              <a:t>null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75565" marR="3688079" indent="-10160">
              <a:lnSpc>
                <a:spcPct val="100000"/>
              </a:lnSpc>
              <a:buSzPct val="94444"/>
              <a:buFont typeface="Arial"/>
              <a:buChar char="•"/>
              <a:tabLst>
                <a:tab pos="154305" algn="l"/>
              </a:tabLst>
            </a:pPr>
            <a:r>
              <a:rPr sz="1800" b="1" dirty="0">
                <a:latin typeface="Arial"/>
                <a:cs typeface="Arial"/>
              </a:rPr>
              <a:t>	For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example: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spc="-35" dirty="0">
                <a:latin typeface="Arial"/>
                <a:cs typeface="Arial"/>
              </a:rPr>
              <a:t>To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observe a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peak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at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spc="-25" dirty="0">
                <a:latin typeface="Arial"/>
                <a:cs typeface="Arial"/>
              </a:rPr>
              <a:t>14 </a:t>
            </a:r>
            <a:r>
              <a:rPr sz="1800" b="1" dirty="0">
                <a:latin typeface="Arial"/>
                <a:cs typeface="Arial"/>
              </a:rPr>
              <a:t>ppm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at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600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spc="-20" dirty="0">
                <a:latin typeface="Arial"/>
                <a:cs typeface="Arial"/>
              </a:rPr>
              <a:t>MHz,</a:t>
            </a:r>
            <a:endParaRPr sz="1800">
              <a:latin typeface="Arial"/>
              <a:cs typeface="Arial"/>
            </a:endParaRPr>
          </a:p>
          <a:p>
            <a:pPr marL="76200">
              <a:lnSpc>
                <a:spcPts val="2150"/>
              </a:lnSpc>
            </a:pPr>
            <a:r>
              <a:rPr sz="1800" spc="-10" dirty="0">
                <a:latin typeface="Symbol"/>
                <a:cs typeface="Symbol"/>
              </a:rPr>
              <a:t></a:t>
            </a:r>
            <a:r>
              <a:rPr sz="1800" b="1" spc="-10" dirty="0">
                <a:latin typeface="Times New Roman"/>
                <a:cs typeface="Times New Roman"/>
              </a:rPr>
              <a:t>=1/[2*(14-</a:t>
            </a:r>
            <a:r>
              <a:rPr sz="1800" b="1" dirty="0">
                <a:latin typeface="Times New Roman"/>
                <a:cs typeface="Times New Roman"/>
              </a:rPr>
              <a:t>4.75)*600.13]=90</a:t>
            </a:r>
            <a:r>
              <a:rPr sz="1800" b="1" spc="35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usec</a:t>
            </a:r>
            <a:endParaRPr sz="1800">
              <a:latin typeface="Times New Roman"/>
              <a:cs typeface="Times New Roman"/>
            </a:endParaRPr>
          </a:p>
          <a:p>
            <a:pPr marL="363220">
              <a:lnSpc>
                <a:spcPct val="100000"/>
              </a:lnSpc>
              <a:spcBef>
                <a:spcPts val="1475"/>
              </a:spcBef>
            </a:pP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Parameter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adjustment:</a:t>
            </a:r>
            <a:endParaRPr sz="1800">
              <a:latin typeface="Arial"/>
              <a:cs typeface="Arial"/>
            </a:endParaRPr>
          </a:p>
          <a:p>
            <a:pPr marL="706120" lvl="1" indent="-342900">
              <a:lnSpc>
                <a:spcPct val="100000"/>
              </a:lnSpc>
              <a:buFont typeface="Arial"/>
              <a:buChar char="•"/>
              <a:tabLst>
                <a:tab pos="706120" algn="l"/>
              </a:tabLst>
            </a:pPr>
            <a:r>
              <a:rPr sz="1800" b="1" spc="-10" dirty="0">
                <a:solidFill>
                  <a:srgbClr val="CC3300"/>
                </a:solidFill>
                <a:latin typeface="Arial"/>
                <a:cs typeface="Arial"/>
              </a:rPr>
              <a:t>Pulpro=p1331</a:t>
            </a:r>
            <a:endParaRPr sz="1800">
              <a:latin typeface="Arial"/>
              <a:cs typeface="Arial"/>
            </a:endParaRPr>
          </a:p>
          <a:p>
            <a:pPr marL="706120" lvl="1" indent="-342900">
              <a:lnSpc>
                <a:spcPct val="100000"/>
              </a:lnSpc>
              <a:buFont typeface="Arial"/>
              <a:buChar char="•"/>
              <a:tabLst>
                <a:tab pos="706120" algn="l"/>
              </a:tabLst>
            </a:pPr>
            <a:r>
              <a:rPr sz="1800" b="1" dirty="0">
                <a:latin typeface="Arial"/>
                <a:cs typeface="Arial"/>
              </a:rPr>
              <a:t>d19: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delay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for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binomial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water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suppression</a:t>
            </a:r>
            <a:endParaRPr sz="1800">
              <a:latin typeface="Arial"/>
              <a:cs typeface="Arial"/>
            </a:endParaRPr>
          </a:p>
          <a:p>
            <a:pPr marL="706120" marR="17780" lvl="1" indent="-342900">
              <a:lnSpc>
                <a:spcPts val="1730"/>
              </a:lnSpc>
              <a:spcBef>
                <a:spcPts val="415"/>
              </a:spcBef>
              <a:buFont typeface="Arial"/>
              <a:buChar char="•"/>
              <a:tabLst>
                <a:tab pos="706120" algn="l"/>
              </a:tabLst>
            </a:pPr>
            <a:r>
              <a:rPr sz="1800" b="1" dirty="0">
                <a:latin typeface="Arial"/>
                <a:cs typeface="Arial"/>
              </a:rPr>
              <a:t>d19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=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(1/d),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=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distance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next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null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(in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Hz)=2*distance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maximal intensity</a:t>
            </a:r>
            <a:endParaRPr sz="1800">
              <a:latin typeface="Arial"/>
              <a:cs typeface="Arial"/>
            </a:endParaRPr>
          </a:p>
          <a:p>
            <a:pPr marL="706120" lvl="1" indent="-342900">
              <a:lnSpc>
                <a:spcPct val="100000"/>
              </a:lnSpc>
              <a:spcBef>
                <a:spcPts val="10"/>
              </a:spcBef>
              <a:buFont typeface="Arial"/>
              <a:buChar char="•"/>
              <a:tabLst>
                <a:tab pos="706120" algn="l"/>
              </a:tabLst>
            </a:pPr>
            <a:r>
              <a:rPr sz="1800" b="1" dirty="0">
                <a:latin typeface="Arial"/>
                <a:cs typeface="Arial"/>
              </a:rPr>
              <a:t>d19=</a:t>
            </a:r>
            <a:r>
              <a:rPr sz="1800" dirty="0">
                <a:latin typeface="Symbol"/>
                <a:cs typeface="Symbol"/>
              </a:rPr>
              <a:t>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Arial"/>
                <a:cs typeface="Arial"/>
              </a:rPr>
              <a:t>as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defined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spc="-20" dirty="0">
                <a:latin typeface="Arial"/>
                <a:cs typeface="Arial"/>
              </a:rPr>
              <a:t>above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4212" y="188912"/>
            <a:ext cx="7772400" cy="576580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32384" rIns="0" bIns="0" rtlCol="0">
            <a:spAutoFit/>
          </a:bodyPr>
          <a:lstStyle/>
          <a:p>
            <a:pPr marL="108585">
              <a:lnSpc>
                <a:spcPct val="100000"/>
              </a:lnSpc>
              <a:spcBef>
                <a:spcPts val="254"/>
              </a:spcBef>
            </a:pPr>
            <a:r>
              <a:rPr spc="-20" dirty="0"/>
              <a:t>Jump-</a:t>
            </a:r>
            <a:r>
              <a:rPr dirty="0"/>
              <a:t>Return</a:t>
            </a:r>
            <a:r>
              <a:rPr spc="-40" dirty="0"/>
              <a:t> </a:t>
            </a:r>
            <a:r>
              <a:rPr spc="-10" dirty="0"/>
              <a:t>1-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and</a:t>
            </a:r>
            <a:r>
              <a:rPr spc="-30" dirty="0"/>
              <a:t> </a:t>
            </a:r>
            <a:r>
              <a:rPr dirty="0"/>
              <a:t>Binominal</a:t>
            </a:r>
            <a:r>
              <a:rPr spc="-20" dirty="0"/>
              <a:t> </a:t>
            </a:r>
            <a:r>
              <a:rPr spc="-10" dirty="0"/>
              <a:t>1-3-3-</a:t>
            </a:r>
            <a:r>
              <a:rPr spc="-50" dirty="0"/>
              <a:t>1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268412"/>
            <a:ext cx="5761037" cy="558958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4211637" y="1700212"/>
            <a:ext cx="561975" cy="2286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40005" rIns="0" bIns="0" rtlCol="0">
            <a:spAutoFit/>
          </a:bodyPr>
          <a:lstStyle/>
          <a:p>
            <a:pPr marL="90805">
              <a:lnSpc>
                <a:spcPts val="1485"/>
              </a:lnSpc>
              <a:spcBef>
                <a:spcPts val="315"/>
              </a:spcBef>
            </a:pPr>
            <a:r>
              <a:rPr sz="1400" b="1" dirty="0">
                <a:latin typeface="Times New Roman"/>
                <a:cs typeface="Times New Roman"/>
              </a:rPr>
              <a:t>1-</a:t>
            </a:r>
            <a:r>
              <a:rPr sz="1400" b="1" spc="-50" dirty="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63937" y="2565400"/>
            <a:ext cx="720725" cy="2286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40005" rIns="0" bIns="0" rtlCol="0">
            <a:spAutoFit/>
          </a:bodyPr>
          <a:lstStyle/>
          <a:p>
            <a:pPr marL="90805">
              <a:lnSpc>
                <a:spcPts val="1485"/>
              </a:lnSpc>
              <a:spcBef>
                <a:spcPts val="315"/>
              </a:spcBef>
            </a:pPr>
            <a:r>
              <a:rPr sz="1400" b="1" spc="-20" dirty="0">
                <a:latin typeface="Times New Roman"/>
                <a:cs typeface="Times New Roman"/>
              </a:rPr>
              <a:t>1331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16237" y="4508500"/>
            <a:ext cx="720725" cy="2286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40005" rIns="0" bIns="0" rtlCol="0">
            <a:spAutoFit/>
          </a:bodyPr>
          <a:lstStyle/>
          <a:p>
            <a:pPr marL="90805">
              <a:lnSpc>
                <a:spcPts val="1485"/>
              </a:lnSpc>
              <a:spcBef>
                <a:spcPts val="315"/>
              </a:spcBef>
            </a:pPr>
            <a:r>
              <a:rPr sz="1400" b="1" spc="-20" dirty="0">
                <a:latin typeface="Times New Roman"/>
                <a:cs typeface="Times New Roman"/>
              </a:rPr>
              <a:t>1331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95737" y="3789362"/>
            <a:ext cx="561975" cy="2286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40005" rIns="0" bIns="0" rtlCol="0">
            <a:spAutoFit/>
          </a:bodyPr>
          <a:lstStyle/>
          <a:p>
            <a:pPr marL="90805">
              <a:lnSpc>
                <a:spcPts val="1485"/>
              </a:lnSpc>
              <a:spcBef>
                <a:spcPts val="315"/>
              </a:spcBef>
            </a:pPr>
            <a:r>
              <a:rPr sz="1400" b="1" dirty="0">
                <a:latin typeface="Times New Roman"/>
                <a:cs typeface="Times New Roman"/>
              </a:rPr>
              <a:t>1-</a:t>
            </a:r>
            <a:r>
              <a:rPr sz="1400" b="1" spc="-50" dirty="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35600" y="2060575"/>
            <a:ext cx="3224208" cy="3378187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300787" y="3789362"/>
            <a:ext cx="720725" cy="2286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40005" rIns="0" bIns="0" rtlCol="0">
            <a:spAutoFit/>
          </a:bodyPr>
          <a:lstStyle/>
          <a:p>
            <a:pPr marL="90805">
              <a:lnSpc>
                <a:spcPts val="1485"/>
              </a:lnSpc>
              <a:spcBef>
                <a:spcPts val="315"/>
              </a:spcBef>
            </a:pPr>
            <a:r>
              <a:rPr sz="1400" b="1" spc="-20" dirty="0">
                <a:latin typeface="Times New Roman"/>
                <a:cs typeface="Times New Roman"/>
              </a:rPr>
              <a:t>1331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23850" y="5656262"/>
            <a:ext cx="5543550" cy="1202055"/>
          </a:xfrm>
          <a:custGeom>
            <a:avLst/>
            <a:gdLst/>
            <a:ahLst/>
            <a:cxnLst/>
            <a:rect l="l" t="t" r="r" b="b"/>
            <a:pathLst>
              <a:path w="5543550" h="1202054">
                <a:moveTo>
                  <a:pt x="5543550" y="220662"/>
                </a:moveTo>
                <a:lnTo>
                  <a:pt x="5503862" y="220662"/>
                </a:lnTo>
                <a:lnTo>
                  <a:pt x="5503862" y="0"/>
                </a:lnTo>
                <a:lnTo>
                  <a:pt x="792162" y="0"/>
                </a:lnTo>
                <a:lnTo>
                  <a:pt x="792162" y="220662"/>
                </a:lnTo>
                <a:lnTo>
                  <a:pt x="0" y="220662"/>
                </a:lnTo>
                <a:lnTo>
                  <a:pt x="0" y="1201737"/>
                </a:lnTo>
                <a:lnTo>
                  <a:pt x="792162" y="1201737"/>
                </a:lnTo>
                <a:lnTo>
                  <a:pt x="5503862" y="1201737"/>
                </a:lnTo>
                <a:lnTo>
                  <a:pt x="5543550" y="1201737"/>
                </a:lnTo>
                <a:lnTo>
                  <a:pt x="5543550" y="2206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196945" y="5817711"/>
            <a:ext cx="4549775" cy="942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3333CC"/>
                </a:solidFill>
                <a:latin typeface="Times New Roman"/>
                <a:cs typeface="Times New Roman"/>
              </a:rPr>
              <a:t>Binomial</a:t>
            </a:r>
            <a:r>
              <a:rPr sz="1800" b="1" spc="-3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3333CC"/>
                </a:solidFill>
                <a:latin typeface="Times New Roman"/>
                <a:cs typeface="Times New Roman"/>
              </a:rPr>
              <a:t>excitation</a:t>
            </a:r>
            <a:r>
              <a:rPr sz="1800" b="1" spc="-5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3333CC"/>
                </a:solidFill>
                <a:latin typeface="Times New Roman"/>
                <a:cs typeface="Times New Roman"/>
              </a:rPr>
              <a:t>profiles</a:t>
            </a:r>
            <a:r>
              <a:rPr sz="1800" b="1" spc="-3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3333CC"/>
                </a:solidFill>
                <a:latin typeface="Times New Roman"/>
                <a:cs typeface="Times New Roman"/>
              </a:rPr>
              <a:t>of</a:t>
            </a:r>
            <a:r>
              <a:rPr sz="1800" b="1" spc="-2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1-</a:t>
            </a:r>
            <a:r>
              <a:rPr sz="1800" b="1" dirty="0">
                <a:solidFill>
                  <a:srgbClr val="3333CC"/>
                </a:solidFill>
                <a:latin typeface="Times New Roman"/>
                <a:cs typeface="Times New Roman"/>
              </a:rPr>
              <a:t>1</a:t>
            </a:r>
            <a:r>
              <a:rPr sz="1800" b="1" spc="-3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3333CC"/>
                </a:solidFill>
                <a:latin typeface="Times New Roman"/>
                <a:cs typeface="Times New Roman"/>
              </a:rPr>
              <a:t>and</a:t>
            </a:r>
            <a:r>
              <a:rPr sz="18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1-3-3-</a:t>
            </a:r>
            <a:r>
              <a:rPr sz="1800" b="1" spc="-25" dirty="0">
                <a:solidFill>
                  <a:srgbClr val="3333CC"/>
                </a:solidFill>
                <a:latin typeface="Times New Roman"/>
                <a:cs typeface="Times New Roman"/>
              </a:rPr>
              <a:t>1.</a:t>
            </a:r>
            <a:endParaRPr sz="1800">
              <a:latin typeface="Times New Roman"/>
              <a:cs typeface="Times New Roman"/>
            </a:endParaRPr>
          </a:p>
          <a:p>
            <a:pPr marL="70485" marR="63500" algn="ctr">
              <a:lnSpc>
                <a:spcPct val="100000"/>
              </a:lnSpc>
              <a:spcBef>
                <a:spcPts val="1695"/>
              </a:spcBef>
            </a:pPr>
            <a:r>
              <a:rPr sz="1400" dirty="0">
                <a:latin typeface="Times New Roman"/>
                <a:cs typeface="Times New Roman"/>
              </a:rPr>
              <a:t>John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Cavanagh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et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al.,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page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154,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“Protein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NMR </a:t>
            </a:r>
            <a:r>
              <a:rPr sz="1400" spc="-10" dirty="0">
                <a:latin typeface="Times New Roman"/>
                <a:cs typeface="Times New Roman"/>
              </a:rPr>
              <a:t>Spectroscopy: </a:t>
            </a:r>
            <a:r>
              <a:rPr sz="1400" dirty="0">
                <a:latin typeface="Times New Roman"/>
                <a:cs typeface="Times New Roman"/>
              </a:rPr>
              <a:t>Principles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and </a:t>
            </a:r>
            <a:r>
              <a:rPr sz="1400" spc="-10" dirty="0">
                <a:latin typeface="Times New Roman"/>
                <a:cs typeface="Times New Roman"/>
              </a:rPr>
              <a:t>Practice”,</a:t>
            </a:r>
            <a:r>
              <a:rPr sz="1400" spc="-1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Academic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Press </a:t>
            </a:r>
            <a:r>
              <a:rPr sz="1400" spc="-10" dirty="0">
                <a:latin typeface="Times New Roman"/>
                <a:cs typeface="Times New Roman"/>
              </a:rPr>
              <a:t>(1995)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1187" y="188912"/>
            <a:ext cx="7772400" cy="647700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67945" rIns="0" bIns="0" rtlCol="0">
            <a:spAutoFit/>
          </a:bodyPr>
          <a:lstStyle/>
          <a:p>
            <a:pPr marL="108585">
              <a:lnSpc>
                <a:spcPct val="100000"/>
              </a:lnSpc>
              <a:spcBef>
                <a:spcPts val="535"/>
              </a:spcBef>
            </a:pPr>
            <a:r>
              <a:rPr spc="-20" dirty="0"/>
              <a:t>Jump-</a:t>
            </a:r>
            <a:r>
              <a:rPr dirty="0"/>
              <a:t>Return</a:t>
            </a:r>
            <a:r>
              <a:rPr spc="-40" dirty="0"/>
              <a:t> </a:t>
            </a:r>
            <a:r>
              <a:rPr spc="-10" dirty="0"/>
              <a:t>1-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and</a:t>
            </a:r>
            <a:r>
              <a:rPr spc="-30" dirty="0"/>
              <a:t> </a:t>
            </a:r>
            <a:r>
              <a:rPr dirty="0"/>
              <a:t>Binominal</a:t>
            </a:r>
            <a:r>
              <a:rPr spc="-20" dirty="0"/>
              <a:t> </a:t>
            </a:r>
            <a:r>
              <a:rPr spc="-10" dirty="0"/>
              <a:t>1-3-3-</a:t>
            </a:r>
            <a:r>
              <a:rPr spc="-50" dirty="0"/>
              <a:t>1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4213" y="2781300"/>
            <a:ext cx="3603622" cy="380999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59337" y="2781300"/>
            <a:ext cx="3603623" cy="3809998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02515" y="1150873"/>
            <a:ext cx="6527165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Both</a:t>
            </a:r>
            <a:r>
              <a:rPr sz="1800" b="1" spc="-5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are</a:t>
            </a:r>
            <a:r>
              <a:rPr sz="1800" b="1" spc="-4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for</a:t>
            </a:r>
            <a:r>
              <a:rPr sz="1800" b="1" spc="-5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observing</a:t>
            </a:r>
            <a:r>
              <a:rPr sz="1800" b="1" spc="-1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fast</a:t>
            </a:r>
            <a:r>
              <a:rPr sz="1800" b="1" spc="-4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exchanging</a:t>
            </a:r>
            <a:r>
              <a:rPr sz="1800" b="1" spc="-5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protons.</a:t>
            </a:r>
            <a:endParaRPr sz="1800">
              <a:latin typeface="Arial"/>
              <a:cs typeface="Arial"/>
            </a:endParaRPr>
          </a:p>
          <a:p>
            <a:pPr marL="12700" marR="356870" indent="-10795">
              <a:lnSpc>
                <a:spcPct val="100000"/>
              </a:lnSpc>
              <a:buSzPct val="94444"/>
              <a:buFont typeface="Arial"/>
              <a:buChar char="•"/>
              <a:tabLst>
                <a:tab pos="12700" algn="l"/>
                <a:tab pos="90805" algn="l"/>
              </a:tabLst>
            </a:pP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	1-3-3-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1: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Better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water</a:t>
            </a:r>
            <a:r>
              <a:rPr sz="1800" b="1" spc="-7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suppression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(higher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receiver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gain), </a:t>
            </a:r>
            <a:r>
              <a:rPr sz="1800" b="1" dirty="0">
                <a:latin typeface="Arial"/>
                <a:cs typeface="Arial"/>
              </a:rPr>
              <a:t>but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with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offset-</a:t>
            </a:r>
            <a:r>
              <a:rPr sz="1800" b="1" dirty="0">
                <a:latin typeface="Arial"/>
                <a:cs typeface="Arial"/>
              </a:rPr>
              <a:t>dependent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phase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distortion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  <a:buClr>
                <a:srgbClr val="3333CC"/>
              </a:buClr>
              <a:buFont typeface="Arial"/>
              <a:buChar char="•"/>
            </a:pPr>
            <a:endParaRPr sz="1800">
              <a:latin typeface="Arial"/>
              <a:cs typeface="Arial"/>
            </a:endParaRPr>
          </a:p>
          <a:p>
            <a:pPr marL="12700" marR="5080" indent="-10160">
              <a:lnSpc>
                <a:spcPct val="100000"/>
              </a:lnSpc>
              <a:buSzPct val="94444"/>
              <a:buFont typeface="Arial"/>
              <a:buChar char="•"/>
              <a:tabLst>
                <a:tab pos="91440" algn="l"/>
              </a:tabLst>
            </a:pPr>
            <a:r>
              <a:rPr sz="1800" b="1" spc="-20" dirty="0">
                <a:solidFill>
                  <a:srgbClr val="3333CC"/>
                </a:solidFill>
                <a:latin typeface="Arial"/>
                <a:cs typeface="Arial"/>
              </a:rPr>
              <a:t>	1-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1: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low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receiver</a:t>
            </a:r>
            <a:r>
              <a:rPr sz="1800" b="1" spc="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gain,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dispersive tail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water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interferes </a:t>
            </a:r>
            <a:r>
              <a:rPr sz="1800" b="1" dirty="0">
                <a:latin typeface="Arial"/>
                <a:cs typeface="Arial"/>
              </a:rPr>
              <a:t>with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signals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interest.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42987" y="3357562"/>
            <a:ext cx="1025525" cy="64135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100" rIns="0" bIns="0" rtlCol="0">
            <a:spAutoFit/>
          </a:bodyPr>
          <a:lstStyle/>
          <a:p>
            <a:pPr marL="90805" marR="85090">
              <a:lnSpc>
                <a:spcPct val="100000"/>
              </a:lnSpc>
              <a:spcBef>
                <a:spcPts val="300"/>
              </a:spcBef>
            </a:pPr>
            <a:r>
              <a:rPr sz="1800" b="1" spc="-10" dirty="0">
                <a:latin typeface="Times New Roman"/>
                <a:cs typeface="Times New Roman"/>
              </a:rPr>
              <a:t>1-3-3-</a:t>
            </a:r>
            <a:r>
              <a:rPr sz="1800" b="1" spc="-50" dirty="0">
                <a:latin typeface="Times New Roman"/>
                <a:cs typeface="Times New Roman"/>
              </a:rPr>
              <a:t>1 </a:t>
            </a:r>
            <a:r>
              <a:rPr sz="1800" b="1" spc="-10" dirty="0">
                <a:latin typeface="Times New Roman"/>
                <a:cs typeface="Times New Roman"/>
              </a:rPr>
              <a:t>(rg=656)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59337" y="3357562"/>
            <a:ext cx="758825" cy="64135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10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0"/>
              </a:spcBef>
            </a:pPr>
            <a:r>
              <a:rPr sz="1800" b="1" spc="-10" dirty="0">
                <a:latin typeface="Times New Roman"/>
                <a:cs typeface="Times New Roman"/>
              </a:rPr>
              <a:t>1-</a:t>
            </a:r>
            <a:r>
              <a:rPr sz="1800" b="1" spc="-50" dirty="0">
                <a:latin typeface="Times New Roman"/>
                <a:cs typeface="Times New Roman"/>
              </a:rPr>
              <a:t>1</a:t>
            </a:r>
            <a:endParaRPr sz="1800">
              <a:latin typeface="Times New Roman"/>
              <a:cs typeface="Times New Roman"/>
            </a:endParaRPr>
          </a:p>
          <a:p>
            <a:pPr marL="90805">
              <a:lnSpc>
                <a:spcPct val="100000"/>
              </a:lnSpc>
            </a:pPr>
            <a:r>
              <a:rPr sz="1800" b="1" spc="-10" dirty="0">
                <a:latin typeface="Times New Roman"/>
                <a:cs typeface="Times New Roman"/>
              </a:rPr>
              <a:t>rg=64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1187" y="260349"/>
            <a:ext cx="7772400" cy="587375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381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dirty="0"/>
              <a:t>What</a:t>
            </a:r>
            <a:r>
              <a:rPr spc="-45" dirty="0"/>
              <a:t> </a:t>
            </a:r>
            <a:r>
              <a:rPr dirty="0"/>
              <a:t>are</a:t>
            </a:r>
            <a:r>
              <a:rPr spc="-25" dirty="0"/>
              <a:t> </a:t>
            </a:r>
            <a:r>
              <a:rPr dirty="0"/>
              <a:t>you</a:t>
            </a:r>
            <a:r>
              <a:rPr spc="-35" dirty="0"/>
              <a:t> </a:t>
            </a:r>
            <a:r>
              <a:rPr dirty="0"/>
              <a:t>trying</a:t>
            </a:r>
            <a:r>
              <a:rPr spc="-45" dirty="0"/>
              <a:t> </a:t>
            </a:r>
            <a:r>
              <a:rPr dirty="0"/>
              <a:t>to</a:t>
            </a:r>
            <a:r>
              <a:rPr spc="-35" dirty="0"/>
              <a:t> </a:t>
            </a:r>
            <a:r>
              <a:rPr dirty="0"/>
              <a:t>detect</a:t>
            </a:r>
            <a:r>
              <a:rPr spc="-30" dirty="0"/>
              <a:t> </a:t>
            </a:r>
            <a:r>
              <a:rPr spc="-50" dirty="0"/>
              <a:t>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8312" y="1171574"/>
            <a:ext cx="1335405" cy="3968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73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5"/>
              </a:spcBef>
            </a:pPr>
            <a:r>
              <a:rPr sz="2000" b="1" dirty="0">
                <a:latin typeface="Arial"/>
                <a:cs typeface="Arial"/>
              </a:rPr>
              <a:t>1-3-3-</a:t>
            </a:r>
            <a:r>
              <a:rPr sz="2000" b="1" spc="-50" dirty="0">
                <a:latin typeface="Arial"/>
                <a:cs typeface="Arial"/>
              </a:rPr>
              <a:t>1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3850" y="4411662"/>
            <a:ext cx="2087880" cy="3968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10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0"/>
              </a:spcBef>
            </a:pPr>
            <a:r>
              <a:rPr sz="2000" b="1" spc="-10" dirty="0">
                <a:latin typeface="Arial"/>
                <a:cs typeface="Arial"/>
              </a:rPr>
              <a:t>WATERGATE</a:t>
            </a:r>
            <a:endParaRPr sz="2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16465" y="836625"/>
            <a:ext cx="3022596" cy="2732074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572000" y="1173162"/>
            <a:ext cx="1871980" cy="3968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73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5"/>
              </a:spcBef>
            </a:pPr>
            <a:r>
              <a:rPr sz="2000" b="1" spc="-10" dirty="0">
                <a:latin typeface="Arial"/>
                <a:cs typeface="Arial"/>
              </a:rPr>
              <a:t>Presaturation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779837" y="3644900"/>
            <a:ext cx="5364480" cy="3213100"/>
            <a:chOff x="3779837" y="3644900"/>
            <a:chExt cx="5364480" cy="32131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79837" y="3644900"/>
              <a:ext cx="5364162" cy="32131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3779837" y="6092825"/>
              <a:ext cx="5364480" cy="765175"/>
            </a:xfrm>
            <a:custGeom>
              <a:avLst/>
              <a:gdLst/>
              <a:ahLst/>
              <a:cxnLst/>
              <a:rect l="l" t="t" r="r" b="b"/>
              <a:pathLst>
                <a:path w="5364480" h="765175">
                  <a:moveTo>
                    <a:pt x="5364162" y="0"/>
                  </a:moveTo>
                  <a:lnTo>
                    <a:pt x="0" y="0"/>
                  </a:lnTo>
                  <a:lnTo>
                    <a:pt x="0" y="765175"/>
                  </a:lnTo>
                  <a:lnTo>
                    <a:pt x="5364162" y="765175"/>
                  </a:lnTo>
                  <a:lnTo>
                    <a:pt x="53641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27087" y="188912"/>
            <a:ext cx="7772400" cy="1008380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4445" rIns="0" bIns="0" rtlCol="0">
            <a:spAutoFit/>
          </a:bodyPr>
          <a:lstStyle/>
          <a:p>
            <a:pPr marL="2091055" marR="584200" indent="-1499870">
              <a:lnSpc>
                <a:spcPct val="100000"/>
              </a:lnSpc>
              <a:spcBef>
                <a:spcPts val="35"/>
              </a:spcBef>
            </a:pPr>
            <a:r>
              <a:rPr dirty="0"/>
              <a:t>Water</a:t>
            </a:r>
            <a:r>
              <a:rPr spc="-40" dirty="0"/>
              <a:t> </a:t>
            </a:r>
            <a:r>
              <a:rPr dirty="0"/>
              <a:t>Suppression</a:t>
            </a:r>
            <a:r>
              <a:rPr spc="-75" dirty="0"/>
              <a:t> </a:t>
            </a:r>
            <a:r>
              <a:rPr dirty="0"/>
              <a:t>via</a:t>
            </a:r>
            <a:r>
              <a:rPr spc="-45" dirty="0"/>
              <a:t> </a:t>
            </a:r>
            <a:r>
              <a:rPr spc="-10" dirty="0"/>
              <a:t>Coherence </a:t>
            </a:r>
            <a:r>
              <a:rPr dirty="0"/>
              <a:t>Pathway</a:t>
            </a:r>
            <a:r>
              <a:rPr spc="-90" dirty="0"/>
              <a:t> </a:t>
            </a:r>
            <a:r>
              <a:rPr spc="-10" dirty="0"/>
              <a:t>Rejection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6034">
              <a:lnSpc>
                <a:spcPct val="100000"/>
              </a:lnSpc>
              <a:spcBef>
                <a:spcPts val="105"/>
              </a:spcBef>
            </a:pPr>
            <a:r>
              <a:rPr dirty="0"/>
              <a:t>Coherence</a:t>
            </a:r>
            <a:r>
              <a:rPr spc="-60" dirty="0"/>
              <a:t> </a:t>
            </a:r>
            <a:r>
              <a:rPr dirty="0"/>
              <a:t>pathway</a:t>
            </a:r>
            <a:r>
              <a:rPr spc="-60" dirty="0"/>
              <a:t> </a:t>
            </a:r>
            <a:r>
              <a:rPr dirty="0"/>
              <a:t>selected</a:t>
            </a:r>
            <a:r>
              <a:rPr spc="-70" dirty="0"/>
              <a:t> </a:t>
            </a:r>
            <a:r>
              <a:rPr dirty="0"/>
              <a:t>by</a:t>
            </a:r>
            <a:r>
              <a:rPr spc="-35" dirty="0"/>
              <a:t> </a:t>
            </a:r>
            <a:r>
              <a:rPr spc="-10" dirty="0"/>
              <a:t>gradients:</a:t>
            </a:r>
          </a:p>
          <a:p>
            <a:pPr marL="26034" marR="5080">
              <a:lnSpc>
                <a:spcPct val="120000"/>
              </a:lnSpc>
              <a:spcBef>
                <a:spcPts val="2135"/>
              </a:spcBef>
            </a:pPr>
            <a:r>
              <a:rPr dirty="0">
                <a:solidFill>
                  <a:srgbClr val="000000"/>
                </a:solidFill>
              </a:rPr>
              <a:t>In</a:t>
            </a:r>
            <a:r>
              <a:rPr spc="-15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a</a:t>
            </a:r>
            <a:r>
              <a:rPr spc="-20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gradient</a:t>
            </a:r>
            <a:r>
              <a:rPr spc="-35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selection</a:t>
            </a:r>
            <a:r>
              <a:rPr spc="-35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experiment</a:t>
            </a:r>
            <a:r>
              <a:rPr spc="-35" dirty="0">
                <a:solidFill>
                  <a:srgbClr val="000000"/>
                </a:solidFill>
              </a:rPr>
              <a:t> </a:t>
            </a:r>
            <a:r>
              <a:rPr spc="-10" dirty="0">
                <a:solidFill>
                  <a:srgbClr val="000000"/>
                </a:solidFill>
              </a:rPr>
              <a:t>(echo/antiecho),</a:t>
            </a:r>
            <a:r>
              <a:rPr spc="-65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the</a:t>
            </a:r>
            <a:r>
              <a:rPr spc="-35" dirty="0">
                <a:solidFill>
                  <a:srgbClr val="000000"/>
                </a:solidFill>
              </a:rPr>
              <a:t> </a:t>
            </a:r>
            <a:r>
              <a:rPr spc="-10" dirty="0">
                <a:solidFill>
                  <a:srgbClr val="000000"/>
                </a:solidFill>
              </a:rPr>
              <a:t>water </a:t>
            </a:r>
            <a:r>
              <a:rPr dirty="0">
                <a:solidFill>
                  <a:srgbClr val="000000"/>
                </a:solidFill>
              </a:rPr>
              <a:t>coherence</a:t>
            </a:r>
            <a:r>
              <a:rPr spc="-35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is</a:t>
            </a:r>
            <a:r>
              <a:rPr spc="-5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not</a:t>
            </a:r>
            <a:r>
              <a:rPr spc="-15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“refocused”</a:t>
            </a:r>
            <a:r>
              <a:rPr spc="-50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by</a:t>
            </a:r>
            <a:r>
              <a:rPr spc="-5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the</a:t>
            </a:r>
            <a:r>
              <a:rPr spc="-20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refocus</a:t>
            </a:r>
            <a:r>
              <a:rPr spc="-30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gradient</a:t>
            </a:r>
            <a:r>
              <a:rPr spc="-25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(therefore,</a:t>
            </a:r>
            <a:r>
              <a:rPr spc="-60" dirty="0">
                <a:solidFill>
                  <a:srgbClr val="000000"/>
                </a:solidFill>
              </a:rPr>
              <a:t> </a:t>
            </a:r>
            <a:r>
              <a:rPr spc="-25" dirty="0">
                <a:solidFill>
                  <a:srgbClr val="000000"/>
                </a:solidFill>
              </a:rPr>
              <a:t>is </a:t>
            </a:r>
            <a:r>
              <a:rPr dirty="0">
                <a:solidFill>
                  <a:srgbClr val="000000"/>
                </a:solidFill>
              </a:rPr>
              <a:t>not</a:t>
            </a:r>
            <a:r>
              <a:rPr spc="-20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selected),</a:t>
            </a:r>
            <a:r>
              <a:rPr spc="-55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this</a:t>
            </a:r>
            <a:r>
              <a:rPr spc="-30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naturally</a:t>
            </a:r>
            <a:r>
              <a:rPr spc="-35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suppression</a:t>
            </a:r>
            <a:r>
              <a:rPr spc="-25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the</a:t>
            </a:r>
            <a:r>
              <a:rPr spc="-30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water</a:t>
            </a:r>
            <a:r>
              <a:rPr spc="-45" dirty="0">
                <a:solidFill>
                  <a:srgbClr val="000000"/>
                </a:solidFill>
              </a:rPr>
              <a:t> </a:t>
            </a:r>
            <a:r>
              <a:rPr spc="-10" dirty="0">
                <a:solidFill>
                  <a:srgbClr val="000000"/>
                </a:solidFill>
              </a:rPr>
              <a:t>signal.</a:t>
            </a:r>
          </a:p>
          <a:p>
            <a:pPr marL="13335">
              <a:lnSpc>
                <a:spcPct val="100000"/>
              </a:lnSpc>
              <a:spcBef>
                <a:spcPts val="1090"/>
              </a:spcBef>
            </a:pPr>
            <a:endParaRPr spc="-10" dirty="0">
              <a:solidFill>
                <a:srgbClr val="000000"/>
              </a:solidFill>
            </a:endParaRPr>
          </a:p>
          <a:p>
            <a:pPr marL="26034">
              <a:lnSpc>
                <a:spcPct val="100000"/>
              </a:lnSpc>
            </a:pPr>
            <a:r>
              <a:rPr dirty="0">
                <a:solidFill>
                  <a:srgbClr val="000000"/>
                </a:solidFill>
              </a:rPr>
              <a:t>Example:</a:t>
            </a:r>
            <a:r>
              <a:rPr spc="-95" dirty="0">
                <a:solidFill>
                  <a:srgbClr val="000000"/>
                </a:solidFill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cosydf</a:t>
            </a:r>
            <a:r>
              <a:rPr sz="2400" dirty="0">
                <a:solidFill>
                  <a:srgbClr val="CC3300"/>
                </a:solidFill>
                <a:latin typeface="Times New Roman"/>
                <a:cs typeface="Times New Roman"/>
              </a:rPr>
              <a:t>etgp</a:t>
            </a:r>
            <a:r>
              <a:rPr sz="2400" dirty="0">
                <a:solidFill>
                  <a:srgbClr val="000000"/>
                </a:solidFill>
                <a:latin typeface="Times New Roman"/>
                <a:cs typeface="Times New Roman"/>
              </a:rPr>
              <a:t>.1,</a:t>
            </a:r>
            <a:r>
              <a:rPr sz="2400" spc="-7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000000"/>
                </a:solidFill>
                <a:latin typeface="Times New Roman"/>
                <a:cs typeface="Times New Roman"/>
              </a:rPr>
              <a:t>hsqc</a:t>
            </a:r>
            <a:r>
              <a:rPr sz="2400" spc="-10" dirty="0">
                <a:solidFill>
                  <a:srgbClr val="CC3300"/>
                </a:solidFill>
                <a:latin typeface="Times New Roman"/>
                <a:cs typeface="Times New Roman"/>
              </a:rPr>
              <a:t>et</a:t>
            </a:r>
            <a:r>
              <a:rPr sz="2400" spc="-10" dirty="0">
                <a:solidFill>
                  <a:srgbClr val="000000"/>
                </a:solidFill>
                <a:latin typeface="Times New Roman"/>
                <a:cs typeface="Times New Roman"/>
              </a:rPr>
              <a:t>f3</a:t>
            </a:r>
            <a:r>
              <a:rPr sz="2400" spc="-10" dirty="0">
                <a:solidFill>
                  <a:srgbClr val="CC3300"/>
                </a:solidFill>
                <a:latin typeface="Times New Roman"/>
                <a:cs typeface="Times New Roman"/>
              </a:rPr>
              <a:t>gp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4027" y="6480111"/>
            <a:ext cx="81578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dirty="0">
                <a:latin typeface="Times New Roman"/>
                <a:cs typeface="Times New Roman"/>
              </a:rPr>
              <a:t>Figure</a:t>
            </a:r>
            <a:r>
              <a:rPr sz="1400" i="1" spc="-4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from</a:t>
            </a:r>
            <a:r>
              <a:rPr sz="1400" i="1" spc="-4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John</a:t>
            </a:r>
            <a:r>
              <a:rPr sz="1400" i="1" spc="-3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Cavanagh</a:t>
            </a:r>
            <a:r>
              <a:rPr sz="1400" i="1" spc="-4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et</a:t>
            </a:r>
            <a:r>
              <a:rPr sz="1400" i="1" spc="-15" dirty="0">
                <a:latin typeface="Times New Roman"/>
                <a:cs typeface="Times New Roman"/>
              </a:rPr>
              <a:t> </a:t>
            </a:r>
            <a:r>
              <a:rPr sz="1400" i="1" spc="-10" dirty="0">
                <a:latin typeface="Times New Roman"/>
                <a:cs typeface="Times New Roman"/>
              </a:rPr>
              <a:t>al.,“Protein</a:t>
            </a:r>
            <a:r>
              <a:rPr sz="1400" i="1" spc="-4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NMR</a:t>
            </a:r>
            <a:r>
              <a:rPr sz="1400" i="1" spc="-20" dirty="0">
                <a:latin typeface="Times New Roman"/>
                <a:cs typeface="Times New Roman"/>
              </a:rPr>
              <a:t> </a:t>
            </a:r>
            <a:r>
              <a:rPr sz="1400" i="1" spc="-10" dirty="0">
                <a:latin typeface="Times New Roman"/>
                <a:cs typeface="Times New Roman"/>
              </a:rPr>
              <a:t>Spectroscopy:</a:t>
            </a:r>
            <a:r>
              <a:rPr sz="1400" i="1" spc="-5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Principles</a:t>
            </a:r>
            <a:r>
              <a:rPr sz="1400" i="1" spc="-4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and</a:t>
            </a:r>
            <a:r>
              <a:rPr sz="1400" i="1" spc="-1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Practice”,</a:t>
            </a:r>
            <a:r>
              <a:rPr sz="1400" i="1" spc="-7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Academic</a:t>
            </a:r>
            <a:r>
              <a:rPr sz="1400" i="1" spc="-2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Press</a:t>
            </a:r>
            <a:r>
              <a:rPr sz="1400" i="1" spc="-20" dirty="0">
                <a:latin typeface="Times New Roman"/>
                <a:cs typeface="Times New Roman"/>
              </a:rPr>
              <a:t> </a:t>
            </a:r>
            <a:r>
              <a:rPr sz="1400" i="1" spc="-10" dirty="0">
                <a:latin typeface="Times New Roman"/>
                <a:cs typeface="Times New Roman"/>
              </a:rPr>
              <a:t>(1995)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1187" y="260349"/>
            <a:ext cx="7993380" cy="587375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38100" rIns="0" bIns="0" rtlCol="0">
            <a:spAutoFit/>
          </a:bodyPr>
          <a:lstStyle/>
          <a:p>
            <a:pPr marL="105410">
              <a:lnSpc>
                <a:spcPct val="100000"/>
              </a:lnSpc>
              <a:spcBef>
                <a:spcPts val="300"/>
              </a:spcBef>
            </a:pPr>
            <a:r>
              <a:rPr dirty="0"/>
              <a:t>Practical</a:t>
            </a:r>
            <a:r>
              <a:rPr spc="-65" dirty="0"/>
              <a:t> </a:t>
            </a:r>
            <a:r>
              <a:rPr dirty="0"/>
              <a:t>Implementation:</a:t>
            </a:r>
            <a:r>
              <a:rPr spc="-70" dirty="0"/>
              <a:t> </a:t>
            </a:r>
            <a:r>
              <a:rPr dirty="0"/>
              <a:t>1D,</a:t>
            </a:r>
            <a:r>
              <a:rPr spc="-65" dirty="0"/>
              <a:t> </a:t>
            </a:r>
            <a:r>
              <a:rPr dirty="0"/>
              <a:t>2D</a:t>
            </a:r>
            <a:r>
              <a:rPr spc="-40" dirty="0"/>
              <a:t> </a:t>
            </a:r>
            <a:r>
              <a:rPr dirty="0"/>
              <a:t>and</a:t>
            </a:r>
            <a:r>
              <a:rPr spc="-65" dirty="0"/>
              <a:t> </a:t>
            </a:r>
            <a:r>
              <a:rPr spc="-25" dirty="0"/>
              <a:t>3D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08187" y="1293812"/>
            <a:ext cx="7961630" cy="2160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 marR="1778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Fast</a:t>
            </a:r>
            <a:r>
              <a:rPr sz="20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exchangeable</a:t>
            </a:r>
            <a:r>
              <a:rPr sz="2000" b="1" spc="-4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proton</a:t>
            </a:r>
            <a:r>
              <a:rPr sz="2000" b="1" spc="-5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(His</a:t>
            </a:r>
            <a:r>
              <a:rPr sz="2000" b="1" spc="-3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sidechain,</a:t>
            </a:r>
            <a:r>
              <a:rPr sz="2000" b="1" spc="-5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-OH):</a:t>
            </a:r>
            <a:r>
              <a:rPr sz="2000" b="1" spc="-5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1-1</a:t>
            </a:r>
            <a:r>
              <a:rPr sz="2000" b="1" spc="-5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(good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for</a:t>
            </a:r>
            <a:r>
              <a:rPr sz="2000" b="1" spc="-50" dirty="0">
                <a:latin typeface="Arial"/>
                <a:cs typeface="Arial"/>
              </a:rPr>
              <a:t> </a:t>
            </a:r>
            <a:r>
              <a:rPr sz="2000" b="1" spc="-20" dirty="0">
                <a:latin typeface="Arial"/>
                <a:cs typeface="Arial"/>
              </a:rPr>
              <a:t>2D), </a:t>
            </a:r>
            <a:r>
              <a:rPr sz="2000" b="1" dirty="0">
                <a:latin typeface="Arial"/>
                <a:cs typeface="Arial"/>
              </a:rPr>
              <a:t>1-3-3-1</a:t>
            </a:r>
            <a:r>
              <a:rPr sz="2000" b="1" spc="-7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(not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suitable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for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2D,</a:t>
            </a:r>
            <a:r>
              <a:rPr sz="2000" b="1" spc="-20" dirty="0">
                <a:latin typeface="Arial"/>
                <a:cs typeface="Arial"/>
              </a:rPr>
              <a:t> 3D).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20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Exchangeable</a:t>
            </a:r>
            <a:r>
              <a:rPr sz="2000" b="1" spc="-2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NH</a:t>
            </a:r>
            <a:r>
              <a:rPr sz="2000" b="1" dirty="0">
                <a:latin typeface="Arial"/>
                <a:cs typeface="Arial"/>
              </a:rPr>
              <a:t>: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spc="-20" dirty="0">
                <a:latin typeface="Arial"/>
                <a:cs typeface="Arial"/>
              </a:rPr>
              <a:t>Water-</a:t>
            </a:r>
            <a:r>
              <a:rPr sz="2000" b="1" spc="-10" dirty="0">
                <a:latin typeface="Arial"/>
                <a:cs typeface="Arial"/>
              </a:rPr>
              <a:t>flip-</a:t>
            </a:r>
            <a:r>
              <a:rPr sz="2000" b="1" dirty="0">
                <a:latin typeface="Arial"/>
                <a:cs typeface="Arial"/>
              </a:rPr>
              <a:t>back</a:t>
            </a:r>
            <a:r>
              <a:rPr sz="2000" b="1" spc="-6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HSQC,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Fast-HSQC.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2000">
              <a:latin typeface="Arial"/>
              <a:cs typeface="Arial"/>
            </a:endParaRPr>
          </a:p>
          <a:p>
            <a:pPr marL="51435" marR="446405" indent="-1270">
              <a:lnSpc>
                <a:spcPct val="100000"/>
              </a:lnSpc>
            </a:pP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Signals</a:t>
            </a:r>
            <a:r>
              <a:rPr sz="2000" b="1" spc="-2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(H</a:t>
            </a:r>
            <a:r>
              <a:rPr sz="1950" baseline="-21367" dirty="0">
                <a:solidFill>
                  <a:srgbClr val="3333CC"/>
                </a:solidFill>
                <a:latin typeface="Symbol"/>
                <a:cs typeface="Symbol"/>
              </a:rPr>
              <a:t></a:t>
            </a: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)</a:t>
            </a:r>
            <a:r>
              <a:rPr sz="2000" b="1" spc="-4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near</a:t>
            </a:r>
            <a:r>
              <a:rPr sz="2000" b="1" spc="-4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water</a:t>
            </a:r>
            <a:r>
              <a:rPr sz="2000" b="1" dirty="0">
                <a:latin typeface="Arial"/>
                <a:cs typeface="Arial"/>
              </a:rPr>
              <a:t>:</a:t>
            </a:r>
            <a:r>
              <a:rPr sz="2000" b="1" spc="-6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(i.e.</a:t>
            </a:r>
            <a:r>
              <a:rPr sz="2000" b="1" spc="-55" dirty="0">
                <a:latin typeface="Arial"/>
                <a:cs typeface="Arial"/>
              </a:rPr>
              <a:t> </a:t>
            </a:r>
            <a:r>
              <a:rPr sz="2000" b="1" spc="-50" dirty="0">
                <a:latin typeface="Arial"/>
                <a:cs typeface="Arial"/>
              </a:rPr>
              <a:t>TOCSY,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COSY)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spc="-50" dirty="0">
                <a:latin typeface="Arial"/>
                <a:cs typeface="Arial"/>
              </a:rPr>
              <a:t>WATERGATE</a:t>
            </a:r>
            <a:r>
              <a:rPr sz="2000" b="1" spc="-55" dirty="0">
                <a:latin typeface="Arial"/>
                <a:cs typeface="Arial"/>
              </a:rPr>
              <a:t> </a:t>
            </a:r>
            <a:r>
              <a:rPr sz="2000" b="1" spc="-20" dirty="0">
                <a:latin typeface="Arial"/>
                <a:cs typeface="Arial"/>
              </a:rPr>
              <a:t>with </a:t>
            </a:r>
            <a:r>
              <a:rPr sz="2000" b="1" dirty="0">
                <a:latin typeface="Arial"/>
                <a:cs typeface="Arial"/>
              </a:rPr>
              <a:t>selective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pulse,</a:t>
            </a:r>
            <a:r>
              <a:rPr sz="2000" b="1" spc="-5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echo-</a:t>
            </a:r>
            <a:r>
              <a:rPr sz="2000" b="1" dirty="0">
                <a:latin typeface="Arial"/>
                <a:cs typeface="Arial"/>
              </a:rPr>
              <a:t>antiecho</a:t>
            </a:r>
            <a:r>
              <a:rPr sz="2000" b="1" spc="-70" dirty="0">
                <a:latin typeface="Arial"/>
                <a:cs typeface="Arial"/>
              </a:rPr>
              <a:t> </a:t>
            </a:r>
            <a:r>
              <a:rPr sz="2000" b="1" spc="-20" dirty="0">
                <a:latin typeface="Arial"/>
                <a:cs typeface="Arial"/>
              </a:rPr>
              <a:t>PFG.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5650" y="188912"/>
            <a:ext cx="7848600" cy="1081405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41275" rIns="0" bIns="0" rtlCol="0">
            <a:spAutoFit/>
          </a:bodyPr>
          <a:lstStyle/>
          <a:p>
            <a:pPr marL="2703830" marR="761365" indent="-1937385">
              <a:lnSpc>
                <a:spcPct val="100000"/>
              </a:lnSpc>
              <a:spcBef>
                <a:spcPts val="325"/>
              </a:spcBef>
            </a:pPr>
            <a:r>
              <a:rPr dirty="0"/>
              <a:t>Water</a:t>
            </a:r>
            <a:r>
              <a:rPr spc="-70" dirty="0"/>
              <a:t> </a:t>
            </a:r>
            <a:r>
              <a:rPr dirty="0"/>
              <a:t>Suppression</a:t>
            </a:r>
            <a:r>
              <a:rPr spc="-90" dirty="0"/>
              <a:t> </a:t>
            </a:r>
            <a:r>
              <a:rPr dirty="0"/>
              <a:t>Technique</a:t>
            </a:r>
            <a:r>
              <a:rPr spc="-90" dirty="0"/>
              <a:t> </a:t>
            </a:r>
            <a:r>
              <a:rPr spc="-25" dirty="0"/>
              <a:t>in </a:t>
            </a:r>
            <a:r>
              <a:rPr dirty="0"/>
              <a:t>Protein</a:t>
            </a:r>
            <a:r>
              <a:rPr spc="-40" dirty="0"/>
              <a:t> </a:t>
            </a:r>
            <a:r>
              <a:rPr spc="-25" dirty="0"/>
              <a:t>NMR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859337" y="1628775"/>
            <a:ext cx="4064000" cy="64135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1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sz="1800" b="1" dirty="0">
                <a:latin typeface="Times New Roman"/>
                <a:cs typeface="Times New Roman"/>
              </a:rPr>
              <a:t>Labile,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exchange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with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water</a:t>
            </a:r>
            <a:endParaRPr sz="18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sz="1800" b="1" dirty="0">
                <a:latin typeface="Times New Roman"/>
                <a:cs typeface="Times New Roman"/>
              </a:rPr>
              <a:t>(pH,</a:t>
            </a:r>
            <a:r>
              <a:rPr sz="1800" b="1" spc="-6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structure,</a:t>
            </a:r>
            <a:r>
              <a:rPr sz="1800" b="1" spc="-6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temperature</a:t>
            </a:r>
            <a:r>
              <a:rPr sz="1800" b="1" spc="-6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dependent)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77050" y="5734050"/>
            <a:ext cx="2139950" cy="64135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10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0"/>
              </a:spcBef>
            </a:pPr>
            <a:r>
              <a:rPr sz="1800" b="1" dirty="0">
                <a:latin typeface="Times New Roman"/>
                <a:cs typeface="Times New Roman"/>
              </a:rPr>
              <a:t>Resonates</a:t>
            </a:r>
            <a:r>
              <a:rPr sz="1800" b="1" spc="-60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near</a:t>
            </a:r>
            <a:endParaRPr sz="1800">
              <a:latin typeface="Times New Roman"/>
              <a:cs typeface="Times New Roman"/>
            </a:endParaRPr>
          </a:p>
          <a:p>
            <a:pPr marL="90805">
              <a:lnSpc>
                <a:spcPct val="100000"/>
              </a:lnSpc>
            </a:pPr>
            <a:r>
              <a:rPr sz="1800" b="1" dirty="0">
                <a:latin typeface="Times New Roman"/>
                <a:cs typeface="Times New Roman"/>
              </a:rPr>
              <a:t>the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water</a:t>
            </a:r>
            <a:r>
              <a:rPr sz="1800" b="1" spc="-6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frequency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51792" y="4393209"/>
            <a:ext cx="1905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latin typeface="Arial"/>
                <a:cs typeface="Arial"/>
              </a:rPr>
              <a:t>C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51792" y="4941576"/>
            <a:ext cx="203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latin typeface="Arial"/>
                <a:cs typeface="Arial"/>
              </a:rPr>
              <a:t>O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41348" y="3366552"/>
            <a:ext cx="203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latin typeface="Arial"/>
                <a:cs typeface="Arial"/>
              </a:rPr>
              <a:t>O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302898" y="3482719"/>
            <a:ext cx="19050" cy="431800"/>
          </a:xfrm>
          <a:custGeom>
            <a:avLst/>
            <a:gdLst/>
            <a:ahLst/>
            <a:cxnLst/>
            <a:rect l="l" t="t" r="r" b="b"/>
            <a:pathLst>
              <a:path w="19050" h="431800">
                <a:moveTo>
                  <a:pt x="0" y="0"/>
                </a:moveTo>
                <a:lnTo>
                  <a:pt x="19032" y="0"/>
                </a:lnTo>
                <a:lnTo>
                  <a:pt x="19032" y="431581"/>
                </a:lnTo>
                <a:lnTo>
                  <a:pt x="0" y="43158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879420" y="4130091"/>
            <a:ext cx="360045" cy="360680"/>
          </a:xfrm>
          <a:custGeom>
            <a:avLst/>
            <a:gdLst/>
            <a:ahLst/>
            <a:cxnLst/>
            <a:rect l="l" t="t" r="r" b="b"/>
            <a:pathLst>
              <a:path w="360045" h="360679">
                <a:moveTo>
                  <a:pt x="360035" y="0"/>
                </a:moveTo>
                <a:lnTo>
                  <a:pt x="0" y="360180"/>
                </a:lnTo>
              </a:path>
            </a:pathLst>
          </a:custGeom>
          <a:ln w="190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727154" y="4706073"/>
            <a:ext cx="19050" cy="287655"/>
          </a:xfrm>
          <a:custGeom>
            <a:avLst/>
            <a:gdLst/>
            <a:ahLst/>
            <a:cxnLst/>
            <a:rect l="l" t="t" r="r" b="b"/>
            <a:pathLst>
              <a:path w="19050" h="287654">
                <a:moveTo>
                  <a:pt x="19037" y="0"/>
                </a:moveTo>
                <a:lnTo>
                  <a:pt x="0" y="0"/>
                </a:lnTo>
                <a:lnTo>
                  <a:pt x="0" y="287185"/>
                </a:lnTo>
                <a:lnTo>
                  <a:pt x="19037" y="287185"/>
                </a:lnTo>
                <a:lnTo>
                  <a:pt x="1903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798528" y="4706073"/>
            <a:ext cx="19050" cy="287655"/>
          </a:xfrm>
          <a:custGeom>
            <a:avLst/>
            <a:gdLst/>
            <a:ahLst/>
            <a:cxnLst/>
            <a:rect l="l" t="t" r="r" b="b"/>
            <a:pathLst>
              <a:path w="19050" h="287654">
                <a:moveTo>
                  <a:pt x="19024" y="0"/>
                </a:moveTo>
                <a:lnTo>
                  <a:pt x="0" y="0"/>
                </a:lnTo>
                <a:lnTo>
                  <a:pt x="0" y="287185"/>
                </a:lnTo>
                <a:lnTo>
                  <a:pt x="19024" y="287185"/>
                </a:lnTo>
                <a:lnTo>
                  <a:pt x="1902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597120" y="3625520"/>
            <a:ext cx="19050" cy="287655"/>
          </a:xfrm>
          <a:custGeom>
            <a:avLst/>
            <a:gdLst/>
            <a:ahLst/>
            <a:cxnLst/>
            <a:rect l="l" t="t" r="r" b="b"/>
            <a:pathLst>
              <a:path w="19050" h="287654">
                <a:moveTo>
                  <a:pt x="0" y="0"/>
                </a:moveTo>
                <a:lnTo>
                  <a:pt x="19032" y="0"/>
                </a:lnTo>
                <a:lnTo>
                  <a:pt x="19032" y="287191"/>
                </a:lnTo>
                <a:lnTo>
                  <a:pt x="0" y="28719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668492" y="3625520"/>
            <a:ext cx="19050" cy="287655"/>
          </a:xfrm>
          <a:custGeom>
            <a:avLst/>
            <a:gdLst/>
            <a:ahLst/>
            <a:cxnLst/>
            <a:rect l="l" t="t" r="r" b="b"/>
            <a:pathLst>
              <a:path w="19050" h="287654">
                <a:moveTo>
                  <a:pt x="0" y="0"/>
                </a:moveTo>
                <a:lnTo>
                  <a:pt x="19032" y="0"/>
                </a:lnTo>
                <a:lnTo>
                  <a:pt x="19032" y="287191"/>
                </a:lnTo>
                <a:lnTo>
                  <a:pt x="0" y="28719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455172" y="4130091"/>
            <a:ext cx="360045" cy="287655"/>
          </a:xfrm>
          <a:custGeom>
            <a:avLst/>
            <a:gdLst/>
            <a:ahLst/>
            <a:cxnLst/>
            <a:rect l="l" t="t" r="r" b="b"/>
            <a:pathLst>
              <a:path w="360045" h="287654">
                <a:moveTo>
                  <a:pt x="0" y="0"/>
                </a:moveTo>
                <a:lnTo>
                  <a:pt x="360022" y="287191"/>
                </a:lnTo>
              </a:path>
            </a:pathLst>
          </a:custGeom>
          <a:ln w="190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950009" y="4653689"/>
            <a:ext cx="19050" cy="360680"/>
          </a:xfrm>
          <a:custGeom>
            <a:avLst/>
            <a:gdLst/>
            <a:ahLst/>
            <a:cxnLst/>
            <a:rect l="l" t="t" r="r" b="b"/>
            <a:pathLst>
              <a:path w="19050" h="360679">
                <a:moveTo>
                  <a:pt x="0" y="0"/>
                </a:moveTo>
                <a:lnTo>
                  <a:pt x="19032" y="0"/>
                </a:lnTo>
                <a:lnTo>
                  <a:pt x="19032" y="360193"/>
                </a:lnTo>
                <a:lnTo>
                  <a:pt x="0" y="36019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030898" y="4130091"/>
            <a:ext cx="504825" cy="360680"/>
          </a:xfrm>
          <a:custGeom>
            <a:avLst/>
            <a:gdLst/>
            <a:ahLst/>
            <a:cxnLst/>
            <a:rect l="l" t="t" r="r" b="b"/>
            <a:pathLst>
              <a:path w="504825" h="360679">
                <a:moveTo>
                  <a:pt x="0" y="360180"/>
                </a:moveTo>
                <a:lnTo>
                  <a:pt x="504366" y="0"/>
                </a:lnTo>
              </a:path>
            </a:pathLst>
          </a:custGeom>
          <a:ln w="190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50968" y="4058690"/>
            <a:ext cx="575945" cy="287655"/>
          </a:xfrm>
          <a:custGeom>
            <a:avLst/>
            <a:gdLst/>
            <a:ahLst/>
            <a:cxnLst/>
            <a:rect l="l" t="t" r="r" b="b"/>
            <a:pathLst>
              <a:path w="575945" h="287654">
                <a:moveTo>
                  <a:pt x="0" y="0"/>
                </a:moveTo>
                <a:lnTo>
                  <a:pt x="575738" y="287191"/>
                </a:lnTo>
              </a:path>
              <a:path w="575945" h="287654">
                <a:moveTo>
                  <a:pt x="0" y="0"/>
                </a:moveTo>
                <a:lnTo>
                  <a:pt x="575738" y="287191"/>
                </a:lnTo>
              </a:path>
            </a:pathLst>
          </a:custGeom>
          <a:ln w="190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087978" y="4130091"/>
            <a:ext cx="575945" cy="360680"/>
          </a:xfrm>
          <a:custGeom>
            <a:avLst/>
            <a:gdLst/>
            <a:ahLst/>
            <a:cxnLst/>
            <a:rect l="l" t="t" r="r" b="b"/>
            <a:pathLst>
              <a:path w="575945" h="360679">
                <a:moveTo>
                  <a:pt x="575738" y="360180"/>
                </a:moveTo>
                <a:lnTo>
                  <a:pt x="0" y="0"/>
                </a:lnTo>
              </a:path>
              <a:path w="575945" h="360679">
                <a:moveTo>
                  <a:pt x="575738" y="360180"/>
                </a:moveTo>
                <a:lnTo>
                  <a:pt x="0" y="0"/>
                </a:lnTo>
              </a:path>
            </a:pathLst>
          </a:custGeom>
          <a:ln w="190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102270" y="4580714"/>
            <a:ext cx="575945" cy="288925"/>
          </a:xfrm>
          <a:custGeom>
            <a:avLst/>
            <a:gdLst/>
            <a:ahLst/>
            <a:cxnLst/>
            <a:rect l="l" t="t" r="r" b="b"/>
            <a:pathLst>
              <a:path w="575945" h="288925">
                <a:moveTo>
                  <a:pt x="0" y="0"/>
                </a:moveTo>
                <a:lnTo>
                  <a:pt x="575738" y="288766"/>
                </a:lnTo>
              </a:path>
            </a:pathLst>
          </a:custGeom>
          <a:ln w="190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6227340" y="3888944"/>
            <a:ext cx="1905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227340" y="3168526"/>
            <a:ext cx="1905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latin typeface="Arial"/>
                <a:cs typeface="Arial"/>
              </a:rPr>
              <a:t>H</a:t>
            </a:r>
            <a:endParaRPr sz="1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797357" y="4373329"/>
            <a:ext cx="3384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latin typeface="Arial"/>
                <a:cs typeface="Arial"/>
              </a:rPr>
              <a:t>C</a:t>
            </a:r>
            <a:r>
              <a:rPr sz="1800" spc="-37" baseline="-23148" dirty="0">
                <a:latin typeface="Symbol"/>
                <a:cs typeface="Symbol"/>
              </a:rPr>
              <a:t></a:t>
            </a:r>
            <a:endParaRPr sz="1800" baseline="-23148">
              <a:latin typeface="Symbol"/>
              <a:cs typeface="Symbo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757566" y="4752695"/>
            <a:ext cx="1905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latin typeface="Arial"/>
                <a:cs typeface="Arial"/>
              </a:rPr>
              <a:t>H</a:t>
            </a:r>
            <a:endParaRPr sz="18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797357" y="4969071"/>
            <a:ext cx="3244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latin typeface="Arial"/>
                <a:cs typeface="Arial"/>
              </a:rPr>
              <a:t>C</a:t>
            </a:r>
            <a:r>
              <a:rPr sz="1800" spc="-37" baseline="-23148" dirty="0">
                <a:latin typeface="Symbol"/>
                <a:cs typeface="Symbol"/>
              </a:rPr>
              <a:t></a:t>
            </a:r>
            <a:endParaRPr sz="1800" baseline="-23148">
              <a:latin typeface="Symbol"/>
              <a:cs typeface="Symbo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541348" y="3869220"/>
            <a:ext cx="1905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latin typeface="Arial"/>
                <a:cs typeface="Arial"/>
              </a:rPr>
              <a:t>C</a:t>
            </a:r>
            <a:endParaRPr sz="18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879420" y="4130091"/>
            <a:ext cx="360045" cy="360680"/>
          </a:xfrm>
          <a:custGeom>
            <a:avLst/>
            <a:gdLst/>
            <a:ahLst/>
            <a:cxnLst/>
            <a:rect l="l" t="t" r="r" b="b"/>
            <a:pathLst>
              <a:path w="360045" h="360679">
                <a:moveTo>
                  <a:pt x="360035" y="0"/>
                </a:moveTo>
                <a:lnTo>
                  <a:pt x="0" y="360180"/>
                </a:lnTo>
              </a:path>
            </a:pathLst>
          </a:custGeom>
          <a:ln w="190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7" name="object 27"/>
          <p:cNvGrpSpPr/>
          <p:nvPr/>
        </p:nvGrpSpPr>
        <p:grpSpPr>
          <a:xfrm>
            <a:off x="6148387" y="3132137"/>
            <a:ext cx="377825" cy="782320"/>
            <a:chOff x="6148387" y="3132137"/>
            <a:chExt cx="377825" cy="782320"/>
          </a:xfrm>
        </p:grpSpPr>
        <p:sp>
          <p:nvSpPr>
            <p:cNvPr id="28" name="object 28"/>
            <p:cNvSpPr/>
            <p:nvPr/>
          </p:nvSpPr>
          <p:spPr>
            <a:xfrm>
              <a:off x="6302898" y="3482719"/>
              <a:ext cx="19050" cy="431800"/>
            </a:xfrm>
            <a:custGeom>
              <a:avLst/>
              <a:gdLst/>
              <a:ahLst/>
              <a:cxnLst/>
              <a:rect l="l" t="t" r="r" b="b"/>
              <a:pathLst>
                <a:path w="19050" h="431800">
                  <a:moveTo>
                    <a:pt x="0" y="0"/>
                  </a:moveTo>
                  <a:lnTo>
                    <a:pt x="19032" y="0"/>
                  </a:lnTo>
                  <a:lnTo>
                    <a:pt x="19032" y="431581"/>
                  </a:lnTo>
                  <a:lnTo>
                    <a:pt x="0" y="4315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157912" y="3141662"/>
              <a:ext cx="358775" cy="433705"/>
            </a:xfrm>
            <a:custGeom>
              <a:avLst/>
              <a:gdLst/>
              <a:ahLst/>
              <a:cxnLst/>
              <a:rect l="l" t="t" r="r" b="b"/>
              <a:pathLst>
                <a:path w="358775" h="433704">
                  <a:moveTo>
                    <a:pt x="0" y="216687"/>
                  </a:moveTo>
                  <a:lnTo>
                    <a:pt x="4737" y="167003"/>
                  </a:lnTo>
                  <a:lnTo>
                    <a:pt x="18233" y="121394"/>
                  </a:lnTo>
                  <a:lnTo>
                    <a:pt x="39409" y="81160"/>
                  </a:lnTo>
                  <a:lnTo>
                    <a:pt x="67189" y="47604"/>
                  </a:lnTo>
                  <a:lnTo>
                    <a:pt x="100497" y="22024"/>
                  </a:lnTo>
                  <a:lnTo>
                    <a:pt x="138255" y="5722"/>
                  </a:lnTo>
                  <a:lnTo>
                    <a:pt x="179387" y="0"/>
                  </a:lnTo>
                  <a:lnTo>
                    <a:pt x="220519" y="5722"/>
                  </a:lnTo>
                  <a:lnTo>
                    <a:pt x="258277" y="22024"/>
                  </a:lnTo>
                  <a:lnTo>
                    <a:pt x="291585" y="47604"/>
                  </a:lnTo>
                  <a:lnTo>
                    <a:pt x="319365" y="81160"/>
                  </a:lnTo>
                  <a:lnTo>
                    <a:pt x="340541" y="121394"/>
                  </a:lnTo>
                  <a:lnTo>
                    <a:pt x="354037" y="167003"/>
                  </a:lnTo>
                  <a:lnTo>
                    <a:pt x="358775" y="216687"/>
                  </a:lnTo>
                  <a:lnTo>
                    <a:pt x="354037" y="266376"/>
                  </a:lnTo>
                  <a:lnTo>
                    <a:pt x="340541" y="311988"/>
                  </a:lnTo>
                  <a:lnTo>
                    <a:pt x="319365" y="352224"/>
                  </a:lnTo>
                  <a:lnTo>
                    <a:pt x="291585" y="385782"/>
                  </a:lnTo>
                  <a:lnTo>
                    <a:pt x="258277" y="411362"/>
                  </a:lnTo>
                  <a:lnTo>
                    <a:pt x="220519" y="427664"/>
                  </a:lnTo>
                  <a:lnTo>
                    <a:pt x="179387" y="433387"/>
                  </a:lnTo>
                  <a:lnTo>
                    <a:pt x="138255" y="427664"/>
                  </a:lnTo>
                  <a:lnTo>
                    <a:pt x="100497" y="411362"/>
                  </a:lnTo>
                  <a:lnTo>
                    <a:pt x="67189" y="385782"/>
                  </a:lnTo>
                  <a:lnTo>
                    <a:pt x="39409" y="352224"/>
                  </a:lnTo>
                  <a:lnTo>
                    <a:pt x="18233" y="311988"/>
                  </a:lnTo>
                  <a:lnTo>
                    <a:pt x="4737" y="266376"/>
                  </a:lnTo>
                  <a:lnTo>
                    <a:pt x="0" y="216687"/>
                  </a:lnTo>
                  <a:close/>
                </a:path>
              </a:pathLst>
            </a:custGeom>
            <a:ln w="19050">
              <a:solidFill>
                <a:srgbClr val="CC33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/>
          <p:nvPr/>
        </p:nvSpPr>
        <p:spPr>
          <a:xfrm>
            <a:off x="7597120" y="3625520"/>
            <a:ext cx="19050" cy="287655"/>
          </a:xfrm>
          <a:custGeom>
            <a:avLst/>
            <a:gdLst/>
            <a:ahLst/>
            <a:cxnLst/>
            <a:rect l="l" t="t" r="r" b="b"/>
            <a:pathLst>
              <a:path w="19050" h="287654">
                <a:moveTo>
                  <a:pt x="0" y="0"/>
                </a:moveTo>
                <a:lnTo>
                  <a:pt x="19032" y="0"/>
                </a:lnTo>
                <a:lnTo>
                  <a:pt x="19032" y="287191"/>
                </a:lnTo>
                <a:lnTo>
                  <a:pt x="0" y="28719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668492" y="3625520"/>
            <a:ext cx="19050" cy="287655"/>
          </a:xfrm>
          <a:custGeom>
            <a:avLst/>
            <a:gdLst/>
            <a:ahLst/>
            <a:cxnLst/>
            <a:rect l="l" t="t" r="r" b="b"/>
            <a:pathLst>
              <a:path w="19050" h="287654">
                <a:moveTo>
                  <a:pt x="0" y="0"/>
                </a:moveTo>
                <a:lnTo>
                  <a:pt x="19032" y="0"/>
                </a:lnTo>
                <a:lnTo>
                  <a:pt x="19032" y="287191"/>
                </a:lnTo>
                <a:lnTo>
                  <a:pt x="0" y="28719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455172" y="4130091"/>
            <a:ext cx="360045" cy="287655"/>
          </a:xfrm>
          <a:custGeom>
            <a:avLst/>
            <a:gdLst/>
            <a:ahLst/>
            <a:cxnLst/>
            <a:rect l="l" t="t" r="r" b="b"/>
            <a:pathLst>
              <a:path w="360045" h="287654">
                <a:moveTo>
                  <a:pt x="0" y="0"/>
                </a:moveTo>
                <a:lnTo>
                  <a:pt x="360022" y="287191"/>
                </a:lnTo>
              </a:path>
            </a:pathLst>
          </a:custGeom>
          <a:ln w="190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950009" y="4653689"/>
            <a:ext cx="19050" cy="360680"/>
          </a:xfrm>
          <a:custGeom>
            <a:avLst/>
            <a:gdLst/>
            <a:ahLst/>
            <a:cxnLst/>
            <a:rect l="l" t="t" r="r" b="b"/>
            <a:pathLst>
              <a:path w="19050" h="360679">
                <a:moveTo>
                  <a:pt x="0" y="0"/>
                </a:moveTo>
                <a:lnTo>
                  <a:pt x="19032" y="0"/>
                </a:lnTo>
                <a:lnTo>
                  <a:pt x="19032" y="360193"/>
                </a:lnTo>
                <a:lnTo>
                  <a:pt x="0" y="36019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030898" y="4130091"/>
            <a:ext cx="504825" cy="360680"/>
          </a:xfrm>
          <a:custGeom>
            <a:avLst/>
            <a:gdLst/>
            <a:ahLst/>
            <a:cxnLst/>
            <a:rect l="l" t="t" r="r" b="b"/>
            <a:pathLst>
              <a:path w="504825" h="360679">
                <a:moveTo>
                  <a:pt x="0" y="360180"/>
                </a:moveTo>
                <a:lnTo>
                  <a:pt x="504366" y="0"/>
                </a:lnTo>
              </a:path>
            </a:pathLst>
          </a:custGeom>
          <a:ln w="190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5" name="object 35"/>
          <p:cNvGrpSpPr/>
          <p:nvPr/>
        </p:nvGrpSpPr>
        <p:grpSpPr>
          <a:xfrm>
            <a:off x="7092750" y="4571194"/>
            <a:ext cx="873760" cy="596265"/>
            <a:chOff x="7092750" y="4571194"/>
            <a:chExt cx="873760" cy="596265"/>
          </a:xfrm>
        </p:grpSpPr>
        <p:sp>
          <p:nvSpPr>
            <p:cNvPr id="36" name="object 36"/>
            <p:cNvSpPr/>
            <p:nvPr/>
          </p:nvSpPr>
          <p:spPr>
            <a:xfrm>
              <a:off x="7102270" y="4580714"/>
              <a:ext cx="575945" cy="288925"/>
            </a:xfrm>
            <a:custGeom>
              <a:avLst/>
              <a:gdLst/>
              <a:ahLst/>
              <a:cxnLst/>
              <a:rect l="l" t="t" r="r" b="b"/>
              <a:pathLst>
                <a:path w="575945" h="288925">
                  <a:moveTo>
                    <a:pt x="0" y="0"/>
                  </a:moveTo>
                  <a:lnTo>
                    <a:pt x="575738" y="288766"/>
                  </a:lnTo>
                </a:path>
              </a:pathLst>
            </a:custGeom>
            <a:ln w="190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7596187" y="4724399"/>
              <a:ext cx="360680" cy="433705"/>
            </a:xfrm>
            <a:custGeom>
              <a:avLst/>
              <a:gdLst/>
              <a:ahLst/>
              <a:cxnLst/>
              <a:rect l="l" t="t" r="r" b="b"/>
              <a:pathLst>
                <a:path w="360679" h="433704">
                  <a:moveTo>
                    <a:pt x="0" y="216687"/>
                  </a:moveTo>
                  <a:lnTo>
                    <a:pt x="4758" y="167003"/>
                  </a:lnTo>
                  <a:lnTo>
                    <a:pt x="18314" y="121394"/>
                  </a:lnTo>
                  <a:lnTo>
                    <a:pt x="39584" y="81160"/>
                  </a:lnTo>
                  <a:lnTo>
                    <a:pt x="67488" y="47604"/>
                  </a:lnTo>
                  <a:lnTo>
                    <a:pt x="100944" y="22024"/>
                  </a:lnTo>
                  <a:lnTo>
                    <a:pt x="138871" y="5722"/>
                  </a:lnTo>
                  <a:lnTo>
                    <a:pt x="180187" y="0"/>
                  </a:lnTo>
                  <a:lnTo>
                    <a:pt x="221499" y="5722"/>
                  </a:lnTo>
                  <a:lnTo>
                    <a:pt x="259422" y="22024"/>
                  </a:lnTo>
                  <a:lnTo>
                    <a:pt x="292876" y="47604"/>
                  </a:lnTo>
                  <a:lnTo>
                    <a:pt x="320779" y="81160"/>
                  </a:lnTo>
                  <a:lnTo>
                    <a:pt x="342048" y="121394"/>
                  </a:lnTo>
                  <a:lnTo>
                    <a:pt x="355603" y="167003"/>
                  </a:lnTo>
                  <a:lnTo>
                    <a:pt x="360362" y="216687"/>
                  </a:lnTo>
                  <a:lnTo>
                    <a:pt x="355603" y="266376"/>
                  </a:lnTo>
                  <a:lnTo>
                    <a:pt x="342048" y="311988"/>
                  </a:lnTo>
                  <a:lnTo>
                    <a:pt x="320779" y="352224"/>
                  </a:lnTo>
                  <a:lnTo>
                    <a:pt x="292876" y="385782"/>
                  </a:lnTo>
                  <a:lnTo>
                    <a:pt x="259422" y="411362"/>
                  </a:lnTo>
                  <a:lnTo>
                    <a:pt x="221499" y="427664"/>
                  </a:lnTo>
                  <a:lnTo>
                    <a:pt x="180187" y="433387"/>
                  </a:lnTo>
                  <a:lnTo>
                    <a:pt x="138871" y="427664"/>
                  </a:lnTo>
                  <a:lnTo>
                    <a:pt x="100944" y="411362"/>
                  </a:lnTo>
                  <a:lnTo>
                    <a:pt x="67488" y="385782"/>
                  </a:lnTo>
                  <a:lnTo>
                    <a:pt x="39584" y="352224"/>
                  </a:lnTo>
                  <a:lnTo>
                    <a:pt x="18314" y="311988"/>
                  </a:lnTo>
                  <a:lnTo>
                    <a:pt x="4758" y="266376"/>
                  </a:lnTo>
                  <a:lnTo>
                    <a:pt x="0" y="216687"/>
                  </a:lnTo>
                  <a:close/>
                </a:path>
              </a:pathLst>
            </a:custGeom>
            <a:ln w="19050">
              <a:solidFill>
                <a:srgbClr val="CC33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8" name="object 38"/>
          <p:cNvGrpSpPr/>
          <p:nvPr/>
        </p:nvGrpSpPr>
        <p:grpSpPr>
          <a:xfrm>
            <a:off x="7857147" y="5229225"/>
            <a:ext cx="115570" cy="446405"/>
            <a:chOff x="7857147" y="5229225"/>
            <a:chExt cx="115570" cy="446405"/>
          </a:xfrm>
        </p:grpSpPr>
        <p:sp>
          <p:nvSpPr>
            <p:cNvPr id="39" name="object 39"/>
            <p:cNvSpPr/>
            <p:nvPr/>
          </p:nvSpPr>
          <p:spPr>
            <a:xfrm>
              <a:off x="7897025" y="5299659"/>
              <a:ext cx="61594" cy="361950"/>
            </a:xfrm>
            <a:custGeom>
              <a:avLst/>
              <a:gdLst/>
              <a:ahLst/>
              <a:cxnLst/>
              <a:rect l="l" t="t" r="r" b="b"/>
              <a:pathLst>
                <a:path w="61595" h="361950">
                  <a:moveTo>
                    <a:pt x="61112" y="361365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33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7857147" y="5229225"/>
              <a:ext cx="85090" cy="92075"/>
            </a:xfrm>
            <a:custGeom>
              <a:avLst/>
              <a:gdLst/>
              <a:ahLst/>
              <a:cxnLst/>
              <a:rect l="l" t="t" r="r" b="b"/>
              <a:pathLst>
                <a:path w="85090" h="92075">
                  <a:moveTo>
                    <a:pt x="27965" y="0"/>
                  </a:moveTo>
                  <a:lnTo>
                    <a:pt x="0" y="91668"/>
                  </a:lnTo>
                  <a:lnTo>
                    <a:pt x="84531" y="77381"/>
                  </a:lnTo>
                  <a:lnTo>
                    <a:pt x="27965" y="0"/>
                  </a:lnTo>
                  <a:close/>
                </a:path>
              </a:pathLst>
            </a:custGeom>
            <a:solidFill>
              <a:srgbClr val="33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1" name="object 41"/>
          <p:cNvGrpSpPr/>
          <p:nvPr/>
        </p:nvGrpSpPr>
        <p:grpSpPr>
          <a:xfrm>
            <a:off x="6340386" y="2406650"/>
            <a:ext cx="118110" cy="662305"/>
            <a:chOff x="6340386" y="2406650"/>
            <a:chExt cx="118110" cy="662305"/>
          </a:xfrm>
        </p:grpSpPr>
        <p:sp>
          <p:nvSpPr>
            <p:cNvPr id="42" name="object 42"/>
            <p:cNvSpPr/>
            <p:nvPr/>
          </p:nvSpPr>
          <p:spPr>
            <a:xfrm>
              <a:off x="6381470" y="2420937"/>
              <a:ext cx="62230" cy="577215"/>
            </a:xfrm>
            <a:custGeom>
              <a:avLst/>
              <a:gdLst/>
              <a:ahLst/>
              <a:cxnLst/>
              <a:rect l="l" t="t" r="r" b="b"/>
              <a:pathLst>
                <a:path w="62229" h="577214">
                  <a:moveTo>
                    <a:pt x="62191" y="0"/>
                  </a:moveTo>
                  <a:lnTo>
                    <a:pt x="0" y="576668"/>
                  </a:lnTo>
                </a:path>
              </a:pathLst>
            </a:custGeom>
            <a:ln w="28575">
              <a:solidFill>
                <a:srgbClr val="33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6340386" y="2978810"/>
              <a:ext cx="85725" cy="90170"/>
            </a:xfrm>
            <a:custGeom>
              <a:avLst/>
              <a:gdLst/>
              <a:ahLst/>
              <a:cxnLst/>
              <a:rect l="l" t="t" r="r" b="b"/>
              <a:pathLst>
                <a:path w="85725" h="90169">
                  <a:moveTo>
                    <a:pt x="0" y="0"/>
                  </a:moveTo>
                  <a:lnTo>
                    <a:pt x="33426" y="89827"/>
                  </a:lnTo>
                  <a:lnTo>
                    <a:pt x="85229" y="91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4" name="object 44"/>
          <p:cNvGrpSpPr/>
          <p:nvPr/>
        </p:nvGrpSpPr>
        <p:grpSpPr>
          <a:xfrm>
            <a:off x="467523" y="1989931"/>
            <a:ext cx="4321175" cy="3729354"/>
            <a:chOff x="467523" y="1989931"/>
            <a:chExt cx="4321175" cy="3729354"/>
          </a:xfrm>
        </p:grpSpPr>
        <p:sp>
          <p:nvSpPr>
            <p:cNvPr id="45" name="object 45"/>
            <p:cNvSpPr/>
            <p:nvPr/>
          </p:nvSpPr>
          <p:spPr>
            <a:xfrm>
              <a:off x="3130550" y="2205037"/>
              <a:ext cx="1298575" cy="0"/>
            </a:xfrm>
            <a:custGeom>
              <a:avLst/>
              <a:gdLst/>
              <a:ahLst/>
              <a:cxnLst/>
              <a:rect l="l" t="t" r="r" b="b"/>
              <a:pathLst>
                <a:path w="1298575">
                  <a:moveTo>
                    <a:pt x="0" y="0"/>
                  </a:moveTo>
                  <a:lnTo>
                    <a:pt x="129857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3059112" y="2162174"/>
              <a:ext cx="1441450" cy="85725"/>
            </a:xfrm>
            <a:custGeom>
              <a:avLst/>
              <a:gdLst/>
              <a:ahLst/>
              <a:cxnLst/>
              <a:rect l="l" t="t" r="r" b="b"/>
              <a:pathLst>
                <a:path w="1441450" h="85725">
                  <a:moveTo>
                    <a:pt x="85725" y="0"/>
                  </a:moveTo>
                  <a:lnTo>
                    <a:pt x="0" y="42862"/>
                  </a:lnTo>
                  <a:lnTo>
                    <a:pt x="85725" y="85725"/>
                  </a:lnTo>
                  <a:lnTo>
                    <a:pt x="85725" y="0"/>
                  </a:lnTo>
                  <a:close/>
                </a:path>
                <a:path w="1441450" h="85725">
                  <a:moveTo>
                    <a:pt x="1441450" y="42862"/>
                  </a:moveTo>
                  <a:lnTo>
                    <a:pt x="1355725" y="0"/>
                  </a:lnTo>
                  <a:lnTo>
                    <a:pt x="1355725" y="85725"/>
                  </a:lnTo>
                  <a:lnTo>
                    <a:pt x="1441450" y="428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7" name="object 4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7523" y="1989931"/>
              <a:ext cx="4321163" cy="3729032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682625" y="3141662"/>
              <a:ext cx="1081405" cy="0"/>
            </a:xfrm>
            <a:custGeom>
              <a:avLst/>
              <a:gdLst/>
              <a:ahLst/>
              <a:cxnLst/>
              <a:rect l="l" t="t" r="r" b="b"/>
              <a:pathLst>
                <a:path w="1081405">
                  <a:moveTo>
                    <a:pt x="0" y="0"/>
                  </a:moveTo>
                  <a:lnTo>
                    <a:pt x="1081087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611187" y="3098799"/>
              <a:ext cx="1224280" cy="85725"/>
            </a:xfrm>
            <a:custGeom>
              <a:avLst/>
              <a:gdLst/>
              <a:ahLst/>
              <a:cxnLst/>
              <a:rect l="l" t="t" r="r" b="b"/>
              <a:pathLst>
                <a:path w="1224280" h="85725">
                  <a:moveTo>
                    <a:pt x="85725" y="0"/>
                  </a:moveTo>
                  <a:lnTo>
                    <a:pt x="0" y="42862"/>
                  </a:lnTo>
                  <a:lnTo>
                    <a:pt x="85725" y="85725"/>
                  </a:lnTo>
                  <a:lnTo>
                    <a:pt x="85725" y="0"/>
                  </a:lnTo>
                  <a:close/>
                </a:path>
                <a:path w="1224280" h="85725">
                  <a:moveTo>
                    <a:pt x="1223962" y="42862"/>
                  </a:moveTo>
                  <a:lnTo>
                    <a:pt x="1138237" y="0"/>
                  </a:lnTo>
                  <a:lnTo>
                    <a:pt x="1138237" y="85725"/>
                  </a:lnTo>
                  <a:lnTo>
                    <a:pt x="1223962" y="428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50"/>
          <p:cNvSpPr txBox="1"/>
          <p:nvPr/>
        </p:nvSpPr>
        <p:spPr>
          <a:xfrm>
            <a:off x="689927" y="2884360"/>
            <a:ext cx="9353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CC0000"/>
                </a:solidFill>
                <a:latin typeface="Times New Roman"/>
                <a:cs typeface="Times New Roman"/>
              </a:rPr>
              <a:t>Backbone</a:t>
            </a:r>
            <a:r>
              <a:rPr sz="1200" b="1" spc="-35" dirty="0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sz="1200" b="1" spc="-25" dirty="0">
                <a:solidFill>
                  <a:srgbClr val="CC0000"/>
                </a:solidFill>
                <a:latin typeface="Times New Roman"/>
                <a:cs typeface="Times New Roman"/>
              </a:rPr>
              <a:t>NH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1403350" y="3457575"/>
            <a:ext cx="576580" cy="85725"/>
            <a:chOff x="1403350" y="3457575"/>
            <a:chExt cx="576580" cy="85725"/>
          </a:xfrm>
        </p:grpSpPr>
        <p:sp>
          <p:nvSpPr>
            <p:cNvPr id="52" name="object 52"/>
            <p:cNvSpPr/>
            <p:nvPr/>
          </p:nvSpPr>
          <p:spPr>
            <a:xfrm>
              <a:off x="1474787" y="3500437"/>
              <a:ext cx="433705" cy="0"/>
            </a:xfrm>
            <a:custGeom>
              <a:avLst/>
              <a:gdLst/>
              <a:ahLst/>
              <a:cxnLst/>
              <a:rect l="l" t="t" r="r" b="b"/>
              <a:pathLst>
                <a:path w="433705">
                  <a:moveTo>
                    <a:pt x="0" y="0"/>
                  </a:moveTo>
                  <a:lnTo>
                    <a:pt x="433387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403350" y="3457574"/>
              <a:ext cx="576580" cy="85725"/>
            </a:xfrm>
            <a:custGeom>
              <a:avLst/>
              <a:gdLst/>
              <a:ahLst/>
              <a:cxnLst/>
              <a:rect l="l" t="t" r="r" b="b"/>
              <a:pathLst>
                <a:path w="576580" h="85725">
                  <a:moveTo>
                    <a:pt x="85725" y="0"/>
                  </a:moveTo>
                  <a:lnTo>
                    <a:pt x="0" y="42862"/>
                  </a:lnTo>
                  <a:lnTo>
                    <a:pt x="85725" y="85725"/>
                  </a:lnTo>
                  <a:lnTo>
                    <a:pt x="85725" y="0"/>
                  </a:lnTo>
                  <a:close/>
                </a:path>
                <a:path w="576580" h="85725">
                  <a:moveTo>
                    <a:pt x="576262" y="42862"/>
                  </a:moveTo>
                  <a:lnTo>
                    <a:pt x="490537" y="0"/>
                  </a:lnTo>
                  <a:lnTo>
                    <a:pt x="490537" y="85725"/>
                  </a:lnTo>
                  <a:lnTo>
                    <a:pt x="576262" y="428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4" name="object 54"/>
          <p:cNvSpPr txBox="1"/>
          <p:nvPr/>
        </p:nvSpPr>
        <p:spPr>
          <a:xfrm>
            <a:off x="1337627" y="3244722"/>
            <a:ext cx="6038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latin typeface="Times New Roman"/>
                <a:cs typeface="Times New Roman"/>
              </a:rPr>
              <a:t>aromatic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55" name="object 55"/>
          <p:cNvGrpSpPr/>
          <p:nvPr/>
        </p:nvGrpSpPr>
        <p:grpSpPr>
          <a:xfrm>
            <a:off x="1692275" y="3890962"/>
            <a:ext cx="576580" cy="85725"/>
            <a:chOff x="1692275" y="3890962"/>
            <a:chExt cx="576580" cy="85725"/>
          </a:xfrm>
        </p:grpSpPr>
        <p:sp>
          <p:nvSpPr>
            <p:cNvPr id="56" name="object 56"/>
            <p:cNvSpPr/>
            <p:nvPr/>
          </p:nvSpPr>
          <p:spPr>
            <a:xfrm>
              <a:off x="1763712" y="3933825"/>
              <a:ext cx="433705" cy="0"/>
            </a:xfrm>
            <a:custGeom>
              <a:avLst/>
              <a:gdLst/>
              <a:ahLst/>
              <a:cxnLst/>
              <a:rect l="l" t="t" r="r" b="b"/>
              <a:pathLst>
                <a:path w="433705">
                  <a:moveTo>
                    <a:pt x="0" y="0"/>
                  </a:moveTo>
                  <a:lnTo>
                    <a:pt x="433387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692275" y="3890962"/>
              <a:ext cx="576580" cy="85725"/>
            </a:xfrm>
            <a:custGeom>
              <a:avLst/>
              <a:gdLst/>
              <a:ahLst/>
              <a:cxnLst/>
              <a:rect l="l" t="t" r="r" b="b"/>
              <a:pathLst>
                <a:path w="576580" h="85725">
                  <a:moveTo>
                    <a:pt x="85725" y="0"/>
                  </a:moveTo>
                  <a:lnTo>
                    <a:pt x="0" y="42862"/>
                  </a:lnTo>
                  <a:lnTo>
                    <a:pt x="85725" y="85725"/>
                  </a:lnTo>
                  <a:lnTo>
                    <a:pt x="85725" y="0"/>
                  </a:lnTo>
                  <a:close/>
                </a:path>
                <a:path w="576580" h="85725">
                  <a:moveTo>
                    <a:pt x="576262" y="42862"/>
                  </a:moveTo>
                  <a:lnTo>
                    <a:pt x="490537" y="0"/>
                  </a:lnTo>
                  <a:lnTo>
                    <a:pt x="490537" y="85725"/>
                  </a:lnTo>
                  <a:lnTo>
                    <a:pt x="576262" y="428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8" name="object 58"/>
          <p:cNvSpPr txBox="1"/>
          <p:nvPr/>
        </p:nvSpPr>
        <p:spPr>
          <a:xfrm>
            <a:off x="1482089" y="3673347"/>
            <a:ext cx="10547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CC0000"/>
                </a:solidFill>
                <a:latin typeface="Times New Roman"/>
                <a:cs typeface="Times New Roman"/>
              </a:rPr>
              <a:t>Side-</a:t>
            </a:r>
            <a:r>
              <a:rPr sz="1200" b="1" dirty="0">
                <a:solidFill>
                  <a:srgbClr val="CC0000"/>
                </a:solidFill>
                <a:latin typeface="Times New Roman"/>
                <a:cs typeface="Times New Roman"/>
              </a:rPr>
              <a:t>chain</a:t>
            </a:r>
            <a:r>
              <a:rPr sz="1200" b="1" spc="15" dirty="0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sz="1200" b="1" spc="-25" dirty="0">
                <a:solidFill>
                  <a:srgbClr val="CC0000"/>
                </a:solidFill>
                <a:latin typeface="Times New Roman"/>
                <a:cs typeface="Times New Roman"/>
              </a:rPr>
              <a:t>NH2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59" name="object 59"/>
          <p:cNvGrpSpPr/>
          <p:nvPr/>
        </p:nvGrpSpPr>
        <p:grpSpPr>
          <a:xfrm>
            <a:off x="2339975" y="2306637"/>
            <a:ext cx="719455" cy="85725"/>
            <a:chOff x="2339975" y="2306637"/>
            <a:chExt cx="719455" cy="85725"/>
          </a:xfrm>
        </p:grpSpPr>
        <p:sp>
          <p:nvSpPr>
            <p:cNvPr id="60" name="object 60"/>
            <p:cNvSpPr/>
            <p:nvPr/>
          </p:nvSpPr>
          <p:spPr>
            <a:xfrm>
              <a:off x="2411412" y="2349500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80">
                  <a:moveTo>
                    <a:pt x="0" y="0"/>
                  </a:moveTo>
                  <a:lnTo>
                    <a:pt x="57626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2339975" y="2306637"/>
              <a:ext cx="719455" cy="85725"/>
            </a:xfrm>
            <a:custGeom>
              <a:avLst/>
              <a:gdLst/>
              <a:ahLst/>
              <a:cxnLst/>
              <a:rect l="l" t="t" r="r" b="b"/>
              <a:pathLst>
                <a:path w="719455" h="85725">
                  <a:moveTo>
                    <a:pt x="85725" y="0"/>
                  </a:moveTo>
                  <a:lnTo>
                    <a:pt x="0" y="42862"/>
                  </a:lnTo>
                  <a:lnTo>
                    <a:pt x="85725" y="85725"/>
                  </a:lnTo>
                  <a:lnTo>
                    <a:pt x="85725" y="0"/>
                  </a:lnTo>
                  <a:close/>
                </a:path>
                <a:path w="719455" h="85725">
                  <a:moveTo>
                    <a:pt x="719137" y="42862"/>
                  </a:moveTo>
                  <a:lnTo>
                    <a:pt x="633412" y="0"/>
                  </a:lnTo>
                  <a:lnTo>
                    <a:pt x="633412" y="85725"/>
                  </a:lnTo>
                  <a:lnTo>
                    <a:pt x="719137" y="428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2" name="object 62"/>
          <p:cNvSpPr txBox="1"/>
          <p:nvPr/>
        </p:nvSpPr>
        <p:spPr>
          <a:xfrm>
            <a:off x="2537777" y="1704911"/>
            <a:ext cx="27432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400" b="1" spc="-25" dirty="0">
                <a:solidFill>
                  <a:srgbClr val="CC0000"/>
                </a:solidFill>
                <a:latin typeface="Times New Roman"/>
                <a:cs typeface="Times New Roman"/>
              </a:rPr>
              <a:t>H</a:t>
            </a:r>
            <a:r>
              <a:rPr sz="1350" b="1" spc="-37" baseline="-21604" dirty="0">
                <a:solidFill>
                  <a:srgbClr val="CC0000"/>
                </a:solidFill>
                <a:latin typeface="Times New Roman"/>
                <a:cs typeface="Times New Roman"/>
              </a:rPr>
              <a:t>a</a:t>
            </a:r>
            <a:endParaRPr sz="1350" baseline="-21604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426777" y="1871599"/>
            <a:ext cx="69024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Times New Roman"/>
                <a:cs typeface="Times New Roman"/>
              </a:rPr>
              <a:t>aliphatic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2372677" y="5640070"/>
            <a:ext cx="3308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latin typeface="Times New Roman"/>
                <a:cs typeface="Times New Roman"/>
              </a:rPr>
              <a:t>1</a:t>
            </a:r>
            <a:r>
              <a:rPr sz="2700" b="1" spc="-37" baseline="-16975" dirty="0">
                <a:latin typeface="Times New Roman"/>
                <a:cs typeface="Times New Roman"/>
              </a:rPr>
              <a:t>H</a:t>
            </a:r>
            <a:endParaRPr sz="2700" baseline="-16975">
              <a:latin typeface="Times New Roman"/>
              <a:cs typeface="Times New Roman"/>
            </a:endParaRPr>
          </a:p>
        </p:txBody>
      </p:sp>
      <p:grpSp>
        <p:nvGrpSpPr>
          <p:cNvPr id="65" name="object 65"/>
          <p:cNvGrpSpPr/>
          <p:nvPr/>
        </p:nvGrpSpPr>
        <p:grpSpPr>
          <a:xfrm>
            <a:off x="3132137" y="2090737"/>
            <a:ext cx="1368425" cy="85725"/>
            <a:chOff x="3132137" y="2090737"/>
            <a:chExt cx="1368425" cy="85725"/>
          </a:xfrm>
        </p:grpSpPr>
        <p:sp>
          <p:nvSpPr>
            <p:cNvPr id="66" name="object 66"/>
            <p:cNvSpPr/>
            <p:nvPr/>
          </p:nvSpPr>
          <p:spPr>
            <a:xfrm>
              <a:off x="3203575" y="2133600"/>
              <a:ext cx="1225550" cy="0"/>
            </a:xfrm>
            <a:custGeom>
              <a:avLst/>
              <a:gdLst/>
              <a:ahLst/>
              <a:cxnLst/>
              <a:rect l="l" t="t" r="r" b="b"/>
              <a:pathLst>
                <a:path w="1225550">
                  <a:moveTo>
                    <a:pt x="0" y="0"/>
                  </a:moveTo>
                  <a:lnTo>
                    <a:pt x="122555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3132137" y="2090737"/>
              <a:ext cx="1368425" cy="85725"/>
            </a:xfrm>
            <a:custGeom>
              <a:avLst/>
              <a:gdLst/>
              <a:ahLst/>
              <a:cxnLst/>
              <a:rect l="l" t="t" r="r" b="b"/>
              <a:pathLst>
                <a:path w="1368425" h="85725">
                  <a:moveTo>
                    <a:pt x="85725" y="0"/>
                  </a:moveTo>
                  <a:lnTo>
                    <a:pt x="0" y="42862"/>
                  </a:lnTo>
                  <a:lnTo>
                    <a:pt x="85725" y="85725"/>
                  </a:lnTo>
                  <a:lnTo>
                    <a:pt x="85725" y="0"/>
                  </a:lnTo>
                  <a:close/>
                </a:path>
                <a:path w="1368425" h="85725">
                  <a:moveTo>
                    <a:pt x="1368425" y="42862"/>
                  </a:moveTo>
                  <a:lnTo>
                    <a:pt x="1282700" y="0"/>
                  </a:lnTo>
                  <a:lnTo>
                    <a:pt x="1282700" y="85725"/>
                  </a:lnTo>
                  <a:lnTo>
                    <a:pt x="1368425" y="428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9387" y="188912"/>
            <a:ext cx="8641080" cy="519430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36194" rIns="0" bIns="0" rtlCol="0">
            <a:spAutoFit/>
          </a:bodyPr>
          <a:lstStyle/>
          <a:p>
            <a:pPr marL="121920">
              <a:lnSpc>
                <a:spcPct val="100000"/>
              </a:lnSpc>
              <a:spcBef>
                <a:spcPts val="284"/>
              </a:spcBef>
            </a:pPr>
            <a:r>
              <a:rPr sz="2800" dirty="0"/>
              <a:t>pH</a:t>
            </a:r>
            <a:r>
              <a:rPr sz="2800" spc="-80" dirty="0"/>
              <a:t> </a:t>
            </a:r>
            <a:r>
              <a:rPr sz="2800" dirty="0"/>
              <a:t>Dependence</a:t>
            </a:r>
            <a:r>
              <a:rPr sz="2800" spc="-40" dirty="0"/>
              <a:t> </a:t>
            </a:r>
            <a:r>
              <a:rPr sz="2800" dirty="0"/>
              <a:t>of</a:t>
            </a:r>
            <a:r>
              <a:rPr sz="2800" spc="-170" dirty="0"/>
              <a:t> </a:t>
            </a:r>
            <a:r>
              <a:rPr sz="2800" dirty="0"/>
              <a:t>Amide</a:t>
            </a:r>
            <a:r>
              <a:rPr sz="2800" spc="-75" dirty="0"/>
              <a:t> </a:t>
            </a:r>
            <a:r>
              <a:rPr sz="2800" dirty="0"/>
              <a:t>Proton</a:t>
            </a:r>
            <a:r>
              <a:rPr sz="2800" spc="-70" dirty="0"/>
              <a:t> </a:t>
            </a:r>
            <a:r>
              <a:rPr sz="2800" dirty="0"/>
              <a:t>Exchange</a:t>
            </a:r>
            <a:r>
              <a:rPr sz="2800" spc="-55" dirty="0"/>
              <a:t> </a:t>
            </a:r>
            <a:r>
              <a:rPr sz="2800" spc="-10" dirty="0"/>
              <a:t>Rates</a:t>
            </a:r>
            <a:endParaRPr sz="28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2611" y="1628076"/>
            <a:ext cx="5402262" cy="389096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922460" y="2098038"/>
            <a:ext cx="1843405" cy="33718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4064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20"/>
              </a:spcBef>
            </a:pPr>
            <a:r>
              <a:rPr sz="1600" b="1" dirty="0">
                <a:latin typeface="Arial"/>
                <a:cs typeface="Arial"/>
              </a:rPr>
              <a:t>~330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times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faster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462542" y="2522709"/>
            <a:ext cx="4493895" cy="1338580"/>
            <a:chOff x="2462542" y="2522709"/>
            <a:chExt cx="4493895" cy="1338580"/>
          </a:xfrm>
        </p:grpSpPr>
        <p:sp>
          <p:nvSpPr>
            <p:cNvPr id="6" name="object 6"/>
            <p:cNvSpPr/>
            <p:nvPr/>
          </p:nvSpPr>
          <p:spPr>
            <a:xfrm>
              <a:off x="2476830" y="2642704"/>
              <a:ext cx="2287270" cy="1203960"/>
            </a:xfrm>
            <a:custGeom>
              <a:avLst/>
              <a:gdLst/>
              <a:ahLst/>
              <a:cxnLst/>
              <a:rect l="l" t="t" r="r" b="b"/>
              <a:pathLst>
                <a:path w="2287270" h="1203960">
                  <a:moveTo>
                    <a:pt x="2287028" y="1203896"/>
                  </a:moveTo>
                  <a:lnTo>
                    <a:pt x="2287028" y="0"/>
                  </a:lnTo>
                </a:path>
                <a:path w="2287270" h="1203960">
                  <a:moveTo>
                    <a:pt x="2287028" y="12"/>
                  </a:moveTo>
                  <a:lnTo>
                    <a:pt x="0" y="12"/>
                  </a:lnTo>
                </a:path>
              </a:pathLst>
            </a:custGeom>
            <a:ln w="28575">
              <a:solidFill>
                <a:srgbClr val="CC33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76830" y="3085439"/>
              <a:ext cx="1652270" cy="761365"/>
            </a:xfrm>
            <a:custGeom>
              <a:avLst/>
              <a:gdLst/>
              <a:ahLst/>
              <a:cxnLst/>
              <a:rect l="l" t="t" r="r" b="b"/>
              <a:pathLst>
                <a:path w="1652270" h="761364">
                  <a:moveTo>
                    <a:pt x="1652206" y="761161"/>
                  </a:moveTo>
                  <a:lnTo>
                    <a:pt x="1652206" y="0"/>
                  </a:lnTo>
                </a:path>
                <a:path w="1652270" h="761364">
                  <a:moveTo>
                    <a:pt x="1652206" y="0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893154" y="2928365"/>
              <a:ext cx="62865" cy="199390"/>
            </a:xfrm>
            <a:custGeom>
              <a:avLst/>
              <a:gdLst/>
              <a:ahLst/>
              <a:cxnLst/>
              <a:rect l="l" t="t" r="r" b="b"/>
              <a:pathLst>
                <a:path w="62865" h="199389">
                  <a:moveTo>
                    <a:pt x="13195" y="0"/>
                  </a:moveTo>
                  <a:lnTo>
                    <a:pt x="0" y="0"/>
                  </a:lnTo>
                  <a:lnTo>
                    <a:pt x="0" y="198958"/>
                  </a:lnTo>
                  <a:lnTo>
                    <a:pt x="13195" y="198958"/>
                  </a:lnTo>
                  <a:lnTo>
                    <a:pt x="13195" y="0"/>
                  </a:lnTo>
                  <a:close/>
                </a:path>
                <a:path w="62865" h="199389">
                  <a:moveTo>
                    <a:pt x="62649" y="0"/>
                  </a:moveTo>
                  <a:lnTo>
                    <a:pt x="49466" y="0"/>
                  </a:lnTo>
                  <a:lnTo>
                    <a:pt x="49466" y="198958"/>
                  </a:lnTo>
                  <a:lnTo>
                    <a:pt x="62649" y="198958"/>
                  </a:lnTo>
                  <a:lnTo>
                    <a:pt x="6264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450300" y="2529376"/>
              <a:ext cx="399415" cy="249554"/>
            </a:xfrm>
            <a:custGeom>
              <a:avLst/>
              <a:gdLst/>
              <a:ahLst/>
              <a:cxnLst/>
              <a:rect l="l" t="t" r="r" b="b"/>
              <a:pathLst>
                <a:path w="399415" h="249555">
                  <a:moveTo>
                    <a:pt x="398915" y="249506"/>
                  </a:moveTo>
                  <a:lnTo>
                    <a:pt x="0" y="0"/>
                  </a:lnTo>
                </a:path>
              </a:pathLst>
            </a:custGeom>
            <a:ln w="13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900112" y="5949950"/>
            <a:ext cx="7775575" cy="7016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100" rIns="0" bIns="0" rtlCol="0">
            <a:spAutoFit/>
          </a:bodyPr>
          <a:lstStyle/>
          <a:p>
            <a:pPr marL="90805" marR="1144905">
              <a:lnSpc>
                <a:spcPct val="100000"/>
              </a:lnSpc>
              <a:spcBef>
                <a:spcPts val="300"/>
              </a:spcBef>
            </a:pPr>
            <a:r>
              <a:rPr sz="2000" b="1" dirty="0">
                <a:latin typeface="Arial"/>
                <a:cs typeface="Arial"/>
              </a:rPr>
              <a:t>In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practice:</a:t>
            </a:r>
            <a:r>
              <a:rPr sz="2000" b="1" spc="-6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the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pH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value</a:t>
            </a:r>
            <a:r>
              <a:rPr sz="2000" b="1" spc="-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for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protein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sample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for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spc="-25" dirty="0">
                <a:latin typeface="Arial"/>
                <a:cs typeface="Arial"/>
              </a:rPr>
              <a:t>NMR </a:t>
            </a:r>
            <a:r>
              <a:rPr sz="2000" b="1" dirty="0">
                <a:latin typeface="Arial"/>
                <a:cs typeface="Arial"/>
              </a:rPr>
              <a:t>studies</a:t>
            </a:r>
            <a:r>
              <a:rPr sz="2000" b="1" spc="-5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is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kept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below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7.5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to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avoid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fast</a:t>
            </a:r>
            <a:r>
              <a:rPr sz="2000" b="1" spc="-5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exchange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rates.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913889" y="5327587"/>
            <a:ext cx="5833110" cy="453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i="1" dirty="0">
                <a:latin typeface="Times New Roman"/>
                <a:cs typeface="Times New Roman"/>
              </a:rPr>
              <a:t>Figure</a:t>
            </a:r>
            <a:r>
              <a:rPr sz="1400" i="1" spc="-5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modified</a:t>
            </a:r>
            <a:r>
              <a:rPr sz="1400" i="1" spc="-5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from</a:t>
            </a:r>
            <a:r>
              <a:rPr sz="1400" i="1" spc="-3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p154</a:t>
            </a:r>
            <a:r>
              <a:rPr sz="1400" i="1" spc="-5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of</a:t>
            </a:r>
            <a:r>
              <a:rPr sz="1400" i="1" spc="-2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John</a:t>
            </a:r>
            <a:r>
              <a:rPr sz="1400" i="1" spc="-4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Cavanagh</a:t>
            </a:r>
            <a:r>
              <a:rPr sz="1400" i="1" spc="-3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et</a:t>
            </a:r>
            <a:r>
              <a:rPr sz="1400" i="1" spc="-5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al.,“Protein</a:t>
            </a:r>
            <a:r>
              <a:rPr sz="1400" i="1" spc="-2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NMR</a:t>
            </a:r>
            <a:r>
              <a:rPr sz="1400" i="1" spc="-50" dirty="0">
                <a:latin typeface="Times New Roman"/>
                <a:cs typeface="Times New Roman"/>
              </a:rPr>
              <a:t> </a:t>
            </a:r>
            <a:r>
              <a:rPr sz="1400" i="1" spc="-10" dirty="0">
                <a:latin typeface="Times New Roman"/>
                <a:cs typeface="Times New Roman"/>
              </a:rPr>
              <a:t>Spectroscopy: </a:t>
            </a:r>
            <a:r>
              <a:rPr sz="1400" i="1" dirty="0">
                <a:latin typeface="Times New Roman"/>
                <a:cs typeface="Times New Roman"/>
              </a:rPr>
              <a:t>Principles</a:t>
            </a:r>
            <a:r>
              <a:rPr sz="1400" i="1" spc="-6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and</a:t>
            </a:r>
            <a:r>
              <a:rPr sz="1400" i="1" spc="-3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Practice”,</a:t>
            </a:r>
            <a:r>
              <a:rPr sz="1400" i="1" spc="-9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Academic</a:t>
            </a:r>
            <a:r>
              <a:rPr sz="1400" i="1" spc="-4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Press</a:t>
            </a:r>
            <a:r>
              <a:rPr sz="1400" i="1" spc="-35" dirty="0">
                <a:latin typeface="Times New Roman"/>
                <a:cs typeface="Times New Roman"/>
              </a:rPr>
              <a:t> </a:t>
            </a:r>
            <a:r>
              <a:rPr sz="1400" i="1" spc="-10" dirty="0">
                <a:latin typeface="Times New Roman"/>
                <a:cs typeface="Times New Roman"/>
              </a:rPr>
              <a:t>(1995)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7083425" y="1690687"/>
            <a:ext cx="450850" cy="689610"/>
            <a:chOff x="7083425" y="1690687"/>
            <a:chExt cx="450850" cy="689610"/>
          </a:xfrm>
        </p:grpSpPr>
        <p:sp>
          <p:nvSpPr>
            <p:cNvPr id="13" name="object 13"/>
            <p:cNvSpPr/>
            <p:nvPr/>
          </p:nvSpPr>
          <p:spPr>
            <a:xfrm>
              <a:off x="7092950" y="1700212"/>
              <a:ext cx="431800" cy="433705"/>
            </a:xfrm>
            <a:custGeom>
              <a:avLst/>
              <a:gdLst/>
              <a:ahLst/>
              <a:cxnLst/>
              <a:rect l="l" t="t" r="r" b="b"/>
              <a:pathLst>
                <a:path w="431800" h="433705">
                  <a:moveTo>
                    <a:pt x="0" y="216687"/>
                  </a:moveTo>
                  <a:lnTo>
                    <a:pt x="5701" y="167003"/>
                  </a:lnTo>
                  <a:lnTo>
                    <a:pt x="21943" y="121394"/>
                  </a:lnTo>
                  <a:lnTo>
                    <a:pt x="47430" y="81160"/>
                  </a:lnTo>
                  <a:lnTo>
                    <a:pt x="80864" y="47604"/>
                  </a:lnTo>
                  <a:lnTo>
                    <a:pt x="120951" y="22024"/>
                  </a:lnTo>
                  <a:lnTo>
                    <a:pt x="166395" y="5722"/>
                  </a:lnTo>
                  <a:lnTo>
                    <a:pt x="215900" y="0"/>
                  </a:lnTo>
                  <a:lnTo>
                    <a:pt x="265404" y="5722"/>
                  </a:lnTo>
                  <a:lnTo>
                    <a:pt x="310848" y="22024"/>
                  </a:lnTo>
                  <a:lnTo>
                    <a:pt x="350935" y="47604"/>
                  </a:lnTo>
                  <a:lnTo>
                    <a:pt x="384369" y="81160"/>
                  </a:lnTo>
                  <a:lnTo>
                    <a:pt x="409856" y="121394"/>
                  </a:lnTo>
                  <a:lnTo>
                    <a:pt x="426098" y="167003"/>
                  </a:lnTo>
                  <a:lnTo>
                    <a:pt x="431800" y="216687"/>
                  </a:lnTo>
                  <a:lnTo>
                    <a:pt x="426098" y="266376"/>
                  </a:lnTo>
                  <a:lnTo>
                    <a:pt x="409856" y="311988"/>
                  </a:lnTo>
                  <a:lnTo>
                    <a:pt x="384369" y="352224"/>
                  </a:lnTo>
                  <a:lnTo>
                    <a:pt x="350935" y="385782"/>
                  </a:lnTo>
                  <a:lnTo>
                    <a:pt x="310848" y="411362"/>
                  </a:lnTo>
                  <a:lnTo>
                    <a:pt x="265404" y="427664"/>
                  </a:lnTo>
                  <a:lnTo>
                    <a:pt x="215900" y="433387"/>
                  </a:lnTo>
                  <a:lnTo>
                    <a:pt x="166395" y="427664"/>
                  </a:lnTo>
                  <a:lnTo>
                    <a:pt x="120951" y="411362"/>
                  </a:lnTo>
                  <a:lnTo>
                    <a:pt x="80864" y="385782"/>
                  </a:lnTo>
                  <a:lnTo>
                    <a:pt x="47430" y="352224"/>
                  </a:lnTo>
                  <a:lnTo>
                    <a:pt x="21943" y="311988"/>
                  </a:lnTo>
                  <a:lnTo>
                    <a:pt x="5701" y="266376"/>
                  </a:lnTo>
                  <a:lnTo>
                    <a:pt x="0" y="216687"/>
                  </a:lnTo>
                  <a:close/>
                </a:path>
              </a:pathLst>
            </a:custGeom>
            <a:ln w="19050">
              <a:solidFill>
                <a:srgbClr val="CC33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292077" y="2080915"/>
              <a:ext cx="13335" cy="299085"/>
            </a:xfrm>
            <a:custGeom>
              <a:avLst/>
              <a:gdLst/>
              <a:ahLst/>
              <a:cxnLst/>
              <a:rect l="l" t="t" r="r" b="b"/>
              <a:pathLst>
                <a:path w="13334" h="299085">
                  <a:moveTo>
                    <a:pt x="0" y="0"/>
                  </a:moveTo>
                  <a:lnTo>
                    <a:pt x="13187" y="0"/>
                  </a:lnTo>
                  <a:lnTo>
                    <a:pt x="13187" y="298965"/>
                  </a:lnTo>
                  <a:lnTo>
                    <a:pt x="0" y="298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/>
          <p:nvPr/>
        </p:nvSpPr>
        <p:spPr>
          <a:xfrm>
            <a:off x="6998665" y="2529376"/>
            <a:ext cx="249554" cy="249554"/>
          </a:xfrm>
          <a:custGeom>
            <a:avLst/>
            <a:gdLst/>
            <a:ahLst/>
            <a:cxnLst/>
            <a:rect l="l" t="t" r="r" b="b"/>
            <a:pathLst>
              <a:path w="249554" h="249555">
                <a:moveTo>
                  <a:pt x="249452" y="0"/>
                </a:moveTo>
                <a:lnTo>
                  <a:pt x="0" y="249506"/>
                </a:lnTo>
              </a:path>
            </a:pathLst>
          </a:custGeom>
          <a:ln w="131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188795" y="2179840"/>
            <a:ext cx="62865" cy="199390"/>
          </a:xfrm>
          <a:custGeom>
            <a:avLst/>
            <a:gdLst/>
            <a:ahLst/>
            <a:cxnLst/>
            <a:rect l="l" t="t" r="r" b="b"/>
            <a:pathLst>
              <a:path w="62865" h="199389">
                <a:moveTo>
                  <a:pt x="13195" y="0"/>
                </a:moveTo>
                <a:lnTo>
                  <a:pt x="0" y="0"/>
                </a:lnTo>
                <a:lnTo>
                  <a:pt x="0" y="198958"/>
                </a:lnTo>
                <a:lnTo>
                  <a:pt x="13195" y="198958"/>
                </a:lnTo>
                <a:lnTo>
                  <a:pt x="13195" y="0"/>
                </a:lnTo>
                <a:close/>
              </a:path>
              <a:path w="62865" h="199389">
                <a:moveTo>
                  <a:pt x="62636" y="0"/>
                </a:moveTo>
                <a:lnTo>
                  <a:pt x="49453" y="0"/>
                </a:lnTo>
                <a:lnTo>
                  <a:pt x="49453" y="198958"/>
                </a:lnTo>
                <a:lnTo>
                  <a:pt x="62636" y="198958"/>
                </a:lnTo>
                <a:lnTo>
                  <a:pt x="626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397567" y="2529376"/>
            <a:ext cx="249554" cy="199390"/>
          </a:xfrm>
          <a:custGeom>
            <a:avLst/>
            <a:gdLst/>
            <a:ahLst/>
            <a:cxnLst/>
            <a:rect l="l" t="t" r="r" b="b"/>
            <a:pathLst>
              <a:path w="249554" h="199389">
                <a:moveTo>
                  <a:pt x="0" y="0"/>
                </a:moveTo>
                <a:lnTo>
                  <a:pt x="249464" y="198941"/>
                </a:lnTo>
              </a:path>
            </a:pathLst>
          </a:custGeom>
          <a:ln w="131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40440" y="2892090"/>
            <a:ext cx="13335" cy="249554"/>
          </a:xfrm>
          <a:custGeom>
            <a:avLst/>
            <a:gdLst/>
            <a:ahLst/>
            <a:cxnLst/>
            <a:rect l="l" t="t" r="r" b="b"/>
            <a:pathLst>
              <a:path w="13334" h="249555">
                <a:moveTo>
                  <a:pt x="0" y="0"/>
                </a:moveTo>
                <a:lnTo>
                  <a:pt x="13187" y="0"/>
                </a:lnTo>
                <a:lnTo>
                  <a:pt x="13187" y="249518"/>
                </a:lnTo>
                <a:lnTo>
                  <a:pt x="0" y="2495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796483" y="2529376"/>
            <a:ext cx="349885" cy="249554"/>
          </a:xfrm>
          <a:custGeom>
            <a:avLst/>
            <a:gdLst/>
            <a:ahLst/>
            <a:cxnLst/>
            <a:rect l="l" t="t" r="r" b="b"/>
            <a:pathLst>
              <a:path w="349884" h="249555">
                <a:moveTo>
                  <a:pt x="0" y="249506"/>
                </a:moveTo>
                <a:lnTo>
                  <a:pt x="349466" y="0"/>
                </a:lnTo>
              </a:path>
            </a:pathLst>
          </a:custGeom>
          <a:ln w="131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295399" y="2479904"/>
            <a:ext cx="399415" cy="199390"/>
          </a:xfrm>
          <a:custGeom>
            <a:avLst/>
            <a:gdLst/>
            <a:ahLst/>
            <a:cxnLst/>
            <a:rect l="l" t="t" r="r" b="b"/>
            <a:pathLst>
              <a:path w="399415" h="199389">
                <a:moveTo>
                  <a:pt x="0" y="0"/>
                </a:moveTo>
                <a:lnTo>
                  <a:pt x="398902" y="198954"/>
                </a:lnTo>
              </a:path>
              <a:path w="399415" h="199389">
                <a:moveTo>
                  <a:pt x="0" y="0"/>
                </a:moveTo>
                <a:lnTo>
                  <a:pt x="398902" y="198954"/>
                </a:lnTo>
              </a:path>
            </a:pathLst>
          </a:custGeom>
          <a:ln w="131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845931" y="2841538"/>
            <a:ext cx="399415" cy="200660"/>
          </a:xfrm>
          <a:custGeom>
            <a:avLst/>
            <a:gdLst/>
            <a:ahLst/>
            <a:cxnLst/>
            <a:rect l="l" t="t" r="r" b="b"/>
            <a:pathLst>
              <a:path w="399415" h="200660">
                <a:moveTo>
                  <a:pt x="0" y="0"/>
                </a:moveTo>
                <a:lnTo>
                  <a:pt x="398915" y="200046"/>
                </a:lnTo>
              </a:path>
            </a:pathLst>
          </a:custGeom>
          <a:ln w="131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6837032" y="2707768"/>
            <a:ext cx="139700" cy="215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50" spc="-50" dirty="0">
                <a:latin typeface="Arial"/>
                <a:cs typeface="Arial"/>
              </a:rPr>
              <a:t>C</a:t>
            </a:r>
            <a:endParaRPr sz="12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837032" y="3087636"/>
            <a:ext cx="148590" cy="215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50" spc="-50" dirty="0">
                <a:latin typeface="Arial"/>
                <a:cs typeface="Arial"/>
              </a:rPr>
              <a:t>O</a:t>
            </a:r>
            <a:endParaRPr sz="12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235812" y="2358497"/>
            <a:ext cx="139700" cy="215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50" spc="-50" dirty="0">
                <a:latin typeface="Arial"/>
                <a:cs typeface="Arial"/>
              </a:rPr>
              <a:t>N</a:t>
            </a:r>
            <a:endParaRPr sz="12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235812" y="1859387"/>
            <a:ext cx="139700" cy="215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50" spc="-50" dirty="0">
                <a:latin typeface="Arial"/>
                <a:cs typeface="Arial"/>
              </a:rPr>
              <a:t>H</a:t>
            </a:r>
            <a:endParaRPr sz="12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622905" y="2694050"/>
            <a:ext cx="257810" cy="215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50" spc="-25" dirty="0">
                <a:latin typeface="Arial"/>
                <a:cs typeface="Arial"/>
              </a:rPr>
              <a:t>C</a:t>
            </a:r>
            <a:r>
              <a:rPr sz="1200" spc="-37" baseline="-24305" dirty="0">
                <a:latin typeface="Symbol"/>
                <a:cs typeface="Symbol"/>
              </a:rPr>
              <a:t></a:t>
            </a:r>
            <a:endParaRPr sz="1200" baseline="-24305">
              <a:latin typeface="Symbol"/>
              <a:cs typeface="Symbo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622910" y="3106624"/>
            <a:ext cx="248285" cy="215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50" spc="-25" dirty="0">
                <a:latin typeface="Arial"/>
                <a:cs typeface="Arial"/>
              </a:rPr>
              <a:t>C</a:t>
            </a:r>
            <a:r>
              <a:rPr sz="1200" spc="-37" baseline="-24305" dirty="0">
                <a:latin typeface="Symbol"/>
                <a:cs typeface="Symbol"/>
              </a:rPr>
              <a:t></a:t>
            </a:r>
            <a:endParaRPr sz="1200" baseline="-24305">
              <a:latin typeface="Symbol"/>
              <a:cs typeface="Symbo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296058" y="2956789"/>
            <a:ext cx="139700" cy="215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50" spc="-50" dirty="0">
                <a:latin typeface="Arial"/>
                <a:cs typeface="Arial"/>
              </a:rPr>
              <a:t>H</a:t>
            </a:r>
            <a:endParaRPr sz="12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146262" y="2344776"/>
            <a:ext cx="139700" cy="215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50" spc="-50" dirty="0">
                <a:latin typeface="Arial"/>
                <a:cs typeface="Arial"/>
              </a:rPr>
              <a:t>C</a:t>
            </a:r>
            <a:endParaRPr sz="12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146262" y="1996563"/>
            <a:ext cx="148590" cy="215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50" spc="-50" dirty="0">
                <a:latin typeface="Arial"/>
                <a:cs typeface="Arial"/>
              </a:rPr>
              <a:t>O</a:t>
            </a:r>
            <a:endParaRPr sz="125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7292077" y="2080915"/>
            <a:ext cx="13335" cy="299085"/>
          </a:xfrm>
          <a:custGeom>
            <a:avLst/>
            <a:gdLst/>
            <a:ahLst/>
            <a:cxnLst/>
            <a:rect l="l" t="t" r="r" b="b"/>
            <a:pathLst>
              <a:path w="13334" h="299085">
                <a:moveTo>
                  <a:pt x="0" y="0"/>
                </a:moveTo>
                <a:lnTo>
                  <a:pt x="13187" y="0"/>
                </a:lnTo>
                <a:lnTo>
                  <a:pt x="13187" y="298965"/>
                </a:lnTo>
                <a:lnTo>
                  <a:pt x="0" y="29896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998665" y="2529376"/>
            <a:ext cx="249554" cy="249554"/>
          </a:xfrm>
          <a:custGeom>
            <a:avLst/>
            <a:gdLst/>
            <a:ahLst/>
            <a:cxnLst/>
            <a:rect l="l" t="t" r="r" b="b"/>
            <a:pathLst>
              <a:path w="249554" h="249555">
                <a:moveTo>
                  <a:pt x="249452" y="0"/>
                </a:moveTo>
                <a:lnTo>
                  <a:pt x="0" y="249506"/>
                </a:lnTo>
              </a:path>
            </a:pathLst>
          </a:custGeom>
          <a:ln w="131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3" name="object 33"/>
          <p:cNvGrpSpPr/>
          <p:nvPr/>
        </p:nvGrpSpPr>
        <p:grpSpPr>
          <a:xfrm>
            <a:off x="6443705" y="2522782"/>
            <a:ext cx="512445" cy="605155"/>
            <a:chOff x="6443705" y="2522782"/>
            <a:chExt cx="512445" cy="605155"/>
          </a:xfrm>
        </p:grpSpPr>
        <p:sp>
          <p:nvSpPr>
            <p:cNvPr id="34" name="object 34"/>
            <p:cNvSpPr/>
            <p:nvPr/>
          </p:nvSpPr>
          <p:spPr>
            <a:xfrm>
              <a:off x="6893153" y="2928365"/>
              <a:ext cx="62865" cy="199390"/>
            </a:xfrm>
            <a:custGeom>
              <a:avLst/>
              <a:gdLst/>
              <a:ahLst/>
              <a:cxnLst/>
              <a:rect l="l" t="t" r="r" b="b"/>
              <a:pathLst>
                <a:path w="62865" h="199389">
                  <a:moveTo>
                    <a:pt x="13195" y="0"/>
                  </a:moveTo>
                  <a:lnTo>
                    <a:pt x="0" y="0"/>
                  </a:lnTo>
                  <a:lnTo>
                    <a:pt x="0" y="198958"/>
                  </a:lnTo>
                  <a:lnTo>
                    <a:pt x="13195" y="198958"/>
                  </a:lnTo>
                  <a:lnTo>
                    <a:pt x="13195" y="0"/>
                  </a:lnTo>
                  <a:close/>
                </a:path>
                <a:path w="62865" h="199389">
                  <a:moveTo>
                    <a:pt x="62649" y="0"/>
                  </a:moveTo>
                  <a:lnTo>
                    <a:pt x="49466" y="0"/>
                  </a:lnTo>
                  <a:lnTo>
                    <a:pt x="49466" y="198958"/>
                  </a:lnTo>
                  <a:lnTo>
                    <a:pt x="62649" y="198958"/>
                  </a:lnTo>
                  <a:lnTo>
                    <a:pt x="6264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6450300" y="2529376"/>
              <a:ext cx="399415" cy="249554"/>
            </a:xfrm>
            <a:custGeom>
              <a:avLst/>
              <a:gdLst/>
              <a:ahLst/>
              <a:cxnLst/>
              <a:rect l="l" t="t" r="r" b="b"/>
              <a:pathLst>
                <a:path w="399415" h="249555">
                  <a:moveTo>
                    <a:pt x="398915" y="249506"/>
                  </a:moveTo>
                  <a:lnTo>
                    <a:pt x="0" y="0"/>
                  </a:lnTo>
                </a:path>
              </a:pathLst>
            </a:custGeom>
            <a:ln w="13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/>
          <p:nvPr/>
        </p:nvSpPr>
        <p:spPr>
          <a:xfrm>
            <a:off x="8188795" y="2179840"/>
            <a:ext cx="62865" cy="199390"/>
          </a:xfrm>
          <a:custGeom>
            <a:avLst/>
            <a:gdLst/>
            <a:ahLst/>
            <a:cxnLst/>
            <a:rect l="l" t="t" r="r" b="b"/>
            <a:pathLst>
              <a:path w="62865" h="199389">
                <a:moveTo>
                  <a:pt x="13195" y="0"/>
                </a:moveTo>
                <a:lnTo>
                  <a:pt x="0" y="0"/>
                </a:lnTo>
                <a:lnTo>
                  <a:pt x="0" y="198958"/>
                </a:lnTo>
                <a:lnTo>
                  <a:pt x="13195" y="198958"/>
                </a:lnTo>
                <a:lnTo>
                  <a:pt x="13195" y="0"/>
                </a:lnTo>
                <a:close/>
              </a:path>
              <a:path w="62865" h="199389">
                <a:moveTo>
                  <a:pt x="62636" y="0"/>
                </a:moveTo>
                <a:lnTo>
                  <a:pt x="49453" y="0"/>
                </a:lnTo>
                <a:lnTo>
                  <a:pt x="49453" y="198958"/>
                </a:lnTo>
                <a:lnTo>
                  <a:pt x="62636" y="198958"/>
                </a:lnTo>
                <a:lnTo>
                  <a:pt x="626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397567" y="2529376"/>
            <a:ext cx="249554" cy="199390"/>
          </a:xfrm>
          <a:custGeom>
            <a:avLst/>
            <a:gdLst/>
            <a:ahLst/>
            <a:cxnLst/>
            <a:rect l="l" t="t" r="r" b="b"/>
            <a:pathLst>
              <a:path w="249554" h="199389">
                <a:moveTo>
                  <a:pt x="0" y="0"/>
                </a:moveTo>
                <a:lnTo>
                  <a:pt x="249464" y="198941"/>
                </a:lnTo>
              </a:path>
            </a:pathLst>
          </a:custGeom>
          <a:ln w="131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740440" y="2892090"/>
            <a:ext cx="13335" cy="249554"/>
          </a:xfrm>
          <a:custGeom>
            <a:avLst/>
            <a:gdLst/>
            <a:ahLst/>
            <a:cxnLst/>
            <a:rect l="l" t="t" r="r" b="b"/>
            <a:pathLst>
              <a:path w="13334" h="249555">
                <a:moveTo>
                  <a:pt x="0" y="0"/>
                </a:moveTo>
                <a:lnTo>
                  <a:pt x="13187" y="0"/>
                </a:lnTo>
                <a:lnTo>
                  <a:pt x="13187" y="249518"/>
                </a:lnTo>
                <a:lnTo>
                  <a:pt x="0" y="2495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796483" y="2529376"/>
            <a:ext cx="349885" cy="249554"/>
          </a:xfrm>
          <a:custGeom>
            <a:avLst/>
            <a:gdLst/>
            <a:ahLst/>
            <a:cxnLst/>
            <a:rect l="l" t="t" r="r" b="b"/>
            <a:pathLst>
              <a:path w="349884" h="249555">
                <a:moveTo>
                  <a:pt x="0" y="249506"/>
                </a:moveTo>
                <a:lnTo>
                  <a:pt x="349466" y="0"/>
                </a:lnTo>
              </a:path>
            </a:pathLst>
          </a:custGeom>
          <a:ln w="131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845931" y="2841538"/>
            <a:ext cx="399415" cy="200660"/>
          </a:xfrm>
          <a:custGeom>
            <a:avLst/>
            <a:gdLst/>
            <a:ahLst/>
            <a:cxnLst/>
            <a:rect l="l" t="t" r="r" b="b"/>
            <a:pathLst>
              <a:path w="399415" h="200660">
                <a:moveTo>
                  <a:pt x="0" y="0"/>
                </a:moveTo>
                <a:lnTo>
                  <a:pt x="398915" y="200046"/>
                </a:lnTo>
              </a:path>
            </a:pathLst>
          </a:custGeom>
          <a:ln w="131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1" name="object 41"/>
          <p:cNvGrpSpPr/>
          <p:nvPr/>
        </p:nvGrpSpPr>
        <p:grpSpPr>
          <a:xfrm>
            <a:off x="3521075" y="1082674"/>
            <a:ext cx="792480" cy="85725"/>
            <a:chOff x="3521075" y="1082674"/>
            <a:chExt cx="792480" cy="85725"/>
          </a:xfrm>
        </p:grpSpPr>
        <p:sp>
          <p:nvSpPr>
            <p:cNvPr id="42" name="object 42"/>
            <p:cNvSpPr/>
            <p:nvPr/>
          </p:nvSpPr>
          <p:spPr>
            <a:xfrm>
              <a:off x="3521075" y="1125537"/>
              <a:ext cx="720725" cy="0"/>
            </a:xfrm>
            <a:custGeom>
              <a:avLst/>
              <a:gdLst/>
              <a:ahLst/>
              <a:cxnLst/>
              <a:rect l="l" t="t" r="r" b="b"/>
              <a:pathLst>
                <a:path w="720725">
                  <a:moveTo>
                    <a:pt x="0" y="0"/>
                  </a:moveTo>
                  <a:lnTo>
                    <a:pt x="72072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4227512" y="1082674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0" y="85725"/>
                  </a:lnTo>
                  <a:lnTo>
                    <a:pt x="85725" y="428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4" name="object 44"/>
          <p:cNvGrpSpPr/>
          <p:nvPr/>
        </p:nvGrpSpPr>
        <p:grpSpPr>
          <a:xfrm>
            <a:off x="3521075" y="1225549"/>
            <a:ext cx="792480" cy="85725"/>
            <a:chOff x="3521075" y="1225549"/>
            <a:chExt cx="792480" cy="85725"/>
          </a:xfrm>
        </p:grpSpPr>
        <p:sp>
          <p:nvSpPr>
            <p:cNvPr id="45" name="object 45"/>
            <p:cNvSpPr/>
            <p:nvPr/>
          </p:nvSpPr>
          <p:spPr>
            <a:xfrm>
              <a:off x="3592512" y="1268412"/>
              <a:ext cx="720725" cy="0"/>
            </a:xfrm>
            <a:custGeom>
              <a:avLst/>
              <a:gdLst/>
              <a:ahLst/>
              <a:cxnLst/>
              <a:rect l="l" t="t" r="r" b="b"/>
              <a:pathLst>
                <a:path w="720725">
                  <a:moveTo>
                    <a:pt x="720725" y="0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3521075" y="1225549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85725" y="0"/>
                  </a:moveTo>
                  <a:lnTo>
                    <a:pt x="0" y="42862"/>
                  </a:lnTo>
                  <a:lnTo>
                    <a:pt x="85725" y="8572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" name="object 47"/>
          <p:cNvSpPr txBox="1"/>
          <p:nvPr/>
        </p:nvSpPr>
        <p:spPr>
          <a:xfrm>
            <a:off x="2165350" y="1007998"/>
            <a:ext cx="40227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2479040" algn="l"/>
              </a:tabLst>
            </a:pPr>
            <a:r>
              <a:rPr sz="1800" spc="-20" dirty="0">
                <a:latin typeface="Arial"/>
                <a:cs typeface="Arial"/>
              </a:rPr>
              <a:t>N-</a:t>
            </a:r>
            <a:r>
              <a:rPr sz="1800" dirty="0">
                <a:latin typeface="Arial"/>
                <a:cs typeface="Arial"/>
              </a:rPr>
              <a:t>H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+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spc="-30" baseline="25462" dirty="0">
                <a:solidFill>
                  <a:srgbClr val="FF3300"/>
                </a:solidFill>
                <a:latin typeface="Arial"/>
                <a:cs typeface="Arial"/>
              </a:rPr>
              <a:t>*</a:t>
            </a:r>
            <a:r>
              <a:rPr sz="1800" spc="-20" dirty="0">
                <a:solidFill>
                  <a:srgbClr val="FF3300"/>
                </a:solidFill>
                <a:latin typeface="Arial"/>
                <a:cs typeface="Arial"/>
              </a:rPr>
              <a:t>H</a:t>
            </a:r>
            <a:r>
              <a:rPr sz="1800" spc="-30" baseline="-20833" dirty="0">
                <a:latin typeface="Arial"/>
                <a:cs typeface="Arial"/>
              </a:rPr>
              <a:t>2</a:t>
            </a:r>
            <a:r>
              <a:rPr sz="1800" spc="-2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	</a:t>
            </a:r>
            <a:r>
              <a:rPr sz="1800" spc="-20" dirty="0">
                <a:latin typeface="Arial"/>
                <a:cs typeface="Arial"/>
              </a:rPr>
              <a:t>N-</a:t>
            </a:r>
            <a:r>
              <a:rPr sz="1800" dirty="0">
                <a:solidFill>
                  <a:srgbClr val="FF3300"/>
                </a:solidFill>
                <a:latin typeface="Arial"/>
                <a:cs typeface="Arial"/>
              </a:rPr>
              <a:t>*H</a:t>
            </a:r>
            <a:r>
              <a:rPr sz="1800" spc="10" dirty="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+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3300"/>
                </a:solidFill>
                <a:latin typeface="Arial"/>
                <a:cs typeface="Arial"/>
              </a:rPr>
              <a:t>*H</a:t>
            </a:r>
            <a:r>
              <a:rPr sz="1800" spc="-10" dirty="0">
                <a:latin typeface="Arial"/>
                <a:cs typeface="Arial"/>
              </a:rPr>
              <a:t>-O-</a:t>
            </a:r>
            <a:r>
              <a:rPr sz="1800" spc="-50" dirty="0">
                <a:latin typeface="Arial"/>
                <a:cs typeface="Arial"/>
              </a:rPr>
              <a:t>H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87902" y="188912"/>
            <a:ext cx="3978271" cy="421798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4212" y="260349"/>
            <a:ext cx="7772400" cy="587375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381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spc="-10" dirty="0"/>
              <a:t>Presaturation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15552" y="933448"/>
            <a:ext cx="381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latin typeface="Times New Roman"/>
                <a:cs typeface="Times New Roman"/>
              </a:rPr>
              <a:t>90</a:t>
            </a:r>
            <a:r>
              <a:rPr sz="1800" spc="-37" baseline="-20833" dirty="0">
                <a:latin typeface="Times New Roman"/>
                <a:cs typeface="Times New Roman"/>
              </a:rPr>
              <a:t>x</a:t>
            </a:r>
            <a:endParaRPr sz="1800" baseline="-20833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750887" y="1335087"/>
            <a:ext cx="2941320" cy="1198245"/>
            <a:chOff x="750887" y="1335087"/>
            <a:chExt cx="2941320" cy="1198245"/>
          </a:xfrm>
        </p:grpSpPr>
        <p:sp>
          <p:nvSpPr>
            <p:cNvPr id="6" name="object 6"/>
            <p:cNvSpPr/>
            <p:nvPr/>
          </p:nvSpPr>
          <p:spPr>
            <a:xfrm>
              <a:off x="755650" y="2132012"/>
              <a:ext cx="2519680" cy="0"/>
            </a:xfrm>
            <a:custGeom>
              <a:avLst/>
              <a:gdLst/>
              <a:ahLst/>
              <a:cxnLst/>
              <a:rect l="l" t="t" r="r" b="b"/>
              <a:pathLst>
                <a:path w="2519679">
                  <a:moveTo>
                    <a:pt x="0" y="0"/>
                  </a:moveTo>
                  <a:lnTo>
                    <a:pt x="2519362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606675" y="1339849"/>
              <a:ext cx="144780" cy="792480"/>
            </a:xfrm>
            <a:custGeom>
              <a:avLst/>
              <a:gdLst/>
              <a:ahLst/>
              <a:cxnLst/>
              <a:rect l="l" t="t" r="r" b="b"/>
              <a:pathLst>
                <a:path w="144780" h="792480">
                  <a:moveTo>
                    <a:pt x="144462" y="0"/>
                  </a:moveTo>
                  <a:lnTo>
                    <a:pt x="0" y="0"/>
                  </a:lnTo>
                  <a:lnTo>
                    <a:pt x="0" y="792162"/>
                  </a:lnTo>
                  <a:lnTo>
                    <a:pt x="144462" y="792162"/>
                  </a:lnTo>
                  <a:lnTo>
                    <a:pt x="1444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606675" y="1339849"/>
              <a:ext cx="144780" cy="792480"/>
            </a:xfrm>
            <a:custGeom>
              <a:avLst/>
              <a:gdLst/>
              <a:ahLst/>
              <a:cxnLst/>
              <a:rect l="l" t="t" r="r" b="b"/>
              <a:pathLst>
                <a:path w="144780" h="792480">
                  <a:moveTo>
                    <a:pt x="0" y="792162"/>
                  </a:moveTo>
                  <a:lnTo>
                    <a:pt x="144462" y="792162"/>
                  </a:lnTo>
                  <a:lnTo>
                    <a:pt x="144462" y="0"/>
                  </a:lnTo>
                  <a:lnTo>
                    <a:pt x="0" y="0"/>
                  </a:lnTo>
                  <a:lnTo>
                    <a:pt x="0" y="792162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750350" y="1627974"/>
              <a:ext cx="936625" cy="900430"/>
            </a:xfrm>
            <a:custGeom>
              <a:avLst/>
              <a:gdLst/>
              <a:ahLst/>
              <a:cxnLst/>
              <a:rect l="l" t="t" r="r" b="b"/>
              <a:pathLst>
                <a:path w="936625" h="900430">
                  <a:moveTo>
                    <a:pt x="0" y="0"/>
                  </a:moveTo>
                  <a:lnTo>
                    <a:pt x="0" y="900112"/>
                  </a:lnTo>
                  <a:lnTo>
                    <a:pt x="936625" y="4500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750350" y="1627974"/>
              <a:ext cx="936625" cy="900430"/>
            </a:xfrm>
            <a:custGeom>
              <a:avLst/>
              <a:gdLst/>
              <a:ahLst/>
              <a:cxnLst/>
              <a:rect l="l" t="t" r="r" b="b"/>
              <a:pathLst>
                <a:path w="936625" h="900430">
                  <a:moveTo>
                    <a:pt x="0" y="0"/>
                  </a:moveTo>
                  <a:lnTo>
                    <a:pt x="936625" y="450062"/>
                  </a:lnTo>
                  <a:lnTo>
                    <a:pt x="0" y="900112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2829877" y="1895411"/>
            <a:ext cx="4654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Times New Roman"/>
                <a:cs typeface="Times New Roman"/>
              </a:rPr>
              <a:t>Acqu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233487" y="1839912"/>
            <a:ext cx="1377950" cy="297180"/>
            <a:chOff x="1233487" y="1839912"/>
            <a:chExt cx="1377950" cy="297180"/>
          </a:xfrm>
        </p:grpSpPr>
        <p:sp>
          <p:nvSpPr>
            <p:cNvPr id="13" name="object 13"/>
            <p:cNvSpPr/>
            <p:nvPr/>
          </p:nvSpPr>
          <p:spPr>
            <a:xfrm>
              <a:off x="1238250" y="1844675"/>
              <a:ext cx="1368425" cy="287655"/>
            </a:xfrm>
            <a:custGeom>
              <a:avLst/>
              <a:gdLst/>
              <a:ahLst/>
              <a:cxnLst/>
              <a:rect l="l" t="t" r="r" b="b"/>
              <a:pathLst>
                <a:path w="1368425" h="287655">
                  <a:moveTo>
                    <a:pt x="1368425" y="0"/>
                  </a:moveTo>
                  <a:lnTo>
                    <a:pt x="0" y="0"/>
                  </a:lnTo>
                  <a:lnTo>
                    <a:pt x="0" y="287337"/>
                  </a:lnTo>
                  <a:lnTo>
                    <a:pt x="1368425" y="287337"/>
                  </a:lnTo>
                  <a:lnTo>
                    <a:pt x="136842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238250" y="1844675"/>
              <a:ext cx="1368425" cy="287655"/>
            </a:xfrm>
            <a:custGeom>
              <a:avLst/>
              <a:gdLst/>
              <a:ahLst/>
              <a:cxnLst/>
              <a:rect l="l" t="t" r="r" b="b"/>
              <a:pathLst>
                <a:path w="1368425" h="287655">
                  <a:moveTo>
                    <a:pt x="0" y="287337"/>
                  </a:moveTo>
                  <a:lnTo>
                    <a:pt x="1368425" y="287337"/>
                  </a:lnTo>
                  <a:lnTo>
                    <a:pt x="1368425" y="0"/>
                  </a:lnTo>
                  <a:lnTo>
                    <a:pt x="0" y="0"/>
                  </a:lnTo>
                  <a:lnTo>
                    <a:pt x="0" y="28733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748789" y="1433639"/>
            <a:ext cx="3651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1" spc="-25" dirty="0">
                <a:latin typeface="Times New Roman"/>
                <a:cs typeface="Times New Roman"/>
              </a:rPr>
              <a:t>cw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31149" y="2225803"/>
            <a:ext cx="4975225" cy="18567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30020">
              <a:lnSpc>
                <a:spcPct val="100000"/>
              </a:lnSpc>
              <a:spcBef>
                <a:spcPts val="100"/>
              </a:spcBef>
            </a:pPr>
            <a:r>
              <a:rPr sz="2400" spc="-25" dirty="0">
                <a:latin typeface="Times New Roman"/>
                <a:cs typeface="Times New Roman"/>
              </a:rPr>
              <a:t>d1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75"/>
              </a:spcBef>
            </a:pPr>
            <a:endParaRPr sz="2400">
              <a:latin typeface="Times New Roman"/>
              <a:cs typeface="Times New Roman"/>
            </a:endParaRPr>
          </a:p>
          <a:p>
            <a:pPr marL="100330" indent="-97155">
              <a:lnSpc>
                <a:spcPct val="100000"/>
              </a:lnSpc>
              <a:buSzPct val="95000"/>
              <a:buFont typeface="Arial"/>
              <a:buChar char="•"/>
              <a:tabLst>
                <a:tab pos="100330" algn="l"/>
              </a:tabLst>
            </a:pPr>
            <a:r>
              <a:rPr sz="2000" b="1" dirty="0">
                <a:latin typeface="Arial"/>
                <a:cs typeface="Arial"/>
              </a:rPr>
              <a:t>Apply</a:t>
            </a:r>
            <a:r>
              <a:rPr sz="2000" b="1" spc="-5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low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power</a:t>
            </a:r>
            <a:r>
              <a:rPr sz="2000" b="1" spc="-8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C.W.</a:t>
            </a:r>
            <a:r>
              <a:rPr sz="2000" b="1" spc="-5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irradiation</a:t>
            </a:r>
            <a:endParaRPr sz="20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2000" b="1" dirty="0">
                <a:latin typeface="Arial"/>
                <a:cs typeface="Arial"/>
              </a:rPr>
              <a:t>on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water</a:t>
            </a:r>
            <a:r>
              <a:rPr sz="2000" b="1" spc="-6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before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the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first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90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degree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pulse, </a:t>
            </a:r>
            <a:r>
              <a:rPr sz="2000" b="1" dirty="0">
                <a:latin typeface="Arial"/>
                <a:cs typeface="Arial"/>
              </a:rPr>
              <a:t>usually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during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the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relaxation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delay</a:t>
            </a:r>
            <a:endParaRPr sz="2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79387" y="5229225"/>
            <a:ext cx="6769100" cy="1152525"/>
          </a:xfrm>
          <a:prstGeom prst="rect">
            <a:avLst/>
          </a:prstGeom>
          <a:solidFill>
            <a:srgbClr val="CCCCFF"/>
          </a:solidFill>
          <a:ln w="28575">
            <a:solidFill>
              <a:srgbClr val="3333CC"/>
            </a:solidFill>
          </a:ln>
        </p:spPr>
        <p:txBody>
          <a:bodyPr vert="horz" wrap="square" lIns="0" tIns="59690" rIns="0" bIns="0" rtlCol="0">
            <a:spAutoFit/>
          </a:bodyPr>
          <a:lstStyle/>
          <a:p>
            <a:pPr marL="164465" marR="3843020">
              <a:lnSpc>
                <a:spcPct val="100000"/>
              </a:lnSpc>
              <a:spcBef>
                <a:spcPts val="470"/>
              </a:spcBef>
            </a:pP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Parameter</a:t>
            </a:r>
            <a:r>
              <a:rPr sz="2000" b="1" spc="-7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Arial"/>
                <a:cs typeface="Arial"/>
              </a:rPr>
              <a:t>adjustment: </a:t>
            </a:r>
            <a:r>
              <a:rPr sz="2000" b="1" spc="-10" dirty="0">
                <a:solidFill>
                  <a:srgbClr val="CC3300"/>
                </a:solidFill>
                <a:latin typeface="Arial"/>
                <a:cs typeface="Arial"/>
              </a:rPr>
              <a:t>Pulprog=zgpr</a:t>
            </a:r>
            <a:endParaRPr sz="2000">
              <a:latin typeface="Arial"/>
              <a:cs typeface="Arial"/>
            </a:endParaRPr>
          </a:p>
          <a:p>
            <a:pPr marL="164465">
              <a:lnSpc>
                <a:spcPct val="100000"/>
              </a:lnSpc>
            </a:pPr>
            <a:r>
              <a:rPr sz="2000" b="1" dirty="0">
                <a:latin typeface="Arial"/>
                <a:cs typeface="Arial"/>
              </a:rPr>
              <a:t>Adjustment:</a:t>
            </a:r>
            <a:r>
              <a:rPr sz="2000" b="1" spc="-5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pl9;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power</a:t>
            </a:r>
            <a:r>
              <a:rPr sz="2000" b="1" spc="-5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level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for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presaturation</a:t>
            </a:r>
            <a:endParaRPr sz="2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968875" y="4437062"/>
            <a:ext cx="4111625" cy="58102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73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5"/>
              </a:spcBef>
            </a:pPr>
            <a:r>
              <a:rPr sz="1600" b="1" dirty="0">
                <a:latin typeface="Times New Roman"/>
                <a:cs typeface="Times New Roman"/>
              </a:rPr>
              <a:t>1D</a:t>
            </a:r>
            <a:r>
              <a:rPr sz="1600" b="1" spc="-20" dirty="0">
                <a:latin typeface="Times New Roman"/>
                <a:cs typeface="Times New Roman"/>
              </a:rPr>
              <a:t> </a:t>
            </a:r>
            <a:r>
              <a:rPr sz="1575" b="1" baseline="26455" dirty="0">
                <a:latin typeface="Times New Roman"/>
                <a:cs typeface="Times New Roman"/>
              </a:rPr>
              <a:t>1</a:t>
            </a:r>
            <a:r>
              <a:rPr sz="1600" b="1" dirty="0">
                <a:latin typeface="Times New Roman"/>
                <a:cs typeface="Times New Roman"/>
              </a:rPr>
              <a:t>H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spectra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of</a:t>
            </a:r>
            <a:r>
              <a:rPr sz="1600" b="1" spc="-5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TEP-</a:t>
            </a:r>
            <a:r>
              <a:rPr sz="1600" b="1" dirty="0">
                <a:latin typeface="Times New Roman"/>
                <a:cs typeface="Times New Roman"/>
              </a:rPr>
              <a:t>I in</a:t>
            </a:r>
            <a:r>
              <a:rPr sz="1600" b="1" spc="-10" dirty="0">
                <a:latin typeface="Times New Roman"/>
                <a:cs typeface="Times New Roman"/>
              </a:rPr>
              <a:t> 90%H</a:t>
            </a:r>
            <a:r>
              <a:rPr sz="1575" b="1" spc="-15" baseline="-21164" dirty="0">
                <a:latin typeface="Times New Roman"/>
                <a:cs typeface="Times New Roman"/>
              </a:rPr>
              <a:t>2</a:t>
            </a:r>
            <a:r>
              <a:rPr sz="1600" b="1" spc="-10" dirty="0">
                <a:latin typeface="Times New Roman"/>
                <a:cs typeface="Times New Roman"/>
              </a:rPr>
              <a:t>O/10%D</a:t>
            </a:r>
            <a:r>
              <a:rPr sz="1575" b="1" spc="-15" baseline="-21164" dirty="0">
                <a:latin typeface="Times New Roman"/>
                <a:cs typeface="Times New Roman"/>
              </a:rPr>
              <a:t>2</a:t>
            </a:r>
            <a:r>
              <a:rPr sz="1600" b="1" spc="-10" dirty="0">
                <a:latin typeface="Times New Roman"/>
                <a:cs typeface="Times New Roman"/>
              </a:rPr>
              <a:t>O</a:t>
            </a:r>
            <a:endParaRPr sz="1600">
              <a:latin typeface="Times New Roman"/>
              <a:cs typeface="Times New Roman"/>
            </a:endParaRPr>
          </a:p>
          <a:p>
            <a:pPr marL="90805">
              <a:lnSpc>
                <a:spcPct val="100000"/>
              </a:lnSpc>
            </a:pPr>
            <a:r>
              <a:rPr sz="1600" b="1" dirty="0">
                <a:latin typeface="Times New Roman"/>
                <a:cs typeface="Times New Roman"/>
              </a:rPr>
              <a:t>,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pH</a:t>
            </a:r>
            <a:r>
              <a:rPr sz="1600" b="1" spc="-1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6,</a:t>
            </a:r>
            <a:r>
              <a:rPr sz="1600" b="1" spc="-2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290</a:t>
            </a:r>
            <a:r>
              <a:rPr sz="1600" b="1" spc="-10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K.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463674"/>
            <a:ext cx="4500880" cy="5394325"/>
            <a:chOff x="0" y="1463674"/>
            <a:chExt cx="4500880" cy="539432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640385"/>
              <a:ext cx="4446066" cy="499295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1463674"/>
              <a:ext cx="4500880" cy="5394325"/>
            </a:xfrm>
            <a:custGeom>
              <a:avLst/>
              <a:gdLst/>
              <a:ahLst/>
              <a:cxnLst/>
              <a:rect l="l" t="t" r="r" b="b"/>
              <a:pathLst>
                <a:path w="4500880" h="5394325">
                  <a:moveTo>
                    <a:pt x="4500562" y="0"/>
                  </a:moveTo>
                  <a:lnTo>
                    <a:pt x="237172" y="0"/>
                  </a:lnTo>
                  <a:lnTo>
                    <a:pt x="237172" y="115582"/>
                  </a:lnTo>
                  <a:lnTo>
                    <a:pt x="0" y="115582"/>
                  </a:lnTo>
                  <a:lnTo>
                    <a:pt x="0" y="5394325"/>
                  </a:lnTo>
                  <a:lnTo>
                    <a:pt x="525462" y="5394325"/>
                  </a:lnTo>
                  <a:lnTo>
                    <a:pt x="525462" y="922134"/>
                  </a:lnTo>
                  <a:lnTo>
                    <a:pt x="4500562" y="922134"/>
                  </a:lnTo>
                  <a:lnTo>
                    <a:pt x="45005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078412" y="333375"/>
            <a:ext cx="3619500" cy="6043930"/>
            <a:chOff x="5078412" y="333375"/>
            <a:chExt cx="3619500" cy="6043930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97463" y="3141662"/>
              <a:ext cx="3578223" cy="323532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78412" y="333375"/>
              <a:ext cx="3619487" cy="3809999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116012" y="188912"/>
            <a:ext cx="5832475" cy="574675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31750" rIns="0" bIns="0" rtlCol="0">
            <a:spAutoFit/>
          </a:bodyPr>
          <a:lstStyle/>
          <a:p>
            <a:pPr marL="343535">
              <a:lnSpc>
                <a:spcPct val="100000"/>
              </a:lnSpc>
              <a:spcBef>
                <a:spcPts val="250"/>
              </a:spcBef>
            </a:pPr>
            <a:r>
              <a:rPr dirty="0"/>
              <a:t>Drawback</a:t>
            </a:r>
            <a:r>
              <a:rPr spc="-60" dirty="0"/>
              <a:t> </a:t>
            </a:r>
            <a:r>
              <a:rPr dirty="0"/>
              <a:t>of</a:t>
            </a:r>
            <a:r>
              <a:rPr spc="-35" dirty="0"/>
              <a:t> </a:t>
            </a:r>
            <a:r>
              <a:rPr spc="-10" dirty="0"/>
              <a:t>Presaturation</a:t>
            </a:r>
          </a:p>
        </p:txBody>
      </p:sp>
      <p:sp>
        <p:nvSpPr>
          <p:cNvPr id="9" name="object 9"/>
          <p:cNvSpPr/>
          <p:nvPr/>
        </p:nvSpPr>
        <p:spPr>
          <a:xfrm>
            <a:off x="7524750" y="1700212"/>
            <a:ext cx="0" cy="4392930"/>
          </a:xfrm>
          <a:custGeom>
            <a:avLst/>
            <a:gdLst/>
            <a:ahLst/>
            <a:cxnLst/>
            <a:rect l="l" t="t" r="r" b="b"/>
            <a:pathLst>
              <a:path h="4392930">
                <a:moveTo>
                  <a:pt x="0" y="4392612"/>
                </a:moveTo>
                <a:lnTo>
                  <a:pt x="0" y="0"/>
                </a:lnTo>
              </a:path>
            </a:pathLst>
          </a:custGeom>
          <a:ln w="28575">
            <a:solidFill>
              <a:srgbClr val="CC33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74025" y="936561"/>
            <a:ext cx="564070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1440" indent="-90805">
              <a:lnSpc>
                <a:spcPct val="100000"/>
              </a:lnSpc>
              <a:spcBef>
                <a:spcPts val="100"/>
              </a:spcBef>
              <a:buSzPct val="91666"/>
              <a:buFont typeface="Arial"/>
              <a:buChar char="•"/>
              <a:tabLst>
                <a:tab pos="91440" algn="l"/>
              </a:tabLst>
            </a:pP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Saturation</a:t>
            </a:r>
            <a:r>
              <a:rPr sz="1800" b="1" spc="-50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transfer</a:t>
            </a:r>
            <a:r>
              <a:rPr sz="1800" b="1" spc="-30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to</a:t>
            </a:r>
            <a:r>
              <a:rPr sz="1800" b="1" spc="-35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exchangeable</a:t>
            </a:r>
            <a:r>
              <a:rPr sz="1800" b="1" spc="-45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CC3300"/>
                </a:solidFill>
                <a:latin typeface="Arial"/>
                <a:cs typeface="Arial"/>
              </a:rPr>
              <a:t>NH</a:t>
            </a:r>
            <a:r>
              <a:rPr sz="1800" b="1" spc="-40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CC3300"/>
                </a:solidFill>
                <a:latin typeface="Arial"/>
                <a:cs typeface="Arial"/>
              </a:rPr>
              <a:t>protons</a:t>
            </a:r>
            <a:endParaRPr sz="1800">
              <a:latin typeface="Arial"/>
              <a:cs typeface="Arial"/>
            </a:endParaRPr>
          </a:p>
          <a:p>
            <a:pPr marL="91440" indent="-90805">
              <a:lnSpc>
                <a:spcPct val="100000"/>
              </a:lnSpc>
              <a:buSzPct val="91666"/>
              <a:buFont typeface="Arial"/>
              <a:buChar char="•"/>
              <a:tabLst>
                <a:tab pos="91440" algn="l"/>
              </a:tabLst>
            </a:pPr>
            <a:r>
              <a:rPr sz="1800" b="1" dirty="0">
                <a:latin typeface="Arial"/>
                <a:cs typeface="Arial"/>
              </a:rPr>
              <a:t>Bleaching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signals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near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spc="-20" dirty="0">
                <a:latin typeface="Arial"/>
                <a:cs typeface="Arial"/>
              </a:rPr>
              <a:t>water</a:t>
            </a:r>
            <a:endParaRPr sz="1800">
              <a:latin typeface="Arial"/>
              <a:cs typeface="Arial"/>
            </a:endParaRPr>
          </a:p>
          <a:p>
            <a:pPr marL="91440" indent="-90805">
              <a:lnSpc>
                <a:spcPct val="100000"/>
              </a:lnSpc>
              <a:buSzPct val="91666"/>
              <a:buFont typeface="Arial"/>
              <a:buChar char="•"/>
              <a:tabLst>
                <a:tab pos="91440" algn="l"/>
              </a:tabLst>
            </a:pPr>
            <a:r>
              <a:rPr sz="1800" b="1" dirty="0">
                <a:latin typeface="Arial"/>
                <a:cs typeface="Arial"/>
              </a:rPr>
              <a:t>Large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dispersive tail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water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signal: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tilted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baseline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59337" y="2420937"/>
            <a:ext cx="2162175" cy="367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10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0"/>
              </a:spcBef>
            </a:pPr>
            <a:r>
              <a:rPr sz="1800" b="1" spc="-10" dirty="0">
                <a:latin typeface="Times New Roman"/>
                <a:cs typeface="Times New Roman"/>
              </a:rPr>
              <a:t>Watergate</a:t>
            </a:r>
            <a:r>
              <a:rPr sz="1800" b="1" spc="-9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(zgpgwg)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219700" y="5229225"/>
            <a:ext cx="1441450" cy="367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10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0"/>
              </a:spcBef>
            </a:pPr>
            <a:r>
              <a:rPr sz="1800" b="1" dirty="0">
                <a:latin typeface="Times New Roman"/>
                <a:cs typeface="Times New Roman"/>
              </a:rPr>
              <a:t>Presat</a:t>
            </a:r>
            <a:r>
              <a:rPr sz="1800" b="1" spc="-8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(zgpr)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84212" y="4652962"/>
            <a:ext cx="1117600" cy="33655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73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5"/>
              </a:spcBef>
            </a:pPr>
            <a:r>
              <a:rPr sz="1600" b="1" spc="-10" dirty="0">
                <a:solidFill>
                  <a:srgbClr val="FF0066"/>
                </a:solidFill>
                <a:latin typeface="Times New Roman"/>
                <a:cs typeface="Times New Roman"/>
              </a:rPr>
              <a:t>Watergate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195512" y="5613400"/>
            <a:ext cx="738505" cy="33655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73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5"/>
              </a:spcBef>
            </a:pPr>
            <a:r>
              <a:rPr sz="16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Presat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2137" y="2009775"/>
            <a:ext cx="3797300" cy="367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10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0"/>
              </a:spcBef>
            </a:pPr>
            <a:r>
              <a:rPr sz="1800" b="1" dirty="0">
                <a:latin typeface="Times New Roman"/>
                <a:cs typeface="Times New Roman"/>
              </a:rPr>
              <a:t>1D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baseline="25462" dirty="0">
                <a:latin typeface="Times New Roman"/>
                <a:cs typeface="Times New Roman"/>
              </a:rPr>
              <a:t>1</a:t>
            </a:r>
            <a:r>
              <a:rPr sz="1800" b="1" dirty="0">
                <a:latin typeface="Times New Roman"/>
                <a:cs typeface="Times New Roman"/>
              </a:rPr>
              <a:t>H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spectra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of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TEP-</a:t>
            </a:r>
            <a:r>
              <a:rPr sz="1800" b="1" dirty="0">
                <a:latin typeface="Times New Roman"/>
                <a:cs typeface="Times New Roman"/>
              </a:rPr>
              <a:t>I, pH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6,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290 </a:t>
            </a:r>
            <a:r>
              <a:rPr sz="1800" b="1" spc="-25" dirty="0">
                <a:latin typeface="Times New Roman"/>
                <a:cs typeface="Times New Roman"/>
              </a:rPr>
              <a:t>K.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7615" y="930275"/>
            <a:ext cx="6948805" cy="1562100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63500" marR="227329" indent="-10160">
              <a:lnSpc>
                <a:spcPct val="70000"/>
              </a:lnSpc>
              <a:spcBef>
                <a:spcPts val="745"/>
              </a:spcBef>
              <a:buSzPct val="94444"/>
              <a:buFont typeface="Arial"/>
              <a:buChar char="•"/>
              <a:tabLst>
                <a:tab pos="142240" algn="l"/>
              </a:tabLst>
            </a:pP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	A</a:t>
            </a:r>
            <a:r>
              <a:rPr sz="1800" b="1" spc="-10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field-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gradient</a:t>
            </a:r>
            <a:r>
              <a:rPr sz="1800" b="1" spc="-2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pulse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is</a:t>
            </a:r>
            <a:r>
              <a:rPr sz="1800" b="1" spc="-2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a</a:t>
            </a:r>
            <a:r>
              <a:rPr sz="1800" b="1" spc="-2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pulse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or</a:t>
            </a:r>
            <a:r>
              <a:rPr sz="1800" b="1" spc="-2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a</a:t>
            </a:r>
            <a:r>
              <a:rPr sz="1800" b="1" spc="-2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period</a:t>
            </a:r>
            <a:r>
              <a:rPr sz="1800" b="1" spc="-2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during</a:t>
            </a:r>
            <a:r>
              <a:rPr sz="1800" b="1" spc="-4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which</a:t>
            </a:r>
            <a:r>
              <a:rPr sz="1800" b="1" spc="-4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3333CC"/>
                </a:solidFill>
                <a:latin typeface="Arial"/>
                <a:cs typeface="Arial"/>
              </a:rPr>
              <a:t>the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magnetic</a:t>
            </a:r>
            <a:r>
              <a:rPr sz="1800" b="1" spc="-4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field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is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made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deliberately</a:t>
            </a:r>
            <a:r>
              <a:rPr sz="1800" b="1" spc="-3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inhomogeneous.</a:t>
            </a:r>
            <a:endParaRPr sz="180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</a:pPr>
            <a:r>
              <a:rPr sz="1800" b="1" spc="-10" dirty="0">
                <a:solidFill>
                  <a:srgbClr val="CC0000"/>
                </a:solidFill>
                <a:latin typeface="Arial"/>
                <a:cs typeface="Arial"/>
              </a:rPr>
              <a:t>B=B</a:t>
            </a:r>
            <a:r>
              <a:rPr sz="1800" b="1" spc="-15" baseline="-20833" dirty="0">
                <a:solidFill>
                  <a:srgbClr val="CC0000"/>
                </a:solidFill>
                <a:latin typeface="Arial"/>
                <a:cs typeface="Arial"/>
              </a:rPr>
              <a:t>0</a:t>
            </a:r>
            <a:r>
              <a:rPr sz="1800" b="1" spc="-10" dirty="0">
                <a:solidFill>
                  <a:srgbClr val="CC0000"/>
                </a:solidFill>
                <a:latin typeface="Arial"/>
                <a:cs typeface="Arial"/>
              </a:rPr>
              <a:t>+B</a:t>
            </a:r>
            <a:r>
              <a:rPr sz="1800" b="1" spc="-15" baseline="-20833" dirty="0">
                <a:solidFill>
                  <a:srgbClr val="CC0000"/>
                </a:solidFill>
                <a:latin typeface="Arial"/>
                <a:cs typeface="Arial"/>
              </a:rPr>
              <a:t>g</a:t>
            </a:r>
            <a:r>
              <a:rPr sz="1800" b="1" spc="-10" dirty="0">
                <a:solidFill>
                  <a:srgbClr val="CC0000"/>
                </a:solidFill>
                <a:latin typeface="Arial"/>
                <a:cs typeface="Arial"/>
              </a:rPr>
              <a:t>(z)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170"/>
              </a:spcBef>
            </a:pPr>
            <a:endParaRPr sz="1800">
              <a:latin typeface="Arial"/>
              <a:cs typeface="Arial"/>
            </a:endParaRPr>
          </a:p>
          <a:p>
            <a:pPr marL="62865" marR="55880" indent="-10160">
              <a:lnSpc>
                <a:spcPct val="70000"/>
              </a:lnSpc>
              <a:buSzPct val="94444"/>
              <a:buFont typeface="Arial"/>
              <a:buChar char="•"/>
              <a:tabLst>
                <a:tab pos="141605" algn="l"/>
              </a:tabLst>
            </a:pP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	The</a:t>
            </a:r>
            <a:r>
              <a:rPr sz="1800" b="1" spc="-4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magnetic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field,</a:t>
            </a:r>
            <a:r>
              <a:rPr sz="1800" b="1" spc="-3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generated</a:t>
            </a:r>
            <a:r>
              <a:rPr sz="1800" b="1" spc="-2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by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a</a:t>
            </a:r>
            <a:r>
              <a:rPr sz="1800" b="1" spc="-3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gradient</a:t>
            </a:r>
            <a:r>
              <a:rPr sz="1800" b="1" spc="-4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pulse,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B</a:t>
            </a:r>
            <a:r>
              <a:rPr sz="1800" b="1" baseline="-20833" dirty="0">
                <a:solidFill>
                  <a:srgbClr val="3333CC"/>
                </a:solidFill>
                <a:latin typeface="Arial"/>
                <a:cs typeface="Arial"/>
              </a:rPr>
              <a:t>g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(z)</a:t>
            </a:r>
            <a:r>
              <a:rPr sz="1800" b="1" spc="-1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varies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linearly</a:t>
            </a:r>
            <a:r>
              <a:rPr sz="1800" b="1" spc="-3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along</a:t>
            </a:r>
            <a:r>
              <a:rPr sz="1800" b="1" spc="-4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the</a:t>
            </a:r>
            <a:r>
              <a:rPr sz="1800" b="1" spc="-3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Z-</a:t>
            </a:r>
            <a:r>
              <a:rPr sz="1800" b="1" spc="-20" dirty="0">
                <a:solidFill>
                  <a:srgbClr val="3333CC"/>
                </a:solidFill>
                <a:latin typeface="Arial"/>
                <a:cs typeface="Arial"/>
              </a:rPr>
              <a:t>axis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3090" y="2614336"/>
            <a:ext cx="6604000" cy="1944370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20"/>
              </a:spcBef>
            </a:pPr>
            <a:r>
              <a:rPr sz="2000" b="1" dirty="0">
                <a:solidFill>
                  <a:srgbClr val="CC0000"/>
                </a:solidFill>
                <a:latin typeface="Arial"/>
                <a:cs typeface="Arial"/>
              </a:rPr>
              <a:t>B</a:t>
            </a:r>
            <a:r>
              <a:rPr sz="1950" b="1" baseline="-21367" dirty="0">
                <a:solidFill>
                  <a:srgbClr val="CC0000"/>
                </a:solidFill>
                <a:latin typeface="Arial"/>
                <a:cs typeface="Arial"/>
              </a:rPr>
              <a:t>g</a:t>
            </a:r>
            <a:r>
              <a:rPr sz="2000" b="1" dirty="0">
                <a:solidFill>
                  <a:srgbClr val="CC0000"/>
                </a:solidFill>
                <a:latin typeface="Arial"/>
                <a:cs typeface="Arial"/>
              </a:rPr>
              <a:t>(z)=zG</a:t>
            </a:r>
            <a:r>
              <a:rPr sz="1950" b="1" baseline="-21367" dirty="0">
                <a:solidFill>
                  <a:srgbClr val="CC0000"/>
                </a:solidFill>
                <a:latin typeface="Arial"/>
                <a:cs typeface="Arial"/>
              </a:rPr>
              <a:t>z</a:t>
            </a:r>
            <a:r>
              <a:rPr sz="2000" b="1" dirty="0">
                <a:latin typeface="Arial"/>
                <a:cs typeface="Arial"/>
              </a:rPr>
              <a:t>,</a:t>
            </a:r>
            <a:r>
              <a:rPr sz="2000" b="1" spc="-60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where</a:t>
            </a:r>
            <a:endParaRPr sz="18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459"/>
              </a:spcBef>
            </a:pPr>
            <a:r>
              <a:rPr sz="1800" dirty="0">
                <a:latin typeface="Arial"/>
                <a:cs typeface="Arial"/>
              </a:rPr>
              <a:t>G</a:t>
            </a:r>
            <a:r>
              <a:rPr sz="1800" baseline="-20833" dirty="0">
                <a:latin typeface="Arial"/>
                <a:cs typeface="Arial"/>
              </a:rPr>
              <a:t>z</a:t>
            </a:r>
            <a:r>
              <a:rPr sz="1800" dirty="0">
                <a:latin typeface="Arial"/>
                <a:cs typeface="Arial"/>
              </a:rPr>
              <a:t>: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gradient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strength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(G/cm),</a:t>
            </a:r>
            <a:r>
              <a:rPr sz="1800" spc="-4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Z: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z-</a:t>
            </a:r>
            <a:r>
              <a:rPr sz="1800" dirty="0">
                <a:latin typeface="Arial"/>
                <a:cs typeface="Arial"/>
              </a:rPr>
              <a:t>axis </a:t>
            </a:r>
            <a:r>
              <a:rPr sz="1800" spc="-10" dirty="0">
                <a:latin typeface="Arial"/>
                <a:cs typeface="Arial"/>
              </a:rPr>
              <a:t>position</a:t>
            </a:r>
            <a:endParaRPr sz="1800">
              <a:latin typeface="Arial"/>
              <a:cs typeface="Arial"/>
            </a:endParaRPr>
          </a:p>
          <a:p>
            <a:pPr marL="38100" marR="30480" indent="-10160">
              <a:lnSpc>
                <a:spcPct val="109900"/>
              </a:lnSpc>
              <a:spcBef>
                <a:spcPts val="1650"/>
              </a:spcBef>
              <a:buSzPct val="94444"/>
              <a:buFont typeface="Arial"/>
              <a:buChar char="•"/>
              <a:tabLst>
                <a:tab pos="116839" algn="l"/>
              </a:tabLst>
            </a:pP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	Viewing</a:t>
            </a:r>
            <a:r>
              <a:rPr sz="1800" b="1" spc="-6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on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the</a:t>
            </a:r>
            <a:r>
              <a:rPr sz="1800" b="1" spc="-4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rotating</a:t>
            </a:r>
            <a:r>
              <a:rPr sz="1800" b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frame,</a:t>
            </a:r>
            <a:r>
              <a:rPr sz="1800" b="1" spc="-1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spins</a:t>
            </a:r>
            <a:r>
              <a:rPr sz="1800" b="1" spc="-4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at</a:t>
            </a:r>
            <a:r>
              <a:rPr sz="1800" b="1" spc="-3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different</a:t>
            </a:r>
            <a:r>
              <a:rPr sz="1800" b="1" spc="-3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3333CC"/>
                </a:solidFill>
                <a:latin typeface="Arial"/>
                <a:cs typeface="Arial"/>
              </a:rPr>
              <a:t>z-position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acquire</a:t>
            </a:r>
            <a:r>
              <a:rPr sz="1800" b="1" spc="-5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different</a:t>
            </a:r>
            <a:r>
              <a:rPr sz="1800" b="1" spc="-5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phase</a:t>
            </a:r>
            <a:r>
              <a:rPr sz="1800" b="1" spc="-5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(Larmor</a:t>
            </a:r>
            <a:r>
              <a:rPr sz="1800" b="1" spc="-5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3333CC"/>
                </a:solidFill>
                <a:latin typeface="Arial"/>
                <a:cs typeface="Arial"/>
              </a:rPr>
              <a:t>frequencies):</a:t>
            </a:r>
            <a:r>
              <a:rPr sz="1800" b="1" spc="1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400" spc="-10" dirty="0">
                <a:latin typeface="Symbol"/>
                <a:cs typeface="Symbol"/>
              </a:rPr>
              <a:t></a:t>
            </a:r>
            <a:r>
              <a:rPr sz="2400" b="1" spc="-10" dirty="0">
                <a:latin typeface="Times New Roman"/>
                <a:cs typeface="Times New Roman"/>
              </a:rPr>
              <a:t>(</a:t>
            </a:r>
            <a:r>
              <a:rPr sz="2400" b="1" spc="-10" dirty="0">
                <a:latin typeface="Arial"/>
                <a:cs typeface="Arial"/>
              </a:rPr>
              <a:t>z</a:t>
            </a:r>
            <a:r>
              <a:rPr sz="2400" b="1" spc="-10" dirty="0">
                <a:latin typeface="Times New Roman"/>
                <a:cs typeface="Times New Roman"/>
              </a:rPr>
              <a:t>)=</a:t>
            </a:r>
            <a:r>
              <a:rPr sz="2400" spc="-10" dirty="0">
                <a:latin typeface="Symbol"/>
                <a:cs typeface="Symbol"/>
              </a:rPr>
              <a:t></a:t>
            </a:r>
            <a:r>
              <a:rPr sz="2400" b="1" spc="-10" dirty="0">
                <a:solidFill>
                  <a:srgbClr val="3333CC"/>
                </a:solidFill>
                <a:latin typeface="Arial"/>
                <a:cs typeface="Arial"/>
              </a:rPr>
              <a:t>z</a:t>
            </a:r>
            <a:r>
              <a:rPr sz="2400" b="1" spc="-10" dirty="0">
                <a:latin typeface="Arial"/>
                <a:cs typeface="Arial"/>
              </a:rPr>
              <a:t>G</a:t>
            </a:r>
            <a:r>
              <a:rPr sz="2400" b="1" spc="-15" baseline="-20833" dirty="0">
                <a:latin typeface="Arial"/>
                <a:cs typeface="Arial"/>
              </a:rPr>
              <a:t>z</a:t>
            </a:r>
            <a:r>
              <a:rPr sz="2400" spc="-10" dirty="0">
                <a:latin typeface="Symbol"/>
                <a:cs typeface="Symbol"/>
              </a:rPr>
              <a:t>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Arial"/>
                <a:cs typeface="Arial"/>
              </a:rPr>
              <a:t>where</a:t>
            </a:r>
            <a:r>
              <a:rPr sz="1800" spc="-60" dirty="0">
                <a:latin typeface="Arial"/>
                <a:cs typeface="Arial"/>
              </a:rPr>
              <a:t> </a:t>
            </a:r>
            <a:r>
              <a:rPr sz="1800" dirty="0">
                <a:latin typeface="Symbol"/>
                <a:cs typeface="Symbol"/>
              </a:rPr>
              <a:t></a:t>
            </a:r>
            <a:r>
              <a:rPr sz="1800" dirty="0">
                <a:latin typeface="Times New Roman"/>
                <a:cs typeface="Times New Roman"/>
              </a:rPr>
              <a:t>=</a:t>
            </a:r>
            <a:r>
              <a:rPr sz="1800" dirty="0">
                <a:latin typeface="Arial"/>
                <a:cs typeface="Arial"/>
              </a:rPr>
              <a:t>phase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Symbol"/>
                <a:cs typeface="Symbol"/>
              </a:rPr>
              <a:t></a:t>
            </a:r>
            <a:r>
              <a:rPr sz="1800" dirty="0">
                <a:latin typeface="Times New Roman"/>
                <a:cs typeface="Times New Roman"/>
              </a:rPr>
              <a:t>: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Arial"/>
                <a:cs typeface="Arial"/>
              </a:rPr>
              <a:t>gyromagnetic ratio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Symbol"/>
                <a:cs typeface="Symbol"/>
              </a:rPr>
              <a:t></a:t>
            </a:r>
            <a:r>
              <a:rPr sz="1800" dirty="0">
                <a:latin typeface="Times New Roman"/>
                <a:cs typeface="Times New Roman"/>
              </a:rPr>
              <a:t>:</a:t>
            </a:r>
            <a:r>
              <a:rPr sz="1800" spc="-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Arial"/>
                <a:cs typeface="Arial"/>
              </a:rPr>
              <a:t>gradient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duration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8415" y="5170040"/>
            <a:ext cx="6569075" cy="6292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10160">
              <a:lnSpc>
                <a:spcPct val="110000"/>
              </a:lnSpc>
              <a:spcBef>
                <a:spcPts val="100"/>
              </a:spcBef>
              <a:buSzPct val="94444"/>
              <a:buFont typeface="Arial"/>
              <a:buChar char="•"/>
              <a:tabLst>
                <a:tab pos="91440" algn="l"/>
              </a:tabLst>
            </a:pPr>
            <a:r>
              <a:rPr sz="1800" b="1" i="1" dirty="0">
                <a:solidFill>
                  <a:srgbClr val="3333CC"/>
                </a:solidFill>
                <a:latin typeface="Arial"/>
                <a:cs typeface="Arial"/>
              </a:rPr>
              <a:t>	Actively</a:t>
            </a:r>
            <a:r>
              <a:rPr sz="1800" b="1" i="1" spc="-3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3333CC"/>
                </a:solidFill>
                <a:latin typeface="Arial"/>
                <a:cs typeface="Arial"/>
              </a:rPr>
              <a:t>shielded</a:t>
            </a:r>
            <a:r>
              <a:rPr sz="1800" b="1" i="1" spc="-4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3333CC"/>
                </a:solidFill>
                <a:latin typeface="Arial"/>
                <a:cs typeface="Arial"/>
              </a:rPr>
              <a:t>gradient</a:t>
            </a:r>
            <a:r>
              <a:rPr sz="1800" b="1" i="1" spc="-4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3333CC"/>
                </a:solidFill>
                <a:latin typeface="Arial"/>
                <a:cs typeface="Arial"/>
              </a:rPr>
              <a:t>coil</a:t>
            </a:r>
            <a:r>
              <a:rPr sz="1800" b="1" i="1" spc="-4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3333CC"/>
                </a:solidFill>
                <a:latin typeface="Arial"/>
                <a:cs typeface="Arial"/>
              </a:rPr>
              <a:t>reduces</a:t>
            </a:r>
            <a:r>
              <a:rPr sz="1800" b="1" i="1" spc="-2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3333CC"/>
                </a:solidFill>
                <a:latin typeface="Arial"/>
                <a:cs typeface="Arial"/>
              </a:rPr>
              <a:t>eddy</a:t>
            </a:r>
            <a:r>
              <a:rPr sz="1800" b="1" i="1" spc="-4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3333CC"/>
                </a:solidFill>
                <a:latin typeface="Arial"/>
                <a:cs typeface="Arial"/>
              </a:rPr>
              <a:t>current,</a:t>
            </a:r>
            <a:r>
              <a:rPr sz="1800" b="1" i="1" spc="-3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3333CC"/>
                </a:solidFill>
                <a:latin typeface="Arial"/>
                <a:cs typeface="Arial"/>
              </a:rPr>
              <a:t>and</a:t>
            </a:r>
            <a:r>
              <a:rPr sz="1800" b="1" i="1" spc="-25" dirty="0">
                <a:solidFill>
                  <a:srgbClr val="3333CC"/>
                </a:solidFill>
                <a:latin typeface="Arial"/>
                <a:cs typeface="Arial"/>
              </a:rPr>
              <a:t> is </a:t>
            </a:r>
            <a:r>
              <a:rPr sz="1800" b="1" i="1" dirty="0">
                <a:solidFill>
                  <a:srgbClr val="3333CC"/>
                </a:solidFill>
                <a:latin typeface="Arial"/>
                <a:cs typeface="Arial"/>
              </a:rPr>
              <a:t>now</a:t>
            </a:r>
            <a:r>
              <a:rPr sz="1800" b="1" i="1" spc="-5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3333CC"/>
                </a:solidFill>
                <a:latin typeface="Arial"/>
                <a:cs typeface="Arial"/>
              </a:rPr>
              <a:t>popular</a:t>
            </a:r>
            <a:r>
              <a:rPr sz="1800" b="1" i="1" spc="-6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3333CC"/>
                </a:solidFill>
                <a:latin typeface="Arial"/>
                <a:cs typeface="Arial"/>
              </a:rPr>
              <a:t>in</a:t>
            </a:r>
            <a:r>
              <a:rPr sz="1800" b="1" i="1" spc="-5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3333CC"/>
                </a:solidFill>
                <a:latin typeface="Arial"/>
                <a:cs typeface="Arial"/>
              </a:rPr>
              <a:t>multidimensional</a:t>
            </a:r>
            <a:r>
              <a:rPr sz="1800" b="1" i="1" spc="-5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3333CC"/>
                </a:solidFill>
                <a:latin typeface="Arial"/>
                <a:cs typeface="Arial"/>
              </a:rPr>
              <a:t>NMR</a:t>
            </a:r>
            <a:r>
              <a:rPr sz="1800" b="1" i="1" spc="-4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1800" b="1" i="1" spc="-10" dirty="0">
                <a:solidFill>
                  <a:srgbClr val="3333CC"/>
                </a:solidFill>
                <a:latin typeface="Arial"/>
                <a:cs typeface="Arial"/>
              </a:rPr>
              <a:t>spectroscopy.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84212" y="188912"/>
            <a:ext cx="7772400" cy="576580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3238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dirty="0"/>
              <a:t>Pulsed</a:t>
            </a:r>
            <a:r>
              <a:rPr spc="-65" dirty="0"/>
              <a:t> </a:t>
            </a:r>
            <a:r>
              <a:rPr dirty="0"/>
              <a:t>Field</a:t>
            </a:r>
            <a:r>
              <a:rPr spc="-50" dirty="0"/>
              <a:t> </a:t>
            </a:r>
            <a:r>
              <a:rPr dirty="0"/>
              <a:t>Gradient</a:t>
            </a:r>
            <a:r>
              <a:rPr spc="-65" dirty="0"/>
              <a:t> </a:t>
            </a:r>
            <a:r>
              <a:rPr spc="-10" dirty="0"/>
              <a:t>(PFG)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641715" y="3741737"/>
            <a:ext cx="4191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latin typeface="Times New Roman"/>
                <a:cs typeface="Times New Roman"/>
              </a:rPr>
              <a:t>Z=0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7885112" y="1052512"/>
            <a:ext cx="574675" cy="3903979"/>
            <a:chOff x="7885112" y="1052512"/>
            <a:chExt cx="574675" cy="3903979"/>
          </a:xfrm>
        </p:grpSpPr>
        <p:sp>
          <p:nvSpPr>
            <p:cNvPr id="8" name="object 8"/>
            <p:cNvSpPr/>
            <p:nvPr/>
          </p:nvSpPr>
          <p:spPr>
            <a:xfrm>
              <a:off x="7956550" y="1601190"/>
              <a:ext cx="365125" cy="3340735"/>
            </a:xfrm>
            <a:custGeom>
              <a:avLst/>
              <a:gdLst/>
              <a:ahLst/>
              <a:cxnLst/>
              <a:rect l="l" t="t" r="r" b="b"/>
              <a:pathLst>
                <a:path w="365125" h="3340735">
                  <a:moveTo>
                    <a:pt x="365125" y="0"/>
                  </a:moveTo>
                  <a:lnTo>
                    <a:pt x="363458" y="64759"/>
                  </a:lnTo>
                  <a:lnTo>
                    <a:pt x="358603" y="126870"/>
                  </a:lnTo>
                  <a:lnTo>
                    <a:pt x="350778" y="185764"/>
                  </a:lnTo>
                  <a:lnTo>
                    <a:pt x="340199" y="240873"/>
                  </a:lnTo>
                  <a:lnTo>
                    <a:pt x="327085" y="291628"/>
                  </a:lnTo>
                  <a:lnTo>
                    <a:pt x="311653" y="337461"/>
                  </a:lnTo>
                  <a:lnTo>
                    <a:pt x="294120" y="377802"/>
                  </a:lnTo>
                  <a:lnTo>
                    <a:pt x="274704" y="412083"/>
                  </a:lnTo>
                  <a:lnTo>
                    <a:pt x="231094" y="460193"/>
                  </a:lnTo>
                  <a:lnTo>
                    <a:pt x="182562" y="477240"/>
                  </a:lnTo>
                  <a:lnTo>
                    <a:pt x="157790" y="472884"/>
                  </a:lnTo>
                  <a:lnTo>
                    <a:pt x="111501" y="439737"/>
                  </a:lnTo>
                  <a:lnTo>
                    <a:pt x="71004" y="377802"/>
                  </a:lnTo>
                  <a:lnTo>
                    <a:pt x="53471" y="337461"/>
                  </a:lnTo>
                  <a:lnTo>
                    <a:pt x="38039" y="291628"/>
                  </a:lnTo>
                  <a:lnTo>
                    <a:pt x="24925" y="240873"/>
                  </a:lnTo>
                  <a:lnTo>
                    <a:pt x="14346" y="185764"/>
                  </a:lnTo>
                  <a:lnTo>
                    <a:pt x="6521" y="126870"/>
                  </a:lnTo>
                  <a:lnTo>
                    <a:pt x="1666" y="64759"/>
                  </a:lnTo>
                  <a:lnTo>
                    <a:pt x="0" y="0"/>
                  </a:lnTo>
                  <a:lnTo>
                    <a:pt x="0" y="2863456"/>
                  </a:lnTo>
                  <a:lnTo>
                    <a:pt x="1666" y="2928215"/>
                  </a:lnTo>
                  <a:lnTo>
                    <a:pt x="6521" y="2990326"/>
                  </a:lnTo>
                  <a:lnTo>
                    <a:pt x="14346" y="3049221"/>
                  </a:lnTo>
                  <a:lnTo>
                    <a:pt x="24925" y="3104330"/>
                  </a:lnTo>
                  <a:lnTo>
                    <a:pt x="38039" y="3155085"/>
                  </a:lnTo>
                  <a:lnTo>
                    <a:pt x="53471" y="3200917"/>
                  </a:lnTo>
                  <a:lnTo>
                    <a:pt x="71004" y="3241258"/>
                  </a:lnTo>
                  <a:lnTo>
                    <a:pt x="90420" y="3275540"/>
                  </a:lnTo>
                  <a:lnTo>
                    <a:pt x="134030" y="3323649"/>
                  </a:lnTo>
                  <a:lnTo>
                    <a:pt x="182562" y="3340696"/>
                  </a:lnTo>
                  <a:lnTo>
                    <a:pt x="207334" y="3336340"/>
                  </a:lnTo>
                  <a:lnTo>
                    <a:pt x="253623" y="3303193"/>
                  </a:lnTo>
                  <a:lnTo>
                    <a:pt x="294120" y="3241258"/>
                  </a:lnTo>
                  <a:lnTo>
                    <a:pt x="311653" y="3200917"/>
                  </a:lnTo>
                  <a:lnTo>
                    <a:pt x="327085" y="3155085"/>
                  </a:lnTo>
                  <a:lnTo>
                    <a:pt x="340199" y="3104330"/>
                  </a:lnTo>
                  <a:lnTo>
                    <a:pt x="350778" y="3049221"/>
                  </a:lnTo>
                  <a:lnTo>
                    <a:pt x="358603" y="2990326"/>
                  </a:lnTo>
                  <a:lnTo>
                    <a:pt x="363458" y="2928215"/>
                  </a:lnTo>
                  <a:lnTo>
                    <a:pt x="365125" y="2863456"/>
                  </a:lnTo>
                  <a:lnTo>
                    <a:pt x="365125" y="0"/>
                  </a:lnTo>
                  <a:close/>
                </a:path>
              </a:pathLst>
            </a:custGeom>
            <a:solidFill>
              <a:srgbClr val="66FF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956550" y="1123949"/>
              <a:ext cx="365125" cy="955040"/>
            </a:xfrm>
            <a:custGeom>
              <a:avLst/>
              <a:gdLst/>
              <a:ahLst/>
              <a:cxnLst/>
              <a:rect l="l" t="t" r="r" b="b"/>
              <a:pathLst>
                <a:path w="365125" h="955039">
                  <a:moveTo>
                    <a:pt x="182562" y="0"/>
                  </a:moveTo>
                  <a:lnTo>
                    <a:pt x="134030" y="17047"/>
                  </a:lnTo>
                  <a:lnTo>
                    <a:pt x="90420" y="65156"/>
                  </a:lnTo>
                  <a:lnTo>
                    <a:pt x="71004" y="99438"/>
                  </a:lnTo>
                  <a:lnTo>
                    <a:pt x="53471" y="139779"/>
                  </a:lnTo>
                  <a:lnTo>
                    <a:pt x="38039" y="185611"/>
                  </a:lnTo>
                  <a:lnTo>
                    <a:pt x="24925" y="236366"/>
                  </a:lnTo>
                  <a:lnTo>
                    <a:pt x="14346" y="291475"/>
                  </a:lnTo>
                  <a:lnTo>
                    <a:pt x="6521" y="350370"/>
                  </a:lnTo>
                  <a:lnTo>
                    <a:pt x="1666" y="412481"/>
                  </a:lnTo>
                  <a:lnTo>
                    <a:pt x="0" y="477240"/>
                  </a:lnTo>
                  <a:lnTo>
                    <a:pt x="1666" y="541999"/>
                  </a:lnTo>
                  <a:lnTo>
                    <a:pt x="6521" y="604111"/>
                  </a:lnTo>
                  <a:lnTo>
                    <a:pt x="14346" y="663005"/>
                  </a:lnTo>
                  <a:lnTo>
                    <a:pt x="24925" y="718114"/>
                  </a:lnTo>
                  <a:lnTo>
                    <a:pt x="38039" y="768869"/>
                  </a:lnTo>
                  <a:lnTo>
                    <a:pt x="53471" y="814701"/>
                  </a:lnTo>
                  <a:lnTo>
                    <a:pt x="71004" y="855043"/>
                  </a:lnTo>
                  <a:lnTo>
                    <a:pt x="90420" y="889324"/>
                  </a:lnTo>
                  <a:lnTo>
                    <a:pt x="134030" y="937433"/>
                  </a:lnTo>
                  <a:lnTo>
                    <a:pt x="182562" y="954481"/>
                  </a:lnTo>
                  <a:lnTo>
                    <a:pt x="207334" y="950124"/>
                  </a:lnTo>
                  <a:lnTo>
                    <a:pt x="253623" y="916977"/>
                  </a:lnTo>
                  <a:lnTo>
                    <a:pt x="294120" y="855043"/>
                  </a:lnTo>
                  <a:lnTo>
                    <a:pt x="311653" y="814701"/>
                  </a:lnTo>
                  <a:lnTo>
                    <a:pt x="327085" y="768869"/>
                  </a:lnTo>
                  <a:lnTo>
                    <a:pt x="340199" y="718114"/>
                  </a:lnTo>
                  <a:lnTo>
                    <a:pt x="350778" y="663005"/>
                  </a:lnTo>
                  <a:lnTo>
                    <a:pt x="358603" y="604111"/>
                  </a:lnTo>
                  <a:lnTo>
                    <a:pt x="363458" y="541999"/>
                  </a:lnTo>
                  <a:lnTo>
                    <a:pt x="365125" y="477240"/>
                  </a:lnTo>
                  <a:lnTo>
                    <a:pt x="363458" y="412481"/>
                  </a:lnTo>
                  <a:lnTo>
                    <a:pt x="358603" y="350370"/>
                  </a:lnTo>
                  <a:lnTo>
                    <a:pt x="350778" y="291475"/>
                  </a:lnTo>
                  <a:lnTo>
                    <a:pt x="340199" y="236366"/>
                  </a:lnTo>
                  <a:lnTo>
                    <a:pt x="327085" y="185611"/>
                  </a:lnTo>
                  <a:lnTo>
                    <a:pt x="311653" y="139779"/>
                  </a:lnTo>
                  <a:lnTo>
                    <a:pt x="294120" y="99438"/>
                  </a:lnTo>
                  <a:lnTo>
                    <a:pt x="274704" y="65156"/>
                  </a:lnTo>
                  <a:lnTo>
                    <a:pt x="231094" y="17047"/>
                  </a:lnTo>
                  <a:lnTo>
                    <a:pt x="182562" y="0"/>
                  </a:lnTo>
                  <a:close/>
                </a:path>
              </a:pathLst>
            </a:custGeom>
            <a:solidFill>
              <a:srgbClr val="A3F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956550" y="1123949"/>
              <a:ext cx="365125" cy="3818254"/>
            </a:xfrm>
            <a:custGeom>
              <a:avLst/>
              <a:gdLst/>
              <a:ahLst/>
              <a:cxnLst/>
              <a:rect l="l" t="t" r="r" b="b"/>
              <a:pathLst>
                <a:path w="365125" h="3818254">
                  <a:moveTo>
                    <a:pt x="365125" y="477240"/>
                  </a:moveTo>
                  <a:lnTo>
                    <a:pt x="363458" y="541999"/>
                  </a:lnTo>
                  <a:lnTo>
                    <a:pt x="358603" y="604111"/>
                  </a:lnTo>
                  <a:lnTo>
                    <a:pt x="350778" y="663005"/>
                  </a:lnTo>
                  <a:lnTo>
                    <a:pt x="340199" y="718114"/>
                  </a:lnTo>
                  <a:lnTo>
                    <a:pt x="327085" y="768869"/>
                  </a:lnTo>
                  <a:lnTo>
                    <a:pt x="311653" y="814701"/>
                  </a:lnTo>
                  <a:lnTo>
                    <a:pt x="294120" y="855043"/>
                  </a:lnTo>
                  <a:lnTo>
                    <a:pt x="274704" y="889324"/>
                  </a:lnTo>
                  <a:lnTo>
                    <a:pt x="231094" y="937433"/>
                  </a:lnTo>
                  <a:lnTo>
                    <a:pt x="182562" y="954481"/>
                  </a:lnTo>
                  <a:lnTo>
                    <a:pt x="157790" y="950124"/>
                  </a:lnTo>
                  <a:lnTo>
                    <a:pt x="111501" y="916977"/>
                  </a:lnTo>
                  <a:lnTo>
                    <a:pt x="71004" y="855043"/>
                  </a:lnTo>
                  <a:lnTo>
                    <a:pt x="53471" y="814701"/>
                  </a:lnTo>
                  <a:lnTo>
                    <a:pt x="38039" y="768869"/>
                  </a:lnTo>
                  <a:lnTo>
                    <a:pt x="24925" y="718114"/>
                  </a:lnTo>
                  <a:lnTo>
                    <a:pt x="14346" y="663005"/>
                  </a:lnTo>
                  <a:lnTo>
                    <a:pt x="6521" y="604111"/>
                  </a:lnTo>
                  <a:lnTo>
                    <a:pt x="1666" y="541999"/>
                  </a:lnTo>
                  <a:lnTo>
                    <a:pt x="0" y="477240"/>
                  </a:lnTo>
                  <a:lnTo>
                    <a:pt x="1666" y="412481"/>
                  </a:lnTo>
                  <a:lnTo>
                    <a:pt x="6521" y="350370"/>
                  </a:lnTo>
                  <a:lnTo>
                    <a:pt x="14346" y="291475"/>
                  </a:lnTo>
                  <a:lnTo>
                    <a:pt x="24925" y="236366"/>
                  </a:lnTo>
                  <a:lnTo>
                    <a:pt x="38039" y="185611"/>
                  </a:lnTo>
                  <a:lnTo>
                    <a:pt x="53471" y="139779"/>
                  </a:lnTo>
                  <a:lnTo>
                    <a:pt x="71004" y="99438"/>
                  </a:lnTo>
                  <a:lnTo>
                    <a:pt x="90420" y="65156"/>
                  </a:lnTo>
                  <a:lnTo>
                    <a:pt x="134030" y="17047"/>
                  </a:lnTo>
                  <a:lnTo>
                    <a:pt x="182562" y="0"/>
                  </a:lnTo>
                  <a:lnTo>
                    <a:pt x="207334" y="4356"/>
                  </a:lnTo>
                  <a:lnTo>
                    <a:pt x="253623" y="37503"/>
                  </a:lnTo>
                  <a:lnTo>
                    <a:pt x="294120" y="99438"/>
                  </a:lnTo>
                  <a:lnTo>
                    <a:pt x="311653" y="139779"/>
                  </a:lnTo>
                  <a:lnTo>
                    <a:pt x="327085" y="185611"/>
                  </a:lnTo>
                  <a:lnTo>
                    <a:pt x="340199" y="236366"/>
                  </a:lnTo>
                  <a:lnTo>
                    <a:pt x="350778" y="291475"/>
                  </a:lnTo>
                  <a:lnTo>
                    <a:pt x="358603" y="350370"/>
                  </a:lnTo>
                  <a:lnTo>
                    <a:pt x="363458" y="412481"/>
                  </a:lnTo>
                  <a:lnTo>
                    <a:pt x="365125" y="477240"/>
                  </a:lnTo>
                  <a:close/>
                </a:path>
                <a:path w="365125" h="3818254">
                  <a:moveTo>
                    <a:pt x="365125" y="477240"/>
                  </a:moveTo>
                  <a:lnTo>
                    <a:pt x="365125" y="3340696"/>
                  </a:lnTo>
                  <a:lnTo>
                    <a:pt x="363458" y="3405456"/>
                  </a:lnTo>
                  <a:lnTo>
                    <a:pt x="358603" y="3467567"/>
                  </a:lnTo>
                  <a:lnTo>
                    <a:pt x="350778" y="3526461"/>
                  </a:lnTo>
                  <a:lnTo>
                    <a:pt x="340199" y="3581570"/>
                  </a:lnTo>
                  <a:lnTo>
                    <a:pt x="327085" y="3632325"/>
                  </a:lnTo>
                  <a:lnTo>
                    <a:pt x="311653" y="3678158"/>
                  </a:lnTo>
                  <a:lnTo>
                    <a:pt x="294120" y="3718499"/>
                  </a:lnTo>
                  <a:lnTo>
                    <a:pt x="274704" y="3752780"/>
                  </a:lnTo>
                  <a:lnTo>
                    <a:pt x="231094" y="3800890"/>
                  </a:lnTo>
                  <a:lnTo>
                    <a:pt x="182562" y="3817937"/>
                  </a:lnTo>
                  <a:lnTo>
                    <a:pt x="157790" y="3813580"/>
                  </a:lnTo>
                  <a:lnTo>
                    <a:pt x="111501" y="3780434"/>
                  </a:lnTo>
                  <a:lnTo>
                    <a:pt x="71004" y="3718499"/>
                  </a:lnTo>
                  <a:lnTo>
                    <a:pt x="53471" y="3678158"/>
                  </a:lnTo>
                  <a:lnTo>
                    <a:pt x="38039" y="3632325"/>
                  </a:lnTo>
                  <a:lnTo>
                    <a:pt x="24925" y="3581570"/>
                  </a:lnTo>
                  <a:lnTo>
                    <a:pt x="14346" y="3526461"/>
                  </a:lnTo>
                  <a:lnTo>
                    <a:pt x="6521" y="3467567"/>
                  </a:lnTo>
                  <a:lnTo>
                    <a:pt x="1666" y="3405456"/>
                  </a:lnTo>
                  <a:lnTo>
                    <a:pt x="0" y="3340696"/>
                  </a:lnTo>
                  <a:lnTo>
                    <a:pt x="0" y="47724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956550" y="1052512"/>
              <a:ext cx="360680" cy="1978025"/>
            </a:xfrm>
            <a:custGeom>
              <a:avLst/>
              <a:gdLst/>
              <a:ahLst/>
              <a:cxnLst/>
              <a:rect l="l" t="t" r="r" b="b"/>
              <a:pathLst>
                <a:path w="360679" h="1978025">
                  <a:moveTo>
                    <a:pt x="360362" y="0"/>
                  </a:moveTo>
                  <a:lnTo>
                    <a:pt x="0" y="0"/>
                  </a:lnTo>
                  <a:lnTo>
                    <a:pt x="0" y="1978025"/>
                  </a:lnTo>
                  <a:lnTo>
                    <a:pt x="360362" y="1978025"/>
                  </a:lnTo>
                  <a:lnTo>
                    <a:pt x="3603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956550" y="1628774"/>
              <a:ext cx="0" cy="1440180"/>
            </a:xfrm>
            <a:custGeom>
              <a:avLst/>
              <a:gdLst/>
              <a:ahLst/>
              <a:cxnLst/>
              <a:rect l="l" t="t" r="r" b="b"/>
              <a:pathLst>
                <a:path h="1440180">
                  <a:moveTo>
                    <a:pt x="0" y="0"/>
                  </a:moveTo>
                  <a:lnTo>
                    <a:pt x="0" y="1439862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885112" y="1341437"/>
              <a:ext cx="574675" cy="287655"/>
            </a:xfrm>
            <a:custGeom>
              <a:avLst/>
              <a:gdLst/>
              <a:ahLst/>
              <a:cxnLst/>
              <a:rect l="l" t="t" r="r" b="b"/>
              <a:pathLst>
                <a:path w="574675" h="287655">
                  <a:moveTo>
                    <a:pt x="574675" y="0"/>
                  </a:moveTo>
                  <a:lnTo>
                    <a:pt x="0" y="0"/>
                  </a:lnTo>
                  <a:lnTo>
                    <a:pt x="0" y="287337"/>
                  </a:lnTo>
                  <a:lnTo>
                    <a:pt x="574675" y="287337"/>
                  </a:lnTo>
                  <a:lnTo>
                    <a:pt x="5746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8426450" y="2997200"/>
            <a:ext cx="135255" cy="1943100"/>
            <a:chOff x="8426450" y="2997200"/>
            <a:chExt cx="135255" cy="1943100"/>
          </a:xfrm>
        </p:grpSpPr>
        <p:sp>
          <p:nvSpPr>
            <p:cNvPr id="15" name="object 15"/>
            <p:cNvSpPr/>
            <p:nvPr/>
          </p:nvSpPr>
          <p:spPr>
            <a:xfrm>
              <a:off x="8469312" y="3068637"/>
              <a:ext cx="0" cy="1800225"/>
            </a:xfrm>
            <a:custGeom>
              <a:avLst/>
              <a:gdLst/>
              <a:ahLst/>
              <a:cxnLst/>
              <a:rect l="l" t="t" r="r" b="b"/>
              <a:pathLst>
                <a:path h="1800225">
                  <a:moveTo>
                    <a:pt x="0" y="1800225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426450" y="2997199"/>
              <a:ext cx="85725" cy="1943100"/>
            </a:xfrm>
            <a:custGeom>
              <a:avLst/>
              <a:gdLst/>
              <a:ahLst/>
              <a:cxnLst/>
              <a:rect l="l" t="t" r="r" b="b"/>
              <a:pathLst>
                <a:path w="85725" h="1943100">
                  <a:moveTo>
                    <a:pt x="85725" y="1857375"/>
                  </a:moveTo>
                  <a:lnTo>
                    <a:pt x="0" y="1857375"/>
                  </a:lnTo>
                  <a:lnTo>
                    <a:pt x="42862" y="1943100"/>
                  </a:lnTo>
                  <a:lnTo>
                    <a:pt x="85725" y="1857375"/>
                  </a:lnTo>
                  <a:close/>
                </a:path>
                <a:path w="85725" h="1943100">
                  <a:moveTo>
                    <a:pt x="85725" y="85725"/>
                  </a:moveTo>
                  <a:lnTo>
                    <a:pt x="42862" y="0"/>
                  </a:lnTo>
                  <a:lnTo>
                    <a:pt x="0" y="85725"/>
                  </a:lnTo>
                  <a:lnTo>
                    <a:pt x="85725" y="8572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469312" y="3932237"/>
              <a:ext cx="92075" cy="0"/>
            </a:xfrm>
            <a:custGeom>
              <a:avLst/>
              <a:gdLst/>
              <a:ahLst/>
              <a:cxnLst/>
              <a:rect l="l" t="t" r="r" b="b"/>
              <a:pathLst>
                <a:path w="92075">
                  <a:moveTo>
                    <a:pt x="0" y="0"/>
                  </a:moveTo>
                  <a:lnTo>
                    <a:pt x="9207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8430577" y="2589212"/>
            <a:ext cx="304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latin typeface="Times New Roman"/>
                <a:cs typeface="Times New Roman"/>
              </a:rPr>
              <a:t>B</a:t>
            </a:r>
            <a:r>
              <a:rPr sz="1800" b="1" spc="-37" baseline="-20833" dirty="0">
                <a:latin typeface="Times New Roman"/>
                <a:cs typeface="Times New Roman"/>
              </a:rPr>
              <a:t>g</a:t>
            </a:r>
            <a:endParaRPr sz="1800" baseline="-20833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430577" y="4965698"/>
            <a:ext cx="381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Times New Roman"/>
                <a:cs typeface="Times New Roman"/>
              </a:rPr>
              <a:t>-</a:t>
            </a:r>
            <a:r>
              <a:rPr sz="1800" b="1" spc="-25" dirty="0">
                <a:latin typeface="Times New Roman"/>
                <a:cs typeface="Times New Roman"/>
              </a:rPr>
              <a:t>B</a:t>
            </a:r>
            <a:r>
              <a:rPr sz="1800" b="1" spc="-37" baseline="-20833" dirty="0">
                <a:latin typeface="Times New Roman"/>
                <a:cs typeface="Times New Roman"/>
              </a:rPr>
              <a:t>g</a:t>
            </a:r>
            <a:endParaRPr sz="1800" baseline="-20833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4212" y="188912"/>
            <a:ext cx="7772400" cy="576580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3238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dirty="0"/>
              <a:t>Pulsed</a:t>
            </a:r>
            <a:r>
              <a:rPr spc="-65" dirty="0"/>
              <a:t> </a:t>
            </a:r>
            <a:r>
              <a:rPr dirty="0"/>
              <a:t>Field</a:t>
            </a:r>
            <a:r>
              <a:rPr spc="-50" dirty="0"/>
              <a:t> </a:t>
            </a:r>
            <a:r>
              <a:rPr dirty="0"/>
              <a:t>Gradient</a:t>
            </a:r>
            <a:r>
              <a:rPr spc="-65" dirty="0"/>
              <a:t> </a:t>
            </a:r>
            <a:r>
              <a:rPr spc="-10" dirty="0"/>
              <a:t>(PFG)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56602" y="5002212"/>
            <a:ext cx="4191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latin typeface="Times New Roman"/>
                <a:cs typeface="Times New Roman"/>
              </a:rPr>
              <a:t>Z=0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41342" y="4257675"/>
            <a:ext cx="161925" cy="1943100"/>
            <a:chOff x="541342" y="4257675"/>
            <a:chExt cx="161925" cy="1943100"/>
          </a:xfrm>
        </p:grpSpPr>
        <p:sp>
          <p:nvSpPr>
            <p:cNvPr id="5" name="object 5"/>
            <p:cNvSpPr/>
            <p:nvPr/>
          </p:nvSpPr>
          <p:spPr>
            <a:xfrm>
              <a:off x="584200" y="4329112"/>
              <a:ext cx="0" cy="1800225"/>
            </a:xfrm>
            <a:custGeom>
              <a:avLst/>
              <a:gdLst/>
              <a:ahLst/>
              <a:cxnLst/>
              <a:rect l="l" t="t" r="r" b="b"/>
              <a:pathLst>
                <a:path h="1800225">
                  <a:moveTo>
                    <a:pt x="0" y="1800225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41337" y="4257674"/>
              <a:ext cx="85725" cy="1943100"/>
            </a:xfrm>
            <a:custGeom>
              <a:avLst/>
              <a:gdLst/>
              <a:ahLst/>
              <a:cxnLst/>
              <a:rect l="l" t="t" r="r" b="b"/>
              <a:pathLst>
                <a:path w="85725" h="1943100">
                  <a:moveTo>
                    <a:pt x="85725" y="1857375"/>
                  </a:moveTo>
                  <a:lnTo>
                    <a:pt x="0" y="1857375"/>
                  </a:lnTo>
                  <a:lnTo>
                    <a:pt x="42862" y="1943100"/>
                  </a:lnTo>
                  <a:lnTo>
                    <a:pt x="85725" y="1857375"/>
                  </a:lnTo>
                  <a:close/>
                </a:path>
                <a:path w="85725" h="1943100">
                  <a:moveTo>
                    <a:pt x="85725" y="85725"/>
                  </a:moveTo>
                  <a:lnTo>
                    <a:pt x="42862" y="0"/>
                  </a:lnTo>
                  <a:lnTo>
                    <a:pt x="0" y="85725"/>
                  </a:lnTo>
                  <a:lnTo>
                    <a:pt x="85725" y="8572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1187" y="5157787"/>
              <a:ext cx="92075" cy="0"/>
            </a:xfrm>
            <a:custGeom>
              <a:avLst/>
              <a:gdLst/>
              <a:ahLst/>
              <a:cxnLst/>
              <a:rect l="l" t="t" r="r" b="b"/>
              <a:pathLst>
                <a:path w="92075">
                  <a:moveTo>
                    <a:pt x="0" y="0"/>
                  </a:moveTo>
                  <a:lnTo>
                    <a:pt x="9207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21652" y="3959225"/>
            <a:ext cx="304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latin typeface="Times New Roman"/>
                <a:cs typeface="Times New Roman"/>
              </a:rPr>
              <a:t>B</a:t>
            </a:r>
            <a:r>
              <a:rPr sz="1800" b="1" spc="-37" baseline="-20833" dirty="0">
                <a:latin typeface="Times New Roman"/>
                <a:cs typeface="Times New Roman"/>
              </a:rPr>
              <a:t>g</a:t>
            </a:r>
            <a:endParaRPr sz="1800" baseline="-20833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0065" y="6046785"/>
            <a:ext cx="381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Times New Roman"/>
                <a:cs typeface="Times New Roman"/>
              </a:rPr>
              <a:t>-</a:t>
            </a:r>
            <a:r>
              <a:rPr sz="1800" b="1" spc="-25" dirty="0">
                <a:latin typeface="Times New Roman"/>
                <a:cs typeface="Times New Roman"/>
              </a:rPr>
              <a:t>B</a:t>
            </a:r>
            <a:r>
              <a:rPr sz="1800" b="1" spc="-37" baseline="-20833" dirty="0">
                <a:latin typeface="Times New Roman"/>
                <a:cs typeface="Times New Roman"/>
              </a:rPr>
              <a:t>g</a:t>
            </a:r>
            <a:endParaRPr sz="1800" baseline="-20833">
              <a:latin typeface="Times New Roman"/>
              <a:cs typeface="Times New Roman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322387" y="3717925"/>
            <a:ext cx="1402080" cy="2957830"/>
            <a:chOff x="1322387" y="3717925"/>
            <a:chExt cx="1402080" cy="2957830"/>
          </a:xfrm>
        </p:grpSpPr>
        <p:sp>
          <p:nvSpPr>
            <p:cNvPr id="11" name="object 11"/>
            <p:cNvSpPr/>
            <p:nvPr/>
          </p:nvSpPr>
          <p:spPr>
            <a:xfrm>
              <a:off x="1331912" y="4041089"/>
              <a:ext cx="1383030" cy="1890395"/>
            </a:xfrm>
            <a:custGeom>
              <a:avLst/>
              <a:gdLst/>
              <a:ahLst/>
              <a:cxnLst/>
              <a:rect l="l" t="t" r="r" b="b"/>
              <a:pathLst>
                <a:path w="1383030" h="1890395">
                  <a:moveTo>
                    <a:pt x="0" y="1797730"/>
                  </a:moveTo>
                  <a:lnTo>
                    <a:pt x="35245" y="1768496"/>
                  </a:lnTo>
                  <a:lnTo>
                    <a:pt x="94388" y="1751050"/>
                  </a:lnTo>
                  <a:lnTo>
                    <a:pt x="133389" y="1743109"/>
                  </a:lnTo>
                  <a:lnTo>
                    <a:pt x="178113" y="1735764"/>
                  </a:lnTo>
                  <a:lnTo>
                    <a:pt x="228139" y="1729073"/>
                  </a:lnTo>
                  <a:lnTo>
                    <a:pt x="283046" y="1723090"/>
                  </a:lnTo>
                  <a:lnTo>
                    <a:pt x="342410" y="1717874"/>
                  </a:lnTo>
                  <a:lnTo>
                    <a:pt x="405812" y="1713479"/>
                  </a:lnTo>
                  <a:lnTo>
                    <a:pt x="472828" y="1709963"/>
                  </a:lnTo>
                  <a:lnTo>
                    <a:pt x="543038" y="1707382"/>
                  </a:lnTo>
                  <a:lnTo>
                    <a:pt x="616019" y="1705791"/>
                  </a:lnTo>
                  <a:lnTo>
                    <a:pt x="691349" y="1705249"/>
                  </a:lnTo>
                  <a:lnTo>
                    <a:pt x="766680" y="1705791"/>
                  </a:lnTo>
                  <a:lnTo>
                    <a:pt x="839662" y="1707382"/>
                  </a:lnTo>
                  <a:lnTo>
                    <a:pt x="909872" y="1709963"/>
                  </a:lnTo>
                  <a:lnTo>
                    <a:pt x="976889" y="1713479"/>
                  </a:lnTo>
                  <a:lnTo>
                    <a:pt x="1040292" y="1717874"/>
                  </a:lnTo>
                  <a:lnTo>
                    <a:pt x="1099658" y="1723090"/>
                  </a:lnTo>
                  <a:lnTo>
                    <a:pt x="1154565" y="1729073"/>
                  </a:lnTo>
                  <a:lnTo>
                    <a:pt x="1204593" y="1735764"/>
                  </a:lnTo>
                  <a:lnTo>
                    <a:pt x="1249318" y="1743109"/>
                  </a:lnTo>
                  <a:lnTo>
                    <a:pt x="1288320" y="1751050"/>
                  </a:lnTo>
                  <a:lnTo>
                    <a:pt x="1347466" y="1768496"/>
                  </a:lnTo>
                  <a:lnTo>
                    <a:pt x="1382712" y="1797730"/>
                  </a:lnTo>
                  <a:lnTo>
                    <a:pt x="1378655" y="1807807"/>
                  </a:lnTo>
                  <a:lnTo>
                    <a:pt x="1321176" y="1835927"/>
                  </a:lnTo>
                  <a:lnTo>
                    <a:pt x="1249318" y="1852349"/>
                  </a:lnTo>
                  <a:lnTo>
                    <a:pt x="1204593" y="1859694"/>
                  </a:lnTo>
                  <a:lnTo>
                    <a:pt x="1154565" y="1866386"/>
                  </a:lnTo>
                  <a:lnTo>
                    <a:pt x="1099658" y="1872369"/>
                  </a:lnTo>
                  <a:lnTo>
                    <a:pt x="1040292" y="1877586"/>
                  </a:lnTo>
                  <a:lnTo>
                    <a:pt x="976889" y="1881981"/>
                  </a:lnTo>
                  <a:lnTo>
                    <a:pt x="909872" y="1885497"/>
                  </a:lnTo>
                  <a:lnTo>
                    <a:pt x="839662" y="1888079"/>
                  </a:lnTo>
                  <a:lnTo>
                    <a:pt x="766680" y="1889669"/>
                  </a:lnTo>
                  <a:lnTo>
                    <a:pt x="691349" y="1890212"/>
                  </a:lnTo>
                  <a:lnTo>
                    <a:pt x="616019" y="1889669"/>
                  </a:lnTo>
                  <a:lnTo>
                    <a:pt x="543038" y="1888079"/>
                  </a:lnTo>
                  <a:lnTo>
                    <a:pt x="472828" y="1885497"/>
                  </a:lnTo>
                  <a:lnTo>
                    <a:pt x="405812" y="1881981"/>
                  </a:lnTo>
                  <a:lnTo>
                    <a:pt x="342410" y="1877586"/>
                  </a:lnTo>
                  <a:lnTo>
                    <a:pt x="283046" y="1872369"/>
                  </a:lnTo>
                  <a:lnTo>
                    <a:pt x="228139" y="1866386"/>
                  </a:lnTo>
                  <a:lnTo>
                    <a:pt x="178113" y="1859694"/>
                  </a:lnTo>
                  <a:lnTo>
                    <a:pt x="133389" y="1852349"/>
                  </a:lnTo>
                  <a:lnTo>
                    <a:pt x="94388" y="1844408"/>
                  </a:lnTo>
                  <a:lnTo>
                    <a:pt x="35245" y="1826962"/>
                  </a:lnTo>
                  <a:lnTo>
                    <a:pt x="0" y="1797730"/>
                  </a:lnTo>
                  <a:close/>
                </a:path>
                <a:path w="1383030" h="1890395">
                  <a:moveTo>
                    <a:pt x="0" y="414629"/>
                  </a:moveTo>
                  <a:lnTo>
                    <a:pt x="35245" y="385397"/>
                  </a:lnTo>
                  <a:lnTo>
                    <a:pt x="94388" y="367950"/>
                  </a:lnTo>
                  <a:lnTo>
                    <a:pt x="133389" y="360009"/>
                  </a:lnTo>
                  <a:lnTo>
                    <a:pt x="178113" y="352665"/>
                  </a:lnTo>
                  <a:lnTo>
                    <a:pt x="228139" y="345973"/>
                  </a:lnTo>
                  <a:lnTo>
                    <a:pt x="283046" y="339990"/>
                  </a:lnTo>
                  <a:lnTo>
                    <a:pt x="342410" y="334773"/>
                  </a:lnTo>
                  <a:lnTo>
                    <a:pt x="405812" y="330379"/>
                  </a:lnTo>
                  <a:lnTo>
                    <a:pt x="472828" y="326862"/>
                  </a:lnTo>
                  <a:lnTo>
                    <a:pt x="543038" y="324281"/>
                  </a:lnTo>
                  <a:lnTo>
                    <a:pt x="616019" y="322690"/>
                  </a:lnTo>
                  <a:lnTo>
                    <a:pt x="691349" y="322148"/>
                  </a:lnTo>
                  <a:lnTo>
                    <a:pt x="766680" y="322690"/>
                  </a:lnTo>
                  <a:lnTo>
                    <a:pt x="839662" y="324281"/>
                  </a:lnTo>
                  <a:lnTo>
                    <a:pt x="909872" y="326862"/>
                  </a:lnTo>
                  <a:lnTo>
                    <a:pt x="976889" y="330379"/>
                  </a:lnTo>
                  <a:lnTo>
                    <a:pt x="1040292" y="334773"/>
                  </a:lnTo>
                  <a:lnTo>
                    <a:pt x="1099658" y="339990"/>
                  </a:lnTo>
                  <a:lnTo>
                    <a:pt x="1154565" y="345973"/>
                  </a:lnTo>
                  <a:lnTo>
                    <a:pt x="1204593" y="352665"/>
                  </a:lnTo>
                  <a:lnTo>
                    <a:pt x="1249318" y="360009"/>
                  </a:lnTo>
                  <a:lnTo>
                    <a:pt x="1288320" y="367950"/>
                  </a:lnTo>
                  <a:lnTo>
                    <a:pt x="1347466" y="385397"/>
                  </a:lnTo>
                  <a:lnTo>
                    <a:pt x="1382712" y="414629"/>
                  </a:lnTo>
                  <a:lnTo>
                    <a:pt x="1378655" y="424707"/>
                  </a:lnTo>
                  <a:lnTo>
                    <a:pt x="1321176" y="452827"/>
                  </a:lnTo>
                  <a:lnTo>
                    <a:pt x="1249318" y="469249"/>
                  </a:lnTo>
                  <a:lnTo>
                    <a:pt x="1204593" y="476594"/>
                  </a:lnTo>
                  <a:lnTo>
                    <a:pt x="1154565" y="483285"/>
                  </a:lnTo>
                  <a:lnTo>
                    <a:pt x="1099658" y="489268"/>
                  </a:lnTo>
                  <a:lnTo>
                    <a:pt x="1040292" y="494485"/>
                  </a:lnTo>
                  <a:lnTo>
                    <a:pt x="976889" y="498880"/>
                  </a:lnTo>
                  <a:lnTo>
                    <a:pt x="909872" y="502396"/>
                  </a:lnTo>
                  <a:lnTo>
                    <a:pt x="839662" y="504978"/>
                  </a:lnTo>
                  <a:lnTo>
                    <a:pt x="766680" y="506568"/>
                  </a:lnTo>
                  <a:lnTo>
                    <a:pt x="691349" y="507111"/>
                  </a:lnTo>
                  <a:lnTo>
                    <a:pt x="616019" y="506568"/>
                  </a:lnTo>
                  <a:lnTo>
                    <a:pt x="543038" y="504978"/>
                  </a:lnTo>
                  <a:lnTo>
                    <a:pt x="472828" y="502396"/>
                  </a:lnTo>
                  <a:lnTo>
                    <a:pt x="405812" y="498880"/>
                  </a:lnTo>
                  <a:lnTo>
                    <a:pt x="342410" y="494485"/>
                  </a:lnTo>
                  <a:lnTo>
                    <a:pt x="283046" y="489268"/>
                  </a:lnTo>
                  <a:lnTo>
                    <a:pt x="228139" y="483285"/>
                  </a:lnTo>
                  <a:lnTo>
                    <a:pt x="178113" y="476594"/>
                  </a:lnTo>
                  <a:lnTo>
                    <a:pt x="133389" y="469249"/>
                  </a:lnTo>
                  <a:lnTo>
                    <a:pt x="94388" y="461308"/>
                  </a:lnTo>
                  <a:lnTo>
                    <a:pt x="35245" y="443862"/>
                  </a:lnTo>
                  <a:lnTo>
                    <a:pt x="0" y="414629"/>
                  </a:lnTo>
                  <a:close/>
                </a:path>
                <a:path w="1383030" h="1890395">
                  <a:moveTo>
                    <a:pt x="0" y="737793"/>
                  </a:moveTo>
                  <a:lnTo>
                    <a:pt x="35245" y="708561"/>
                  </a:lnTo>
                  <a:lnTo>
                    <a:pt x="94388" y="691115"/>
                  </a:lnTo>
                  <a:lnTo>
                    <a:pt x="133389" y="683174"/>
                  </a:lnTo>
                  <a:lnTo>
                    <a:pt x="178113" y="675829"/>
                  </a:lnTo>
                  <a:lnTo>
                    <a:pt x="228139" y="669137"/>
                  </a:lnTo>
                  <a:lnTo>
                    <a:pt x="283046" y="663154"/>
                  </a:lnTo>
                  <a:lnTo>
                    <a:pt x="342410" y="657938"/>
                  </a:lnTo>
                  <a:lnTo>
                    <a:pt x="405812" y="653543"/>
                  </a:lnTo>
                  <a:lnTo>
                    <a:pt x="472828" y="650026"/>
                  </a:lnTo>
                  <a:lnTo>
                    <a:pt x="543038" y="647445"/>
                  </a:lnTo>
                  <a:lnTo>
                    <a:pt x="616019" y="645855"/>
                  </a:lnTo>
                  <a:lnTo>
                    <a:pt x="691349" y="645312"/>
                  </a:lnTo>
                  <a:lnTo>
                    <a:pt x="766680" y="645855"/>
                  </a:lnTo>
                  <a:lnTo>
                    <a:pt x="839662" y="647445"/>
                  </a:lnTo>
                  <a:lnTo>
                    <a:pt x="909872" y="650026"/>
                  </a:lnTo>
                  <a:lnTo>
                    <a:pt x="976889" y="653543"/>
                  </a:lnTo>
                  <a:lnTo>
                    <a:pt x="1040292" y="657938"/>
                  </a:lnTo>
                  <a:lnTo>
                    <a:pt x="1099658" y="663154"/>
                  </a:lnTo>
                  <a:lnTo>
                    <a:pt x="1154565" y="669137"/>
                  </a:lnTo>
                  <a:lnTo>
                    <a:pt x="1204593" y="675829"/>
                  </a:lnTo>
                  <a:lnTo>
                    <a:pt x="1249318" y="683174"/>
                  </a:lnTo>
                  <a:lnTo>
                    <a:pt x="1288320" y="691115"/>
                  </a:lnTo>
                  <a:lnTo>
                    <a:pt x="1347466" y="708561"/>
                  </a:lnTo>
                  <a:lnTo>
                    <a:pt x="1382712" y="737793"/>
                  </a:lnTo>
                  <a:lnTo>
                    <a:pt x="1378655" y="747871"/>
                  </a:lnTo>
                  <a:lnTo>
                    <a:pt x="1321176" y="775991"/>
                  </a:lnTo>
                  <a:lnTo>
                    <a:pt x="1249318" y="792413"/>
                  </a:lnTo>
                  <a:lnTo>
                    <a:pt x="1204593" y="799758"/>
                  </a:lnTo>
                  <a:lnTo>
                    <a:pt x="1154565" y="806450"/>
                  </a:lnTo>
                  <a:lnTo>
                    <a:pt x="1099658" y="812432"/>
                  </a:lnTo>
                  <a:lnTo>
                    <a:pt x="1040292" y="817649"/>
                  </a:lnTo>
                  <a:lnTo>
                    <a:pt x="976889" y="822044"/>
                  </a:lnTo>
                  <a:lnTo>
                    <a:pt x="909872" y="825560"/>
                  </a:lnTo>
                  <a:lnTo>
                    <a:pt x="839662" y="828142"/>
                  </a:lnTo>
                  <a:lnTo>
                    <a:pt x="766680" y="829732"/>
                  </a:lnTo>
                  <a:lnTo>
                    <a:pt x="691349" y="830275"/>
                  </a:lnTo>
                  <a:lnTo>
                    <a:pt x="616019" y="829732"/>
                  </a:lnTo>
                  <a:lnTo>
                    <a:pt x="543038" y="828142"/>
                  </a:lnTo>
                  <a:lnTo>
                    <a:pt x="472828" y="825560"/>
                  </a:lnTo>
                  <a:lnTo>
                    <a:pt x="405812" y="822044"/>
                  </a:lnTo>
                  <a:lnTo>
                    <a:pt x="342410" y="817649"/>
                  </a:lnTo>
                  <a:lnTo>
                    <a:pt x="283046" y="812432"/>
                  </a:lnTo>
                  <a:lnTo>
                    <a:pt x="228139" y="806450"/>
                  </a:lnTo>
                  <a:lnTo>
                    <a:pt x="178113" y="799758"/>
                  </a:lnTo>
                  <a:lnTo>
                    <a:pt x="133389" y="792413"/>
                  </a:lnTo>
                  <a:lnTo>
                    <a:pt x="94388" y="784472"/>
                  </a:lnTo>
                  <a:lnTo>
                    <a:pt x="35245" y="767026"/>
                  </a:lnTo>
                  <a:lnTo>
                    <a:pt x="0" y="737793"/>
                  </a:lnTo>
                  <a:close/>
                </a:path>
                <a:path w="1383030" h="1890395">
                  <a:moveTo>
                    <a:pt x="0" y="1474571"/>
                  </a:moveTo>
                  <a:lnTo>
                    <a:pt x="35245" y="1445337"/>
                  </a:lnTo>
                  <a:lnTo>
                    <a:pt x="94388" y="1427889"/>
                  </a:lnTo>
                  <a:lnTo>
                    <a:pt x="133389" y="1419947"/>
                  </a:lnTo>
                  <a:lnTo>
                    <a:pt x="178113" y="1412601"/>
                  </a:lnTo>
                  <a:lnTo>
                    <a:pt x="228139" y="1405908"/>
                  </a:lnTo>
                  <a:lnTo>
                    <a:pt x="283046" y="1399924"/>
                  </a:lnTo>
                  <a:lnTo>
                    <a:pt x="342410" y="1394706"/>
                  </a:lnTo>
                  <a:lnTo>
                    <a:pt x="405812" y="1390310"/>
                  </a:lnTo>
                  <a:lnTo>
                    <a:pt x="472828" y="1386793"/>
                  </a:lnTo>
                  <a:lnTo>
                    <a:pt x="543038" y="1384211"/>
                  </a:lnTo>
                  <a:lnTo>
                    <a:pt x="616019" y="1382620"/>
                  </a:lnTo>
                  <a:lnTo>
                    <a:pt x="691349" y="1382077"/>
                  </a:lnTo>
                  <a:lnTo>
                    <a:pt x="766680" y="1382620"/>
                  </a:lnTo>
                  <a:lnTo>
                    <a:pt x="839662" y="1384211"/>
                  </a:lnTo>
                  <a:lnTo>
                    <a:pt x="909872" y="1386793"/>
                  </a:lnTo>
                  <a:lnTo>
                    <a:pt x="976889" y="1390310"/>
                  </a:lnTo>
                  <a:lnTo>
                    <a:pt x="1040292" y="1394706"/>
                  </a:lnTo>
                  <a:lnTo>
                    <a:pt x="1099658" y="1399924"/>
                  </a:lnTo>
                  <a:lnTo>
                    <a:pt x="1154565" y="1405908"/>
                  </a:lnTo>
                  <a:lnTo>
                    <a:pt x="1204593" y="1412601"/>
                  </a:lnTo>
                  <a:lnTo>
                    <a:pt x="1249318" y="1419947"/>
                  </a:lnTo>
                  <a:lnTo>
                    <a:pt x="1288320" y="1427889"/>
                  </a:lnTo>
                  <a:lnTo>
                    <a:pt x="1347466" y="1445337"/>
                  </a:lnTo>
                  <a:lnTo>
                    <a:pt x="1382712" y="1474571"/>
                  </a:lnTo>
                  <a:lnTo>
                    <a:pt x="1378655" y="1484646"/>
                  </a:lnTo>
                  <a:lnTo>
                    <a:pt x="1321176" y="1512762"/>
                  </a:lnTo>
                  <a:lnTo>
                    <a:pt x="1249318" y="1529183"/>
                  </a:lnTo>
                  <a:lnTo>
                    <a:pt x="1204593" y="1536528"/>
                  </a:lnTo>
                  <a:lnTo>
                    <a:pt x="1154565" y="1543219"/>
                  </a:lnTo>
                  <a:lnTo>
                    <a:pt x="1099658" y="1549202"/>
                  </a:lnTo>
                  <a:lnTo>
                    <a:pt x="1040292" y="1554419"/>
                  </a:lnTo>
                  <a:lnTo>
                    <a:pt x="976889" y="1558814"/>
                  </a:lnTo>
                  <a:lnTo>
                    <a:pt x="909872" y="1562331"/>
                  </a:lnTo>
                  <a:lnTo>
                    <a:pt x="839662" y="1564913"/>
                  </a:lnTo>
                  <a:lnTo>
                    <a:pt x="766680" y="1566503"/>
                  </a:lnTo>
                  <a:lnTo>
                    <a:pt x="691349" y="1567046"/>
                  </a:lnTo>
                  <a:lnTo>
                    <a:pt x="616019" y="1566503"/>
                  </a:lnTo>
                  <a:lnTo>
                    <a:pt x="543038" y="1564913"/>
                  </a:lnTo>
                  <a:lnTo>
                    <a:pt x="472828" y="1562331"/>
                  </a:lnTo>
                  <a:lnTo>
                    <a:pt x="405812" y="1558814"/>
                  </a:lnTo>
                  <a:lnTo>
                    <a:pt x="342410" y="1554419"/>
                  </a:lnTo>
                  <a:lnTo>
                    <a:pt x="283046" y="1549202"/>
                  </a:lnTo>
                  <a:lnTo>
                    <a:pt x="228139" y="1543219"/>
                  </a:lnTo>
                  <a:lnTo>
                    <a:pt x="178113" y="1536528"/>
                  </a:lnTo>
                  <a:lnTo>
                    <a:pt x="133389" y="1529183"/>
                  </a:lnTo>
                  <a:lnTo>
                    <a:pt x="94388" y="1521242"/>
                  </a:lnTo>
                  <a:lnTo>
                    <a:pt x="35245" y="1503798"/>
                  </a:lnTo>
                  <a:lnTo>
                    <a:pt x="0" y="1474571"/>
                  </a:lnTo>
                  <a:close/>
                </a:path>
                <a:path w="1383030" h="1890395">
                  <a:moveTo>
                    <a:pt x="0" y="92481"/>
                  </a:moveTo>
                  <a:lnTo>
                    <a:pt x="35245" y="63248"/>
                  </a:lnTo>
                  <a:lnTo>
                    <a:pt x="94388" y="45802"/>
                  </a:lnTo>
                  <a:lnTo>
                    <a:pt x="133389" y="37861"/>
                  </a:lnTo>
                  <a:lnTo>
                    <a:pt x="178113" y="30516"/>
                  </a:lnTo>
                  <a:lnTo>
                    <a:pt x="228139" y="23825"/>
                  </a:lnTo>
                  <a:lnTo>
                    <a:pt x="283046" y="17842"/>
                  </a:lnTo>
                  <a:lnTo>
                    <a:pt x="342410" y="12625"/>
                  </a:lnTo>
                  <a:lnTo>
                    <a:pt x="405812" y="8230"/>
                  </a:lnTo>
                  <a:lnTo>
                    <a:pt x="472828" y="4714"/>
                  </a:lnTo>
                  <a:lnTo>
                    <a:pt x="543038" y="2132"/>
                  </a:lnTo>
                  <a:lnTo>
                    <a:pt x="616019" y="542"/>
                  </a:lnTo>
                  <a:lnTo>
                    <a:pt x="691349" y="0"/>
                  </a:lnTo>
                  <a:lnTo>
                    <a:pt x="766680" y="542"/>
                  </a:lnTo>
                  <a:lnTo>
                    <a:pt x="839662" y="2132"/>
                  </a:lnTo>
                  <a:lnTo>
                    <a:pt x="909872" y="4714"/>
                  </a:lnTo>
                  <a:lnTo>
                    <a:pt x="976889" y="8230"/>
                  </a:lnTo>
                  <a:lnTo>
                    <a:pt x="1040292" y="12625"/>
                  </a:lnTo>
                  <a:lnTo>
                    <a:pt x="1099658" y="17842"/>
                  </a:lnTo>
                  <a:lnTo>
                    <a:pt x="1154565" y="23825"/>
                  </a:lnTo>
                  <a:lnTo>
                    <a:pt x="1204593" y="30516"/>
                  </a:lnTo>
                  <a:lnTo>
                    <a:pt x="1249318" y="37861"/>
                  </a:lnTo>
                  <a:lnTo>
                    <a:pt x="1288320" y="45802"/>
                  </a:lnTo>
                  <a:lnTo>
                    <a:pt x="1347466" y="63248"/>
                  </a:lnTo>
                  <a:lnTo>
                    <a:pt x="1382712" y="92481"/>
                  </a:lnTo>
                  <a:lnTo>
                    <a:pt x="1378655" y="102558"/>
                  </a:lnTo>
                  <a:lnTo>
                    <a:pt x="1321176" y="130678"/>
                  </a:lnTo>
                  <a:lnTo>
                    <a:pt x="1249318" y="147101"/>
                  </a:lnTo>
                  <a:lnTo>
                    <a:pt x="1204593" y="154445"/>
                  </a:lnTo>
                  <a:lnTo>
                    <a:pt x="1154565" y="161137"/>
                  </a:lnTo>
                  <a:lnTo>
                    <a:pt x="1099658" y="167120"/>
                  </a:lnTo>
                  <a:lnTo>
                    <a:pt x="1040292" y="172337"/>
                  </a:lnTo>
                  <a:lnTo>
                    <a:pt x="976889" y="176731"/>
                  </a:lnTo>
                  <a:lnTo>
                    <a:pt x="909872" y="180248"/>
                  </a:lnTo>
                  <a:lnTo>
                    <a:pt x="839662" y="182829"/>
                  </a:lnTo>
                  <a:lnTo>
                    <a:pt x="766680" y="184420"/>
                  </a:lnTo>
                  <a:lnTo>
                    <a:pt x="691349" y="184962"/>
                  </a:lnTo>
                  <a:lnTo>
                    <a:pt x="616019" y="184420"/>
                  </a:lnTo>
                  <a:lnTo>
                    <a:pt x="543038" y="182829"/>
                  </a:lnTo>
                  <a:lnTo>
                    <a:pt x="472828" y="180248"/>
                  </a:lnTo>
                  <a:lnTo>
                    <a:pt x="405812" y="176731"/>
                  </a:lnTo>
                  <a:lnTo>
                    <a:pt x="342410" y="172337"/>
                  </a:lnTo>
                  <a:lnTo>
                    <a:pt x="283046" y="167120"/>
                  </a:lnTo>
                  <a:lnTo>
                    <a:pt x="228139" y="161137"/>
                  </a:lnTo>
                  <a:lnTo>
                    <a:pt x="178113" y="154445"/>
                  </a:lnTo>
                  <a:lnTo>
                    <a:pt x="133389" y="147101"/>
                  </a:lnTo>
                  <a:lnTo>
                    <a:pt x="94388" y="139160"/>
                  </a:lnTo>
                  <a:lnTo>
                    <a:pt x="35245" y="121713"/>
                  </a:lnTo>
                  <a:lnTo>
                    <a:pt x="0" y="92481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714625" y="3807345"/>
              <a:ext cx="0" cy="2581275"/>
            </a:xfrm>
            <a:custGeom>
              <a:avLst/>
              <a:gdLst/>
              <a:ahLst/>
              <a:cxnLst/>
              <a:rect l="l" t="t" r="r" b="b"/>
              <a:pathLst>
                <a:path h="2581275">
                  <a:moveTo>
                    <a:pt x="0" y="0"/>
                  </a:moveTo>
                  <a:lnTo>
                    <a:pt x="0" y="258125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331912" y="6115237"/>
              <a:ext cx="1383030" cy="554355"/>
            </a:xfrm>
            <a:custGeom>
              <a:avLst/>
              <a:gdLst/>
              <a:ahLst/>
              <a:cxnLst/>
              <a:rect l="l" t="t" r="r" b="b"/>
              <a:pathLst>
                <a:path w="1383030" h="554354">
                  <a:moveTo>
                    <a:pt x="0" y="276924"/>
                  </a:moveTo>
                  <a:lnTo>
                    <a:pt x="12465" y="224301"/>
                  </a:lnTo>
                  <a:lnTo>
                    <a:pt x="48318" y="175012"/>
                  </a:lnTo>
                  <a:lnTo>
                    <a:pt x="105240" y="129984"/>
                  </a:lnTo>
                  <a:lnTo>
                    <a:pt x="140878" y="109359"/>
                  </a:lnTo>
                  <a:lnTo>
                    <a:pt x="180913" y="90147"/>
                  </a:lnTo>
                  <a:lnTo>
                    <a:pt x="225057" y="72465"/>
                  </a:lnTo>
                  <a:lnTo>
                    <a:pt x="273020" y="56429"/>
                  </a:lnTo>
                  <a:lnTo>
                    <a:pt x="324512" y="42154"/>
                  </a:lnTo>
                  <a:lnTo>
                    <a:pt x="379243" y="29757"/>
                  </a:lnTo>
                  <a:lnTo>
                    <a:pt x="436924" y="19354"/>
                  </a:lnTo>
                  <a:lnTo>
                    <a:pt x="497265" y="11060"/>
                  </a:lnTo>
                  <a:lnTo>
                    <a:pt x="559976" y="4993"/>
                  </a:lnTo>
                  <a:lnTo>
                    <a:pt x="624767" y="1267"/>
                  </a:lnTo>
                  <a:lnTo>
                    <a:pt x="691349" y="0"/>
                  </a:lnTo>
                  <a:lnTo>
                    <a:pt x="757932" y="1267"/>
                  </a:lnTo>
                  <a:lnTo>
                    <a:pt x="822723" y="4993"/>
                  </a:lnTo>
                  <a:lnTo>
                    <a:pt x="885435" y="11060"/>
                  </a:lnTo>
                  <a:lnTo>
                    <a:pt x="945776" y="19354"/>
                  </a:lnTo>
                  <a:lnTo>
                    <a:pt x="1003458" y="29757"/>
                  </a:lnTo>
                  <a:lnTo>
                    <a:pt x="1058190" y="42154"/>
                  </a:lnTo>
                  <a:lnTo>
                    <a:pt x="1109683" y="56429"/>
                  </a:lnTo>
                  <a:lnTo>
                    <a:pt x="1157647" y="72465"/>
                  </a:lnTo>
                  <a:lnTo>
                    <a:pt x="1201792" y="90147"/>
                  </a:lnTo>
                  <a:lnTo>
                    <a:pt x="1241829" y="109359"/>
                  </a:lnTo>
                  <a:lnTo>
                    <a:pt x="1277468" y="129984"/>
                  </a:lnTo>
                  <a:lnTo>
                    <a:pt x="1334392" y="175012"/>
                  </a:lnTo>
                  <a:lnTo>
                    <a:pt x="1370246" y="224301"/>
                  </a:lnTo>
                  <a:lnTo>
                    <a:pt x="1382712" y="276924"/>
                  </a:lnTo>
                  <a:lnTo>
                    <a:pt x="1379547" y="303595"/>
                  </a:lnTo>
                  <a:lnTo>
                    <a:pt x="1355097" y="354667"/>
                  </a:lnTo>
                  <a:lnTo>
                    <a:pt x="1308419" y="401942"/>
                  </a:lnTo>
                  <a:lnTo>
                    <a:pt x="1241829" y="444490"/>
                  </a:lnTo>
                  <a:lnTo>
                    <a:pt x="1201792" y="463702"/>
                  </a:lnTo>
                  <a:lnTo>
                    <a:pt x="1157647" y="481384"/>
                  </a:lnTo>
                  <a:lnTo>
                    <a:pt x="1109683" y="497420"/>
                  </a:lnTo>
                  <a:lnTo>
                    <a:pt x="1058190" y="511695"/>
                  </a:lnTo>
                  <a:lnTo>
                    <a:pt x="1003458" y="524092"/>
                  </a:lnTo>
                  <a:lnTo>
                    <a:pt x="945776" y="534495"/>
                  </a:lnTo>
                  <a:lnTo>
                    <a:pt x="885435" y="542788"/>
                  </a:lnTo>
                  <a:lnTo>
                    <a:pt x="822723" y="548856"/>
                  </a:lnTo>
                  <a:lnTo>
                    <a:pt x="757932" y="552581"/>
                  </a:lnTo>
                  <a:lnTo>
                    <a:pt x="691349" y="553849"/>
                  </a:lnTo>
                  <a:lnTo>
                    <a:pt x="624767" y="552581"/>
                  </a:lnTo>
                  <a:lnTo>
                    <a:pt x="559976" y="548856"/>
                  </a:lnTo>
                  <a:lnTo>
                    <a:pt x="497265" y="542788"/>
                  </a:lnTo>
                  <a:lnTo>
                    <a:pt x="436924" y="534495"/>
                  </a:lnTo>
                  <a:lnTo>
                    <a:pt x="379243" y="524092"/>
                  </a:lnTo>
                  <a:lnTo>
                    <a:pt x="324512" y="511695"/>
                  </a:lnTo>
                  <a:lnTo>
                    <a:pt x="273020" y="497420"/>
                  </a:lnTo>
                  <a:lnTo>
                    <a:pt x="225057" y="481384"/>
                  </a:lnTo>
                  <a:lnTo>
                    <a:pt x="180913" y="463702"/>
                  </a:lnTo>
                  <a:lnTo>
                    <a:pt x="140878" y="444490"/>
                  </a:lnTo>
                  <a:lnTo>
                    <a:pt x="105240" y="423865"/>
                  </a:lnTo>
                  <a:lnTo>
                    <a:pt x="48318" y="378837"/>
                  </a:lnTo>
                  <a:lnTo>
                    <a:pt x="12465" y="329548"/>
                  </a:lnTo>
                  <a:lnTo>
                    <a:pt x="0" y="27692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331912" y="6022756"/>
              <a:ext cx="1383030" cy="368935"/>
            </a:xfrm>
            <a:custGeom>
              <a:avLst/>
              <a:gdLst/>
              <a:ahLst/>
              <a:cxnLst/>
              <a:rect l="l" t="t" r="r" b="b"/>
              <a:pathLst>
                <a:path w="1383030" h="368935">
                  <a:moveTo>
                    <a:pt x="1382712" y="0"/>
                  </a:moveTo>
                  <a:lnTo>
                    <a:pt x="0" y="0"/>
                  </a:lnTo>
                  <a:lnTo>
                    <a:pt x="0" y="368900"/>
                  </a:lnTo>
                  <a:lnTo>
                    <a:pt x="1382712" y="368900"/>
                  </a:lnTo>
                  <a:lnTo>
                    <a:pt x="13827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331912" y="5054282"/>
              <a:ext cx="1383030" cy="185420"/>
            </a:xfrm>
            <a:custGeom>
              <a:avLst/>
              <a:gdLst/>
              <a:ahLst/>
              <a:cxnLst/>
              <a:rect l="l" t="t" r="r" b="b"/>
              <a:pathLst>
                <a:path w="1383030" h="185420">
                  <a:moveTo>
                    <a:pt x="0" y="92481"/>
                  </a:moveTo>
                  <a:lnTo>
                    <a:pt x="35245" y="63248"/>
                  </a:lnTo>
                  <a:lnTo>
                    <a:pt x="94388" y="45802"/>
                  </a:lnTo>
                  <a:lnTo>
                    <a:pt x="133389" y="37861"/>
                  </a:lnTo>
                  <a:lnTo>
                    <a:pt x="178113" y="30516"/>
                  </a:lnTo>
                  <a:lnTo>
                    <a:pt x="228139" y="23825"/>
                  </a:lnTo>
                  <a:lnTo>
                    <a:pt x="283046" y="17842"/>
                  </a:lnTo>
                  <a:lnTo>
                    <a:pt x="342410" y="12625"/>
                  </a:lnTo>
                  <a:lnTo>
                    <a:pt x="405812" y="8230"/>
                  </a:lnTo>
                  <a:lnTo>
                    <a:pt x="472828" y="4714"/>
                  </a:lnTo>
                  <a:lnTo>
                    <a:pt x="543038" y="2132"/>
                  </a:lnTo>
                  <a:lnTo>
                    <a:pt x="616019" y="542"/>
                  </a:lnTo>
                  <a:lnTo>
                    <a:pt x="691349" y="0"/>
                  </a:lnTo>
                  <a:lnTo>
                    <a:pt x="766680" y="542"/>
                  </a:lnTo>
                  <a:lnTo>
                    <a:pt x="839662" y="2132"/>
                  </a:lnTo>
                  <a:lnTo>
                    <a:pt x="909872" y="4714"/>
                  </a:lnTo>
                  <a:lnTo>
                    <a:pt x="976889" y="8230"/>
                  </a:lnTo>
                  <a:lnTo>
                    <a:pt x="1040292" y="12625"/>
                  </a:lnTo>
                  <a:lnTo>
                    <a:pt x="1099658" y="17842"/>
                  </a:lnTo>
                  <a:lnTo>
                    <a:pt x="1154565" y="23825"/>
                  </a:lnTo>
                  <a:lnTo>
                    <a:pt x="1204593" y="30516"/>
                  </a:lnTo>
                  <a:lnTo>
                    <a:pt x="1249318" y="37861"/>
                  </a:lnTo>
                  <a:lnTo>
                    <a:pt x="1288320" y="45802"/>
                  </a:lnTo>
                  <a:lnTo>
                    <a:pt x="1347466" y="63248"/>
                  </a:lnTo>
                  <a:lnTo>
                    <a:pt x="1382712" y="92481"/>
                  </a:lnTo>
                  <a:lnTo>
                    <a:pt x="1378655" y="102558"/>
                  </a:lnTo>
                  <a:lnTo>
                    <a:pt x="1321176" y="130678"/>
                  </a:lnTo>
                  <a:lnTo>
                    <a:pt x="1249318" y="147101"/>
                  </a:lnTo>
                  <a:lnTo>
                    <a:pt x="1204593" y="154445"/>
                  </a:lnTo>
                  <a:lnTo>
                    <a:pt x="1154565" y="161137"/>
                  </a:lnTo>
                  <a:lnTo>
                    <a:pt x="1099658" y="167120"/>
                  </a:lnTo>
                  <a:lnTo>
                    <a:pt x="1040292" y="172337"/>
                  </a:lnTo>
                  <a:lnTo>
                    <a:pt x="976889" y="176731"/>
                  </a:lnTo>
                  <a:lnTo>
                    <a:pt x="909872" y="180248"/>
                  </a:lnTo>
                  <a:lnTo>
                    <a:pt x="839662" y="182829"/>
                  </a:lnTo>
                  <a:lnTo>
                    <a:pt x="766680" y="184420"/>
                  </a:lnTo>
                  <a:lnTo>
                    <a:pt x="691349" y="184962"/>
                  </a:lnTo>
                  <a:lnTo>
                    <a:pt x="616019" y="184420"/>
                  </a:lnTo>
                  <a:lnTo>
                    <a:pt x="543038" y="182829"/>
                  </a:lnTo>
                  <a:lnTo>
                    <a:pt x="472828" y="180248"/>
                  </a:lnTo>
                  <a:lnTo>
                    <a:pt x="405812" y="176731"/>
                  </a:lnTo>
                  <a:lnTo>
                    <a:pt x="342410" y="172337"/>
                  </a:lnTo>
                  <a:lnTo>
                    <a:pt x="283046" y="167120"/>
                  </a:lnTo>
                  <a:lnTo>
                    <a:pt x="228139" y="161137"/>
                  </a:lnTo>
                  <a:lnTo>
                    <a:pt x="178113" y="154445"/>
                  </a:lnTo>
                  <a:lnTo>
                    <a:pt x="133389" y="147101"/>
                  </a:lnTo>
                  <a:lnTo>
                    <a:pt x="94388" y="139160"/>
                  </a:lnTo>
                  <a:lnTo>
                    <a:pt x="35245" y="121713"/>
                  </a:lnTo>
                  <a:lnTo>
                    <a:pt x="0" y="92481"/>
                  </a:lnTo>
                  <a:close/>
                </a:path>
              </a:pathLst>
            </a:custGeom>
            <a:ln w="19050">
              <a:solidFill>
                <a:srgbClr val="CC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331912" y="3856126"/>
              <a:ext cx="0" cy="2581275"/>
            </a:xfrm>
            <a:custGeom>
              <a:avLst/>
              <a:gdLst/>
              <a:ahLst/>
              <a:cxnLst/>
              <a:rect l="l" t="t" r="r" b="b"/>
              <a:pathLst>
                <a:path h="2581275">
                  <a:moveTo>
                    <a:pt x="0" y="0"/>
                  </a:moveTo>
                  <a:lnTo>
                    <a:pt x="0" y="258125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331912" y="6022756"/>
              <a:ext cx="1383030" cy="185420"/>
            </a:xfrm>
            <a:custGeom>
              <a:avLst/>
              <a:gdLst/>
              <a:ahLst/>
              <a:cxnLst/>
              <a:rect l="l" t="t" r="r" b="b"/>
              <a:pathLst>
                <a:path w="1383030" h="185420">
                  <a:moveTo>
                    <a:pt x="0" y="92481"/>
                  </a:moveTo>
                  <a:lnTo>
                    <a:pt x="35245" y="63247"/>
                  </a:lnTo>
                  <a:lnTo>
                    <a:pt x="94388" y="45801"/>
                  </a:lnTo>
                  <a:lnTo>
                    <a:pt x="133389" y="37860"/>
                  </a:lnTo>
                  <a:lnTo>
                    <a:pt x="178113" y="30515"/>
                  </a:lnTo>
                  <a:lnTo>
                    <a:pt x="228139" y="23824"/>
                  </a:lnTo>
                  <a:lnTo>
                    <a:pt x="283046" y="17841"/>
                  </a:lnTo>
                  <a:lnTo>
                    <a:pt x="342410" y="12625"/>
                  </a:lnTo>
                  <a:lnTo>
                    <a:pt x="405812" y="8230"/>
                  </a:lnTo>
                  <a:lnTo>
                    <a:pt x="472828" y="4714"/>
                  </a:lnTo>
                  <a:lnTo>
                    <a:pt x="543038" y="2132"/>
                  </a:lnTo>
                  <a:lnTo>
                    <a:pt x="616019" y="542"/>
                  </a:lnTo>
                  <a:lnTo>
                    <a:pt x="691349" y="0"/>
                  </a:lnTo>
                  <a:lnTo>
                    <a:pt x="766680" y="542"/>
                  </a:lnTo>
                  <a:lnTo>
                    <a:pt x="839662" y="2132"/>
                  </a:lnTo>
                  <a:lnTo>
                    <a:pt x="909872" y="4714"/>
                  </a:lnTo>
                  <a:lnTo>
                    <a:pt x="976889" y="8230"/>
                  </a:lnTo>
                  <a:lnTo>
                    <a:pt x="1040292" y="12625"/>
                  </a:lnTo>
                  <a:lnTo>
                    <a:pt x="1099658" y="17841"/>
                  </a:lnTo>
                  <a:lnTo>
                    <a:pt x="1154565" y="23824"/>
                  </a:lnTo>
                  <a:lnTo>
                    <a:pt x="1204593" y="30515"/>
                  </a:lnTo>
                  <a:lnTo>
                    <a:pt x="1249318" y="37860"/>
                  </a:lnTo>
                  <a:lnTo>
                    <a:pt x="1288320" y="45801"/>
                  </a:lnTo>
                  <a:lnTo>
                    <a:pt x="1347466" y="63247"/>
                  </a:lnTo>
                  <a:lnTo>
                    <a:pt x="1382712" y="92481"/>
                  </a:lnTo>
                  <a:lnTo>
                    <a:pt x="1378655" y="102558"/>
                  </a:lnTo>
                  <a:lnTo>
                    <a:pt x="1321176" y="130678"/>
                  </a:lnTo>
                  <a:lnTo>
                    <a:pt x="1249318" y="147101"/>
                  </a:lnTo>
                  <a:lnTo>
                    <a:pt x="1204593" y="154445"/>
                  </a:lnTo>
                  <a:lnTo>
                    <a:pt x="1154565" y="161137"/>
                  </a:lnTo>
                  <a:lnTo>
                    <a:pt x="1099658" y="167120"/>
                  </a:lnTo>
                  <a:lnTo>
                    <a:pt x="1040292" y="172337"/>
                  </a:lnTo>
                  <a:lnTo>
                    <a:pt x="976889" y="176732"/>
                  </a:lnTo>
                  <a:lnTo>
                    <a:pt x="909872" y="180249"/>
                  </a:lnTo>
                  <a:lnTo>
                    <a:pt x="839662" y="182831"/>
                  </a:lnTo>
                  <a:lnTo>
                    <a:pt x="766680" y="184421"/>
                  </a:lnTo>
                  <a:lnTo>
                    <a:pt x="691349" y="184964"/>
                  </a:lnTo>
                  <a:lnTo>
                    <a:pt x="616019" y="184421"/>
                  </a:lnTo>
                  <a:lnTo>
                    <a:pt x="543038" y="182831"/>
                  </a:lnTo>
                  <a:lnTo>
                    <a:pt x="472828" y="180249"/>
                  </a:lnTo>
                  <a:lnTo>
                    <a:pt x="405812" y="176732"/>
                  </a:lnTo>
                  <a:lnTo>
                    <a:pt x="342410" y="172337"/>
                  </a:lnTo>
                  <a:lnTo>
                    <a:pt x="283046" y="167120"/>
                  </a:lnTo>
                  <a:lnTo>
                    <a:pt x="228139" y="161137"/>
                  </a:lnTo>
                  <a:lnTo>
                    <a:pt x="178113" y="154445"/>
                  </a:lnTo>
                  <a:lnTo>
                    <a:pt x="133389" y="147101"/>
                  </a:lnTo>
                  <a:lnTo>
                    <a:pt x="94388" y="139159"/>
                  </a:lnTo>
                  <a:lnTo>
                    <a:pt x="35245" y="121713"/>
                  </a:lnTo>
                  <a:lnTo>
                    <a:pt x="0" y="92481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023770" y="3717925"/>
              <a:ext cx="0" cy="2950210"/>
            </a:xfrm>
            <a:custGeom>
              <a:avLst/>
              <a:gdLst/>
              <a:ahLst/>
              <a:cxnLst/>
              <a:rect l="l" t="t" r="r" b="b"/>
              <a:pathLst>
                <a:path h="2950209">
                  <a:moveTo>
                    <a:pt x="0" y="295014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023770" y="4132554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80">
                  <a:moveTo>
                    <a:pt x="0" y="0"/>
                  </a:moveTo>
                  <a:lnTo>
                    <a:pt x="5765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587625" y="4069041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023770" y="4455718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80">
                  <a:moveTo>
                    <a:pt x="0" y="0"/>
                  </a:moveTo>
                  <a:lnTo>
                    <a:pt x="5765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587625" y="4392206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023770" y="4777866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80">
                  <a:moveTo>
                    <a:pt x="0" y="0"/>
                  </a:moveTo>
                  <a:lnTo>
                    <a:pt x="5765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587625" y="4714354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023770" y="5146763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80">
                  <a:moveTo>
                    <a:pt x="0" y="0"/>
                  </a:moveTo>
                  <a:lnTo>
                    <a:pt x="5765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587625" y="5083251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023770" y="5515660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80">
                  <a:moveTo>
                    <a:pt x="0" y="0"/>
                  </a:moveTo>
                  <a:lnTo>
                    <a:pt x="5765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587625" y="5452148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2023770" y="5838819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80">
                  <a:moveTo>
                    <a:pt x="0" y="0"/>
                  </a:moveTo>
                  <a:lnTo>
                    <a:pt x="5765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587625" y="5775314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2023770" y="6115237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80">
                  <a:moveTo>
                    <a:pt x="0" y="0"/>
                  </a:moveTo>
                  <a:lnTo>
                    <a:pt x="5765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587625" y="6051734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3" name="object 33"/>
          <p:cNvGrpSpPr/>
          <p:nvPr/>
        </p:nvGrpSpPr>
        <p:grpSpPr>
          <a:xfrm>
            <a:off x="4057650" y="3716337"/>
            <a:ext cx="1402080" cy="2961005"/>
            <a:chOff x="4057650" y="3716337"/>
            <a:chExt cx="1402080" cy="2961005"/>
          </a:xfrm>
        </p:grpSpPr>
        <p:sp>
          <p:nvSpPr>
            <p:cNvPr id="34" name="object 34"/>
            <p:cNvSpPr/>
            <p:nvPr/>
          </p:nvSpPr>
          <p:spPr>
            <a:xfrm>
              <a:off x="4067175" y="4039844"/>
              <a:ext cx="1383030" cy="1892300"/>
            </a:xfrm>
            <a:custGeom>
              <a:avLst/>
              <a:gdLst/>
              <a:ahLst/>
              <a:cxnLst/>
              <a:rect l="l" t="t" r="r" b="b"/>
              <a:pathLst>
                <a:path w="1383029" h="1892300">
                  <a:moveTo>
                    <a:pt x="0" y="1799670"/>
                  </a:moveTo>
                  <a:lnTo>
                    <a:pt x="35246" y="1770406"/>
                  </a:lnTo>
                  <a:lnTo>
                    <a:pt x="94392" y="1752940"/>
                  </a:lnTo>
                  <a:lnTo>
                    <a:pt x="133393" y="1744990"/>
                  </a:lnTo>
                  <a:lnTo>
                    <a:pt x="178119" y="1737637"/>
                  </a:lnTo>
                  <a:lnTo>
                    <a:pt x="228146" y="1730937"/>
                  </a:lnTo>
                  <a:lnTo>
                    <a:pt x="283054" y="1724948"/>
                  </a:lnTo>
                  <a:lnTo>
                    <a:pt x="342420" y="1719725"/>
                  </a:lnTo>
                  <a:lnTo>
                    <a:pt x="405822" y="1715325"/>
                  </a:lnTo>
                  <a:lnTo>
                    <a:pt x="472839" y="1711804"/>
                  </a:lnTo>
                  <a:lnTo>
                    <a:pt x="543050" y="1709219"/>
                  </a:lnTo>
                  <a:lnTo>
                    <a:pt x="616031" y="1707627"/>
                  </a:lnTo>
                  <a:lnTo>
                    <a:pt x="691362" y="1707084"/>
                  </a:lnTo>
                  <a:lnTo>
                    <a:pt x="766693" y="1707627"/>
                  </a:lnTo>
                  <a:lnTo>
                    <a:pt x="839674" y="1709219"/>
                  </a:lnTo>
                  <a:lnTo>
                    <a:pt x="909883" y="1711804"/>
                  </a:lnTo>
                  <a:lnTo>
                    <a:pt x="976900" y="1715325"/>
                  </a:lnTo>
                  <a:lnTo>
                    <a:pt x="1040301" y="1719725"/>
                  </a:lnTo>
                  <a:lnTo>
                    <a:pt x="1099666" y="1724948"/>
                  </a:lnTo>
                  <a:lnTo>
                    <a:pt x="1154572" y="1730937"/>
                  </a:lnTo>
                  <a:lnTo>
                    <a:pt x="1204598" y="1737637"/>
                  </a:lnTo>
                  <a:lnTo>
                    <a:pt x="1249323" y="1744990"/>
                  </a:lnTo>
                  <a:lnTo>
                    <a:pt x="1288323" y="1752940"/>
                  </a:lnTo>
                  <a:lnTo>
                    <a:pt x="1347467" y="1770406"/>
                  </a:lnTo>
                  <a:lnTo>
                    <a:pt x="1382712" y="1799670"/>
                  </a:lnTo>
                  <a:lnTo>
                    <a:pt x="1378655" y="1809757"/>
                  </a:lnTo>
                  <a:lnTo>
                    <a:pt x="1321179" y="1837905"/>
                  </a:lnTo>
                  <a:lnTo>
                    <a:pt x="1249323" y="1854345"/>
                  </a:lnTo>
                  <a:lnTo>
                    <a:pt x="1204598" y="1861698"/>
                  </a:lnTo>
                  <a:lnTo>
                    <a:pt x="1154572" y="1868397"/>
                  </a:lnTo>
                  <a:lnTo>
                    <a:pt x="1099666" y="1874386"/>
                  </a:lnTo>
                  <a:lnTo>
                    <a:pt x="1040301" y="1879609"/>
                  </a:lnTo>
                  <a:lnTo>
                    <a:pt x="976900" y="1884009"/>
                  </a:lnTo>
                  <a:lnTo>
                    <a:pt x="909883" y="1887530"/>
                  </a:lnTo>
                  <a:lnTo>
                    <a:pt x="839674" y="1890115"/>
                  </a:lnTo>
                  <a:lnTo>
                    <a:pt x="766693" y="1891707"/>
                  </a:lnTo>
                  <a:lnTo>
                    <a:pt x="691362" y="1892250"/>
                  </a:lnTo>
                  <a:lnTo>
                    <a:pt x="616031" y="1891707"/>
                  </a:lnTo>
                  <a:lnTo>
                    <a:pt x="543050" y="1890115"/>
                  </a:lnTo>
                  <a:lnTo>
                    <a:pt x="472839" y="1887530"/>
                  </a:lnTo>
                  <a:lnTo>
                    <a:pt x="405822" y="1884009"/>
                  </a:lnTo>
                  <a:lnTo>
                    <a:pt x="342420" y="1879609"/>
                  </a:lnTo>
                  <a:lnTo>
                    <a:pt x="283054" y="1874386"/>
                  </a:lnTo>
                  <a:lnTo>
                    <a:pt x="228146" y="1868397"/>
                  </a:lnTo>
                  <a:lnTo>
                    <a:pt x="178119" y="1861698"/>
                  </a:lnTo>
                  <a:lnTo>
                    <a:pt x="133393" y="1854345"/>
                  </a:lnTo>
                  <a:lnTo>
                    <a:pt x="94392" y="1846395"/>
                  </a:lnTo>
                  <a:lnTo>
                    <a:pt x="35246" y="1828931"/>
                  </a:lnTo>
                  <a:lnTo>
                    <a:pt x="0" y="1799670"/>
                  </a:lnTo>
                  <a:close/>
                </a:path>
                <a:path w="1383029" h="1892300">
                  <a:moveTo>
                    <a:pt x="0" y="415074"/>
                  </a:moveTo>
                  <a:lnTo>
                    <a:pt x="35246" y="385811"/>
                  </a:lnTo>
                  <a:lnTo>
                    <a:pt x="94392" y="368346"/>
                  </a:lnTo>
                  <a:lnTo>
                    <a:pt x="133393" y="360396"/>
                  </a:lnTo>
                  <a:lnTo>
                    <a:pt x="178119" y="353043"/>
                  </a:lnTo>
                  <a:lnTo>
                    <a:pt x="228146" y="346344"/>
                  </a:lnTo>
                  <a:lnTo>
                    <a:pt x="283054" y="340354"/>
                  </a:lnTo>
                  <a:lnTo>
                    <a:pt x="342420" y="335131"/>
                  </a:lnTo>
                  <a:lnTo>
                    <a:pt x="405822" y="330731"/>
                  </a:lnTo>
                  <a:lnTo>
                    <a:pt x="472839" y="327211"/>
                  </a:lnTo>
                  <a:lnTo>
                    <a:pt x="543050" y="324626"/>
                  </a:lnTo>
                  <a:lnTo>
                    <a:pt x="616031" y="323034"/>
                  </a:lnTo>
                  <a:lnTo>
                    <a:pt x="691362" y="322491"/>
                  </a:lnTo>
                  <a:lnTo>
                    <a:pt x="766693" y="323034"/>
                  </a:lnTo>
                  <a:lnTo>
                    <a:pt x="839674" y="324626"/>
                  </a:lnTo>
                  <a:lnTo>
                    <a:pt x="909883" y="327211"/>
                  </a:lnTo>
                  <a:lnTo>
                    <a:pt x="976900" y="330731"/>
                  </a:lnTo>
                  <a:lnTo>
                    <a:pt x="1040301" y="335131"/>
                  </a:lnTo>
                  <a:lnTo>
                    <a:pt x="1099666" y="340354"/>
                  </a:lnTo>
                  <a:lnTo>
                    <a:pt x="1154572" y="346344"/>
                  </a:lnTo>
                  <a:lnTo>
                    <a:pt x="1204598" y="353043"/>
                  </a:lnTo>
                  <a:lnTo>
                    <a:pt x="1249323" y="360396"/>
                  </a:lnTo>
                  <a:lnTo>
                    <a:pt x="1288323" y="368346"/>
                  </a:lnTo>
                  <a:lnTo>
                    <a:pt x="1347467" y="385811"/>
                  </a:lnTo>
                  <a:lnTo>
                    <a:pt x="1382712" y="415074"/>
                  </a:lnTo>
                  <a:lnTo>
                    <a:pt x="1378655" y="425161"/>
                  </a:lnTo>
                  <a:lnTo>
                    <a:pt x="1321179" y="453311"/>
                  </a:lnTo>
                  <a:lnTo>
                    <a:pt x="1249323" y="469751"/>
                  </a:lnTo>
                  <a:lnTo>
                    <a:pt x="1204598" y="477104"/>
                  </a:lnTo>
                  <a:lnTo>
                    <a:pt x="1154572" y="483803"/>
                  </a:lnTo>
                  <a:lnTo>
                    <a:pt x="1099666" y="489793"/>
                  </a:lnTo>
                  <a:lnTo>
                    <a:pt x="1040301" y="495016"/>
                  </a:lnTo>
                  <a:lnTo>
                    <a:pt x="976900" y="499416"/>
                  </a:lnTo>
                  <a:lnTo>
                    <a:pt x="909883" y="502936"/>
                  </a:lnTo>
                  <a:lnTo>
                    <a:pt x="839674" y="505521"/>
                  </a:lnTo>
                  <a:lnTo>
                    <a:pt x="766693" y="507113"/>
                  </a:lnTo>
                  <a:lnTo>
                    <a:pt x="691362" y="507657"/>
                  </a:lnTo>
                  <a:lnTo>
                    <a:pt x="616031" y="507113"/>
                  </a:lnTo>
                  <a:lnTo>
                    <a:pt x="543050" y="505521"/>
                  </a:lnTo>
                  <a:lnTo>
                    <a:pt x="472839" y="502936"/>
                  </a:lnTo>
                  <a:lnTo>
                    <a:pt x="405822" y="499416"/>
                  </a:lnTo>
                  <a:lnTo>
                    <a:pt x="342420" y="495016"/>
                  </a:lnTo>
                  <a:lnTo>
                    <a:pt x="283054" y="489793"/>
                  </a:lnTo>
                  <a:lnTo>
                    <a:pt x="228146" y="483803"/>
                  </a:lnTo>
                  <a:lnTo>
                    <a:pt x="178119" y="477104"/>
                  </a:lnTo>
                  <a:lnTo>
                    <a:pt x="133393" y="469751"/>
                  </a:lnTo>
                  <a:lnTo>
                    <a:pt x="94392" y="461801"/>
                  </a:lnTo>
                  <a:lnTo>
                    <a:pt x="35246" y="444336"/>
                  </a:lnTo>
                  <a:lnTo>
                    <a:pt x="0" y="415074"/>
                  </a:lnTo>
                  <a:close/>
                </a:path>
                <a:path w="1383029" h="1892300">
                  <a:moveTo>
                    <a:pt x="0" y="738593"/>
                  </a:moveTo>
                  <a:lnTo>
                    <a:pt x="35246" y="709331"/>
                  </a:lnTo>
                  <a:lnTo>
                    <a:pt x="94392" y="691866"/>
                  </a:lnTo>
                  <a:lnTo>
                    <a:pt x="133393" y="683916"/>
                  </a:lnTo>
                  <a:lnTo>
                    <a:pt x="178119" y="676563"/>
                  </a:lnTo>
                  <a:lnTo>
                    <a:pt x="228146" y="669864"/>
                  </a:lnTo>
                  <a:lnTo>
                    <a:pt x="283054" y="663874"/>
                  </a:lnTo>
                  <a:lnTo>
                    <a:pt x="342420" y="658651"/>
                  </a:lnTo>
                  <a:lnTo>
                    <a:pt x="405822" y="654251"/>
                  </a:lnTo>
                  <a:lnTo>
                    <a:pt x="472839" y="650731"/>
                  </a:lnTo>
                  <a:lnTo>
                    <a:pt x="543050" y="648146"/>
                  </a:lnTo>
                  <a:lnTo>
                    <a:pt x="616031" y="646554"/>
                  </a:lnTo>
                  <a:lnTo>
                    <a:pt x="691362" y="646010"/>
                  </a:lnTo>
                  <a:lnTo>
                    <a:pt x="766693" y="646554"/>
                  </a:lnTo>
                  <a:lnTo>
                    <a:pt x="839674" y="648146"/>
                  </a:lnTo>
                  <a:lnTo>
                    <a:pt x="909883" y="650731"/>
                  </a:lnTo>
                  <a:lnTo>
                    <a:pt x="976900" y="654251"/>
                  </a:lnTo>
                  <a:lnTo>
                    <a:pt x="1040301" y="658651"/>
                  </a:lnTo>
                  <a:lnTo>
                    <a:pt x="1099666" y="663874"/>
                  </a:lnTo>
                  <a:lnTo>
                    <a:pt x="1154572" y="669864"/>
                  </a:lnTo>
                  <a:lnTo>
                    <a:pt x="1204598" y="676563"/>
                  </a:lnTo>
                  <a:lnTo>
                    <a:pt x="1249323" y="683916"/>
                  </a:lnTo>
                  <a:lnTo>
                    <a:pt x="1288323" y="691866"/>
                  </a:lnTo>
                  <a:lnTo>
                    <a:pt x="1347467" y="709331"/>
                  </a:lnTo>
                  <a:lnTo>
                    <a:pt x="1382712" y="738593"/>
                  </a:lnTo>
                  <a:lnTo>
                    <a:pt x="1378655" y="748681"/>
                  </a:lnTo>
                  <a:lnTo>
                    <a:pt x="1321179" y="776831"/>
                  </a:lnTo>
                  <a:lnTo>
                    <a:pt x="1249323" y="793271"/>
                  </a:lnTo>
                  <a:lnTo>
                    <a:pt x="1204598" y="800624"/>
                  </a:lnTo>
                  <a:lnTo>
                    <a:pt x="1154572" y="807323"/>
                  </a:lnTo>
                  <a:lnTo>
                    <a:pt x="1099666" y="813313"/>
                  </a:lnTo>
                  <a:lnTo>
                    <a:pt x="1040301" y="818536"/>
                  </a:lnTo>
                  <a:lnTo>
                    <a:pt x="976900" y="822936"/>
                  </a:lnTo>
                  <a:lnTo>
                    <a:pt x="909883" y="826456"/>
                  </a:lnTo>
                  <a:lnTo>
                    <a:pt x="839674" y="829041"/>
                  </a:lnTo>
                  <a:lnTo>
                    <a:pt x="766693" y="830633"/>
                  </a:lnTo>
                  <a:lnTo>
                    <a:pt x="691362" y="831176"/>
                  </a:lnTo>
                  <a:lnTo>
                    <a:pt x="616031" y="830633"/>
                  </a:lnTo>
                  <a:lnTo>
                    <a:pt x="543050" y="829041"/>
                  </a:lnTo>
                  <a:lnTo>
                    <a:pt x="472839" y="826456"/>
                  </a:lnTo>
                  <a:lnTo>
                    <a:pt x="405822" y="822936"/>
                  </a:lnTo>
                  <a:lnTo>
                    <a:pt x="342420" y="818536"/>
                  </a:lnTo>
                  <a:lnTo>
                    <a:pt x="283054" y="813313"/>
                  </a:lnTo>
                  <a:lnTo>
                    <a:pt x="228146" y="807323"/>
                  </a:lnTo>
                  <a:lnTo>
                    <a:pt x="178119" y="800624"/>
                  </a:lnTo>
                  <a:lnTo>
                    <a:pt x="133393" y="793271"/>
                  </a:lnTo>
                  <a:lnTo>
                    <a:pt x="94392" y="785321"/>
                  </a:lnTo>
                  <a:lnTo>
                    <a:pt x="35246" y="767856"/>
                  </a:lnTo>
                  <a:lnTo>
                    <a:pt x="0" y="738593"/>
                  </a:lnTo>
                  <a:close/>
                </a:path>
                <a:path w="1383029" h="1892300">
                  <a:moveTo>
                    <a:pt x="0" y="1476159"/>
                  </a:moveTo>
                  <a:lnTo>
                    <a:pt x="35246" y="1446896"/>
                  </a:lnTo>
                  <a:lnTo>
                    <a:pt x="94392" y="1429431"/>
                  </a:lnTo>
                  <a:lnTo>
                    <a:pt x="133393" y="1421481"/>
                  </a:lnTo>
                  <a:lnTo>
                    <a:pt x="178119" y="1414128"/>
                  </a:lnTo>
                  <a:lnTo>
                    <a:pt x="228146" y="1407429"/>
                  </a:lnTo>
                  <a:lnTo>
                    <a:pt x="283054" y="1401439"/>
                  </a:lnTo>
                  <a:lnTo>
                    <a:pt x="342420" y="1396216"/>
                  </a:lnTo>
                  <a:lnTo>
                    <a:pt x="405822" y="1391816"/>
                  </a:lnTo>
                  <a:lnTo>
                    <a:pt x="472839" y="1388296"/>
                  </a:lnTo>
                  <a:lnTo>
                    <a:pt x="543050" y="1385711"/>
                  </a:lnTo>
                  <a:lnTo>
                    <a:pt x="616031" y="1384119"/>
                  </a:lnTo>
                  <a:lnTo>
                    <a:pt x="691362" y="1383576"/>
                  </a:lnTo>
                  <a:lnTo>
                    <a:pt x="766693" y="1384119"/>
                  </a:lnTo>
                  <a:lnTo>
                    <a:pt x="839674" y="1385711"/>
                  </a:lnTo>
                  <a:lnTo>
                    <a:pt x="909883" y="1388296"/>
                  </a:lnTo>
                  <a:lnTo>
                    <a:pt x="976900" y="1391816"/>
                  </a:lnTo>
                  <a:lnTo>
                    <a:pt x="1040301" y="1396216"/>
                  </a:lnTo>
                  <a:lnTo>
                    <a:pt x="1099666" y="1401439"/>
                  </a:lnTo>
                  <a:lnTo>
                    <a:pt x="1154572" y="1407429"/>
                  </a:lnTo>
                  <a:lnTo>
                    <a:pt x="1204598" y="1414128"/>
                  </a:lnTo>
                  <a:lnTo>
                    <a:pt x="1249323" y="1421481"/>
                  </a:lnTo>
                  <a:lnTo>
                    <a:pt x="1288323" y="1429431"/>
                  </a:lnTo>
                  <a:lnTo>
                    <a:pt x="1347467" y="1446896"/>
                  </a:lnTo>
                  <a:lnTo>
                    <a:pt x="1382712" y="1476159"/>
                  </a:lnTo>
                  <a:lnTo>
                    <a:pt x="1378655" y="1486246"/>
                  </a:lnTo>
                  <a:lnTo>
                    <a:pt x="1321179" y="1514395"/>
                  </a:lnTo>
                  <a:lnTo>
                    <a:pt x="1249323" y="1530835"/>
                  </a:lnTo>
                  <a:lnTo>
                    <a:pt x="1204598" y="1538187"/>
                  </a:lnTo>
                  <a:lnTo>
                    <a:pt x="1154572" y="1544886"/>
                  </a:lnTo>
                  <a:lnTo>
                    <a:pt x="1099666" y="1550875"/>
                  </a:lnTo>
                  <a:lnTo>
                    <a:pt x="1040301" y="1556098"/>
                  </a:lnTo>
                  <a:lnTo>
                    <a:pt x="976900" y="1560498"/>
                  </a:lnTo>
                  <a:lnTo>
                    <a:pt x="909883" y="1564018"/>
                  </a:lnTo>
                  <a:lnTo>
                    <a:pt x="839674" y="1566603"/>
                  </a:lnTo>
                  <a:lnTo>
                    <a:pt x="766693" y="1568195"/>
                  </a:lnTo>
                  <a:lnTo>
                    <a:pt x="691362" y="1568738"/>
                  </a:lnTo>
                  <a:lnTo>
                    <a:pt x="616031" y="1568195"/>
                  </a:lnTo>
                  <a:lnTo>
                    <a:pt x="543050" y="1566603"/>
                  </a:lnTo>
                  <a:lnTo>
                    <a:pt x="472839" y="1564018"/>
                  </a:lnTo>
                  <a:lnTo>
                    <a:pt x="405822" y="1560498"/>
                  </a:lnTo>
                  <a:lnTo>
                    <a:pt x="342420" y="1556098"/>
                  </a:lnTo>
                  <a:lnTo>
                    <a:pt x="283054" y="1550875"/>
                  </a:lnTo>
                  <a:lnTo>
                    <a:pt x="228146" y="1544886"/>
                  </a:lnTo>
                  <a:lnTo>
                    <a:pt x="178119" y="1538187"/>
                  </a:lnTo>
                  <a:lnTo>
                    <a:pt x="133393" y="1530835"/>
                  </a:lnTo>
                  <a:lnTo>
                    <a:pt x="94392" y="1522885"/>
                  </a:lnTo>
                  <a:lnTo>
                    <a:pt x="35246" y="1505421"/>
                  </a:lnTo>
                  <a:lnTo>
                    <a:pt x="0" y="1476159"/>
                  </a:lnTo>
                  <a:close/>
                </a:path>
                <a:path w="1383029" h="1892300">
                  <a:moveTo>
                    <a:pt x="0" y="92583"/>
                  </a:moveTo>
                  <a:lnTo>
                    <a:pt x="35246" y="63320"/>
                  </a:lnTo>
                  <a:lnTo>
                    <a:pt x="94392" y="45855"/>
                  </a:lnTo>
                  <a:lnTo>
                    <a:pt x="133393" y="37905"/>
                  </a:lnTo>
                  <a:lnTo>
                    <a:pt x="178119" y="30552"/>
                  </a:lnTo>
                  <a:lnTo>
                    <a:pt x="228146" y="23853"/>
                  </a:lnTo>
                  <a:lnTo>
                    <a:pt x="283054" y="17863"/>
                  </a:lnTo>
                  <a:lnTo>
                    <a:pt x="342420" y="12640"/>
                  </a:lnTo>
                  <a:lnTo>
                    <a:pt x="405822" y="8240"/>
                  </a:lnTo>
                  <a:lnTo>
                    <a:pt x="472839" y="4720"/>
                  </a:lnTo>
                  <a:lnTo>
                    <a:pt x="543050" y="2135"/>
                  </a:lnTo>
                  <a:lnTo>
                    <a:pt x="616031" y="543"/>
                  </a:lnTo>
                  <a:lnTo>
                    <a:pt x="691362" y="0"/>
                  </a:lnTo>
                  <a:lnTo>
                    <a:pt x="766693" y="543"/>
                  </a:lnTo>
                  <a:lnTo>
                    <a:pt x="839674" y="2135"/>
                  </a:lnTo>
                  <a:lnTo>
                    <a:pt x="909883" y="4720"/>
                  </a:lnTo>
                  <a:lnTo>
                    <a:pt x="976900" y="8240"/>
                  </a:lnTo>
                  <a:lnTo>
                    <a:pt x="1040301" y="12640"/>
                  </a:lnTo>
                  <a:lnTo>
                    <a:pt x="1099666" y="17863"/>
                  </a:lnTo>
                  <a:lnTo>
                    <a:pt x="1154572" y="23853"/>
                  </a:lnTo>
                  <a:lnTo>
                    <a:pt x="1204598" y="30552"/>
                  </a:lnTo>
                  <a:lnTo>
                    <a:pt x="1249323" y="37905"/>
                  </a:lnTo>
                  <a:lnTo>
                    <a:pt x="1288323" y="45855"/>
                  </a:lnTo>
                  <a:lnTo>
                    <a:pt x="1347467" y="63320"/>
                  </a:lnTo>
                  <a:lnTo>
                    <a:pt x="1382712" y="92583"/>
                  </a:lnTo>
                  <a:lnTo>
                    <a:pt x="1378655" y="102670"/>
                  </a:lnTo>
                  <a:lnTo>
                    <a:pt x="1321179" y="130820"/>
                  </a:lnTo>
                  <a:lnTo>
                    <a:pt x="1249323" y="147260"/>
                  </a:lnTo>
                  <a:lnTo>
                    <a:pt x="1204598" y="154613"/>
                  </a:lnTo>
                  <a:lnTo>
                    <a:pt x="1154572" y="161312"/>
                  </a:lnTo>
                  <a:lnTo>
                    <a:pt x="1099666" y="167302"/>
                  </a:lnTo>
                  <a:lnTo>
                    <a:pt x="1040301" y="172525"/>
                  </a:lnTo>
                  <a:lnTo>
                    <a:pt x="976900" y="176925"/>
                  </a:lnTo>
                  <a:lnTo>
                    <a:pt x="909883" y="180445"/>
                  </a:lnTo>
                  <a:lnTo>
                    <a:pt x="839674" y="183030"/>
                  </a:lnTo>
                  <a:lnTo>
                    <a:pt x="766693" y="184622"/>
                  </a:lnTo>
                  <a:lnTo>
                    <a:pt x="691362" y="185166"/>
                  </a:lnTo>
                  <a:lnTo>
                    <a:pt x="616031" y="184622"/>
                  </a:lnTo>
                  <a:lnTo>
                    <a:pt x="543050" y="183030"/>
                  </a:lnTo>
                  <a:lnTo>
                    <a:pt x="472839" y="180445"/>
                  </a:lnTo>
                  <a:lnTo>
                    <a:pt x="405822" y="176925"/>
                  </a:lnTo>
                  <a:lnTo>
                    <a:pt x="342420" y="172525"/>
                  </a:lnTo>
                  <a:lnTo>
                    <a:pt x="283054" y="167302"/>
                  </a:lnTo>
                  <a:lnTo>
                    <a:pt x="228146" y="161312"/>
                  </a:lnTo>
                  <a:lnTo>
                    <a:pt x="178119" y="154613"/>
                  </a:lnTo>
                  <a:lnTo>
                    <a:pt x="133393" y="147260"/>
                  </a:lnTo>
                  <a:lnTo>
                    <a:pt x="94392" y="139310"/>
                  </a:lnTo>
                  <a:lnTo>
                    <a:pt x="35246" y="121845"/>
                  </a:lnTo>
                  <a:lnTo>
                    <a:pt x="0" y="92583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449887" y="3805859"/>
              <a:ext cx="0" cy="2584450"/>
            </a:xfrm>
            <a:custGeom>
              <a:avLst/>
              <a:gdLst/>
              <a:ahLst/>
              <a:cxnLst/>
              <a:rect l="l" t="t" r="r" b="b"/>
              <a:pathLst>
                <a:path h="2584450">
                  <a:moveTo>
                    <a:pt x="0" y="0"/>
                  </a:moveTo>
                  <a:lnTo>
                    <a:pt x="0" y="258403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067175" y="6116226"/>
              <a:ext cx="1383030" cy="554990"/>
            </a:xfrm>
            <a:custGeom>
              <a:avLst/>
              <a:gdLst/>
              <a:ahLst/>
              <a:cxnLst/>
              <a:rect l="l" t="t" r="r" b="b"/>
              <a:pathLst>
                <a:path w="1383029" h="554990">
                  <a:moveTo>
                    <a:pt x="0" y="277227"/>
                  </a:moveTo>
                  <a:lnTo>
                    <a:pt x="12466" y="224545"/>
                  </a:lnTo>
                  <a:lnTo>
                    <a:pt x="48320" y="175201"/>
                  </a:lnTo>
                  <a:lnTo>
                    <a:pt x="105244" y="130125"/>
                  </a:lnTo>
                  <a:lnTo>
                    <a:pt x="140882" y="109477"/>
                  </a:lnTo>
                  <a:lnTo>
                    <a:pt x="180919" y="90244"/>
                  </a:lnTo>
                  <a:lnTo>
                    <a:pt x="225064" y="72543"/>
                  </a:lnTo>
                  <a:lnTo>
                    <a:pt x="273028" y="56489"/>
                  </a:lnTo>
                  <a:lnTo>
                    <a:pt x="324521" y="42199"/>
                  </a:lnTo>
                  <a:lnTo>
                    <a:pt x="379253" y="29789"/>
                  </a:lnTo>
                  <a:lnTo>
                    <a:pt x="436935" y="19374"/>
                  </a:lnTo>
                  <a:lnTo>
                    <a:pt x="497277" y="11072"/>
                  </a:lnTo>
                  <a:lnTo>
                    <a:pt x="559988" y="4998"/>
                  </a:lnTo>
                  <a:lnTo>
                    <a:pt x="624780" y="1269"/>
                  </a:lnTo>
                  <a:lnTo>
                    <a:pt x="691362" y="0"/>
                  </a:lnTo>
                  <a:lnTo>
                    <a:pt x="757944" y="1269"/>
                  </a:lnTo>
                  <a:lnTo>
                    <a:pt x="822736" y="4998"/>
                  </a:lnTo>
                  <a:lnTo>
                    <a:pt x="885447" y="11072"/>
                  </a:lnTo>
                  <a:lnTo>
                    <a:pt x="945787" y="19374"/>
                  </a:lnTo>
                  <a:lnTo>
                    <a:pt x="1003468" y="29789"/>
                  </a:lnTo>
                  <a:lnTo>
                    <a:pt x="1058199" y="42199"/>
                  </a:lnTo>
                  <a:lnTo>
                    <a:pt x="1109691" y="56489"/>
                  </a:lnTo>
                  <a:lnTo>
                    <a:pt x="1157654" y="72543"/>
                  </a:lnTo>
                  <a:lnTo>
                    <a:pt x="1201798" y="90244"/>
                  </a:lnTo>
                  <a:lnTo>
                    <a:pt x="1241834" y="109477"/>
                  </a:lnTo>
                  <a:lnTo>
                    <a:pt x="1277472" y="130125"/>
                  </a:lnTo>
                  <a:lnTo>
                    <a:pt x="1334393" y="175201"/>
                  </a:lnTo>
                  <a:lnTo>
                    <a:pt x="1370246" y="224545"/>
                  </a:lnTo>
                  <a:lnTo>
                    <a:pt x="1382712" y="277227"/>
                  </a:lnTo>
                  <a:lnTo>
                    <a:pt x="1379547" y="303925"/>
                  </a:lnTo>
                  <a:lnTo>
                    <a:pt x="1355098" y="355053"/>
                  </a:lnTo>
                  <a:lnTo>
                    <a:pt x="1308421" y="402379"/>
                  </a:lnTo>
                  <a:lnTo>
                    <a:pt x="1241834" y="444973"/>
                  </a:lnTo>
                  <a:lnTo>
                    <a:pt x="1201798" y="464206"/>
                  </a:lnTo>
                  <a:lnTo>
                    <a:pt x="1157654" y="481908"/>
                  </a:lnTo>
                  <a:lnTo>
                    <a:pt x="1109691" y="497962"/>
                  </a:lnTo>
                  <a:lnTo>
                    <a:pt x="1058199" y="512253"/>
                  </a:lnTo>
                  <a:lnTo>
                    <a:pt x="1003468" y="524663"/>
                  </a:lnTo>
                  <a:lnTo>
                    <a:pt x="945787" y="535078"/>
                  </a:lnTo>
                  <a:lnTo>
                    <a:pt x="885447" y="543381"/>
                  </a:lnTo>
                  <a:lnTo>
                    <a:pt x="822736" y="549455"/>
                  </a:lnTo>
                  <a:lnTo>
                    <a:pt x="757944" y="553185"/>
                  </a:lnTo>
                  <a:lnTo>
                    <a:pt x="691362" y="554454"/>
                  </a:lnTo>
                  <a:lnTo>
                    <a:pt x="624780" y="553185"/>
                  </a:lnTo>
                  <a:lnTo>
                    <a:pt x="559988" y="549455"/>
                  </a:lnTo>
                  <a:lnTo>
                    <a:pt x="497277" y="543381"/>
                  </a:lnTo>
                  <a:lnTo>
                    <a:pt x="436935" y="535078"/>
                  </a:lnTo>
                  <a:lnTo>
                    <a:pt x="379253" y="524663"/>
                  </a:lnTo>
                  <a:lnTo>
                    <a:pt x="324521" y="512253"/>
                  </a:lnTo>
                  <a:lnTo>
                    <a:pt x="273028" y="497962"/>
                  </a:lnTo>
                  <a:lnTo>
                    <a:pt x="225064" y="481908"/>
                  </a:lnTo>
                  <a:lnTo>
                    <a:pt x="180919" y="464206"/>
                  </a:lnTo>
                  <a:lnTo>
                    <a:pt x="140882" y="444973"/>
                  </a:lnTo>
                  <a:lnTo>
                    <a:pt x="105244" y="424326"/>
                  </a:lnTo>
                  <a:lnTo>
                    <a:pt x="48320" y="379249"/>
                  </a:lnTo>
                  <a:lnTo>
                    <a:pt x="12466" y="329906"/>
                  </a:lnTo>
                  <a:lnTo>
                    <a:pt x="0" y="277227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067175" y="6023650"/>
              <a:ext cx="1383030" cy="369570"/>
            </a:xfrm>
            <a:custGeom>
              <a:avLst/>
              <a:gdLst/>
              <a:ahLst/>
              <a:cxnLst/>
              <a:rect l="l" t="t" r="r" b="b"/>
              <a:pathLst>
                <a:path w="1383029" h="369570">
                  <a:moveTo>
                    <a:pt x="1382712" y="0"/>
                  </a:moveTo>
                  <a:lnTo>
                    <a:pt x="0" y="0"/>
                  </a:lnTo>
                  <a:lnTo>
                    <a:pt x="0" y="369286"/>
                  </a:lnTo>
                  <a:lnTo>
                    <a:pt x="1382712" y="369286"/>
                  </a:lnTo>
                  <a:lnTo>
                    <a:pt x="13827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4067175" y="5054117"/>
              <a:ext cx="1383030" cy="185420"/>
            </a:xfrm>
            <a:custGeom>
              <a:avLst/>
              <a:gdLst/>
              <a:ahLst/>
              <a:cxnLst/>
              <a:rect l="l" t="t" r="r" b="b"/>
              <a:pathLst>
                <a:path w="1383029" h="185420">
                  <a:moveTo>
                    <a:pt x="0" y="92595"/>
                  </a:moveTo>
                  <a:lnTo>
                    <a:pt x="35246" y="63331"/>
                  </a:lnTo>
                  <a:lnTo>
                    <a:pt x="94392" y="45864"/>
                  </a:lnTo>
                  <a:lnTo>
                    <a:pt x="133393" y="37913"/>
                  </a:lnTo>
                  <a:lnTo>
                    <a:pt x="178119" y="30559"/>
                  </a:lnTo>
                  <a:lnTo>
                    <a:pt x="228146" y="23858"/>
                  </a:lnTo>
                  <a:lnTo>
                    <a:pt x="283054" y="17868"/>
                  </a:lnTo>
                  <a:lnTo>
                    <a:pt x="342420" y="12644"/>
                  </a:lnTo>
                  <a:lnTo>
                    <a:pt x="405822" y="8242"/>
                  </a:lnTo>
                  <a:lnTo>
                    <a:pt x="472839" y="4721"/>
                  </a:lnTo>
                  <a:lnTo>
                    <a:pt x="543050" y="2136"/>
                  </a:lnTo>
                  <a:lnTo>
                    <a:pt x="616031" y="543"/>
                  </a:lnTo>
                  <a:lnTo>
                    <a:pt x="691362" y="0"/>
                  </a:lnTo>
                  <a:lnTo>
                    <a:pt x="766693" y="543"/>
                  </a:lnTo>
                  <a:lnTo>
                    <a:pt x="839674" y="2136"/>
                  </a:lnTo>
                  <a:lnTo>
                    <a:pt x="909883" y="4721"/>
                  </a:lnTo>
                  <a:lnTo>
                    <a:pt x="976900" y="8242"/>
                  </a:lnTo>
                  <a:lnTo>
                    <a:pt x="1040301" y="12644"/>
                  </a:lnTo>
                  <a:lnTo>
                    <a:pt x="1099666" y="17868"/>
                  </a:lnTo>
                  <a:lnTo>
                    <a:pt x="1154572" y="23858"/>
                  </a:lnTo>
                  <a:lnTo>
                    <a:pt x="1204598" y="30559"/>
                  </a:lnTo>
                  <a:lnTo>
                    <a:pt x="1249323" y="37913"/>
                  </a:lnTo>
                  <a:lnTo>
                    <a:pt x="1288323" y="45864"/>
                  </a:lnTo>
                  <a:lnTo>
                    <a:pt x="1347467" y="63331"/>
                  </a:lnTo>
                  <a:lnTo>
                    <a:pt x="1382712" y="92595"/>
                  </a:lnTo>
                  <a:lnTo>
                    <a:pt x="1378655" y="102683"/>
                  </a:lnTo>
                  <a:lnTo>
                    <a:pt x="1321179" y="130832"/>
                  </a:lnTo>
                  <a:lnTo>
                    <a:pt x="1249323" y="147273"/>
                  </a:lnTo>
                  <a:lnTo>
                    <a:pt x="1204598" y="154626"/>
                  </a:lnTo>
                  <a:lnTo>
                    <a:pt x="1154572" y="161325"/>
                  </a:lnTo>
                  <a:lnTo>
                    <a:pt x="1099666" y="167314"/>
                  </a:lnTo>
                  <a:lnTo>
                    <a:pt x="1040301" y="172537"/>
                  </a:lnTo>
                  <a:lnTo>
                    <a:pt x="976900" y="176937"/>
                  </a:lnTo>
                  <a:lnTo>
                    <a:pt x="909883" y="180458"/>
                  </a:lnTo>
                  <a:lnTo>
                    <a:pt x="839674" y="183043"/>
                  </a:lnTo>
                  <a:lnTo>
                    <a:pt x="766693" y="184635"/>
                  </a:lnTo>
                  <a:lnTo>
                    <a:pt x="691362" y="185178"/>
                  </a:lnTo>
                  <a:lnTo>
                    <a:pt x="616031" y="184635"/>
                  </a:lnTo>
                  <a:lnTo>
                    <a:pt x="543050" y="183043"/>
                  </a:lnTo>
                  <a:lnTo>
                    <a:pt x="472839" y="180458"/>
                  </a:lnTo>
                  <a:lnTo>
                    <a:pt x="405822" y="176937"/>
                  </a:lnTo>
                  <a:lnTo>
                    <a:pt x="342420" y="172537"/>
                  </a:lnTo>
                  <a:lnTo>
                    <a:pt x="283054" y="167314"/>
                  </a:lnTo>
                  <a:lnTo>
                    <a:pt x="228146" y="161325"/>
                  </a:lnTo>
                  <a:lnTo>
                    <a:pt x="178119" y="154626"/>
                  </a:lnTo>
                  <a:lnTo>
                    <a:pt x="133393" y="147273"/>
                  </a:lnTo>
                  <a:lnTo>
                    <a:pt x="94392" y="139323"/>
                  </a:lnTo>
                  <a:lnTo>
                    <a:pt x="35246" y="121858"/>
                  </a:lnTo>
                  <a:lnTo>
                    <a:pt x="0" y="92595"/>
                  </a:lnTo>
                  <a:close/>
                </a:path>
              </a:pathLst>
            </a:custGeom>
            <a:ln w="19050">
              <a:solidFill>
                <a:srgbClr val="CC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4067175" y="3854691"/>
              <a:ext cx="0" cy="2584450"/>
            </a:xfrm>
            <a:custGeom>
              <a:avLst/>
              <a:gdLst/>
              <a:ahLst/>
              <a:cxnLst/>
              <a:rect l="l" t="t" r="r" b="b"/>
              <a:pathLst>
                <a:path h="2584450">
                  <a:moveTo>
                    <a:pt x="0" y="0"/>
                  </a:moveTo>
                  <a:lnTo>
                    <a:pt x="0" y="258403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4067175" y="6023644"/>
              <a:ext cx="1383030" cy="185420"/>
            </a:xfrm>
            <a:custGeom>
              <a:avLst/>
              <a:gdLst/>
              <a:ahLst/>
              <a:cxnLst/>
              <a:rect l="l" t="t" r="r" b="b"/>
              <a:pathLst>
                <a:path w="1383029" h="185420">
                  <a:moveTo>
                    <a:pt x="0" y="92586"/>
                  </a:moveTo>
                  <a:lnTo>
                    <a:pt x="35246" y="63322"/>
                  </a:lnTo>
                  <a:lnTo>
                    <a:pt x="94392" y="45857"/>
                  </a:lnTo>
                  <a:lnTo>
                    <a:pt x="133393" y="37906"/>
                  </a:lnTo>
                  <a:lnTo>
                    <a:pt x="178119" y="30553"/>
                  </a:lnTo>
                  <a:lnTo>
                    <a:pt x="228146" y="23854"/>
                  </a:lnTo>
                  <a:lnTo>
                    <a:pt x="283054" y="17864"/>
                  </a:lnTo>
                  <a:lnTo>
                    <a:pt x="342420" y="12641"/>
                  </a:lnTo>
                  <a:lnTo>
                    <a:pt x="405822" y="8240"/>
                  </a:lnTo>
                  <a:lnTo>
                    <a:pt x="472839" y="4720"/>
                  </a:lnTo>
                  <a:lnTo>
                    <a:pt x="543050" y="2135"/>
                  </a:lnTo>
                  <a:lnTo>
                    <a:pt x="616031" y="543"/>
                  </a:lnTo>
                  <a:lnTo>
                    <a:pt x="691362" y="0"/>
                  </a:lnTo>
                  <a:lnTo>
                    <a:pt x="766693" y="543"/>
                  </a:lnTo>
                  <a:lnTo>
                    <a:pt x="839674" y="2135"/>
                  </a:lnTo>
                  <a:lnTo>
                    <a:pt x="909883" y="4720"/>
                  </a:lnTo>
                  <a:lnTo>
                    <a:pt x="976900" y="8240"/>
                  </a:lnTo>
                  <a:lnTo>
                    <a:pt x="1040301" y="12641"/>
                  </a:lnTo>
                  <a:lnTo>
                    <a:pt x="1099666" y="17864"/>
                  </a:lnTo>
                  <a:lnTo>
                    <a:pt x="1154572" y="23854"/>
                  </a:lnTo>
                  <a:lnTo>
                    <a:pt x="1204598" y="30553"/>
                  </a:lnTo>
                  <a:lnTo>
                    <a:pt x="1249323" y="37906"/>
                  </a:lnTo>
                  <a:lnTo>
                    <a:pt x="1288323" y="45857"/>
                  </a:lnTo>
                  <a:lnTo>
                    <a:pt x="1347467" y="63322"/>
                  </a:lnTo>
                  <a:lnTo>
                    <a:pt x="1382712" y="92586"/>
                  </a:lnTo>
                  <a:lnTo>
                    <a:pt x="1378655" y="102673"/>
                  </a:lnTo>
                  <a:lnTo>
                    <a:pt x="1321179" y="130821"/>
                  </a:lnTo>
                  <a:lnTo>
                    <a:pt x="1249323" y="147261"/>
                  </a:lnTo>
                  <a:lnTo>
                    <a:pt x="1204598" y="154614"/>
                  </a:lnTo>
                  <a:lnTo>
                    <a:pt x="1154572" y="161313"/>
                  </a:lnTo>
                  <a:lnTo>
                    <a:pt x="1099666" y="167303"/>
                  </a:lnTo>
                  <a:lnTo>
                    <a:pt x="1040301" y="172526"/>
                  </a:lnTo>
                  <a:lnTo>
                    <a:pt x="976900" y="176926"/>
                  </a:lnTo>
                  <a:lnTo>
                    <a:pt x="909883" y="180447"/>
                  </a:lnTo>
                  <a:lnTo>
                    <a:pt x="839674" y="183031"/>
                  </a:lnTo>
                  <a:lnTo>
                    <a:pt x="766693" y="184623"/>
                  </a:lnTo>
                  <a:lnTo>
                    <a:pt x="691362" y="185167"/>
                  </a:lnTo>
                  <a:lnTo>
                    <a:pt x="616031" y="184623"/>
                  </a:lnTo>
                  <a:lnTo>
                    <a:pt x="543050" y="183031"/>
                  </a:lnTo>
                  <a:lnTo>
                    <a:pt x="472839" y="180447"/>
                  </a:lnTo>
                  <a:lnTo>
                    <a:pt x="405822" y="176926"/>
                  </a:lnTo>
                  <a:lnTo>
                    <a:pt x="342420" y="172526"/>
                  </a:lnTo>
                  <a:lnTo>
                    <a:pt x="283054" y="167303"/>
                  </a:lnTo>
                  <a:lnTo>
                    <a:pt x="228146" y="161313"/>
                  </a:lnTo>
                  <a:lnTo>
                    <a:pt x="178119" y="154614"/>
                  </a:lnTo>
                  <a:lnTo>
                    <a:pt x="133393" y="147261"/>
                  </a:lnTo>
                  <a:lnTo>
                    <a:pt x="94392" y="139311"/>
                  </a:lnTo>
                  <a:lnTo>
                    <a:pt x="35246" y="121847"/>
                  </a:lnTo>
                  <a:lnTo>
                    <a:pt x="0" y="92586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4759032" y="3716337"/>
              <a:ext cx="0" cy="2953385"/>
            </a:xfrm>
            <a:custGeom>
              <a:avLst/>
              <a:gdLst/>
              <a:ahLst/>
              <a:cxnLst/>
              <a:rect l="l" t="t" r="r" b="b"/>
              <a:pathLst>
                <a:path h="2953384">
                  <a:moveTo>
                    <a:pt x="0" y="295332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4759032" y="5146713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79">
                  <a:moveTo>
                    <a:pt x="0" y="0"/>
                  </a:moveTo>
                  <a:lnTo>
                    <a:pt x="5765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5322887" y="5083200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759032" y="4422165"/>
              <a:ext cx="132715" cy="80010"/>
            </a:xfrm>
            <a:custGeom>
              <a:avLst/>
              <a:gdLst/>
              <a:ahLst/>
              <a:cxnLst/>
              <a:rect l="l" t="t" r="r" b="b"/>
              <a:pathLst>
                <a:path w="132714" h="80010">
                  <a:moveTo>
                    <a:pt x="0" y="79552"/>
                  </a:moveTo>
                  <a:lnTo>
                    <a:pt x="13260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4848085" y="4363364"/>
              <a:ext cx="141605" cy="120014"/>
            </a:xfrm>
            <a:custGeom>
              <a:avLst/>
              <a:gdLst/>
              <a:ahLst/>
              <a:cxnLst/>
              <a:rect l="l" t="t" r="r" b="b"/>
              <a:pathLst>
                <a:path w="141604" h="120014">
                  <a:moveTo>
                    <a:pt x="141566" y="0"/>
                  </a:moveTo>
                  <a:lnTo>
                    <a:pt x="0" y="10883"/>
                  </a:lnTo>
                  <a:lnTo>
                    <a:pt x="65341" y="119786"/>
                  </a:lnTo>
                  <a:lnTo>
                    <a:pt x="141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4759032" y="4710772"/>
              <a:ext cx="303530" cy="67945"/>
            </a:xfrm>
            <a:custGeom>
              <a:avLst/>
              <a:gdLst/>
              <a:ahLst/>
              <a:cxnLst/>
              <a:rect l="l" t="t" r="r" b="b"/>
              <a:pathLst>
                <a:path w="303529" h="67945">
                  <a:moveTo>
                    <a:pt x="0" y="67665"/>
                  </a:moveTo>
                  <a:lnTo>
                    <a:pt x="302958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5035753" y="4651578"/>
              <a:ext cx="137795" cy="124460"/>
            </a:xfrm>
            <a:custGeom>
              <a:avLst/>
              <a:gdLst/>
              <a:ahLst/>
              <a:cxnLst/>
              <a:rect l="l" t="t" r="r" b="b"/>
              <a:pathLst>
                <a:path w="137795" h="124460">
                  <a:moveTo>
                    <a:pt x="0" y="0"/>
                  </a:moveTo>
                  <a:lnTo>
                    <a:pt x="27686" y="123939"/>
                  </a:lnTo>
                  <a:lnTo>
                    <a:pt x="137795" y="34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4677244" y="4091254"/>
              <a:ext cx="81915" cy="41275"/>
            </a:xfrm>
            <a:custGeom>
              <a:avLst/>
              <a:gdLst/>
              <a:ahLst/>
              <a:cxnLst/>
              <a:rect l="l" t="t" r="r" b="b"/>
              <a:pathLst>
                <a:path w="81914" h="41275">
                  <a:moveTo>
                    <a:pt x="81800" y="41173"/>
                  </a:moveTo>
                  <a:lnTo>
                    <a:pt x="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4575149" y="4039844"/>
              <a:ext cx="142240" cy="114300"/>
            </a:xfrm>
            <a:custGeom>
              <a:avLst/>
              <a:gdLst/>
              <a:ahLst/>
              <a:cxnLst/>
              <a:rect l="l" t="t" r="r" b="b"/>
              <a:pathLst>
                <a:path w="142239" h="114300">
                  <a:moveTo>
                    <a:pt x="0" y="0"/>
                  </a:moveTo>
                  <a:lnTo>
                    <a:pt x="84874" y="113830"/>
                  </a:lnTo>
                  <a:lnTo>
                    <a:pt x="141998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4759032" y="5517019"/>
              <a:ext cx="300990" cy="33655"/>
            </a:xfrm>
            <a:custGeom>
              <a:avLst/>
              <a:gdLst/>
              <a:ahLst/>
              <a:cxnLst/>
              <a:rect l="l" t="t" r="r" b="b"/>
              <a:pathLst>
                <a:path w="300989" h="33654">
                  <a:moveTo>
                    <a:pt x="0" y="0"/>
                  </a:moveTo>
                  <a:lnTo>
                    <a:pt x="300913" y="3323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5040350" y="5485739"/>
              <a:ext cx="133350" cy="126364"/>
            </a:xfrm>
            <a:custGeom>
              <a:avLst/>
              <a:gdLst/>
              <a:ahLst/>
              <a:cxnLst/>
              <a:rect l="l" t="t" r="r" b="b"/>
              <a:pathLst>
                <a:path w="133350" h="126364">
                  <a:moveTo>
                    <a:pt x="13944" y="0"/>
                  </a:moveTo>
                  <a:lnTo>
                    <a:pt x="0" y="126236"/>
                  </a:lnTo>
                  <a:lnTo>
                    <a:pt x="133197" y="77063"/>
                  </a:lnTo>
                  <a:lnTo>
                    <a:pt x="139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4759032" y="5839514"/>
              <a:ext cx="168275" cy="56515"/>
            </a:xfrm>
            <a:custGeom>
              <a:avLst/>
              <a:gdLst/>
              <a:ahLst/>
              <a:cxnLst/>
              <a:rect l="l" t="t" r="r" b="b"/>
              <a:pathLst>
                <a:path w="168275" h="56514">
                  <a:moveTo>
                    <a:pt x="0" y="0"/>
                  </a:moveTo>
                  <a:lnTo>
                    <a:pt x="167957" y="56272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4894783" y="5831532"/>
              <a:ext cx="140970" cy="120650"/>
            </a:xfrm>
            <a:custGeom>
              <a:avLst/>
              <a:gdLst/>
              <a:ahLst/>
              <a:cxnLst/>
              <a:rect l="l" t="t" r="r" b="b"/>
              <a:pathLst>
                <a:path w="140970" h="120650">
                  <a:moveTo>
                    <a:pt x="40347" y="0"/>
                  </a:moveTo>
                  <a:lnTo>
                    <a:pt x="0" y="120421"/>
                  </a:lnTo>
                  <a:lnTo>
                    <a:pt x="140589" y="100557"/>
                  </a:lnTo>
                  <a:lnTo>
                    <a:pt x="403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4677244" y="6116226"/>
              <a:ext cx="81915" cy="41275"/>
            </a:xfrm>
            <a:custGeom>
              <a:avLst/>
              <a:gdLst/>
              <a:ahLst/>
              <a:cxnLst/>
              <a:rect l="l" t="t" r="r" b="b"/>
              <a:pathLst>
                <a:path w="81914" h="41275">
                  <a:moveTo>
                    <a:pt x="81800" y="0"/>
                  </a:moveTo>
                  <a:lnTo>
                    <a:pt x="0" y="4117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4575149" y="6094972"/>
              <a:ext cx="142240" cy="114300"/>
            </a:xfrm>
            <a:custGeom>
              <a:avLst/>
              <a:gdLst/>
              <a:ahLst/>
              <a:cxnLst/>
              <a:rect l="l" t="t" r="r" b="b"/>
              <a:pathLst>
                <a:path w="142239" h="114300">
                  <a:moveTo>
                    <a:pt x="84874" y="0"/>
                  </a:moveTo>
                  <a:lnTo>
                    <a:pt x="0" y="113833"/>
                  </a:lnTo>
                  <a:lnTo>
                    <a:pt x="141998" y="113437"/>
                  </a:lnTo>
                  <a:lnTo>
                    <a:pt x="848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6" name="object 56"/>
          <p:cNvGrpSpPr/>
          <p:nvPr/>
        </p:nvGrpSpPr>
        <p:grpSpPr>
          <a:xfrm>
            <a:off x="7083425" y="3717925"/>
            <a:ext cx="1402080" cy="2957830"/>
            <a:chOff x="7083425" y="3717925"/>
            <a:chExt cx="1402080" cy="2957830"/>
          </a:xfrm>
        </p:grpSpPr>
        <p:sp>
          <p:nvSpPr>
            <p:cNvPr id="57" name="object 57"/>
            <p:cNvSpPr/>
            <p:nvPr/>
          </p:nvSpPr>
          <p:spPr>
            <a:xfrm>
              <a:off x="7092950" y="4041089"/>
              <a:ext cx="1383030" cy="1890395"/>
            </a:xfrm>
            <a:custGeom>
              <a:avLst/>
              <a:gdLst/>
              <a:ahLst/>
              <a:cxnLst/>
              <a:rect l="l" t="t" r="r" b="b"/>
              <a:pathLst>
                <a:path w="1383029" h="1890395">
                  <a:moveTo>
                    <a:pt x="0" y="1797730"/>
                  </a:moveTo>
                  <a:lnTo>
                    <a:pt x="35245" y="1768496"/>
                  </a:lnTo>
                  <a:lnTo>
                    <a:pt x="94389" y="1751050"/>
                  </a:lnTo>
                  <a:lnTo>
                    <a:pt x="133390" y="1743109"/>
                  </a:lnTo>
                  <a:lnTo>
                    <a:pt x="178114" y="1735764"/>
                  </a:lnTo>
                  <a:lnTo>
                    <a:pt x="228141" y="1729073"/>
                  </a:lnTo>
                  <a:lnTo>
                    <a:pt x="283048" y="1723090"/>
                  </a:lnTo>
                  <a:lnTo>
                    <a:pt x="342414" y="1717874"/>
                  </a:lnTo>
                  <a:lnTo>
                    <a:pt x="405817" y="1713479"/>
                  </a:lnTo>
                  <a:lnTo>
                    <a:pt x="472835" y="1709963"/>
                  </a:lnTo>
                  <a:lnTo>
                    <a:pt x="543046" y="1707382"/>
                  </a:lnTo>
                  <a:lnTo>
                    <a:pt x="616029" y="1705791"/>
                  </a:lnTo>
                  <a:lnTo>
                    <a:pt x="691362" y="1705249"/>
                  </a:lnTo>
                  <a:lnTo>
                    <a:pt x="766693" y="1705791"/>
                  </a:lnTo>
                  <a:lnTo>
                    <a:pt x="839674" y="1707382"/>
                  </a:lnTo>
                  <a:lnTo>
                    <a:pt x="909883" y="1709963"/>
                  </a:lnTo>
                  <a:lnTo>
                    <a:pt x="976900" y="1713479"/>
                  </a:lnTo>
                  <a:lnTo>
                    <a:pt x="1040301" y="1717874"/>
                  </a:lnTo>
                  <a:lnTo>
                    <a:pt x="1099666" y="1723090"/>
                  </a:lnTo>
                  <a:lnTo>
                    <a:pt x="1154572" y="1729073"/>
                  </a:lnTo>
                  <a:lnTo>
                    <a:pt x="1204598" y="1735764"/>
                  </a:lnTo>
                  <a:lnTo>
                    <a:pt x="1249323" y="1743109"/>
                  </a:lnTo>
                  <a:lnTo>
                    <a:pt x="1288323" y="1751050"/>
                  </a:lnTo>
                  <a:lnTo>
                    <a:pt x="1347467" y="1768496"/>
                  </a:lnTo>
                  <a:lnTo>
                    <a:pt x="1382712" y="1797730"/>
                  </a:lnTo>
                  <a:lnTo>
                    <a:pt x="1378655" y="1807807"/>
                  </a:lnTo>
                  <a:lnTo>
                    <a:pt x="1321179" y="1835927"/>
                  </a:lnTo>
                  <a:lnTo>
                    <a:pt x="1249323" y="1852349"/>
                  </a:lnTo>
                  <a:lnTo>
                    <a:pt x="1204598" y="1859694"/>
                  </a:lnTo>
                  <a:lnTo>
                    <a:pt x="1154572" y="1866386"/>
                  </a:lnTo>
                  <a:lnTo>
                    <a:pt x="1099666" y="1872369"/>
                  </a:lnTo>
                  <a:lnTo>
                    <a:pt x="1040301" y="1877586"/>
                  </a:lnTo>
                  <a:lnTo>
                    <a:pt x="976900" y="1881981"/>
                  </a:lnTo>
                  <a:lnTo>
                    <a:pt x="909883" y="1885497"/>
                  </a:lnTo>
                  <a:lnTo>
                    <a:pt x="839674" y="1888079"/>
                  </a:lnTo>
                  <a:lnTo>
                    <a:pt x="766693" y="1889669"/>
                  </a:lnTo>
                  <a:lnTo>
                    <a:pt x="691362" y="1890212"/>
                  </a:lnTo>
                  <a:lnTo>
                    <a:pt x="616029" y="1889669"/>
                  </a:lnTo>
                  <a:lnTo>
                    <a:pt x="543046" y="1888079"/>
                  </a:lnTo>
                  <a:lnTo>
                    <a:pt x="472835" y="1885497"/>
                  </a:lnTo>
                  <a:lnTo>
                    <a:pt x="405817" y="1881981"/>
                  </a:lnTo>
                  <a:lnTo>
                    <a:pt x="342414" y="1877586"/>
                  </a:lnTo>
                  <a:lnTo>
                    <a:pt x="283048" y="1872369"/>
                  </a:lnTo>
                  <a:lnTo>
                    <a:pt x="228141" y="1866386"/>
                  </a:lnTo>
                  <a:lnTo>
                    <a:pt x="178114" y="1859694"/>
                  </a:lnTo>
                  <a:lnTo>
                    <a:pt x="133390" y="1852349"/>
                  </a:lnTo>
                  <a:lnTo>
                    <a:pt x="94389" y="1844408"/>
                  </a:lnTo>
                  <a:lnTo>
                    <a:pt x="35245" y="1826962"/>
                  </a:lnTo>
                  <a:lnTo>
                    <a:pt x="0" y="1797730"/>
                  </a:lnTo>
                  <a:close/>
                </a:path>
                <a:path w="1383029" h="1890395">
                  <a:moveTo>
                    <a:pt x="0" y="414629"/>
                  </a:moveTo>
                  <a:lnTo>
                    <a:pt x="35245" y="385397"/>
                  </a:lnTo>
                  <a:lnTo>
                    <a:pt x="94389" y="367950"/>
                  </a:lnTo>
                  <a:lnTo>
                    <a:pt x="133390" y="360009"/>
                  </a:lnTo>
                  <a:lnTo>
                    <a:pt x="178114" y="352665"/>
                  </a:lnTo>
                  <a:lnTo>
                    <a:pt x="228141" y="345973"/>
                  </a:lnTo>
                  <a:lnTo>
                    <a:pt x="283048" y="339990"/>
                  </a:lnTo>
                  <a:lnTo>
                    <a:pt x="342414" y="334773"/>
                  </a:lnTo>
                  <a:lnTo>
                    <a:pt x="405817" y="330379"/>
                  </a:lnTo>
                  <a:lnTo>
                    <a:pt x="472835" y="326862"/>
                  </a:lnTo>
                  <a:lnTo>
                    <a:pt x="543046" y="324281"/>
                  </a:lnTo>
                  <a:lnTo>
                    <a:pt x="616029" y="322690"/>
                  </a:lnTo>
                  <a:lnTo>
                    <a:pt x="691362" y="322148"/>
                  </a:lnTo>
                  <a:lnTo>
                    <a:pt x="766693" y="322690"/>
                  </a:lnTo>
                  <a:lnTo>
                    <a:pt x="839674" y="324281"/>
                  </a:lnTo>
                  <a:lnTo>
                    <a:pt x="909883" y="326862"/>
                  </a:lnTo>
                  <a:lnTo>
                    <a:pt x="976900" y="330379"/>
                  </a:lnTo>
                  <a:lnTo>
                    <a:pt x="1040301" y="334773"/>
                  </a:lnTo>
                  <a:lnTo>
                    <a:pt x="1099666" y="339990"/>
                  </a:lnTo>
                  <a:lnTo>
                    <a:pt x="1154572" y="345973"/>
                  </a:lnTo>
                  <a:lnTo>
                    <a:pt x="1204598" y="352665"/>
                  </a:lnTo>
                  <a:lnTo>
                    <a:pt x="1249323" y="360009"/>
                  </a:lnTo>
                  <a:lnTo>
                    <a:pt x="1288323" y="367950"/>
                  </a:lnTo>
                  <a:lnTo>
                    <a:pt x="1347467" y="385397"/>
                  </a:lnTo>
                  <a:lnTo>
                    <a:pt x="1382712" y="414629"/>
                  </a:lnTo>
                  <a:lnTo>
                    <a:pt x="1378655" y="424707"/>
                  </a:lnTo>
                  <a:lnTo>
                    <a:pt x="1321179" y="452827"/>
                  </a:lnTo>
                  <a:lnTo>
                    <a:pt x="1249323" y="469249"/>
                  </a:lnTo>
                  <a:lnTo>
                    <a:pt x="1204598" y="476594"/>
                  </a:lnTo>
                  <a:lnTo>
                    <a:pt x="1154572" y="483285"/>
                  </a:lnTo>
                  <a:lnTo>
                    <a:pt x="1099666" y="489268"/>
                  </a:lnTo>
                  <a:lnTo>
                    <a:pt x="1040301" y="494485"/>
                  </a:lnTo>
                  <a:lnTo>
                    <a:pt x="976900" y="498880"/>
                  </a:lnTo>
                  <a:lnTo>
                    <a:pt x="909883" y="502396"/>
                  </a:lnTo>
                  <a:lnTo>
                    <a:pt x="839674" y="504978"/>
                  </a:lnTo>
                  <a:lnTo>
                    <a:pt x="766693" y="506568"/>
                  </a:lnTo>
                  <a:lnTo>
                    <a:pt x="691362" y="507111"/>
                  </a:lnTo>
                  <a:lnTo>
                    <a:pt x="616029" y="506568"/>
                  </a:lnTo>
                  <a:lnTo>
                    <a:pt x="543046" y="504978"/>
                  </a:lnTo>
                  <a:lnTo>
                    <a:pt x="472835" y="502396"/>
                  </a:lnTo>
                  <a:lnTo>
                    <a:pt x="405817" y="498880"/>
                  </a:lnTo>
                  <a:lnTo>
                    <a:pt x="342414" y="494485"/>
                  </a:lnTo>
                  <a:lnTo>
                    <a:pt x="283048" y="489268"/>
                  </a:lnTo>
                  <a:lnTo>
                    <a:pt x="228141" y="483285"/>
                  </a:lnTo>
                  <a:lnTo>
                    <a:pt x="178114" y="476594"/>
                  </a:lnTo>
                  <a:lnTo>
                    <a:pt x="133390" y="469249"/>
                  </a:lnTo>
                  <a:lnTo>
                    <a:pt x="94389" y="461308"/>
                  </a:lnTo>
                  <a:lnTo>
                    <a:pt x="35245" y="443862"/>
                  </a:lnTo>
                  <a:lnTo>
                    <a:pt x="0" y="414629"/>
                  </a:lnTo>
                  <a:close/>
                </a:path>
                <a:path w="1383029" h="1890395">
                  <a:moveTo>
                    <a:pt x="0" y="737793"/>
                  </a:moveTo>
                  <a:lnTo>
                    <a:pt x="35245" y="708561"/>
                  </a:lnTo>
                  <a:lnTo>
                    <a:pt x="94389" y="691115"/>
                  </a:lnTo>
                  <a:lnTo>
                    <a:pt x="133390" y="683174"/>
                  </a:lnTo>
                  <a:lnTo>
                    <a:pt x="178114" y="675829"/>
                  </a:lnTo>
                  <a:lnTo>
                    <a:pt x="228141" y="669137"/>
                  </a:lnTo>
                  <a:lnTo>
                    <a:pt x="283048" y="663154"/>
                  </a:lnTo>
                  <a:lnTo>
                    <a:pt x="342414" y="657938"/>
                  </a:lnTo>
                  <a:lnTo>
                    <a:pt x="405817" y="653543"/>
                  </a:lnTo>
                  <a:lnTo>
                    <a:pt x="472835" y="650026"/>
                  </a:lnTo>
                  <a:lnTo>
                    <a:pt x="543046" y="647445"/>
                  </a:lnTo>
                  <a:lnTo>
                    <a:pt x="616029" y="645855"/>
                  </a:lnTo>
                  <a:lnTo>
                    <a:pt x="691362" y="645312"/>
                  </a:lnTo>
                  <a:lnTo>
                    <a:pt x="766693" y="645855"/>
                  </a:lnTo>
                  <a:lnTo>
                    <a:pt x="839674" y="647445"/>
                  </a:lnTo>
                  <a:lnTo>
                    <a:pt x="909883" y="650026"/>
                  </a:lnTo>
                  <a:lnTo>
                    <a:pt x="976900" y="653543"/>
                  </a:lnTo>
                  <a:lnTo>
                    <a:pt x="1040301" y="657938"/>
                  </a:lnTo>
                  <a:lnTo>
                    <a:pt x="1099666" y="663154"/>
                  </a:lnTo>
                  <a:lnTo>
                    <a:pt x="1154572" y="669137"/>
                  </a:lnTo>
                  <a:lnTo>
                    <a:pt x="1204598" y="675829"/>
                  </a:lnTo>
                  <a:lnTo>
                    <a:pt x="1249323" y="683174"/>
                  </a:lnTo>
                  <a:lnTo>
                    <a:pt x="1288323" y="691115"/>
                  </a:lnTo>
                  <a:lnTo>
                    <a:pt x="1347467" y="708561"/>
                  </a:lnTo>
                  <a:lnTo>
                    <a:pt x="1382712" y="737793"/>
                  </a:lnTo>
                  <a:lnTo>
                    <a:pt x="1378655" y="747871"/>
                  </a:lnTo>
                  <a:lnTo>
                    <a:pt x="1321179" y="775991"/>
                  </a:lnTo>
                  <a:lnTo>
                    <a:pt x="1249323" y="792413"/>
                  </a:lnTo>
                  <a:lnTo>
                    <a:pt x="1204598" y="799758"/>
                  </a:lnTo>
                  <a:lnTo>
                    <a:pt x="1154572" y="806450"/>
                  </a:lnTo>
                  <a:lnTo>
                    <a:pt x="1099666" y="812432"/>
                  </a:lnTo>
                  <a:lnTo>
                    <a:pt x="1040301" y="817649"/>
                  </a:lnTo>
                  <a:lnTo>
                    <a:pt x="976900" y="822044"/>
                  </a:lnTo>
                  <a:lnTo>
                    <a:pt x="909883" y="825560"/>
                  </a:lnTo>
                  <a:lnTo>
                    <a:pt x="839674" y="828142"/>
                  </a:lnTo>
                  <a:lnTo>
                    <a:pt x="766693" y="829732"/>
                  </a:lnTo>
                  <a:lnTo>
                    <a:pt x="691362" y="830275"/>
                  </a:lnTo>
                  <a:lnTo>
                    <a:pt x="616029" y="829732"/>
                  </a:lnTo>
                  <a:lnTo>
                    <a:pt x="543046" y="828142"/>
                  </a:lnTo>
                  <a:lnTo>
                    <a:pt x="472835" y="825560"/>
                  </a:lnTo>
                  <a:lnTo>
                    <a:pt x="405817" y="822044"/>
                  </a:lnTo>
                  <a:lnTo>
                    <a:pt x="342414" y="817649"/>
                  </a:lnTo>
                  <a:lnTo>
                    <a:pt x="283048" y="812432"/>
                  </a:lnTo>
                  <a:lnTo>
                    <a:pt x="228141" y="806450"/>
                  </a:lnTo>
                  <a:lnTo>
                    <a:pt x="178114" y="799758"/>
                  </a:lnTo>
                  <a:lnTo>
                    <a:pt x="133390" y="792413"/>
                  </a:lnTo>
                  <a:lnTo>
                    <a:pt x="94389" y="784472"/>
                  </a:lnTo>
                  <a:lnTo>
                    <a:pt x="35245" y="767026"/>
                  </a:lnTo>
                  <a:lnTo>
                    <a:pt x="0" y="737793"/>
                  </a:lnTo>
                  <a:close/>
                </a:path>
                <a:path w="1383029" h="1890395">
                  <a:moveTo>
                    <a:pt x="0" y="1474571"/>
                  </a:moveTo>
                  <a:lnTo>
                    <a:pt x="35245" y="1445337"/>
                  </a:lnTo>
                  <a:lnTo>
                    <a:pt x="94389" y="1427889"/>
                  </a:lnTo>
                  <a:lnTo>
                    <a:pt x="133390" y="1419947"/>
                  </a:lnTo>
                  <a:lnTo>
                    <a:pt x="178114" y="1412601"/>
                  </a:lnTo>
                  <a:lnTo>
                    <a:pt x="228141" y="1405908"/>
                  </a:lnTo>
                  <a:lnTo>
                    <a:pt x="283048" y="1399924"/>
                  </a:lnTo>
                  <a:lnTo>
                    <a:pt x="342414" y="1394706"/>
                  </a:lnTo>
                  <a:lnTo>
                    <a:pt x="405817" y="1390310"/>
                  </a:lnTo>
                  <a:lnTo>
                    <a:pt x="472835" y="1386793"/>
                  </a:lnTo>
                  <a:lnTo>
                    <a:pt x="543046" y="1384211"/>
                  </a:lnTo>
                  <a:lnTo>
                    <a:pt x="616029" y="1382620"/>
                  </a:lnTo>
                  <a:lnTo>
                    <a:pt x="691362" y="1382077"/>
                  </a:lnTo>
                  <a:lnTo>
                    <a:pt x="766693" y="1382620"/>
                  </a:lnTo>
                  <a:lnTo>
                    <a:pt x="839674" y="1384211"/>
                  </a:lnTo>
                  <a:lnTo>
                    <a:pt x="909883" y="1386793"/>
                  </a:lnTo>
                  <a:lnTo>
                    <a:pt x="976900" y="1390310"/>
                  </a:lnTo>
                  <a:lnTo>
                    <a:pt x="1040301" y="1394706"/>
                  </a:lnTo>
                  <a:lnTo>
                    <a:pt x="1099666" y="1399924"/>
                  </a:lnTo>
                  <a:lnTo>
                    <a:pt x="1154572" y="1405908"/>
                  </a:lnTo>
                  <a:lnTo>
                    <a:pt x="1204598" y="1412601"/>
                  </a:lnTo>
                  <a:lnTo>
                    <a:pt x="1249323" y="1419947"/>
                  </a:lnTo>
                  <a:lnTo>
                    <a:pt x="1288323" y="1427889"/>
                  </a:lnTo>
                  <a:lnTo>
                    <a:pt x="1347467" y="1445337"/>
                  </a:lnTo>
                  <a:lnTo>
                    <a:pt x="1382712" y="1474571"/>
                  </a:lnTo>
                  <a:lnTo>
                    <a:pt x="1378655" y="1484646"/>
                  </a:lnTo>
                  <a:lnTo>
                    <a:pt x="1321179" y="1512762"/>
                  </a:lnTo>
                  <a:lnTo>
                    <a:pt x="1249323" y="1529183"/>
                  </a:lnTo>
                  <a:lnTo>
                    <a:pt x="1204598" y="1536528"/>
                  </a:lnTo>
                  <a:lnTo>
                    <a:pt x="1154572" y="1543219"/>
                  </a:lnTo>
                  <a:lnTo>
                    <a:pt x="1099666" y="1549202"/>
                  </a:lnTo>
                  <a:lnTo>
                    <a:pt x="1040301" y="1554419"/>
                  </a:lnTo>
                  <a:lnTo>
                    <a:pt x="976900" y="1558814"/>
                  </a:lnTo>
                  <a:lnTo>
                    <a:pt x="909883" y="1562331"/>
                  </a:lnTo>
                  <a:lnTo>
                    <a:pt x="839674" y="1564913"/>
                  </a:lnTo>
                  <a:lnTo>
                    <a:pt x="766693" y="1566503"/>
                  </a:lnTo>
                  <a:lnTo>
                    <a:pt x="691362" y="1567046"/>
                  </a:lnTo>
                  <a:lnTo>
                    <a:pt x="616029" y="1566503"/>
                  </a:lnTo>
                  <a:lnTo>
                    <a:pt x="543046" y="1564913"/>
                  </a:lnTo>
                  <a:lnTo>
                    <a:pt x="472835" y="1562331"/>
                  </a:lnTo>
                  <a:lnTo>
                    <a:pt x="405817" y="1558814"/>
                  </a:lnTo>
                  <a:lnTo>
                    <a:pt x="342414" y="1554419"/>
                  </a:lnTo>
                  <a:lnTo>
                    <a:pt x="283048" y="1549202"/>
                  </a:lnTo>
                  <a:lnTo>
                    <a:pt x="228141" y="1543219"/>
                  </a:lnTo>
                  <a:lnTo>
                    <a:pt x="178114" y="1536528"/>
                  </a:lnTo>
                  <a:lnTo>
                    <a:pt x="133390" y="1529183"/>
                  </a:lnTo>
                  <a:lnTo>
                    <a:pt x="94389" y="1521242"/>
                  </a:lnTo>
                  <a:lnTo>
                    <a:pt x="35245" y="1503798"/>
                  </a:lnTo>
                  <a:lnTo>
                    <a:pt x="0" y="1474571"/>
                  </a:lnTo>
                  <a:close/>
                </a:path>
                <a:path w="1383029" h="1890395">
                  <a:moveTo>
                    <a:pt x="0" y="92481"/>
                  </a:moveTo>
                  <a:lnTo>
                    <a:pt x="35245" y="63248"/>
                  </a:lnTo>
                  <a:lnTo>
                    <a:pt x="94389" y="45802"/>
                  </a:lnTo>
                  <a:lnTo>
                    <a:pt x="133390" y="37861"/>
                  </a:lnTo>
                  <a:lnTo>
                    <a:pt x="178114" y="30516"/>
                  </a:lnTo>
                  <a:lnTo>
                    <a:pt x="228141" y="23825"/>
                  </a:lnTo>
                  <a:lnTo>
                    <a:pt x="283048" y="17842"/>
                  </a:lnTo>
                  <a:lnTo>
                    <a:pt x="342414" y="12625"/>
                  </a:lnTo>
                  <a:lnTo>
                    <a:pt x="405817" y="8230"/>
                  </a:lnTo>
                  <a:lnTo>
                    <a:pt x="472835" y="4714"/>
                  </a:lnTo>
                  <a:lnTo>
                    <a:pt x="543046" y="2132"/>
                  </a:lnTo>
                  <a:lnTo>
                    <a:pt x="616029" y="542"/>
                  </a:lnTo>
                  <a:lnTo>
                    <a:pt x="691362" y="0"/>
                  </a:lnTo>
                  <a:lnTo>
                    <a:pt x="766693" y="542"/>
                  </a:lnTo>
                  <a:lnTo>
                    <a:pt x="839674" y="2132"/>
                  </a:lnTo>
                  <a:lnTo>
                    <a:pt x="909883" y="4714"/>
                  </a:lnTo>
                  <a:lnTo>
                    <a:pt x="976900" y="8230"/>
                  </a:lnTo>
                  <a:lnTo>
                    <a:pt x="1040301" y="12625"/>
                  </a:lnTo>
                  <a:lnTo>
                    <a:pt x="1099666" y="17842"/>
                  </a:lnTo>
                  <a:lnTo>
                    <a:pt x="1154572" y="23825"/>
                  </a:lnTo>
                  <a:lnTo>
                    <a:pt x="1204598" y="30516"/>
                  </a:lnTo>
                  <a:lnTo>
                    <a:pt x="1249323" y="37861"/>
                  </a:lnTo>
                  <a:lnTo>
                    <a:pt x="1288323" y="45802"/>
                  </a:lnTo>
                  <a:lnTo>
                    <a:pt x="1347467" y="63248"/>
                  </a:lnTo>
                  <a:lnTo>
                    <a:pt x="1382712" y="92481"/>
                  </a:lnTo>
                  <a:lnTo>
                    <a:pt x="1378655" y="102558"/>
                  </a:lnTo>
                  <a:lnTo>
                    <a:pt x="1321179" y="130678"/>
                  </a:lnTo>
                  <a:lnTo>
                    <a:pt x="1249323" y="147101"/>
                  </a:lnTo>
                  <a:lnTo>
                    <a:pt x="1204598" y="154445"/>
                  </a:lnTo>
                  <a:lnTo>
                    <a:pt x="1154572" y="161137"/>
                  </a:lnTo>
                  <a:lnTo>
                    <a:pt x="1099666" y="167120"/>
                  </a:lnTo>
                  <a:lnTo>
                    <a:pt x="1040301" y="172337"/>
                  </a:lnTo>
                  <a:lnTo>
                    <a:pt x="976900" y="176731"/>
                  </a:lnTo>
                  <a:lnTo>
                    <a:pt x="909883" y="180248"/>
                  </a:lnTo>
                  <a:lnTo>
                    <a:pt x="839674" y="182829"/>
                  </a:lnTo>
                  <a:lnTo>
                    <a:pt x="766693" y="184420"/>
                  </a:lnTo>
                  <a:lnTo>
                    <a:pt x="691362" y="184962"/>
                  </a:lnTo>
                  <a:lnTo>
                    <a:pt x="616029" y="184420"/>
                  </a:lnTo>
                  <a:lnTo>
                    <a:pt x="543046" y="182829"/>
                  </a:lnTo>
                  <a:lnTo>
                    <a:pt x="472835" y="180248"/>
                  </a:lnTo>
                  <a:lnTo>
                    <a:pt x="405817" y="176731"/>
                  </a:lnTo>
                  <a:lnTo>
                    <a:pt x="342414" y="172337"/>
                  </a:lnTo>
                  <a:lnTo>
                    <a:pt x="283048" y="167120"/>
                  </a:lnTo>
                  <a:lnTo>
                    <a:pt x="228141" y="161137"/>
                  </a:lnTo>
                  <a:lnTo>
                    <a:pt x="178114" y="154445"/>
                  </a:lnTo>
                  <a:lnTo>
                    <a:pt x="133390" y="147101"/>
                  </a:lnTo>
                  <a:lnTo>
                    <a:pt x="94389" y="139160"/>
                  </a:lnTo>
                  <a:lnTo>
                    <a:pt x="35245" y="121713"/>
                  </a:lnTo>
                  <a:lnTo>
                    <a:pt x="0" y="92481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8475662" y="3807345"/>
              <a:ext cx="0" cy="2581275"/>
            </a:xfrm>
            <a:custGeom>
              <a:avLst/>
              <a:gdLst/>
              <a:ahLst/>
              <a:cxnLst/>
              <a:rect l="l" t="t" r="r" b="b"/>
              <a:pathLst>
                <a:path h="2581275">
                  <a:moveTo>
                    <a:pt x="0" y="0"/>
                  </a:moveTo>
                  <a:lnTo>
                    <a:pt x="0" y="258125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7092950" y="6115237"/>
              <a:ext cx="1383030" cy="554355"/>
            </a:xfrm>
            <a:custGeom>
              <a:avLst/>
              <a:gdLst/>
              <a:ahLst/>
              <a:cxnLst/>
              <a:rect l="l" t="t" r="r" b="b"/>
              <a:pathLst>
                <a:path w="1383029" h="554354">
                  <a:moveTo>
                    <a:pt x="0" y="276924"/>
                  </a:moveTo>
                  <a:lnTo>
                    <a:pt x="12465" y="224301"/>
                  </a:lnTo>
                  <a:lnTo>
                    <a:pt x="48318" y="175012"/>
                  </a:lnTo>
                  <a:lnTo>
                    <a:pt x="105241" y="129984"/>
                  </a:lnTo>
                  <a:lnTo>
                    <a:pt x="140878" y="109359"/>
                  </a:lnTo>
                  <a:lnTo>
                    <a:pt x="180915" y="90147"/>
                  </a:lnTo>
                  <a:lnTo>
                    <a:pt x="225059" y="72465"/>
                  </a:lnTo>
                  <a:lnTo>
                    <a:pt x="273023" y="56429"/>
                  </a:lnTo>
                  <a:lnTo>
                    <a:pt x="324516" y="42154"/>
                  </a:lnTo>
                  <a:lnTo>
                    <a:pt x="379248" y="29757"/>
                  </a:lnTo>
                  <a:lnTo>
                    <a:pt x="436930" y="19354"/>
                  </a:lnTo>
                  <a:lnTo>
                    <a:pt x="497272" y="11060"/>
                  </a:lnTo>
                  <a:lnTo>
                    <a:pt x="559985" y="4993"/>
                  </a:lnTo>
                  <a:lnTo>
                    <a:pt x="624778" y="1267"/>
                  </a:lnTo>
                  <a:lnTo>
                    <a:pt x="691362" y="0"/>
                  </a:lnTo>
                  <a:lnTo>
                    <a:pt x="757944" y="1267"/>
                  </a:lnTo>
                  <a:lnTo>
                    <a:pt x="822736" y="4993"/>
                  </a:lnTo>
                  <a:lnTo>
                    <a:pt x="885447" y="11060"/>
                  </a:lnTo>
                  <a:lnTo>
                    <a:pt x="945787" y="19354"/>
                  </a:lnTo>
                  <a:lnTo>
                    <a:pt x="1003468" y="29757"/>
                  </a:lnTo>
                  <a:lnTo>
                    <a:pt x="1058199" y="42154"/>
                  </a:lnTo>
                  <a:lnTo>
                    <a:pt x="1109691" y="56429"/>
                  </a:lnTo>
                  <a:lnTo>
                    <a:pt x="1157654" y="72465"/>
                  </a:lnTo>
                  <a:lnTo>
                    <a:pt x="1201798" y="90147"/>
                  </a:lnTo>
                  <a:lnTo>
                    <a:pt x="1241834" y="109359"/>
                  </a:lnTo>
                  <a:lnTo>
                    <a:pt x="1277472" y="129984"/>
                  </a:lnTo>
                  <a:lnTo>
                    <a:pt x="1334393" y="175012"/>
                  </a:lnTo>
                  <a:lnTo>
                    <a:pt x="1370246" y="224301"/>
                  </a:lnTo>
                  <a:lnTo>
                    <a:pt x="1382712" y="276924"/>
                  </a:lnTo>
                  <a:lnTo>
                    <a:pt x="1379547" y="303595"/>
                  </a:lnTo>
                  <a:lnTo>
                    <a:pt x="1355098" y="354667"/>
                  </a:lnTo>
                  <a:lnTo>
                    <a:pt x="1308421" y="401942"/>
                  </a:lnTo>
                  <a:lnTo>
                    <a:pt x="1241834" y="444490"/>
                  </a:lnTo>
                  <a:lnTo>
                    <a:pt x="1201798" y="463702"/>
                  </a:lnTo>
                  <a:lnTo>
                    <a:pt x="1157654" y="481384"/>
                  </a:lnTo>
                  <a:lnTo>
                    <a:pt x="1109691" y="497420"/>
                  </a:lnTo>
                  <a:lnTo>
                    <a:pt x="1058199" y="511695"/>
                  </a:lnTo>
                  <a:lnTo>
                    <a:pt x="1003468" y="524092"/>
                  </a:lnTo>
                  <a:lnTo>
                    <a:pt x="945787" y="534495"/>
                  </a:lnTo>
                  <a:lnTo>
                    <a:pt x="885447" y="542788"/>
                  </a:lnTo>
                  <a:lnTo>
                    <a:pt x="822736" y="548856"/>
                  </a:lnTo>
                  <a:lnTo>
                    <a:pt x="757944" y="552581"/>
                  </a:lnTo>
                  <a:lnTo>
                    <a:pt x="691362" y="553849"/>
                  </a:lnTo>
                  <a:lnTo>
                    <a:pt x="624778" y="552581"/>
                  </a:lnTo>
                  <a:lnTo>
                    <a:pt x="559985" y="548856"/>
                  </a:lnTo>
                  <a:lnTo>
                    <a:pt x="497272" y="542788"/>
                  </a:lnTo>
                  <a:lnTo>
                    <a:pt x="436930" y="534495"/>
                  </a:lnTo>
                  <a:lnTo>
                    <a:pt x="379248" y="524092"/>
                  </a:lnTo>
                  <a:lnTo>
                    <a:pt x="324516" y="511695"/>
                  </a:lnTo>
                  <a:lnTo>
                    <a:pt x="273023" y="497420"/>
                  </a:lnTo>
                  <a:lnTo>
                    <a:pt x="225059" y="481384"/>
                  </a:lnTo>
                  <a:lnTo>
                    <a:pt x="180915" y="463702"/>
                  </a:lnTo>
                  <a:lnTo>
                    <a:pt x="140878" y="444490"/>
                  </a:lnTo>
                  <a:lnTo>
                    <a:pt x="105241" y="423865"/>
                  </a:lnTo>
                  <a:lnTo>
                    <a:pt x="48318" y="378837"/>
                  </a:lnTo>
                  <a:lnTo>
                    <a:pt x="12465" y="329548"/>
                  </a:lnTo>
                  <a:lnTo>
                    <a:pt x="0" y="27692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7092950" y="6022756"/>
              <a:ext cx="1383030" cy="368935"/>
            </a:xfrm>
            <a:custGeom>
              <a:avLst/>
              <a:gdLst/>
              <a:ahLst/>
              <a:cxnLst/>
              <a:rect l="l" t="t" r="r" b="b"/>
              <a:pathLst>
                <a:path w="1383029" h="368935">
                  <a:moveTo>
                    <a:pt x="1382712" y="0"/>
                  </a:moveTo>
                  <a:lnTo>
                    <a:pt x="0" y="0"/>
                  </a:lnTo>
                  <a:lnTo>
                    <a:pt x="0" y="368900"/>
                  </a:lnTo>
                  <a:lnTo>
                    <a:pt x="1382712" y="368900"/>
                  </a:lnTo>
                  <a:lnTo>
                    <a:pt x="13827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7092950" y="5054282"/>
              <a:ext cx="1383030" cy="185420"/>
            </a:xfrm>
            <a:custGeom>
              <a:avLst/>
              <a:gdLst/>
              <a:ahLst/>
              <a:cxnLst/>
              <a:rect l="l" t="t" r="r" b="b"/>
              <a:pathLst>
                <a:path w="1383029" h="185420">
                  <a:moveTo>
                    <a:pt x="0" y="92481"/>
                  </a:moveTo>
                  <a:lnTo>
                    <a:pt x="35245" y="63248"/>
                  </a:lnTo>
                  <a:lnTo>
                    <a:pt x="94389" y="45802"/>
                  </a:lnTo>
                  <a:lnTo>
                    <a:pt x="133390" y="37861"/>
                  </a:lnTo>
                  <a:lnTo>
                    <a:pt x="178114" y="30516"/>
                  </a:lnTo>
                  <a:lnTo>
                    <a:pt x="228141" y="23825"/>
                  </a:lnTo>
                  <a:lnTo>
                    <a:pt x="283048" y="17842"/>
                  </a:lnTo>
                  <a:lnTo>
                    <a:pt x="342414" y="12625"/>
                  </a:lnTo>
                  <a:lnTo>
                    <a:pt x="405817" y="8230"/>
                  </a:lnTo>
                  <a:lnTo>
                    <a:pt x="472835" y="4714"/>
                  </a:lnTo>
                  <a:lnTo>
                    <a:pt x="543046" y="2132"/>
                  </a:lnTo>
                  <a:lnTo>
                    <a:pt x="616029" y="542"/>
                  </a:lnTo>
                  <a:lnTo>
                    <a:pt x="691362" y="0"/>
                  </a:lnTo>
                  <a:lnTo>
                    <a:pt x="766693" y="542"/>
                  </a:lnTo>
                  <a:lnTo>
                    <a:pt x="839674" y="2132"/>
                  </a:lnTo>
                  <a:lnTo>
                    <a:pt x="909883" y="4714"/>
                  </a:lnTo>
                  <a:lnTo>
                    <a:pt x="976900" y="8230"/>
                  </a:lnTo>
                  <a:lnTo>
                    <a:pt x="1040301" y="12625"/>
                  </a:lnTo>
                  <a:lnTo>
                    <a:pt x="1099666" y="17842"/>
                  </a:lnTo>
                  <a:lnTo>
                    <a:pt x="1154572" y="23825"/>
                  </a:lnTo>
                  <a:lnTo>
                    <a:pt x="1204598" y="30516"/>
                  </a:lnTo>
                  <a:lnTo>
                    <a:pt x="1249323" y="37861"/>
                  </a:lnTo>
                  <a:lnTo>
                    <a:pt x="1288323" y="45802"/>
                  </a:lnTo>
                  <a:lnTo>
                    <a:pt x="1347467" y="63248"/>
                  </a:lnTo>
                  <a:lnTo>
                    <a:pt x="1382712" y="92481"/>
                  </a:lnTo>
                  <a:lnTo>
                    <a:pt x="1378655" y="102558"/>
                  </a:lnTo>
                  <a:lnTo>
                    <a:pt x="1321179" y="130678"/>
                  </a:lnTo>
                  <a:lnTo>
                    <a:pt x="1249323" y="147101"/>
                  </a:lnTo>
                  <a:lnTo>
                    <a:pt x="1204598" y="154445"/>
                  </a:lnTo>
                  <a:lnTo>
                    <a:pt x="1154572" y="161137"/>
                  </a:lnTo>
                  <a:lnTo>
                    <a:pt x="1099666" y="167120"/>
                  </a:lnTo>
                  <a:lnTo>
                    <a:pt x="1040301" y="172337"/>
                  </a:lnTo>
                  <a:lnTo>
                    <a:pt x="976900" y="176731"/>
                  </a:lnTo>
                  <a:lnTo>
                    <a:pt x="909883" y="180248"/>
                  </a:lnTo>
                  <a:lnTo>
                    <a:pt x="839674" y="182829"/>
                  </a:lnTo>
                  <a:lnTo>
                    <a:pt x="766693" y="184420"/>
                  </a:lnTo>
                  <a:lnTo>
                    <a:pt x="691362" y="184962"/>
                  </a:lnTo>
                  <a:lnTo>
                    <a:pt x="616029" y="184420"/>
                  </a:lnTo>
                  <a:lnTo>
                    <a:pt x="543046" y="182829"/>
                  </a:lnTo>
                  <a:lnTo>
                    <a:pt x="472835" y="180248"/>
                  </a:lnTo>
                  <a:lnTo>
                    <a:pt x="405817" y="176731"/>
                  </a:lnTo>
                  <a:lnTo>
                    <a:pt x="342414" y="172337"/>
                  </a:lnTo>
                  <a:lnTo>
                    <a:pt x="283048" y="167120"/>
                  </a:lnTo>
                  <a:lnTo>
                    <a:pt x="228141" y="161137"/>
                  </a:lnTo>
                  <a:lnTo>
                    <a:pt x="178114" y="154445"/>
                  </a:lnTo>
                  <a:lnTo>
                    <a:pt x="133390" y="147101"/>
                  </a:lnTo>
                  <a:lnTo>
                    <a:pt x="94389" y="139160"/>
                  </a:lnTo>
                  <a:lnTo>
                    <a:pt x="35245" y="121713"/>
                  </a:lnTo>
                  <a:lnTo>
                    <a:pt x="0" y="92481"/>
                  </a:lnTo>
                  <a:close/>
                </a:path>
              </a:pathLst>
            </a:custGeom>
            <a:ln w="19050">
              <a:solidFill>
                <a:srgbClr val="CC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7092950" y="3856126"/>
              <a:ext cx="0" cy="2581275"/>
            </a:xfrm>
            <a:custGeom>
              <a:avLst/>
              <a:gdLst/>
              <a:ahLst/>
              <a:cxnLst/>
              <a:rect l="l" t="t" r="r" b="b"/>
              <a:pathLst>
                <a:path h="2581275">
                  <a:moveTo>
                    <a:pt x="0" y="0"/>
                  </a:moveTo>
                  <a:lnTo>
                    <a:pt x="0" y="258125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7092950" y="6022756"/>
              <a:ext cx="1383030" cy="185420"/>
            </a:xfrm>
            <a:custGeom>
              <a:avLst/>
              <a:gdLst/>
              <a:ahLst/>
              <a:cxnLst/>
              <a:rect l="l" t="t" r="r" b="b"/>
              <a:pathLst>
                <a:path w="1383029" h="185420">
                  <a:moveTo>
                    <a:pt x="0" y="92481"/>
                  </a:moveTo>
                  <a:lnTo>
                    <a:pt x="35245" y="63247"/>
                  </a:lnTo>
                  <a:lnTo>
                    <a:pt x="94389" y="45801"/>
                  </a:lnTo>
                  <a:lnTo>
                    <a:pt x="133390" y="37860"/>
                  </a:lnTo>
                  <a:lnTo>
                    <a:pt x="178114" y="30515"/>
                  </a:lnTo>
                  <a:lnTo>
                    <a:pt x="228141" y="23824"/>
                  </a:lnTo>
                  <a:lnTo>
                    <a:pt x="283048" y="17841"/>
                  </a:lnTo>
                  <a:lnTo>
                    <a:pt x="342414" y="12625"/>
                  </a:lnTo>
                  <a:lnTo>
                    <a:pt x="405817" y="8230"/>
                  </a:lnTo>
                  <a:lnTo>
                    <a:pt x="472835" y="4714"/>
                  </a:lnTo>
                  <a:lnTo>
                    <a:pt x="543046" y="2132"/>
                  </a:lnTo>
                  <a:lnTo>
                    <a:pt x="616029" y="542"/>
                  </a:lnTo>
                  <a:lnTo>
                    <a:pt x="691362" y="0"/>
                  </a:lnTo>
                  <a:lnTo>
                    <a:pt x="766693" y="542"/>
                  </a:lnTo>
                  <a:lnTo>
                    <a:pt x="839674" y="2132"/>
                  </a:lnTo>
                  <a:lnTo>
                    <a:pt x="909883" y="4714"/>
                  </a:lnTo>
                  <a:lnTo>
                    <a:pt x="976900" y="8230"/>
                  </a:lnTo>
                  <a:lnTo>
                    <a:pt x="1040301" y="12625"/>
                  </a:lnTo>
                  <a:lnTo>
                    <a:pt x="1099666" y="17841"/>
                  </a:lnTo>
                  <a:lnTo>
                    <a:pt x="1154572" y="23824"/>
                  </a:lnTo>
                  <a:lnTo>
                    <a:pt x="1204598" y="30515"/>
                  </a:lnTo>
                  <a:lnTo>
                    <a:pt x="1249323" y="37860"/>
                  </a:lnTo>
                  <a:lnTo>
                    <a:pt x="1288323" y="45801"/>
                  </a:lnTo>
                  <a:lnTo>
                    <a:pt x="1347467" y="63247"/>
                  </a:lnTo>
                  <a:lnTo>
                    <a:pt x="1382712" y="92481"/>
                  </a:lnTo>
                  <a:lnTo>
                    <a:pt x="1378655" y="102558"/>
                  </a:lnTo>
                  <a:lnTo>
                    <a:pt x="1321179" y="130678"/>
                  </a:lnTo>
                  <a:lnTo>
                    <a:pt x="1249323" y="147101"/>
                  </a:lnTo>
                  <a:lnTo>
                    <a:pt x="1204598" y="154445"/>
                  </a:lnTo>
                  <a:lnTo>
                    <a:pt x="1154572" y="161137"/>
                  </a:lnTo>
                  <a:lnTo>
                    <a:pt x="1099666" y="167120"/>
                  </a:lnTo>
                  <a:lnTo>
                    <a:pt x="1040301" y="172337"/>
                  </a:lnTo>
                  <a:lnTo>
                    <a:pt x="976900" y="176732"/>
                  </a:lnTo>
                  <a:lnTo>
                    <a:pt x="909883" y="180249"/>
                  </a:lnTo>
                  <a:lnTo>
                    <a:pt x="839674" y="182831"/>
                  </a:lnTo>
                  <a:lnTo>
                    <a:pt x="766693" y="184421"/>
                  </a:lnTo>
                  <a:lnTo>
                    <a:pt x="691362" y="184964"/>
                  </a:lnTo>
                  <a:lnTo>
                    <a:pt x="616029" y="184421"/>
                  </a:lnTo>
                  <a:lnTo>
                    <a:pt x="543046" y="182831"/>
                  </a:lnTo>
                  <a:lnTo>
                    <a:pt x="472835" y="180249"/>
                  </a:lnTo>
                  <a:lnTo>
                    <a:pt x="405817" y="176732"/>
                  </a:lnTo>
                  <a:lnTo>
                    <a:pt x="342414" y="172337"/>
                  </a:lnTo>
                  <a:lnTo>
                    <a:pt x="283048" y="167120"/>
                  </a:lnTo>
                  <a:lnTo>
                    <a:pt x="228141" y="161137"/>
                  </a:lnTo>
                  <a:lnTo>
                    <a:pt x="178114" y="154445"/>
                  </a:lnTo>
                  <a:lnTo>
                    <a:pt x="133390" y="147101"/>
                  </a:lnTo>
                  <a:lnTo>
                    <a:pt x="94389" y="139159"/>
                  </a:lnTo>
                  <a:lnTo>
                    <a:pt x="35245" y="121713"/>
                  </a:lnTo>
                  <a:lnTo>
                    <a:pt x="0" y="92481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7784807" y="3717925"/>
              <a:ext cx="0" cy="2950210"/>
            </a:xfrm>
            <a:custGeom>
              <a:avLst/>
              <a:gdLst/>
              <a:ahLst/>
              <a:cxnLst/>
              <a:rect l="l" t="t" r="r" b="b"/>
              <a:pathLst>
                <a:path h="2950209">
                  <a:moveTo>
                    <a:pt x="0" y="295014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7784807" y="4132554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79">
                  <a:moveTo>
                    <a:pt x="0" y="0"/>
                  </a:moveTo>
                  <a:lnTo>
                    <a:pt x="5765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8348662" y="4069041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7784807" y="4455718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79">
                  <a:moveTo>
                    <a:pt x="0" y="0"/>
                  </a:moveTo>
                  <a:lnTo>
                    <a:pt x="5765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8348662" y="4392206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7784807" y="4777866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79">
                  <a:moveTo>
                    <a:pt x="0" y="0"/>
                  </a:moveTo>
                  <a:lnTo>
                    <a:pt x="5765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8348662" y="4714354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7784807" y="5146763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79">
                  <a:moveTo>
                    <a:pt x="0" y="0"/>
                  </a:moveTo>
                  <a:lnTo>
                    <a:pt x="5765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8348662" y="5083251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7784807" y="5515660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79">
                  <a:moveTo>
                    <a:pt x="0" y="0"/>
                  </a:moveTo>
                  <a:lnTo>
                    <a:pt x="5765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8348662" y="5452148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7784807" y="5838819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79">
                  <a:moveTo>
                    <a:pt x="0" y="0"/>
                  </a:moveTo>
                  <a:lnTo>
                    <a:pt x="5765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8348662" y="5775314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7784807" y="6115237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79">
                  <a:moveTo>
                    <a:pt x="0" y="0"/>
                  </a:moveTo>
                  <a:lnTo>
                    <a:pt x="5765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8348662" y="6051734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9" name="object 79"/>
          <p:cNvGrpSpPr/>
          <p:nvPr/>
        </p:nvGrpSpPr>
        <p:grpSpPr>
          <a:xfrm>
            <a:off x="2986087" y="5135562"/>
            <a:ext cx="936625" cy="85725"/>
            <a:chOff x="2986087" y="5135562"/>
            <a:chExt cx="936625" cy="85725"/>
          </a:xfrm>
        </p:grpSpPr>
        <p:sp>
          <p:nvSpPr>
            <p:cNvPr id="80" name="object 80"/>
            <p:cNvSpPr/>
            <p:nvPr/>
          </p:nvSpPr>
          <p:spPr>
            <a:xfrm>
              <a:off x="2986087" y="5178425"/>
              <a:ext cx="865505" cy="0"/>
            </a:xfrm>
            <a:custGeom>
              <a:avLst/>
              <a:gdLst/>
              <a:ahLst/>
              <a:cxnLst/>
              <a:rect l="l" t="t" r="r" b="b"/>
              <a:pathLst>
                <a:path w="865504">
                  <a:moveTo>
                    <a:pt x="0" y="0"/>
                  </a:moveTo>
                  <a:lnTo>
                    <a:pt x="865187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3836987" y="5135562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0" y="85725"/>
                  </a:lnTo>
                  <a:lnTo>
                    <a:pt x="85725" y="428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2" name="object 82"/>
          <p:cNvSpPr txBox="1"/>
          <p:nvPr/>
        </p:nvSpPr>
        <p:spPr>
          <a:xfrm>
            <a:off x="3112452" y="4714875"/>
            <a:ext cx="4152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b="1" spc="-25" dirty="0">
                <a:latin typeface="Arial"/>
                <a:cs typeface="Arial"/>
              </a:rPr>
              <a:t>G</a:t>
            </a:r>
            <a:r>
              <a:rPr sz="2400" b="1" spc="-37" baseline="-20833" dirty="0">
                <a:latin typeface="Arial"/>
                <a:cs typeface="Arial"/>
              </a:rPr>
              <a:t>z</a:t>
            </a:r>
            <a:endParaRPr sz="2400" baseline="-20833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5993763" y="4714875"/>
            <a:ext cx="5175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latin typeface="Arial"/>
                <a:cs typeface="Arial"/>
              </a:rPr>
              <a:t>-</a:t>
            </a:r>
            <a:r>
              <a:rPr sz="2400" b="1" spc="-25" dirty="0">
                <a:latin typeface="Arial"/>
                <a:cs typeface="Arial"/>
              </a:rPr>
              <a:t>G</a:t>
            </a:r>
            <a:r>
              <a:rPr sz="2400" b="1" spc="-37" baseline="-20833" dirty="0">
                <a:latin typeface="Arial"/>
                <a:cs typeface="Arial"/>
              </a:rPr>
              <a:t>z</a:t>
            </a:r>
            <a:endParaRPr sz="2400" baseline="-20833">
              <a:latin typeface="Arial"/>
              <a:cs typeface="Arial"/>
            </a:endParaRPr>
          </a:p>
        </p:txBody>
      </p:sp>
      <p:grpSp>
        <p:nvGrpSpPr>
          <p:cNvPr id="84" name="object 84"/>
          <p:cNvGrpSpPr/>
          <p:nvPr/>
        </p:nvGrpSpPr>
        <p:grpSpPr>
          <a:xfrm>
            <a:off x="5724525" y="5138737"/>
            <a:ext cx="936625" cy="85725"/>
            <a:chOff x="5724525" y="5138737"/>
            <a:chExt cx="936625" cy="85725"/>
          </a:xfrm>
        </p:grpSpPr>
        <p:sp>
          <p:nvSpPr>
            <p:cNvPr id="85" name="object 85"/>
            <p:cNvSpPr/>
            <p:nvPr/>
          </p:nvSpPr>
          <p:spPr>
            <a:xfrm>
              <a:off x="5724525" y="5181600"/>
              <a:ext cx="865505" cy="0"/>
            </a:xfrm>
            <a:custGeom>
              <a:avLst/>
              <a:gdLst/>
              <a:ahLst/>
              <a:cxnLst/>
              <a:rect l="l" t="t" r="r" b="b"/>
              <a:pathLst>
                <a:path w="865504">
                  <a:moveTo>
                    <a:pt x="0" y="0"/>
                  </a:moveTo>
                  <a:lnTo>
                    <a:pt x="865187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6575425" y="5138737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0" y="85725"/>
                  </a:lnTo>
                  <a:lnTo>
                    <a:pt x="85725" y="428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7" name="object 87"/>
          <p:cNvSpPr txBox="1"/>
          <p:nvPr/>
        </p:nvSpPr>
        <p:spPr>
          <a:xfrm>
            <a:off x="640715" y="863536"/>
            <a:ext cx="8023859" cy="2494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AutoNum type="alphaUcPeriod"/>
              <a:tabLst>
                <a:tab pos="469265" algn="l"/>
              </a:tabLst>
            </a:pPr>
            <a:r>
              <a:rPr sz="1800" b="1" dirty="0">
                <a:latin typeface="Arial"/>
                <a:cs typeface="Arial"/>
              </a:rPr>
              <a:t>Initially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spins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in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each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slice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(isochromat)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are</a:t>
            </a:r>
            <a:r>
              <a:rPr sz="1800" b="1" spc="-10" dirty="0">
                <a:latin typeface="Arial"/>
                <a:cs typeface="Arial"/>
              </a:rPr>
              <a:t> “phase-coherence”.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  <a:buClr>
                <a:srgbClr val="CC0000"/>
              </a:buClr>
              <a:buFont typeface="Arial"/>
              <a:buAutoNum type="alphaUcPeriod"/>
            </a:pPr>
            <a:endParaRPr sz="1800">
              <a:latin typeface="Arial"/>
              <a:cs typeface="Arial"/>
            </a:endParaRPr>
          </a:p>
          <a:p>
            <a:pPr marL="469900" marR="5080" indent="-457200">
              <a:lnSpc>
                <a:spcPct val="100000"/>
              </a:lnSpc>
              <a:buClr>
                <a:srgbClr val="CC0000"/>
              </a:buClr>
              <a:buAutoNum type="alphaUcPeriod"/>
              <a:tabLst>
                <a:tab pos="469900" algn="l"/>
              </a:tabLst>
            </a:pPr>
            <a:r>
              <a:rPr sz="1800" b="1" dirty="0">
                <a:latin typeface="Arial"/>
                <a:cs typeface="Arial"/>
              </a:rPr>
              <a:t>After</a:t>
            </a:r>
            <a:r>
              <a:rPr sz="1800" b="1" spc="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field-</a:t>
            </a:r>
            <a:r>
              <a:rPr sz="1800" b="1" dirty="0">
                <a:latin typeface="Arial"/>
                <a:cs typeface="Arial"/>
              </a:rPr>
              <a:t>gradient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pulse,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spins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at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different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slice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experience </a:t>
            </a:r>
            <a:r>
              <a:rPr sz="1800" b="1" dirty="0">
                <a:latin typeface="Arial"/>
                <a:cs typeface="Arial"/>
              </a:rPr>
              <a:t>different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magnetic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field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strength,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and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acquire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different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Larmor </a:t>
            </a:r>
            <a:r>
              <a:rPr sz="1800" b="1" dirty="0">
                <a:latin typeface="Arial"/>
                <a:cs typeface="Arial"/>
              </a:rPr>
              <a:t>frequencies.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“phase-</a:t>
            </a:r>
            <a:r>
              <a:rPr sz="1800" b="1" dirty="0">
                <a:latin typeface="Arial"/>
                <a:cs typeface="Arial"/>
              </a:rPr>
              <a:t>coherence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between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slices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is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now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lost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due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spc="-25" dirty="0">
                <a:latin typeface="Arial"/>
                <a:cs typeface="Arial"/>
              </a:rPr>
              <a:t>to </a:t>
            </a:r>
            <a:r>
              <a:rPr sz="1800" b="1" dirty="0">
                <a:latin typeface="Arial"/>
                <a:cs typeface="Arial"/>
              </a:rPr>
              <a:t>Larmor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precession.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  <a:buClr>
                <a:srgbClr val="CC0000"/>
              </a:buClr>
              <a:buFont typeface="Arial"/>
              <a:buAutoNum type="alphaUcPeriod"/>
            </a:pPr>
            <a:endParaRPr sz="1800">
              <a:latin typeface="Arial"/>
              <a:cs typeface="Arial"/>
            </a:endParaRPr>
          </a:p>
          <a:p>
            <a:pPr marL="469900" marR="90805" indent="-457200">
              <a:lnSpc>
                <a:spcPct val="100000"/>
              </a:lnSpc>
              <a:buClr>
                <a:srgbClr val="CC0000"/>
              </a:buClr>
              <a:buAutoNum type="alphaUcPeriod"/>
              <a:tabLst>
                <a:tab pos="469900" algn="l"/>
              </a:tabLst>
            </a:pP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coherence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can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be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refocused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by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another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gradient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pulse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(gradient echo).</a:t>
            </a:r>
            <a:endParaRPr sz="1800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4579264" y="3311611"/>
            <a:ext cx="1905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0" dirty="0">
                <a:solidFill>
                  <a:srgbClr val="CC0000"/>
                </a:solidFill>
                <a:latin typeface="Arial"/>
                <a:cs typeface="Arial"/>
              </a:rPr>
              <a:t>B</a:t>
            </a:r>
            <a:endParaRPr sz="1800">
              <a:latin typeface="Arial"/>
              <a:cs typeface="Arial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1842465" y="3384537"/>
            <a:ext cx="58788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00395" algn="l"/>
              </a:tabLst>
            </a:pPr>
            <a:r>
              <a:rPr sz="1800" b="1" spc="-50" dirty="0">
                <a:solidFill>
                  <a:srgbClr val="CC0000"/>
                </a:solidFill>
                <a:latin typeface="Arial"/>
                <a:cs typeface="Arial"/>
              </a:rPr>
              <a:t>A</a:t>
            </a:r>
            <a:r>
              <a:rPr sz="1800" b="1" dirty="0">
                <a:solidFill>
                  <a:srgbClr val="CC0000"/>
                </a:solidFill>
                <a:latin typeface="Arial"/>
                <a:cs typeface="Arial"/>
              </a:rPr>
              <a:t>	</a:t>
            </a:r>
            <a:r>
              <a:rPr sz="1800" b="1" spc="-50" dirty="0">
                <a:solidFill>
                  <a:srgbClr val="CC0000"/>
                </a:solidFill>
                <a:latin typeface="Arial"/>
                <a:cs typeface="Arial"/>
              </a:rPr>
              <a:t>C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4212" y="188912"/>
            <a:ext cx="7772400" cy="576580"/>
          </a:xfrm>
          <a:prstGeom prst="rect">
            <a:avLst/>
          </a:prstGeom>
          <a:solidFill>
            <a:srgbClr val="00CC99"/>
          </a:solidFill>
        </p:spPr>
        <p:txBody>
          <a:bodyPr vert="horz" wrap="square" lIns="0" tIns="3238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dirty="0"/>
              <a:t>Pulsed</a:t>
            </a:r>
            <a:r>
              <a:rPr spc="-65" dirty="0"/>
              <a:t> </a:t>
            </a:r>
            <a:r>
              <a:rPr dirty="0"/>
              <a:t>Field</a:t>
            </a:r>
            <a:r>
              <a:rPr spc="-50" dirty="0"/>
              <a:t> </a:t>
            </a:r>
            <a:r>
              <a:rPr dirty="0"/>
              <a:t>Gradient</a:t>
            </a:r>
            <a:r>
              <a:rPr spc="-65" dirty="0"/>
              <a:t> </a:t>
            </a:r>
            <a:r>
              <a:rPr spc="-10" dirty="0"/>
              <a:t>(PFG)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70463" y="4205799"/>
            <a:ext cx="5430028" cy="2253958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689927" y="2159000"/>
            <a:ext cx="4191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latin typeface="Times New Roman"/>
                <a:cs typeface="Times New Roman"/>
              </a:rPr>
              <a:t>Z=0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469905" y="1449387"/>
            <a:ext cx="161925" cy="1943100"/>
            <a:chOff x="469905" y="1449387"/>
            <a:chExt cx="161925" cy="1943100"/>
          </a:xfrm>
        </p:grpSpPr>
        <p:sp>
          <p:nvSpPr>
            <p:cNvPr id="6" name="object 6"/>
            <p:cNvSpPr/>
            <p:nvPr/>
          </p:nvSpPr>
          <p:spPr>
            <a:xfrm>
              <a:off x="512762" y="1520824"/>
              <a:ext cx="0" cy="1800225"/>
            </a:xfrm>
            <a:custGeom>
              <a:avLst/>
              <a:gdLst/>
              <a:ahLst/>
              <a:cxnLst/>
              <a:rect l="l" t="t" r="r" b="b"/>
              <a:pathLst>
                <a:path h="1800225">
                  <a:moveTo>
                    <a:pt x="0" y="1800225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69900" y="1449387"/>
              <a:ext cx="85725" cy="1943100"/>
            </a:xfrm>
            <a:custGeom>
              <a:avLst/>
              <a:gdLst/>
              <a:ahLst/>
              <a:cxnLst/>
              <a:rect l="l" t="t" r="r" b="b"/>
              <a:pathLst>
                <a:path w="85725" h="1943100">
                  <a:moveTo>
                    <a:pt x="85725" y="1857375"/>
                  </a:moveTo>
                  <a:lnTo>
                    <a:pt x="0" y="1857375"/>
                  </a:lnTo>
                  <a:lnTo>
                    <a:pt x="42862" y="1943100"/>
                  </a:lnTo>
                  <a:lnTo>
                    <a:pt x="85725" y="1857375"/>
                  </a:lnTo>
                  <a:close/>
                </a:path>
                <a:path w="85725" h="1943100">
                  <a:moveTo>
                    <a:pt x="85725" y="85725"/>
                  </a:moveTo>
                  <a:lnTo>
                    <a:pt x="42862" y="0"/>
                  </a:lnTo>
                  <a:lnTo>
                    <a:pt x="0" y="85725"/>
                  </a:lnTo>
                  <a:lnTo>
                    <a:pt x="85725" y="8572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39750" y="2349499"/>
              <a:ext cx="92075" cy="0"/>
            </a:xfrm>
            <a:custGeom>
              <a:avLst/>
              <a:gdLst/>
              <a:ahLst/>
              <a:cxnLst/>
              <a:rect l="l" t="t" r="r" b="b"/>
              <a:pathLst>
                <a:path w="92075">
                  <a:moveTo>
                    <a:pt x="0" y="0"/>
                  </a:moveTo>
                  <a:lnTo>
                    <a:pt x="9207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377190" y="1077912"/>
            <a:ext cx="304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latin typeface="Times New Roman"/>
                <a:cs typeface="Times New Roman"/>
              </a:rPr>
              <a:t>B</a:t>
            </a:r>
            <a:r>
              <a:rPr sz="1800" b="1" spc="-37" baseline="-20833" dirty="0">
                <a:latin typeface="Times New Roman"/>
                <a:cs typeface="Times New Roman"/>
              </a:rPr>
              <a:t>g</a:t>
            </a:r>
            <a:endParaRPr sz="1800" baseline="-20833">
              <a:latin typeface="Times New Roman"/>
              <a:cs typeface="Times New Roman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250950" y="1198562"/>
            <a:ext cx="1125855" cy="2367280"/>
            <a:chOff x="1250950" y="1198562"/>
            <a:chExt cx="1125855" cy="2367280"/>
          </a:xfrm>
        </p:grpSpPr>
        <p:sp>
          <p:nvSpPr>
            <p:cNvPr id="11" name="object 11"/>
            <p:cNvSpPr/>
            <p:nvPr/>
          </p:nvSpPr>
          <p:spPr>
            <a:xfrm>
              <a:off x="1260475" y="1457058"/>
              <a:ext cx="1106805" cy="1512570"/>
            </a:xfrm>
            <a:custGeom>
              <a:avLst/>
              <a:gdLst/>
              <a:ahLst/>
              <a:cxnLst/>
              <a:rect l="l" t="t" r="r" b="b"/>
              <a:pathLst>
                <a:path w="1106805" h="1512570">
                  <a:moveTo>
                    <a:pt x="0" y="1437995"/>
                  </a:moveTo>
                  <a:lnTo>
                    <a:pt x="43477" y="1409200"/>
                  </a:lnTo>
                  <a:lnTo>
                    <a:pt x="115277" y="1392790"/>
                  </a:lnTo>
                  <a:lnTo>
                    <a:pt x="162044" y="1385685"/>
                  </a:lnTo>
                  <a:lnTo>
                    <a:pt x="215176" y="1379432"/>
                  </a:lnTo>
                  <a:lnTo>
                    <a:pt x="274015" y="1374118"/>
                  </a:lnTo>
                  <a:lnTo>
                    <a:pt x="337901" y="1369831"/>
                  </a:lnTo>
                  <a:lnTo>
                    <a:pt x="406175" y="1366660"/>
                  </a:lnTo>
                  <a:lnTo>
                    <a:pt x="478177" y="1364693"/>
                  </a:lnTo>
                  <a:lnTo>
                    <a:pt x="553250" y="1364018"/>
                  </a:lnTo>
                  <a:lnTo>
                    <a:pt x="628319" y="1364693"/>
                  </a:lnTo>
                  <a:lnTo>
                    <a:pt x="700319" y="1366660"/>
                  </a:lnTo>
                  <a:lnTo>
                    <a:pt x="768591" y="1369831"/>
                  </a:lnTo>
                  <a:lnTo>
                    <a:pt x="832476" y="1374118"/>
                  </a:lnTo>
                  <a:lnTo>
                    <a:pt x="891313" y="1379432"/>
                  </a:lnTo>
                  <a:lnTo>
                    <a:pt x="944445" y="1385685"/>
                  </a:lnTo>
                  <a:lnTo>
                    <a:pt x="991211" y="1392790"/>
                  </a:lnTo>
                  <a:lnTo>
                    <a:pt x="1030952" y="1400658"/>
                  </a:lnTo>
                  <a:lnTo>
                    <a:pt x="1086724" y="1418329"/>
                  </a:lnTo>
                  <a:lnTo>
                    <a:pt x="1106487" y="1437995"/>
                  </a:lnTo>
                  <a:lnTo>
                    <a:pt x="1101436" y="1448033"/>
                  </a:lnTo>
                  <a:lnTo>
                    <a:pt x="1063010" y="1466790"/>
                  </a:lnTo>
                  <a:lnTo>
                    <a:pt x="991211" y="1483200"/>
                  </a:lnTo>
                  <a:lnTo>
                    <a:pt x="944445" y="1490305"/>
                  </a:lnTo>
                  <a:lnTo>
                    <a:pt x="891313" y="1496558"/>
                  </a:lnTo>
                  <a:lnTo>
                    <a:pt x="832476" y="1501872"/>
                  </a:lnTo>
                  <a:lnTo>
                    <a:pt x="768591" y="1506159"/>
                  </a:lnTo>
                  <a:lnTo>
                    <a:pt x="700319" y="1509330"/>
                  </a:lnTo>
                  <a:lnTo>
                    <a:pt x="628319" y="1511297"/>
                  </a:lnTo>
                  <a:lnTo>
                    <a:pt x="553250" y="1511973"/>
                  </a:lnTo>
                  <a:lnTo>
                    <a:pt x="478177" y="1511297"/>
                  </a:lnTo>
                  <a:lnTo>
                    <a:pt x="406175" y="1509330"/>
                  </a:lnTo>
                  <a:lnTo>
                    <a:pt x="337901" y="1506159"/>
                  </a:lnTo>
                  <a:lnTo>
                    <a:pt x="274015" y="1501872"/>
                  </a:lnTo>
                  <a:lnTo>
                    <a:pt x="215176" y="1496558"/>
                  </a:lnTo>
                  <a:lnTo>
                    <a:pt x="162044" y="1490305"/>
                  </a:lnTo>
                  <a:lnTo>
                    <a:pt x="115277" y="1483200"/>
                  </a:lnTo>
                  <a:lnTo>
                    <a:pt x="75535" y="1475333"/>
                  </a:lnTo>
                  <a:lnTo>
                    <a:pt x="19762" y="1457661"/>
                  </a:lnTo>
                  <a:lnTo>
                    <a:pt x="0" y="1437995"/>
                  </a:lnTo>
                  <a:close/>
                </a:path>
                <a:path w="1106805" h="1512570">
                  <a:moveTo>
                    <a:pt x="0" y="331660"/>
                  </a:moveTo>
                  <a:lnTo>
                    <a:pt x="43477" y="302865"/>
                  </a:lnTo>
                  <a:lnTo>
                    <a:pt x="115277" y="286455"/>
                  </a:lnTo>
                  <a:lnTo>
                    <a:pt x="162044" y="279350"/>
                  </a:lnTo>
                  <a:lnTo>
                    <a:pt x="215176" y="273097"/>
                  </a:lnTo>
                  <a:lnTo>
                    <a:pt x="274015" y="267783"/>
                  </a:lnTo>
                  <a:lnTo>
                    <a:pt x="337901" y="263496"/>
                  </a:lnTo>
                  <a:lnTo>
                    <a:pt x="406175" y="260325"/>
                  </a:lnTo>
                  <a:lnTo>
                    <a:pt x="478177" y="258358"/>
                  </a:lnTo>
                  <a:lnTo>
                    <a:pt x="553250" y="257683"/>
                  </a:lnTo>
                  <a:lnTo>
                    <a:pt x="628319" y="258358"/>
                  </a:lnTo>
                  <a:lnTo>
                    <a:pt x="700319" y="260325"/>
                  </a:lnTo>
                  <a:lnTo>
                    <a:pt x="768591" y="263496"/>
                  </a:lnTo>
                  <a:lnTo>
                    <a:pt x="832476" y="267783"/>
                  </a:lnTo>
                  <a:lnTo>
                    <a:pt x="891313" y="273097"/>
                  </a:lnTo>
                  <a:lnTo>
                    <a:pt x="944445" y="279350"/>
                  </a:lnTo>
                  <a:lnTo>
                    <a:pt x="991211" y="286455"/>
                  </a:lnTo>
                  <a:lnTo>
                    <a:pt x="1030952" y="294322"/>
                  </a:lnTo>
                  <a:lnTo>
                    <a:pt x="1086724" y="311994"/>
                  </a:lnTo>
                  <a:lnTo>
                    <a:pt x="1106487" y="331660"/>
                  </a:lnTo>
                  <a:lnTo>
                    <a:pt x="1101436" y="341698"/>
                  </a:lnTo>
                  <a:lnTo>
                    <a:pt x="1063010" y="360455"/>
                  </a:lnTo>
                  <a:lnTo>
                    <a:pt x="991211" y="376865"/>
                  </a:lnTo>
                  <a:lnTo>
                    <a:pt x="944445" y="383970"/>
                  </a:lnTo>
                  <a:lnTo>
                    <a:pt x="891313" y="390223"/>
                  </a:lnTo>
                  <a:lnTo>
                    <a:pt x="832476" y="395537"/>
                  </a:lnTo>
                  <a:lnTo>
                    <a:pt x="768591" y="399824"/>
                  </a:lnTo>
                  <a:lnTo>
                    <a:pt x="700319" y="402995"/>
                  </a:lnTo>
                  <a:lnTo>
                    <a:pt x="628319" y="404962"/>
                  </a:lnTo>
                  <a:lnTo>
                    <a:pt x="553250" y="405638"/>
                  </a:lnTo>
                  <a:lnTo>
                    <a:pt x="478177" y="404962"/>
                  </a:lnTo>
                  <a:lnTo>
                    <a:pt x="406175" y="402995"/>
                  </a:lnTo>
                  <a:lnTo>
                    <a:pt x="337901" y="399824"/>
                  </a:lnTo>
                  <a:lnTo>
                    <a:pt x="274015" y="395537"/>
                  </a:lnTo>
                  <a:lnTo>
                    <a:pt x="215176" y="390223"/>
                  </a:lnTo>
                  <a:lnTo>
                    <a:pt x="162044" y="383970"/>
                  </a:lnTo>
                  <a:lnTo>
                    <a:pt x="115277" y="376865"/>
                  </a:lnTo>
                  <a:lnTo>
                    <a:pt x="75535" y="368998"/>
                  </a:lnTo>
                  <a:lnTo>
                    <a:pt x="19762" y="351326"/>
                  </a:lnTo>
                  <a:lnTo>
                    <a:pt x="0" y="331660"/>
                  </a:lnTo>
                  <a:close/>
                </a:path>
                <a:path w="1106805" h="1512570">
                  <a:moveTo>
                    <a:pt x="0" y="590156"/>
                  </a:moveTo>
                  <a:lnTo>
                    <a:pt x="43477" y="561361"/>
                  </a:lnTo>
                  <a:lnTo>
                    <a:pt x="115277" y="544951"/>
                  </a:lnTo>
                  <a:lnTo>
                    <a:pt x="162044" y="537846"/>
                  </a:lnTo>
                  <a:lnTo>
                    <a:pt x="215176" y="531593"/>
                  </a:lnTo>
                  <a:lnTo>
                    <a:pt x="274015" y="526279"/>
                  </a:lnTo>
                  <a:lnTo>
                    <a:pt x="337901" y="521992"/>
                  </a:lnTo>
                  <a:lnTo>
                    <a:pt x="406175" y="518821"/>
                  </a:lnTo>
                  <a:lnTo>
                    <a:pt x="478177" y="516854"/>
                  </a:lnTo>
                  <a:lnTo>
                    <a:pt x="553250" y="516178"/>
                  </a:lnTo>
                  <a:lnTo>
                    <a:pt x="628319" y="516854"/>
                  </a:lnTo>
                  <a:lnTo>
                    <a:pt x="700319" y="518821"/>
                  </a:lnTo>
                  <a:lnTo>
                    <a:pt x="768591" y="521992"/>
                  </a:lnTo>
                  <a:lnTo>
                    <a:pt x="832476" y="526279"/>
                  </a:lnTo>
                  <a:lnTo>
                    <a:pt x="891313" y="531593"/>
                  </a:lnTo>
                  <a:lnTo>
                    <a:pt x="944445" y="537846"/>
                  </a:lnTo>
                  <a:lnTo>
                    <a:pt x="991211" y="544951"/>
                  </a:lnTo>
                  <a:lnTo>
                    <a:pt x="1030952" y="552818"/>
                  </a:lnTo>
                  <a:lnTo>
                    <a:pt x="1086724" y="570490"/>
                  </a:lnTo>
                  <a:lnTo>
                    <a:pt x="1106487" y="590156"/>
                  </a:lnTo>
                  <a:lnTo>
                    <a:pt x="1101436" y="600194"/>
                  </a:lnTo>
                  <a:lnTo>
                    <a:pt x="1063010" y="618951"/>
                  </a:lnTo>
                  <a:lnTo>
                    <a:pt x="991211" y="635361"/>
                  </a:lnTo>
                  <a:lnTo>
                    <a:pt x="944445" y="642466"/>
                  </a:lnTo>
                  <a:lnTo>
                    <a:pt x="891313" y="648719"/>
                  </a:lnTo>
                  <a:lnTo>
                    <a:pt x="832476" y="654033"/>
                  </a:lnTo>
                  <a:lnTo>
                    <a:pt x="768591" y="658320"/>
                  </a:lnTo>
                  <a:lnTo>
                    <a:pt x="700319" y="661491"/>
                  </a:lnTo>
                  <a:lnTo>
                    <a:pt x="628319" y="663458"/>
                  </a:lnTo>
                  <a:lnTo>
                    <a:pt x="553250" y="664133"/>
                  </a:lnTo>
                  <a:lnTo>
                    <a:pt x="478177" y="663458"/>
                  </a:lnTo>
                  <a:lnTo>
                    <a:pt x="406175" y="661491"/>
                  </a:lnTo>
                  <a:lnTo>
                    <a:pt x="337901" y="658320"/>
                  </a:lnTo>
                  <a:lnTo>
                    <a:pt x="274015" y="654033"/>
                  </a:lnTo>
                  <a:lnTo>
                    <a:pt x="215176" y="648719"/>
                  </a:lnTo>
                  <a:lnTo>
                    <a:pt x="162044" y="642466"/>
                  </a:lnTo>
                  <a:lnTo>
                    <a:pt x="115277" y="635361"/>
                  </a:lnTo>
                  <a:lnTo>
                    <a:pt x="75535" y="627493"/>
                  </a:lnTo>
                  <a:lnTo>
                    <a:pt x="19762" y="609822"/>
                  </a:lnTo>
                  <a:lnTo>
                    <a:pt x="0" y="590156"/>
                  </a:lnTo>
                  <a:close/>
                </a:path>
                <a:path w="1106805" h="1512570">
                  <a:moveTo>
                    <a:pt x="0" y="1179499"/>
                  </a:moveTo>
                  <a:lnTo>
                    <a:pt x="43477" y="1150704"/>
                  </a:lnTo>
                  <a:lnTo>
                    <a:pt x="115277" y="1134294"/>
                  </a:lnTo>
                  <a:lnTo>
                    <a:pt x="162044" y="1127190"/>
                  </a:lnTo>
                  <a:lnTo>
                    <a:pt x="215176" y="1120936"/>
                  </a:lnTo>
                  <a:lnTo>
                    <a:pt x="274015" y="1115622"/>
                  </a:lnTo>
                  <a:lnTo>
                    <a:pt x="337901" y="1111335"/>
                  </a:lnTo>
                  <a:lnTo>
                    <a:pt x="406175" y="1108164"/>
                  </a:lnTo>
                  <a:lnTo>
                    <a:pt x="478177" y="1106197"/>
                  </a:lnTo>
                  <a:lnTo>
                    <a:pt x="553250" y="1105522"/>
                  </a:lnTo>
                  <a:lnTo>
                    <a:pt x="628319" y="1106197"/>
                  </a:lnTo>
                  <a:lnTo>
                    <a:pt x="700319" y="1108164"/>
                  </a:lnTo>
                  <a:lnTo>
                    <a:pt x="768591" y="1111335"/>
                  </a:lnTo>
                  <a:lnTo>
                    <a:pt x="832476" y="1115622"/>
                  </a:lnTo>
                  <a:lnTo>
                    <a:pt x="891313" y="1120936"/>
                  </a:lnTo>
                  <a:lnTo>
                    <a:pt x="944445" y="1127190"/>
                  </a:lnTo>
                  <a:lnTo>
                    <a:pt x="991211" y="1134294"/>
                  </a:lnTo>
                  <a:lnTo>
                    <a:pt x="1030952" y="1142162"/>
                  </a:lnTo>
                  <a:lnTo>
                    <a:pt x="1086724" y="1159833"/>
                  </a:lnTo>
                  <a:lnTo>
                    <a:pt x="1106487" y="1179499"/>
                  </a:lnTo>
                  <a:lnTo>
                    <a:pt x="1101436" y="1189537"/>
                  </a:lnTo>
                  <a:lnTo>
                    <a:pt x="1063010" y="1208294"/>
                  </a:lnTo>
                  <a:lnTo>
                    <a:pt x="991211" y="1224704"/>
                  </a:lnTo>
                  <a:lnTo>
                    <a:pt x="944445" y="1231809"/>
                  </a:lnTo>
                  <a:lnTo>
                    <a:pt x="891313" y="1238062"/>
                  </a:lnTo>
                  <a:lnTo>
                    <a:pt x="832476" y="1243377"/>
                  </a:lnTo>
                  <a:lnTo>
                    <a:pt x="768591" y="1247663"/>
                  </a:lnTo>
                  <a:lnTo>
                    <a:pt x="700319" y="1250834"/>
                  </a:lnTo>
                  <a:lnTo>
                    <a:pt x="628319" y="1252801"/>
                  </a:lnTo>
                  <a:lnTo>
                    <a:pt x="553250" y="1253477"/>
                  </a:lnTo>
                  <a:lnTo>
                    <a:pt x="478177" y="1252801"/>
                  </a:lnTo>
                  <a:lnTo>
                    <a:pt x="406175" y="1250834"/>
                  </a:lnTo>
                  <a:lnTo>
                    <a:pt x="337901" y="1247663"/>
                  </a:lnTo>
                  <a:lnTo>
                    <a:pt x="274015" y="1243377"/>
                  </a:lnTo>
                  <a:lnTo>
                    <a:pt x="215176" y="1238062"/>
                  </a:lnTo>
                  <a:lnTo>
                    <a:pt x="162044" y="1231809"/>
                  </a:lnTo>
                  <a:lnTo>
                    <a:pt x="115277" y="1224704"/>
                  </a:lnTo>
                  <a:lnTo>
                    <a:pt x="75535" y="1216837"/>
                  </a:lnTo>
                  <a:lnTo>
                    <a:pt x="19762" y="1199165"/>
                  </a:lnTo>
                  <a:lnTo>
                    <a:pt x="0" y="1179499"/>
                  </a:lnTo>
                  <a:close/>
                </a:path>
                <a:path w="1106805" h="1512570">
                  <a:moveTo>
                    <a:pt x="0" y="73977"/>
                  </a:moveTo>
                  <a:lnTo>
                    <a:pt x="43477" y="45182"/>
                  </a:lnTo>
                  <a:lnTo>
                    <a:pt x="115277" y="28772"/>
                  </a:lnTo>
                  <a:lnTo>
                    <a:pt x="162044" y="21667"/>
                  </a:lnTo>
                  <a:lnTo>
                    <a:pt x="215176" y="15414"/>
                  </a:lnTo>
                  <a:lnTo>
                    <a:pt x="274015" y="10100"/>
                  </a:lnTo>
                  <a:lnTo>
                    <a:pt x="337901" y="5813"/>
                  </a:lnTo>
                  <a:lnTo>
                    <a:pt x="406175" y="2642"/>
                  </a:lnTo>
                  <a:lnTo>
                    <a:pt x="478177" y="675"/>
                  </a:lnTo>
                  <a:lnTo>
                    <a:pt x="553250" y="0"/>
                  </a:lnTo>
                  <a:lnTo>
                    <a:pt x="628319" y="675"/>
                  </a:lnTo>
                  <a:lnTo>
                    <a:pt x="700319" y="2642"/>
                  </a:lnTo>
                  <a:lnTo>
                    <a:pt x="768591" y="5813"/>
                  </a:lnTo>
                  <a:lnTo>
                    <a:pt x="832476" y="10100"/>
                  </a:lnTo>
                  <a:lnTo>
                    <a:pt x="891313" y="15414"/>
                  </a:lnTo>
                  <a:lnTo>
                    <a:pt x="944445" y="21667"/>
                  </a:lnTo>
                  <a:lnTo>
                    <a:pt x="991211" y="28772"/>
                  </a:lnTo>
                  <a:lnTo>
                    <a:pt x="1030952" y="36639"/>
                  </a:lnTo>
                  <a:lnTo>
                    <a:pt x="1086724" y="54311"/>
                  </a:lnTo>
                  <a:lnTo>
                    <a:pt x="1106487" y="73977"/>
                  </a:lnTo>
                  <a:lnTo>
                    <a:pt x="1101436" y="84015"/>
                  </a:lnTo>
                  <a:lnTo>
                    <a:pt x="1063010" y="102772"/>
                  </a:lnTo>
                  <a:lnTo>
                    <a:pt x="991211" y="119182"/>
                  </a:lnTo>
                  <a:lnTo>
                    <a:pt x="944445" y="126287"/>
                  </a:lnTo>
                  <a:lnTo>
                    <a:pt x="891313" y="132540"/>
                  </a:lnTo>
                  <a:lnTo>
                    <a:pt x="832476" y="137854"/>
                  </a:lnTo>
                  <a:lnTo>
                    <a:pt x="768591" y="142141"/>
                  </a:lnTo>
                  <a:lnTo>
                    <a:pt x="700319" y="145312"/>
                  </a:lnTo>
                  <a:lnTo>
                    <a:pt x="628319" y="147279"/>
                  </a:lnTo>
                  <a:lnTo>
                    <a:pt x="553250" y="147955"/>
                  </a:lnTo>
                  <a:lnTo>
                    <a:pt x="478177" y="147279"/>
                  </a:lnTo>
                  <a:lnTo>
                    <a:pt x="406175" y="145312"/>
                  </a:lnTo>
                  <a:lnTo>
                    <a:pt x="337901" y="142141"/>
                  </a:lnTo>
                  <a:lnTo>
                    <a:pt x="274015" y="137854"/>
                  </a:lnTo>
                  <a:lnTo>
                    <a:pt x="215176" y="132540"/>
                  </a:lnTo>
                  <a:lnTo>
                    <a:pt x="162044" y="126287"/>
                  </a:lnTo>
                  <a:lnTo>
                    <a:pt x="115277" y="119182"/>
                  </a:lnTo>
                  <a:lnTo>
                    <a:pt x="75535" y="111315"/>
                  </a:lnTo>
                  <a:lnTo>
                    <a:pt x="19762" y="93643"/>
                  </a:lnTo>
                  <a:lnTo>
                    <a:pt x="0" y="73977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66962" y="1270101"/>
              <a:ext cx="0" cy="2065020"/>
            </a:xfrm>
            <a:custGeom>
              <a:avLst/>
              <a:gdLst/>
              <a:ahLst/>
              <a:cxnLst/>
              <a:rect l="l" t="t" r="r" b="b"/>
              <a:pathLst>
                <a:path h="2065020">
                  <a:moveTo>
                    <a:pt x="0" y="0"/>
                  </a:moveTo>
                  <a:lnTo>
                    <a:pt x="0" y="2064727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260475" y="3116148"/>
              <a:ext cx="1106805" cy="443230"/>
            </a:xfrm>
            <a:custGeom>
              <a:avLst/>
              <a:gdLst/>
              <a:ahLst/>
              <a:cxnLst/>
              <a:rect l="l" t="t" r="r" b="b"/>
              <a:pathLst>
                <a:path w="1106805" h="443229">
                  <a:moveTo>
                    <a:pt x="0" y="221513"/>
                  </a:moveTo>
                  <a:lnTo>
                    <a:pt x="14611" y="170722"/>
                  </a:lnTo>
                  <a:lnTo>
                    <a:pt x="56233" y="124097"/>
                  </a:lnTo>
                  <a:lnTo>
                    <a:pt x="121543" y="82967"/>
                  </a:lnTo>
                  <a:lnTo>
                    <a:pt x="162044" y="64879"/>
                  </a:lnTo>
                  <a:lnTo>
                    <a:pt x="207221" y="48663"/>
                  </a:lnTo>
                  <a:lnTo>
                    <a:pt x="256660" y="34486"/>
                  </a:lnTo>
                  <a:lnTo>
                    <a:pt x="309945" y="22514"/>
                  </a:lnTo>
                  <a:lnTo>
                    <a:pt x="366662" y="12913"/>
                  </a:lnTo>
                  <a:lnTo>
                    <a:pt x="426395" y="5850"/>
                  </a:lnTo>
                  <a:lnTo>
                    <a:pt x="488729" y="1490"/>
                  </a:lnTo>
                  <a:lnTo>
                    <a:pt x="553250" y="0"/>
                  </a:lnTo>
                  <a:lnTo>
                    <a:pt x="617767" y="1490"/>
                  </a:lnTo>
                  <a:lnTo>
                    <a:pt x="680099" y="5850"/>
                  </a:lnTo>
                  <a:lnTo>
                    <a:pt x="739831" y="12913"/>
                  </a:lnTo>
                  <a:lnTo>
                    <a:pt x="796546" y="22514"/>
                  </a:lnTo>
                  <a:lnTo>
                    <a:pt x="849830" y="34486"/>
                  </a:lnTo>
                  <a:lnTo>
                    <a:pt x="899268" y="48663"/>
                  </a:lnTo>
                  <a:lnTo>
                    <a:pt x="944445" y="64879"/>
                  </a:lnTo>
                  <a:lnTo>
                    <a:pt x="984944" y="82967"/>
                  </a:lnTo>
                  <a:lnTo>
                    <a:pt x="1020353" y="102762"/>
                  </a:lnTo>
                  <a:lnTo>
                    <a:pt x="1074233" y="146805"/>
                  </a:lnTo>
                  <a:lnTo>
                    <a:pt x="1102765" y="195680"/>
                  </a:lnTo>
                  <a:lnTo>
                    <a:pt x="1106487" y="221513"/>
                  </a:lnTo>
                  <a:lnTo>
                    <a:pt x="1102765" y="247346"/>
                  </a:lnTo>
                  <a:lnTo>
                    <a:pt x="1074233" y="296220"/>
                  </a:lnTo>
                  <a:lnTo>
                    <a:pt x="1020353" y="340264"/>
                  </a:lnTo>
                  <a:lnTo>
                    <a:pt x="984944" y="360059"/>
                  </a:lnTo>
                  <a:lnTo>
                    <a:pt x="944445" y="378147"/>
                  </a:lnTo>
                  <a:lnTo>
                    <a:pt x="899268" y="394362"/>
                  </a:lnTo>
                  <a:lnTo>
                    <a:pt x="849830" y="408539"/>
                  </a:lnTo>
                  <a:lnTo>
                    <a:pt x="796546" y="420512"/>
                  </a:lnTo>
                  <a:lnTo>
                    <a:pt x="739831" y="430112"/>
                  </a:lnTo>
                  <a:lnTo>
                    <a:pt x="680099" y="437176"/>
                  </a:lnTo>
                  <a:lnTo>
                    <a:pt x="617767" y="441536"/>
                  </a:lnTo>
                  <a:lnTo>
                    <a:pt x="553250" y="443026"/>
                  </a:lnTo>
                  <a:lnTo>
                    <a:pt x="488729" y="441536"/>
                  </a:lnTo>
                  <a:lnTo>
                    <a:pt x="426395" y="437176"/>
                  </a:lnTo>
                  <a:lnTo>
                    <a:pt x="366662" y="430112"/>
                  </a:lnTo>
                  <a:lnTo>
                    <a:pt x="309945" y="420512"/>
                  </a:lnTo>
                  <a:lnTo>
                    <a:pt x="256660" y="408539"/>
                  </a:lnTo>
                  <a:lnTo>
                    <a:pt x="207221" y="394362"/>
                  </a:lnTo>
                  <a:lnTo>
                    <a:pt x="162044" y="378147"/>
                  </a:lnTo>
                  <a:lnTo>
                    <a:pt x="121543" y="360059"/>
                  </a:lnTo>
                  <a:lnTo>
                    <a:pt x="86134" y="340264"/>
                  </a:lnTo>
                  <a:lnTo>
                    <a:pt x="32253" y="296220"/>
                  </a:lnTo>
                  <a:lnTo>
                    <a:pt x="3722" y="247346"/>
                  </a:lnTo>
                  <a:lnTo>
                    <a:pt x="0" y="221513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260475" y="3042178"/>
              <a:ext cx="1106805" cy="295275"/>
            </a:xfrm>
            <a:custGeom>
              <a:avLst/>
              <a:gdLst/>
              <a:ahLst/>
              <a:cxnLst/>
              <a:rect l="l" t="t" r="r" b="b"/>
              <a:pathLst>
                <a:path w="1106805" h="295275">
                  <a:moveTo>
                    <a:pt x="1106487" y="0"/>
                  </a:moveTo>
                  <a:lnTo>
                    <a:pt x="0" y="0"/>
                  </a:lnTo>
                  <a:lnTo>
                    <a:pt x="0" y="295076"/>
                  </a:lnTo>
                  <a:lnTo>
                    <a:pt x="1106487" y="295076"/>
                  </a:lnTo>
                  <a:lnTo>
                    <a:pt x="11064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260475" y="2267495"/>
              <a:ext cx="1106805" cy="147955"/>
            </a:xfrm>
            <a:custGeom>
              <a:avLst/>
              <a:gdLst/>
              <a:ahLst/>
              <a:cxnLst/>
              <a:rect l="l" t="t" r="r" b="b"/>
              <a:pathLst>
                <a:path w="1106805" h="147955">
                  <a:moveTo>
                    <a:pt x="0" y="73977"/>
                  </a:moveTo>
                  <a:lnTo>
                    <a:pt x="43477" y="45182"/>
                  </a:lnTo>
                  <a:lnTo>
                    <a:pt x="115277" y="28772"/>
                  </a:lnTo>
                  <a:lnTo>
                    <a:pt x="162044" y="21667"/>
                  </a:lnTo>
                  <a:lnTo>
                    <a:pt x="215176" y="15414"/>
                  </a:lnTo>
                  <a:lnTo>
                    <a:pt x="274015" y="10100"/>
                  </a:lnTo>
                  <a:lnTo>
                    <a:pt x="337901" y="5813"/>
                  </a:lnTo>
                  <a:lnTo>
                    <a:pt x="406175" y="2642"/>
                  </a:lnTo>
                  <a:lnTo>
                    <a:pt x="478177" y="675"/>
                  </a:lnTo>
                  <a:lnTo>
                    <a:pt x="553250" y="0"/>
                  </a:lnTo>
                  <a:lnTo>
                    <a:pt x="628319" y="675"/>
                  </a:lnTo>
                  <a:lnTo>
                    <a:pt x="700319" y="2642"/>
                  </a:lnTo>
                  <a:lnTo>
                    <a:pt x="768591" y="5813"/>
                  </a:lnTo>
                  <a:lnTo>
                    <a:pt x="832476" y="10100"/>
                  </a:lnTo>
                  <a:lnTo>
                    <a:pt x="891313" y="15414"/>
                  </a:lnTo>
                  <a:lnTo>
                    <a:pt x="944445" y="21667"/>
                  </a:lnTo>
                  <a:lnTo>
                    <a:pt x="991211" y="28772"/>
                  </a:lnTo>
                  <a:lnTo>
                    <a:pt x="1030952" y="36639"/>
                  </a:lnTo>
                  <a:lnTo>
                    <a:pt x="1086724" y="54311"/>
                  </a:lnTo>
                  <a:lnTo>
                    <a:pt x="1106487" y="73977"/>
                  </a:lnTo>
                  <a:lnTo>
                    <a:pt x="1101436" y="84015"/>
                  </a:lnTo>
                  <a:lnTo>
                    <a:pt x="1063010" y="102772"/>
                  </a:lnTo>
                  <a:lnTo>
                    <a:pt x="991211" y="119182"/>
                  </a:lnTo>
                  <a:lnTo>
                    <a:pt x="944445" y="126287"/>
                  </a:lnTo>
                  <a:lnTo>
                    <a:pt x="891313" y="132540"/>
                  </a:lnTo>
                  <a:lnTo>
                    <a:pt x="832476" y="137854"/>
                  </a:lnTo>
                  <a:lnTo>
                    <a:pt x="768591" y="142141"/>
                  </a:lnTo>
                  <a:lnTo>
                    <a:pt x="700319" y="145312"/>
                  </a:lnTo>
                  <a:lnTo>
                    <a:pt x="628319" y="147279"/>
                  </a:lnTo>
                  <a:lnTo>
                    <a:pt x="553250" y="147955"/>
                  </a:lnTo>
                  <a:lnTo>
                    <a:pt x="478177" y="147279"/>
                  </a:lnTo>
                  <a:lnTo>
                    <a:pt x="406175" y="145312"/>
                  </a:lnTo>
                  <a:lnTo>
                    <a:pt x="337901" y="142141"/>
                  </a:lnTo>
                  <a:lnTo>
                    <a:pt x="274015" y="137854"/>
                  </a:lnTo>
                  <a:lnTo>
                    <a:pt x="215176" y="132540"/>
                  </a:lnTo>
                  <a:lnTo>
                    <a:pt x="162044" y="126287"/>
                  </a:lnTo>
                  <a:lnTo>
                    <a:pt x="115277" y="119182"/>
                  </a:lnTo>
                  <a:lnTo>
                    <a:pt x="75535" y="111315"/>
                  </a:lnTo>
                  <a:lnTo>
                    <a:pt x="19762" y="93643"/>
                  </a:lnTo>
                  <a:lnTo>
                    <a:pt x="0" y="73977"/>
                  </a:lnTo>
                  <a:close/>
                </a:path>
              </a:pathLst>
            </a:custGeom>
            <a:ln w="19050">
              <a:solidFill>
                <a:srgbClr val="CC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260475" y="1309115"/>
              <a:ext cx="0" cy="2065020"/>
            </a:xfrm>
            <a:custGeom>
              <a:avLst/>
              <a:gdLst/>
              <a:ahLst/>
              <a:cxnLst/>
              <a:rect l="l" t="t" r="r" b="b"/>
              <a:pathLst>
                <a:path h="2065020">
                  <a:moveTo>
                    <a:pt x="0" y="0"/>
                  </a:moveTo>
                  <a:lnTo>
                    <a:pt x="0" y="2064727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260475" y="3042170"/>
              <a:ext cx="1106805" cy="147955"/>
            </a:xfrm>
            <a:custGeom>
              <a:avLst/>
              <a:gdLst/>
              <a:ahLst/>
              <a:cxnLst/>
              <a:rect l="l" t="t" r="r" b="b"/>
              <a:pathLst>
                <a:path w="1106805" h="147955">
                  <a:moveTo>
                    <a:pt x="0" y="73977"/>
                  </a:moveTo>
                  <a:lnTo>
                    <a:pt x="43477" y="45187"/>
                  </a:lnTo>
                  <a:lnTo>
                    <a:pt x="115277" y="28777"/>
                  </a:lnTo>
                  <a:lnTo>
                    <a:pt x="162044" y="21672"/>
                  </a:lnTo>
                  <a:lnTo>
                    <a:pt x="215176" y="15418"/>
                  </a:lnTo>
                  <a:lnTo>
                    <a:pt x="274015" y="10103"/>
                  </a:lnTo>
                  <a:lnTo>
                    <a:pt x="337901" y="5815"/>
                  </a:lnTo>
                  <a:lnTo>
                    <a:pt x="406175" y="2643"/>
                  </a:lnTo>
                  <a:lnTo>
                    <a:pt x="478177" y="675"/>
                  </a:lnTo>
                  <a:lnTo>
                    <a:pt x="553250" y="0"/>
                  </a:lnTo>
                  <a:lnTo>
                    <a:pt x="628319" y="675"/>
                  </a:lnTo>
                  <a:lnTo>
                    <a:pt x="700319" y="2643"/>
                  </a:lnTo>
                  <a:lnTo>
                    <a:pt x="768591" y="5815"/>
                  </a:lnTo>
                  <a:lnTo>
                    <a:pt x="832476" y="10103"/>
                  </a:lnTo>
                  <a:lnTo>
                    <a:pt x="891313" y="15418"/>
                  </a:lnTo>
                  <a:lnTo>
                    <a:pt x="944445" y="21672"/>
                  </a:lnTo>
                  <a:lnTo>
                    <a:pt x="991211" y="28777"/>
                  </a:lnTo>
                  <a:lnTo>
                    <a:pt x="1030952" y="36645"/>
                  </a:lnTo>
                  <a:lnTo>
                    <a:pt x="1086724" y="54316"/>
                  </a:lnTo>
                  <a:lnTo>
                    <a:pt x="1106487" y="73977"/>
                  </a:lnTo>
                  <a:lnTo>
                    <a:pt x="1101436" y="84018"/>
                  </a:lnTo>
                  <a:lnTo>
                    <a:pt x="1063010" y="102777"/>
                  </a:lnTo>
                  <a:lnTo>
                    <a:pt x="991211" y="119188"/>
                  </a:lnTo>
                  <a:lnTo>
                    <a:pt x="944445" y="126291"/>
                  </a:lnTo>
                  <a:lnTo>
                    <a:pt x="891313" y="132544"/>
                  </a:lnTo>
                  <a:lnTo>
                    <a:pt x="832476" y="137857"/>
                  </a:lnTo>
                  <a:lnTo>
                    <a:pt x="768591" y="142143"/>
                  </a:lnTo>
                  <a:lnTo>
                    <a:pt x="700319" y="145313"/>
                  </a:lnTo>
                  <a:lnTo>
                    <a:pt x="628319" y="147279"/>
                  </a:lnTo>
                  <a:lnTo>
                    <a:pt x="553250" y="147955"/>
                  </a:lnTo>
                  <a:lnTo>
                    <a:pt x="478177" y="147279"/>
                  </a:lnTo>
                  <a:lnTo>
                    <a:pt x="406175" y="145313"/>
                  </a:lnTo>
                  <a:lnTo>
                    <a:pt x="337901" y="142143"/>
                  </a:lnTo>
                  <a:lnTo>
                    <a:pt x="274015" y="137857"/>
                  </a:lnTo>
                  <a:lnTo>
                    <a:pt x="215176" y="132544"/>
                  </a:lnTo>
                  <a:lnTo>
                    <a:pt x="162044" y="126291"/>
                  </a:lnTo>
                  <a:lnTo>
                    <a:pt x="115277" y="119188"/>
                  </a:lnTo>
                  <a:lnTo>
                    <a:pt x="75535" y="111320"/>
                  </a:lnTo>
                  <a:lnTo>
                    <a:pt x="19762" y="93647"/>
                  </a:lnTo>
                  <a:lnTo>
                    <a:pt x="0" y="73977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814131" y="1198562"/>
              <a:ext cx="0" cy="2360295"/>
            </a:xfrm>
            <a:custGeom>
              <a:avLst/>
              <a:gdLst/>
              <a:ahLst/>
              <a:cxnLst/>
              <a:rect l="l" t="t" r="r" b="b"/>
              <a:pathLst>
                <a:path h="2360295">
                  <a:moveTo>
                    <a:pt x="0" y="2359799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814131" y="1530222"/>
              <a:ext cx="438784" cy="0"/>
            </a:xfrm>
            <a:custGeom>
              <a:avLst/>
              <a:gdLst/>
              <a:ahLst/>
              <a:cxnLst/>
              <a:rect l="l" t="t" r="r" b="b"/>
              <a:pathLst>
                <a:path w="438785">
                  <a:moveTo>
                    <a:pt x="0" y="0"/>
                  </a:moveTo>
                  <a:lnTo>
                    <a:pt x="43853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239962" y="1466710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814131" y="1788718"/>
              <a:ext cx="438784" cy="0"/>
            </a:xfrm>
            <a:custGeom>
              <a:avLst/>
              <a:gdLst/>
              <a:ahLst/>
              <a:cxnLst/>
              <a:rect l="l" t="t" r="r" b="b"/>
              <a:pathLst>
                <a:path w="438785">
                  <a:moveTo>
                    <a:pt x="0" y="0"/>
                  </a:moveTo>
                  <a:lnTo>
                    <a:pt x="43853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239962" y="1725206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814131" y="2046401"/>
              <a:ext cx="438784" cy="0"/>
            </a:xfrm>
            <a:custGeom>
              <a:avLst/>
              <a:gdLst/>
              <a:ahLst/>
              <a:cxnLst/>
              <a:rect l="l" t="t" r="r" b="b"/>
              <a:pathLst>
                <a:path w="438785">
                  <a:moveTo>
                    <a:pt x="0" y="0"/>
                  </a:moveTo>
                  <a:lnTo>
                    <a:pt x="43853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239962" y="1982901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814131" y="2341473"/>
              <a:ext cx="438784" cy="0"/>
            </a:xfrm>
            <a:custGeom>
              <a:avLst/>
              <a:gdLst/>
              <a:ahLst/>
              <a:cxnLst/>
              <a:rect l="l" t="t" r="r" b="b"/>
              <a:pathLst>
                <a:path w="438785">
                  <a:moveTo>
                    <a:pt x="0" y="0"/>
                  </a:moveTo>
                  <a:lnTo>
                    <a:pt x="43853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239962" y="2277973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814131" y="2636558"/>
              <a:ext cx="438784" cy="0"/>
            </a:xfrm>
            <a:custGeom>
              <a:avLst/>
              <a:gdLst/>
              <a:ahLst/>
              <a:cxnLst/>
              <a:rect l="l" t="t" r="r" b="b"/>
              <a:pathLst>
                <a:path w="438785">
                  <a:moveTo>
                    <a:pt x="0" y="0"/>
                  </a:moveTo>
                  <a:lnTo>
                    <a:pt x="43853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239962" y="2573045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814131" y="2895053"/>
              <a:ext cx="438784" cy="0"/>
            </a:xfrm>
            <a:custGeom>
              <a:avLst/>
              <a:gdLst/>
              <a:ahLst/>
              <a:cxnLst/>
              <a:rect l="l" t="t" r="r" b="b"/>
              <a:pathLst>
                <a:path w="438785">
                  <a:moveTo>
                    <a:pt x="0" y="0"/>
                  </a:moveTo>
                  <a:lnTo>
                    <a:pt x="43853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239962" y="2831541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814131" y="3116148"/>
              <a:ext cx="438784" cy="0"/>
            </a:xfrm>
            <a:custGeom>
              <a:avLst/>
              <a:gdLst/>
              <a:ahLst/>
              <a:cxnLst/>
              <a:rect l="l" t="t" r="r" b="b"/>
              <a:pathLst>
                <a:path w="438785">
                  <a:moveTo>
                    <a:pt x="0" y="0"/>
                  </a:moveTo>
                  <a:lnTo>
                    <a:pt x="43853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239962" y="3052648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/>
          <p:nvPr/>
        </p:nvSpPr>
        <p:spPr>
          <a:xfrm>
            <a:off x="291465" y="3238496"/>
            <a:ext cx="3005455" cy="907415"/>
          </a:xfrm>
          <a:prstGeom prst="rect">
            <a:avLst/>
          </a:prstGeom>
        </p:spPr>
        <p:txBody>
          <a:bodyPr vert="horz" wrap="square" lIns="0" tIns="15557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225"/>
              </a:spcBef>
            </a:pPr>
            <a:r>
              <a:rPr sz="1800" b="1" dirty="0">
                <a:latin typeface="Times New Roman"/>
                <a:cs typeface="Times New Roman"/>
              </a:rPr>
              <a:t>-</a:t>
            </a:r>
            <a:r>
              <a:rPr sz="1800" b="1" spc="-25" dirty="0">
                <a:latin typeface="Times New Roman"/>
                <a:cs typeface="Times New Roman"/>
              </a:rPr>
              <a:t>B</a:t>
            </a:r>
            <a:r>
              <a:rPr sz="1800" b="1" spc="-37" baseline="-20833" dirty="0">
                <a:latin typeface="Times New Roman"/>
                <a:cs typeface="Times New Roman"/>
              </a:rPr>
              <a:t>g</a:t>
            </a:r>
            <a:endParaRPr sz="1800" baseline="-20833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255"/>
              </a:spcBef>
            </a:pP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Viewing</a:t>
            </a:r>
            <a:r>
              <a:rPr sz="2000" b="1" spc="-6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from</a:t>
            </a:r>
            <a:r>
              <a:rPr sz="2000" b="1" spc="-45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3333CC"/>
                </a:solidFill>
                <a:latin typeface="Arial"/>
                <a:cs typeface="Arial"/>
              </a:rPr>
              <a:t>the</a:t>
            </a:r>
            <a:r>
              <a:rPr sz="2000" b="1" spc="-50" dirty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Arial"/>
                <a:cs typeface="Arial"/>
              </a:rPr>
              <a:t>Z-</a:t>
            </a:r>
            <a:r>
              <a:rPr sz="2000" b="1" spc="-20" dirty="0">
                <a:solidFill>
                  <a:srgbClr val="3333CC"/>
                </a:solidFill>
                <a:latin typeface="Arial"/>
                <a:cs typeface="Arial"/>
              </a:rPr>
              <a:t>axis: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3986212" y="1196974"/>
            <a:ext cx="1125855" cy="2370455"/>
            <a:chOff x="3986212" y="1196974"/>
            <a:chExt cx="1125855" cy="2370455"/>
          </a:xfrm>
        </p:grpSpPr>
        <p:sp>
          <p:nvSpPr>
            <p:cNvPr id="35" name="object 35"/>
            <p:cNvSpPr/>
            <p:nvPr/>
          </p:nvSpPr>
          <p:spPr>
            <a:xfrm>
              <a:off x="3995737" y="1455826"/>
              <a:ext cx="1106805" cy="1514475"/>
            </a:xfrm>
            <a:custGeom>
              <a:avLst/>
              <a:gdLst/>
              <a:ahLst/>
              <a:cxnLst/>
              <a:rect l="l" t="t" r="r" b="b"/>
              <a:pathLst>
                <a:path w="1106804" h="1514475">
                  <a:moveTo>
                    <a:pt x="0" y="1439913"/>
                  </a:moveTo>
                  <a:lnTo>
                    <a:pt x="43477" y="1411082"/>
                  </a:lnTo>
                  <a:lnTo>
                    <a:pt x="115277" y="1394653"/>
                  </a:lnTo>
                  <a:lnTo>
                    <a:pt x="162044" y="1387540"/>
                  </a:lnTo>
                  <a:lnTo>
                    <a:pt x="215176" y="1381279"/>
                  </a:lnTo>
                  <a:lnTo>
                    <a:pt x="274015" y="1375958"/>
                  </a:lnTo>
                  <a:lnTo>
                    <a:pt x="337901" y="1371667"/>
                  </a:lnTo>
                  <a:lnTo>
                    <a:pt x="406175" y="1368492"/>
                  </a:lnTo>
                  <a:lnTo>
                    <a:pt x="478177" y="1366523"/>
                  </a:lnTo>
                  <a:lnTo>
                    <a:pt x="553250" y="1365846"/>
                  </a:lnTo>
                  <a:lnTo>
                    <a:pt x="628319" y="1366523"/>
                  </a:lnTo>
                  <a:lnTo>
                    <a:pt x="700319" y="1368492"/>
                  </a:lnTo>
                  <a:lnTo>
                    <a:pt x="768591" y="1371667"/>
                  </a:lnTo>
                  <a:lnTo>
                    <a:pt x="832476" y="1375958"/>
                  </a:lnTo>
                  <a:lnTo>
                    <a:pt x="891313" y="1381279"/>
                  </a:lnTo>
                  <a:lnTo>
                    <a:pt x="944445" y="1387540"/>
                  </a:lnTo>
                  <a:lnTo>
                    <a:pt x="991211" y="1394653"/>
                  </a:lnTo>
                  <a:lnTo>
                    <a:pt x="1030952" y="1402530"/>
                  </a:lnTo>
                  <a:lnTo>
                    <a:pt x="1086724" y="1420223"/>
                  </a:lnTo>
                  <a:lnTo>
                    <a:pt x="1106487" y="1439913"/>
                  </a:lnTo>
                  <a:lnTo>
                    <a:pt x="1101436" y="1449963"/>
                  </a:lnTo>
                  <a:lnTo>
                    <a:pt x="1063010" y="1468743"/>
                  </a:lnTo>
                  <a:lnTo>
                    <a:pt x="991211" y="1485173"/>
                  </a:lnTo>
                  <a:lnTo>
                    <a:pt x="944445" y="1492286"/>
                  </a:lnTo>
                  <a:lnTo>
                    <a:pt x="891313" y="1498547"/>
                  </a:lnTo>
                  <a:lnTo>
                    <a:pt x="832476" y="1503867"/>
                  </a:lnTo>
                  <a:lnTo>
                    <a:pt x="768591" y="1508159"/>
                  </a:lnTo>
                  <a:lnTo>
                    <a:pt x="700319" y="1511334"/>
                  </a:lnTo>
                  <a:lnTo>
                    <a:pt x="628319" y="1513303"/>
                  </a:lnTo>
                  <a:lnTo>
                    <a:pt x="553250" y="1513979"/>
                  </a:lnTo>
                  <a:lnTo>
                    <a:pt x="478177" y="1513303"/>
                  </a:lnTo>
                  <a:lnTo>
                    <a:pt x="406175" y="1511334"/>
                  </a:lnTo>
                  <a:lnTo>
                    <a:pt x="337901" y="1508159"/>
                  </a:lnTo>
                  <a:lnTo>
                    <a:pt x="274015" y="1503867"/>
                  </a:lnTo>
                  <a:lnTo>
                    <a:pt x="215176" y="1498547"/>
                  </a:lnTo>
                  <a:lnTo>
                    <a:pt x="162044" y="1492286"/>
                  </a:lnTo>
                  <a:lnTo>
                    <a:pt x="115277" y="1485173"/>
                  </a:lnTo>
                  <a:lnTo>
                    <a:pt x="75535" y="1477296"/>
                  </a:lnTo>
                  <a:lnTo>
                    <a:pt x="19762" y="1459603"/>
                  </a:lnTo>
                  <a:lnTo>
                    <a:pt x="0" y="1439913"/>
                  </a:lnTo>
                  <a:close/>
                </a:path>
                <a:path w="1106804" h="1514475">
                  <a:moveTo>
                    <a:pt x="0" y="332092"/>
                  </a:moveTo>
                  <a:lnTo>
                    <a:pt x="43477" y="303261"/>
                  </a:lnTo>
                  <a:lnTo>
                    <a:pt x="115277" y="286832"/>
                  </a:lnTo>
                  <a:lnTo>
                    <a:pt x="162044" y="279719"/>
                  </a:lnTo>
                  <a:lnTo>
                    <a:pt x="215176" y="273458"/>
                  </a:lnTo>
                  <a:lnTo>
                    <a:pt x="274015" y="268137"/>
                  </a:lnTo>
                  <a:lnTo>
                    <a:pt x="337901" y="263846"/>
                  </a:lnTo>
                  <a:lnTo>
                    <a:pt x="406175" y="260671"/>
                  </a:lnTo>
                  <a:lnTo>
                    <a:pt x="478177" y="258702"/>
                  </a:lnTo>
                  <a:lnTo>
                    <a:pt x="553250" y="258025"/>
                  </a:lnTo>
                  <a:lnTo>
                    <a:pt x="628319" y="258702"/>
                  </a:lnTo>
                  <a:lnTo>
                    <a:pt x="700319" y="260671"/>
                  </a:lnTo>
                  <a:lnTo>
                    <a:pt x="768591" y="263846"/>
                  </a:lnTo>
                  <a:lnTo>
                    <a:pt x="832476" y="268137"/>
                  </a:lnTo>
                  <a:lnTo>
                    <a:pt x="891313" y="273458"/>
                  </a:lnTo>
                  <a:lnTo>
                    <a:pt x="944445" y="279719"/>
                  </a:lnTo>
                  <a:lnTo>
                    <a:pt x="991211" y="286832"/>
                  </a:lnTo>
                  <a:lnTo>
                    <a:pt x="1030952" y="294709"/>
                  </a:lnTo>
                  <a:lnTo>
                    <a:pt x="1086724" y="312402"/>
                  </a:lnTo>
                  <a:lnTo>
                    <a:pt x="1106487" y="332092"/>
                  </a:lnTo>
                  <a:lnTo>
                    <a:pt x="1101436" y="342142"/>
                  </a:lnTo>
                  <a:lnTo>
                    <a:pt x="1063010" y="360922"/>
                  </a:lnTo>
                  <a:lnTo>
                    <a:pt x="991211" y="377352"/>
                  </a:lnTo>
                  <a:lnTo>
                    <a:pt x="944445" y="384465"/>
                  </a:lnTo>
                  <a:lnTo>
                    <a:pt x="891313" y="390726"/>
                  </a:lnTo>
                  <a:lnTo>
                    <a:pt x="832476" y="396046"/>
                  </a:lnTo>
                  <a:lnTo>
                    <a:pt x="768591" y="400338"/>
                  </a:lnTo>
                  <a:lnTo>
                    <a:pt x="700319" y="403513"/>
                  </a:lnTo>
                  <a:lnTo>
                    <a:pt x="628319" y="405482"/>
                  </a:lnTo>
                  <a:lnTo>
                    <a:pt x="553250" y="406158"/>
                  </a:lnTo>
                  <a:lnTo>
                    <a:pt x="478177" y="405482"/>
                  </a:lnTo>
                  <a:lnTo>
                    <a:pt x="406175" y="403513"/>
                  </a:lnTo>
                  <a:lnTo>
                    <a:pt x="337901" y="400338"/>
                  </a:lnTo>
                  <a:lnTo>
                    <a:pt x="274015" y="396046"/>
                  </a:lnTo>
                  <a:lnTo>
                    <a:pt x="215176" y="390726"/>
                  </a:lnTo>
                  <a:lnTo>
                    <a:pt x="162044" y="384465"/>
                  </a:lnTo>
                  <a:lnTo>
                    <a:pt x="115277" y="377352"/>
                  </a:lnTo>
                  <a:lnTo>
                    <a:pt x="75535" y="369475"/>
                  </a:lnTo>
                  <a:lnTo>
                    <a:pt x="19762" y="351782"/>
                  </a:lnTo>
                  <a:lnTo>
                    <a:pt x="0" y="332092"/>
                  </a:lnTo>
                  <a:close/>
                </a:path>
                <a:path w="1106804" h="1514475">
                  <a:moveTo>
                    <a:pt x="0" y="590943"/>
                  </a:moveTo>
                  <a:lnTo>
                    <a:pt x="43477" y="562113"/>
                  </a:lnTo>
                  <a:lnTo>
                    <a:pt x="115277" y="545683"/>
                  </a:lnTo>
                  <a:lnTo>
                    <a:pt x="162044" y="538570"/>
                  </a:lnTo>
                  <a:lnTo>
                    <a:pt x="215176" y="532309"/>
                  </a:lnTo>
                  <a:lnTo>
                    <a:pt x="274015" y="526989"/>
                  </a:lnTo>
                  <a:lnTo>
                    <a:pt x="337901" y="522697"/>
                  </a:lnTo>
                  <a:lnTo>
                    <a:pt x="406175" y="519522"/>
                  </a:lnTo>
                  <a:lnTo>
                    <a:pt x="478177" y="517553"/>
                  </a:lnTo>
                  <a:lnTo>
                    <a:pt x="553250" y="516877"/>
                  </a:lnTo>
                  <a:lnTo>
                    <a:pt x="628319" y="517553"/>
                  </a:lnTo>
                  <a:lnTo>
                    <a:pt x="700319" y="519522"/>
                  </a:lnTo>
                  <a:lnTo>
                    <a:pt x="768591" y="522697"/>
                  </a:lnTo>
                  <a:lnTo>
                    <a:pt x="832476" y="526989"/>
                  </a:lnTo>
                  <a:lnTo>
                    <a:pt x="891313" y="532309"/>
                  </a:lnTo>
                  <a:lnTo>
                    <a:pt x="944445" y="538570"/>
                  </a:lnTo>
                  <a:lnTo>
                    <a:pt x="991211" y="545683"/>
                  </a:lnTo>
                  <a:lnTo>
                    <a:pt x="1030952" y="553560"/>
                  </a:lnTo>
                  <a:lnTo>
                    <a:pt x="1086724" y="571253"/>
                  </a:lnTo>
                  <a:lnTo>
                    <a:pt x="1106487" y="590943"/>
                  </a:lnTo>
                  <a:lnTo>
                    <a:pt x="1101436" y="600994"/>
                  </a:lnTo>
                  <a:lnTo>
                    <a:pt x="1063010" y="619774"/>
                  </a:lnTo>
                  <a:lnTo>
                    <a:pt x="991211" y="636203"/>
                  </a:lnTo>
                  <a:lnTo>
                    <a:pt x="944445" y="643316"/>
                  </a:lnTo>
                  <a:lnTo>
                    <a:pt x="891313" y="649577"/>
                  </a:lnTo>
                  <a:lnTo>
                    <a:pt x="832476" y="654898"/>
                  </a:lnTo>
                  <a:lnTo>
                    <a:pt x="768591" y="659189"/>
                  </a:lnTo>
                  <a:lnTo>
                    <a:pt x="700319" y="662364"/>
                  </a:lnTo>
                  <a:lnTo>
                    <a:pt x="628319" y="664333"/>
                  </a:lnTo>
                  <a:lnTo>
                    <a:pt x="553250" y="665010"/>
                  </a:lnTo>
                  <a:lnTo>
                    <a:pt x="478177" y="664333"/>
                  </a:lnTo>
                  <a:lnTo>
                    <a:pt x="406175" y="662364"/>
                  </a:lnTo>
                  <a:lnTo>
                    <a:pt x="337901" y="659189"/>
                  </a:lnTo>
                  <a:lnTo>
                    <a:pt x="274015" y="654898"/>
                  </a:lnTo>
                  <a:lnTo>
                    <a:pt x="215176" y="649577"/>
                  </a:lnTo>
                  <a:lnTo>
                    <a:pt x="162044" y="643316"/>
                  </a:lnTo>
                  <a:lnTo>
                    <a:pt x="115277" y="636203"/>
                  </a:lnTo>
                  <a:lnTo>
                    <a:pt x="75535" y="628326"/>
                  </a:lnTo>
                  <a:lnTo>
                    <a:pt x="19762" y="610633"/>
                  </a:lnTo>
                  <a:lnTo>
                    <a:pt x="0" y="590943"/>
                  </a:lnTo>
                  <a:close/>
                </a:path>
                <a:path w="1106804" h="1514475">
                  <a:moveTo>
                    <a:pt x="0" y="1181074"/>
                  </a:moveTo>
                  <a:lnTo>
                    <a:pt x="43477" y="1152244"/>
                  </a:lnTo>
                  <a:lnTo>
                    <a:pt x="115277" y="1135814"/>
                  </a:lnTo>
                  <a:lnTo>
                    <a:pt x="162044" y="1128701"/>
                  </a:lnTo>
                  <a:lnTo>
                    <a:pt x="215176" y="1122440"/>
                  </a:lnTo>
                  <a:lnTo>
                    <a:pt x="274015" y="1117120"/>
                  </a:lnTo>
                  <a:lnTo>
                    <a:pt x="337901" y="1112828"/>
                  </a:lnTo>
                  <a:lnTo>
                    <a:pt x="406175" y="1109653"/>
                  </a:lnTo>
                  <a:lnTo>
                    <a:pt x="478177" y="1107684"/>
                  </a:lnTo>
                  <a:lnTo>
                    <a:pt x="553250" y="1107008"/>
                  </a:lnTo>
                  <a:lnTo>
                    <a:pt x="628319" y="1107684"/>
                  </a:lnTo>
                  <a:lnTo>
                    <a:pt x="700319" y="1109653"/>
                  </a:lnTo>
                  <a:lnTo>
                    <a:pt x="768591" y="1112828"/>
                  </a:lnTo>
                  <a:lnTo>
                    <a:pt x="832476" y="1117120"/>
                  </a:lnTo>
                  <a:lnTo>
                    <a:pt x="891313" y="1122440"/>
                  </a:lnTo>
                  <a:lnTo>
                    <a:pt x="944445" y="1128701"/>
                  </a:lnTo>
                  <a:lnTo>
                    <a:pt x="991211" y="1135814"/>
                  </a:lnTo>
                  <a:lnTo>
                    <a:pt x="1030952" y="1143691"/>
                  </a:lnTo>
                  <a:lnTo>
                    <a:pt x="1086724" y="1161384"/>
                  </a:lnTo>
                  <a:lnTo>
                    <a:pt x="1106487" y="1181074"/>
                  </a:lnTo>
                  <a:lnTo>
                    <a:pt x="1101436" y="1191125"/>
                  </a:lnTo>
                  <a:lnTo>
                    <a:pt x="1063010" y="1209905"/>
                  </a:lnTo>
                  <a:lnTo>
                    <a:pt x="991211" y="1226334"/>
                  </a:lnTo>
                  <a:lnTo>
                    <a:pt x="944445" y="1233447"/>
                  </a:lnTo>
                  <a:lnTo>
                    <a:pt x="891313" y="1239708"/>
                  </a:lnTo>
                  <a:lnTo>
                    <a:pt x="832476" y="1245028"/>
                  </a:lnTo>
                  <a:lnTo>
                    <a:pt x="768591" y="1249320"/>
                  </a:lnTo>
                  <a:lnTo>
                    <a:pt x="700319" y="1252495"/>
                  </a:lnTo>
                  <a:lnTo>
                    <a:pt x="628319" y="1254464"/>
                  </a:lnTo>
                  <a:lnTo>
                    <a:pt x="553250" y="1255141"/>
                  </a:lnTo>
                  <a:lnTo>
                    <a:pt x="478177" y="1254464"/>
                  </a:lnTo>
                  <a:lnTo>
                    <a:pt x="406175" y="1252495"/>
                  </a:lnTo>
                  <a:lnTo>
                    <a:pt x="337901" y="1249320"/>
                  </a:lnTo>
                  <a:lnTo>
                    <a:pt x="274015" y="1245028"/>
                  </a:lnTo>
                  <a:lnTo>
                    <a:pt x="215176" y="1239708"/>
                  </a:lnTo>
                  <a:lnTo>
                    <a:pt x="162044" y="1233447"/>
                  </a:lnTo>
                  <a:lnTo>
                    <a:pt x="115277" y="1226334"/>
                  </a:lnTo>
                  <a:lnTo>
                    <a:pt x="75535" y="1218457"/>
                  </a:lnTo>
                  <a:lnTo>
                    <a:pt x="19762" y="1200764"/>
                  </a:lnTo>
                  <a:lnTo>
                    <a:pt x="0" y="1181074"/>
                  </a:lnTo>
                  <a:close/>
                </a:path>
                <a:path w="1106804" h="1514475">
                  <a:moveTo>
                    <a:pt x="0" y="74066"/>
                  </a:moveTo>
                  <a:lnTo>
                    <a:pt x="43477" y="45236"/>
                  </a:lnTo>
                  <a:lnTo>
                    <a:pt x="115277" y="28806"/>
                  </a:lnTo>
                  <a:lnTo>
                    <a:pt x="162044" y="21693"/>
                  </a:lnTo>
                  <a:lnTo>
                    <a:pt x="215176" y="15432"/>
                  </a:lnTo>
                  <a:lnTo>
                    <a:pt x="274015" y="10112"/>
                  </a:lnTo>
                  <a:lnTo>
                    <a:pt x="337901" y="5820"/>
                  </a:lnTo>
                  <a:lnTo>
                    <a:pt x="406175" y="2645"/>
                  </a:lnTo>
                  <a:lnTo>
                    <a:pt x="478177" y="676"/>
                  </a:lnTo>
                  <a:lnTo>
                    <a:pt x="553250" y="0"/>
                  </a:lnTo>
                  <a:lnTo>
                    <a:pt x="628319" y="676"/>
                  </a:lnTo>
                  <a:lnTo>
                    <a:pt x="700319" y="2645"/>
                  </a:lnTo>
                  <a:lnTo>
                    <a:pt x="768591" y="5820"/>
                  </a:lnTo>
                  <a:lnTo>
                    <a:pt x="832476" y="10112"/>
                  </a:lnTo>
                  <a:lnTo>
                    <a:pt x="891313" y="15432"/>
                  </a:lnTo>
                  <a:lnTo>
                    <a:pt x="944445" y="21693"/>
                  </a:lnTo>
                  <a:lnTo>
                    <a:pt x="991211" y="28806"/>
                  </a:lnTo>
                  <a:lnTo>
                    <a:pt x="1030952" y="36683"/>
                  </a:lnTo>
                  <a:lnTo>
                    <a:pt x="1086724" y="54376"/>
                  </a:lnTo>
                  <a:lnTo>
                    <a:pt x="1106487" y="74066"/>
                  </a:lnTo>
                  <a:lnTo>
                    <a:pt x="1101436" y="84116"/>
                  </a:lnTo>
                  <a:lnTo>
                    <a:pt x="1063010" y="102896"/>
                  </a:lnTo>
                  <a:lnTo>
                    <a:pt x="991211" y="119326"/>
                  </a:lnTo>
                  <a:lnTo>
                    <a:pt x="944445" y="126439"/>
                  </a:lnTo>
                  <a:lnTo>
                    <a:pt x="891313" y="132700"/>
                  </a:lnTo>
                  <a:lnTo>
                    <a:pt x="832476" y="138020"/>
                  </a:lnTo>
                  <a:lnTo>
                    <a:pt x="768591" y="142312"/>
                  </a:lnTo>
                  <a:lnTo>
                    <a:pt x="700319" y="145487"/>
                  </a:lnTo>
                  <a:lnTo>
                    <a:pt x="628319" y="147456"/>
                  </a:lnTo>
                  <a:lnTo>
                    <a:pt x="553250" y="148132"/>
                  </a:lnTo>
                  <a:lnTo>
                    <a:pt x="478177" y="147456"/>
                  </a:lnTo>
                  <a:lnTo>
                    <a:pt x="406175" y="145487"/>
                  </a:lnTo>
                  <a:lnTo>
                    <a:pt x="337901" y="142312"/>
                  </a:lnTo>
                  <a:lnTo>
                    <a:pt x="274015" y="138020"/>
                  </a:lnTo>
                  <a:lnTo>
                    <a:pt x="215176" y="132700"/>
                  </a:lnTo>
                  <a:lnTo>
                    <a:pt x="162044" y="126439"/>
                  </a:lnTo>
                  <a:lnTo>
                    <a:pt x="115277" y="119326"/>
                  </a:lnTo>
                  <a:lnTo>
                    <a:pt x="75535" y="111449"/>
                  </a:lnTo>
                  <a:lnTo>
                    <a:pt x="19762" y="93756"/>
                  </a:lnTo>
                  <a:lnTo>
                    <a:pt x="0" y="74066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5102225" y="1268602"/>
              <a:ext cx="0" cy="2067560"/>
            </a:xfrm>
            <a:custGeom>
              <a:avLst/>
              <a:gdLst/>
              <a:ahLst/>
              <a:cxnLst/>
              <a:rect l="l" t="t" r="r" b="b"/>
              <a:pathLst>
                <a:path h="2067560">
                  <a:moveTo>
                    <a:pt x="0" y="0"/>
                  </a:moveTo>
                  <a:lnTo>
                    <a:pt x="0" y="206749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3995737" y="3117151"/>
              <a:ext cx="1106805" cy="443865"/>
            </a:xfrm>
            <a:custGeom>
              <a:avLst/>
              <a:gdLst/>
              <a:ahLst/>
              <a:cxnLst/>
              <a:rect l="l" t="t" r="r" b="b"/>
              <a:pathLst>
                <a:path w="1106804" h="443864">
                  <a:moveTo>
                    <a:pt x="0" y="221805"/>
                  </a:moveTo>
                  <a:lnTo>
                    <a:pt x="14611" y="170946"/>
                  </a:lnTo>
                  <a:lnTo>
                    <a:pt x="56233" y="124259"/>
                  </a:lnTo>
                  <a:lnTo>
                    <a:pt x="121543" y="83075"/>
                  </a:lnTo>
                  <a:lnTo>
                    <a:pt x="162044" y="64963"/>
                  </a:lnTo>
                  <a:lnTo>
                    <a:pt x="207221" y="48726"/>
                  </a:lnTo>
                  <a:lnTo>
                    <a:pt x="256660" y="34531"/>
                  </a:lnTo>
                  <a:lnTo>
                    <a:pt x="309945" y="22543"/>
                  </a:lnTo>
                  <a:lnTo>
                    <a:pt x="366662" y="12930"/>
                  </a:lnTo>
                  <a:lnTo>
                    <a:pt x="426395" y="5857"/>
                  </a:lnTo>
                  <a:lnTo>
                    <a:pt x="488729" y="1492"/>
                  </a:lnTo>
                  <a:lnTo>
                    <a:pt x="553250" y="0"/>
                  </a:lnTo>
                  <a:lnTo>
                    <a:pt x="617767" y="1492"/>
                  </a:lnTo>
                  <a:lnTo>
                    <a:pt x="680099" y="5857"/>
                  </a:lnTo>
                  <a:lnTo>
                    <a:pt x="739831" y="12930"/>
                  </a:lnTo>
                  <a:lnTo>
                    <a:pt x="796546" y="22543"/>
                  </a:lnTo>
                  <a:lnTo>
                    <a:pt x="849830" y="34531"/>
                  </a:lnTo>
                  <a:lnTo>
                    <a:pt x="899268" y="48726"/>
                  </a:lnTo>
                  <a:lnTo>
                    <a:pt x="944445" y="64963"/>
                  </a:lnTo>
                  <a:lnTo>
                    <a:pt x="984944" y="83075"/>
                  </a:lnTo>
                  <a:lnTo>
                    <a:pt x="1020353" y="102896"/>
                  </a:lnTo>
                  <a:lnTo>
                    <a:pt x="1074233" y="146997"/>
                  </a:lnTo>
                  <a:lnTo>
                    <a:pt x="1102765" y="195937"/>
                  </a:lnTo>
                  <a:lnTo>
                    <a:pt x="1106487" y="221805"/>
                  </a:lnTo>
                  <a:lnTo>
                    <a:pt x="1102765" y="247673"/>
                  </a:lnTo>
                  <a:lnTo>
                    <a:pt x="1074233" y="296613"/>
                  </a:lnTo>
                  <a:lnTo>
                    <a:pt x="1020353" y="340714"/>
                  </a:lnTo>
                  <a:lnTo>
                    <a:pt x="984944" y="360535"/>
                  </a:lnTo>
                  <a:lnTo>
                    <a:pt x="944445" y="378647"/>
                  </a:lnTo>
                  <a:lnTo>
                    <a:pt x="899268" y="394884"/>
                  </a:lnTo>
                  <a:lnTo>
                    <a:pt x="849830" y="409079"/>
                  </a:lnTo>
                  <a:lnTo>
                    <a:pt x="796546" y="421067"/>
                  </a:lnTo>
                  <a:lnTo>
                    <a:pt x="739831" y="430680"/>
                  </a:lnTo>
                  <a:lnTo>
                    <a:pt x="680099" y="437753"/>
                  </a:lnTo>
                  <a:lnTo>
                    <a:pt x="617767" y="442118"/>
                  </a:lnTo>
                  <a:lnTo>
                    <a:pt x="553250" y="443611"/>
                  </a:lnTo>
                  <a:lnTo>
                    <a:pt x="488729" y="442118"/>
                  </a:lnTo>
                  <a:lnTo>
                    <a:pt x="426395" y="437753"/>
                  </a:lnTo>
                  <a:lnTo>
                    <a:pt x="366662" y="430680"/>
                  </a:lnTo>
                  <a:lnTo>
                    <a:pt x="309945" y="421067"/>
                  </a:lnTo>
                  <a:lnTo>
                    <a:pt x="256660" y="409079"/>
                  </a:lnTo>
                  <a:lnTo>
                    <a:pt x="207221" y="394884"/>
                  </a:lnTo>
                  <a:lnTo>
                    <a:pt x="162044" y="378647"/>
                  </a:lnTo>
                  <a:lnTo>
                    <a:pt x="121543" y="360535"/>
                  </a:lnTo>
                  <a:lnTo>
                    <a:pt x="86134" y="340714"/>
                  </a:lnTo>
                  <a:lnTo>
                    <a:pt x="32253" y="296613"/>
                  </a:lnTo>
                  <a:lnTo>
                    <a:pt x="3722" y="247673"/>
                  </a:lnTo>
                  <a:lnTo>
                    <a:pt x="0" y="221805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3995737" y="3043072"/>
              <a:ext cx="1106805" cy="295910"/>
            </a:xfrm>
            <a:custGeom>
              <a:avLst/>
              <a:gdLst/>
              <a:ahLst/>
              <a:cxnLst/>
              <a:rect l="l" t="t" r="r" b="b"/>
              <a:pathLst>
                <a:path w="1106804" h="295910">
                  <a:moveTo>
                    <a:pt x="1106487" y="0"/>
                  </a:moveTo>
                  <a:lnTo>
                    <a:pt x="0" y="0"/>
                  </a:lnTo>
                  <a:lnTo>
                    <a:pt x="0" y="295478"/>
                  </a:lnTo>
                  <a:lnTo>
                    <a:pt x="1106487" y="295478"/>
                  </a:lnTo>
                  <a:lnTo>
                    <a:pt x="11064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3995737" y="2267356"/>
              <a:ext cx="1106805" cy="148590"/>
            </a:xfrm>
            <a:custGeom>
              <a:avLst/>
              <a:gdLst/>
              <a:ahLst/>
              <a:cxnLst/>
              <a:rect l="l" t="t" r="r" b="b"/>
              <a:pathLst>
                <a:path w="1106804" h="148589">
                  <a:moveTo>
                    <a:pt x="0" y="74066"/>
                  </a:moveTo>
                  <a:lnTo>
                    <a:pt x="43477" y="45236"/>
                  </a:lnTo>
                  <a:lnTo>
                    <a:pt x="115277" y="28806"/>
                  </a:lnTo>
                  <a:lnTo>
                    <a:pt x="162044" y="21693"/>
                  </a:lnTo>
                  <a:lnTo>
                    <a:pt x="215176" y="15432"/>
                  </a:lnTo>
                  <a:lnTo>
                    <a:pt x="274015" y="10112"/>
                  </a:lnTo>
                  <a:lnTo>
                    <a:pt x="337901" y="5820"/>
                  </a:lnTo>
                  <a:lnTo>
                    <a:pt x="406175" y="2645"/>
                  </a:lnTo>
                  <a:lnTo>
                    <a:pt x="478177" y="676"/>
                  </a:lnTo>
                  <a:lnTo>
                    <a:pt x="553250" y="0"/>
                  </a:lnTo>
                  <a:lnTo>
                    <a:pt x="628319" y="676"/>
                  </a:lnTo>
                  <a:lnTo>
                    <a:pt x="700319" y="2645"/>
                  </a:lnTo>
                  <a:lnTo>
                    <a:pt x="768591" y="5820"/>
                  </a:lnTo>
                  <a:lnTo>
                    <a:pt x="832476" y="10112"/>
                  </a:lnTo>
                  <a:lnTo>
                    <a:pt x="891313" y="15432"/>
                  </a:lnTo>
                  <a:lnTo>
                    <a:pt x="944445" y="21693"/>
                  </a:lnTo>
                  <a:lnTo>
                    <a:pt x="991211" y="28806"/>
                  </a:lnTo>
                  <a:lnTo>
                    <a:pt x="1030952" y="36683"/>
                  </a:lnTo>
                  <a:lnTo>
                    <a:pt x="1086724" y="54376"/>
                  </a:lnTo>
                  <a:lnTo>
                    <a:pt x="1106487" y="74066"/>
                  </a:lnTo>
                  <a:lnTo>
                    <a:pt x="1101436" y="84116"/>
                  </a:lnTo>
                  <a:lnTo>
                    <a:pt x="1063010" y="102896"/>
                  </a:lnTo>
                  <a:lnTo>
                    <a:pt x="991211" y="119326"/>
                  </a:lnTo>
                  <a:lnTo>
                    <a:pt x="944445" y="126439"/>
                  </a:lnTo>
                  <a:lnTo>
                    <a:pt x="891313" y="132700"/>
                  </a:lnTo>
                  <a:lnTo>
                    <a:pt x="832476" y="138020"/>
                  </a:lnTo>
                  <a:lnTo>
                    <a:pt x="768591" y="142312"/>
                  </a:lnTo>
                  <a:lnTo>
                    <a:pt x="700319" y="145487"/>
                  </a:lnTo>
                  <a:lnTo>
                    <a:pt x="628319" y="147456"/>
                  </a:lnTo>
                  <a:lnTo>
                    <a:pt x="553250" y="148132"/>
                  </a:lnTo>
                  <a:lnTo>
                    <a:pt x="478177" y="147456"/>
                  </a:lnTo>
                  <a:lnTo>
                    <a:pt x="406175" y="145487"/>
                  </a:lnTo>
                  <a:lnTo>
                    <a:pt x="337901" y="142312"/>
                  </a:lnTo>
                  <a:lnTo>
                    <a:pt x="274015" y="138020"/>
                  </a:lnTo>
                  <a:lnTo>
                    <a:pt x="215176" y="132700"/>
                  </a:lnTo>
                  <a:lnTo>
                    <a:pt x="162044" y="126439"/>
                  </a:lnTo>
                  <a:lnTo>
                    <a:pt x="115277" y="119326"/>
                  </a:lnTo>
                  <a:lnTo>
                    <a:pt x="75535" y="111449"/>
                  </a:lnTo>
                  <a:lnTo>
                    <a:pt x="19762" y="93756"/>
                  </a:lnTo>
                  <a:lnTo>
                    <a:pt x="0" y="74066"/>
                  </a:lnTo>
                  <a:close/>
                </a:path>
              </a:pathLst>
            </a:custGeom>
            <a:ln w="19050">
              <a:solidFill>
                <a:srgbClr val="CC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995737" y="1307680"/>
              <a:ext cx="0" cy="2067560"/>
            </a:xfrm>
            <a:custGeom>
              <a:avLst/>
              <a:gdLst/>
              <a:ahLst/>
              <a:cxnLst/>
              <a:rect l="l" t="t" r="r" b="b"/>
              <a:pathLst>
                <a:path h="2067560">
                  <a:moveTo>
                    <a:pt x="0" y="0"/>
                  </a:moveTo>
                  <a:lnTo>
                    <a:pt x="0" y="206749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995737" y="3043072"/>
              <a:ext cx="1106805" cy="148590"/>
            </a:xfrm>
            <a:custGeom>
              <a:avLst/>
              <a:gdLst/>
              <a:ahLst/>
              <a:cxnLst/>
              <a:rect l="l" t="t" r="r" b="b"/>
              <a:pathLst>
                <a:path w="1106804" h="148589">
                  <a:moveTo>
                    <a:pt x="0" y="74079"/>
                  </a:moveTo>
                  <a:lnTo>
                    <a:pt x="43477" y="45241"/>
                  </a:lnTo>
                  <a:lnTo>
                    <a:pt x="115277" y="28808"/>
                  </a:lnTo>
                  <a:lnTo>
                    <a:pt x="162044" y="21694"/>
                  </a:lnTo>
                  <a:lnTo>
                    <a:pt x="215176" y="15433"/>
                  </a:lnTo>
                  <a:lnTo>
                    <a:pt x="274015" y="10112"/>
                  </a:lnTo>
                  <a:lnTo>
                    <a:pt x="337901" y="5820"/>
                  </a:lnTo>
                  <a:lnTo>
                    <a:pt x="406175" y="2645"/>
                  </a:lnTo>
                  <a:lnTo>
                    <a:pt x="478177" y="676"/>
                  </a:lnTo>
                  <a:lnTo>
                    <a:pt x="553250" y="0"/>
                  </a:lnTo>
                  <a:lnTo>
                    <a:pt x="628319" y="676"/>
                  </a:lnTo>
                  <a:lnTo>
                    <a:pt x="700319" y="2645"/>
                  </a:lnTo>
                  <a:lnTo>
                    <a:pt x="768591" y="5820"/>
                  </a:lnTo>
                  <a:lnTo>
                    <a:pt x="832476" y="10112"/>
                  </a:lnTo>
                  <a:lnTo>
                    <a:pt x="891313" y="15433"/>
                  </a:lnTo>
                  <a:lnTo>
                    <a:pt x="944445" y="21694"/>
                  </a:lnTo>
                  <a:lnTo>
                    <a:pt x="991211" y="28808"/>
                  </a:lnTo>
                  <a:lnTo>
                    <a:pt x="1030952" y="36687"/>
                  </a:lnTo>
                  <a:lnTo>
                    <a:pt x="1086724" y="54383"/>
                  </a:lnTo>
                  <a:lnTo>
                    <a:pt x="1106487" y="74079"/>
                  </a:lnTo>
                  <a:lnTo>
                    <a:pt x="1101436" y="84129"/>
                  </a:lnTo>
                  <a:lnTo>
                    <a:pt x="1063010" y="102909"/>
                  </a:lnTo>
                  <a:lnTo>
                    <a:pt x="991211" y="119339"/>
                  </a:lnTo>
                  <a:lnTo>
                    <a:pt x="944445" y="126452"/>
                  </a:lnTo>
                  <a:lnTo>
                    <a:pt x="891313" y="132713"/>
                  </a:lnTo>
                  <a:lnTo>
                    <a:pt x="832476" y="138033"/>
                  </a:lnTo>
                  <a:lnTo>
                    <a:pt x="768591" y="142325"/>
                  </a:lnTo>
                  <a:lnTo>
                    <a:pt x="700319" y="145499"/>
                  </a:lnTo>
                  <a:lnTo>
                    <a:pt x="628319" y="147469"/>
                  </a:lnTo>
                  <a:lnTo>
                    <a:pt x="553250" y="148145"/>
                  </a:lnTo>
                  <a:lnTo>
                    <a:pt x="478177" y="147469"/>
                  </a:lnTo>
                  <a:lnTo>
                    <a:pt x="406175" y="145499"/>
                  </a:lnTo>
                  <a:lnTo>
                    <a:pt x="337901" y="142325"/>
                  </a:lnTo>
                  <a:lnTo>
                    <a:pt x="274015" y="138033"/>
                  </a:lnTo>
                  <a:lnTo>
                    <a:pt x="215176" y="132713"/>
                  </a:lnTo>
                  <a:lnTo>
                    <a:pt x="162044" y="126452"/>
                  </a:lnTo>
                  <a:lnTo>
                    <a:pt x="115277" y="119339"/>
                  </a:lnTo>
                  <a:lnTo>
                    <a:pt x="75535" y="111462"/>
                  </a:lnTo>
                  <a:lnTo>
                    <a:pt x="19762" y="93769"/>
                  </a:lnTo>
                  <a:lnTo>
                    <a:pt x="0" y="74079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4549394" y="1196974"/>
              <a:ext cx="0" cy="2363470"/>
            </a:xfrm>
            <a:custGeom>
              <a:avLst/>
              <a:gdLst/>
              <a:ahLst/>
              <a:cxnLst/>
              <a:rect l="l" t="t" r="r" b="b"/>
              <a:pathLst>
                <a:path h="2363470">
                  <a:moveTo>
                    <a:pt x="0" y="2362974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4549394" y="2341422"/>
              <a:ext cx="438784" cy="0"/>
            </a:xfrm>
            <a:custGeom>
              <a:avLst/>
              <a:gdLst/>
              <a:ahLst/>
              <a:cxnLst/>
              <a:rect l="l" t="t" r="r" b="b"/>
              <a:pathLst>
                <a:path w="438785">
                  <a:moveTo>
                    <a:pt x="0" y="0"/>
                  </a:moveTo>
                  <a:lnTo>
                    <a:pt x="43853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975225" y="2277922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4549394" y="1773466"/>
              <a:ext cx="86995" cy="52069"/>
            </a:xfrm>
            <a:custGeom>
              <a:avLst/>
              <a:gdLst/>
              <a:ahLst/>
              <a:cxnLst/>
              <a:rect l="l" t="t" r="r" b="b"/>
              <a:pathLst>
                <a:path w="86995" h="52069">
                  <a:moveTo>
                    <a:pt x="0" y="51904"/>
                  </a:moveTo>
                  <a:lnTo>
                    <a:pt x="86537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4592370" y="1714665"/>
              <a:ext cx="141605" cy="120014"/>
            </a:xfrm>
            <a:custGeom>
              <a:avLst/>
              <a:gdLst/>
              <a:ahLst/>
              <a:cxnLst/>
              <a:rect l="l" t="t" r="r" b="b"/>
              <a:pathLst>
                <a:path w="141604" h="120014">
                  <a:moveTo>
                    <a:pt x="141566" y="0"/>
                  </a:moveTo>
                  <a:lnTo>
                    <a:pt x="0" y="10883"/>
                  </a:lnTo>
                  <a:lnTo>
                    <a:pt x="65328" y="119786"/>
                  </a:lnTo>
                  <a:lnTo>
                    <a:pt x="141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4549394" y="1997608"/>
              <a:ext cx="220345" cy="49530"/>
            </a:xfrm>
            <a:custGeom>
              <a:avLst/>
              <a:gdLst/>
              <a:ahLst/>
              <a:cxnLst/>
              <a:rect l="l" t="t" r="r" b="b"/>
              <a:pathLst>
                <a:path w="220345" h="49530">
                  <a:moveTo>
                    <a:pt x="0" y="49161"/>
                  </a:moveTo>
                  <a:lnTo>
                    <a:pt x="22015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4743297" y="1938400"/>
              <a:ext cx="137795" cy="124460"/>
            </a:xfrm>
            <a:custGeom>
              <a:avLst/>
              <a:gdLst/>
              <a:ahLst/>
              <a:cxnLst/>
              <a:rect l="l" t="t" r="r" b="b"/>
              <a:pathLst>
                <a:path w="137795" h="124460">
                  <a:moveTo>
                    <a:pt x="0" y="0"/>
                  </a:moveTo>
                  <a:lnTo>
                    <a:pt x="27686" y="123952"/>
                  </a:lnTo>
                  <a:lnTo>
                    <a:pt x="137795" y="34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4504321" y="1507210"/>
              <a:ext cx="45085" cy="22860"/>
            </a:xfrm>
            <a:custGeom>
              <a:avLst/>
              <a:gdLst/>
              <a:ahLst/>
              <a:cxnLst/>
              <a:rect l="l" t="t" r="r" b="b"/>
              <a:pathLst>
                <a:path w="45085" h="22859">
                  <a:moveTo>
                    <a:pt x="45072" y="22682"/>
                  </a:moveTo>
                  <a:lnTo>
                    <a:pt x="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4402226" y="1455813"/>
              <a:ext cx="142240" cy="114300"/>
            </a:xfrm>
            <a:custGeom>
              <a:avLst/>
              <a:gdLst/>
              <a:ahLst/>
              <a:cxnLst/>
              <a:rect l="l" t="t" r="r" b="b"/>
              <a:pathLst>
                <a:path w="142239" h="114300">
                  <a:moveTo>
                    <a:pt x="0" y="0"/>
                  </a:moveTo>
                  <a:lnTo>
                    <a:pt x="84886" y="113830"/>
                  </a:lnTo>
                  <a:lnTo>
                    <a:pt x="141998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4549394" y="2637713"/>
              <a:ext cx="218440" cy="24130"/>
            </a:xfrm>
            <a:custGeom>
              <a:avLst/>
              <a:gdLst/>
              <a:ahLst/>
              <a:cxnLst/>
              <a:rect l="l" t="t" r="r" b="b"/>
              <a:pathLst>
                <a:path w="218439" h="24130">
                  <a:moveTo>
                    <a:pt x="0" y="0"/>
                  </a:moveTo>
                  <a:lnTo>
                    <a:pt x="218097" y="24079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4747882" y="2597289"/>
              <a:ext cx="133350" cy="126364"/>
            </a:xfrm>
            <a:custGeom>
              <a:avLst/>
              <a:gdLst/>
              <a:ahLst/>
              <a:cxnLst/>
              <a:rect l="l" t="t" r="r" b="b"/>
              <a:pathLst>
                <a:path w="133350" h="126364">
                  <a:moveTo>
                    <a:pt x="13944" y="0"/>
                  </a:moveTo>
                  <a:lnTo>
                    <a:pt x="0" y="126225"/>
                  </a:lnTo>
                  <a:lnTo>
                    <a:pt x="133197" y="77063"/>
                  </a:lnTo>
                  <a:lnTo>
                    <a:pt x="139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4549394" y="2895739"/>
              <a:ext cx="113030" cy="38100"/>
            </a:xfrm>
            <a:custGeom>
              <a:avLst/>
              <a:gdLst/>
              <a:ahLst/>
              <a:cxnLst/>
              <a:rect l="l" t="t" r="r" b="b"/>
              <a:pathLst>
                <a:path w="113029" h="38100">
                  <a:moveTo>
                    <a:pt x="0" y="0"/>
                  </a:moveTo>
                  <a:lnTo>
                    <a:pt x="112750" y="37782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4629924" y="2869260"/>
              <a:ext cx="140970" cy="120650"/>
            </a:xfrm>
            <a:custGeom>
              <a:avLst/>
              <a:gdLst/>
              <a:ahLst/>
              <a:cxnLst/>
              <a:rect l="l" t="t" r="r" b="b"/>
              <a:pathLst>
                <a:path w="140970" h="120650">
                  <a:moveTo>
                    <a:pt x="40347" y="0"/>
                  </a:moveTo>
                  <a:lnTo>
                    <a:pt x="0" y="120421"/>
                  </a:lnTo>
                  <a:lnTo>
                    <a:pt x="140601" y="100558"/>
                  </a:lnTo>
                  <a:lnTo>
                    <a:pt x="403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4504321" y="3117151"/>
              <a:ext cx="45085" cy="22860"/>
            </a:xfrm>
            <a:custGeom>
              <a:avLst/>
              <a:gdLst/>
              <a:ahLst/>
              <a:cxnLst/>
              <a:rect l="l" t="t" r="r" b="b"/>
              <a:pathLst>
                <a:path w="45085" h="22860">
                  <a:moveTo>
                    <a:pt x="45072" y="0"/>
                  </a:moveTo>
                  <a:lnTo>
                    <a:pt x="0" y="22669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4402226" y="3077387"/>
              <a:ext cx="142240" cy="114300"/>
            </a:xfrm>
            <a:custGeom>
              <a:avLst/>
              <a:gdLst/>
              <a:ahLst/>
              <a:cxnLst/>
              <a:rect l="l" t="t" r="r" b="b"/>
              <a:pathLst>
                <a:path w="142239" h="114300">
                  <a:moveTo>
                    <a:pt x="84886" y="0"/>
                  </a:moveTo>
                  <a:lnTo>
                    <a:pt x="0" y="113830"/>
                  </a:lnTo>
                  <a:lnTo>
                    <a:pt x="141998" y="113436"/>
                  </a:lnTo>
                  <a:lnTo>
                    <a:pt x="8488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7" name="object 57"/>
          <p:cNvGrpSpPr/>
          <p:nvPr/>
        </p:nvGrpSpPr>
        <p:grpSpPr>
          <a:xfrm>
            <a:off x="7011987" y="1198562"/>
            <a:ext cx="1125855" cy="2367280"/>
            <a:chOff x="7011987" y="1198562"/>
            <a:chExt cx="1125855" cy="2367280"/>
          </a:xfrm>
        </p:grpSpPr>
        <p:sp>
          <p:nvSpPr>
            <p:cNvPr id="58" name="object 58"/>
            <p:cNvSpPr/>
            <p:nvPr/>
          </p:nvSpPr>
          <p:spPr>
            <a:xfrm>
              <a:off x="7021512" y="1457058"/>
              <a:ext cx="1106805" cy="1512570"/>
            </a:xfrm>
            <a:custGeom>
              <a:avLst/>
              <a:gdLst/>
              <a:ahLst/>
              <a:cxnLst/>
              <a:rect l="l" t="t" r="r" b="b"/>
              <a:pathLst>
                <a:path w="1106804" h="1512570">
                  <a:moveTo>
                    <a:pt x="0" y="1437995"/>
                  </a:moveTo>
                  <a:lnTo>
                    <a:pt x="43477" y="1409200"/>
                  </a:lnTo>
                  <a:lnTo>
                    <a:pt x="115277" y="1392790"/>
                  </a:lnTo>
                  <a:lnTo>
                    <a:pt x="162044" y="1385685"/>
                  </a:lnTo>
                  <a:lnTo>
                    <a:pt x="215176" y="1379432"/>
                  </a:lnTo>
                  <a:lnTo>
                    <a:pt x="274015" y="1374118"/>
                  </a:lnTo>
                  <a:lnTo>
                    <a:pt x="337901" y="1369831"/>
                  </a:lnTo>
                  <a:lnTo>
                    <a:pt x="406175" y="1366660"/>
                  </a:lnTo>
                  <a:lnTo>
                    <a:pt x="478177" y="1364693"/>
                  </a:lnTo>
                  <a:lnTo>
                    <a:pt x="553250" y="1364018"/>
                  </a:lnTo>
                  <a:lnTo>
                    <a:pt x="628319" y="1364693"/>
                  </a:lnTo>
                  <a:lnTo>
                    <a:pt x="700319" y="1366660"/>
                  </a:lnTo>
                  <a:lnTo>
                    <a:pt x="768591" y="1369831"/>
                  </a:lnTo>
                  <a:lnTo>
                    <a:pt x="832476" y="1374118"/>
                  </a:lnTo>
                  <a:lnTo>
                    <a:pt x="891313" y="1379432"/>
                  </a:lnTo>
                  <a:lnTo>
                    <a:pt x="944445" y="1385685"/>
                  </a:lnTo>
                  <a:lnTo>
                    <a:pt x="991211" y="1392790"/>
                  </a:lnTo>
                  <a:lnTo>
                    <a:pt x="1030952" y="1400658"/>
                  </a:lnTo>
                  <a:lnTo>
                    <a:pt x="1086724" y="1418329"/>
                  </a:lnTo>
                  <a:lnTo>
                    <a:pt x="1106487" y="1437995"/>
                  </a:lnTo>
                  <a:lnTo>
                    <a:pt x="1101436" y="1448033"/>
                  </a:lnTo>
                  <a:lnTo>
                    <a:pt x="1063010" y="1466790"/>
                  </a:lnTo>
                  <a:lnTo>
                    <a:pt x="991211" y="1483200"/>
                  </a:lnTo>
                  <a:lnTo>
                    <a:pt x="944445" y="1490305"/>
                  </a:lnTo>
                  <a:lnTo>
                    <a:pt x="891313" y="1496558"/>
                  </a:lnTo>
                  <a:lnTo>
                    <a:pt x="832476" y="1501872"/>
                  </a:lnTo>
                  <a:lnTo>
                    <a:pt x="768591" y="1506159"/>
                  </a:lnTo>
                  <a:lnTo>
                    <a:pt x="700319" y="1509330"/>
                  </a:lnTo>
                  <a:lnTo>
                    <a:pt x="628319" y="1511297"/>
                  </a:lnTo>
                  <a:lnTo>
                    <a:pt x="553250" y="1511973"/>
                  </a:lnTo>
                  <a:lnTo>
                    <a:pt x="478177" y="1511297"/>
                  </a:lnTo>
                  <a:lnTo>
                    <a:pt x="406175" y="1509330"/>
                  </a:lnTo>
                  <a:lnTo>
                    <a:pt x="337901" y="1506159"/>
                  </a:lnTo>
                  <a:lnTo>
                    <a:pt x="274015" y="1501872"/>
                  </a:lnTo>
                  <a:lnTo>
                    <a:pt x="215176" y="1496558"/>
                  </a:lnTo>
                  <a:lnTo>
                    <a:pt x="162044" y="1490305"/>
                  </a:lnTo>
                  <a:lnTo>
                    <a:pt x="115277" y="1483200"/>
                  </a:lnTo>
                  <a:lnTo>
                    <a:pt x="75535" y="1475333"/>
                  </a:lnTo>
                  <a:lnTo>
                    <a:pt x="19762" y="1457661"/>
                  </a:lnTo>
                  <a:lnTo>
                    <a:pt x="0" y="1437995"/>
                  </a:lnTo>
                  <a:close/>
                </a:path>
                <a:path w="1106804" h="1512570">
                  <a:moveTo>
                    <a:pt x="0" y="331660"/>
                  </a:moveTo>
                  <a:lnTo>
                    <a:pt x="43477" y="302865"/>
                  </a:lnTo>
                  <a:lnTo>
                    <a:pt x="115277" y="286455"/>
                  </a:lnTo>
                  <a:lnTo>
                    <a:pt x="162044" y="279350"/>
                  </a:lnTo>
                  <a:lnTo>
                    <a:pt x="215176" y="273097"/>
                  </a:lnTo>
                  <a:lnTo>
                    <a:pt x="274015" y="267783"/>
                  </a:lnTo>
                  <a:lnTo>
                    <a:pt x="337901" y="263496"/>
                  </a:lnTo>
                  <a:lnTo>
                    <a:pt x="406175" y="260325"/>
                  </a:lnTo>
                  <a:lnTo>
                    <a:pt x="478177" y="258358"/>
                  </a:lnTo>
                  <a:lnTo>
                    <a:pt x="553250" y="257683"/>
                  </a:lnTo>
                  <a:lnTo>
                    <a:pt x="628319" y="258358"/>
                  </a:lnTo>
                  <a:lnTo>
                    <a:pt x="700319" y="260325"/>
                  </a:lnTo>
                  <a:lnTo>
                    <a:pt x="768591" y="263496"/>
                  </a:lnTo>
                  <a:lnTo>
                    <a:pt x="832476" y="267783"/>
                  </a:lnTo>
                  <a:lnTo>
                    <a:pt x="891313" y="273097"/>
                  </a:lnTo>
                  <a:lnTo>
                    <a:pt x="944445" y="279350"/>
                  </a:lnTo>
                  <a:lnTo>
                    <a:pt x="991211" y="286455"/>
                  </a:lnTo>
                  <a:lnTo>
                    <a:pt x="1030952" y="294322"/>
                  </a:lnTo>
                  <a:lnTo>
                    <a:pt x="1086724" y="311994"/>
                  </a:lnTo>
                  <a:lnTo>
                    <a:pt x="1106487" y="331660"/>
                  </a:lnTo>
                  <a:lnTo>
                    <a:pt x="1101436" y="341698"/>
                  </a:lnTo>
                  <a:lnTo>
                    <a:pt x="1063010" y="360455"/>
                  </a:lnTo>
                  <a:lnTo>
                    <a:pt x="991211" y="376865"/>
                  </a:lnTo>
                  <a:lnTo>
                    <a:pt x="944445" y="383970"/>
                  </a:lnTo>
                  <a:lnTo>
                    <a:pt x="891313" y="390223"/>
                  </a:lnTo>
                  <a:lnTo>
                    <a:pt x="832476" y="395537"/>
                  </a:lnTo>
                  <a:lnTo>
                    <a:pt x="768591" y="399824"/>
                  </a:lnTo>
                  <a:lnTo>
                    <a:pt x="700319" y="402995"/>
                  </a:lnTo>
                  <a:lnTo>
                    <a:pt x="628319" y="404962"/>
                  </a:lnTo>
                  <a:lnTo>
                    <a:pt x="553250" y="405638"/>
                  </a:lnTo>
                  <a:lnTo>
                    <a:pt x="478177" y="404962"/>
                  </a:lnTo>
                  <a:lnTo>
                    <a:pt x="406175" y="402995"/>
                  </a:lnTo>
                  <a:lnTo>
                    <a:pt x="337901" y="399824"/>
                  </a:lnTo>
                  <a:lnTo>
                    <a:pt x="274015" y="395537"/>
                  </a:lnTo>
                  <a:lnTo>
                    <a:pt x="215176" y="390223"/>
                  </a:lnTo>
                  <a:lnTo>
                    <a:pt x="162044" y="383970"/>
                  </a:lnTo>
                  <a:lnTo>
                    <a:pt x="115277" y="376865"/>
                  </a:lnTo>
                  <a:lnTo>
                    <a:pt x="75535" y="368998"/>
                  </a:lnTo>
                  <a:lnTo>
                    <a:pt x="19762" y="351326"/>
                  </a:lnTo>
                  <a:lnTo>
                    <a:pt x="0" y="331660"/>
                  </a:lnTo>
                  <a:close/>
                </a:path>
                <a:path w="1106804" h="1512570">
                  <a:moveTo>
                    <a:pt x="0" y="590156"/>
                  </a:moveTo>
                  <a:lnTo>
                    <a:pt x="43477" y="561361"/>
                  </a:lnTo>
                  <a:lnTo>
                    <a:pt x="115277" y="544951"/>
                  </a:lnTo>
                  <a:lnTo>
                    <a:pt x="162044" y="537846"/>
                  </a:lnTo>
                  <a:lnTo>
                    <a:pt x="215176" y="531593"/>
                  </a:lnTo>
                  <a:lnTo>
                    <a:pt x="274015" y="526279"/>
                  </a:lnTo>
                  <a:lnTo>
                    <a:pt x="337901" y="521992"/>
                  </a:lnTo>
                  <a:lnTo>
                    <a:pt x="406175" y="518821"/>
                  </a:lnTo>
                  <a:lnTo>
                    <a:pt x="478177" y="516854"/>
                  </a:lnTo>
                  <a:lnTo>
                    <a:pt x="553250" y="516178"/>
                  </a:lnTo>
                  <a:lnTo>
                    <a:pt x="628319" y="516854"/>
                  </a:lnTo>
                  <a:lnTo>
                    <a:pt x="700319" y="518821"/>
                  </a:lnTo>
                  <a:lnTo>
                    <a:pt x="768591" y="521992"/>
                  </a:lnTo>
                  <a:lnTo>
                    <a:pt x="832476" y="526279"/>
                  </a:lnTo>
                  <a:lnTo>
                    <a:pt x="891313" y="531593"/>
                  </a:lnTo>
                  <a:lnTo>
                    <a:pt x="944445" y="537846"/>
                  </a:lnTo>
                  <a:lnTo>
                    <a:pt x="991211" y="544951"/>
                  </a:lnTo>
                  <a:lnTo>
                    <a:pt x="1030952" y="552818"/>
                  </a:lnTo>
                  <a:lnTo>
                    <a:pt x="1086724" y="570490"/>
                  </a:lnTo>
                  <a:lnTo>
                    <a:pt x="1106487" y="590156"/>
                  </a:lnTo>
                  <a:lnTo>
                    <a:pt x="1101436" y="600194"/>
                  </a:lnTo>
                  <a:lnTo>
                    <a:pt x="1063010" y="618951"/>
                  </a:lnTo>
                  <a:lnTo>
                    <a:pt x="991211" y="635361"/>
                  </a:lnTo>
                  <a:lnTo>
                    <a:pt x="944445" y="642466"/>
                  </a:lnTo>
                  <a:lnTo>
                    <a:pt x="891313" y="648719"/>
                  </a:lnTo>
                  <a:lnTo>
                    <a:pt x="832476" y="654033"/>
                  </a:lnTo>
                  <a:lnTo>
                    <a:pt x="768591" y="658320"/>
                  </a:lnTo>
                  <a:lnTo>
                    <a:pt x="700319" y="661491"/>
                  </a:lnTo>
                  <a:lnTo>
                    <a:pt x="628319" y="663458"/>
                  </a:lnTo>
                  <a:lnTo>
                    <a:pt x="553250" y="664133"/>
                  </a:lnTo>
                  <a:lnTo>
                    <a:pt x="478177" y="663458"/>
                  </a:lnTo>
                  <a:lnTo>
                    <a:pt x="406175" y="661491"/>
                  </a:lnTo>
                  <a:lnTo>
                    <a:pt x="337901" y="658320"/>
                  </a:lnTo>
                  <a:lnTo>
                    <a:pt x="274015" y="654033"/>
                  </a:lnTo>
                  <a:lnTo>
                    <a:pt x="215176" y="648719"/>
                  </a:lnTo>
                  <a:lnTo>
                    <a:pt x="162044" y="642466"/>
                  </a:lnTo>
                  <a:lnTo>
                    <a:pt x="115277" y="635361"/>
                  </a:lnTo>
                  <a:lnTo>
                    <a:pt x="75535" y="627493"/>
                  </a:lnTo>
                  <a:lnTo>
                    <a:pt x="19762" y="609822"/>
                  </a:lnTo>
                  <a:lnTo>
                    <a:pt x="0" y="590156"/>
                  </a:lnTo>
                  <a:close/>
                </a:path>
                <a:path w="1106804" h="1512570">
                  <a:moveTo>
                    <a:pt x="0" y="1179499"/>
                  </a:moveTo>
                  <a:lnTo>
                    <a:pt x="43477" y="1150704"/>
                  </a:lnTo>
                  <a:lnTo>
                    <a:pt x="115277" y="1134294"/>
                  </a:lnTo>
                  <a:lnTo>
                    <a:pt x="162044" y="1127190"/>
                  </a:lnTo>
                  <a:lnTo>
                    <a:pt x="215176" y="1120936"/>
                  </a:lnTo>
                  <a:lnTo>
                    <a:pt x="274015" y="1115622"/>
                  </a:lnTo>
                  <a:lnTo>
                    <a:pt x="337901" y="1111335"/>
                  </a:lnTo>
                  <a:lnTo>
                    <a:pt x="406175" y="1108164"/>
                  </a:lnTo>
                  <a:lnTo>
                    <a:pt x="478177" y="1106197"/>
                  </a:lnTo>
                  <a:lnTo>
                    <a:pt x="553250" y="1105522"/>
                  </a:lnTo>
                  <a:lnTo>
                    <a:pt x="628319" y="1106197"/>
                  </a:lnTo>
                  <a:lnTo>
                    <a:pt x="700319" y="1108164"/>
                  </a:lnTo>
                  <a:lnTo>
                    <a:pt x="768591" y="1111335"/>
                  </a:lnTo>
                  <a:lnTo>
                    <a:pt x="832476" y="1115622"/>
                  </a:lnTo>
                  <a:lnTo>
                    <a:pt x="891313" y="1120936"/>
                  </a:lnTo>
                  <a:lnTo>
                    <a:pt x="944445" y="1127190"/>
                  </a:lnTo>
                  <a:lnTo>
                    <a:pt x="991211" y="1134294"/>
                  </a:lnTo>
                  <a:lnTo>
                    <a:pt x="1030952" y="1142162"/>
                  </a:lnTo>
                  <a:lnTo>
                    <a:pt x="1086724" y="1159833"/>
                  </a:lnTo>
                  <a:lnTo>
                    <a:pt x="1106487" y="1179499"/>
                  </a:lnTo>
                  <a:lnTo>
                    <a:pt x="1101436" y="1189537"/>
                  </a:lnTo>
                  <a:lnTo>
                    <a:pt x="1063010" y="1208294"/>
                  </a:lnTo>
                  <a:lnTo>
                    <a:pt x="991211" y="1224704"/>
                  </a:lnTo>
                  <a:lnTo>
                    <a:pt x="944445" y="1231809"/>
                  </a:lnTo>
                  <a:lnTo>
                    <a:pt x="891313" y="1238062"/>
                  </a:lnTo>
                  <a:lnTo>
                    <a:pt x="832476" y="1243377"/>
                  </a:lnTo>
                  <a:lnTo>
                    <a:pt x="768591" y="1247663"/>
                  </a:lnTo>
                  <a:lnTo>
                    <a:pt x="700319" y="1250834"/>
                  </a:lnTo>
                  <a:lnTo>
                    <a:pt x="628319" y="1252801"/>
                  </a:lnTo>
                  <a:lnTo>
                    <a:pt x="553250" y="1253477"/>
                  </a:lnTo>
                  <a:lnTo>
                    <a:pt x="478177" y="1252801"/>
                  </a:lnTo>
                  <a:lnTo>
                    <a:pt x="406175" y="1250834"/>
                  </a:lnTo>
                  <a:lnTo>
                    <a:pt x="337901" y="1247663"/>
                  </a:lnTo>
                  <a:lnTo>
                    <a:pt x="274015" y="1243377"/>
                  </a:lnTo>
                  <a:lnTo>
                    <a:pt x="215176" y="1238062"/>
                  </a:lnTo>
                  <a:lnTo>
                    <a:pt x="162044" y="1231809"/>
                  </a:lnTo>
                  <a:lnTo>
                    <a:pt x="115277" y="1224704"/>
                  </a:lnTo>
                  <a:lnTo>
                    <a:pt x="75535" y="1216837"/>
                  </a:lnTo>
                  <a:lnTo>
                    <a:pt x="19762" y="1199165"/>
                  </a:lnTo>
                  <a:lnTo>
                    <a:pt x="0" y="1179499"/>
                  </a:lnTo>
                  <a:close/>
                </a:path>
                <a:path w="1106804" h="1512570">
                  <a:moveTo>
                    <a:pt x="0" y="73977"/>
                  </a:moveTo>
                  <a:lnTo>
                    <a:pt x="43477" y="45182"/>
                  </a:lnTo>
                  <a:lnTo>
                    <a:pt x="115277" y="28772"/>
                  </a:lnTo>
                  <a:lnTo>
                    <a:pt x="162044" y="21667"/>
                  </a:lnTo>
                  <a:lnTo>
                    <a:pt x="215176" y="15414"/>
                  </a:lnTo>
                  <a:lnTo>
                    <a:pt x="274015" y="10100"/>
                  </a:lnTo>
                  <a:lnTo>
                    <a:pt x="337901" y="5813"/>
                  </a:lnTo>
                  <a:lnTo>
                    <a:pt x="406175" y="2642"/>
                  </a:lnTo>
                  <a:lnTo>
                    <a:pt x="478177" y="675"/>
                  </a:lnTo>
                  <a:lnTo>
                    <a:pt x="553250" y="0"/>
                  </a:lnTo>
                  <a:lnTo>
                    <a:pt x="628319" y="675"/>
                  </a:lnTo>
                  <a:lnTo>
                    <a:pt x="700319" y="2642"/>
                  </a:lnTo>
                  <a:lnTo>
                    <a:pt x="768591" y="5813"/>
                  </a:lnTo>
                  <a:lnTo>
                    <a:pt x="832476" y="10100"/>
                  </a:lnTo>
                  <a:lnTo>
                    <a:pt x="891313" y="15414"/>
                  </a:lnTo>
                  <a:lnTo>
                    <a:pt x="944445" y="21667"/>
                  </a:lnTo>
                  <a:lnTo>
                    <a:pt x="991211" y="28772"/>
                  </a:lnTo>
                  <a:lnTo>
                    <a:pt x="1030952" y="36639"/>
                  </a:lnTo>
                  <a:lnTo>
                    <a:pt x="1086724" y="54311"/>
                  </a:lnTo>
                  <a:lnTo>
                    <a:pt x="1106487" y="73977"/>
                  </a:lnTo>
                  <a:lnTo>
                    <a:pt x="1101436" y="84015"/>
                  </a:lnTo>
                  <a:lnTo>
                    <a:pt x="1063010" y="102772"/>
                  </a:lnTo>
                  <a:lnTo>
                    <a:pt x="991211" y="119182"/>
                  </a:lnTo>
                  <a:lnTo>
                    <a:pt x="944445" y="126287"/>
                  </a:lnTo>
                  <a:lnTo>
                    <a:pt x="891313" y="132540"/>
                  </a:lnTo>
                  <a:lnTo>
                    <a:pt x="832476" y="137854"/>
                  </a:lnTo>
                  <a:lnTo>
                    <a:pt x="768591" y="142141"/>
                  </a:lnTo>
                  <a:lnTo>
                    <a:pt x="700319" y="145312"/>
                  </a:lnTo>
                  <a:lnTo>
                    <a:pt x="628319" y="147279"/>
                  </a:lnTo>
                  <a:lnTo>
                    <a:pt x="553250" y="147955"/>
                  </a:lnTo>
                  <a:lnTo>
                    <a:pt x="478177" y="147279"/>
                  </a:lnTo>
                  <a:lnTo>
                    <a:pt x="406175" y="145312"/>
                  </a:lnTo>
                  <a:lnTo>
                    <a:pt x="337901" y="142141"/>
                  </a:lnTo>
                  <a:lnTo>
                    <a:pt x="274015" y="137854"/>
                  </a:lnTo>
                  <a:lnTo>
                    <a:pt x="215176" y="132540"/>
                  </a:lnTo>
                  <a:lnTo>
                    <a:pt x="162044" y="126287"/>
                  </a:lnTo>
                  <a:lnTo>
                    <a:pt x="115277" y="119182"/>
                  </a:lnTo>
                  <a:lnTo>
                    <a:pt x="75535" y="111315"/>
                  </a:lnTo>
                  <a:lnTo>
                    <a:pt x="19762" y="93643"/>
                  </a:lnTo>
                  <a:lnTo>
                    <a:pt x="0" y="73977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8128000" y="1270101"/>
              <a:ext cx="0" cy="2065020"/>
            </a:xfrm>
            <a:custGeom>
              <a:avLst/>
              <a:gdLst/>
              <a:ahLst/>
              <a:cxnLst/>
              <a:rect l="l" t="t" r="r" b="b"/>
              <a:pathLst>
                <a:path h="2065020">
                  <a:moveTo>
                    <a:pt x="0" y="0"/>
                  </a:moveTo>
                  <a:lnTo>
                    <a:pt x="0" y="2064727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7021512" y="3116148"/>
              <a:ext cx="1106805" cy="443230"/>
            </a:xfrm>
            <a:custGeom>
              <a:avLst/>
              <a:gdLst/>
              <a:ahLst/>
              <a:cxnLst/>
              <a:rect l="l" t="t" r="r" b="b"/>
              <a:pathLst>
                <a:path w="1106804" h="443229">
                  <a:moveTo>
                    <a:pt x="0" y="221513"/>
                  </a:moveTo>
                  <a:lnTo>
                    <a:pt x="14611" y="170722"/>
                  </a:lnTo>
                  <a:lnTo>
                    <a:pt x="56233" y="124097"/>
                  </a:lnTo>
                  <a:lnTo>
                    <a:pt x="121543" y="82967"/>
                  </a:lnTo>
                  <a:lnTo>
                    <a:pt x="162044" y="64879"/>
                  </a:lnTo>
                  <a:lnTo>
                    <a:pt x="207221" y="48663"/>
                  </a:lnTo>
                  <a:lnTo>
                    <a:pt x="256660" y="34486"/>
                  </a:lnTo>
                  <a:lnTo>
                    <a:pt x="309945" y="22514"/>
                  </a:lnTo>
                  <a:lnTo>
                    <a:pt x="366662" y="12913"/>
                  </a:lnTo>
                  <a:lnTo>
                    <a:pt x="426395" y="5850"/>
                  </a:lnTo>
                  <a:lnTo>
                    <a:pt x="488729" y="1490"/>
                  </a:lnTo>
                  <a:lnTo>
                    <a:pt x="553250" y="0"/>
                  </a:lnTo>
                  <a:lnTo>
                    <a:pt x="617767" y="1490"/>
                  </a:lnTo>
                  <a:lnTo>
                    <a:pt x="680099" y="5850"/>
                  </a:lnTo>
                  <a:lnTo>
                    <a:pt x="739831" y="12913"/>
                  </a:lnTo>
                  <a:lnTo>
                    <a:pt x="796546" y="22514"/>
                  </a:lnTo>
                  <a:lnTo>
                    <a:pt x="849830" y="34486"/>
                  </a:lnTo>
                  <a:lnTo>
                    <a:pt x="899268" y="48663"/>
                  </a:lnTo>
                  <a:lnTo>
                    <a:pt x="944445" y="64879"/>
                  </a:lnTo>
                  <a:lnTo>
                    <a:pt x="984944" y="82967"/>
                  </a:lnTo>
                  <a:lnTo>
                    <a:pt x="1020353" y="102762"/>
                  </a:lnTo>
                  <a:lnTo>
                    <a:pt x="1074233" y="146805"/>
                  </a:lnTo>
                  <a:lnTo>
                    <a:pt x="1102765" y="195680"/>
                  </a:lnTo>
                  <a:lnTo>
                    <a:pt x="1106487" y="221513"/>
                  </a:lnTo>
                  <a:lnTo>
                    <a:pt x="1102765" y="247346"/>
                  </a:lnTo>
                  <a:lnTo>
                    <a:pt x="1074233" y="296220"/>
                  </a:lnTo>
                  <a:lnTo>
                    <a:pt x="1020353" y="340264"/>
                  </a:lnTo>
                  <a:lnTo>
                    <a:pt x="984944" y="360059"/>
                  </a:lnTo>
                  <a:lnTo>
                    <a:pt x="944445" y="378147"/>
                  </a:lnTo>
                  <a:lnTo>
                    <a:pt x="899268" y="394362"/>
                  </a:lnTo>
                  <a:lnTo>
                    <a:pt x="849830" y="408539"/>
                  </a:lnTo>
                  <a:lnTo>
                    <a:pt x="796546" y="420512"/>
                  </a:lnTo>
                  <a:lnTo>
                    <a:pt x="739831" y="430112"/>
                  </a:lnTo>
                  <a:lnTo>
                    <a:pt x="680099" y="437176"/>
                  </a:lnTo>
                  <a:lnTo>
                    <a:pt x="617767" y="441536"/>
                  </a:lnTo>
                  <a:lnTo>
                    <a:pt x="553250" y="443026"/>
                  </a:lnTo>
                  <a:lnTo>
                    <a:pt x="488729" y="441536"/>
                  </a:lnTo>
                  <a:lnTo>
                    <a:pt x="426395" y="437176"/>
                  </a:lnTo>
                  <a:lnTo>
                    <a:pt x="366662" y="430112"/>
                  </a:lnTo>
                  <a:lnTo>
                    <a:pt x="309945" y="420512"/>
                  </a:lnTo>
                  <a:lnTo>
                    <a:pt x="256660" y="408539"/>
                  </a:lnTo>
                  <a:lnTo>
                    <a:pt x="207221" y="394362"/>
                  </a:lnTo>
                  <a:lnTo>
                    <a:pt x="162044" y="378147"/>
                  </a:lnTo>
                  <a:lnTo>
                    <a:pt x="121543" y="360059"/>
                  </a:lnTo>
                  <a:lnTo>
                    <a:pt x="86134" y="340264"/>
                  </a:lnTo>
                  <a:lnTo>
                    <a:pt x="32253" y="296220"/>
                  </a:lnTo>
                  <a:lnTo>
                    <a:pt x="3722" y="247346"/>
                  </a:lnTo>
                  <a:lnTo>
                    <a:pt x="0" y="221513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7021512" y="3042178"/>
              <a:ext cx="1106805" cy="295275"/>
            </a:xfrm>
            <a:custGeom>
              <a:avLst/>
              <a:gdLst/>
              <a:ahLst/>
              <a:cxnLst/>
              <a:rect l="l" t="t" r="r" b="b"/>
              <a:pathLst>
                <a:path w="1106804" h="295275">
                  <a:moveTo>
                    <a:pt x="1106487" y="0"/>
                  </a:moveTo>
                  <a:lnTo>
                    <a:pt x="0" y="0"/>
                  </a:lnTo>
                  <a:lnTo>
                    <a:pt x="0" y="295076"/>
                  </a:lnTo>
                  <a:lnTo>
                    <a:pt x="1106487" y="295076"/>
                  </a:lnTo>
                  <a:lnTo>
                    <a:pt x="11064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7021512" y="2267495"/>
              <a:ext cx="1106805" cy="147955"/>
            </a:xfrm>
            <a:custGeom>
              <a:avLst/>
              <a:gdLst/>
              <a:ahLst/>
              <a:cxnLst/>
              <a:rect l="l" t="t" r="r" b="b"/>
              <a:pathLst>
                <a:path w="1106804" h="147955">
                  <a:moveTo>
                    <a:pt x="0" y="73977"/>
                  </a:moveTo>
                  <a:lnTo>
                    <a:pt x="43477" y="45182"/>
                  </a:lnTo>
                  <a:lnTo>
                    <a:pt x="115277" y="28772"/>
                  </a:lnTo>
                  <a:lnTo>
                    <a:pt x="162044" y="21667"/>
                  </a:lnTo>
                  <a:lnTo>
                    <a:pt x="215176" y="15414"/>
                  </a:lnTo>
                  <a:lnTo>
                    <a:pt x="274015" y="10100"/>
                  </a:lnTo>
                  <a:lnTo>
                    <a:pt x="337901" y="5813"/>
                  </a:lnTo>
                  <a:lnTo>
                    <a:pt x="406175" y="2642"/>
                  </a:lnTo>
                  <a:lnTo>
                    <a:pt x="478177" y="675"/>
                  </a:lnTo>
                  <a:lnTo>
                    <a:pt x="553250" y="0"/>
                  </a:lnTo>
                  <a:lnTo>
                    <a:pt x="628319" y="675"/>
                  </a:lnTo>
                  <a:lnTo>
                    <a:pt x="700319" y="2642"/>
                  </a:lnTo>
                  <a:lnTo>
                    <a:pt x="768591" y="5813"/>
                  </a:lnTo>
                  <a:lnTo>
                    <a:pt x="832476" y="10100"/>
                  </a:lnTo>
                  <a:lnTo>
                    <a:pt x="891313" y="15414"/>
                  </a:lnTo>
                  <a:lnTo>
                    <a:pt x="944445" y="21667"/>
                  </a:lnTo>
                  <a:lnTo>
                    <a:pt x="991211" y="28772"/>
                  </a:lnTo>
                  <a:lnTo>
                    <a:pt x="1030952" y="36639"/>
                  </a:lnTo>
                  <a:lnTo>
                    <a:pt x="1086724" y="54311"/>
                  </a:lnTo>
                  <a:lnTo>
                    <a:pt x="1106487" y="73977"/>
                  </a:lnTo>
                  <a:lnTo>
                    <a:pt x="1101436" y="84015"/>
                  </a:lnTo>
                  <a:lnTo>
                    <a:pt x="1063010" y="102772"/>
                  </a:lnTo>
                  <a:lnTo>
                    <a:pt x="991211" y="119182"/>
                  </a:lnTo>
                  <a:lnTo>
                    <a:pt x="944445" y="126287"/>
                  </a:lnTo>
                  <a:lnTo>
                    <a:pt x="891313" y="132540"/>
                  </a:lnTo>
                  <a:lnTo>
                    <a:pt x="832476" y="137854"/>
                  </a:lnTo>
                  <a:lnTo>
                    <a:pt x="768591" y="142141"/>
                  </a:lnTo>
                  <a:lnTo>
                    <a:pt x="700319" y="145312"/>
                  </a:lnTo>
                  <a:lnTo>
                    <a:pt x="628319" y="147279"/>
                  </a:lnTo>
                  <a:lnTo>
                    <a:pt x="553250" y="147955"/>
                  </a:lnTo>
                  <a:lnTo>
                    <a:pt x="478177" y="147279"/>
                  </a:lnTo>
                  <a:lnTo>
                    <a:pt x="406175" y="145312"/>
                  </a:lnTo>
                  <a:lnTo>
                    <a:pt x="337901" y="142141"/>
                  </a:lnTo>
                  <a:lnTo>
                    <a:pt x="274015" y="137854"/>
                  </a:lnTo>
                  <a:lnTo>
                    <a:pt x="215176" y="132540"/>
                  </a:lnTo>
                  <a:lnTo>
                    <a:pt x="162044" y="126287"/>
                  </a:lnTo>
                  <a:lnTo>
                    <a:pt x="115277" y="119182"/>
                  </a:lnTo>
                  <a:lnTo>
                    <a:pt x="75535" y="111315"/>
                  </a:lnTo>
                  <a:lnTo>
                    <a:pt x="19762" y="93643"/>
                  </a:lnTo>
                  <a:lnTo>
                    <a:pt x="0" y="73977"/>
                  </a:lnTo>
                  <a:close/>
                </a:path>
              </a:pathLst>
            </a:custGeom>
            <a:ln w="19050">
              <a:solidFill>
                <a:srgbClr val="CC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7021512" y="1309115"/>
              <a:ext cx="0" cy="2065020"/>
            </a:xfrm>
            <a:custGeom>
              <a:avLst/>
              <a:gdLst/>
              <a:ahLst/>
              <a:cxnLst/>
              <a:rect l="l" t="t" r="r" b="b"/>
              <a:pathLst>
                <a:path h="2065020">
                  <a:moveTo>
                    <a:pt x="0" y="0"/>
                  </a:moveTo>
                  <a:lnTo>
                    <a:pt x="0" y="2064727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7021512" y="3042170"/>
              <a:ext cx="1106805" cy="147955"/>
            </a:xfrm>
            <a:custGeom>
              <a:avLst/>
              <a:gdLst/>
              <a:ahLst/>
              <a:cxnLst/>
              <a:rect l="l" t="t" r="r" b="b"/>
              <a:pathLst>
                <a:path w="1106804" h="147955">
                  <a:moveTo>
                    <a:pt x="0" y="73977"/>
                  </a:moveTo>
                  <a:lnTo>
                    <a:pt x="43477" y="45187"/>
                  </a:lnTo>
                  <a:lnTo>
                    <a:pt x="115277" y="28777"/>
                  </a:lnTo>
                  <a:lnTo>
                    <a:pt x="162044" y="21672"/>
                  </a:lnTo>
                  <a:lnTo>
                    <a:pt x="215176" y="15418"/>
                  </a:lnTo>
                  <a:lnTo>
                    <a:pt x="274015" y="10103"/>
                  </a:lnTo>
                  <a:lnTo>
                    <a:pt x="337901" y="5815"/>
                  </a:lnTo>
                  <a:lnTo>
                    <a:pt x="406175" y="2643"/>
                  </a:lnTo>
                  <a:lnTo>
                    <a:pt x="478177" y="675"/>
                  </a:lnTo>
                  <a:lnTo>
                    <a:pt x="553250" y="0"/>
                  </a:lnTo>
                  <a:lnTo>
                    <a:pt x="628319" y="675"/>
                  </a:lnTo>
                  <a:lnTo>
                    <a:pt x="700319" y="2643"/>
                  </a:lnTo>
                  <a:lnTo>
                    <a:pt x="768591" y="5815"/>
                  </a:lnTo>
                  <a:lnTo>
                    <a:pt x="832476" y="10103"/>
                  </a:lnTo>
                  <a:lnTo>
                    <a:pt x="891313" y="15418"/>
                  </a:lnTo>
                  <a:lnTo>
                    <a:pt x="944445" y="21672"/>
                  </a:lnTo>
                  <a:lnTo>
                    <a:pt x="991211" y="28777"/>
                  </a:lnTo>
                  <a:lnTo>
                    <a:pt x="1030952" y="36645"/>
                  </a:lnTo>
                  <a:lnTo>
                    <a:pt x="1086724" y="54316"/>
                  </a:lnTo>
                  <a:lnTo>
                    <a:pt x="1106487" y="73977"/>
                  </a:lnTo>
                  <a:lnTo>
                    <a:pt x="1101436" y="84018"/>
                  </a:lnTo>
                  <a:lnTo>
                    <a:pt x="1063010" y="102777"/>
                  </a:lnTo>
                  <a:lnTo>
                    <a:pt x="991211" y="119188"/>
                  </a:lnTo>
                  <a:lnTo>
                    <a:pt x="944445" y="126291"/>
                  </a:lnTo>
                  <a:lnTo>
                    <a:pt x="891313" y="132544"/>
                  </a:lnTo>
                  <a:lnTo>
                    <a:pt x="832476" y="137857"/>
                  </a:lnTo>
                  <a:lnTo>
                    <a:pt x="768591" y="142143"/>
                  </a:lnTo>
                  <a:lnTo>
                    <a:pt x="700319" y="145313"/>
                  </a:lnTo>
                  <a:lnTo>
                    <a:pt x="628319" y="147279"/>
                  </a:lnTo>
                  <a:lnTo>
                    <a:pt x="553250" y="147955"/>
                  </a:lnTo>
                  <a:lnTo>
                    <a:pt x="478177" y="147279"/>
                  </a:lnTo>
                  <a:lnTo>
                    <a:pt x="406175" y="145313"/>
                  </a:lnTo>
                  <a:lnTo>
                    <a:pt x="337901" y="142143"/>
                  </a:lnTo>
                  <a:lnTo>
                    <a:pt x="274015" y="137857"/>
                  </a:lnTo>
                  <a:lnTo>
                    <a:pt x="215176" y="132544"/>
                  </a:lnTo>
                  <a:lnTo>
                    <a:pt x="162044" y="126291"/>
                  </a:lnTo>
                  <a:lnTo>
                    <a:pt x="115277" y="119188"/>
                  </a:lnTo>
                  <a:lnTo>
                    <a:pt x="75535" y="111320"/>
                  </a:lnTo>
                  <a:lnTo>
                    <a:pt x="19762" y="93647"/>
                  </a:lnTo>
                  <a:lnTo>
                    <a:pt x="0" y="73977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7575169" y="1198562"/>
              <a:ext cx="0" cy="2360295"/>
            </a:xfrm>
            <a:custGeom>
              <a:avLst/>
              <a:gdLst/>
              <a:ahLst/>
              <a:cxnLst/>
              <a:rect l="l" t="t" r="r" b="b"/>
              <a:pathLst>
                <a:path h="2360295">
                  <a:moveTo>
                    <a:pt x="0" y="2359799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7575169" y="1530222"/>
              <a:ext cx="438784" cy="0"/>
            </a:xfrm>
            <a:custGeom>
              <a:avLst/>
              <a:gdLst/>
              <a:ahLst/>
              <a:cxnLst/>
              <a:rect l="l" t="t" r="r" b="b"/>
              <a:pathLst>
                <a:path w="438784">
                  <a:moveTo>
                    <a:pt x="0" y="0"/>
                  </a:moveTo>
                  <a:lnTo>
                    <a:pt x="43853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8001000" y="1466710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7575169" y="1788718"/>
              <a:ext cx="438784" cy="0"/>
            </a:xfrm>
            <a:custGeom>
              <a:avLst/>
              <a:gdLst/>
              <a:ahLst/>
              <a:cxnLst/>
              <a:rect l="l" t="t" r="r" b="b"/>
              <a:pathLst>
                <a:path w="438784">
                  <a:moveTo>
                    <a:pt x="0" y="0"/>
                  </a:moveTo>
                  <a:lnTo>
                    <a:pt x="43853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8001000" y="1725206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7575169" y="2046401"/>
              <a:ext cx="438784" cy="0"/>
            </a:xfrm>
            <a:custGeom>
              <a:avLst/>
              <a:gdLst/>
              <a:ahLst/>
              <a:cxnLst/>
              <a:rect l="l" t="t" r="r" b="b"/>
              <a:pathLst>
                <a:path w="438784">
                  <a:moveTo>
                    <a:pt x="0" y="0"/>
                  </a:moveTo>
                  <a:lnTo>
                    <a:pt x="43853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8001000" y="1982901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7575169" y="2341473"/>
              <a:ext cx="438784" cy="0"/>
            </a:xfrm>
            <a:custGeom>
              <a:avLst/>
              <a:gdLst/>
              <a:ahLst/>
              <a:cxnLst/>
              <a:rect l="l" t="t" r="r" b="b"/>
              <a:pathLst>
                <a:path w="438784">
                  <a:moveTo>
                    <a:pt x="0" y="0"/>
                  </a:moveTo>
                  <a:lnTo>
                    <a:pt x="43853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8001000" y="2277973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7575169" y="2636558"/>
              <a:ext cx="438784" cy="0"/>
            </a:xfrm>
            <a:custGeom>
              <a:avLst/>
              <a:gdLst/>
              <a:ahLst/>
              <a:cxnLst/>
              <a:rect l="l" t="t" r="r" b="b"/>
              <a:pathLst>
                <a:path w="438784">
                  <a:moveTo>
                    <a:pt x="0" y="0"/>
                  </a:moveTo>
                  <a:lnTo>
                    <a:pt x="43853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8001000" y="2573045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7575169" y="2895053"/>
              <a:ext cx="438784" cy="0"/>
            </a:xfrm>
            <a:custGeom>
              <a:avLst/>
              <a:gdLst/>
              <a:ahLst/>
              <a:cxnLst/>
              <a:rect l="l" t="t" r="r" b="b"/>
              <a:pathLst>
                <a:path w="438784">
                  <a:moveTo>
                    <a:pt x="0" y="0"/>
                  </a:moveTo>
                  <a:lnTo>
                    <a:pt x="43853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8001000" y="2831541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7575169" y="3116148"/>
              <a:ext cx="438784" cy="0"/>
            </a:xfrm>
            <a:custGeom>
              <a:avLst/>
              <a:gdLst/>
              <a:ahLst/>
              <a:cxnLst/>
              <a:rect l="l" t="t" r="r" b="b"/>
              <a:pathLst>
                <a:path w="438784">
                  <a:moveTo>
                    <a:pt x="0" y="0"/>
                  </a:moveTo>
                  <a:lnTo>
                    <a:pt x="43853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8001000" y="3052648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0" y="0"/>
                  </a:moveTo>
                  <a:lnTo>
                    <a:pt x="0" y="127000"/>
                  </a:lnTo>
                  <a:lnTo>
                    <a:pt x="127000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0" name="object 80"/>
          <p:cNvGrpSpPr/>
          <p:nvPr/>
        </p:nvGrpSpPr>
        <p:grpSpPr>
          <a:xfrm>
            <a:off x="2914650" y="2362200"/>
            <a:ext cx="936625" cy="85725"/>
            <a:chOff x="2914650" y="2362200"/>
            <a:chExt cx="936625" cy="85725"/>
          </a:xfrm>
        </p:grpSpPr>
        <p:sp>
          <p:nvSpPr>
            <p:cNvPr id="81" name="object 81"/>
            <p:cNvSpPr/>
            <p:nvPr/>
          </p:nvSpPr>
          <p:spPr>
            <a:xfrm>
              <a:off x="2914650" y="2405062"/>
              <a:ext cx="865505" cy="0"/>
            </a:xfrm>
            <a:custGeom>
              <a:avLst/>
              <a:gdLst/>
              <a:ahLst/>
              <a:cxnLst/>
              <a:rect l="l" t="t" r="r" b="b"/>
              <a:pathLst>
                <a:path w="865504">
                  <a:moveTo>
                    <a:pt x="0" y="0"/>
                  </a:moveTo>
                  <a:lnTo>
                    <a:pt x="865187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3765550" y="2362200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0" y="85725"/>
                  </a:lnTo>
                  <a:lnTo>
                    <a:pt x="85725" y="428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3" name="object 83"/>
          <p:cNvSpPr txBox="1"/>
          <p:nvPr/>
        </p:nvSpPr>
        <p:spPr>
          <a:xfrm>
            <a:off x="3041014" y="1941512"/>
            <a:ext cx="4152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b="1" spc="-25" dirty="0">
                <a:latin typeface="Arial"/>
                <a:cs typeface="Arial"/>
              </a:rPr>
              <a:t>G</a:t>
            </a:r>
            <a:r>
              <a:rPr sz="2400" b="1" spc="-37" baseline="-20833" dirty="0">
                <a:latin typeface="Arial"/>
                <a:cs typeface="Arial"/>
              </a:rPr>
              <a:t>z</a:t>
            </a:r>
            <a:endParaRPr sz="2400" baseline="-20833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5920738" y="1941512"/>
            <a:ext cx="5175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latin typeface="Arial"/>
                <a:cs typeface="Arial"/>
              </a:rPr>
              <a:t>-</a:t>
            </a:r>
            <a:r>
              <a:rPr sz="2400" b="1" spc="-25" dirty="0">
                <a:latin typeface="Arial"/>
                <a:cs typeface="Arial"/>
              </a:rPr>
              <a:t>G</a:t>
            </a:r>
            <a:r>
              <a:rPr sz="2400" b="1" spc="-37" baseline="-20833" dirty="0">
                <a:latin typeface="Arial"/>
                <a:cs typeface="Arial"/>
              </a:rPr>
              <a:t>z</a:t>
            </a:r>
            <a:endParaRPr sz="2400" baseline="-20833">
              <a:latin typeface="Arial"/>
              <a:cs typeface="Arial"/>
            </a:endParaRPr>
          </a:p>
        </p:txBody>
      </p:sp>
      <p:grpSp>
        <p:nvGrpSpPr>
          <p:cNvPr id="85" name="object 85"/>
          <p:cNvGrpSpPr/>
          <p:nvPr/>
        </p:nvGrpSpPr>
        <p:grpSpPr>
          <a:xfrm>
            <a:off x="5651500" y="2365375"/>
            <a:ext cx="936625" cy="85725"/>
            <a:chOff x="5651500" y="2365375"/>
            <a:chExt cx="936625" cy="85725"/>
          </a:xfrm>
        </p:grpSpPr>
        <p:sp>
          <p:nvSpPr>
            <p:cNvPr id="86" name="object 86"/>
            <p:cNvSpPr/>
            <p:nvPr/>
          </p:nvSpPr>
          <p:spPr>
            <a:xfrm>
              <a:off x="5651500" y="2408237"/>
              <a:ext cx="865505" cy="0"/>
            </a:xfrm>
            <a:custGeom>
              <a:avLst/>
              <a:gdLst/>
              <a:ahLst/>
              <a:cxnLst/>
              <a:rect l="l" t="t" r="r" b="b"/>
              <a:pathLst>
                <a:path w="865504">
                  <a:moveTo>
                    <a:pt x="0" y="0"/>
                  </a:moveTo>
                  <a:lnTo>
                    <a:pt x="865187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6502400" y="2365375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0" y="85725"/>
                  </a:lnTo>
                  <a:lnTo>
                    <a:pt x="85725" y="428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8" name="object 88"/>
          <p:cNvSpPr txBox="1"/>
          <p:nvPr/>
        </p:nvSpPr>
        <p:spPr>
          <a:xfrm>
            <a:off x="4507814" y="792203"/>
            <a:ext cx="1905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0" dirty="0">
                <a:solidFill>
                  <a:srgbClr val="CC0000"/>
                </a:solidFill>
                <a:latin typeface="Arial"/>
                <a:cs typeface="Arial"/>
              </a:rPr>
              <a:t>B</a:t>
            </a:r>
            <a:endParaRPr sz="1800">
              <a:latin typeface="Arial"/>
              <a:cs typeface="Arial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1771014" y="865123"/>
            <a:ext cx="58788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00395" algn="l"/>
              </a:tabLst>
            </a:pPr>
            <a:r>
              <a:rPr sz="1800" b="1" spc="-50" dirty="0">
                <a:solidFill>
                  <a:srgbClr val="CC0000"/>
                </a:solidFill>
                <a:latin typeface="Arial"/>
                <a:cs typeface="Arial"/>
              </a:rPr>
              <a:t>A</a:t>
            </a:r>
            <a:r>
              <a:rPr sz="1800" b="1" dirty="0">
                <a:solidFill>
                  <a:srgbClr val="CC0000"/>
                </a:solidFill>
                <a:latin typeface="Arial"/>
                <a:cs typeface="Arial"/>
              </a:rPr>
              <a:t>	</a:t>
            </a:r>
            <a:r>
              <a:rPr sz="1800" b="1" spc="-50" dirty="0">
                <a:solidFill>
                  <a:srgbClr val="CC0000"/>
                </a:solidFill>
                <a:latin typeface="Arial"/>
                <a:cs typeface="Arial"/>
              </a:rPr>
              <a:t>C</a:t>
            </a:r>
            <a:endParaRPr sz="1800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2058352" y="6580126"/>
            <a:ext cx="559181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dirty="0">
                <a:latin typeface="Times New Roman"/>
                <a:cs typeface="Times New Roman"/>
              </a:rPr>
              <a:t>(figure</a:t>
            </a:r>
            <a:r>
              <a:rPr sz="1400" i="1" spc="-3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from</a:t>
            </a:r>
            <a:r>
              <a:rPr sz="1400" i="1" spc="-4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p106</a:t>
            </a:r>
            <a:r>
              <a:rPr sz="1400" i="1" spc="-3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of</a:t>
            </a:r>
            <a:r>
              <a:rPr sz="1400" i="1" spc="-3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Sattler</a:t>
            </a:r>
            <a:r>
              <a:rPr sz="1400" i="1" spc="-4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et</a:t>
            </a:r>
            <a:r>
              <a:rPr sz="1400" i="1" spc="-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al.</a:t>
            </a:r>
            <a:r>
              <a:rPr sz="1400" i="1" spc="-2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Prog.</a:t>
            </a:r>
            <a:r>
              <a:rPr sz="1400" i="1" spc="-3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In</a:t>
            </a:r>
            <a:r>
              <a:rPr sz="1400" i="1" spc="-1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Nucl.</a:t>
            </a:r>
            <a:r>
              <a:rPr sz="1400" i="1" spc="-2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Mag.</a:t>
            </a:r>
            <a:r>
              <a:rPr sz="1400" i="1" spc="-2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Reson.</a:t>
            </a:r>
            <a:r>
              <a:rPr sz="1400" i="1" spc="-2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Spect.</a:t>
            </a:r>
            <a:r>
              <a:rPr sz="1400" i="1" spc="-3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34</a:t>
            </a:r>
            <a:r>
              <a:rPr sz="1400" i="1" spc="-20" dirty="0">
                <a:latin typeface="Times New Roman"/>
                <a:cs typeface="Times New Roman"/>
              </a:rPr>
              <a:t> </a:t>
            </a:r>
            <a:r>
              <a:rPr sz="1400" i="1" spc="-10" dirty="0">
                <a:latin typeface="Times New Roman"/>
                <a:cs typeface="Times New Roman"/>
              </a:rPr>
              <a:t>(1999)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1825</Words>
  <Application>Microsoft Office PowerPoint</Application>
  <PresentationFormat>On-screen Show (4:3)</PresentationFormat>
  <Paragraphs>292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Symbol</vt:lpstr>
      <vt:lpstr>Times New Roman</vt:lpstr>
      <vt:lpstr>Office Theme</vt:lpstr>
      <vt:lpstr>Water Suppression Techniques</vt:lpstr>
      <vt:lpstr>Water Suppression Technique</vt:lpstr>
      <vt:lpstr>Water Suppression Technique in Protein NMR</vt:lpstr>
      <vt:lpstr>pH Dependence of Amide Proton Exchange Rates</vt:lpstr>
      <vt:lpstr>Presaturation</vt:lpstr>
      <vt:lpstr>Drawback of Presaturation</vt:lpstr>
      <vt:lpstr>Pulsed Field Gradient (PFG)</vt:lpstr>
      <vt:lpstr>Pulsed Field Gradient (PFG)</vt:lpstr>
      <vt:lpstr>Pulsed Field Gradient (PFG)</vt:lpstr>
      <vt:lpstr>WATERGATE</vt:lpstr>
      <vt:lpstr>WATERGATE</vt:lpstr>
      <vt:lpstr>WATERGATE</vt:lpstr>
      <vt:lpstr>WATERGATE V.S. Presaturation</vt:lpstr>
      <vt:lpstr>3-9-19 WATERGATE</vt:lpstr>
      <vt:lpstr>3-9-19 WATERGATE</vt:lpstr>
      <vt:lpstr>Water Flip-back WATERGATE</vt:lpstr>
      <vt:lpstr>W4, W5 WATERGATE</vt:lpstr>
      <vt:lpstr>PowerPoint Presentation</vt:lpstr>
      <vt:lpstr>Pulse Sequence for Observing Fast- Exchanging Protons</vt:lpstr>
      <vt:lpstr>Jump and Return: 1-1</vt:lpstr>
      <vt:lpstr>Binominal: 1-3-3-1</vt:lpstr>
      <vt:lpstr>Jump-Return 1-1 and Binominal 1-3-3-1</vt:lpstr>
      <vt:lpstr>Jump-Return 1-1 and Binominal 1-3-3-1</vt:lpstr>
      <vt:lpstr>What are you trying to detect ?</vt:lpstr>
      <vt:lpstr>Water Suppression via Coherence Pathway Rejection</vt:lpstr>
      <vt:lpstr>Practical Implementation: 1D, 2D and 3D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Suppression Technique</dc:title>
  <dc:creator>Emily</dc:creator>
  <cp:lastModifiedBy>Radovan Fiala</cp:lastModifiedBy>
  <cp:revision>7</cp:revision>
  <dcterms:created xsi:type="dcterms:W3CDTF">2024-03-13T15:41:04Z</dcterms:created>
  <dcterms:modified xsi:type="dcterms:W3CDTF">2024-03-14T12:59:49Z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2024-03-13T00:00:00Z</vt:filetime>
  </property>
  <property fmtid="{D5CDD505-2E9C-101B-9397-08002B2CF9AE}" pid="3" name="Creator">
    <vt:lpwstr>Acrobat PDFMaker 11 for PowerPoint</vt:lpwstr>
  </property>
  <property fmtid="{D5CDD505-2E9C-101B-9397-08002B2CF9AE}" pid="4" name="LastSaved">
    <vt:filetime>2024-03-13T00:00:00Z</vt:filetime>
  </property>
  <property fmtid="{D5CDD505-2E9C-101B-9397-08002B2CF9AE}" pid="5" name="Producer">
    <vt:lpwstr>GPL Ghostscript 9.20</vt:lpwstr>
  </property>
</Properties>
</file>