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jpg" ContentType="image/jpg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</p:sldIdLst>
  <p:sldSz cx="7556500" cy="10693400"/>
  <p:notesSz cx="7556500" cy="10693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6737" y="3314954"/>
            <a:ext cx="642302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3475" y="5988304"/>
            <a:ext cx="528955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50" b="1" i="0" u="heavy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50" b="1" i="0" u="heavy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7825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1597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64105" y="1049022"/>
            <a:ext cx="4812030" cy="8585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38706" y="2426719"/>
            <a:ext cx="6064884" cy="29946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50" b="1" i="0" u="heavy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9210" y="9944862"/>
            <a:ext cx="2418080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825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0680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3.pn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5.pn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5" i="1">
                <a:latin typeface="Arial"/>
                <a:cs typeface="Arial"/>
              </a:rPr>
              <a:t> </a:t>
            </a:r>
            <a:r>
              <a:rPr dirty="0" sz="1200" spc="-2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747761" y="10174734"/>
            <a:ext cx="11048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>
                <a:latin typeface="Arial"/>
                <a:cs typeface="Arial"/>
              </a:rPr>
              <a:t>9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89505" y="1055118"/>
            <a:ext cx="2385060" cy="45021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1</a:t>
            </a:r>
            <a:r>
              <a:rPr dirty="0" spc="5"/>
              <a:t> </a:t>
            </a:r>
            <a:r>
              <a:rPr dirty="0" spc="-10"/>
              <a:t>Introduction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1381254" y="1707389"/>
            <a:ext cx="5351780" cy="1964055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algn="just" marL="63500" marR="55880">
              <a:lnSpc>
                <a:spcPct val="95800"/>
              </a:lnSpc>
              <a:spcBef>
                <a:spcPts val="160"/>
              </a:spcBef>
            </a:pP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manual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gives</a:t>
            </a:r>
            <a:r>
              <a:rPr dirty="0" sz="1200" spc="3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introduction</a:t>
            </a:r>
            <a:r>
              <a:rPr dirty="0" sz="1200" spc="3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into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basic</a:t>
            </a:r>
            <a:r>
              <a:rPr dirty="0" sz="1200" spc="3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one-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39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two-dimensional </a:t>
            </a:r>
            <a:r>
              <a:rPr dirty="0" sz="1200">
                <a:latin typeface="Arial"/>
                <a:cs typeface="Arial"/>
              </a:rPr>
              <a:t>nuclear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magnetic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resonance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(NMR)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spectroscopy.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After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short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introduction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basic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1D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13</a:t>
            </a:r>
            <a:r>
              <a:rPr dirty="0" sz="1200">
                <a:latin typeface="Arial"/>
                <a:cs typeface="Arial"/>
              </a:rPr>
              <a:t>C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NMR</a:t>
            </a:r>
            <a:r>
              <a:rPr dirty="0" sz="1200" spc="2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spectra</a:t>
            </a:r>
            <a:r>
              <a:rPr dirty="0" sz="1200" spc="2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described</a:t>
            </a:r>
            <a:r>
              <a:rPr dirty="0" sz="1200" spc="2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28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Chapters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3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7.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Homonuclear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2D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[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H,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H]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correlation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spectra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described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in </a:t>
            </a:r>
            <a:r>
              <a:rPr dirty="0" sz="1200">
                <a:latin typeface="Arial"/>
                <a:cs typeface="Arial"/>
              </a:rPr>
              <a:t>Chapter</a:t>
            </a:r>
            <a:r>
              <a:rPr dirty="0" sz="1200" spc="23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8</a:t>
            </a:r>
            <a:r>
              <a:rPr dirty="0" sz="1200" spc="26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(COSY),</a:t>
            </a:r>
            <a:r>
              <a:rPr dirty="0" sz="1200" spc="254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9</a:t>
            </a:r>
            <a:r>
              <a:rPr dirty="0" sz="1200" spc="26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(TOCSY),</a:t>
            </a:r>
            <a:r>
              <a:rPr dirty="0" sz="1200" spc="26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10</a:t>
            </a:r>
            <a:r>
              <a:rPr dirty="0" sz="1200" spc="26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(ROESY)</a:t>
            </a:r>
            <a:r>
              <a:rPr dirty="0" sz="1200" spc="26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6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11</a:t>
            </a:r>
            <a:r>
              <a:rPr dirty="0" sz="1200" spc="260">
                <a:latin typeface="Arial"/>
                <a:cs typeface="Arial"/>
              </a:rPr>
              <a:t>  </a:t>
            </a:r>
            <a:r>
              <a:rPr dirty="0" sz="1200" spc="-10">
                <a:latin typeface="Arial"/>
                <a:cs typeface="Arial"/>
              </a:rPr>
              <a:t>(NOESY).</a:t>
            </a:r>
            <a:endParaRPr sz="1200">
              <a:latin typeface="Arial"/>
              <a:cs typeface="Arial"/>
            </a:endParaRPr>
          </a:p>
          <a:p>
            <a:pPr algn="just" marL="63500" marR="61594">
              <a:lnSpc>
                <a:spcPts val="1390"/>
              </a:lnSpc>
              <a:spcBef>
                <a:spcPts val="40"/>
              </a:spcBef>
            </a:pPr>
            <a:r>
              <a:rPr dirty="0" sz="1200">
                <a:latin typeface="Arial"/>
                <a:cs typeface="Arial"/>
              </a:rPr>
              <a:t>Heteronuclear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2D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[</a:t>
            </a:r>
            <a:r>
              <a:rPr dirty="0" baseline="38194" sz="1200">
                <a:latin typeface="Arial"/>
                <a:cs typeface="Arial"/>
              </a:rPr>
              <a:t>13</a:t>
            </a:r>
            <a:r>
              <a:rPr dirty="0" sz="1200">
                <a:latin typeface="Arial"/>
                <a:cs typeface="Arial"/>
              </a:rPr>
              <a:t>C,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H]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correlation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experiments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described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Chapter </a:t>
            </a:r>
            <a:r>
              <a:rPr dirty="0" sz="1200">
                <a:latin typeface="Arial"/>
                <a:cs typeface="Arial"/>
              </a:rPr>
              <a:t>12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(XHCORR),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13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(COLOC),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14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(HMQC)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15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(HMBC).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Chapter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16</a:t>
            </a:r>
            <a:endParaRPr sz="1200">
              <a:latin typeface="Arial"/>
              <a:cs typeface="Arial"/>
            </a:endParaRPr>
          </a:p>
          <a:p>
            <a:pPr algn="just" marL="63500" marR="61594">
              <a:lnSpc>
                <a:spcPts val="1340"/>
              </a:lnSpc>
              <a:spcBef>
                <a:spcPts val="45"/>
              </a:spcBef>
            </a:pPr>
            <a:r>
              <a:rPr dirty="0" sz="1200">
                <a:latin typeface="Arial"/>
                <a:cs typeface="Arial"/>
              </a:rPr>
              <a:t>contains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description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inverse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2D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[</a:t>
            </a:r>
            <a:r>
              <a:rPr dirty="0" baseline="38194" sz="1200" spc="-15">
                <a:latin typeface="Arial"/>
                <a:cs typeface="Arial"/>
              </a:rPr>
              <a:t>13</a:t>
            </a:r>
            <a:r>
              <a:rPr dirty="0" sz="1200" spc="-10">
                <a:latin typeface="Arial"/>
                <a:cs typeface="Arial"/>
              </a:rPr>
              <a:t>C,</a:t>
            </a:r>
            <a:r>
              <a:rPr dirty="0" baseline="38194" sz="1200" spc="-15">
                <a:latin typeface="Arial"/>
                <a:cs typeface="Arial"/>
              </a:rPr>
              <a:t>1</a:t>
            </a:r>
            <a:r>
              <a:rPr dirty="0" sz="1200" spc="-10">
                <a:latin typeface="Arial"/>
                <a:cs typeface="Arial"/>
              </a:rPr>
              <a:t>H]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correlation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experiments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using </a:t>
            </a:r>
            <a:r>
              <a:rPr dirty="0" sz="1200">
                <a:latin typeface="Arial"/>
                <a:cs typeface="Arial"/>
              </a:rPr>
              <a:t>pulsed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field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gradients,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some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special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NMR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experiments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described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in</a:t>
            </a:r>
            <a:endParaRPr sz="1200">
              <a:latin typeface="Arial"/>
              <a:cs typeface="Arial"/>
            </a:endParaRPr>
          </a:p>
          <a:p>
            <a:pPr algn="just" marL="63500" marR="61594">
              <a:lnSpc>
                <a:spcPts val="1390"/>
              </a:lnSpc>
              <a:spcBef>
                <a:spcPts val="15"/>
              </a:spcBef>
            </a:pPr>
            <a:r>
              <a:rPr dirty="0" sz="1200">
                <a:latin typeface="Arial"/>
                <a:cs typeface="Arial"/>
              </a:rPr>
              <a:t>chapters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17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20.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brief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introduction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NMR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automation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IconNMR </a:t>
            </a:r>
            <a:r>
              <a:rPr dirty="0" sz="1200">
                <a:latin typeface="Arial"/>
                <a:cs typeface="Arial"/>
              </a:rPr>
              <a:t>program is given in chapter </a:t>
            </a:r>
            <a:r>
              <a:rPr dirty="0" sz="1200" spc="-25">
                <a:latin typeface="Arial"/>
                <a:cs typeface="Arial"/>
              </a:rPr>
              <a:t>21.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889514" y="4273796"/>
            <a:ext cx="5963285" cy="300672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5949950" algn="l"/>
              </a:tabLst>
            </a:pP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1.1</a:t>
            </a:r>
            <a:r>
              <a:rPr dirty="0" u="heavy" sz="1550" spc="3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An</a:t>
            </a:r>
            <a:r>
              <a:rPr dirty="0" u="heavy" sz="1550" spc="8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Important</a:t>
            </a:r>
            <a:r>
              <a:rPr dirty="0" u="heavy" sz="1550" spc="8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Note</a:t>
            </a:r>
            <a:r>
              <a:rPr dirty="0" u="heavy" sz="1550" spc="8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on</a:t>
            </a:r>
            <a:r>
              <a:rPr dirty="0" u="heavy" sz="1550" spc="9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Power</a:t>
            </a:r>
            <a:r>
              <a:rPr dirty="0" u="heavy" sz="1550" spc="8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Levels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1550">
              <a:latin typeface="Arial"/>
              <a:cs typeface="Arial"/>
            </a:endParaRPr>
          </a:p>
          <a:p>
            <a:pPr algn="just" marL="554990" marR="181610">
              <a:lnSpc>
                <a:spcPct val="97300"/>
              </a:lnSpc>
              <a:spcBef>
                <a:spcPts val="1170"/>
              </a:spcBef>
            </a:pPr>
            <a:r>
              <a:rPr dirty="0" sz="1200">
                <a:latin typeface="Arial"/>
                <a:cs typeface="Arial"/>
              </a:rPr>
              <a:t>Several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times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throughout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manual,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user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asked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power </a:t>
            </a:r>
            <a:r>
              <a:rPr dirty="0" sz="1200">
                <a:latin typeface="Arial"/>
                <a:cs typeface="Arial"/>
              </a:rPr>
              <a:t>levels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pl</a:t>
            </a:r>
            <a:r>
              <a:rPr dirty="0" sz="1200">
                <a:latin typeface="Arial"/>
                <a:cs typeface="Arial"/>
              </a:rPr>
              <a:t>1,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pl</a:t>
            </a:r>
            <a:r>
              <a:rPr dirty="0" sz="1200">
                <a:latin typeface="Arial"/>
                <a:cs typeface="Arial"/>
              </a:rPr>
              <a:t>3,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etc.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“high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power”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level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corresponding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channel </a:t>
            </a:r>
            <a:r>
              <a:rPr dirty="0" sz="1200">
                <a:latin typeface="Arial"/>
                <a:cs typeface="Arial"/>
              </a:rPr>
              <a:t>(f1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f2).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 b="1" i="1">
                <a:latin typeface="Arial"/>
                <a:cs typeface="Arial"/>
              </a:rPr>
              <a:t>In</a:t>
            </a:r>
            <a:r>
              <a:rPr dirty="0" sz="1200" spc="95" b="1" i="1">
                <a:latin typeface="Arial"/>
                <a:cs typeface="Arial"/>
              </a:rPr>
              <a:t> </a:t>
            </a:r>
            <a:r>
              <a:rPr dirty="0" sz="1200" b="1" i="1">
                <a:latin typeface="Arial"/>
                <a:cs typeface="Arial"/>
              </a:rPr>
              <a:t>order</a:t>
            </a:r>
            <a:r>
              <a:rPr dirty="0" sz="1200" spc="95" b="1" i="1">
                <a:latin typeface="Arial"/>
                <a:cs typeface="Arial"/>
              </a:rPr>
              <a:t> </a:t>
            </a:r>
            <a:r>
              <a:rPr dirty="0" sz="1200" b="1" i="1">
                <a:latin typeface="Arial"/>
                <a:cs typeface="Arial"/>
              </a:rPr>
              <a:t>to</a:t>
            </a:r>
            <a:r>
              <a:rPr dirty="0" sz="1200" spc="95" b="1" i="1">
                <a:latin typeface="Arial"/>
                <a:cs typeface="Arial"/>
              </a:rPr>
              <a:t> </a:t>
            </a:r>
            <a:r>
              <a:rPr dirty="0" sz="1200" b="1" i="1">
                <a:latin typeface="Arial"/>
                <a:cs typeface="Arial"/>
              </a:rPr>
              <a:t>avoid</a:t>
            </a:r>
            <a:r>
              <a:rPr dirty="0" sz="1200" spc="95" b="1" i="1">
                <a:latin typeface="Arial"/>
                <a:cs typeface="Arial"/>
              </a:rPr>
              <a:t> </a:t>
            </a:r>
            <a:r>
              <a:rPr dirty="0" sz="1200" b="1" i="1">
                <a:latin typeface="Arial"/>
                <a:cs typeface="Arial"/>
              </a:rPr>
              <a:t>damaging</a:t>
            </a:r>
            <a:r>
              <a:rPr dirty="0" sz="1200" spc="95" b="1" i="1">
                <a:latin typeface="Arial"/>
                <a:cs typeface="Arial"/>
              </a:rPr>
              <a:t> </a:t>
            </a:r>
            <a:r>
              <a:rPr dirty="0" sz="1200" b="1" i="1">
                <a:latin typeface="Arial"/>
                <a:cs typeface="Arial"/>
              </a:rPr>
              <a:t>the</a:t>
            </a:r>
            <a:r>
              <a:rPr dirty="0" sz="1200" spc="95" b="1" i="1">
                <a:latin typeface="Arial"/>
                <a:cs typeface="Arial"/>
              </a:rPr>
              <a:t> </a:t>
            </a:r>
            <a:r>
              <a:rPr dirty="0" sz="1200" b="1" i="1">
                <a:latin typeface="Arial"/>
                <a:cs typeface="Arial"/>
              </a:rPr>
              <a:t>probehead</a:t>
            </a:r>
            <a:r>
              <a:rPr dirty="0" sz="1200" spc="110" b="1" i="1">
                <a:latin typeface="Arial"/>
                <a:cs typeface="Arial"/>
              </a:rPr>
              <a:t> </a:t>
            </a:r>
            <a:r>
              <a:rPr dirty="0" sz="1200" b="1" i="1">
                <a:latin typeface="Arial"/>
                <a:cs typeface="Arial"/>
              </a:rPr>
              <a:t>or</a:t>
            </a:r>
            <a:r>
              <a:rPr dirty="0" sz="1200" spc="114" b="1" i="1">
                <a:latin typeface="Arial"/>
                <a:cs typeface="Arial"/>
              </a:rPr>
              <a:t> </a:t>
            </a:r>
            <a:r>
              <a:rPr dirty="0" sz="1200" b="1" i="1">
                <a:latin typeface="Arial"/>
                <a:cs typeface="Arial"/>
              </a:rPr>
              <a:t>other</a:t>
            </a:r>
            <a:r>
              <a:rPr dirty="0" sz="1200" spc="114" b="1" i="1">
                <a:latin typeface="Arial"/>
                <a:cs typeface="Arial"/>
              </a:rPr>
              <a:t> </a:t>
            </a:r>
            <a:r>
              <a:rPr dirty="0" sz="1200" spc="-10" b="1" i="1">
                <a:latin typeface="Arial"/>
                <a:cs typeface="Arial"/>
              </a:rPr>
              <a:t>hardware </a:t>
            </a:r>
            <a:r>
              <a:rPr dirty="0" sz="1200" b="1" i="1">
                <a:latin typeface="Arial"/>
                <a:cs typeface="Arial"/>
              </a:rPr>
              <a:t>components</a:t>
            </a:r>
            <a:r>
              <a:rPr dirty="0" sz="1200">
                <a:latin typeface="Arial"/>
                <a:cs typeface="Arial"/>
              </a:rPr>
              <a:t>,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user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advised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only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levels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indicated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in </a:t>
            </a:r>
            <a:r>
              <a:rPr dirty="0" sz="1200">
                <a:latin typeface="Arial"/>
                <a:cs typeface="Arial"/>
              </a:rPr>
              <a:t>Table</a:t>
            </a:r>
            <a:r>
              <a:rPr dirty="0" sz="1200" spc="4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below,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other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information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(e.g.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final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acceptance</a:t>
            </a:r>
            <a:r>
              <a:rPr dirty="0" sz="1200" spc="4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tests)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is </a:t>
            </a:r>
            <a:r>
              <a:rPr dirty="0" sz="1200" spc="-10">
                <a:latin typeface="Arial"/>
                <a:cs typeface="Arial"/>
              </a:rPr>
              <a:t>available.</a:t>
            </a:r>
            <a:endParaRPr sz="1200">
              <a:latin typeface="Arial"/>
              <a:cs typeface="Arial"/>
            </a:endParaRPr>
          </a:p>
          <a:p>
            <a:pPr algn="just" marL="554990" marR="181610">
              <a:lnSpc>
                <a:spcPct val="95800"/>
              </a:lnSpc>
              <a:spcBef>
                <a:spcPts val="1215"/>
              </a:spcBef>
            </a:pPr>
            <a:r>
              <a:rPr dirty="0" sz="1200">
                <a:latin typeface="Arial"/>
                <a:cs typeface="Arial"/>
              </a:rPr>
              <a:t>Note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these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“power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levels”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really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attenuation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levels,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higher </a:t>
            </a:r>
            <a:r>
              <a:rPr dirty="0" sz="1200">
                <a:latin typeface="Arial"/>
                <a:cs typeface="Arial"/>
              </a:rPr>
              <a:t>value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corresponds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lower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power.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Also</a:t>
            </a:r>
            <a:r>
              <a:rPr dirty="0" sz="1200" spc="3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note</a:t>
            </a:r>
            <a:r>
              <a:rPr dirty="0" sz="1200" spc="3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3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these</a:t>
            </a:r>
            <a:r>
              <a:rPr dirty="0" sz="1200" spc="3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36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levels </a:t>
            </a:r>
            <a:r>
              <a:rPr dirty="0" sz="1200">
                <a:latin typeface="Arial"/>
                <a:cs typeface="Arial"/>
              </a:rPr>
              <a:t>pertain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 b="1" i="1">
                <a:latin typeface="Arial"/>
                <a:cs typeface="Arial"/>
              </a:rPr>
              <a:t>only</a:t>
            </a:r>
            <a:r>
              <a:rPr dirty="0" sz="1200" spc="10" b="1" i="1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specific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spectrometers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amplifiers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listed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below,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which </a:t>
            </a:r>
            <a:r>
              <a:rPr dirty="0" sz="1200">
                <a:latin typeface="Arial"/>
                <a:cs typeface="Arial"/>
              </a:rPr>
              <a:t>correspond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AVANCE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instruments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July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2000.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assumed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that </a:t>
            </a:r>
            <a:r>
              <a:rPr dirty="0" sz="1200">
                <a:latin typeface="Arial"/>
                <a:cs typeface="Arial"/>
              </a:rPr>
              <a:t>no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correction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tables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(CORTAB)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existing.</a:t>
            </a:r>
            <a:endParaRPr sz="1200">
              <a:latin typeface="Arial"/>
              <a:cs typeface="Arial"/>
            </a:endParaRPr>
          </a:p>
          <a:p>
            <a:pPr algn="just" marL="554990" marR="181610">
              <a:lnSpc>
                <a:spcPts val="1340"/>
              </a:lnSpc>
              <a:spcBef>
                <a:spcPts val="1230"/>
              </a:spcBef>
            </a:pPr>
            <a:r>
              <a:rPr dirty="0" sz="1200" i="1">
                <a:latin typeface="Times New Roman"/>
                <a:cs typeface="Times New Roman"/>
              </a:rPr>
              <a:t>Table</a:t>
            </a:r>
            <a:r>
              <a:rPr dirty="0" sz="1200" spc="114" i="1">
                <a:latin typeface="Times New Roman"/>
                <a:cs typeface="Times New Roman"/>
              </a:rPr>
              <a:t>  </a:t>
            </a:r>
            <a:r>
              <a:rPr dirty="0" sz="1200" i="1">
                <a:latin typeface="Times New Roman"/>
                <a:cs typeface="Times New Roman"/>
              </a:rPr>
              <a:t>1:</a:t>
            </a:r>
            <a:r>
              <a:rPr dirty="0" sz="1200" spc="130" i="1">
                <a:latin typeface="Times New Roman"/>
                <a:cs typeface="Times New Roman"/>
              </a:rPr>
              <a:t>  </a:t>
            </a:r>
            <a:r>
              <a:rPr dirty="0" sz="1200" i="1">
                <a:latin typeface="Times New Roman"/>
                <a:cs typeface="Times New Roman"/>
              </a:rPr>
              <a:t>Suggested</a:t>
            </a:r>
            <a:r>
              <a:rPr dirty="0" sz="1200" spc="130" i="1">
                <a:latin typeface="Times New Roman"/>
                <a:cs typeface="Times New Roman"/>
              </a:rPr>
              <a:t>  </a:t>
            </a:r>
            <a:r>
              <a:rPr dirty="0" sz="1200" i="1">
                <a:latin typeface="Times New Roman"/>
                <a:cs typeface="Times New Roman"/>
              </a:rPr>
              <a:t>“Proton</a:t>
            </a:r>
            <a:r>
              <a:rPr dirty="0" sz="1200" spc="125" i="1">
                <a:latin typeface="Times New Roman"/>
                <a:cs typeface="Times New Roman"/>
              </a:rPr>
              <a:t>  </a:t>
            </a:r>
            <a:r>
              <a:rPr dirty="0" sz="1200" i="1">
                <a:latin typeface="Times New Roman"/>
                <a:cs typeface="Times New Roman"/>
              </a:rPr>
              <a:t>and</a:t>
            </a:r>
            <a:r>
              <a:rPr dirty="0" sz="1200" spc="130" i="1">
                <a:latin typeface="Times New Roman"/>
                <a:cs typeface="Times New Roman"/>
              </a:rPr>
              <a:t>  </a:t>
            </a:r>
            <a:r>
              <a:rPr dirty="0" sz="1200" i="1">
                <a:latin typeface="Times New Roman"/>
                <a:cs typeface="Times New Roman"/>
              </a:rPr>
              <a:t>Carbon</a:t>
            </a:r>
            <a:r>
              <a:rPr dirty="0" sz="1200" spc="130" i="1">
                <a:latin typeface="Times New Roman"/>
                <a:cs typeface="Times New Roman"/>
              </a:rPr>
              <a:t>  </a:t>
            </a:r>
            <a:r>
              <a:rPr dirty="0" sz="1200" i="1">
                <a:latin typeface="Times New Roman"/>
                <a:cs typeface="Times New Roman"/>
              </a:rPr>
              <a:t>High</a:t>
            </a:r>
            <a:r>
              <a:rPr dirty="0" sz="1200" spc="125" i="1">
                <a:latin typeface="Times New Roman"/>
                <a:cs typeface="Times New Roman"/>
              </a:rPr>
              <a:t>  </a:t>
            </a:r>
            <a:r>
              <a:rPr dirty="0" sz="1200" i="1">
                <a:latin typeface="Times New Roman"/>
                <a:cs typeface="Times New Roman"/>
              </a:rPr>
              <a:t>Power”</a:t>
            </a:r>
            <a:r>
              <a:rPr dirty="0" sz="1200" spc="130" i="1">
                <a:latin typeface="Times New Roman"/>
                <a:cs typeface="Times New Roman"/>
              </a:rPr>
              <a:t>  </a:t>
            </a:r>
            <a:r>
              <a:rPr dirty="0" sz="1200" i="1">
                <a:latin typeface="Times New Roman"/>
                <a:cs typeface="Times New Roman"/>
              </a:rPr>
              <a:t>Levels</a:t>
            </a:r>
            <a:r>
              <a:rPr dirty="0" sz="1200" spc="130" i="1">
                <a:latin typeface="Times New Roman"/>
                <a:cs typeface="Times New Roman"/>
              </a:rPr>
              <a:t>  </a:t>
            </a:r>
            <a:r>
              <a:rPr dirty="0" sz="1200" i="1">
                <a:latin typeface="Times New Roman"/>
                <a:cs typeface="Times New Roman"/>
              </a:rPr>
              <a:t>for</a:t>
            </a:r>
            <a:r>
              <a:rPr dirty="0" sz="1200" spc="125" i="1">
                <a:latin typeface="Times New Roman"/>
                <a:cs typeface="Times New Roman"/>
              </a:rPr>
              <a:t>  </a:t>
            </a:r>
            <a:r>
              <a:rPr dirty="0" sz="1200" spc="-10" i="1">
                <a:latin typeface="Times New Roman"/>
                <a:cs typeface="Times New Roman"/>
              </a:rPr>
              <a:t>Avance Instruments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8" name="object 8" descr=""/>
          <p:cNvGraphicFramePr>
            <a:graphicFrameLocks noGrp="1"/>
          </p:cNvGraphicFramePr>
          <p:nvPr/>
        </p:nvGraphicFramePr>
        <p:xfrm>
          <a:off x="1847088" y="7432038"/>
          <a:ext cx="4959350" cy="23748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2335"/>
                <a:gridCol w="1298575"/>
                <a:gridCol w="1078864"/>
                <a:gridCol w="1597025"/>
              </a:tblGrid>
              <a:tr h="231140">
                <a:tc>
                  <a:txBody>
                    <a:bodyPr/>
                    <a:lstStyle/>
                    <a:p>
                      <a:pPr marL="75565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Nucleus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Spectrometer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Amplifier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3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Power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Level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 rowSpan="9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 marL="127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650" spc="-25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7777" sz="1500" spc="-37">
                          <a:latin typeface="Arial"/>
                          <a:cs typeface="Arial"/>
                        </a:rPr>
                        <a:t>H</a:t>
                      </a:r>
                      <a:endParaRPr baseline="-27777" sz="15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Avance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BLA2BB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Symbol"/>
                          <a:cs typeface="Symbol"/>
                        </a:rPr>
                        <a:t></a:t>
                      </a:r>
                      <a:r>
                        <a:rPr dirty="0" sz="1000" spc="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+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3dB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384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BLARH100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Symbol"/>
                          <a:cs typeface="Symbol"/>
                        </a:rPr>
                        <a:t></a:t>
                      </a:r>
                      <a:r>
                        <a:rPr dirty="0" sz="1000" spc="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+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3dB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384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BLAXH300/50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  <a:tabLst>
                          <a:tab pos="288925" algn="l"/>
                        </a:tabLst>
                      </a:pPr>
                      <a:r>
                        <a:rPr dirty="0" sz="1000" spc="-50">
                          <a:latin typeface="Symbol"/>
                          <a:cs typeface="Symbol"/>
                        </a:rPr>
                        <a:t>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0dB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114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3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Avance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DPX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BLAXH20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3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=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27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6dB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114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BLAXH40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3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=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27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3dB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BLAXH100/50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  <a:tabLst>
                          <a:tab pos="288925" algn="l"/>
                        </a:tabLst>
                      </a:pPr>
                      <a:r>
                        <a:rPr dirty="0" sz="1000" spc="-50">
                          <a:latin typeface="Symbol"/>
                          <a:cs typeface="Symbol"/>
                        </a:rPr>
                        <a:t>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0dB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384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Avance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DRX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BLAXH150/50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  <a:tabLst>
                          <a:tab pos="288925" algn="l"/>
                        </a:tabLst>
                      </a:pPr>
                      <a:r>
                        <a:rPr dirty="0" sz="1000" spc="-50">
                          <a:latin typeface="Symbol"/>
                          <a:cs typeface="Symbol"/>
                        </a:rPr>
                        <a:t>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0dB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BLAXH300/50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  <a:tabLst>
                          <a:tab pos="288925" algn="l"/>
                        </a:tabLst>
                      </a:pPr>
                      <a:r>
                        <a:rPr dirty="0" sz="1000" spc="-50">
                          <a:latin typeface="Symbol"/>
                          <a:cs typeface="Symbol"/>
                        </a:rPr>
                        <a:t>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0dB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Avance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DMX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BLARH100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Symbol"/>
                          <a:cs typeface="Symbol"/>
                        </a:rPr>
                        <a:t></a:t>
                      </a:r>
                      <a:r>
                        <a:rPr dirty="0" sz="1000" spc="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+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3dB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18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845553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2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889501" y="841758"/>
            <a:ext cx="5792470" cy="6804659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just" marL="554990" marR="5080">
              <a:lnSpc>
                <a:spcPct val="97500"/>
              </a:lnSpc>
              <a:spcBef>
                <a:spcPts val="135"/>
              </a:spcBef>
            </a:pPr>
            <a:r>
              <a:rPr dirty="0" sz="1200">
                <a:latin typeface="Arial"/>
                <a:cs typeface="Arial"/>
              </a:rPr>
              <a:t>Each</a:t>
            </a:r>
            <a:r>
              <a:rPr dirty="0" sz="1200" spc="3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3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3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3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accessed</a:t>
            </a:r>
            <a:r>
              <a:rPr dirty="0" sz="1200" spc="3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directly</a:t>
            </a:r>
            <a:r>
              <a:rPr dirty="0" sz="1200" spc="3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3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entering</a:t>
            </a:r>
            <a:r>
              <a:rPr dirty="0" sz="1200" spc="3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it’s</a:t>
            </a:r>
            <a:r>
              <a:rPr dirty="0" sz="1200" spc="3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name</a:t>
            </a:r>
            <a:r>
              <a:rPr dirty="0" sz="1200" spc="3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39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line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followed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RETURN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eda</a:t>
            </a:r>
            <a:r>
              <a:rPr dirty="0" sz="1200">
                <a:latin typeface="Arial"/>
                <a:cs typeface="Arial"/>
              </a:rPr>
              <a:t>,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 spc="-85" b="1">
                <a:latin typeface="Courier New"/>
                <a:cs typeface="Courier New"/>
              </a:rPr>
              <a:t>edp</a:t>
            </a:r>
            <a:r>
              <a:rPr dirty="0" sz="1200" spc="-9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 spc="-40" b="1">
                <a:latin typeface="Courier New"/>
                <a:cs typeface="Courier New"/>
              </a:rPr>
              <a:t>edg</a:t>
            </a:r>
            <a:r>
              <a:rPr dirty="0" sz="1200" spc="-14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window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for </a:t>
            </a:r>
            <a:r>
              <a:rPr dirty="0" sz="1200" spc="-10">
                <a:latin typeface="Arial"/>
                <a:cs typeface="Arial"/>
              </a:rPr>
              <a:t>acquisition-</a:t>
            </a:r>
            <a:r>
              <a:rPr dirty="0" sz="1200">
                <a:latin typeface="Arial"/>
                <a:cs typeface="Arial"/>
              </a:rPr>
              <a:t>,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processing-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plotting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respectively.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Since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these </a:t>
            </a:r>
            <a:r>
              <a:rPr dirty="0" sz="1200">
                <a:latin typeface="Arial"/>
                <a:cs typeface="Arial"/>
              </a:rPr>
              <a:t>panels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contain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all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possible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rather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large,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often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more </a:t>
            </a:r>
            <a:r>
              <a:rPr dirty="0" sz="1200">
                <a:latin typeface="Arial"/>
                <a:cs typeface="Arial"/>
              </a:rPr>
              <a:t>convenient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somewhat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more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reduced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editor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interfaces.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</a:t>
            </a:r>
            <a:endParaRPr sz="1200">
              <a:latin typeface="Arial"/>
              <a:cs typeface="Arial"/>
            </a:endParaRPr>
          </a:p>
          <a:p>
            <a:pPr algn="just" marL="554990">
              <a:lnSpc>
                <a:spcPts val="1345"/>
              </a:lnSpc>
            </a:pPr>
            <a:r>
              <a:rPr dirty="0" sz="1200" spc="-10" b="1">
                <a:latin typeface="Courier New"/>
                <a:cs typeface="Courier New"/>
              </a:rPr>
              <a:t>ased</a:t>
            </a:r>
            <a:r>
              <a:rPr dirty="0" sz="1200" spc="-23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opens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panel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of</a:t>
            </a:r>
            <a:endParaRPr sz="1200">
              <a:latin typeface="Arial"/>
              <a:cs typeface="Arial"/>
            </a:endParaRPr>
          </a:p>
          <a:p>
            <a:pPr algn="just" marL="554990" marR="10795">
              <a:lnSpc>
                <a:spcPts val="1390"/>
              </a:lnSpc>
              <a:spcBef>
                <a:spcPts val="185"/>
              </a:spcBef>
            </a:pPr>
            <a:r>
              <a:rPr dirty="0" sz="1200">
                <a:latin typeface="Arial"/>
                <a:cs typeface="Arial"/>
              </a:rPr>
              <a:t>importance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only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selected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program.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Here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are </a:t>
            </a:r>
            <a:r>
              <a:rPr dirty="0" sz="1200">
                <a:latin typeface="Arial"/>
                <a:cs typeface="Arial"/>
              </a:rPr>
              <a:t>also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commented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on.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40"/>
              </a:spcBef>
            </a:pPr>
            <a:endParaRPr sz="1200">
              <a:latin typeface="Arial"/>
              <a:cs typeface="Arial"/>
            </a:endParaRPr>
          </a:p>
          <a:p>
            <a:pPr algn="just" marL="12700">
              <a:lnSpc>
                <a:spcPct val="100000"/>
              </a:lnSpc>
              <a:spcBef>
                <a:spcPts val="5"/>
              </a:spcBef>
            </a:pPr>
            <a:r>
              <a:rPr dirty="0" sz="1400" b="1">
                <a:latin typeface="Arial"/>
                <a:cs typeface="Arial"/>
              </a:rPr>
              <a:t>2.2.1</a:t>
            </a:r>
            <a:r>
              <a:rPr dirty="0" sz="1400" spc="5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Predefined</a:t>
            </a:r>
            <a:r>
              <a:rPr dirty="0" sz="1400" spc="-6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Parameter</a:t>
            </a:r>
            <a:r>
              <a:rPr dirty="0" sz="1400" spc="-65" b="1">
                <a:latin typeface="Arial"/>
                <a:cs typeface="Arial"/>
              </a:rPr>
              <a:t> </a:t>
            </a:r>
            <a:r>
              <a:rPr dirty="0" sz="1400" spc="-20" b="1">
                <a:latin typeface="Arial"/>
                <a:cs typeface="Arial"/>
              </a:rPr>
              <a:t>Sets</a:t>
            </a:r>
            <a:endParaRPr sz="1400">
              <a:latin typeface="Arial"/>
              <a:cs typeface="Arial"/>
            </a:endParaRPr>
          </a:p>
          <a:p>
            <a:pPr algn="just" marL="554990" marR="5080">
              <a:lnSpc>
                <a:spcPct val="97700"/>
              </a:lnSpc>
              <a:spcBef>
                <a:spcPts val="325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XWinNMR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philosophy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work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predefined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sets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are </a:t>
            </a:r>
            <a:r>
              <a:rPr dirty="0" sz="1200">
                <a:latin typeface="Arial"/>
                <a:cs typeface="Arial"/>
              </a:rPr>
              <a:t>suitable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most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NMR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tasks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experiments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you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facing.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These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sets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include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program,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processing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AU </a:t>
            </a:r>
            <a:r>
              <a:rPr dirty="0" sz="1200">
                <a:latin typeface="Arial"/>
                <a:cs typeface="Arial"/>
              </a:rPr>
              <a:t>programs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well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all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other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necessary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except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spectrometer </a:t>
            </a:r>
            <a:r>
              <a:rPr dirty="0" sz="1200">
                <a:latin typeface="Arial"/>
                <a:cs typeface="Arial"/>
              </a:rPr>
              <a:t>specific values for pulse lengths and power levels. These standard </a:t>
            </a:r>
            <a:r>
              <a:rPr dirty="0" sz="1200" spc="-10">
                <a:latin typeface="Arial"/>
                <a:cs typeface="Arial"/>
              </a:rPr>
              <a:t>parameter </a:t>
            </a:r>
            <a:r>
              <a:rPr dirty="0" sz="1200">
                <a:latin typeface="Arial"/>
                <a:cs typeface="Arial"/>
              </a:rPr>
              <a:t>sets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usually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have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base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name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corresponding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program. </a:t>
            </a:r>
            <a:r>
              <a:rPr dirty="0" sz="1200">
                <a:latin typeface="Arial"/>
                <a:cs typeface="Arial"/>
              </a:rPr>
              <a:t>Each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called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up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into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dataset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your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choice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 b="1">
                <a:latin typeface="Courier New"/>
                <a:cs typeface="Courier New"/>
              </a:rPr>
              <a:t>rpar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10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You</a:t>
            </a:r>
            <a:r>
              <a:rPr dirty="0" sz="1200" spc="10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modify</a:t>
            </a:r>
            <a:r>
              <a:rPr dirty="0" sz="1200" spc="10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0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save</a:t>
            </a:r>
            <a:r>
              <a:rPr dirty="0" sz="1200" spc="10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 spc="-25">
                <a:latin typeface="Arial"/>
                <a:cs typeface="Arial"/>
              </a:rPr>
              <a:t>new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wpar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Bruker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predefined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sets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are </a:t>
            </a:r>
            <a:r>
              <a:rPr dirty="0" sz="1200">
                <a:latin typeface="Arial"/>
                <a:cs typeface="Arial"/>
              </a:rPr>
              <a:t>written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capital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letters,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recommend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you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do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change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them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but </a:t>
            </a:r>
            <a:r>
              <a:rPr dirty="0" sz="1200">
                <a:latin typeface="Arial"/>
                <a:cs typeface="Arial"/>
              </a:rPr>
              <a:t>rather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create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new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ones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you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just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well.</a:t>
            </a:r>
            <a:endParaRPr sz="1200">
              <a:latin typeface="Arial"/>
              <a:cs typeface="Arial"/>
            </a:endParaRPr>
          </a:p>
          <a:p>
            <a:pPr algn="just" marL="554990" marR="10795">
              <a:lnSpc>
                <a:spcPct val="99400"/>
              </a:lnSpc>
              <a:spcBef>
                <a:spcPts val="490"/>
              </a:spcBef>
            </a:pPr>
            <a:r>
              <a:rPr dirty="0" sz="1200">
                <a:latin typeface="Arial"/>
                <a:cs typeface="Arial"/>
              </a:rPr>
              <a:t>Therefore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most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simple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way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run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certain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create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new </a:t>
            </a:r>
            <a:r>
              <a:rPr dirty="0" sz="1200">
                <a:latin typeface="Arial"/>
                <a:cs typeface="Arial"/>
              </a:rPr>
              <a:t>dataset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specific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name,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using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edc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Then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you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would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read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corresponding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rpar</a:t>
            </a:r>
            <a:r>
              <a:rPr dirty="0" sz="1200" spc="2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(i.e.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rpar</a:t>
            </a:r>
            <a:r>
              <a:rPr dirty="0" sz="1200" spc="25" b="1">
                <a:latin typeface="Courier New"/>
                <a:cs typeface="Courier New"/>
              </a:rPr>
              <a:t> </a:t>
            </a:r>
            <a:r>
              <a:rPr dirty="0" sz="1200" b="1">
                <a:latin typeface="Courier New"/>
                <a:cs typeface="Courier New"/>
              </a:rPr>
              <a:t>PROTON</a:t>
            </a:r>
            <a:r>
              <a:rPr dirty="0" sz="1200" spc="25" b="1">
                <a:latin typeface="Courier New"/>
                <a:cs typeface="Courier New"/>
              </a:rPr>
              <a:t> </a:t>
            </a:r>
            <a:r>
              <a:rPr dirty="0" sz="1200" b="1">
                <a:latin typeface="Courier New"/>
                <a:cs typeface="Courier New"/>
              </a:rPr>
              <a:t>all</a:t>
            </a:r>
            <a:r>
              <a:rPr dirty="0" sz="1200">
                <a:latin typeface="Arial"/>
                <a:cs typeface="Arial"/>
              </a:rPr>
              <a:t>),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lengths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levels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370">
                <a:latin typeface="Arial"/>
                <a:cs typeface="Arial"/>
              </a:rPr>
              <a:t> </a:t>
            </a:r>
            <a:r>
              <a:rPr dirty="0" sz="1200" spc="-25" b="1">
                <a:latin typeface="Courier New"/>
                <a:cs typeface="Courier New"/>
              </a:rPr>
              <a:t>getprosol</a:t>
            </a:r>
            <a:r>
              <a:rPr dirty="0" sz="1200" spc="-15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type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 spc="-20" b="1">
                <a:latin typeface="Courier New"/>
                <a:cs typeface="Courier New"/>
              </a:rPr>
              <a:t>xaua</a:t>
            </a:r>
            <a:r>
              <a:rPr dirty="0" sz="1200" spc="-16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start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acquisition.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(It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assumed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sample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shimmed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probe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is </a:t>
            </a:r>
            <a:r>
              <a:rPr dirty="0" sz="1200">
                <a:latin typeface="Arial"/>
                <a:cs typeface="Arial"/>
              </a:rPr>
              <a:t>matched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tuned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specific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nuclei).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you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using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Bruker </a:t>
            </a:r>
            <a:r>
              <a:rPr dirty="0" sz="1200">
                <a:latin typeface="Arial"/>
                <a:cs typeface="Arial"/>
              </a:rPr>
              <a:t>predefined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sets,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you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always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process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typing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xaup</a:t>
            </a:r>
            <a:r>
              <a:rPr dirty="0" sz="1200" spc="-1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  <a:p>
            <a:pPr algn="just" marL="554990" marR="5080">
              <a:lnSpc>
                <a:spcPct val="96100"/>
              </a:lnSpc>
              <a:spcBef>
                <a:spcPts val="730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following</a:t>
            </a:r>
            <a:r>
              <a:rPr dirty="0" sz="1200" spc="13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list</a:t>
            </a:r>
            <a:r>
              <a:rPr dirty="0" sz="1200" spc="13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3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3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short</a:t>
            </a:r>
            <a:r>
              <a:rPr dirty="0" sz="1200" spc="13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summary</a:t>
            </a:r>
            <a:r>
              <a:rPr dirty="0" sz="1200" spc="13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3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most</a:t>
            </a:r>
            <a:r>
              <a:rPr dirty="0" sz="1200" spc="13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commonly</a:t>
            </a:r>
            <a:r>
              <a:rPr dirty="0" sz="1200" spc="130">
                <a:latin typeface="Arial"/>
                <a:cs typeface="Arial"/>
              </a:rPr>
              <a:t>  </a:t>
            </a:r>
            <a:r>
              <a:rPr dirty="0" sz="1200" spc="-20">
                <a:latin typeface="Arial"/>
                <a:cs typeface="Arial"/>
              </a:rPr>
              <a:t>used </a:t>
            </a:r>
            <a:r>
              <a:rPr dirty="0" sz="1200">
                <a:latin typeface="Arial"/>
                <a:cs typeface="Arial"/>
              </a:rPr>
              <a:t>experiments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corresponding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sets.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emphasis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spectroscopic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information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you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will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get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from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experiments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rather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than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type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experiment.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(For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experiments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table,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always </a:t>
            </a:r>
            <a:r>
              <a:rPr dirty="0" sz="1200">
                <a:latin typeface="Arial"/>
                <a:cs typeface="Arial"/>
              </a:rPr>
              <a:t>recommended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gradient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version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you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have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required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z-gradient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hardware.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These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experiments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usually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require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less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time </a:t>
            </a:r>
            <a:r>
              <a:rPr dirty="0" sz="1200">
                <a:latin typeface="Arial"/>
                <a:cs typeface="Arial"/>
              </a:rPr>
              <a:t>than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ones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without</a:t>
            </a:r>
            <a:r>
              <a:rPr dirty="0" sz="1200" spc="-10">
                <a:latin typeface="Arial"/>
                <a:cs typeface="Arial"/>
              </a:rPr>
              <a:t> gradients).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432053" y="9522465"/>
            <a:ext cx="482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i="1">
                <a:latin typeface="Times New Roman"/>
                <a:cs typeface="Times New Roman"/>
              </a:rPr>
              <a:t>Table</a:t>
            </a:r>
            <a:r>
              <a:rPr dirty="0" sz="1200" spc="-4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4:</a:t>
            </a:r>
            <a:r>
              <a:rPr dirty="0" sz="1200" spc="-1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Short</a:t>
            </a:r>
            <a:r>
              <a:rPr dirty="0" sz="1200" spc="-2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List</a:t>
            </a:r>
            <a:r>
              <a:rPr dirty="0" sz="1200" spc="-2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of</a:t>
            </a:r>
            <a:r>
              <a:rPr dirty="0" sz="1200" spc="-1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Typical</a:t>
            </a:r>
            <a:r>
              <a:rPr dirty="0" sz="1200" spc="-2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Experiments,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Parameter</a:t>
            </a:r>
            <a:r>
              <a:rPr dirty="0" sz="1200" spc="-3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Sets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and</a:t>
            </a:r>
            <a:r>
              <a:rPr dirty="0" sz="1200" spc="-3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What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They</a:t>
            </a:r>
            <a:r>
              <a:rPr dirty="0" sz="1200" spc="-30" i="1">
                <a:latin typeface="Times New Roman"/>
                <a:cs typeface="Times New Roman"/>
              </a:rPr>
              <a:t> </a:t>
            </a:r>
            <a:r>
              <a:rPr dirty="0" sz="1200" spc="-25" i="1">
                <a:latin typeface="Times New Roman"/>
                <a:cs typeface="Times New Roman"/>
              </a:rPr>
              <a:t>Do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5" i="1">
                <a:latin typeface="Arial"/>
                <a:cs typeface="Arial"/>
              </a:rPr>
              <a:t> </a:t>
            </a:r>
            <a:r>
              <a:rPr dirty="0" sz="1200" spc="-2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662417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19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" name="object 5" descr=""/>
          <p:cNvGraphicFramePr>
            <a:graphicFrameLocks noGrp="1"/>
          </p:cNvGraphicFramePr>
          <p:nvPr/>
        </p:nvGraphicFramePr>
        <p:xfrm>
          <a:off x="1469136" y="866646"/>
          <a:ext cx="5233670" cy="1943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6944"/>
                <a:gridCol w="2340610"/>
                <a:gridCol w="627379"/>
                <a:gridCol w="1224914"/>
              </a:tblGrid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 b="1">
                          <a:latin typeface="Arial"/>
                          <a:cs typeface="Arial"/>
                        </a:rPr>
                        <a:t>Atom</a:t>
                      </a:r>
                      <a:r>
                        <a:rPr dirty="0" sz="1000" spc="-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/ </a:t>
                      </a:r>
                      <a:r>
                        <a:rPr dirty="0" sz="1000" spc="-10" b="1">
                          <a:latin typeface="Arial"/>
                          <a:cs typeface="Arial"/>
                        </a:rPr>
                        <a:t>Group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 b="1">
                          <a:latin typeface="Arial"/>
                          <a:cs typeface="Arial"/>
                        </a:rPr>
                        <a:t>Information</a:t>
                      </a:r>
                      <a:r>
                        <a:rPr dirty="0" sz="100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(1D</a:t>
                      </a:r>
                      <a:r>
                        <a:rPr dirty="0" sz="100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 b="1">
                          <a:latin typeface="Arial"/>
                          <a:cs typeface="Arial"/>
                        </a:rPr>
                        <a:t>Experiments)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 spc="-10" b="1">
                          <a:latin typeface="Arial"/>
                          <a:cs typeface="Arial"/>
                        </a:rPr>
                        <a:t>a.k.a.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b="1">
                          <a:latin typeface="Arial"/>
                          <a:cs typeface="Arial"/>
                        </a:rPr>
                        <a:t>Parameter</a:t>
                      </a:r>
                      <a:r>
                        <a:rPr dirty="0" sz="1000" spc="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 b="1">
                          <a:latin typeface="Arial"/>
                          <a:cs typeface="Arial"/>
                        </a:rPr>
                        <a:t>Set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45085">
                        <a:lnSpc>
                          <a:spcPts val="113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35"/>
                        </a:lnSpc>
                      </a:pPr>
                      <a:r>
                        <a:rPr dirty="0" baseline="42735" sz="97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chemical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shift and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coupling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35"/>
                        </a:lnSpc>
                      </a:pPr>
                      <a:r>
                        <a:rPr dirty="0" sz="1000" spc="-20">
                          <a:latin typeface="Arial"/>
                          <a:cs typeface="Arial"/>
                        </a:rPr>
                        <a:t>1D</a:t>
                      </a:r>
                      <a:r>
                        <a:rPr dirty="0" baseline="42735" sz="975" spc="-30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PROTON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45085">
                        <a:lnSpc>
                          <a:spcPts val="113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C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 marR="62230">
                        <a:lnSpc>
                          <a:spcPts val="1150"/>
                        </a:lnSpc>
                      </a:pPr>
                      <a:r>
                        <a:rPr dirty="0" baseline="42735" sz="975">
                          <a:latin typeface="Arial"/>
                          <a:cs typeface="Arial"/>
                        </a:rPr>
                        <a:t>13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chemical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shift,</a:t>
                      </a:r>
                      <a:r>
                        <a:rPr dirty="0" sz="1000" spc="-60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 decoupled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(signal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enhancement,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integration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not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possible)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1D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13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C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C13CPD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45085">
                        <a:lnSpc>
                          <a:spcPts val="113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C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 marR="99060">
                        <a:lnSpc>
                          <a:spcPts val="1150"/>
                        </a:lnSpc>
                      </a:pPr>
                      <a:r>
                        <a:rPr dirty="0" baseline="42735" sz="975">
                          <a:latin typeface="Arial"/>
                          <a:cs typeface="Arial"/>
                        </a:rPr>
                        <a:t>13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chemical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shift,</a:t>
                      </a:r>
                      <a:r>
                        <a:rPr dirty="0" sz="1000" spc="-55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 coupled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(signal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enhancement,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integration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not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possible)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1D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13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C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C13GD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45085">
                        <a:lnSpc>
                          <a:spcPts val="113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CH,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</a:t>
                      </a:r>
                      <a:r>
                        <a:rPr dirty="0" baseline="-12820" sz="97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CH</a:t>
                      </a:r>
                      <a:r>
                        <a:rPr dirty="0" baseline="-12820" sz="975" spc="-37">
                          <a:latin typeface="Arial"/>
                          <a:cs typeface="Arial"/>
                        </a:rPr>
                        <a:t>3</a:t>
                      </a:r>
                      <a:endParaRPr baseline="-12820" sz="975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 marR="135255">
                        <a:lnSpc>
                          <a:spcPts val="1150"/>
                        </a:lnSpc>
                      </a:pPr>
                      <a:r>
                        <a:rPr dirty="0" baseline="42735" sz="975">
                          <a:latin typeface="Arial"/>
                          <a:cs typeface="Arial"/>
                        </a:rPr>
                        <a:t>13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chemical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shift,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select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CH,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</a:t>
                      </a:r>
                      <a:r>
                        <a:rPr dirty="0" baseline="-12820" sz="975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2820" sz="975" spc="1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and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</a:t>
                      </a:r>
                      <a:r>
                        <a:rPr dirty="0" baseline="-12820" sz="975">
                          <a:latin typeface="Arial"/>
                          <a:cs typeface="Arial"/>
                        </a:rPr>
                        <a:t>3</a:t>
                      </a:r>
                      <a:r>
                        <a:rPr dirty="0" baseline="-12820" sz="975" spc="1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signals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only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(same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phase)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DEPT45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C13DEPT45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45085">
                        <a:lnSpc>
                          <a:spcPts val="113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CH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 marR="252095">
                        <a:lnSpc>
                          <a:spcPts val="1150"/>
                        </a:lnSpc>
                      </a:pPr>
                      <a:r>
                        <a:rPr dirty="0" baseline="42735" sz="975">
                          <a:latin typeface="Arial"/>
                          <a:cs typeface="Arial"/>
                        </a:rPr>
                        <a:t>13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chemical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shift,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select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signals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only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DEPT90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C13DEPT90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45085">
                        <a:lnSpc>
                          <a:spcPts val="113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CH,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CH</a:t>
                      </a:r>
                      <a:r>
                        <a:rPr dirty="0" baseline="-12820" sz="975" spc="-37">
                          <a:latin typeface="Arial"/>
                          <a:cs typeface="Arial"/>
                        </a:rPr>
                        <a:t>3</a:t>
                      </a:r>
                      <a:endParaRPr baseline="-12820" sz="975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 marR="167005">
                        <a:lnSpc>
                          <a:spcPts val="1150"/>
                        </a:lnSpc>
                      </a:pPr>
                      <a:r>
                        <a:rPr dirty="0" baseline="42735" sz="975">
                          <a:latin typeface="Arial"/>
                          <a:cs typeface="Arial"/>
                        </a:rPr>
                        <a:t>13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chemical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shift,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select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CH</a:t>
                      </a:r>
                      <a:r>
                        <a:rPr dirty="0" baseline="-12820" sz="975" spc="-37">
                          <a:latin typeface="Arial"/>
                          <a:cs typeface="Arial"/>
                        </a:rPr>
                        <a:t>3</a:t>
                      </a:r>
                      <a:r>
                        <a:rPr dirty="0" baseline="-12820" sz="975" spc="7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signals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only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(opposite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phase)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DEPT135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C13DEPT135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object 6" descr=""/>
          <p:cNvGraphicFramePr>
            <a:graphicFrameLocks noGrp="1"/>
          </p:cNvGraphicFramePr>
          <p:nvPr/>
        </p:nvGraphicFramePr>
        <p:xfrm>
          <a:off x="1469136" y="3073398"/>
          <a:ext cx="5282565" cy="46653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6944"/>
                <a:gridCol w="2340610"/>
                <a:gridCol w="627379"/>
                <a:gridCol w="1273810"/>
              </a:tblGrid>
              <a:tr h="225425">
                <a:tc>
                  <a:txBody>
                    <a:bodyPr/>
                    <a:lstStyle/>
                    <a:p>
                      <a:pPr marL="57785">
                        <a:lnSpc>
                          <a:spcPts val="1090"/>
                        </a:lnSpc>
                      </a:pPr>
                      <a:r>
                        <a:rPr dirty="0" sz="1000" spc="-10" b="1">
                          <a:latin typeface="Arial"/>
                          <a:cs typeface="Arial"/>
                        </a:rPr>
                        <a:t>Correlation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b="1">
                          <a:latin typeface="Arial"/>
                          <a:cs typeface="Arial"/>
                        </a:rPr>
                        <a:t>Information</a:t>
                      </a:r>
                      <a:r>
                        <a:rPr dirty="0" sz="100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(2D</a:t>
                      </a:r>
                      <a:r>
                        <a:rPr dirty="0" sz="100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 b="1">
                          <a:latin typeface="Arial"/>
                          <a:cs typeface="Arial"/>
                        </a:rPr>
                        <a:t>Experiments)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940">
                        <a:lnSpc>
                          <a:spcPts val="1090"/>
                        </a:lnSpc>
                      </a:pPr>
                      <a:r>
                        <a:rPr dirty="0" sz="1000" spc="-10" b="1">
                          <a:latin typeface="Arial"/>
                          <a:cs typeface="Arial"/>
                        </a:rPr>
                        <a:t>a.k.a.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090"/>
                        </a:lnSpc>
                      </a:pPr>
                      <a:r>
                        <a:rPr dirty="0" sz="1000" b="1">
                          <a:latin typeface="Arial"/>
                          <a:cs typeface="Arial"/>
                        </a:rPr>
                        <a:t>Parameter</a:t>
                      </a:r>
                      <a:r>
                        <a:rPr dirty="0" sz="1000" spc="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 b="1">
                          <a:latin typeface="Arial"/>
                          <a:cs typeface="Arial"/>
                        </a:rPr>
                        <a:t>Set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45085">
                        <a:lnSpc>
                          <a:spcPts val="113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H–H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 marR="31750">
                        <a:lnSpc>
                          <a:spcPts val="1150"/>
                        </a:lnSpc>
                      </a:pPr>
                      <a:r>
                        <a:rPr dirty="0" baseline="42735" sz="97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H/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spc="2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nearest</a:t>
                      </a:r>
                      <a:r>
                        <a:rPr dirty="0" sz="1000" spc="2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neighbor,</a:t>
                      </a:r>
                      <a:r>
                        <a:rPr dirty="0" sz="1000" spc="2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through</a:t>
                      </a:r>
                      <a:r>
                        <a:rPr dirty="0" sz="1000" spc="2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bond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chemical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shift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correlation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35"/>
                        </a:lnSpc>
                      </a:pPr>
                      <a:r>
                        <a:rPr dirty="0" sz="1000" spc="-20">
                          <a:latin typeface="Arial"/>
                          <a:cs typeface="Arial"/>
                        </a:rPr>
                        <a:t>COSY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 marR="417195">
                        <a:lnSpc>
                          <a:spcPts val="115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COSYGPSW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42735" sz="975" spc="7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COSY45SW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45085">
                        <a:lnSpc>
                          <a:spcPts val="113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H–H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just" marL="45085" marR="31750">
                        <a:lnSpc>
                          <a:spcPts val="1150"/>
                        </a:lnSpc>
                      </a:pPr>
                      <a:r>
                        <a:rPr dirty="0" baseline="42735" sz="97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H/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spc="2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nearest</a:t>
                      </a:r>
                      <a:r>
                        <a:rPr dirty="0" sz="1000" spc="2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neighbor,</a:t>
                      </a:r>
                      <a:r>
                        <a:rPr dirty="0" sz="1000" spc="2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through</a:t>
                      </a:r>
                      <a:r>
                        <a:rPr dirty="0" sz="1000" spc="2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bond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chemical</a:t>
                      </a:r>
                      <a:r>
                        <a:rPr dirty="0" sz="1000" spc="1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shift</a:t>
                      </a:r>
                      <a:r>
                        <a:rPr dirty="0" sz="1000" spc="1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correlation</a:t>
                      </a:r>
                      <a:r>
                        <a:rPr dirty="0" sz="1000" spc="1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plus</a:t>
                      </a:r>
                      <a:r>
                        <a:rPr dirty="0" sz="1000" spc="1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coupling constants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 marR="214629">
                        <a:lnSpc>
                          <a:spcPts val="1150"/>
                        </a:lnSpc>
                        <a:spcBef>
                          <a:spcPts val="15"/>
                        </a:spcBef>
                      </a:pPr>
                      <a:r>
                        <a:rPr dirty="0" sz="1000" spc="-20">
                          <a:latin typeface="Arial"/>
                          <a:cs typeface="Arial"/>
                        </a:rPr>
                        <a:t>DQF- COSY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1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COSYGPDFPHSW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1</a:t>
                      </a:r>
                      <a:endParaRPr baseline="42735" sz="975">
                        <a:latin typeface="Arial"/>
                        <a:cs typeface="Arial"/>
                      </a:endParaRPr>
                    </a:p>
                    <a:p>
                      <a:pPr marL="51435">
                        <a:lnSpc>
                          <a:spcPts val="117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COSYDQFPHSW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45085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H–(–)</a:t>
                      </a:r>
                      <a:r>
                        <a:rPr dirty="0" baseline="-12820" sz="975" spc="-1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 marR="31750">
                        <a:lnSpc>
                          <a:spcPts val="1150"/>
                        </a:lnSpc>
                      </a:pPr>
                      <a:r>
                        <a:rPr dirty="0" baseline="42735" sz="97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H/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spc="2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total</a:t>
                      </a:r>
                      <a:r>
                        <a:rPr dirty="0" sz="1000" spc="2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spin</a:t>
                      </a:r>
                      <a:r>
                        <a:rPr dirty="0" sz="1000" spc="2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system</a:t>
                      </a:r>
                      <a:r>
                        <a:rPr dirty="0" sz="1000" spc="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through</a:t>
                      </a:r>
                      <a:r>
                        <a:rPr dirty="0" sz="1000" spc="2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bond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chemical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shift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correlation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TOCSY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MLEVPHSW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45085">
                        <a:lnSpc>
                          <a:spcPts val="113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C–H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just" marL="45720" marR="37465">
                        <a:lnSpc>
                          <a:spcPts val="115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Sensitive</a:t>
                      </a:r>
                      <a:r>
                        <a:rPr dirty="0" sz="1000" spc="250">
                          <a:latin typeface="Arial"/>
                          <a:cs typeface="Arial"/>
                        </a:rPr>
                        <a:t>   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H/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 spc="260">
                          <a:latin typeface="Arial"/>
                          <a:cs typeface="Arial"/>
                        </a:rPr>
                        <a:t>  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directly</a:t>
                      </a:r>
                      <a:r>
                        <a:rPr dirty="0" sz="1000" spc="265">
                          <a:latin typeface="Arial"/>
                          <a:cs typeface="Arial"/>
                        </a:rPr>
                        <a:t>  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bound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chemical</a:t>
                      </a:r>
                      <a:r>
                        <a:rPr dirty="0" sz="1000" spc="30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shift</a:t>
                      </a:r>
                      <a:r>
                        <a:rPr dirty="0" sz="1000" spc="3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correlation</a:t>
                      </a:r>
                      <a:r>
                        <a:rPr dirty="0" sz="1000" spc="3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(one</a:t>
                      </a:r>
                      <a:r>
                        <a:rPr dirty="0" sz="1000" spc="3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bond),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lower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resolution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000" spc="40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dimension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 marR="191135">
                        <a:lnSpc>
                          <a:spcPts val="1150"/>
                        </a:lnSpc>
                        <a:spcBef>
                          <a:spcPts val="15"/>
                        </a:spcBef>
                      </a:pPr>
                      <a:r>
                        <a:rPr dirty="0" sz="1000" spc="-20">
                          <a:latin typeface="Arial"/>
                          <a:cs typeface="Arial"/>
                        </a:rPr>
                        <a:t>HSQC 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HMQC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 marR="447675">
                        <a:lnSpc>
                          <a:spcPts val="1150"/>
                        </a:lnSpc>
                        <a:spcBef>
                          <a:spcPts val="15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HSQCGPPH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42735" sz="975" spc="7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HMQC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7235">
                <a:tc>
                  <a:txBody>
                    <a:bodyPr/>
                    <a:lstStyle/>
                    <a:p>
                      <a:pPr marL="45085">
                        <a:lnSpc>
                          <a:spcPts val="113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C–H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just" marL="45720" marR="37465">
                        <a:lnSpc>
                          <a:spcPts val="1150"/>
                        </a:lnSpc>
                        <a:spcBef>
                          <a:spcPts val="15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Sensitive</a:t>
                      </a:r>
                      <a:r>
                        <a:rPr dirty="0" sz="1000" spc="250">
                          <a:latin typeface="Arial"/>
                          <a:cs typeface="Arial"/>
                        </a:rPr>
                        <a:t>   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H/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 spc="260">
                          <a:latin typeface="Arial"/>
                          <a:cs typeface="Arial"/>
                        </a:rPr>
                        <a:t>  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directly</a:t>
                      </a:r>
                      <a:r>
                        <a:rPr dirty="0" sz="1000" spc="265">
                          <a:latin typeface="Arial"/>
                          <a:cs typeface="Arial"/>
                        </a:rPr>
                        <a:t>  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bound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chemical</a:t>
                      </a:r>
                      <a:r>
                        <a:rPr dirty="0" sz="1000" spc="30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shift</a:t>
                      </a:r>
                      <a:r>
                        <a:rPr dirty="0" sz="1000" spc="30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correlation</a:t>
                      </a:r>
                      <a:r>
                        <a:rPr dirty="0" sz="1000" spc="30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(one</a:t>
                      </a:r>
                      <a:r>
                        <a:rPr dirty="0" sz="1000" spc="30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bond),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lower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resolution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000" spc="85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 spc="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dimension</a:t>
                      </a:r>
                      <a:r>
                        <a:rPr dirty="0" sz="1000" spc="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(small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molecules,</a:t>
                      </a:r>
                      <a:r>
                        <a:rPr dirty="0" sz="1000" spc="2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solemnly</a:t>
                      </a:r>
                      <a:r>
                        <a:rPr dirty="0" sz="1000" spc="2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select</a:t>
                      </a:r>
                      <a:r>
                        <a:rPr dirty="0" sz="1000" spc="240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C/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spc="27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not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baseline="42735" sz="975" spc="-15">
                          <a:latin typeface="Arial"/>
                          <a:cs typeface="Arial"/>
                        </a:rPr>
                        <a:t>12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C/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H)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 marR="190500">
                        <a:lnSpc>
                          <a:spcPts val="1150"/>
                        </a:lnSpc>
                        <a:spcBef>
                          <a:spcPts val="15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BIRD- 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HMQC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HMQCBI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38784">
                <a:tc>
                  <a:txBody>
                    <a:bodyPr/>
                    <a:lstStyle/>
                    <a:p>
                      <a:pPr marL="45085">
                        <a:lnSpc>
                          <a:spcPts val="113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C–H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just" marL="45720" marR="37465">
                        <a:lnSpc>
                          <a:spcPct val="94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Insensitive</a:t>
                      </a:r>
                      <a:r>
                        <a:rPr dirty="0" sz="1000" spc="415">
                          <a:latin typeface="Arial"/>
                          <a:cs typeface="Arial"/>
                        </a:rPr>
                        <a:t>  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H/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 spc="415">
                          <a:latin typeface="Arial"/>
                          <a:cs typeface="Arial"/>
                        </a:rPr>
                        <a:t> 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directly</a:t>
                      </a:r>
                      <a:r>
                        <a:rPr dirty="0" sz="1000" spc="415">
                          <a:latin typeface="Arial"/>
                          <a:cs typeface="Arial"/>
                        </a:rPr>
                        <a:t> 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bound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chemical</a:t>
                      </a:r>
                      <a:r>
                        <a:rPr dirty="0" sz="1000" spc="30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shift</a:t>
                      </a:r>
                      <a:r>
                        <a:rPr dirty="0" sz="1000" spc="30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correlation</a:t>
                      </a:r>
                      <a:r>
                        <a:rPr dirty="0" sz="1000" spc="30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(one</a:t>
                      </a:r>
                      <a:r>
                        <a:rPr dirty="0" sz="1000" spc="30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bond),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high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resolution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000" spc="30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dimension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HETCOR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HCCOSW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45085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C–(–)</a:t>
                      </a:r>
                      <a:r>
                        <a:rPr dirty="0" baseline="-12820" sz="975" spc="-1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just" marL="45720" marR="31750">
                        <a:lnSpc>
                          <a:spcPts val="115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Sensitive</a:t>
                      </a:r>
                      <a:r>
                        <a:rPr dirty="0" sz="1000" spc="335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H/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 spc="3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long</a:t>
                      </a:r>
                      <a:r>
                        <a:rPr dirty="0" sz="1000" spc="3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range</a:t>
                      </a:r>
                      <a:r>
                        <a:rPr dirty="0" sz="1000" spc="3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chemical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shift</a:t>
                      </a:r>
                      <a:r>
                        <a:rPr dirty="0" sz="1000" spc="1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correlation</a:t>
                      </a:r>
                      <a:r>
                        <a:rPr dirty="0" sz="1000" spc="1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(more</a:t>
                      </a:r>
                      <a:r>
                        <a:rPr dirty="0" sz="1000" spc="1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than</a:t>
                      </a:r>
                      <a:r>
                        <a:rPr dirty="0" sz="1000" spc="1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one</a:t>
                      </a:r>
                      <a:r>
                        <a:rPr dirty="0" sz="1000" spc="1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bond),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lower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resolution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000" spc="40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dimension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35"/>
                        </a:lnSpc>
                      </a:pPr>
                      <a:r>
                        <a:rPr dirty="0" sz="1000" spc="-20">
                          <a:latin typeface="Arial"/>
                          <a:cs typeface="Arial"/>
                        </a:rPr>
                        <a:t>HMBC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1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HMBCGPLPND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1</a:t>
                      </a:r>
                      <a:endParaRPr baseline="42735" sz="975">
                        <a:latin typeface="Arial"/>
                        <a:cs typeface="Arial"/>
                      </a:endParaRPr>
                    </a:p>
                    <a:p>
                      <a:pPr marL="51435">
                        <a:lnSpc>
                          <a:spcPts val="117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HMBCLPND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45085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C–(–)</a:t>
                      </a:r>
                      <a:r>
                        <a:rPr dirty="0" baseline="-12820" sz="975" spc="-1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just" marL="45720" marR="31750">
                        <a:lnSpc>
                          <a:spcPts val="115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Insensitive</a:t>
                      </a:r>
                      <a:r>
                        <a:rPr dirty="0" sz="1000" spc="145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H/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 spc="17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long</a:t>
                      </a:r>
                      <a:r>
                        <a:rPr dirty="0" sz="1000" spc="17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range</a:t>
                      </a:r>
                      <a:r>
                        <a:rPr dirty="0" sz="1000" spc="17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chemical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shift</a:t>
                      </a:r>
                      <a:r>
                        <a:rPr dirty="0" sz="1000" spc="9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correlation</a:t>
                      </a:r>
                      <a:r>
                        <a:rPr dirty="0" sz="1000" spc="1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(one</a:t>
                      </a:r>
                      <a:r>
                        <a:rPr dirty="0" sz="1000" spc="9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000" spc="1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more</a:t>
                      </a:r>
                      <a:r>
                        <a:rPr dirty="0" sz="1000" spc="1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bonds),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high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resolution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000" spc="30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dimension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COLOC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HCCOLOCSW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H</a:t>
                      </a:r>
                      <a:r>
                        <a:rPr dirty="0" baseline="38194" sz="1200" spc="-37" b="1">
                          <a:latin typeface="Arial"/>
                          <a:cs typeface="Arial"/>
                        </a:rPr>
                        <a:t>…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158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just" marL="45085" marR="31750">
                        <a:lnSpc>
                          <a:spcPts val="1150"/>
                        </a:lnSpc>
                      </a:pPr>
                      <a:r>
                        <a:rPr dirty="0" baseline="42735" sz="97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H/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spc="3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non</a:t>
                      </a:r>
                      <a:r>
                        <a:rPr dirty="0" sz="1000" spc="3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bound</a:t>
                      </a:r>
                      <a:r>
                        <a:rPr dirty="0" sz="1000" spc="3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structural</a:t>
                      </a:r>
                      <a:r>
                        <a:rPr dirty="0" sz="1000" spc="3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neighbor,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through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space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chemical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shift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correlation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(small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molecules,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low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fields)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ROESY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ROESYPHSW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H</a:t>
                      </a:r>
                      <a:r>
                        <a:rPr dirty="0" baseline="38194" sz="1200" spc="-37" b="1">
                          <a:latin typeface="Arial"/>
                          <a:cs typeface="Arial"/>
                        </a:rPr>
                        <a:t>…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158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just" marL="45085" marR="31750">
                        <a:lnSpc>
                          <a:spcPts val="1150"/>
                        </a:lnSpc>
                      </a:pPr>
                      <a:r>
                        <a:rPr dirty="0" baseline="42735" sz="97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H/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spc="3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non</a:t>
                      </a:r>
                      <a:r>
                        <a:rPr dirty="0" sz="1000" spc="3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bound</a:t>
                      </a:r>
                      <a:r>
                        <a:rPr dirty="0" sz="1000" spc="3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structural</a:t>
                      </a:r>
                      <a:r>
                        <a:rPr dirty="0" sz="1000" spc="3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neighbor,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through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space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chemical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shift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correlation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(large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molecules,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proteins)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NOESY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NOESYPHSW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 descr=""/>
          <p:cNvSpPr txBox="1"/>
          <p:nvPr/>
        </p:nvSpPr>
        <p:spPr>
          <a:xfrm>
            <a:off x="1432049" y="7974076"/>
            <a:ext cx="5253990" cy="1177925"/>
          </a:xfrm>
          <a:prstGeom prst="rect">
            <a:avLst/>
          </a:prstGeom>
        </p:spPr>
        <p:txBody>
          <a:bodyPr wrap="square" lIns="0" tIns="18415" rIns="0" bIns="0" rtlCol="0" vert="horz">
            <a:spAutoFit/>
          </a:bodyPr>
          <a:lstStyle/>
          <a:p>
            <a:pPr algn="just" marL="12700" marR="14604">
              <a:lnSpc>
                <a:spcPct val="96700"/>
              </a:lnSpc>
              <a:spcBef>
                <a:spcPts val="145"/>
              </a:spcBef>
            </a:pP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most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2D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sets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there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spectral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width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optimization </a:t>
            </a:r>
            <a:r>
              <a:rPr dirty="0" sz="1200">
                <a:latin typeface="Arial"/>
                <a:cs typeface="Arial"/>
              </a:rPr>
              <a:t>implemented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</a:t>
            </a:r>
            <a:r>
              <a:rPr dirty="0" sz="1200" i="1">
                <a:latin typeface="Arial"/>
                <a:cs typeface="Arial"/>
              </a:rPr>
              <a:t>PULSEPROGRAM</a:t>
            </a:r>
            <a:r>
              <a:rPr dirty="0" sz="1200">
                <a:latin typeface="Arial"/>
                <a:cs typeface="Arial"/>
              </a:rPr>
              <a:t>SW).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you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acquire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corresponding </a:t>
            </a:r>
            <a:r>
              <a:rPr dirty="0" sz="1200">
                <a:latin typeface="Arial"/>
                <a:cs typeface="Arial"/>
              </a:rPr>
              <a:t>1D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experiments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previous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number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spectral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width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2D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will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optimized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according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1D</a:t>
            </a:r>
            <a:r>
              <a:rPr dirty="0" sz="1200" spc="-10">
                <a:latin typeface="Arial"/>
                <a:cs typeface="Arial"/>
              </a:rPr>
              <a:t> information.</a:t>
            </a:r>
            <a:endParaRPr sz="1200">
              <a:latin typeface="Arial"/>
              <a:cs typeface="Arial"/>
            </a:endParaRPr>
          </a:p>
          <a:p>
            <a:pPr algn="just" marL="12700" marR="5080">
              <a:lnSpc>
                <a:spcPct val="106700"/>
              </a:lnSpc>
              <a:spcBef>
                <a:spcPts val="385"/>
              </a:spcBef>
            </a:pP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complete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list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sets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called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up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typing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 spc="-60" b="1">
                <a:latin typeface="Courier New"/>
                <a:cs typeface="Courier New"/>
              </a:rPr>
              <a:t>rpar</a:t>
            </a:r>
            <a:r>
              <a:rPr dirty="0" sz="1200" spc="-12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without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 spc="-50">
                <a:latin typeface="Arial"/>
                <a:cs typeface="Arial"/>
              </a:rPr>
              <a:t>a </a:t>
            </a:r>
            <a:r>
              <a:rPr dirty="0" sz="1200">
                <a:latin typeface="Arial"/>
                <a:cs typeface="Arial"/>
              </a:rPr>
              <a:t>following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name.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nomenclature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sets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follows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rules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for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902205" y="9529063"/>
            <a:ext cx="1828800" cy="6350"/>
          </a:xfrm>
          <a:custGeom>
            <a:avLst/>
            <a:gdLst/>
            <a:ahLst/>
            <a:cxnLst/>
            <a:rect l="l" t="t" r="r" b="b"/>
            <a:pathLst>
              <a:path w="1828800" h="6350">
                <a:moveTo>
                  <a:pt x="1828800" y="0"/>
                </a:moveTo>
                <a:lnTo>
                  <a:pt x="0" y="0"/>
                </a:lnTo>
                <a:lnTo>
                  <a:pt x="0" y="6096"/>
                </a:lnTo>
                <a:lnTo>
                  <a:pt x="1828800" y="6096"/>
                </a:lnTo>
                <a:lnTo>
                  <a:pt x="1828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1406652" y="9650478"/>
            <a:ext cx="1795780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42735" sz="975">
                <a:latin typeface="Arial"/>
                <a:cs typeface="Arial"/>
              </a:rPr>
              <a:t>1</a:t>
            </a:r>
            <a:r>
              <a:rPr dirty="0" baseline="42735" sz="975" spc="179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z-</a:t>
            </a:r>
            <a:r>
              <a:rPr dirty="0" sz="1000">
                <a:latin typeface="Arial"/>
                <a:cs typeface="Arial"/>
              </a:rPr>
              <a:t>gradient</a:t>
            </a:r>
            <a:r>
              <a:rPr dirty="0" sz="1000" spc="1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hardware</a:t>
            </a:r>
            <a:r>
              <a:rPr dirty="0" sz="1000" spc="2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required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20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845553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2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889502" y="841758"/>
            <a:ext cx="5786755" cy="23241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54990">
              <a:lnSpc>
                <a:spcPts val="1415"/>
              </a:lnSpc>
              <a:spcBef>
                <a:spcPts val="100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nomenclature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programs.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They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found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file:</a:t>
            </a:r>
            <a:endParaRPr sz="1200">
              <a:latin typeface="Arial"/>
              <a:cs typeface="Arial"/>
            </a:endParaRPr>
          </a:p>
          <a:p>
            <a:pPr marL="554990">
              <a:lnSpc>
                <a:spcPts val="1415"/>
              </a:lnSpc>
            </a:pPr>
            <a:r>
              <a:rPr dirty="0" sz="1200" spc="-10">
                <a:latin typeface="Arial"/>
                <a:cs typeface="Arial"/>
              </a:rPr>
              <a:t>$XWinNMRHome/exp/stan/nmr/lists/pp/Pulprog.info</a:t>
            </a:r>
            <a:endParaRPr sz="1200">
              <a:latin typeface="Arial"/>
              <a:cs typeface="Arial"/>
            </a:endParaRPr>
          </a:p>
          <a:p>
            <a:pPr algn="just" marL="554990" marR="5080">
              <a:lnSpc>
                <a:spcPct val="95000"/>
              </a:lnSpc>
              <a:spcBef>
                <a:spcPts val="600"/>
              </a:spcBef>
            </a:pPr>
            <a:r>
              <a:rPr dirty="0" sz="1200">
                <a:latin typeface="Arial"/>
                <a:cs typeface="Arial"/>
              </a:rPr>
              <a:t>However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manual,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focus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manual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setup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experiments </a:t>
            </a:r>
            <a:r>
              <a:rPr dirty="0" sz="1200">
                <a:latin typeface="Arial"/>
                <a:cs typeface="Arial"/>
              </a:rPr>
              <a:t>from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scratch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optimization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corresponding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parameters.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therefore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rpar</a:t>
            </a:r>
            <a:r>
              <a:rPr dirty="0" sz="1200" spc="-40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will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throughout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text.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34"/>
              </a:spcBef>
            </a:pPr>
            <a:endParaRPr sz="1200">
              <a:latin typeface="Arial"/>
              <a:cs typeface="Arial"/>
            </a:endParaRPr>
          </a:p>
          <a:p>
            <a:pPr algn="just" marL="12700">
              <a:lnSpc>
                <a:spcPct val="100000"/>
              </a:lnSpc>
            </a:pPr>
            <a:r>
              <a:rPr dirty="0" sz="1400" b="1">
                <a:latin typeface="Arial"/>
                <a:cs typeface="Arial"/>
              </a:rPr>
              <a:t>2.2.2</a:t>
            </a:r>
            <a:r>
              <a:rPr dirty="0" sz="1400" spc="6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XWinNMR</a:t>
            </a:r>
            <a:r>
              <a:rPr dirty="0" sz="1400" spc="-4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parameters</a:t>
            </a:r>
            <a:r>
              <a:rPr dirty="0" sz="1400" spc="-5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and</a:t>
            </a:r>
            <a:r>
              <a:rPr dirty="0" sz="1400" spc="-50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commands</a:t>
            </a:r>
            <a:endParaRPr sz="1400">
              <a:latin typeface="Arial"/>
              <a:cs typeface="Arial"/>
            </a:endParaRPr>
          </a:p>
          <a:p>
            <a:pPr algn="just" marL="554990" marR="5080">
              <a:lnSpc>
                <a:spcPts val="1390"/>
              </a:lnSpc>
              <a:spcBef>
                <a:spcPts val="385"/>
              </a:spcBef>
            </a:pP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2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list</a:t>
            </a:r>
            <a:r>
              <a:rPr dirty="0" sz="1200" spc="12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2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commonly</a:t>
            </a:r>
            <a:r>
              <a:rPr dirty="0" sz="1200" spc="12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used</a:t>
            </a:r>
            <a:r>
              <a:rPr dirty="0" sz="1200" spc="12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12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2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processing</a:t>
            </a:r>
            <a:r>
              <a:rPr dirty="0" sz="1200" spc="12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commands</a:t>
            </a:r>
            <a:r>
              <a:rPr dirty="0" sz="1200" spc="145">
                <a:latin typeface="Arial"/>
                <a:cs typeface="Arial"/>
              </a:rPr>
              <a:t>  </a:t>
            </a:r>
            <a:r>
              <a:rPr dirty="0" sz="1200" spc="-25">
                <a:latin typeface="Arial"/>
                <a:cs typeface="Arial"/>
              </a:rPr>
              <a:t>and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names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well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description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corresponding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or </a:t>
            </a:r>
            <a:r>
              <a:rPr dirty="0" sz="1200">
                <a:latin typeface="Arial"/>
                <a:cs typeface="Arial"/>
              </a:rPr>
              <a:t>parameter is given in short in the tables </a:t>
            </a:r>
            <a:r>
              <a:rPr dirty="0" sz="1200" spc="-10">
                <a:latin typeface="Arial"/>
                <a:cs typeface="Arial"/>
              </a:rPr>
              <a:t>below.</a:t>
            </a:r>
            <a:endParaRPr sz="1200">
              <a:latin typeface="Arial"/>
              <a:cs typeface="Arial"/>
            </a:endParaRPr>
          </a:p>
          <a:p>
            <a:pPr algn="just" marL="554990">
              <a:lnSpc>
                <a:spcPct val="100000"/>
              </a:lnSpc>
              <a:spcBef>
                <a:spcPts val="1070"/>
              </a:spcBef>
            </a:pPr>
            <a:r>
              <a:rPr dirty="0" sz="1200" spc="-10" i="1">
                <a:latin typeface="Times New Roman"/>
                <a:cs typeface="Times New Roman"/>
              </a:rPr>
              <a:t>Table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5:</a:t>
            </a:r>
            <a:r>
              <a:rPr dirty="0" sz="1200" spc="-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General</a:t>
            </a:r>
            <a:r>
              <a:rPr dirty="0" sz="1200" spc="-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Commands</a:t>
            </a:r>
            <a:r>
              <a:rPr dirty="0" sz="1200" spc="-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and</a:t>
            </a:r>
            <a:r>
              <a:rPr dirty="0" sz="1200" spc="-1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AU</a:t>
            </a:r>
            <a:r>
              <a:rPr dirty="0" sz="1200" spc="-5" i="1">
                <a:latin typeface="Times New Roman"/>
                <a:cs typeface="Times New Roman"/>
              </a:rPr>
              <a:t> </a:t>
            </a:r>
            <a:r>
              <a:rPr dirty="0" sz="1200" spc="-10" i="1">
                <a:latin typeface="Times New Roman"/>
                <a:cs typeface="Times New Roman"/>
              </a:rPr>
              <a:t>Programs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6" name="object 6" descr=""/>
          <p:cNvGraphicFramePr>
            <a:graphicFrameLocks noGrp="1"/>
          </p:cNvGraphicFramePr>
          <p:nvPr/>
        </p:nvGraphicFramePr>
        <p:xfrm>
          <a:off x="1889760" y="3311142"/>
          <a:ext cx="4892040" cy="10604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5840"/>
                <a:gridCol w="3803650"/>
              </a:tblGrid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setres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customize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 XwinNMR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interface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edmac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edit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or create an XWinNMR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macro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0" b="1">
                          <a:latin typeface="Courier New"/>
                          <a:cs typeface="Courier New"/>
                        </a:rPr>
                        <a:t>edau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edit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or create an XWinNMR AU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program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edpul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edit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or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create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an XWinNMR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program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45085" marR="190500">
                        <a:lnSpc>
                          <a:spcPts val="1100"/>
                        </a:lnSpc>
                        <a:spcBef>
                          <a:spcPts val="5"/>
                        </a:spcBef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xau </a:t>
                      </a:r>
                      <a:r>
                        <a:rPr dirty="0" sz="1000" spc="-10" b="1">
                          <a:latin typeface="Courier New"/>
                          <a:cs typeface="Courier New"/>
                        </a:rPr>
                        <a:t>listall_au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63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 marR="172085">
                        <a:lnSpc>
                          <a:spcPts val="115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create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file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called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“listall”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your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home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directory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with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list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all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available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AU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programs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including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short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descriptions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edcpul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edit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current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program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 descr=""/>
          <p:cNvSpPr txBox="1"/>
          <p:nvPr/>
        </p:nvSpPr>
        <p:spPr>
          <a:xfrm>
            <a:off x="1432052" y="4682235"/>
            <a:ext cx="23418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i="1">
                <a:latin typeface="Times New Roman"/>
                <a:cs typeface="Times New Roman"/>
              </a:rPr>
              <a:t>Table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6:</a:t>
            </a:r>
            <a:r>
              <a:rPr dirty="0" sz="1200" spc="-1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Data</a:t>
            </a:r>
            <a:r>
              <a:rPr dirty="0" sz="1200" spc="-1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Set</a:t>
            </a:r>
            <a:r>
              <a:rPr dirty="0" sz="1200" spc="-1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Related</a:t>
            </a:r>
            <a:r>
              <a:rPr dirty="0" sz="1200" spc="-10" i="1">
                <a:latin typeface="Times New Roman"/>
                <a:cs typeface="Times New Roman"/>
              </a:rPr>
              <a:t> Commands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8" name="object 8" descr=""/>
          <p:cNvGraphicFramePr>
            <a:graphicFrameLocks noGrp="1"/>
          </p:cNvGraphicFramePr>
          <p:nvPr/>
        </p:nvGraphicFramePr>
        <p:xfrm>
          <a:off x="1889760" y="5036313"/>
          <a:ext cx="4892040" cy="15297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90269"/>
                <a:gridCol w="3919854"/>
              </a:tblGrid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b="1">
                          <a:latin typeface="Courier New"/>
                          <a:cs typeface="Courier New"/>
                        </a:rPr>
                        <a:t>edc,</a:t>
                      </a:r>
                      <a:r>
                        <a:rPr dirty="0" sz="1000" spc="-45" b="1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000" spc="-25" b="1">
                          <a:latin typeface="Courier New"/>
                          <a:cs typeface="Courier New"/>
                        </a:rPr>
                        <a:t>new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create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 new data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set, experiment number or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processing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number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b="1">
                          <a:latin typeface="Courier New"/>
                          <a:cs typeface="Courier New"/>
                        </a:rPr>
                        <a:t>xau</a:t>
                      </a:r>
                      <a:r>
                        <a:rPr dirty="0" sz="1000" spc="-5" b="1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000" spc="-10" b="1">
                          <a:latin typeface="Courier New"/>
                          <a:cs typeface="Courier New"/>
                        </a:rPr>
                        <a:t>iexpno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 marR="92710">
                        <a:lnSpc>
                          <a:spcPts val="115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copy the current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experiment number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including all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parameters to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the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consecutive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experiment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number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0" b="1">
                          <a:latin typeface="Courier New"/>
                          <a:cs typeface="Courier New"/>
                        </a:rPr>
                        <a:t>wrpa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copy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current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data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set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including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spectra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re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move to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specific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experiment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number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within the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data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set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rep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move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processing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number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within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experiment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number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browse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browse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data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set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directories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search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find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specific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data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set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0" b="1">
                          <a:latin typeface="Courier New"/>
                          <a:cs typeface="Courier New"/>
                        </a:rPr>
                        <a:t>wpar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save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current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parameters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0" b="1">
                          <a:latin typeface="Courier New"/>
                          <a:cs typeface="Courier New"/>
                        </a:rPr>
                        <a:t>rpar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3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select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read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predefined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parameter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set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" name="object 9" descr=""/>
          <p:cNvSpPr txBox="1"/>
          <p:nvPr/>
        </p:nvSpPr>
        <p:spPr>
          <a:xfrm>
            <a:off x="1432052" y="6870700"/>
            <a:ext cx="202501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i="1">
                <a:latin typeface="Times New Roman"/>
                <a:cs typeface="Times New Roman"/>
              </a:rPr>
              <a:t>Table</a:t>
            </a:r>
            <a:r>
              <a:rPr dirty="0" sz="1200" spc="-4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7:</a:t>
            </a:r>
            <a:r>
              <a:rPr dirty="0" sz="1200" spc="-1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Acquisition</a:t>
            </a:r>
            <a:r>
              <a:rPr dirty="0" sz="1200" spc="-10" i="1">
                <a:latin typeface="Times New Roman"/>
                <a:cs typeface="Times New Roman"/>
              </a:rPr>
              <a:t> Parameters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10" name="object 10" descr=""/>
          <p:cNvGraphicFramePr>
            <a:graphicFrameLocks noGrp="1"/>
          </p:cNvGraphicFramePr>
          <p:nvPr/>
        </p:nvGraphicFramePr>
        <p:xfrm>
          <a:off x="1889760" y="7224775"/>
          <a:ext cx="4892040" cy="152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04545"/>
                <a:gridCol w="4004945"/>
              </a:tblGrid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ns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number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scans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ds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number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dummy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scans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td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Time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domain,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number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acquired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data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points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sw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sweep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width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ppm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aq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acquisition</a:t>
                      </a:r>
                      <a:r>
                        <a:rPr dirty="0" sz="1000" spc="-5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time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o1p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transmitter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frequency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f1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ppm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o2p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transmitter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frequency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f2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ppm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rg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receiver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gain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pulprog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definition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program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aunmp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definition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acquisition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AU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program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1" name="object 11" descr=""/>
          <p:cNvSpPr txBox="1"/>
          <p:nvPr/>
        </p:nvSpPr>
        <p:spPr>
          <a:xfrm>
            <a:off x="1432052" y="9053067"/>
            <a:ext cx="325627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i="1">
                <a:latin typeface="Times New Roman"/>
                <a:cs typeface="Times New Roman"/>
              </a:rPr>
              <a:t>Table</a:t>
            </a:r>
            <a:r>
              <a:rPr dirty="0" sz="1200" spc="-4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8:</a:t>
            </a:r>
            <a:r>
              <a:rPr dirty="0" sz="1200" spc="-2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Acquisition</a:t>
            </a:r>
            <a:r>
              <a:rPr dirty="0" sz="1200" spc="-1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and</a:t>
            </a:r>
            <a:r>
              <a:rPr dirty="0" sz="1200" spc="-20" i="1">
                <a:latin typeface="Times New Roman"/>
                <a:cs typeface="Times New Roman"/>
              </a:rPr>
              <a:t> </a:t>
            </a:r>
            <a:r>
              <a:rPr dirty="0" sz="1200" spc="-10" i="1">
                <a:latin typeface="Times New Roman"/>
                <a:cs typeface="Times New Roman"/>
              </a:rPr>
              <a:t>Pre-</a:t>
            </a:r>
            <a:r>
              <a:rPr dirty="0" sz="1200" i="1">
                <a:latin typeface="Times New Roman"/>
                <a:cs typeface="Times New Roman"/>
              </a:rPr>
              <a:t>acquisition</a:t>
            </a:r>
            <a:r>
              <a:rPr dirty="0" sz="1200" spc="-20" i="1">
                <a:latin typeface="Times New Roman"/>
                <a:cs typeface="Times New Roman"/>
              </a:rPr>
              <a:t> </a:t>
            </a:r>
            <a:r>
              <a:rPr dirty="0" sz="1200" spc="-10" i="1">
                <a:latin typeface="Times New Roman"/>
                <a:cs typeface="Times New Roman"/>
              </a:rPr>
              <a:t>Commands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12" name="object 12" descr=""/>
          <p:cNvGraphicFramePr>
            <a:graphicFrameLocks noGrp="1"/>
          </p:cNvGraphicFramePr>
          <p:nvPr/>
        </p:nvGraphicFramePr>
        <p:xfrm>
          <a:off x="1889760" y="9407142"/>
          <a:ext cx="4892040" cy="45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5840"/>
                <a:gridCol w="3803650"/>
              </a:tblGrid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edhead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define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current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probehead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edprosol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define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probehead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specific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lengths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power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levels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getprosol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use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probehead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specific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lengths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power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levels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the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5" i="1">
                <a:latin typeface="Arial"/>
                <a:cs typeface="Arial"/>
              </a:rPr>
              <a:t> </a:t>
            </a:r>
            <a:r>
              <a:rPr dirty="0" sz="1200" spc="-2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662417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21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" name="object 5" descr=""/>
          <p:cNvGraphicFramePr>
            <a:graphicFrameLocks noGrp="1"/>
          </p:cNvGraphicFramePr>
          <p:nvPr/>
        </p:nvGraphicFramePr>
        <p:xfrm>
          <a:off x="1889760" y="866646"/>
          <a:ext cx="4892040" cy="15176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5840"/>
                <a:gridCol w="3803650"/>
              </a:tblGrid>
              <a:tr h="152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current</a:t>
                      </a:r>
                      <a:r>
                        <a:rPr dirty="0" sz="1000" spc="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</a:t>
                      </a:r>
                      <a:r>
                        <a:rPr dirty="0" sz="1000" spc="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program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b="1">
                          <a:latin typeface="Courier New"/>
                          <a:cs typeface="Courier New"/>
                        </a:rPr>
                        <a:t>xau</a:t>
                      </a:r>
                      <a:r>
                        <a:rPr dirty="0" sz="1000" spc="25" b="1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000" spc="-10" b="1">
                          <a:latin typeface="Courier New"/>
                          <a:cs typeface="Courier New"/>
                        </a:rPr>
                        <a:t>pulse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calculate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power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level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from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lengths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vice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versa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b="1">
                          <a:latin typeface="Courier New"/>
                          <a:cs typeface="Courier New"/>
                        </a:rPr>
                        <a:t>edsp,</a:t>
                      </a:r>
                      <a:r>
                        <a:rPr dirty="0" sz="1000" spc="20" b="1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000" spc="-10" b="1">
                          <a:latin typeface="Courier New"/>
                          <a:cs typeface="Courier New"/>
                        </a:rPr>
                        <a:t>edasp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configure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routing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spectrometer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edcpul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open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current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program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text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editor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window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eda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edit all acquisition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parameters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b="1">
                          <a:latin typeface="Courier New"/>
                          <a:cs typeface="Courier New"/>
                        </a:rPr>
                        <a:t>ased,</a:t>
                      </a:r>
                      <a:r>
                        <a:rPr dirty="0" sz="1000" spc="-25" b="1">
                          <a:latin typeface="Courier New"/>
                          <a:cs typeface="Courier New"/>
                        </a:rPr>
                        <a:t> as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 marR="245110">
                        <a:lnSpc>
                          <a:spcPts val="115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edit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acquisition parameters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that are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relevant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 the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current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program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ppg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graphical display of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 current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program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spdisp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open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graphical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program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editor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dpa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display all status parameters for the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acquisition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object 6" descr=""/>
          <p:cNvGraphicFramePr>
            <a:graphicFrameLocks noGrp="1"/>
          </p:cNvGraphicFramePr>
          <p:nvPr/>
        </p:nvGraphicFramePr>
        <p:xfrm>
          <a:off x="1889760" y="2536955"/>
          <a:ext cx="4892040" cy="1676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5840"/>
                <a:gridCol w="3803650"/>
              </a:tblGrid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wbchan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select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wobbling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tuning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matching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0" b="1">
                          <a:latin typeface="Courier New"/>
                          <a:cs typeface="Courier New"/>
                        </a:rPr>
                        <a:t>wobb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tuning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matching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probe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0" b="1">
                          <a:latin typeface="Courier New"/>
                          <a:cs typeface="Courier New"/>
                        </a:rPr>
                        <a:t>atma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automatic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tune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match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ATM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probe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0" b="1">
                          <a:latin typeface="Courier New"/>
                          <a:cs typeface="Courier New"/>
                        </a:rPr>
                        <a:t>atmm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manually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tune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match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ATM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probe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edsolv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define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solvent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parameters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edlock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define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lock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parameters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probhead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solvent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0" b="1">
                          <a:latin typeface="Courier New"/>
                          <a:cs typeface="Courier New"/>
                        </a:rPr>
                        <a:t>lock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Automatically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lock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solvent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(parameters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defined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edlock)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lockdisp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open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lock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display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window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rsh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select and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read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shim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values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gradshim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start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gradient shimming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subprogram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wsh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save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current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shim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values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object 7" descr=""/>
          <p:cNvGraphicFramePr>
            <a:graphicFrameLocks noGrp="1"/>
          </p:cNvGraphicFramePr>
          <p:nvPr/>
        </p:nvGraphicFramePr>
        <p:xfrm>
          <a:off x="1889760" y="4365755"/>
          <a:ext cx="4892040" cy="45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5840"/>
                <a:gridCol w="3803650"/>
              </a:tblGrid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0" b="1">
                          <a:latin typeface="Courier New"/>
                          <a:cs typeface="Courier New"/>
                        </a:rPr>
                        <a:t>edte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open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temperature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control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window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0" b="1">
                          <a:latin typeface="Courier New"/>
                          <a:cs typeface="Courier New"/>
                        </a:rPr>
                        <a:t>edau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select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or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edit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AU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programs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stdisp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open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shape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tool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object 8" descr=""/>
          <p:cNvGraphicFramePr>
            <a:graphicFrameLocks noGrp="1"/>
          </p:cNvGraphicFramePr>
          <p:nvPr/>
        </p:nvGraphicFramePr>
        <p:xfrm>
          <a:off x="1889760" y="4975355"/>
          <a:ext cx="4892040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5840"/>
                <a:gridCol w="3803650"/>
              </a:tblGrid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0" b="1">
                          <a:latin typeface="Courier New"/>
                          <a:cs typeface="Courier New"/>
                        </a:rPr>
                        <a:t>expt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estimate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experiment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time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rga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Automatically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adjust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 receiver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gain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zg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start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acquisition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0" b="1">
                          <a:latin typeface="Courier New"/>
                          <a:cs typeface="Courier New"/>
                        </a:rPr>
                        <a:t>xaua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start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acquisition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AU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program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(this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also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starts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acquisition)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gs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Interactive adjustment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acquisition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parameters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tr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data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transfer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during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acquisition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object 9" descr=""/>
          <p:cNvGraphicFramePr>
            <a:graphicFrameLocks noGrp="1"/>
          </p:cNvGraphicFramePr>
          <p:nvPr/>
        </p:nvGraphicFramePr>
        <p:xfrm>
          <a:off x="1889760" y="6042155"/>
          <a:ext cx="4892040" cy="30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5840"/>
                <a:gridCol w="3803650"/>
              </a:tblGrid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b="1">
                          <a:latin typeface="Courier New"/>
                          <a:cs typeface="Courier New"/>
                        </a:rPr>
                        <a:t>halt,</a:t>
                      </a:r>
                      <a:r>
                        <a:rPr dirty="0" sz="1000" spc="-25" b="1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000" spc="-20" b="1">
                          <a:latin typeface="Courier New"/>
                          <a:cs typeface="Courier New"/>
                        </a:rPr>
                        <a:t>stop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stop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acquisition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0" b="1">
                          <a:latin typeface="Courier New"/>
                          <a:cs typeface="Courier New"/>
                        </a:rPr>
                        <a:t>kill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kill a specific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process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0" name="object 10" descr=""/>
          <p:cNvSpPr txBox="1"/>
          <p:nvPr/>
        </p:nvSpPr>
        <p:spPr>
          <a:xfrm>
            <a:off x="1432052" y="6657340"/>
            <a:ext cx="200088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i="1">
                <a:latin typeface="Times New Roman"/>
                <a:cs typeface="Times New Roman"/>
              </a:rPr>
              <a:t>Table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9:</a:t>
            </a:r>
            <a:r>
              <a:rPr dirty="0" sz="1200" spc="10" i="1">
                <a:latin typeface="Times New Roman"/>
                <a:cs typeface="Times New Roman"/>
              </a:rPr>
              <a:t> </a:t>
            </a:r>
            <a:r>
              <a:rPr dirty="0" sz="1200" spc="-10" i="1">
                <a:latin typeface="Times New Roman"/>
                <a:cs typeface="Times New Roman"/>
              </a:rPr>
              <a:t>Processing</a:t>
            </a:r>
            <a:r>
              <a:rPr dirty="0" sz="1200" spc="10" i="1">
                <a:latin typeface="Times New Roman"/>
                <a:cs typeface="Times New Roman"/>
              </a:rPr>
              <a:t> </a:t>
            </a:r>
            <a:r>
              <a:rPr dirty="0" sz="1200" spc="-10" i="1">
                <a:latin typeface="Times New Roman"/>
                <a:cs typeface="Times New Roman"/>
              </a:rPr>
              <a:t>Parameters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11" name="object 11" descr=""/>
          <p:cNvGraphicFramePr>
            <a:graphicFrameLocks noGrp="1"/>
          </p:cNvGraphicFramePr>
          <p:nvPr/>
        </p:nvGraphicFramePr>
        <p:xfrm>
          <a:off x="1889760" y="7011414"/>
          <a:ext cx="4892040" cy="6216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7425"/>
                <a:gridCol w="3822065"/>
              </a:tblGrid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si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size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real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spectrum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b="1">
                          <a:latin typeface="Courier New"/>
                          <a:cs typeface="Courier New"/>
                        </a:rPr>
                        <a:t>phc0,</a:t>
                      </a:r>
                      <a:r>
                        <a:rPr dirty="0" sz="1000" spc="-25" b="1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000" spc="-20" b="1">
                          <a:latin typeface="Courier New"/>
                          <a:cs typeface="Courier New"/>
                        </a:rPr>
                        <a:t>phc1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Parameters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zero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order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first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order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phase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corrections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lb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8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line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broadening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factor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 b="1">
                          <a:latin typeface="Courier New"/>
                          <a:cs typeface="Courier New"/>
                        </a:rPr>
                        <a:t>em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aunmp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definition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 processing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AU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program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2" name="object 12" descr=""/>
          <p:cNvSpPr txBox="1"/>
          <p:nvPr/>
        </p:nvSpPr>
        <p:spPr>
          <a:xfrm>
            <a:off x="1432052" y="7937500"/>
            <a:ext cx="20618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i="1">
                <a:latin typeface="Times New Roman"/>
                <a:cs typeface="Times New Roman"/>
              </a:rPr>
              <a:t>Table</a:t>
            </a:r>
            <a:r>
              <a:rPr dirty="0" sz="1200" spc="-4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10: Processing </a:t>
            </a:r>
            <a:r>
              <a:rPr dirty="0" sz="1200" spc="-10" i="1">
                <a:latin typeface="Times New Roman"/>
                <a:cs typeface="Times New Roman"/>
              </a:rPr>
              <a:t>Commands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13" name="object 13" descr=""/>
          <p:cNvGraphicFramePr>
            <a:graphicFrameLocks noGrp="1"/>
          </p:cNvGraphicFramePr>
          <p:nvPr/>
        </p:nvGraphicFramePr>
        <p:xfrm>
          <a:off x="1889760" y="8291575"/>
          <a:ext cx="4892040" cy="15570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7425"/>
                <a:gridCol w="3822065"/>
              </a:tblGrid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edp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edit all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processing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parameters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dpp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display all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status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parameters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processing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ft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Fourier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transform the current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data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em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apply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exponential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window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function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ef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8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combined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command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b="1">
                          <a:latin typeface="Courier New"/>
                          <a:cs typeface="Courier New"/>
                        </a:rPr>
                        <a:t>ft</a:t>
                      </a:r>
                      <a:r>
                        <a:rPr dirty="0" sz="1000" spc="-365" b="1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 b="1">
                          <a:latin typeface="Courier New"/>
                          <a:cs typeface="Courier New"/>
                        </a:rPr>
                        <a:t>em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phase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8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set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phase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correction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defined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by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5" b="1">
                          <a:latin typeface="Courier New"/>
                          <a:cs typeface="Courier New"/>
                        </a:rPr>
                        <a:t>phc0</a:t>
                      </a:r>
                      <a:r>
                        <a:rPr dirty="0" sz="1000" spc="-305" b="1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 b="1">
                          <a:latin typeface="Courier New"/>
                          <a:cs typeface="Courier New"/>
                        </a:rPr>
                        <a:t>phc1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apk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Automatically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phase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correct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spectrum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abs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Automatically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baseline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correct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integrate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spectrum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efp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7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combined command of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b="1">
                          <a:latin typeface="Courier New"/>
                          <a:cs typeface="Courier New"/>
                        </a:rPr>
                        <a:t>ft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5" b="1">
                          <a:latin typeface="Courier New"/>
                          <a:cs typeface="Courier New"/>
                        </a:rPr>
                        <a:t>em</a:t>
                      </a:r>
                      <a:r>
                        <a:rPr dirty="0" sz="1000" spc="-320" b="1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 b="1">
                          <a:latin typeface="Courier New"/>
                          <a:cs typeface="Courier New"/>
                        </a:rPr>
                        <a:t>phase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22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845553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2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1889760" y="866647"/>
            <a:ext cx="4810125" cy="6350"/>
          </a:xfrm>
          <a:custGeom>
            <a:avLst/>
            <a:gdLst/>
            <a:ahLst/>
            <a:cxnLst/>
            <a:rect l="l" t="t" r="r" b="b"/>
            <a:pathLst>
              <a:path w="4810125" h="6350">
                <a:moveTo>
                  <a:pt x="993635" y="0"/>
                </a:moveTo>
                <a:lnTo>
                  <a:pt x="987552" y="0"/>
                </a:lnTo>
                <a:lnTo>
                  <a:pt x="0" y="0"/>
                </a:lnTo>
                <a:lnTo>
                  <a:pt x="0" y="6096"/>
                </a:lnTo>
                <a:lnTo>
                  <a:pt x="987552" y="6096"/>
                </a:lnTo>
                <a:lnTo>
                  <a:pt x="993635" y="6096"/>
                </a:lnTo>
                <a:lnTo>
                  <a:pt x="993635" y="0"/>
                </a:lnTo>
                <a:close/>
              </a:path>
              <a:path w="4810125" h="6350">
                <a:moveTo>
                  <a:pt x="4809744" y="0"/>
                </a:moveTo>
                <a:lnTo>
                  <a:pt x="993648" y="0"/>
                </a:lnTo>
                <a:lnTo>
                  <a:pt x="993648" y="6096"/>
                </a:lnTo>
                <a:lnTo>
                  <a:pt x="4809744" y="6096"/>
                </a:lnTo>
                <a:lnTo>
                  <a:pt x="480974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aphicFrame>
        <p:nvGraphicFramePr>
          <p:cNvPr id="6" name="object 6" descr=""/>
          <p:cNvGraphicFramePr>
            <a:graphicFrameLocks noGrp="1"/>
          </p:cNvGraphicFramePr>
          <p:nvPr/>
        </p:nvGraphicFramePr>
        <p:xfrm>
          <a:off x="1889760" y="1019046"/>
          <a:ext cx="4892040" cy="30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7425"/>
                <a:gridCol w="3822065"/>
              </a:tblGrid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sr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spectral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referencing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0" b="1">
                          <a:latin typeface="Courier New"/>
                          <a:cs typeface="Courier New"/>
                        </a:rPr>
                        <a:t>sref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Automatically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calibrate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spectrum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object 7" descr=""/>
          <p:cNvGraphicFramePr>
            <a:graphicFrameLocks noGrp="1"/>
          </p:cNvGraphicFramePr>
          <p:nvPr/>
        </p:nvGraphicFramePr>
        <p:xfrm>
          <a:off x="1889760" y="1476246"/>
          <a:ext cx="4892040" cy="30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7425"/>
                <a:gridCol w="3822065"/>
              </a:tblGrid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0" b="1">
                          <a:latin typeface="Courier New"/>
                          <a:cs typeface="Courier New"/>
                        </a:rPr>
                        <a:t>edc2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select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 second and a third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data processing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number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0" b="1">
                          <a:latin typeface="Courier New"/>
                          <a:cs typeface="Courier New"/>
                        </a:rPr>
                        <a:t>dual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invoke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dual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display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object 8" descr=""/>
          <p:cNvGraphicFramePr>
            <a:graphicFrameLocks noGrp="1"/>
          </p:cNvGraphicFramePr>
          <p:nvPr/>
        </p:nvGraphicFramePr>
        <p:xfrm>
          <a:off x="1889760" y="1933446"/>
          <a:ext cx="4892040" cy="609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7425"/>
                <a:gridCol w="3822065"/>
              </a:tblGrid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edo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select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an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output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device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edg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edit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all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graphics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plotting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parameters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0" b="1">
                          <a:latin typeface="Courier New"/>
                          <a:cs typeface="Courier New"/>
                        </a:rPr>
                        <a:t>view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plot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preview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xwinplot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start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plot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program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" name="object 9" descr=""/>
          <p:cNvSpPr txBox="1"/>
          <p:nvPr/>
        </p:nvSpPr>
        <p:spPr>
          <a:xfrm>
            <a:off x="1432052" y="2999740"/>
            <a:ext cx="28479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i="1">
                <a:latin typeface="Times New Roman"/>
                <a:cs typeface="Times New Roman"/>
              </a:rPr>
              <a:t>Table</a:t>
            </a:r>
            <a:r>
              <a:rPr dirty="0" sz="1200" spc="-5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11:</a:t>
            </a:r>
            <a:r>
              <a:rPr dirty="0" sz="1200" spc="-2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Pulse</a:t>
            </a:r>
            <a:r>
              <a:rPr dirty="0" sz="1200" spc="-1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Program</a:t>
            </a:r>
            <a:r>
              <a:rPr dirty="0" sz="1200" spc="-1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Specific</a:t>
            </a:r>
            <a:r>
              <a:rPr dirty="0" sz="1200" spc="-20" i="1">
                <a:latin typeface="Times New Roman"/>
                <a:cs typeface="Times New Roman"/>
              </a:rPr>
              <a:t> </a:t>
            </a:r>
            <a:r>
              <a:rPr dirty="0" sz="1200" spc="-10" i="1">
                <a:latin typeface="Times New Roman"/>
                <a:cs typeface="Times New Roman"/>
              </a:rPr>
              <a:t>Parameters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10" name="object 10" descr=""/>
          <p:cNvGraphicFramePr>
            <a:graphicFrameLocks noGrp="1"/>
          </p:cNvGraphicFramePr>
          <p:nvPr/>
        </p:nvGraphicFramePr>
        <p:xfrm>
          <a:off x="1889760" y="3353815"/>
          <a:ext cx="4892040" cy="121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04545"/>
                <a:gridCol w="4004945"/>
              </a:tblGrid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pl1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f1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–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power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level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(default)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pl2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f2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–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power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level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(default)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pl9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f1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–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power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level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presaturation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0" b="1">
                          <a:latin typeface="Courier New"/>
                          <a:cs typeface="Courier New"/>
                        </a:rPr>
                        <a:t>pl10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f1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–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power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level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TOCSY-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spinlock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0" b="1">
                          <a:latin typeface="Courier New"/>
                          <a:cs typeface="Courier New"/>
                        </a:rPr>
                        <a:t>pl11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f1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–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power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level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ROESY-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spinlock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0" b="1">
                          <a:latin typeface="Courier New"/>
                          <a:cs typeface="Courier New"/>
                        </a:rPr>
                        <a:t>pl12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f2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–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power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level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CPD/BB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decoupling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0" b="1">
                          <a:latin typeface="Courier New"/>
                          <a:cs typeface="Courier New"/>
                        </a:rPr>
                        <a:t>pl14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f2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 –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power level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 cw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saturation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0" b="1">
                          <a:latin typeface="Courier New"/>
                          <a:cs typeface="Courier New"/>
                        </a:rPr>
                        <a:t>pl15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f2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–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power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level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TOCSY-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spinlock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object 11" descr=""/>
          <p:cNvGraphicFramePr>
            <a:graphicFrameLocks noGrp="1"/>
          </p:cNvGraphicFramePr>
          <p:nvPr/>
        </p:nvGraphicFramePr>
        <p:xfrm>
          <a:off x="1889760" y="4725415"/>
          <a:ext cx="4892040" cy="1041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04545"/>
                <a:gridCol w="4004945"/>
              </a:tblGrid>
              <a:tr h="29845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sp1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 marR="293370">
                        <a:lnSpc>
                          <a:spcPts val="115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f1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–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shaped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selective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excitation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or</a:t>
                      </a:r>
                      <a:r>
                        <a:rPr dirty="0" sz="1000" spc="254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f1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0">
                          <a:latin typeface="Arial"/>
                          <a:cs typeface="Arial"/>
                        </a:rPr>
                        <a:t>-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shaped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 for water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flipback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sp2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 marR="74295">
                        <a:lnSpc>
                          <a:spcPts val="115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f1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–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shaped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180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degree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or</a:t>
                      </a:r>
                      <a:r>
                        <a:rPr dirty="0" sz="1000" spc="125">
                          <a:latin typeface="Arial"/>
                          <a:cs typeface="Arial"/>
                        </a:rPr>
                        <a:t> 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f2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shaped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pulse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90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degree</a:t>
                      </a:r>
                      <a:r>
                        <a:rPr dirty="0" sz="1000" spc="28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(on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resonance)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sp7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 marR="341630">
                        <a:lnSpc>
                          <a:spcPts val="115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f2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 –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shaped pulse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180 degree</a:t>
                      </a:r>
                      <a:r>
                        <a:rPr dirty="0" sz="1000" spc="28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(off resonance2)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or</a:t>
                      </a:r>
                      <a:r>
                        <a:rPr dirty="0" sz="1000" spc="145">
                          <a:latin typeface="Arial"/>
                          <a:cs typeface="Arial"/>
                        </a:rPr>
                        <a:t> 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f2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–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shaped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180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degree</a:t>
                      </a:r>
                      <a:r>
                        <a:rPr dirty="0" sz="1000" spc="2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(adiabatic)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or</a:t>
                      </a:r>
                      <a:r>
                        <a:rPr dirty="0" sz="1000" spc="125">
                          <a:latin typeface="Arial"/>
                          <a:cs typeface="Arial"/>
                        </a:rPr>
                        <a:t> 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f1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0">
                          <a:latin typeface="Arial"/>
                          <a:cs typeface="Arial"/>
                        </a:rPr>
                        <a:t>-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shaped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wet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object 12" descr=""/>
          <p:cNvGraphicFramePr>
            <a:graphicFrameLocks noGrp="1"/>
          </p:cNvGraphicFramePr>
          <p:nvPr/>
        </p:nvGraphicFramePr>
        <p:xfrm>
          <a:off x="1889760" y="5920233"/>
          <a:ext cx="4892040" cy="19685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04545"/>
                <a:gridCol w="4004945"/>
              </a:tblGrid>
              <a:tr h="29845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p0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 marR="391160">
                        <a:lnSpc>
                          <a:spcPts val="115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different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applications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i.e.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f1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variable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flip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angle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high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power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DEPT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p1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f1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90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degree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high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power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pulse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p2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f1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–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180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degree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high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power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pulse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p3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f2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90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degree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high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power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pulse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p4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f2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–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180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degree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high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power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pulse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p6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f1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90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degree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low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power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pulse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p11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 marR="202565">
                        <a:lnSpc>
                          <a:spcPts val="115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f1 channel -</a:t>
                      </a:r>
                      <a:r>
                        <a:rPr dirty="0" sz="1000" spc="28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90 degree shaped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 (selective excitation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or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water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flipback/watergate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or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wet)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p15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f1 channel – pulse for ROESY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spinlock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p16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homospoil/gradient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pulse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p17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f1 channel – trim pulse at pl10 or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pl15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p18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f1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channel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–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shaped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(off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resonance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presaturation)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object 13" descr=""/>
          <p:cNvGraphicFramePr>
            <a:graphicFrameLocks noGrp="1"/>
          </p:cNvGraphicFramePr>
          <p:nvPr/>
        </p:nvGraphicFramePr>
        <p:xfrm>
          <a:off x="1889760" y="8041638"/>
          <a:ext cx="4892040" cy="1828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04545"/>
                <a:gridCol w="4004945"/>
              </a:tblGrid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d0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  <a:tabLst>
                          <a:tab pos="2254250" algn="l"/>
                        </a:tabLst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incremented</a:t>
                      </a:r>
                      <a:r>
                        <a:rPr dirty="0" sz="10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delay</a:t>
                      </a:r>
                      <a:r>
                        <a:rPr dirty="0" sz="10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(2D)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	[3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usec]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d1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relaxation delay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1-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 *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T1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d2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1/(2J)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d3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1/(3J)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d4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1/(4J)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d6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delay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evolution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long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range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couplings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d7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delay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inversion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recovery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d8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NOESY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mixing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time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d9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TOCSY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mixing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time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d11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  <a:tabLst>
                          <a:tab pos="2035175" algn="l"/>
                        </a:tabLst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delay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disk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I/O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	[30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msec]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d12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  <a:tabLst>
                          <a:tab pos="2261235" algn="l"/>
                        </a:tabLst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delay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 power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switching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	[20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usec]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d14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delay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 evolution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after shaped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pulse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5" i="1">
                <a:latin typeface="Arial"/>
                <a:cs typeface="Arial"/>
              </a:rPr>
              <a:t> </a:t>
            </a:r>
            <a:r>
              <a:rPr dirty="0" sz="1200" spc="-2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662417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23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" name="object 5" descr=""/>
          <p:cNvGraphicFramePr>
            <a:graphicFrameLocks noGrp="1"/>
          </p:cNvGraphicFramePr>
          <p:nvPr/>
        </p:nvGraphicFramePr>
        <p:xfrm>
          <a:off x="1889760" y="866646"/>
          <a:ext cx="4892040" cy="76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04545"/>
                <a:gridCol w="4004945"/>
              </a:tblGrid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d16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delay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homospoil/gradient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recovery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d17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delay</a:t>
                      </a:r>
                      <a:r>
                        <a:rPr dirty="0" sz="1000" spc="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DANTE</a:t>
                      </a:r>
                      <a:r>
                        <a:rPr dirty="0" sz="1000" spc="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pulse-train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d18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delay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evolution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long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range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couplings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d19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delay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 binomial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water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suppression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9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d20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for different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applications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object 6" descr=""/>
          <p:cNvGraphicFramePr>
            <a:graphicFrameLocks noGrp="1"/>
          </p:cNvGraphicFramePr>
          <p:nvPr/>
        </p:nvGraphicFramePr>
        <p:xfrm>
          <a:off x="1889760" y="1890779"/>
          <a:ext cx="4892040" cy="121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04545"/>
                <a:gridCol w="4004945"/>
              </a:tblGrid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cnst0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for different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applications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cnst1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J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(HH)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cnst2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J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(XH)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cnst3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J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(XX)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cnst4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J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(YH)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cnst5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J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(XY)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cnst11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multiplicity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selection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10" b="1">
                          <a:latin typeface="Courier New"/>
                          <a:cs typeface="Courier New"/>
                        </a:rPr>
                        <a:t>cnst12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multiplicity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selection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object 7" descr=""/>
          <p:cNvGraphicFramePr>
            <a:graphicFrameLocks noGrp="1"/>
          </p:cNvGraphicFramePr>
          <p:nvPr/>
        </p:nvGraphicFramePr>
        <p:xfrm>
          <a:off x="1889760" y="3262379"/>
          <a:ext cx="4892040" cy="30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04545"/>
                <a:gridCol w="4004945"/>
              </a:tblGrid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vc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variable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loop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counter,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taken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from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vc-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list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vd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variable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delay,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taken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from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vd-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list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object 8" descr=""/>
          <p:cNvGraphicFramePr>
            <a:graphicFrameLocks noGrp="1"/>
          </p:cNvGraphicFramePr>
          <p:nvPr/>
        </p:nvGraphicFramePr>
        <p:xfrm>
          <a:off x="1889760" y="3719577"/>
          <a:ext cx="4892040" cy="7556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04545"/>
                <a:gridCol w="4004945"/>
              </a:tblGrid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l1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loop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MLEV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cycle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(((p6*64)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+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p5)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*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l1)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+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(p17*2)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=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mixing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time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l2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loop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GARP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cycle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l2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*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31.75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*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*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p9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=&gt;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AQ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l3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 marR="147320">
                        <a:lnSpc>
                          <a:spcPts val="115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loop for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phase sensitive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2D or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3D using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States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et al.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or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States-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TPPI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method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l3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=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td1/2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45085">
                        <a:lnSpc>
                          <a:spcPts val="1040"/>
                        </a:lnSpc>
                      </a:pPr>
                      <a:r>
                        <a:rPr dirty="0" sz="1000" spc="-25" b="1">
                          <a:latin typeface="Courier New"/>
                          <a:cs typeface="Courier New"/>
                        </a:rPr>
                        <a:t>l4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for different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applications i.e.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noediff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" name="object 9" descr=""/>
          <p:cNvSpPr txBox="1"/>
          <p:nvPr/>
        </p:nvSpPr>
        <p:spPr>
          <a:xfrm>
            <a:off x="1432029" y="4706620"/>
            <a:ext cx="5250180" cy="471360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algn="just" marL="439420" marR="10795">
              <a:lnSpc>
                <a:spcPct val="98700"/>
              </a:lnSpc>
              <a:spcBef>
                <a:spcPts val="114"/>
              </a:spcBef>
            </a:pPr>
            <a:r>
              <a:rPr dirty="0" sz="1200">
                <a:latin typeface="Arial"/>
                <a:cs typeface="Arial"/>
              </a:rPr>
              <a:t>Note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default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units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pulses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microseconds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(u),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units for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delays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seconds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(s),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but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always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combined with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unit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define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time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slot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XWinNMR.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nomenclature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here </a:t>
            </a:r>
            <a:r>
              <a:rPr dirty="0" sz="1200" spc="15">
                <a:latin typeface="Arial"/>
                <a:cs typeface="Arial"/>
              </a:rPr>
              <a:t>is</a:t>
            </a:r>
            <a:r>
              <a:rPr dirty="0" sz="1200">
                <a:latin typeface="Arial"/>
                <a:cs typeface="Arial"/>
              </a:rPr>
              <a:t>: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s</a:t>
            </a:r>
            <a:r>
              <a:rPr dirty="0" sz="1200" spc="-35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=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seconds,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m</a:t>
            </a:r>
            <a:r>
              <a:rPr dirty="0" sz="1200" spc="-409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=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milliseconds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u</a:t>
            </a:r>
            <a:r>
              <a:rPr dirty="0" sz="1200" spc="-31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=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microseconds.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example </a:t>
            </a:r>
            <a:r>
              <a:rPr dirty="0" sz="1200" spc="-5">
                <a:latin typeface="Arial"/>
                <a:cs typeface="Arial"/>
              </a:rPr>
              <a:t>T</a:t>
            </a:r>
            <a:r>
              <a:rPr dirty="0" sz="1200">
                <a:latin typeface="Arial"/>
                <a:cs typeface="Arial"/>
              </a:rPr>
              <a:t>o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se</a:t>
            </a:r>
            <a:r>
              <a:rPr dirty="0" sz="1200">
                <a:latin typeface="Arial"/>
                <a:cs typeface="Arial"/>
              </a:rPr>
              <a:t>t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th</a:t>
            </a:r>
            <a:r>
              <a:rPr dirty="0" sz="1200">
                <a:latin typeface="Arial"/>
                <a:cs typeface="Arial"/>
              </a:rPr>
              <a:t>e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valu</a:t>
            </a:r>
            <a:r>
              <a:rPr dirty="0" sz="1200">
                <a:latin typeface="Arial"/>
                <a:cs typeface="Arial"/>
              </a:rPr>
              <a:t>e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o</a:t>
            </a:r>
            <a:r>
              <a:rPr dirty="0" sz="1200">
                <a:latin typeface="Arial"/>
                <a:cs typeface="Arial"/>
              </a:rPr>
              <a:t>f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d1</a:t>
            </a:r>
            <a:r>
              <a:rPr dirty="0" sz="1200" spc="-10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500m</a:t>
            </a:r>
            <a:r>
              <a:rPr dirty="0" sz="1200" spc="-125" b="1">
                <a:latin typeface="Courier New"/>
                <a:cs typeface="Courier New"/>
              </a:rPr>
              <a:t> </a:t>
            </a:r>
            <a:r>
              <a:rPr dirty="0" sz="1200" spc="5">
                <a:latin typeface="Arial"/>
                <a:cs typeface="Arial"/>
              </a:rPr>
              <a:t>woul</a:t>
            </a:r>
            <a:r>
              <a:rPr dirty="0" sz="1200">
                <a:latin typeface="Arial"/>
                <a:cs typeface="Arial"/>
              </a:rPr>
              <a:t>d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 spc="5">
                <a:latin typeface="Arial"/>
                <a:cs typeface="Arial"/>
              </a:rPr>
              <a:t>defin</a:t>
            </a:r>
            <a:r>
              <a:rPr dirty="0" sz="1200">
                <a:latin typeface="Arial"/>
                <a:cs typeface="Arial"/>
              </a:rPr>
              <a:t>e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d1</a:t>
            </a:r>
            <a:r>
              <a:rPr dirty="0" sz="1200" spc="-11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last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half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 </a:t>
            </a:r>
            <a:r>
              <a:rPr dirty="0" sz="1200" spc="5">
                <a:latin typeface="Arial"/>
                <a:cs typeface="Arial"/>
              </a:rPr>
              <a:t>second.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00">
              <a:latin typeface="Arial"/>
              <a:cs typeface="Arial"/>
            </a:endParaRPr>
          </a:p>
          <a:p>
            <a:pPr marL="439420" marR="10795">
              <a:lnSpc>
                <a:spcPts val="1390"/>
              </a:lnSpc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complete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information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nomenclature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default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usage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of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program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found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in:</a:t>
            </a:r>
            <a:endParaRPr sz="1200">
              <a:latin typeface="Arial"/>
              <a:cs typeface="Arial"/>
            </a:endParaRPr>
          </a:p>
          <a:p>
            <a:pPr marL="439420">
              <a:lnSpc>
                <a:spcPts val="1355"/>
              </a:lnSpc>
            </a:pPr>
            <a:r>
              <a:rPr dirty="0" sz="1200" spc="-10">
                <a:latin typeface="Arial"/>
                <a:cs typeface="Arial"/>
              </a:rPr>
              <a:t>$XWinNMRHome/exp/stan/nmr/lists/pp/Param.info</a:t>
            </a:r>
            <a:endParaRPr sz="1200">
              <a:latin typeface="Arial"/>
              <a:cs typeface="Arial"/>
            </a:endParaRPr>
          </a:p>
          <a:p>
            <a:pPr marL="439420" marR="10795">
              <a:lnSpc>
                <a:spcPts val="1390"/>
              </a:lnSpc>
              <a:spcBef>
                <a:spcPts val="615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nomenclature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description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standard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programs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and </a:t>
            </a:r>
            <a:r>
              <a:rPr dirty="0" sz="1200">
                <a:latin typeface="Arial"/>
                <a:cs typeface="Arial"/>
              </a:rPr>
              <a:t>predefined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found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in:</a:t>
            </a:r>
            <a:endParaRPr sz="1200">
              <a:latin typeface="Arial"/>
              <a:cs typeface="Arial"/>
            </a:endParaRPr>
          </a:p>
          <a:p>
            <a:pPr marL="439420">
              <a:lnSpc>
                <a:spcPts val="1355"/>
              </a:lnSpc>
            </a:pPr>
            <a:r>
              <a:rPr dirty="0" sz="1200" spc="-10">
                <a:latin typeface="Arial"/>
                <a:cs typeface="Arial"/>
              </a:rPr>
              <a:t>$XWinNMRHome/exp/stan/nmr/lists/pp/Pulprog.info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120"/>
              </a:spcBef>
            </a:pPr>
            <a:endParaRPr sz="1200">
              <a:latin typeface="Arial"/>
              <a:cs typeface="Arial"/>
            </a:endParaRPr>
          </a:p>
          <a:p>
            <a:pPr algn="just" marL="12700" marR="10795">
              <a:lnSpc>
                <a:spcPct val="100000"/>
              </a:lnSpc>
            </a:pPr>
            <a:r>
              <a:rPr dirty="0" sz="1200">
                <a:latin typeface="Arial"/>
                <a:cs typeface="Arial"/>
              </a:rPr>
              <a:t>Acquisition,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processing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plotting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commands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given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either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XWinNMR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line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via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menu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selection.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Examples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zg</a:t>
            </a:r>
            <a:r>
              <a:rPr dirty="0" sz="1200">
                <a:latin typeface="Arial"/>
                <a:cs typeface="Arial"/>
              </a:rPr>
              <a:t>,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which </a:t>
            </a:r>
            <a:r>
              <a:rPr dirty="0" sz="1200">
                <a:latin typeface="Arial"/>
                <a:cs typeface="Arial"/>
              </a:rPr>
              <a:t>starts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acquisition,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ft</a:t>
            </a:r>
            <a:r>
              <a:rPr dirty="0" sz="1200" spc="-114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performs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Fourier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transformation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current data or </a:t>
            </a:r>
            <a:r>
              <a:rPr dirty="0" sz="1200" spc="-10" b="1">
                <a:latin typeface="Courier New"/>
                <a:cs typeface="Courier New"/>
              </a:rPr>
              <a:t>apk</a:t>
            </a:r>
            <a:r>
              <a:rPr dirty="0" sz="1200" spc="-38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which invokes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 automatic phase </a:t>
            </a:r>
            <a:r>
              <a:rPr dirty="0" sz="1200" spc="-10">
                <a:latin typeface="Arial"/>
                <a:cs typeface="Arial"/>
              </a:rPr>
              <a:t>correction.</a:t>
            </a:r>
            <a:endParaRPr sz="1200">
              <a:latin typeface="Arial"/>
              <a:cs typeface="Arial"/>
            </a:endParaRPr>
          </a:p>
          <a:p>
            <a:pPr algn="just" marL="12700" marR="5080">
              <a:lnSpc>
                <a:spcPct val="97800"/>
              </a:lnSpc>
              <a:spcBef>
                <a:spcPts val="700"/>
              </a:spcBef>
            </a:pPr>
            <a:r>
              <a:rPr dirty="0" sz="1200">
                <a:latin typeface="Arial"/>
                <a:cs typeface="Arial"/>
              </a:rPr>
              <a:t>Another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possibility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manage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different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task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XWinNMR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programs. </a:t>
            </a:r>
            <a:r>
              <a:rPr dirty="0" sz="1200">
                <a:latin typeface="Arial"/>
                <a:cs typeface="Arial"/>
              </a:rPr>
              <a:t>They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handle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many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routine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jobs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selected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edited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55">
                <a:latin typeface="Arial"/>
                <a:cs typeface="Arial"/>
              </a:rPr>
              <a:t> </a:t>
            </a:r>
            <a:r>
              <a:rPr dirty="0" sz="1200" spc="-20" b="1">
                <a:latin typeface="Courier New"/>
                <a:cs typeface="Courier New"/>
              </a:rPr>
              <a:t>edau </a:t>
            </a:r>
            <a:r>
              <a:rPr dirty="0" sz="1200">
                <a:latin typeface="Arial"/>
                <a:cs typeface="Arial"/>
              </a:rPr>
              <a:t>command.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programs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have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compiled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before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first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usage.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Compile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and </a:t>
            </a:r>
            <a:r>
              <a:rPr dirty="0" sz="1200">
                <a:latin typeface="Arial"/>
                <a:cs typeface="Arial"/>
              </a:rPr>
              <a:t>start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Programs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entering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xau</a:t>
            </a:r>
            <a:r>
              <a:rPr dirty="0" sz="1200" spc="-38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followed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 the program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name.</a:t>
            </a:r>
            <a:endParaRPr sz="1200">
              <a:latin typeface="Arial"/>
              <a:cs typeface="Arial"/>
            </a:endParaRPr>
          </a:p>
          <a:p>
            <a:pPr algn="just" marL="12700" marR="10795">
              <a:lnSpc>
                <a:spcPts val="1390"/>
              </a:lnSpc>
              <a:spcBef>
                <a:spcPts val="760"/>
              </a:spcBef>
            </a:pPr>
            <a:r>
              <a:rPr dirty="0" sz="1200">
                <a:latin typeface="Arial"/>
                <a:cs typeface="Arial"/>
              </a:rPr>
              <a:t>XWinNMR</a:t>
            </a:r>
            <a:r>
              <a:rPr dirty="0" sz="1200" spc="13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also</a:t>
            </a:r>
            <a:r>
              <a:rPr dirty="0" sz="1200" spc="13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offers</a:t>
            </a:r>
            <a:r>
              <a:rPr dirty="0" sz="1200" spc="13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extensive</a:t>
            </a:r>
            <a:r>
              <a:rPr dirty="0" sz="1200" spc="13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online</a:t>
            </a:r>
            <a:r>
              <a:rPr dirty="0" sz="1200" spc="13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documentation,</a:t>
            </a:r>
            <a:r>
              <a:rPr dirty="0" sz="1200" spc="13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13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135">
                <a:latin typeface="Arial"/>
                <a:cs typeface="Arial"/>
              </a:rPr>
              <a:t>  </a:t>
            </a:r>
            <a:r>
              <a:rPr dirty="0" sz="1200" spc="-25">
                <a:latin typeface="Arial"/>
                <a:cs typeface="Arial"/>
              </a:rPr>
              <a:t>be </a:t>
            </a:r>
            <a:r>
              <a:rPr dirty="0" sz="1200">
                <a:latin typeface="Arial"/>
                <a:cs typeface="Arial"/>
              </a:rPr>
              <a:t>accessed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via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help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menu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XWinNMR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menu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bar.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24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845553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2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889506" y="791817"/>
            <a:ext cx="5792470" cy="30626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434"/>
              </a:spcBef>
            </a:pPr>
            <a:r>
              <a:rPr dirty="0" sz="1400" b="1">
                <a:latin typeface="Arial"/>
                <a:cs typeface="Arial"/>
              </a:rPr>
              <a:t>2.2.3</a:t>
            </a:r>
            <a:r>
              <a:rPr dirty="0" sz="1400" spc="6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Changes</a:t>
            </a:r>
            <a:r>
              <a:rPr dirty="0" sz="1400" spc="-5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for</a:t>
            </a:r>
            <a:r>
              <a:rPr dirty="0" sz="1400" spc="-5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XWinNMR</a:t>
            </a:r>
            <a:r>
              <a:rPr dirty="0" sz="1400" spc="-50" b="1">
                <a:latin typeface="Arial"/>
                <a:cs typeface="Arial"/>
              </a:rPr>
              <a:t> </a:t>
            </a:r>
            <a:r>
              <a:rPr dirty="0" sz="1400" spc="-25" b="1">
                <a:latin typeface="Arial"/>
                <a:cs typeface="Arial"/>
              </a:rPr>
              <a:t>3.5</a:t>
            </a:r>
            <a:endParaRPr sz="1400">
              <a:latin typeface="Arial"/>
              <a:cs typeface="Arial"/>
            </a:endParaRPr>
          </a:p>
          <a:p>
            <a:pPr algn="just" marL="554990" marR="5080">
              <a:lnSpc>
                <a:spcPts val="1390"/>
              </a:lnSpc>
              <a:spcBef>
                <a:spcPts val="385"/>
              </a:spcBef>
            </a:pPr>
            <a:r>
              <a:rPr dirty="0" sz="1200">
                <a:latin typeface="Arial"/>
                <a:cs typeface="Arial"/>
              </a:rPr>
              <a:t>XWinNMR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version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3.5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shipped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new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systems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now.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There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some </a:t>
            </a:r>
            <a:r>
              <a:rPr dirty="0" sz="1200">
                <a:latin typeface="Arial"/>
                <a:cs typeface="Arial"/>
              </a:rPr>
              <a:t>new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commands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handling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some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programs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have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changed </a:t>
            </a:r>
            <a:r>
              <a:rPr dirty="0" sz="1200">
                <a:latin typeface="Arial"/>
                <a:cs typeface="Arial"/>
              </a:rPr>
              <a:t>from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software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version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3.1.</a:t>
            </a:r>
            <a:endParaRPr sz="1200">
              <a:latin typeface="Arial"/>
              <a:cs typeface="Arial"/>
            </a:endParaRPr>
          </a:p>
          <a:p>
            <a:pPr algn="just" marL="779145" marR="10795" indent="-224790">
              <a:lnSpc>
                <a:spcPct val="95000"/>
              </a:lnSpc>
              <a:spcBef>
                <a:spcPts val="660"/>
              </a:spcBef>
              <a:buFont typeface="Symbol"/>
              <a:buChar char=""/>
              <a:tabLst>
                <a:tab pos="780415" algn="l"/>
              </a:tabLst>
            </a:pP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XWinNMR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3.5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names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program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files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have </a:t>
            </a:r>
            <a:r>
              <a:rPr dirty="0" sz="1200" spc="-20">
                <a:latin typeface="Arial"/>
                <a:cs typeface="Arial"/>
              </a:rPr>
              <a:t>	</a:t>
            </a:r>
            <a:r>
              <a:rPr dirty="0" sz="1200">
                <a:latin typeface="Arial"/>
                <a:cs typeface="Arial"/>
              </a:rPr>
              <a:t>been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adjusted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general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NMR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nomenclature.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recording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HSQC, </a:t>
            </a:r>
            <a:r>
              <a:rPr dirty="0" sz="1200" spc="-10">
                <a:latin typeface="Arial"/>
                <a:cs typeface="Arial"/>
              </a:rPr>
              <a:t>	</a:t>
            </a:r>
            <a:r>
              <a:rPr dirty="0" sz="1200">
                <a:latin typeface="Arial"/>
                <a:cs typeface="Arial"/>
              </a:rPr>
              <a:t>HMQC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HMBC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spectra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program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files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starting </a:t>
            </a:r>
            <a:r>
              <a:rPr dirty="0" sz="1200" spc="-10">
                <a:latin typeface="Arial"/>
                <a:cs typeface="Arial"/>
              </a:rPr>
              <a:t>	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4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letter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code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hsqc,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hmqc,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hmbc,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respectively,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have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be </a:t>
            </a:r>
            <a:r>
              <a:rPr dirty="0" sz="1200" spc="-25">
                <a:latin typeface="Arial"/>
                <a:cs typeface="Arial"/>
              </a:rPr>
              <a:t>	</a:t>
            </a:r>
            <a:r>
              <a:rPr dirty="0" sz="1200">
                <a:latin typeface="Arial"/>
                <a:cs typeface="Arial"/>
              </a:rPr>
              <a:t>given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pulprog</a:t>
            </a:r>
            <a:r>
              <a:rPr dirty="0" sz="1200" spc="-39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line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eda</a:t>
            </a:r>
            <a:r>
              <a:rPr dirty="0" sz="1200" spc="-375" b="1">
                <a:latin typeface="Courier New"/>
                <a:cs typeface="Courier New"/>
              </a:rPr>
              <a:t> </a:t>
            </a:r>
            <a:r>
              <a:rPr dirty="0" sz="1200" spc="-10">
                <a:latin typeface="Arial"/>
                <a:cs typeface="Arial"/>
              </a:rPr>
              <a:t>table.</a:t>
            </a:r>
            <a:endParaRPr sz="1200">
              <a:latin typeface="Arial"/>
              <a:cs typeface="Arial"/>
            </a:endParaRPr>
          </a:p>
          <a:p>
            <a:pPr algn="just" marL="779145" marR="10795" indent="-224790">
              <a:lnSpc>
                <a:spcPct val="101699"/>
              </a:lnSpc>
              <a:spcBef>
                <a:spcPts val="695"/>
              </a:spcBef>
              <a:buFont typeface="Symbol"/>
              <a:buChar char=""/>
              <a:tabLst>
                <a:tab pos="780415" algn="l"/>
              </a:tabLst>
            </a:pP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new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 spc="-80" b="1">
                <a:latin typeface="Courier New"/>
                <a:cs typeface="Courier New"/>
              </a:rPr>
              <a:t>TD0</a:t>
            </a:r>
            <a:r>
              <a:rPr dirty="0" sz="1200" spc="-10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now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available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60">
                <a:latin typeface="Arial"/>
                <a:cs typeface="Arial"/>
              </a:rPr>
              <a:t> </a:t>
            </a:r>
            <a:r>
              <a:rPr dirty="0" sz="1200" spc="-45" b="1">
                <a:latin typeface="Courier New"/>
                <a:cs typeface="Courier New"/>
              </a:rPr>
              <a:t>eda</a:t>
            </a:r>
            <a:r>
              <a:rPr dirty="0" sz="1200" spc="-14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table.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parameter </a:t>
            </a:r>
            <a:r>
              <a:rPr dirty="0" sz="1200" spc="-10">
                <a:latin typeface="Arial"/>
                <a:cs typeface="Arial"/>
              </a:rPr>
              <a:t>	</a:t>
            </a:r>
            <a:r>
              <a:rPr dirty="0" sz="1200">
                <a:latin typeface="Arial"/>
                <a:cs typeface="Arial"/>
              </a:rPr>
              <a:t>brings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about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storage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your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1D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after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recording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ns/TD0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scans.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This </a:t>
            </a:r>
            <a:r>
              <a:rPr dirty="0" sz="1200" spc="-20">
                <a:latin typeface="Arial"/>
                <a:cs typeface="Arial"/>
              </a:rPr>
              <a:t>	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especially useful for very long 1D </a:t>
            </a:r>
            <a:r>
              <a:rPr dirty="0" sz="1200" spc="-10">
                <a:latin typeface="Arial"/>
                <a:cs typeface="Arial"/>
              </a:rPr>
              <a:t>experiments.</a:t>
            </a:r>
            <a:endParaRPr sz="1200">
              <a:latin typeface="Arial"/>
              <a:cs typeface="Arial"/>
            </a:endParaRPr>
          </a:p>
          <a:p>
            <a:pPr algn="just" marL="451484" marR="5080">
              <a:lnSpc>
                <a:spcPct val="96700"/>
              </a:lnSpc>
              <a:spcBef>
                <a:spcPts val="580"/>
              </a:spcBef>
            </a:pP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more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information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general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changes,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please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refer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release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letter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of </a:t>
            </a:r>
            <a:r>
              <a:rPr dirty="0" sz="1200">
                <a:latin typeface="Arial"/>
                <a:cs typeface="Arial"/>
              </a:rPr>
              <a:t>your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software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packet.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Information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program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specific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changes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be </a:t>
            </a:r>
            <a:r>
              <a:rPr dirty="0" sz="1200">
                <a:latin typeface="Arial"/>
                <a:cs typeface="Arial"/>
              </a:rPr>
              <a:t>found in: </a:t>
            </a:r>
            <a:r>
              <a:rPr dirty="0" sz="1200" spc="-10">
                <a:latin typeface="Arial"/>
                <a:cs typeface="Arial"/>
              </a:rPr>
              <a:t>$XWinNMRHome/exp/stan/nmr/lists/pp/Update.info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864104" y="4700522"/>
            <a:ext cx="6014085" cy="474408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  <a:tabLst>
                <a:tab pos="5975350" algn="l"/>
              </a:tabLst>
            </a:pP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2.3</a:t>
            </a:r>
            <a:r>
              <a:rPr dirty="0" u="heavy" sz="1550" spc="4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Tuning</a:t>
            </a:r>
            <a:r>
              <a:rPr dirty="0" u="heavy" sz="1550" spc="9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and</a:t>
            </a:r>
            <a:r>
              <a:rPr dirty="0" u="heavy" sz="1550" spc="9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Matching</a:t>
            </a:r>
            <a:r>
              <a:rPr dirty="0" u="heavy" sz="1550" spc="9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the</a:t>
            </a:r>
            <a:r>
              <a:rPr dirty="0" u="heavy" sz="1550" spc="9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spc="-2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Probe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1550">
              <a:latin typeface="Arial"/>
              <a:cs typeface="Arial"/>
            </a:endParaRPr>
          </a:p>
          <a:p>
            <a:pPr algn="just" marL="580390" marR="207010">
              <a:lnSpc>
                <a:spcPct val="96200"/>
              </a:lnSpc>
              <a:spcBef>
                <a:spcPts val="1185"/>
              </a:spcBef>
            </a:pP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probehead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there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resonant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circuits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each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nucleus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indicated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probehead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label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(e.g.,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13</a:t>
            </a:r>
            <a:r>
              <a:rPr dirty="0" sz="1200">
                <a:latin typeface="Arial"/>
                <a:cs typeface="Arial"/>
              </a:rPr>
              <a:t>C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 a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dual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H/</a:t>
            </a:r>
            <a:r>
              <a:rPr dirty="0" baseline="38194" sz="1200">
                <a:latin typeface="Arial"/>
                <a:cs typeface="Arial"/>
              </a:rPr>
              <a:t>13</a:t>
            </a:r>
            <a:r>
              <a:rPr dirty="0" sz="1200">
                <a:latin typeface="Arial"/>
                <a:cs typeface="Arial"/>
              </a:rPr>
              <a:t>C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probehead; </a:t>
            </a:r>
            <a:r>
              <a:rPr dirty="0" sz="1200">
                <a:latin typeface="Arial"/>
                <a:cs typeface="Arial"/>
              </a:rPr>
              <a:t>one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wide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range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nuclei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BBO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BBI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probeheads). </a:t>
            </a:r>
            <a:r>
              <a:rPr dirty="0" sz="1200">
                <a:latin typeface="Arial"/>
                <a:cs typeface="Arial"/>
              </a:rPr>
              <a:t>There is also a resonant circuit for the lock nucleus, but the standard user </a:t>
            </a:r>
            <a:r>
              <a:rPr dirty="0" sz="1200" spc="-20">
                <a:latin typeface="Arial"/>
                <a:cs typeface="Arial"/>
              </a:rPr>
              <a:t>will </a:t>
            </a:r>
            <a:r>
              <a:rPr dirty="0" sz="1200">
                <a:latin typeface="Arial"/>
                <a:cs typeface="Arial"/>
              </a:rPr>
              <a:t>never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need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adjust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this,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will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ignore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following.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Each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circuits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has</a:t>
            </a:r>
            <a:r>
              <a:rPr dirty="0" sz="1200" spc="4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4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4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at</a:t>
            </a:r>
            <a:r>
              <a:rPr dirty="0" sz="1200" spc="4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4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4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4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most</a:t>
            </a:r>
            <a:r>
              <a:rPr dirty="0" sz="1200" spc="4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sensitive</a:t>
            </a:r>
            <a:r>
              <a:rPr dirty="0" sz="1200" spc="4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(the</a:t>
            </a:r>
            <a:r>
              <a:rPr dirty="0" sz="1200" spc="47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resonance </a:t>
            </a:r>
            <a:r>
              <a:rPr dirty="0" sz="1200">
                <a:latin typeface="Arial"/>
                <a:cs typeface="Arial"/>
              </a:rPr>
              <a:t>frequency).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Once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sample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inserted,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probehead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should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tuned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and </a:t>
            </a:r>
            <a:r>
              <a:rPr dirty="0" sz="1200">
                <a:latin typeface="Arial"/>
                <a:cs typeface="Arial"/>
              </a:rPr>
              <a:t>matched for these individual </a:t>
            </a:r>
            <a:r>
              <a:rPr dirty="0" sz="1200" spc="-10">
                <a:latin typeface="Arial"/>
                <a:cs typeface="Arial"/>
              </a:rPr>
              <a:t>frequencies.</a:t>
            </a:r>
            <a:endParaRPr sz="1200">
              <a:latin typeface="Arial"/>
              <a:cs typeface="Arial"/>
            </a:endParaRPr>
          </a:p>
          <a:p>
            <a:pPr algn="just" marL="580390" marR="200660">
              <a:lnSpc>
                <a:spcPct val="97300"/>
              </a:lnSpc>
              <a:spcBef>
                <a:spcPts val="570"/>
              </a:spcBef>
            </a:pPr>
            <a:r>
              <a:rPr dirty="0" sz="1200">
                <a:latin typeface="Arial"/>
                <a:cs typeface="Arial"/>
              </a:rPr>
              <a:t>Tuning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process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adjusting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until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coincides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pulses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transmitted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circuit.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example,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frequency </a:t>
            </a:r>
            <a:r>
              <a:rPr dirty="0" sz="1200">
                <a:latin typeface="Arial"/>
                <a:cs typeface="Arial"/>
              </a:rPr>
              <a:t>at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resonant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circuit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most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sensitive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must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carrier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pulses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(which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 spc="-80" b="1">
                <a:latin typeface="Courier New"/>
                <a:cs typeface="Courier New"/>
              </a:rPr>
              <a:t>sfo1</a:t>
            </a:r>
            <a:r>
              <a:rPr dirty="0" sz="1200" spc="-10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circuit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connected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f1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channel,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 spc="-40" b="1">
                <a:latin typeface="Courier New"/>
                <a:cs typeface="Courier New"/>
              </a:rPr>
              <a:t>sfo2</a:t>
            </a:r>
            <a:r>
              <a:rPr dirty="0" sz="1200" spc="-14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connected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f2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channel,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etc.).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Matching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process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adjusting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impedance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resonant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circuit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until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-10">
                <a:latin typeface="Arial"/>
                <a:cs typeface="Arial"/>
              </a:rPr>
              <a:t> corresponds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impedance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transmission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line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connected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it.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impedance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50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Symbol"/>
                <a:cs typeface="Symbol"/>
              </a:rPr>
              <a:t>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Correct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matching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maximizes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transmitted to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coil.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probehead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said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tuned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matched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when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all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its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resonant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circuits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tuned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matched.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Once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probehead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has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been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tuned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matched,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it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necessary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retune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rematch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after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slight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adjustments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carrier </a:t>
            </a:r>
            <a:r>
              <a:rPr dirty="0" sz="1200">
                <a:latin typeface="Arial"/>
                <a:cs typeface="Arial"/>
              </a:rPr>
              <a:t>frequency,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since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probehead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generally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tuned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matched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over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range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couple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hundred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kHz.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other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hand,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large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adjustments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carrier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frequency,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necessary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when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changing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nuclei,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warrant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retuning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and </a:t>
            </a:r>
            <a:r>
              <a:rPr dirty="0" sz="1200">
                <a:latin typeface="Arial"/>
                <a:cs typeface="Arial"/>
              </a:rPr>
              <a:t>rematching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probehead.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Thus,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broadband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probe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needs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retuned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rematched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each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time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heteronucleus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-10">
                <a:latin typeface="Arial"/>
                <a:cs typeface="Arial"/>
              </a:rPr>
              <a:t> changed.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5" i="1">
                <a:latin typeface="Arial"/>
                <a:cs typeface="Arial"/>
              </a:rPr>
              <a:t> </a:t>
            </a:r>
            <a:r>
              <a:rPr dirty="0" sz="1200" spc="-2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662417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25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432049" y="823472"/>
            <a:ext cx="5243830" cy="59245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algn="just" marL="12700" marR="5080">
              <a:lnSpc>
                <a:spcPct val="101699"/>
              </a:lnSpc>
              <a:spcBef>
                <a:spcPts val="170"/>
              </a:spcBef>
            </a:pP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you</a:t>
            </a:r>
            <a:r>
              <a:rPr dirty="0" sz="1200" spc="-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have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ATM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probe,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 spc="-65" b="1">
                <a:latin typeface="Courier New"/>
                <a:cs typeface="Courier New"/>
              </a:rPr>
              <a:t>edsp</a:t>
            </a:r>
            <a:r>
              <a:rPr dirty="0" sz="1200" spc="-114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spectrometer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parameters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channels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should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matched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tuned.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1H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channel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F1 </a:t>
            </a:r>
            <a:r>
              <a:rPr dirty="0" sz="1200">
                <a:latin typeface="Arial"/>
                <a:cs typeface="Arial"/>
              </a:rPr>
              <a:t>and 13C on channel F2 enter the following </a:t>
            </a:r>
            <a:r>
              <a:rPr dirty="0" sz="1200" spc="-10">
                <a:latin typeface="Arial"/>
                <a:cs typeface="Arial"/>
              </a:rPr>
              <a:t>values: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718307" y="1518411"/>
            <a:ext cx="440055" cy="556260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algn="just" marL="12700" marR="5080">
              <a:lnSpc>
                <a:spcPct val="95000"/>
              </a:lnSpc>
              <a:spcBef>
                <a:spcPts val="170"/>
              </a:spcBef>
            </a:pPr>
            <a:r>
              <a:rPr dirty="0" sz="1200" spc="-20">
                <a:latin typeface="Arial"/>
                <a:cs typeface="Arial"/>
              </a:rPr>
              <a:t>NUC1 NUC2 NUC3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089908" y="1518411"/>
            <a:ext cx="324485" cy="5562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37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1H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370"/>
              </a:lnSpc>
            </a:pPr>
            <a:r>
              <a:rPr dirty="0" sz="1200" spc="-25">
                <a:latin typeface="Arial"/>
                <a:cs typeface="Arial"/>
              </a:rPr>
              <a:t>13C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200" spc="-25">
                <a:latin typeface="Arial"/>
                <a:cs typeface="Arial"/>
              </a:rPr>
              <a:t>OFF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406645" y="2103626"/>
            <a:ext cx="5300980" cy="123888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algn="just" marL="38100" marR="30480">
              <a:lnSpc>
                <a:spcPct val="105000"/>
              </a:lnSpc>
              <a:spcBef>
                <a:spcPts val="25"/>
              </a:spcBef>
            </a:pP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automatically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sets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 spc="-60" b="1">
                <a:latin typeface="Courier New"/>
                <a:cs typeface="Courier New"/>
              </a:rPr>
              <a:t>sfo1</a:t>
            </a:r>
            <a:r>
              <a:rPr dirty="0" sz="1200" spc="-12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appropriate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 spc="-50" b="1">
                <a:latin typeface="Courier New"/>
                <a:cs typeface="Courier New"/>
              </a:rPr>
              <a:t>sfo2</a:t>
            </a:r>
            <a:r>
              <a:rPr dirty="0" sz="1200" spc="-130" b="1">
                <a:latin typeface="Courier New"/>
                <a:cs typeface="Courier New"/>
              </a:rPr>
              <a:t> </a:t>
            </a:r>
            <a:r>
              <a:rPr dirty="0" sz="1200" spc="-25">
                <a:latin typeface="Arial"/>
                <a:cs typeface="Arial"/>
              </a:rPr>
              <a:t>to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corresponding</a:t>
            </a:r>
            <a:r>
              <a:rPr dirty="0" sz="1200" spc="33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13</a:t>
            </a:r>
            <a:r>
              <a:rPr dirty="0" sz="1200">
                <a:latin typeface="Arial"/>
                <a:cs typeface="Arial"/>
              </a:rPr>
              <a:t>C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tuning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matching.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Exit</a:t>
            </a:r>
            <a:r>
              <a:rPr dirty="0" sz="1200" spc="37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edsp</a:t>
            </a:r>
            <a:r>
              <a:rPr dirty="0" sz="1200" spc="-10" b="1">
                <a:latin typeface="Courier New"/>
                <a:cs typeface="Courier New"/>
              </a:rPr>
              <a:t> </a:t>
            </a:r>
            <a:r>
              <a:rPr dirty="0" sz="1200" spc="-25">
                <a:latin typeface="Arial"/>
                <a:cs typeface="Arial"/>
              </a:rPr>
              <a:t>by </a:t>
            </a:r>
            <a:r>
              <a:rPr dirty="0" sz="1200">
                <a:latin typeface="Arial"/>
                <a:cs typeface="Arial"/>
              </a:rPr>
              <a:t>clicking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 spc="-20" b="1">
                <a:latin typeface="Courier New"/>
                <a:cs typeface="Courier New"/>
              </a:rPr>
              <a:t>SAVE</a:t>
            </a:r>
            <a:r>
              <a:rPr dirty="0" sz="1200" spc="-2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  <a:p>
            <a:pPr algn="just" marL="38100" marR="36195">
              <a:lnSpc>
                <a:spcPct val="105000"/>
              </a:lnSpc>
              <a:spcBef>
                <a:spcPts val="555"/>
              </a:spcBef>
            </a:pPr>
            <a:r>
              <a:rPr dirty="0" sz="1200">
                <a:latin typeface="Arial"/>
                <a:cs typeface="Arial"/>
              </a:rPr>
              <a:t>Type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atma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will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invoke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automatic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program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all </a:t>
            </a:r>
            <a:r>
              <a:rPr dirty="0" sz="1200">
                <a:latin typeface="Arial"/>
                <a:cs typeface="Arial"/>
              </a:rPr>
              <a:t>nuclei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were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selected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previously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edsp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Therefore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necessary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to </a:t>
            </a:r>
            <a:r>
              <a:rPr dirty="0" sz="1200">
                <a:latin typeface="Arial"/>
                <a:cs typeface="Arial"/>
              </a:rPr>
              <a:t>tune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manually.</a:t>
            </a:r>
            <a:endParaRPr sz="12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864102" y="3944620"/>
            <a:ext cx="4526280" cy="2673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550" b="1">
                <a:latin typeface="Arial"/>
                <a:cs typeface="Arial"/>
              </a:rPr>
              <a:t>2.4</a:t>
            </a:r>
            <a:r>
              <a:rPr dirty="0" sz="1550" spc="50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Tuning</a:t>
            </a:r>
            <a:r>
              <a:rPr dirty="0" sz="1550" spc="120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and</a:t>
            </a:r>
            <a:r>
              <a:rPr dirty="0" sz="1550" spc="120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Matching</a:t>
            </a:r>
            <a:r>
              <a:rPr dirty="0" sz="1550" spc="60" b="1">
                <a:latin typeface="Arial"/>
                <a:cs typeface="Arial"/>
              </a:rPr>
              <a:t> </a:t>
            </a:r>
            <a:r>
              <a:rPr dirty="0" baseline="39682" sz="1575" b="1">
                <a:latin typeface="Arial"/>
                <a:cs typeface="Arial"/>
              </a:rPr>
              <a:t>1</a:t>
            </a:r>
            <a:r>
              <a:rPr dirty="0" sz="1550" b="1">
                <a:latin typeface="Arial"/>
                <a:cs typeface="Arial"/>
              </a:rPr>
              <a:t>H</a:t>
            </a:r>
            <a:r>
              <a:rPr dirty="0" sz="1550" spc="95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(non</a:t>
            </a:r>
            <a:r>
              <a:rPr dirty="0" sz="1550" spc="95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ATM</a:t>
            </a:r>
            <a:r>
              <a:rPr dirty="0" sz="1550" spc="100" b="1">
                <a:latin typeface="Arial"/>
                <a:cs typeface="Arial"/>
              </a:rPr>
              <a:t> </a:t>
            </a:r>
            <a:r>
              <a:rPr dirty="0" sz="1550" spc="-10" b="1">
                <a:latin typeface="Arial"/>
                <a:cs typeface="Arial"/>
              </a:rPr>
              <a:t>Probes)</a:t>
            </a:r>
            <a:endParaRPr sz="1550">
              <a:latin typeface="Arial"/>
              <a:cs typeface="Arial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902205" y="4176777"/>
            <a:ext cx="5937885" cy="18415"/>
          </a:xfrm>
          <a:custGeom>
            <a:avLst/>
            <a:gdLst/>
            <a:ahLst/>
            <a:cxnLst/>
            <a:rect l="l" t="t" r="r" b="b"/>
            <a:pathLst>
              <a:path w="5937884" h="18414">
                <a:moveTo>
                  <a:pt x="5937504" y="0"/>
                </a:moveTo>
                <a:lnTo>
                  <a:pt x="0" y="0"/>
                </a:lnTo>
                <a:lnTo>
                  <a:pt x="0" y="18285"/>
                </a:lnTo>
                <a:lnTo>
                  <a:pt x="5937504" y="18285"/>
                </a:lnTo>
                <a:lnTo>
                  <a:pt x="59375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1432052" y="4322571"/>
            <a:ext cx="39331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39750" algn="l"/>
                <a:tab pos="881380" algn="l"/>
                <a:tab pos="1357630" algn="l"/>
                <a:tab pos="2319020" algn="l"/>
                <a:tab pos="2574925" algn="l"/>
                <a:tab pos="2874010" algn="l"/>
                <a:tab pos="3698875" algn="l"/>
              </a:tabLst>
            </a:pPr>
            <a:r>
              <a:rPr dirty="0" sz="1200" spc="-20">
                <a:latin typeface="Arial"/>
                <a:cs typeface="Arial"/>
              </a:rPr>
              <a:t>When</a:t>
            </a:r>
            <a:r>
              <a:rPr dirty="0" sz="1200">
                <a:latin typeface="Arial"/>
                <a:cs typeface="Arial"/>
              </a:rPr>
              <a:t>	</a:t>
            </a:r>
            <a:r>
              <a:rPr dirty="0" sz="1200" spc="-25">
                <a:latin typeface="Arial"/>
                <a:cs typeface="Arial"/>
              </a:rPr>
              <a:t>the</a:t>
            </a:r>
            <a:r>
              <a:rPr dirty="0" sz="1200">
                <a:latin typeface="Arial"/>
                <a:cs typeface="Arial"/>
              </a:rPr>
              <a:t>	</a:t>
            </a:r>
            <a:r>
              <a:rPr dirty="0" sz="1200" spc="-25">
                <a:latin typeface="Arial"/>
                <a:cs typeface="Arial"/>
              </a:rPr>
              <a:t>NMR</a:t>
            </a:r>
            <a:r>
              <a:rPr dirty="0" sz="1200">
                <a:latin typeface="Arial"/>
                <a:cs typeface="Arial"/>
              </a:rPr>
              <a:t>	</a:t>
            </a:r>
            <a:r>
              <a:rPr dirty="0" sz="1200" spc="-10">
                <a:latin typeface="Arial"/>
                <a:cs typeface="Arial"/>
              </a:rPr>
              <a:t>experiments</a:t>
            </a:r>
            <a:r>
              <a:rPr dirty="0" sz="1200">
                <a:latin typeface="Arial"/>
                <a:cs typeface="Arial"/>
              </a:rPr>
              <a:t>	</a:t>
            </a:r>
            <a:r>
              <a:rPr dirty="0" sz="1200" spc="-25">
                <a:latin typeface="Arial"/>
                <a:cs typeface="Arial"/>
              </a:rPr>
              <a:t>to</a:t>
            </a:r>
            <a:r>
              <a:rPr dirty="0" sz="1200">
                <a:latin typeface="Arial"/>
                <a:cs typeface="Arial"/>
              </a:rPr>
              <a:t>	</a:t>
            </a:r>
            <a:r>
              <a:rPr dirty="0" sz="1200" spc="-25">
                <a:latin typeface="Arial"/>
                <a:cs typeface="Arial"/>
              </a:rPr>
              <a:t>be</a:t>
            </a:r>
            <a:r>
              <a:rPr dirty="0" sz="1200">
                <a:latin typeface="Arial"/>
                <a:cs typeface="Arial"/>
              </a:rPr>
              <a:t>	</a:t>
            </a:r>
            <a:r>
              <a:rPr dirty="0" sz="1200" spc="-10">
                <a:latin typeface="Arial"/>
                <a:cs typeface="Arial"/>
              </a:rPr>
              <a:t>performed</a:t>
            </a:r>
            <a:r>
              <a:rPr dirty="0" sz="1200">
                <a:latin typeface="Arial"/>
                <a:cs typeface="Arial"/>
              </a:rPr>
              <a:t>	</a:t>
            </a:r>
            <a:r>
              <a:rPr dirty="0" sz="1200" spc="-25">
                <a:latin typeface="Arial"/>
                <a:cs typeface="Arial"/>
              </a:rPr>
              <a:t>are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5442205" y="4255520"/>
            <a:ext cx="2413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800" spc="-25">
                <a:latin typeface="Arial"/>
                <a:cs typeface="Arial"/>
              </a:rPr>
              <a:t>1</a:t>
            </a:r>
            <a:r>
              <a:rPr dirty="0" baseline="-25462" sz="1800" spc="-37">
                <a:latin typeface="Arial"/>
                <a:cs typeface="Arial"/>
              </a:rPr>
              <a:t>H</a:t>
            </a:r>
            <a:endParaRPr baseline="-25462" sz="18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766841" y="4322571"/>
            <a:ext cx="90931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Arial"/>
                <a:cs typeface="Arial"/>
              </a:rPr>
              <a:t>homonuclear</a:t>
            </a:r>
            <a:endParaRPr sz="120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406652" y="4499359"/>
            <a:ext cx="529463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"/>
                <a:cs typeface="Arial"/>
              </a:rPr>
              <a:t>experiments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(e.g.,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spectroscopy,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COSY,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NOESY,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TOCSY),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only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</a:t>
            </a:r>
            <a:endParaRPr sz="120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406641" y="4609085"/>
            <a:ext cx="5294630" cy="1056005"/>
          </a:xfrm>
          <a:prstGeom prst="rect">
            <a:avLst/>
          </a:prstGeom>
        </p:spPr>
        <p:txBody>
          <a:bodyPr wrap="square" lIns="0" tIns="79375" rIns="0" bIns="0" rtlCol="0" vert="horz">
            <a:spAutoFit/>
          </a:bodyPr>
          <a:lstStyle/>
          <a:p>
            <a:pPr algn="just" marL="38100">
              <a:lnSpc>
                <a:spcPct val="100000"/>
              </a:lnSpc>
              <a:spcBef>
                <a:spcPts val="625"/>
              </a:spcBef>
            </a:pP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circuit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probehead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tuned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10">
                <a:latin typeface="Arial"/>
                <a:cs typeface="Arial"/>
              </a:rPr>
              <a:t> matched.</a:t>
            </a:r>
            <a:endParaRPr sz="1200">
              <a:latin typeface="Arial"/>
              <a:cs typeface="Arial"/>
            </a:endParaRPr>
          </a:p>
          <a:p>
            <a:pPr algn="just" marL="38100" marR="30480">
              <a:lnSpc>
                <a:spcPct val="96700"/>
              </a:lnSpc>
              <a:spcBef>
                <a:spcPts val="575"/>
              </a:spcBef>
            </a:pPr>
            <a:r>
              <a:rPr dirty="0" sz="1200">
                <a:latin typeface="Arial"/>
                <a:cs typeface="Arial"/>
              </a:rPr>
              <a:t>Make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sure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sample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magnet,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probehead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connected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standard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acquisition.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Note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there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special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configuration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for </a:t>
            </a:r>
            <a:r>
              <a:rPr dirty="0" sz="1200">
                <a:latin typeface="Arial"/>
                <a:cs typeface="Arial"/>
              </a:rPr>
              <a:t>tuning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matching.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Also,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recommended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without </a:t>
            </a:r>
            <a:r>
              <a:rPr dirty="0" sz="1200">
                <a:latin typeface="Arial"/>
                <a:cs typeface="Arial"/>
              </a:rPr>
              <a:t>sample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spinning.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889494" y="5815905"/>
            <a:ext cx="5597525" cy="488950"/>
          </a:xfrm>
          <a:prstGeom prst="rect">
            <a:avLst/>
          </a:prstGeom>
        </p:spPr>
        <p:txBody>
          <a:bodyPr wrap="square" lIns="0" tIns="482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dirty="0" sz="1400" b="1">
                <a:latin typeface="Arial"/>
                <a:cs typeface="Arial"/>
              </a:rPr>
              <a:t>2.4.1</a:t>
            </a:r>
            <a:r>
              <a:rPr dirty="0" sz="1400" spc="10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Set</a:t>
            </a:r>
            <a:r>
              <a:rPr dirty="0" sz="1400" spc="-3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the</a:t>
            </a:r>
            <a:r>
              <a:rPr dirty="0" sz="1400" spc="-25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Parameters</a:t>
            </a:r>
            <a:endParaRPr sz="1400">
              <a:latin typeface="Arial"/>
              <a:cs typeface="Arial"/>
            </a:endParaRPr>
          </a:p>
          <a:p>
            <a:pPr marL="554990">
              <a:lnSpc>
                <a:spcPct val="100000"/>
              </a:lnSpc>
              <a:spcBef>
                <a:spcPts val="250"/>
              </a:spcBef>
            </a:pP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XWIN-</a:t>
            </a:r>
            <a:r>
              <a:rPr dirty="0" sz="1200">
                <a:latin typeface="Arial"/>
                <a:cs typeface="Arial"/>
              </a:rPr>
              <a:t>NMR,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 </a:t>
            </a:r>
            <a:r>
              <a:rPr dirty="0" sz="1200" spc="-10" b="1">
                <a:latin typeface="Courier New"/>
                <a:cs typeface="Courier New"/>
              </a:rPr>
              <a:t>edsp</a:t>
            </a:r>
            <a:r>
              <a:rPr dirty="0" sz="1200" spc="-38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 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following spectrometer </a:t>
            </a:r>
            <a:r>
              <a:rPr dirty="0" sz="1200" spc="-10">
                <a:latin typeface="Arial"/>
                <a:cs typeface="Arial"/>
              </a:rPr>
              <a:t>parameters:</a:t>
            </a:r>
            <a:endParaRPr sz="120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718307" y="6419596"/>
            <a:ext cx="440055" cy="556260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algn="just" marL="12700" marR="5080">
              <a:lnSpc>
                <a:spcPct val="95000"/>
              </a:lnSpc>
              <a:spcBef>
                <a:spcPts val="170"/>
              </a:spcBef>
            </a:pPr>
            <a:r>
              <a:rPr dirty="0" sz="1200" spc="-20">
                <a:latin typeface="Arial"/>
                <a:cs typeface="Arial"/>
              </a:rPr>
              <a:t>NUC1 NUC2 NUC3</a:t>
            </a:r>
            <a:endParaRPr sz="1200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4089908" y="6419596"/>
            <a:ext cx="410845" cy="556260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ct val="95000"/>
              </a:lnSpc>
              <a:spcBef>
                <a:spcPts val="170"/>
              </a:spcBef>
            </a:pPr>
            <a:r>
              <a:rPr dirty="0" sz="1200" spc="-25">
                <a:latin typeface="Arial"/>
                <a:cs typeface="Arial"/>
              </a:rPr>
              <a:t>1H OFF </a:t>
            </a:r>
            <a:r>
              <a:rPr dirty="0" sz="1200">
                <a:latin typeface="Arial"/>
                <a:cs typeface="Arial"/>
              </a:rPr>
              <a:t>OFF</a:t>
            </a:r>
            <a:r>
              <a:rPr dirty="0" sz="1200" spc="-70">
                <a:latin typeface="Arial"/>
                <a:cs typeface="Arial"/>
              </a:rPr>
              <a:t> </a:t>
            </a:r>
            <a:r>
              <a:rPr dirty="0" sz="1200" spc="-6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876810" y="7010908"/>
            <a:ext cx="5843270" cy="2866390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algn="just" marL="567690" marR="43180">
              <a:lnSpc>
                <a:spcPct val="105000"/>
              </a:lnSpc>
              <a:spcBef>
                <a:spcPts val="25"/>
              </a:spcBef>
            </a:pP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automatically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sets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 spc="-30" b="1">
                <a:latin typeface="Courier New"/>
                <a:cs typeface="Courier New"/>
              </a:rPr>
              <a:t>sfo1</a:t>
            </a:r>
            <a:r>
              <a:rPr dirty="0" sz="1200" spc="-15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appropriate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35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tuning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and </a:t>
            </a:r>
            <a:r>
              <a:rPr dirty="0" sz="1200">
                <a:latin typeface="Arial"/>
                <a:cs typeface="Arial"/>
              </a:rPr>
              <a:t>matching.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There</a:t>
            </a:r>
            <a:r>
              <a:rPr dirty="0" sz="1200" spc="2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</a:t>
            </a:r>
            <a:r>
              <a:rPr dirty="0" sz="1200" spc="2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need</a:t>
            </a:r>
            <a:r>
              <a:rPr dirty="0" sz="1200" spc="2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adjust</a:t>
            </a:r>
            <a:r>
              <a:rPr dirty="0" sz="1200" spc="28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sfo1</a:t>
            </a:r>
            <a:r>
              <a:rPr dirty="0" sz="1200" spc="-7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carefully</a:t>
            </a:r>
            <a:r>
              <a:rPr dirty="0" sz="1200" spc="3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now.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Exit</a:t>
            </a:r>
            <a:r>
              <a:rPr dirty="0" sz="1200" spc="33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edsp</a:t>
            </a:r>
            <a:r>
              <a:rPr dirty="0" sz="1200" spc="-65" b="1">
                <a:latin typeface="Courier New"/>
                <a:cs typeface="Courier New"/>
              </a:rPr>
              <a:t> </a:t>
            </a:r>
            <a:r>
              <a:rPr dirty="0" sz="1200" spc="-25">
                <a:latin typeface="Arial"/>
                <a:cs typeface="Arial"/>
              </a:rPr>
              <a:t>by </a:t>
            </a:r>
            <a:r>
              <a:rPr dirty="0" sz="1200">
                <a:latin typeface="Arial"/>
                <a:cs typeface="Arial"/>
              </a:rPr>
              <a:t>clicking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 spc="-20" b="1">
                <a:latin typeface="Courier New"/>
                <a:cs typeface="Courier New"/>
              </a:rPr>
              <a:t>SAVE</a:t>
            </a:r>
            <a:r>
              <a:rPr dirty="0" sz="1200" spc="-2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90"/>
              </a:spcBef>
            </a:pPr>
            <a:endParaRPr sz="1200">
              <a:latin typeface="Arial"/>
              <a:cs typeface="Arial"/>
            </a:endParaRPr>
          </a:p>
          <a:p>
            <a:pPr algn="just" marL="25400">
              <a:lnSpc>
                <a:spcPct val="100000"/>
              </a:lnSpc>
            </a:pPr>
            <a:r>
              <a:rPr dirty="0" sz="1400" b="1">
                <a:latin typeface="Arial"/>
                <a:cs typeface="Arial"/>
              </a:rPr>
              <a:t>2.4.2</a:t>
            </a:r>
            <a:r>
              <a:rPr dirty="0" sz="1400" spc="8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Start</a:t>
            </a:r>
            <a:r>
              <a:rPr dirty="0" sz="1400" spc="-40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Wobbling</a:t>
            </a:r>
            <a:endParaRPr sz="1400">
              <a:latin typeface="Arial"/>
              <a:cs typeface="Arial"/>
            </a:endParaRPr>
          </a:p>
          <a:p>
            <a:pPr algn="just" marL="567690" marR="42545">
              <a:lnSpc>
                <a:spcPct val="98100"/>
              </a:lnSpc>
              <a:spcBef>
                <a:spcPts val="325"/>
              </a:spcBef>
            </a:pPr>
            <a:r>
              <a:rPr dirty="0" sz="1200">
                <a:latin typeface="Arial"/>
                <a:cs typeface="Arial"/>
              </a:rPr>
              <a:t>Tuning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matching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carried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out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simultaneously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using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XWIN-</a:t>
            </a:r>
            <a:r>
              <a:rPr dirty="0" sz="1200" spc="-20">
                <a:latin typeface="Arial"/>
                <a:cs typeface="Arial"/>
              </a:rPr>
              <a:t>NMR. </a:t>
            </a:r>
            <a:r>
              <a:rPr dirty="0" sz="1200">
                <a:latin typeface="Arial"/>
                <a:cs typeface="Arial"/>
              </a:rPr>
              <a:t>During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wobbling,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low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signal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transmitted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probehead.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This </a:t>
            </a:r>
            <a:r>
              <a:rPr dirty="0" sz="1200">
                <a:latin typeface="Arial"/>
                <a:cs typeface="Arial"/>
              </a:rPr>
              <a:t>signal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swept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over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range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determined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 spc="-20" b="1">
                <a:latin typeface="Courier New"/>
                <a:cs typeface="Courier New"/>
              </a:rPr>
              <a:t>wbsw </a:t>
            </a:r>
            <a:r>
              <a:rPr dirty="0" sz="1200">
                <a:latin typeface="Arial"/>
                <a:cs typeface="Arial"/>
              </a:rPr>
              <a:t>(the</a:t>
            </a:r>
            <a:r>
              <a:rPr dirty="0" sz="1200" spc="3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default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4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MHz)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centered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around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carrier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(i.e., </a:t>
            </a:r>
            <a:r>
              <a:rPr dirty="0" sz="1200" b="1">
                <a:latin typeface="Courier New"/>
                <a:cs typeface="Courier New"/>
              </a:rPr>
              <a:t>sfo1</a:t>
            </a:r>
            <a:r>
              <a:rPr dirty="0" sz="1200">
                <a:latin typeface="Arial"/>
                <a:cs typeface="Arial"/>
              </a:rPr>
              <a:t>,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sfo2</a:t>
            </a:r>
            <a:r>
              <a:rPr dirty="0" sz="1200">
                <a:latin typeface="Arial"/>
                <a:cs typeface="Arial"/>
              </a:rPr>
              <a:t>,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etc.,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depending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nucleus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being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tuned/matched). </a:t>
            </a:r>
            <a:r>
              <a:rPr dirty="0" sz="1200">
                <a:latin typeface="Arial"/>
                <a:cs typeface="Arial"/>
              </a:rPr>
              <a:t>Within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preamplifier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(High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Performance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Preamplifier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Assembly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HPPR),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impedance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probe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over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range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compared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impedance of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50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Symbol"/>
                <a:cs typeface="Symbol"/>
              </a:rPr>
              <a:t>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Arial"/>
                <a:cs typeface="Arial"/>
              </a:rPr>
              <a:t>resistor.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results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shown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both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LED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display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HPPR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submenu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XWIN-</a:t>
            </a:r>
            <a:r>
              <a:rPr dirty="0" sz="1200">
                <a:latin typeface="Arial"/>
                <a:cs typeface="Arial"/>
              </a:rPr>
              <a:t>NMR.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Both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displays </a:t>
            </a:r>
            <a:r>
              <a:rPr dirty="0" sz="1200">
                <a:latin typeface="Arial"/>
                <a:cs typeface="Arial"/>
              </a:rPr>
              <a:t>show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reflected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probehead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versus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26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845553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2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851401" y="841758"/>
            <a:ext cx="5874385" cy="8376920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algn="just" marL="593090" marR="54610">
              <a:lnSpc>
                <a:spcPts val="1390"/>
              </a:lnSpc>
              <a:spcBef>
                <a:spcPts val="185"/>
              </a:spcBef>
            </a:pPr>
            <a:r>
              <a:rPr dirty="0" sz="1200">
                <a:latin typeface="Arial"/>
                <a:cs typeface="Arial"/>
              </a:rPr>
              <a:t>signal.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user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observes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either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both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these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displays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while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tuning </a:t>
            </a:r>
            <a:r>
              <a:rPr dirty="0" sz="1200">
                <a:latin typeface="Arial"/>
                <a:cs typeface="Arial"/>
              </a:rPr>
              <a:t>and matching the </a:t>
            </a:r>
            <a:r>
              <a:rPr dirty="0" sz="1200" spc="-10">
                <a:latin typeface="Arial"/>
                <a:cs typeface="Arial"/>
              </a:rPr>
              <a:t>probehead.</a:t>
            </a:r>
            <a:endParaRPr sz="1200">
              <a:latin typeface="Arial"/>
              <a:cs typeface="Arial"/>
            </a:endParaRPr>
          </a:p>
          <a:p>
            <a:pPr algn="just" marL="593090" marR="54610">
              <a:lnSpc>
                <a:spcPts val="1390"/>
              </a:lnSpc>
              <a:spcBef>
                <a:spcPts val="580"/>
              </a:spcBef>
            </a:pPr>
            <a:r>
              <a:rPr dirty="0" sz="1200">
                <a:latin typeface="Arial"/>
                <a:cs typeface="Arial"/>
              </a:rPr>
              <a:t>Before</a:t>
            </a:r>
            <a:r>
              <a:rPr dirty="0" sz="1200" spc="3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starting</a:t>
            </a:r>
            <a:r>
              <a:rPr dirty="0" sz="1200" spc="3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wobbling</a:t>
            </a:r>
            <a:r>
              <a:rPr dirty="0" sz="1200" spc="3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procedure,</a:t>
            </a:r>
            <a:r>
              <a:rPr dirty="0" sz="1200" spc="3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ensure</a:t>
            </a:r>
            <a:r>
              <a:rPr dirty="0" sz="1200" spc="3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3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</a:t>
            </a:r>
            <a:r>
              <a:rPr dirty="0" sz="1200" spc="3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3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35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in </a:t>
            </a:r>
            <a:r>
              <a:rPr dirty="0" sz="1200">
                <a:latin typeface="Arial"/>
                <a:cs typeface="Arial"/>
              </a:rPr>
              <a:t>progress,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e.g.,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stop</a:t>
            </a:r>
            <a:r>
              <a:rPr dirty="0" sz="1200" spc="-1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  <a:p>
            <a:pPr algn="just" marL="593090" marR="54610">
              <a:lnSpc>
                <a:spcPct val="98300"/>
              </a:lnSpc>
              <a:spcBef>
                <a:spcPts val="615"/>
              </a:spcBef>
            </a:pP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-95">
                <a:latin typeface="Arial"/>
                <a:cs typeface="Arial"/>
              </a:rPr>
              <a:t> </a:t>
            </a:r>
            <a:r>
              <a:rPr dirty="0" sz="1200" spc="-65" b="1">
                <a:latin typeface="Courier New"/>
                <a:cs typeface="Courier New"/>
              </a:rPr>
              <a:t>acqu</a:t>
            </a:r>
            <a:r>
              <a:rPr dirty="0" sz="1200" spc="-12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to switch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XWIN-</a:t>
            </a:r>
            <a:r>
              <a:rPr dirty="0" sz="1200">
                <a:latin typeface="Arial"/>
                <a:cs typeface="Arial"/>
              </a:rPr>
              <a:t>NMR,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desired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monitor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tuning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matching.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Notice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being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slows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down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wobbling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procedure,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HPPR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LED </a:t>
            </a:r>
            <a:r>
              <a:rPr dirty="0" sz="1200">
                <a:latin typeface="Arial"/>
                <a:cs typeface="Arial"/>
              </a:rPr>
              <a:t>display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will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used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monitor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tuning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matching,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best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remain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main XWIN-NMR window and not to switch to the acquisition </a:t>
            </a:r>
            <a:r>
              <a:rPr dirty="0" sz="1200" spc="-10">
                <a:latin typeface="Arial"/>
                <a:cs typeface="Arial"/>
              </a:rPr>
              <a:t>window.</a:t>
            </a:r>
            <a:endParaRPr sz="1200">
              <a:latin typeface="Arial"/>
              <a:cs typeface="Arial"/>
            </a:endParaRPr>
          </a:p>
          <a:p>
            <a:pPr algn="just" marL="593090" marR="48260">
              <a:lnSpc>
                <a:spcPct val="97000"/>
              </a:lnSpc>
              <a:spcBef>
                <a:spcPts val="520"/>
              </a:spcBef>
            </a:pPr>
            <a:r>
              <a:rPr dirty="0" sz="1200">
                <a:latin typeface="Arial"/>
                <a:cs typeface="Arial"/>
              </a:rPr>
              <a:t>Start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sweep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typing</a:t>
            </a:r>
            <a:r>
              <a:rPr dirty="0" sz="1200" spc="35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wobb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curve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appears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reflected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function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frequency.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Unless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probehead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quite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far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from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correct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tuning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matching,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there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will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be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noticeable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dip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curve.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When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circuit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properly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tuned,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dip </a:t>
            </a:r>
            <a:r>
              <a:rPr dirty="0" sz="1200">
                <a:latin typeface="Arial"/>
                <a:cs typeface="Arial"/>
              </a:rPr>
              <a:t>will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center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window,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denoted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vertical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marker;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when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circuit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properly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matched,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dip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will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extend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all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way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down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 spc="-50" i="1">
                <a:latin typeface="Arial"/>
                <a:cs typeface="Arial"/>
              </a:rPr>
              <a:t>x </a:t>
            </a:r>
            <a:r>
              <a:rPr dirty="0" sz="1200">
                <a:latin typeface="Arial"/>
                <a:cs typeface="Arial"/>
              </a:rPr>
              <a:t>axis.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Similar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information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conveyed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LED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display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HPPR.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horizontal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row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LED's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indicates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tuning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vertical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row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matching.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When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circuit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properly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tuned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matched,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number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LEDs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minimized.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usually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means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only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green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LED,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lit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both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horizontal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and </a:t>
            </a:r>
            <a:r>
              <a:rPr dirty="0" sz="1200">
                <a:latin typeface="Arial"/>
                <a:cs typeface="Arial"/>
              </a:rPr>
              <a:t>vertical </a:t>
            </a:r>
            <a:r>
              <a:rPr dirty="0" sz="1200" spc="-10">
                <a:latin typeface="Arial"/>
                <a:cs typeface="Arial"/>
              </a:rPr>
              <a:t>displays.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95"/>
              </a:spcBef>
            </a:pPr>
            <a:endParaRPr sz="1200">
              <a:latin typeface="Arial"/>
              <a:cs typeface="Arial"/>
            </a:endParaRPr>
          </a:p>
          <a:p>
            <a:pPr algn="just" marL="50800">
              <a:lnSpc>
                <a:spcPct val="100000"/>
              </a:lnSpc>
            </a:pPr>
            <a:r>
              <a:rPr dirty="0" sz="1400" b="1">
                <a:latin typeface="Arial"/>
                <a:cs typeface="Arial"/>
              </a:rPr>
              <a:t>2.4.3</a:t>
            </a:r>
            <a:r>
              <a:rPr dirty="0" sz="1400" spc="114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Tune</a:t>
            </a:r>
            <a:r>
              <a:rPr dirty="0" sz="1400" spc="-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and</a:t>
            </a:r>
            <a:r>
              <a:rPr dirty="0" sz="1400" spc="-10" b="1">
                <a:latin typeface="Arial"/>
                <a:cs typeface="Arial"/>
              </a:rPr>
              <a:t> Match</a:t>
            </a:r>
            <a:endParaRPr sz="1400">
              <a:latin typeface="Arial"/>
              <a:cs typeface="Arial"/>
            </a:endParaRPr>
          </a:p>
          <a:p>
            <a:pPr algn="just" marL="593090" marR="54610">
              <a:lnSpc>
                <a:spcPct val="94400"/>
              </a:lnSpc>
              <a:spcBef>
                <a:spcPts val="375"/>
              </a:spcBef>
            </a:pPr>
            <a:r>
              <a:rPr dirty="0" sz="1200">
                <a:latin typeface="Arial"/>
                <a:cs typeface="Arial"/>
              </a:rPr>
              <a:t>Adjust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tuning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matching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screws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(labeled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M)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at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base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probehead.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Note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screws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color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coded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those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circuit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usually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yellow.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Also</a:t>
            </a:r>
            <a:r>
              <a:rPr dirty="0" sz="1200" spc="33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note</a:t>
            </a:r>
            <a:r>
              <a:rPr dirty="0" sz="1200" spc="33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that</a:t>
            </a:r>
            <a:r>
              <a:rPr dirty="0" sz="1200" spc="33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the</a:t>
            </a:r>
            <a:r>
              <a:rPr dirty="0" sz="1200" spc="33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screws</a:t>
            </a:r>
            <a:r>
              <a:rPr dirty="0" sz="1200" spc="33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have</a:t>
            </a:r>
            <a:r>
              <a:rPr dirty="0" sz="1200" spc="33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a</a:t>
            </a:r>
            <a:r>
              <a:rPr dirty="0" sz="1200" spc="33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limited</a:t>
            </a:r>
            <a:r>
              <a:rPr dirty="0" sz="1200" spc="33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range</a:t>
            </a:r>
            <a:r>
              <a:rPr dirty="0" sz="1200" spc="330" i="1">
                <a:latin typeface="Arial"/>
                <a:cs typeface="Arial"/>
              </a:rPr>
              <a:t> </a:t>
            </a:r>
            <a:r>
              <a:rPr dirty="0" sz="1200" spc="-25" i="1">
                <a:latin typeface="Arial"/>
                <a:cs typeface="Arial"/>
              </a:rPr>
              <a:t>and </a:t>
            </a:r>
            <a:r>
              <a:rPr dirty="0" sz="1200" i="1">
                <a:latin typeface="Arial"/>
                <a:cs typeface="Arial"/>
              </a:rPr>
              <a:t>attempting</a:t>
            </a:r>
            <a:r>
              <a:rPr dirty="0" sz="1200" spc="-1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to</a:t>
            </a:r>
            <a:r>
              <a:rPr dirty="0" sz="1200" spc="-1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turn</a:t>
            </a:r>
            <a:r>
              <a:rPr dirty="0" sz="1200" spc="-1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them</a:t>
            </a:r>
            <a:r>
              <a:rPr dirty="0" sz="1200" spc="-1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beyond</a:t>
            </a:r>
            <a:r>
              <a:rPr dirty="0" sz="1200" spc="-1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this</a:t>
            </a:r>
            <a:r>
              <a:rPr dirty="0" sz="1200" spc="-1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range</a:t>
            </a:r>
            <a:r>
              <a:rPr dirty="0" sz="1200" spc="-1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will</a:t>
            </a:r>
            <a:r>
              <a:rPr dirty="0" sz="1200" spc="-1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damage</a:t>
            </a:r>
            <a:r>
              <a:rPr dirty="0" sz="1200" spc="-1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the</a:t>
            </a:r>
            <a:r>
              <a:rPr dirty="0" sz="1200" spc="-10" i="1">
                <a:latin typeface="Arial"/>
                <a:cs typeface="Arial"/>
              </a:rPr>
              <a:t> probehead</a:t>
            </a:r>
            <a:r>
              <a:rPr dirty="0" sz="1200" spc="-1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  <a:p>
            <a:pPr algn="just" marL="593090" marR="43180">
              <a:lnSpc>
                <a:spcPct val="96000"/>
              </a:lnSpc>
              <a:spcBef>
                <a:spcPts val="635"/>
              </a:spcBef>
            </a:pPr>
            <a:r>
              <a:rPr dirty="0" sz="1200">
                <a:latin typeface="Arial"/>
                <a:cs typeface="Arial"/>
              </a:rPr>
              <a:t>Since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there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interplay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between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tuning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matching,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generally</a:t>
            </a:r>
            <a:r>
              <a:rPr dirty="0" sz="1200" spc="-10">
                <a:latin typeface="Arial"/>
                <a:cs typeface="Arial"/>
              </a:rPr>
              <a:t> useful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adjust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screws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iterative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fashion.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Turn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screw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until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dip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well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matched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at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some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(the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dip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extends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x</a:t>
            </a:r>
            <a:r>
              <a:rPr dirty="0" sz="1200" spc="50" i="1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axis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and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number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LEDs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lit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vertical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HPPR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display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minimized).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Most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likely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will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 b="1" i="1">
                <a:latin typeface="Arial"/>
                <a:cs typeface="Arial"/>
              </a:rPr>
              <a:t>not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desired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frequency.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Adjust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screw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slightly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move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dip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toward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center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window,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equivalently,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reduce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number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of </a:t>
            </a:r>
            <a:r>
              <a:rPr dirty="0" sz="1200">
                <a:latin typeface="Arial"/>
                <a:cs typeface="Arial"/>
              </a:rPr>
              <a:t>LEDs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lit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horizontal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HPPR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display.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Rematch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dip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adjusting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 spc="-50">
                <a:latin typeface="Arial"/>
                <a:cs typeface="Arial"/>
              </a:rPr>
              <a:t>M </a:t>
            </a:r>
            <a:r>
              <a:rPr dirty="0" sz="1200">
                <a:latin typeface="Arial"/>
                <a:cs typeface="Arial"/>
              </a:rPr>
              <a:t>screw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again. Note that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 is possible to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run out of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range on the M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screw. If </a:t>
            </a:r>
            <a:r>
              <a:rPr dirty="0" sz="1200" spc="-20">
                <a:latin typeface="Arial"/>
                <a:cs typeface="Arial"/>
              </a:rPr>
              <a:t>this </a:t>
            </a:r>
            <a:r>
              <a:rPr dirty="0" sz="1200">
                <a:latin typeface="Arial"/>
                <a:cs typeface="Arial"/>
              </a:rPr>
              <a:t>happens,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return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middle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its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range,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adjust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get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well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matched </a:t>
            </a:r>
            <a:r>
              <a:rPr dirty="0" sz="1200">
                <a:latin typeface="Arial"/>
                <a:cs typeface="Arial"/>
              </a:rPr>
              <a:t>dip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at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some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frequency,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walk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dip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towards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correct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as </a:t>
            </a:r>
            <a:r>
              <a:rPr dirty="0" sz="1200">
                <a:latin typeface="Arial"/>
                <a:cs typeface="Arial"/>
              </a:rPr>
              <a:t>described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above.</a:t>
            </a:r>
            <a:endParaRPr sz="1200">
              <a:latin typeface="Arial"/>
              <a:cs typeface="Arial"/>
            </a:endParaRPr>
          </a:p>
          <a:p>
            <a:pPr algn="just" marL="593090" marR="48260">
              <a:lnSpc>
                <a:spcPct val="96700"/>
              </a:lnSpc>
              <a:spcBef>
                <a:spcPts val="575"/>
              </a:spcBef>
            </a:pP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mentioned above, ideal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tuning and matching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 when 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dip is centered </a:t>
            </a:r>
            <a:r>
              <a:rPr dirty="0" sz="1200" spc="-25">
                <a:latin typeface="Arial"/>
                <a:cs typeface="Arial"/>
              </a:rPr>
              <a:t>in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extends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=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0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(the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x</a:t>
            </a:r>
            <a:r>
              <a:rPr dirty="0" sz="1200" spc="170" i="1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axis)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window,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or </a:t>
            </a:r>
            <a:r>
              <a:rPr dirty="0" sz="1200">
                <a:latin typeface="Arial"/>
                <a:cs typeface="Arial"/>
              </a:rPr>
              <a:t>equivalently,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when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number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LED's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lit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preamplifier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minimized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in </a:t>
            </a:r>
            <a:r>
              <a:rPr dirty="0" sz="1200">
                <a:latin typeface="Arial"/>
                <a:cs typeface="Arial"/>
              </a:rPr>
              <a:t>both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vertical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horizontal</a:t>
            </a:r>
            <a:r>
              <a:rPr dirty="0" sz="1200" spc="-10">
                <a:latin typeface="Arial"/>
                <a:cs typeface="Arial"/>
              </a:rPr>
              <a:t> display.</a:t>
            </a:r>
            <a:endParaRPr sz="1200">
              <a:latin typeface="Arial"/>
              <a:cs typeface="Arial"/>
            </a:endParaRPr>
          </a:p>
          <a:p>
            <a:pPr algn="just" marL="593090" marR="54610">
              <a:lnSpc>
                <a:spcPct val="100000"/>
              </a:lnSpc>
              <a:spcBef>
                <a:spcPts val="480"/>
              </a:spcBef>
            </a:pPr>
            <a:r>
              <a:rPr dirty="0" sz="1200">
                <a:latin typeface="Arial"/>
                <a:cs typeface="Arial"/>
              </a:rPr>
              <a:t>When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circuit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tuned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matched,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exit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wobble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routine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typing </a:t>
            </a:r>
            <a:r>
              <a:rPr dirty="0" sz="1200" b="1">
                <a:latin typeface="Courier New"/>
                <a:cs typeface="Courier New"/>
              </a:rPr>
              <a:t>stop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 spc="-45" b="1">
                <a:latin typeface="Courier New"/>
                <a:cs typeface="Courier New"/>
              </a:rPr>
              <a:t>return</a:t>
            </a:r>
            <a:r>
              <a:rPr dirty="0" sz="1200" spc="-13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exit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return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main </a:t>
            </a:r>
            <a:r>
              <a:rPr dirty="0" sz="1200" spc="-10">
                <a:latin typeface="Arial"/>
                <a:cs typeface="Arial"/>
              </a:rPr>
              <a:t>window.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5" i="1">
                <a:latin typeface="Arial"/>
                <a:cs typeface="Arial"/>
              </a:rPr>
              <a:t> </a:t>
            </a:r>
            <a:r>
              <a:rPr dirty="0" sz="1200" spc="-2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662417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27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72639" y="9254743"/>
            <a:ext cx="560832" cy="140208"/>
          </a:xfrm>
          <a:prstGeom prst="rect">
            <a:avLst/>
          </a:prstGeom>
        </p:spPr>
      </p:pic>
      <p:sp>
        <p:nvSpPr>
          <p:cNvPr id="6" name="object 6" descr=""/>
          <p:cNvSpPr/>
          <p:nvPr/>
        </p:nvSpPr>
        <p:spPr>
          <a:xfrm>
            <a:off x="902205" y="1080004"/>
            <a:ext cx="5937885" cy="18415"/>
          </a:xfrm>
          <a:custGeom>
            <a:avLst/>
            <a:gdLst/>
            <a:ahLst/>
            <a:cxnLst/>
            <a:rect l="l" t="t" r="r" b="b"/>
            <a:pathLst>
              <a:path w="5937884" h="18415">
                <a:moveTo>
                  <a:pt x="5937504" y="0"/>
                </a:moveTo>
                <a:lnTo>
                  <a:pt x="0" y="0"/>
                </a:lnTo>
                <a:lnTo>
                  <a:pt x="0" y="18290"/>
                </a:lnTo>
                <a:lnTo>
                  <a:pt x="5937504" y="18290"/>
                </a:lnTo>
                <a:lnTo>
                  <a:pt x="59375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838705" y="847851"/>
            <a:ext cx="5888355" cy="253746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lvl="1" marL="391160" indent="-327660">
              <a:lnSpc>
                <a:spcPct val="100000"/>
              </a:lnSpc>
              <a:spcBef>
                <a:spcPts val="135"/>
              </a:spcBef>
              <a:buAutoNum type="arabicPeriod" startAt="5"/>
              <a:tabLst>
                <a:tab pos="391160" algn="l"/>
              </a:tabLst>
            </a:pPr>
            <a:r>
              <a:rPr dirty="0" sz="1550" b="1">
                <a:latin typeface="Arial"/>
                <a:cs typeface="Arial"/>
              </a:rPr>
              <a:t>Tuning</a:t>
            </a:r>
            <a:r>
              <a:rPr dirty="0" sz="1550" spc="120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and</a:t>
            </a:r>
            <a:r>
              <a:rPr dirty="0" sz="1550" spc="120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Matching</a:t>
            </a:r>
            <a:r>
              <a:rPr dirty="0" sz="1550" spc="60" b="1">
                <a:latin typeface="Arial"/>
                <a:cs typeface="Arial"/>
              </a:rPr>
              <a:t> </a:t>
            </a:r>
            <a:r>
              <a:rPr dirty="0" baseline="39682" sz="1575" b="1">
                <a:latin typeface="Arial"/>
                <a:cs typeface="Arial"/>
              </a:rPr>
              <a:t>13</a:t>
            </a:r>
            <a:r>
              <a:rPr dirty="0" sz="1550" b="1">
                <a:latin typeface="Arial"/>
                <a:cs typeface="Arial"/>
              </a:rPr>
              <a:t>C</a:t>
            </a:r>
            <a:r>
              <a:rPr dirty="0" sz="1550" spc="100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(non</a:t>
            </a:r>
            <a:r>
              <a:rPr dirty="0" sz="1550" spc="95" b="1">
                <a:latin typeface="Arial"/>
                <a:cs typeface="Arial"/>
              </a:rPr>
              <a:t> </a:t>
            </a:r>
            <a:r>
              <a:rPr dirty="0" sz="1550" b="1">
                <a:latin typeface="Arial"/>
                <a:cs typeface="Arial"/>
              </a:rPr>
              <a:t>ATM</a:t>
            </a:r>
            <a:r>
              <a:rPr dirty="0" sz="1550" spc="100" b="1">
                <a:latin typeface="Arial"/>
                <a:cs typeface="Arial"/>
              </a:rPr>
              <a:t> </a:t>
            </a:r>
            <a:r>
              <a:rPr dirty="0" sz="1550" spc="-10" b="1">
                <a:latin typeface="Arial"/>
                <a:cs typeface="Arial"/>
              </a:rPr>
              <a:t>Probes)</a:t>
            </a:r>
            <a:endParaRPr sz="1550">
              <a:latin typeface="Arial"/>
              <a:cs typeface="Arial"/>
            </a:endParaRPr>
          </a:p>
          <a:p>
            <a:pPr algn="just" marL="605790" marR="55880">
              <a:lnSpc>
                <a:spcPct val="95800"/>
              </a:lnSpc>
              <a:spcBef>
                <a:spcPts val="1190"/>
              </a:spcBef>
            </a:pPr>
            <a:r>
              <a:rPr dirty="0" sz="1200">
                <a:latin typeface="Arial"/>
                <a:cs typeface="Arial"/>
              </a:rPr>
              <a:t>Since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most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13</a:t>
            </a:r>
            <a:r>
              <a:rPr dirty="0" sz="1200">
                <a:latin typeface="Arial"/>
                <a:cs typeface="Arial"/>
              </a:rPr>
              <a:t>C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experiments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make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decoupling,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besides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13</a:t>
            </a:r>
            <a:r>
              <a:rPr dirty="0" sz="1200">
                <a:latin typeface="Arial"/>
                <a:cs typeface="Arial"/>
              </a:rPr>
              <a:t>C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baseline="38194" sz="1200" spc="-37">
                <a:latin typeface="Arial"/>
                <a:cs typeface="Arial"/>
              </a:rPr>
              <a:t>1</a:t>
            </a:r>
            <a:r>
              <a:rPr dirty="0" sz="1200" spc="-25">
                <a:latin typeface="Arial"/>
                <a:cs typeface="Arial"/>
              </a:rPr>
              <a:t>H </a:t>
            </a:r>
            <a:r>
              <a:rPr dirty="0" sz="1200">
                <a:latin typeface="Arial"/>
                <a:cs typeface="Arial"/>
              </a:rPr>
              <a:t>should</a:t>
            </a:r>
            <a:r>
              <a:rPr dirty="0" sz="1200" spc="4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48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tuned</a:t>
            </a:r>
            <a:r>
              <a:rPr dirty="0" sz="1200" spc="4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48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matched</a:t>
            </a:r>
            <a:r>
              <a:rPr dirty="0" sz="1200" spc="48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4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well.</a:t>
            </a:r>
            <a:r>
              <a:rPr dirty="0" sz="1200" spc="48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When</a:t>
            </a:r>
            <a:r>
              <a:rPr dirty="0" sz="1200" spc="48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tuning</a:t>
            </a:r>
            <a:r>
              <a:rPr dirty="0" sz="1200" spc="4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48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matching</a:t>
            </a:r>
            <a:r>
              <a:rPr dirty="0" sz="1200" spc="484">
                <a:latin typeface="Arial"/>
                <a:cs typeface="Arial"/>
              </a:rPr>
              <a:t> </a:t>
            </a:r>
            <a:r>
              <a:rPr dirty="0" sz="1200" spc="-50">
                <a:latin typeface="Arial"/>
                <a:cs typeface="Arial"/>
              </a:rPr>
              <a:t>a </a:t>
            </a:r>
            <a:r>
              <a:rPr dirty="0" sz="1200">
                <a:latin typeface="Arial"/>
                <a:cs typeface="Arial"/>
              </a:rPr>
              <a:t>probehead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multiple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resonant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circuits,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best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tune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lowest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circuit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first.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Thus,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when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tuning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matching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probehead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both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13</a:t>
            </a:r>
            <a:r>
              <a:rPr dirty="0" sz="1200">
                <a:latin typeface="Arial"/>
                <a:cs typeface="Arial"/>
              </a:rPr>
              <a:t>C,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first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do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13</a:t>
            </a:r>
            <a:r>
              <a:rPr dirty="0" sz="1200">
                <a:latin typeface="Arial"/>
                <a:cs typeface="Arial"/>
              </a:rPr>
              <a:t>C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then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-10">
                <a:latin typeface="Arial"/>
                <a:cs typeface="Arial"/>
              </a:rPr>
              <a:t> adjustments.</a:t>
            </a:r>
            <a:endParaRPr sz="1200">
              <a:latin typeface="Arial"/>
              <a:cs typeface="Arial"/>
            </a:endParaRPr>
          </a:p>
          <a:p>
            <a:pPr algn="just" marL="605790" marR="55880">
              <a:lnSpc>
                <a:spcPct val="95000"/>
              </a:lnSpc>
              <a:spcBef>
                <a:spcPts val="600"/>
              </a:spcBef>
            </a:pPr>
            <a:r>
              <a:rPr dirty="0" sz="1200">
                <a:latin typeface="Arial"/>
                <a:cs typeface="Arial"/>
              </a:rPr>
              <a:t>Make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sure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sample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magnet,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probehead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connected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appropriate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experiment.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Also,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recommended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match </a:t>
            </a:r>
            <a:r>
              <a:rPr dirty="0" sz="1200" i="1">
                <a:latin typeface="Arial"/>
                <a:cs typeface="Arial"/>
              </a:rPr>
              <a:t>without</a:t>
            </a:r>
            <a:r>
              <a:rPr dirty="0" sz="1200" spc="-5" i="1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sample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spinning.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35"/>
              </a:spcBef>
            </a:pPr>
            <a:endParaRPr sz="1200">
              <a:latin typeface="Arial"/>
              <a:cs typeface="Arial"/>
            </a:endParaRPr>
          </a:p>
          <a:p>
            <a:pPr lvl="2" marL="518795" indent="-45593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518795" algn="l"/>
              </a:tabLst>
            </a:pPr>
            <a:r>
              <a:rPr dirty="0" sz="1400" b="1">
                <a:latin typeface="Arial"/>
                <a:cs typeface="Arial"/>
              </a:rPr>
              <a:t>Set</a:t>
            </a:r>
            <a:r>
              <a:rPr dirty="0" sz="1400" spc="-2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the</a:t>
            </a:r>
            <a:r>
              <a:rPr dirty="0" sz="1400" spc="-15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Parameters</a:t>
            </a:r>
            <a:endParaRPr sz="1400">
              <a:latin typeface="Arial"/>
              <a:cs typeface="Arial"/>
            </a:endParaRPr>
          </a:p>
          <a:p>
            <a:pPr algn="just" marL="605790">
              <a:lnSpc>
                <a:spcPct val="100000"/>
              </a:lnSpc>
              <a:spcBef>
                <a:spcPts val="245"/>
              </a:spcBef>
            </a:pP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XWIN-</a:t>
            </a:r>
            <a:r>
              <a:rPr dirty="0" sz="1200">
                <a:latin typeface="Arial"/>
                <a:cs typeface="Arial"/>
              </a:rPr>
              <a:t>NMR,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 </a:t>
            </a:r>
            <a:r>
              <a:rPr dirty="0" sz="1200" spc="-10" b="1">
                <a:latin typeface="Courier New"/>
                <a:cs typeface="Courier New"/>
              </a:rPr>
              <a:t>edsp</a:t>
            </a:r>
            <a:r>
              <a:rPr dirty="0" sz="1200" spc="-38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 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following spectrometer </a:t>
            </a:r>
            <a:r>
              <a:rPr dirty="0" sz="1200" spc="-10">
                <a:latin typeface="Arial"/>
                <a:cs typeface="Arial"/>
              </a:rPr>
              <a:t>parameters: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2718307" y="3499611"/>
            <a:ext cx="440055" cy="556260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algn="just" marL="12700" marR="5080">
              <a:lnSpc>
                <a:spcPct val="95000"/>
              </a:lnSpc>
              <a:spcBef>
                <a:spcPts val="170"/>
              </a:spcBef>
            </a:pPr>
            <a:r>
              <a:rPr dirty="0" sz="1200" spc="-20">
                <a:latin typeface="Arial"/>
                <a:cs typeface="Arial"/>
              </a:rPr>
              <a:t>NUC1 NUC2 NUC3</a:t>
            </a:r>
            <a:endParaRPr sz="12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089908" y="3499611"/>
            <a:ext cx="411480" cy="556260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algn="just" marL="12700" marR="5080">
              <a:lnSpc>
                <a:spcPct val="95000"/>
              </a:lnSpc>
              <a:spcBef>
                <a:spcPts val="170"/>
              </a:spcBef>
            </a:pPr>
            <a:r>
              <a:rPr dirty="0" sz="1200" spc="-25">
                <a:latin typeface="Arial"/>
                <a:cs typeface="Arial"/>
              </a:rPr>
              <a:t>13C OFF </a:t>
            </a:r>
            <a:r>
              <a:rPr dirty="0" sz="1200">
                <a:latin typeface="Arial"/>
                <a:cs typeface="Arial"/>
              </a:rPr>
              <a:t>OFF</a:t>
            </a:r>
            <a:r>
              <a:rPr dirty="0" sz="1200" spc="-65">
                <a:latin typeface="Arial"/>
                <a:cs typeface="Arial"/>
              </a:rPr>
              <a:t> </a:t>
            </a:r>
            <a:r>
              <a:rPr dirty="0" sz="1200" spc="-6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838704" y="4078729"/>
            <a:ext cx="5894070" cy="5511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605790" marR="61594">
              <a:lnSpc>
                <a:spcPct val="106700"/>
              </a:lnSpc>
              <a:spcBef>
                <a:spcPts val="100"/>
              </a:spcBef>
            </a:pP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automatically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sets</a:t>
            </a:r>
            <a:r>
              <a:rPr dirty="0" sz="1200" spc="260">
                <a:latin typeface="Arial"/>
                <a:cs typeface="Arial"/>
              </a:rPr>
              <a:t> </a:t>
            </a:r>
            <a:r>
              <a:rPr dirty="0" sz="1200" spc="-50" b="1">
                <a:latin typeface="Courier New"/>
                <a:cs typeface="Courier New"/>
              </a:rPr>
              <a:t>sfo1</a:t>
            </a:r>
            <a:r>
              <a:rPr dirty="0" sz="1200" spc="-13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appropriate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28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13</a:t>
            </a:r>
            <a:r>
              <a:rPr dirty="0" sz="1200">
                <a:latin typeface="Arial"/>
                <a:cs typeface="Arial"/>
              </a:rPr>
              <a:t>C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tuning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and </a:t>
            </a:r>
            <a:r>
              <a:rPr dirty="0" sz="1200">
                <a:latin typeface="Arial"/>
                <a:cs typeface="Arial"/>
              </a:rPr>
              <a:t>matching.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Exit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edsp</a:t>
            </a:r>
            <a:r>
              <a:rPr dirty="0" sz="1200" spc="-38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clicking </a:t>
            </a:r>
            <a:r>
              <a:rPr dirty="0" sz="1200" spc="-10" b="1">
                <a:latin typeface="Courier New"/>
                <a:cs typeface="Courier New"/>
              </a:rPr>
              <a:t>SAVE</a:t>
            </a:r>
            <a:r>
              <a:rPr dirty="0" sz="1200" spc="-1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85"/>
              </a:spcBef>
            </a:pPr>
            <a:endParaRPr sz="1200">
              <a:latin typeface="Arial"/>
              <a:cs typeface="Arial"/>
            </a:endParaRPr>
          </a:p>
          <a:p>
            <a:pPr algn="just" marL="63500">
              <a:lnSpc>
                <a:spcPct val="100000"/>
              </a:lnSpc>
            </a:pPr>
            <a:r>
              <a:rPr dirty="0" sz="1400" b="1">
                <a:latin typeface="Arial"/>
                <a:cs typeface="Arial"/>
              </a:rPr>
              <a:t>2.5.2</a:t>
            </a:r>
            <a:r>
              <a:rPr dirty="0" sz="1400" spc="11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Start</a:t>
            </a:r>
            <a:r>
              <a:rPr dirty="0" sz="1400" spc="-1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Wobbling,</a:t>
            </a:r>
            <a:r>
              <a:rPr dirty="0" sz="1400" spc="-1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Tune</a:t>
            </a:r>
            <a:r>
              <a:rPr dirty="0" sz="1400" spc="-1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and</a:t>
            </a:r>
            <a:r>
              <a:rPr dirty="0" sz="1400" spc="-15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Match</a:t>
            </a:r>
            <a:endParaRPr sz="1400">
              <a:latin typeface="Arial"/>
              <a:cs typeface="Arial"/>
            </a:endParaRPr>
          </a:p>
          <a:p>
            <a:pPr algn="just" marL="605790">
              <a:lnSpc>
                <a:spcPct val="100000"/>
              </a:lnSpc>
              <a:spcBef>
                <a:spcPts val="295"/>
              </a:spcBef>
            </a:pPr>
            <a:r>
              <a:rPr dirty="0" sz="1200">
                <a:latin typeface="Arial"/>
                <a:cs typeface="Arial"/>
              </a:rPr>
              <a:t>Ensure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progress,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stop</a:t>
            </a:r>
            <a:r>
              <a:rPr dirty="0" sz="1200" spc="-1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  <a:p>
            <a:pPr algn="just" marL="605790" marR="61594">
              <a:lnSpc>
                <a:spcPct val="106700"/>
              </a:lnSpc>
              <a:spcBef>
                <a:spcPts val="530"/>
              </a:spcBef>
            </a:pP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 spc="-70" b="1">
                <a:latin typeface="Courier New"/>
                <a:cs typeface="Courier New"/>
              </a:rPr>
              <a:t>acqu</a:t>
            </a:r>
            <a:r>
              <a:rPr dirty="0" sz="1200" spc="-114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switch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window,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will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used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monitor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tuning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10">
                <a:latin typeface="Arial"/>
                <a:cs typeface="Arial"/>
              </a:rPr>
              <a:t> matching.</a:t>
            </a:r>
            <a:endParaRPr sz="1200">
              <a:latin typeface="Arial"/>
              <a:cs typeface="Arial"/>
            </a:endParaRPr>
          </a:p>
          <a:p>
            <a:pPr algn="just" marL="605790" marR="55880">
              <a:lnSpc>
                <a:spcPct val="97600"/>
              </a:lnSpc>
              <a:spcBef>
                <a:spcPts val="515"/>
              </a:spcBef>
            </a:pPr>
            <a:r>
              <a:rPr dirty="0" sz="1200">
                <a:latin typeface="Arial"/>
                <a:cs typeface="Arial"/>
              </a:rPr>
              <a:t>Start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sweep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typing</a:t>
            </a:r>
            <a:r>
              <a:rPr dirty="0" sz="1200" spc="35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wobb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curve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appears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13</a:t>
            </a:r>
            <a:r>
              <a:rPr dirty="0" sz="1200">
                <a:latin typeface="Arial"/>
                <a:cs typeface="Arial"/>
              </a:rPr>
              <a:t>C.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Adjust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tuning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matching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following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guidelines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given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above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H.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Notice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some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probeheads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(e.g.,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broadband </a:t>
            </a:r>
            <a:r>
              <a:rPr dirty="0" sz="1200">
                <a:latin typeface="Arial"/>
                <a:cs typeface="Arial"/>
              </a:rPr>
              <a:t>probeheads)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have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sliding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bars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instead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screws,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labeled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tuning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and </a:t>
            </a:r>
            <a:r>
              <a:rPr dirty="0" sz="1200">
                <a:latin typeface="Arial"/>
                <a:cs typeface="Arial"/>
              </a:rPr>
              <a:t>another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labeled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matching.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tuning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matching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sliding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bars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values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indicated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13</a:t>
            </a:r>
            <a:r>
              <a:rPr dirty="0" sz="1200">
                <a:latin typeface="Arial"/>
                <a:cs typeface="Arial"/>
              </a:rPr>
              <a:t>C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menu.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Adjust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tuning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matching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bars </a:t>
            </a:r>
            <a:r>
              <a:rPr dirty="0" sz="1200">
                <a:latin typeface="Arial"/>
                <a:cs typeface="Arial"/>
              </a:rPr>
              <a:t>until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dip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well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tuned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matched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at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some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described </a:t>
            </a:r>
            <a:r>
              <a:rPr dirty="0" sz="1200">
                <a:latin typeface="Arial"/>
                <a:cs typeface="Arial"/>
              </a:rPr>
              <a:t>above</a:t>
            </a:r>
            <a:r>
              <a:rPr dirty="0" sz="1200" spc="-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-35">
                <a:latin typeface="Arial"/>
                <a:cs typeface="Arial"/>
              </a:rPr>
              <a:t> </a:t>
            </a:r>
            <a:r>
              <a:rPr dirty="0" baseline="38194" sz="1200" spc="-37">
                <a:latin typeface="Arial"/>
                <a:cs typeface="Arial"/>
              </a:rPr>
              <a:t>1</a:t>
            </a:r>
            <a:r>
              <a:rPr dirty="0" sz="1200" spc="-25">
                <a:latin typeface="Arial"/>
                <a:cs typeface="Arial"/>
              </a:rPr>
              <a:t>H.</a:t>
            </a:r>
            <a:endParaRPr sz="1200">
              <a:latin typeface="Arial"/>
              <a:cs typeface="Arial"/>
            </a:endParaRPr>
          </a:p>
          <a:p>
            <a:pPr algn="just" marL="605790" marR="61594">
              <a:lnSpc>
                <a:spcPct val="101699"/>
              </a:lnSpc>
              <a:spcBef>
                <a:spcPts val="455"/>
              </a:spcBef>
            </a:pPr>
            <a:r>
              <a:rPr dirty="0" sz="1200">
                <a:latin typeface="Arial"/>
                <a:cs typeface="Arial"/>
              </a:rPr>
              <a:t>Once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13</a:t>
            </a:r>
            <a:r>
              <a:rPr dirty="0" sz="1200">
                <a:latin typeface="Arial"/>
                <a:cs typeface="Arial"/>
              </a:rPr>
              <a:t>C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circuit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tuned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matched,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13</a:t>
            </a:r>
            <a:r>
              <a:rPr dirty="0" sz="1200">
                <a:latin typeface="Arial"/>
                <a:cs typeface="Arial"/>
              </a:rPr>
              <a:t>C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wobbling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must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stopped </a:t>
            </a:r>
            <a:r>
              <a:rPr dirty="0" sz="1200">
                <a:latin typeface="Arial"/>
                <a:cs typeface="Arial"/>
              </a:rPr>
              <a:t>before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wobbling.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Exit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wobble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routine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typing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stop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edsp</a:t>
            </a:r>
            <a:r>
              <a:rPr dirty="0" sz="1200" spc="-10">
                <a:latin typeface="Arial"/>
                <a:cs typeface="Arial"/>
              </a:rPr>
              <a:t>, </a:t>
            </a:r>
            <a:r>
              <a:rPr dirty="0" sz="1200">
                <a:latin typeface="Arial"/>
                <a:cs typeface="Arial"/>
              </a:rPr>
              <a:t>change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NUC1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1H,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exit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clicking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SAVE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Start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sweep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typing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wobb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After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few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seconds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curve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appears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acquisition </a:t>
            </a:r>
            <a:r>
              <a:rPr dirty="0" sz="1200">
                <a:latin typeface="Arial"/>
                <a:cs typeface="Arial"/>
              </a:rPr>
              <a:t>window and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circuit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tuned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matched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described</a:t>
            </a:r>
            <a:r>
              <a:rPr dirty="0" sz="1200" spc="-10">
                <a:latin typeface="Arial"/>
                <a:cs typeface="Arial"/>
              </a:rPr>
              <a:t> above.</a:t>
            </a:r>
            <a:endParaRPr sz="1200">
              <a:latin typeface="Arial"/>
              <a:cs typeface="Arial"/>
            </a:endParaRPr>
          </a:p>
          <a:p>
            <a:pPr algn="just" marL="605790" marR="61594">
              <a:lnSpc>
                <a:spcPct val="100000"/>
              </a:lnSpc>
              <a:spcBef>
                <a:spcPts val="530"/>
              </a:spcBef>
            </a:pPr>
            <a:r>
              <a:rPr dirty="0" sz="1200">
                <a:latin typeface="Arial"/>
                <a:cs typeface="Arial"/>
              </a:rPr>
              <a:t>Alternatively,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user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already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has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NUC1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=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1H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and </a:t>
            </a:r>
            <a:r>
              <a:rPr dirty="0" sz="1200">
                <a:latin typeface="Arial"/>
                <a:cs typeface="Arial"/>
              </a:rPr>
              <a:t>NUC2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=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OFF,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there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need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redo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 spc="-25" b="1">
                <a:latin typeface="Courier New"/>
                <a:cs typeface="Courier New"/>
              </a:rPr>
              <a:t>edsp</a:t>
            </a:r>
            <a:r>
              <a:rPr dirty="0" sz="1200" spc="-15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current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set.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user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may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simply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read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type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wobb</a:t>
            </a:r>
            <a:r>
              <a:rPr dirty="0" sz="1200" spc="-1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  <a:p>
            <a:pPr algn="just" marL="605790" marR="67945">
              <a:lnSpc>
                <a:spcPts val="1390"/>
              </a:lnSpc>
              <a:spcBef>
                <a:spcPts val="710"/>
              </a:spcBef>
            </a:pPr>
            <a:r>
              <a:rPr dirty="0" sz="1200">
                <a:latin typeface="Arial"/>
                <a:cs typeface="Arial"/>
              </a:rPr>
              <a:t>Once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probehead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tuned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matched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13</a:t>
            </a:r>
            <a:r>
              <a:rPr dirty="0" sz="1200">
                <a:latin typeface="Arial"/>
                <a:cs typeface="Arial"/>
              </a:rPr>
              <a:t>C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H,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exit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wobble </a:t>
            </a:r>
            <a:r>
              <a:rPr dirty="0" sz="1200">
                <a:latin typeface="Arial"/>
                <a:cs typeface="Arial"/>
              </a:rPr>
              <a:t>routine by typing </a:t>
            </a:r>
            <a:r>
              <a:rPr dirty="0" sz="1200" spc="-10" b="1">
                <a:latin typeface="Courier New"/>
                <a:cs typeface="Courier New"/>
              </a:rPr>
              <a:t>stop</a:t>
            </a:r>
            <a:r>
              <a:rPr dirty="0" sz="1200" spc="-1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  <a:p>
            <a:pPr algn="just" marL="605790" marR="61594">
              <a:lnSpc>
                <a:spcPts val="1390"/>
              </a:lnSpc>
              <a:spcBef>
                <a:spcPts val="725"/>
              </a:spcBef>
              <a:tabLst>
                <a:tab pos="1861185" algn="l"/>
              </a:tabLst>
            </a:pP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on</a:t>
            </a:r>
            <a:r>
              <a:rPr dirty="0" sz="1200">
                <a:latin typeface="Arial"/>
                <a:cs typeface="Arial"/>
              </a:rPr>
              <a:t>	to</a:t>
            </a:r>
            <a:r>
              <a:rPr dirty="0" sz="1200" spc="3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exit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return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main </a:t>
            </a:r>
            <a:r>
              <a:rPr dirty="0" sz="1200" spc="-10">
                <a:latin typeface="Arial"/>
                <a:cs typeface="Arial"/>
              </a:rPr>
              <a:t>window.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10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845553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2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" name="object 5" descr=""/>
          <p:cNvGraphicFramePr>
            <a:graphicFrameLocks noGrp="1"/>
          </p:cNvGraphicFramePr>
          <p:nvPr/>
        </p:nvGraphicFramePr>
        <p:xfrm>
          <a:off x="1847088" y="1122678"/>
          <a:ext cx="4959350" cy="30994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2335"/>
                <a:gridCol w="1298575"/>
                <a:gridCol w="1078864"/>
                <a:gridCol w="1597025"/>
              </a:tblGrid>
              <a:tr h="231140">
                <a:tc>
                  <a:txBody>
                    <a:bodyPr/>
                    <a:lstStyle/>
                    <a:p>
                      <a:pPr marL="75565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Nucleus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Spectrometer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Amplifier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8490">
                        <a:lnSpc>
                          <a:spcPts val="113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Power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Level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Avance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BLA2BB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849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Symbol"/>
                          <a:cs typeface="Symbol"/>
                        </a:rPr>
                        <a:t></a:t>
                      </a:r>
                      <a:r>
                        <a:rPr dirty="0" sz="1000" spc="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+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6dB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384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BLAX300/50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849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Symbol"/>
                          <a:cs typeface="Symbol"/>
                        </a:rPr>
                        <a:t></a:t>
                      </a:r>
                      <a:r>
                        <a:rPr dirty="0" sz="1000" spc="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+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6dB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384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BLAX300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849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Symbol"/>
                          <a:cs typeface="Symbol"/>
                        </a:rPr>
                        <a:t></a:t>
                      </a:r>
                      <a:r>
                        <a:rPr dirty="0" sz="1000" spc="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+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6dB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BLAX500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849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Symbol"/>
                          <a:cs typeface="Symbol"/>
                        </a:rPr>
                        <a:t></a:t>
                      </a:r>
                      <a:r>
                        <a:rPr dirty="0" sz="1000" spc="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+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9dB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114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Avance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DPX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BLAXH20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8490">
                        <a:lnSpc>
                          <a:spcPts val="118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=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27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6dB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1140">
                <a:tc rowSpan="7">
                  <a:txBody>
                    <a:bodyPr/>
                    <a:lstStyle/>
                    <a:p>
                      <a:pPr marL="75565">
                        <a:lnSpc>
                          <a:spcPts val="705"/>
                        </a:lnSpc>
                      </a:pPr>
                      <a:r>
                        <a:rPr dirty="0" sz="650" spc="-25">
                          <a:latin typeface="Arial"/>
                          <a:cs typeface="Arial"/>
                        </a:rPr>
                        <a:t>13</a:t>
                      </a:r>
                      <a:r>
                        <a:rPr dirty="0" baseline="-27777" sz="1500" spc="-37">
                          <a:latin typeface="Arial"/>
                          <a:cs typeface="Arial"/>
                        </a:rPr>
                        <a:t>C</a:t>
                      </a:r>
                      <a:endParaRPr baseline="-27777" sz="15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BLAXH40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8490">
                        <a:lnSpc>
                          <a:spcPts val="118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=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27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6dB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384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BLAXH100/50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849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Symbol"/>
                          <a:cs typeface="Symbol"/>
                        </a:rPr>
                        <a:t></a:t>
                      </a:r>
                      <a:r>
                        <a:rPr dirty="0" sz="1000" spc="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2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3dB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3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Avance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DRX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BLAXH40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849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Symbol"/>
                          <a:cs typeface="Symbol"/>
                        </a:rPr>
                        <a:t></a:t>
                      </a:r>
                      <a:r>
                        <a:rPr dirty="0" sz="1000" spc="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2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3dB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3204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BLAXH150/50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8490">
                        <a:lnSpc>
                          <a:spcPct val="100000"/>
                        </a:lnSpc>
                        <a:spcBef>
                          <a:spcPts val="30"/>
                        </a:spcBef>
                        <a:tabLst>
                          <a:tab pos="831850" algn="l"/>
                        </a:tabLst>
                      </a:pPr>
                      <a:r>
                        <a:rPr dirty="0" sz="1000" spc="-50">
                          <a:latin typeface="Symbol"/>
                          <a:cs typeface="Symbol"/>
                        </a:rPr>
                        <a:t>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0dB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3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BLAXH300/50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8490">
                        <a:lnSpc>
                          <a:spcPct val="100000"/>
                        </a:lnSpc>
                        <a:spcBef>
                          <a:spcPts val="30"/>
                        </a:spcBef>
                        <a:tabLst>
                          <a:tab pos="831850" algn="l"/>
                        </a:tabLst>
                      </a:pPr>
                      <a:r>
                        <a:rPr dirty="0" sz="1000" spc="-50">
                          <a:latin typeface="Symbol"/>
                          <a:cs typeface="Symbol"/>
                        </a:rPr>
                        <a:t>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6dB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384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Avance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DMX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BLAX300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8490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dirty="0" sz="1000">
                          <a:latin typeface="Symbol"/>
                          <a:cs typeface="Symbol"/>
                        </a:rPr>
                        <a:t></a:t>
                      </a:r>
                      <a:r>
                        <a:rPr dirty="0" sz="1000" spc="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+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6dB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1016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BLAX500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849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Symbol"/>
                          <a:cs typeface="Symbol"/>
                        </a:rPr>
                        <a:t></a:t>
                      </a:r>
                      <a:r>
                        <a:rPr dirty="0" sz="1000" spc="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+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9dB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object 6" descr=""/>
          <p:cNvSpPr txBox="1"/>
          <p:nvPr/>
        </p:nvSpPr>
        <p:spPr>
          <a:xfrm>
            <a:off x="889505" y="5023611"/>
            <a:ext cx="5963285" cy="14706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5949950" algn="l"/>
              </a:tabLst>
            </a:pP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1.2</a:t>
            </a:r>
            <a:r>
              <a:rPr dirty="0" u="heavy" sz="1550" spc="2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NMR</a:t>
            </a:r>
            <a:r>
              <a:rPr dirty="0" u="heavy" sz="1550" spc="4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Spectrometer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1550">
              <a:latin typeface="Arial"/>
              <a:cs typeface="Arial"/>
            </a:endParaRPr>
          </a:p>
          <a:p>
            <a:pPr algn="just" marL="554990" marR="181610">
              <a:lnSpc>
                <a:spcPct val="96000"/>
              </a:lnSpc>
              <a:spcBef>
                <a:spcPts val="1190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NMR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spectrometer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consists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three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major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components: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(1)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superconducting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magnet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probe,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contains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sample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be </a:t>
            </a:r>
            <a:r>
              <a:rPr dirty="0" sz="1200">
                <a:latin typeface="Arial"/>
                <a:cs typeface="Arial"/>
              </a:rPr>
              <a:t>measured;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(2)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console,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contains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all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electronics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used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for </a:t>
            </a:r>
            <a:r>
              <a:rPr dirty="0" sz="1200">
                <a:latin typeface="Arial"/>
                <a:cs typeface="Arial"/>
              </a:rPr>
              <a:t>transmission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reception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radio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(rf)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pulses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through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pre- </a:t>
            </a:r>
            <a:r>
              <a:rPr dirty="0" sz="1200">
                <a:latin typeface="Arial"/>
                <a:cs typeface="Arial"/>
              </a:rPr>
              <a:t>amplifier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probe;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(3)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computer,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from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where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operator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runs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experiments and processes the acquired NMR </a:t>
            </a:r>
            <a:r>
              <a:rPr dirty="0" sz="1200" spc="-10">
                <a:latin typeface="Arial"/>
                <a:cs typeface="Arial"/>
              </a:rPr>
              <a:t>data.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851404" y="7096250"/>
            <a:ext cx="6039485" cy="26346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30"/>
              </a:spcBef>
              <a:tabLst>
                <a:tab pos="5988050" algn="l"/>
              </a:tabLst>
            </a:pP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1.3</a:t>
            </a:r>
            <a:r>
              <a:rPr dirty="0" u="heavy" sz="1550" spc="8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Classical</a:t>
            </a:r>
            <a:r>
              <a:rPr dirty="0" u="heavy" sz="1550" spc="1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Description</a:t>
            </a:r>
            <a:r>
              <a:rPr dirty="0" u="heavy" sz="1550" spc="1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of</a:t>
            </a:r>
            <a:r>
              <a:rPr dirty="0" u="heavy" sz="1550" spc="1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spc="-2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NMR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1550">
              <a:latin typeface="Arial"/>
              <a:cs typeface="Arial"/>
            </a:endParaRPr>
          </a:p>
          <a:p>
            <a:pPr algn="just" marL="593090">
              <a:lnSpc>
                <a:spcPct val="100000"/>
              </a:lnSpc>
              <a:spcBef>
                <a:spcPts val="1085"/>
              </a:spcBef>
            </a:pPr>
            <a:r>
              <a:rPr dirty="0" sz="1200" b="1">
                <a:latin typeface="Arial"/>
                <a:cs typeface="Arial"/>
              </a:rPr>
              <a:t>A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more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complete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theoretical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description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of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NMR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is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given</a:t>
            </a:r>
            <a:r>
              <a:rPr dirty="0" sz="1200" spc="-1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in</a:t>
            </a:r>
            <a:r>
              <a:rPr dirty="0" sz="1200" spc="30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chapter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spc="-25" b="1">
                <a:latin typeface="Arial"/>
                <a:cs typeface="Arial"/>
              </a:rPr>
              <a:t>22.</a:t>
            </a:r>
            <a:endParaRPr sz="1200">
              <a:latin typeface="Arial"/>
              <a:cs typeface="Arial"/>
            </a:endParaRPr>
          </a:p>
          <a:p>
            <a:pPr algn="just" marL="593090" marR="213995">
              <a:lnSpc>
                <a:spcPct val="96700"/>
              </a:lnSpc>
              <a:spcBef>
                <a:spcPts val="625"/>
              </a:spcBef>
            </a:pPr>
            <a:r>
              <a:rPr dirty="0" sz="1200">
                <a:latin typeface="Arial"/>
                <a:cs typeface="Arial"/>
              </a:rPr>
              <a:t>Among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various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atomic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nuclei,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about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hundred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isotopes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possess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 intrinsic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angular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momentum,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called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spin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written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 spc="-300">
                <a:latin typeface="MT Extra"/>
                <a:cs typeface="MT Extra"/>
              </a:rPr>
              <a:t>ħ</a:t>
            </a:r>
            <a:r>
              <a:rPr dirty="0" sz="1200" spc="-300" i="1">
                <a:latin typeface="Times New Roman"/>
                <a:cs typeface="Times New Roman"/>
              </a:rPr>
              <a:t>I</a:t>
            </a:r>
            <a:r>
              <a:rPr dirty="0" sz="1200" spc="20" i="1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Arial"/>
                <a:cs typeface="Arial"/>
              </a:rPr>
              <a:t>.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They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also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possess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 </a:t>
            </a:r>
            <a:r>
              <a:rPr dirty="0" sz="1200" spc="5">
                <a:latin typeface="Arial"/>
                <a:cs typeface="Arial"/>
              </a:rPr>
              <a:t>magneti</a:t>
            </a:r>
            <a:r>
              <a:rPr dirty="0" sz="1200">
                <a:latin typeface="Arial"/>
                <a:cs typeface="Arial"/>
              </a:rPr>
              <a:t>c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5">
                <a:latin typeface="Arial"/>
                <a:cs typeface="Arial"/>
              </a:rPr>
              <a:t>momen</a:t>
            </a:r>
            <a:r>
              <a:rPr dirty="0" sz="1200">
                <a:latin typeface="Arial"/>
                <a:cs typeface="Arial"/>
              </a:rPr>
              <a:t>t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Symbol"/>
                <a:cs typeface="Symbol"/>
              </a:rPr>
              <a:t>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proportional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their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angular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momentum:</a:t>
            </a:r>
            <a:endParaRPr sz="1200">
              <a:latin typeface="Arial"/>
              <a:cs typeface="Arial"/>
            </a:endParaRPr>
          </a:p>
          <a:p>
            <a:pPr algn="ctr" marL="348615">
              <a:lnSpc>
                <a:spcPct val="100000"/>
              </a:lnSpc>
              <a:spcBef>
                <a:spcPts val="575"/>
              </a:spcBef>
            </a:pPr>
            <a:r>
              <a:rPr dirty="0" sz="1150">
                <a:latin typeface="Symbol"/>
                <a:cs typeface="Symbol"/>
              </a:rPr>
              <a:t></a:t>
            </a:r>
            <a:r>
              <a:rPr dirty="0" sz="1150" spc="105">
                <a:latin typeface="Times New Roman"/>
                <a:cs typeface="Times New Roman"/>
              </a:rPr>
              <a:t> </a:t>
            </a:r>
            <a:r>
              <a:rPr dirty="0" sz="1150">
                <a:latin typeface="Symbol"/>
                <a:cs typeface="Symbol"/>
              </a:rPr>
              <a:t></a:t>
            </a:r>
            <a:r>
              <a:rPr dirty="0" sz="1150" spc="-65">
                <a:latin typeface="Times New Roman"/>
                <a:cs typeface="Times New Roman"/>
              </a:rPr>
              <a:t> </a:t>
            </a:r>
            <a:r>
              <a:rPr dirty="0" sz="1150" spc="-25">
                <a:latin typeface="Symbol"/>
                <a:cs typeface="Symbol"/>
              </a:rPr>
              <a:t></a:t>
            </a:r>
            <a:r>
              <a:rPr dirty="0" sz="1150" spc="-25">
                <a:latin typeface="MT Extra"/>
                <a:cs typeface="MT Extra"/>
              </a:rPr>
              <a:t>ħ</a:t>
            </a:r>
            <a:r>
              <a:rPr dirty="0" sz="1150" spc="-25" i="1">
                <a:latin typeface="Times New Roman"/>
                <a:cs typeface="Times New Roman"/>
              </a:rPr>
              <a:t>I</a:t>
            </a:r>
            <a:endParaRPr sz="1150">
              <a:latin typeface="Times New Roman"/>
              <a:cs typeface="Times New Roman"/>
            </a:endParaRPr>
          </a:p>
          <a:p>
            <a:pPr algn="just" marL="593090">
              <a:lnSpc>
                <a:spcPct val="100000"/>
              </a:lnSpc>
              <a:spcBef>
                <a:spcPts val="875"/>
              </a:spcBef>
            </a:pPr>
            <a:r>
              <a:rPr dirty="0" sz="1200">
                <a:latin typeface="Arial"/>
                <a:cs typeface="Arial"/>
              </a:rPr>
              <a:t>where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Symbol"/>
                <a:cs typeface="Symbol"/>
              </a:rPr>
              <a:t>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gyromagnetic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ratio.</a:t>
            </a:r>
            <a:endParaRPr sz="1200">
              <a:latin typeface="Arial"/>
              <a:cs typeface="Arial"/>
            </a:endParaRPr>
          </a:p>
          <a:p>
            <a:pPr algn="just" marL="593090" marR="219710">
              <a:lnSpc>
                <a:spcPct val="96700"/>
              </a:lnSpc>
              <a:spcBef>
                <a:spcPts val="625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Larmor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theorem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states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motion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magnetic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moment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 spc="-50">
                <a:latin typeface="Arial"/>
                <a:cs typeface="Arial"/>
              </a:rPr>
              <a:t>a </a:t>
            </a:r>
            <a:r>
              <a:rPr dirty="0" sz="1200">
                <a:latin typeface="Arial"/>
                <a:cs typeface="Arial"/>
              </a:rPr>
              <a:t>magnetic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field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B</a:t>
            </a:r>
            <a:r>
              <a:rPr dirty="0" baseline="-10416" sz="1200">
                <a:latin typeface="Arial"/>
                <a:cs typeface="Arial"/>
              </a:rPr>
              <a:t>0</a:t>
            </a:r>
            <a:r>
              <a:rPr dirty="0" baseline="-10416" sz="1200" spc="49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precession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around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field,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where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precession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given</a:t>
            </a:r>
            <a:r>
              <a:rPr dirty="0" sz="1200" spc="-25">
                <a:latin typeface="Arial"/>
                <a:cs typeface="Arial"/>
              </a:rPr>
              <a:t> by:</a:t>
            </a:r>
            <a:endParaRPr sz="1200">
              <a:latin typeface="Arial"/>
              <a:cs typeface="Arial"/>
            </a:endParaRPr>
          </a:p>
          <a:p>
            <a:pPr algn="ctr" marL="377825">
              <a:lnSpc>
                <a:spcPts val="1140"/>
              </a:lnSpc>
              <a:spcBef>
                <a:spcPts val="575"/>
              </a:spcBef>
              <a:tabLst>
                <a:tab pos="1176020" algn="l"/>
              </a:tabLst>
            </a:pPr>
            <a:r>
              <a:rPr dirty="0" sz="1200">
                <a:latin typeface="Symbol"/>
                <a:cs typeface="Symbol"/>
              </a:rPr>
              <a:t></a:t>
            </a:r>
            <a:r>
              <a:rPr dirty="0" sz="1200" spc="100">
                <a:latin typeface="Times New Roman"/>
                <a:cs typeface="Times New Roman"/>
              </a:rPr>
              <a:t>  </a:t>
            </a:r>
            <a:r>
              <a:rPr dirty="0" sz="1200">
                <a:latin typeface="Symbol"/>
                <a:cs typeface="Symbol"/>
              </a:rPr>
              <a:t>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Symbol"/>
                <a:cs typeface="Symbol"/>
              </a:rPr>
              <a:t></a:t>
            </a:r>
            <a:r>
              <a:rPr dirty="0" sz="1200" spc="-25" i="1">
                <a:latin typeface="Times New Roman"/>
                <a:cs typeface="Times New Roman"/>
              </a:rPr>
              <a:t>B</a:t>
            </a:r>
            <a:r>
              <a:rPr dirty="0" sz="1200" i="1">
                <a:latin typeface="Times New Roman"/>
                <a:cs typeface="Times New Roman"/>
              </a:rPr>
              <a:t>	</a:t>
            </a:r>
            <a:r>
              <a:rPr dirty="0" sz="1200">
                <a:latin typeface="Arial"/>
                <a:cs typeface="Arial"/>
              </a:rPr>
              <a:t>Larmor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frequency</a:t>
            </a:r>
            <a:endParaRPr sz="1200">
              <a:latin typeface="Arial"/>
              <a:cs typeface="Arial"/>
            </a:endParaRPr>
          </a:p>
          <a:p>
            <a:pPr marL="2318385">
              <a:lnSpc>
                <a:spcPts val="540"/>
              </a:lnSpc>
              <a:tabLst>
                <a:tab pos="2762885" algn="l"/>
              </a:tabLst>
            </a:pPr>
            <a:r>
              <a:rPr dirty="0" sz="700" spc="-50">
                <a:latin typeface="Times New Roman"/>
                <a:cs typeface="Times New Roman"/>
              </a:rPr>
              <a:t>0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50">
                <a:latin typeface="Times New Roman"/>
                <a:cs typeface="Times New Roman"/>
              </a:rPr>
              <a:t>0</a:t>
            </a:r>
            <a:endParaRPr sz="7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28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845553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2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851401" y="847854"/>
            <a:ext cx="6014085" cy="876744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just" lvl="1" marL="326390" indent="-285750">
              <a:lnSpc>
                <a:spcPct val="100000"/>
              </a:lnSpc>
              <a:spcBef>
                <a:spcPts val="135"/>
              </a:spcBef>
              <a:buAutoNum type="arabicPeriod" startAt="6"/>
              <a:tabLst>
                <a:tab pos="326390" algn="l"/>
                <a:tab pos="5988050" algn="l"/>
              </a:tabLst>
            </a:pPr>
            <a:r>
              <a:rPr dirty="0" u="heavy" sz="1550" spc="4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Locking</a:t>
            </a:r>
            <a:r>
              <a:rPr dirty="0" u="heavy" sz="1550" spc="9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and</a:t>
            </a:r>
            <a:r>
              <a:rPr dirty="0" u="heavy" sz="1550" spc="9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Shimming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1550">
              <a:latin typeface="Arial"/>
              <a:cs typeface="Arial"/>
            </a:endParaRPr>
          </a:p>
          <a:p>
            <a:pPr algn="just" marL="593090" marR="194310">
              <a:lnSpc>
                <a:spcPts val="1390"/>
              </a:lnSpc>
              <a:spcBef>
                <a:spcPts val="1215"/>
              </a:spcBef>
            </a:pPr>
            <a:r>
              <a:rPr dirty="0" sz="1200">
                <a:latin typeface="Arial"/>
                <a:cs typeface="Arial"/>
              </a:rPr>
              <a:t>Before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running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NMR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experiment,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necessary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shim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magnetic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field.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4"/>
              </a:spcBef>
            </a:pPr>
            <a:endParaRPr sz="1200">
              <a:latin typeface="Arial"/>
              <a:cs typeface="Arial"/>
            </a:endParaRPr>
          </a:p>
          <a:p>
            <a:pPr algn="just" lvl="2" marL="506730" indent="-455930">
              <a:lnSpc>
                <a:spcPct val="100000"/>
              </a:lnSpc>
              <a:buAutoNum type="arabicPeriod"/>
              <a:tabLst>
                <a:tab pos="506730" algn="l"/>
              </a:tabLst>
            </a:pPr>
            <a:r>
              <a:rPr dirty="0" sz="1400" spc="-10" b="1">
                <a:latin typeface="Arial"/>
                <a:cs typeface="Arial"/>
              </a:rPr>
              <a:t>Locking</a:t>
            </a:r>
            <a:endParaRPr sz="1400">
              <a:latin typeface="Arial"/>
              <a:cs typeface="Arial"/>
            </a:endParaRPr>
          </a:p>
          <a:p>
            <a:pPr algn="just" marL="593090" marR="194310">
              <a:lnSpc>
                <a:spcPct val="106700"/>
              </a:lnSpc>
              <a:spcBef>
                <a:spcPts val="155"/>
              </a:spcBef>
            </a:pP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display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signal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lockdisp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opens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which </a:t>
            </a:r>
            <a:r>
              <a:rPr dirty="0" sz="1200">
                <a:latin typeface="Arial"/>
                <a:cs typeface="Arial"/>
              </a:rPr>
              <a:t>the lock trace </a:t>
            </a:r>
            <a:r>
              <a:rPr dirty="0" sz="1200" spc="-10">
                <a:latin typeface="Arial"/>
                <a:cs typeface="Arial"/>
              </a:rPr>
              <a:t>appears.</a:t>
            </a:r>
            <a:endParaRPr sz="1200">
              <a:latin typeface="Arial"/>
              <a:cs typeface="Arial"/>
            </a:endParaRPr>
          </a:p>
          <a:p>
            <a:pPr algn="just" marL="593090" marR="194310">
              <a:lnSpc>
                <a:spcPct val="99000"/>
              </a:lnSpc>
              <a:spcBef>
                <a:spcPts val="495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most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convenient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way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XWIN-NMR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lock</a:t>
            </a:r>
            <a:r>
              <a:rPr dirty="0" sz="1200" spc="-10">
                <a:latin typeface="Arial"/>
                <a:cs typeface="Arial"/>
              </a:rPr>
              <a:t>.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start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lock-in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procedure,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 spc="-70" b="1">
                <a:latin typeface="Courier New"/>
                <a:cs typeface="Courier New"/>
              </a:rPr>
              <a:t>lock</a:t>
            </a:r>
            <a:r>
              <a:rPr dirty="0" sz="1200" spc="-114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select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appropriate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solvent </a:t>
            </a:r>
            <a:r>
              <a:rPr dirty="0" sz="1200">
                <a:latin typeface="Arial"/>
                <a:cs typeface="Arial"/>
              </a:rPr>
              <a:t>from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menu.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Alternatively,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solvent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name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together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lock </a:t>
            </a:r>
            <a:r>
              <a:rPr dirty="0" sz="1200">
                <a:latin typeface="Arial"/>
                <a:cs typeface="Arial"/>
              </a:rPr>
              <a:t>command,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e.g.,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 spc="-80" b="1">
                <a:latin typeface="Courier New"/>
                <a:cs typeface="Courier New"/>
              </a:rPr>
              <a:t>lock</a:t>
            </a:r>
            <a:r>
              <a:rPr dirty="0" sz="1200" spc="-100" b="1">
                <a:latin typeface="Courier New"/>
                <a:cs typeface="Courier New"/>
              </a:rPr>
              <a:t> </a:t>
            </a:r>
            <a:r>
              <a:rPr dirty="0" sz="1200" b="1">
                <a:latin typeface="Courier New"/>
                <a:cs typeface="Courier New"/>
              </a:rPr>
              <a:t>cdcl3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During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lock-in,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several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such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power,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field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value,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shift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solvent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set </a:t>
            </a:r>
            <a:r>
              <a:rPr dirty="0" sz="1200">
                <a:latin typeface="Arial"/>
                <a:cs typeface="Arial"/>
              </a:rPr>
              <a:t>according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values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table.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table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edited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using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edlock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Note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listed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table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level </a:t>
            </a:r>
            <a:r>
              <a:rPr dirty="0" sz="1200">
                <a:latin typeface="Arial"/>
                <a:cs typeface="Arial"/>
              </a:rPr>
              <a:t>used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once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lock-in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has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been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achieved.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field-shift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mode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then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selected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autolock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activated.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Once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lock-in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achieved,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gain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so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signal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visible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window.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At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point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message </a:t>
            </a:r>
            <a:r>
              <a:rPr dirty="0" sz="1200">
                <a:latin typeface="Arial"/>
                <a:cs typeface="Arial"/>
              </a:rPr>
              <a:t>“lock: finished”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appears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status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line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at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bottom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window.</a:t>
            </a:r>
            <a:endParaRPr sz="1200">
              <a:latin typeface="Arial"/>
              <a:cs typeface="Arial"/>
            </a:endParaRPr>
          </a:p>
          <a:p>
            <a:pPr algn="just" marL="593090" marR="194310">
              <a:lnSpc>
                <a:spcPct val="99000"/>
              </a:lnSpc>
              <a:spcBef>
                <a:spcPts val="540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lock-in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procedure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outlined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above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sets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shift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exact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shift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given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solvent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listed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 spc="-20" b="1">
                <a:latin typeface="Courier New"/>
                <a:cs typeface="Courier New"/>
              </a:rPr>
              <a:t>edlock</a:t>
            </a:r>
            <a:r>
              <a:rPr dirty="0" sz="1200" spc="-16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table.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It </a:t>
            </a:r>
            <a:r>
              <a:rPr dirty="0" sz="1200">
                <a:latin typeface="Arial"/>
                <a:cs typeface="Arial"/>
              </a:rPr>
              <a:t>also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sets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field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listed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edlock</a:t>
            </a:r>
            <a:r>
              <a:rPr dirty="0" sz="1200" spc="-14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table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then </a:t>
            </a:r>
            <a:r>
              <a:rPr dirty="0" sz="1200">
                <a:latin typeface="Arial"/>
                <a:cs typeface="Arial"/>
              </a:rPr>
              <a:t>adjusts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slightly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achieve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lock-in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(the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absolute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corresponding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to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given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ppm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longer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depends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solvent).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Following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this </a:t>
            </a:r>
            <a:r>
              <a:rPr dirty="0" sz="1200">
                <a:latin typeface="Arial"/>
                <a:cs typeface="Arial"/>
              </a:rPr>
              <a:t>lock-in</a:t>
            </a:r>
            <a:r>
              <a:rPr dirty="0" sz="1200" spc="14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procedure,</a:t>
            </a:r>
            <a:r>
              <a:rPr dirty="0" sz="1200" spc="14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45">
                <a:latin typeface="Arial"/>
                <a:cs typeface="Arial"/>
              </a:rPr>
              <a:t>  </a:t>
            </a:r>
            <a:r>
              <a:rPr dirty="0" sz="1200" b="1">
                <a:latin typeface="Courier New"/>
                <a:cs typeface="Courier New"/>
              </a:rPr>
              <a:t>solvent</a:t>
            </a:r>
            <a:r>
              <a:rPr dirty="0" sz="1200" spc="254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15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5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65">
                <a:latin typeface="Arial"/>
                <a:cs typeface="Arial"/>
              </a:rPr>
              <a:t>  </a:t>
            </a:r>
            <a:r>
              <a:rPr dirty="0" sz="1200" b="1">
                <a:latin typeface="Courier New"/>
                <a:cs typeface="Courier New"/>
              </a:rPr>
              <a:t>eda</a:t>
            </a:r>
            <a:r>
              <a:rPr dirty="0" sz="1200" spc="25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table</a:t>
            </a:r>
            <a:r>
              <a:rPr dirty="0" sz="1200" spc="15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60">
                <a:latin typeface="Arial"/>
                <a:cs typeface="Arial"/>
              </a:rPr>
              <a:t>  </a:t>
            </a:r>
            <a:r>
              <a:rPr dirty="0" sz="1200" spc="-25">
                <a:latin typeface="Arial"/>
                <a:cs typeface="Arial"/>
              </a:rPr>
              <a:t>set </a:t>
            </a:r>
            <a:r>
              <a:rPr dirty="0" sz="1200">
                <a:latin typeface="Arial"/>
                <a:cs typeface="Arial"/>
              </a:rPr>
              <a:t>automatically,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important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you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wish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automatic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calibration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sref</a:t>
            </a:r>
            <a:r>
              <a:rPr dirty="0" sz="1200" spc="-380" b="1">
                <a:latin typeface="Courier New"/>
                <a:cs typeface="Courier New"/>
              </a:rPr>
              <a:t> </a:t>
            </a:r>
            <a:r>
              <a:rPr dirty="0" sz="1200" spc="-10">
                <a:latin typeface="Arial"/>
                <a:cs typeface="Arial"/>
              </a:rPr>
              <a:t>(see</a:t>
            </a:r>
            <a:r>
              <a:rPr dirty="0" sz="1200" spc="-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“Spectrum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Calibration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Optimization”).</a:t>
            </a:r>
            <a:endParaRPr sz="1200">
              <a:latin typeface="Arial"/>
              <a:cs typeface="Arial"/>
            </a:endParaRPr>
          </a:p>
          <a:p>
            <a:pPr algn="just" marL="593090" marR="187960">
              <a:lnSpc>
                <a:spcPct val="98200"/>
              </a:lnSpc>
              <a:spcBef>
                <a:spcPts val="650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lock-phase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adjustment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monitoring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sweep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wiggles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(i.e.,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while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field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locked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but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being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swept)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recommended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each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time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probehead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changed,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because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autolock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may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fail.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original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phase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is </a:t>
            </a:r>
            <a:r>
              <a:rPr dirty="0" sz="1200">
                <a:latin typeface="Arial"/>
                <a:cs typeface="Arial"/>
              </a:rPr>
              <a:t>reasonably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close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correct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value,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lock-in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achieved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phase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adjusted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using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autophase.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Note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phase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each </a:t>
            </a:r>
            <a:r>
              <a:rPr dirty="0" sz="1200">
                <a:latin typeface="Arial"/>
                <a:cs typeface="Arial"/>
              </a:rPr>
              <a:t>probehead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stored</a:t>
            </a:r>
            <a:r>
              <a:rPr dirty="0" sz="1200" spc="-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50" b="1">
                <a:latin typeface="Courier New"/>
                <a:cs typeface="Courier New"/>
              </a:rPr>
              <a:t>edlock</a:t>
            </a:r>
            <a:r>
              <a:rPr dirty="0" sz="1200" spc="-13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table.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some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cases,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level </a:t>
            </a:r>
            <a:r>
              <a:rPr dirty="0" sz="1200">
                <a:latin typeface="Arial"/>
                <a:cs typeface="Arial"/>
              </a:rPr>
              <a:t>listed</a:t>
            </a:r>
            <a:r>
              <a:rPr dirty="0" sz="1200" spc="-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 spc="-30" b="1">
                <a:latin typeface="Courier New"/>
                <a:cs typeface="Courier New"/>
              </a:rPr>
              <a:t>edlock</a:t>
            </a:r>
            <a:r>
              <a:rPr dirty="0" sz="1200" spc="-15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table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too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high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leading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saturation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lock </a:t>
            </a:r>
            <a:r>
              <a:rPr dirty="0" sz="1200">
                <a:latin typeface="Arial"/>
                <a:cs typeface="Arial"/>
              </a:rPr>
              <a:t>signal.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Usually,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lock-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achieved,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but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signal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oscillates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due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to </a:t>
            </a:r>
            <a:r>
              <a:rPr dirty="0" sz="1200">
                <a:latin typeface="Arial"/>
                <a:cs typeface="Arial"/>
              </a:rPr>
              <a:t>saturation.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quick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fix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simply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reduce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manually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after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lock- </a:t>
            </a:r>
            <a:r>
              <a:rPr dirty="0" sz="1200">
                <a:latin typeface="Arial"/>
                <a:cs typeface="Arial"/>
              </a:rPr>
              <a:t>in.</a:t>
            </a:r>
            <a:r>
              <a:rPr dirty="0" sz="1200" spc="-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However,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better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change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level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 spc="-35" b="1">
                <a:latin typeface="Courier New"/>
                <a:cs typeface="Courier New"/>
              </a:rPr>
              <a:t>edlock</a:t>
            </a:r>
            <a:r>
              <a:rPr dirty="0" sz="1200" spc="-14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table.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Note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appropriate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level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depends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solvent,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field </a:t>
            </a:r>
            <a:r>
              <a:rPr dirty="0" sz="1200">
                <a:latin typeface="Arial"/>
                <a:cs typeface="Arial"/>
              </a:rPr>
              <a:t>value, and the </a:t>
            </a:r>
            <a:r>
              <a:rPr dirty="0" sz="1200" spc="-10">
                <a:latin typeface="Arial"/>
                <a:cs typeface="Arial"/>
              </a:rPr>
              <a:t>probehead.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90"/>
              </a:spcBef>
            </a:pPr>
            <a:endParaRPr sz="1200">
              <a:latin typeface="Arial"/>
              <a:cs typeface="Arial"/>
            </a:endParaRPr>
          </a:p>
          <a:p>
            <a:pPr algn="just" lvl="2" marL="506730" indent="-455930">
              <a:lnSpc>
                <a:spcPct val="100000"/>
              </a:lnSpc>
              <a:buAutoNum type="arabicPeriod" startAt="2"/>
              <a:tabLst>
                <a:tab pos="506730" algn="l"/>
              </a:tabLst>
            </a:pPr>
            <a:r>
              <a:rPr dirty="0" sz="1400" spc="-10" b="1">
                <a:latin typeface="Arial"/>
                <a:cs typeface="Arial"/>
              </a:rPr>
              <a:t>Shimming</a:t>
            </a:r>
            <a:endParaRPr sz="1400">
              <a:latin typeface="Arial"/>
              <a:cs typeface="Arial"/>
            </a:endParaRPr>
          </a:p>
          <a:p>
            <a:pPr algn="just" marL="593090" marR="194310">
              <a:lnSpc>
                <a:spcPct val="97500"/>
              </a:lnSpc>
              <a:spcBef>
                <a:spcPts val="285"/>
              </a:spcBef>
            </a:pP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sample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has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been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changed,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first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step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after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locking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shimming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magnetic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field.</a:t>
            </a:r>
            <a:r>
              <a:rPr dirty="0" sz="1200" spc="-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 spc="-105" b="1">
                <a:latin typeface="Courier New"/>
                <a:cs typeface="Courier New"/>
              </a:rPr>
              <a:t>rsh</a:t>
            </a:r>
            <a:r>
              <a:rPr dirty="0" sz="1200" spc="-7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select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appropriate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shim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file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from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menu. </a:t>
            </a:r>
            <a:r>
              <a:rPr dirty="0" sz="1200">
                <a:latin typeface="Arial"/>
                <a:cs typeface="Arial"/>
              </a:rPr>
              <a:t>Usually,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only</a:t>
            </a:r>
            <a:r>
              <a:rPr dirty="0" sz="1200" spc="3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Z</a:t>
            </a:r>
            <a:r>
              <a:rPr dirty="0" sz="1200" spc="3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Z</a:t>
            </a:r>
            <a:r>
              <a:rPr dirty="0" baseline="38194" sz="1200">
                <a:latin typeface="Arial"/>
                <a:cs typeface="Arial"/>
              </a:rPr>
              <a:t>2</a:t>
            </a:r>
            <a:r>
              <a:rPr dirty="0" baseline="38194" sz="1200" spc="64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shims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(and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probably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X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Y)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must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be </a:t>
            </a:r>
            <a:r>
              <a:rPr dirty="0" sz="1200">
                <a:latin typeface="Arial"/>
                <a:cs typeface="Arial"/>
              </a:rPr>
              <a:t>adjusted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while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observing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signal.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best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shim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values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correspond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to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highest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level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(height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signal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window).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further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5" i="1">
                <a:latin typeface="Arial"/>
                <a:cs typeface="Arial"/>
              </a:rPr>
              <a:t> </a:t>
            </a:r>
            <a:r>
              <a:rPr dirty="0" sz="1200" spc="-2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662417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29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851407" y="841758"/>
            <a:ext cx="5868670" cy="5384165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algn="just" marL="593090" marR="48895">
              <a:lnSpc>
                <a:spcPts val="1390"/>
              </a:lnSpc>
              <a:spcBef>
                <a:spcPts val="185"/>
              </a:spcBef>
            </a:pPr>
            <a:r>
              <a:rPr dirty="0" sz="1200">
                <a:latin typeface="Arial"/>
                <a:cs typeface="Arial"/>
              </a:rPr>
              <a:t>discussion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shimming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Chapter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6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‘Shim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Operation'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BSMS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User's Manual.</a:t>
            </a:r>
            <a:endParaRPr sz="1200">
              <a:latin typeface="Arial"/>
              <a:cs typeface="Arial"/>
            </a:endParaRPr>
          </a:p>
          <a:p>
            <a:pPr algn="just" marL="593090" marR="43180">
              <a:lnSpc>
                <a:spcPct val="98900"/>
              </a:lnSpc>
              <a:spcBef>
                <a:spcPts val="509"/>
              </a:spcBef>
            </a:pP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you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have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gradient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probe,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you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also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gradient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shimming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tool,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started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gradshim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more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Information, </a:t>
            </a:r>
            <a:r>
              <a:rPr dirty="0" sz="1200">
                <a:latin typeface="Arial"/>
                <a:cs typeface="Arial"/>
              </a:rPr>
              <a:t>please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refer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gradient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shimming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installation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users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guide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is </a:t>
            </a:r>
            <a:r>
              <a:rPr dirty="0" sz="1200">
                <a:latin typeface="Arial"/>
                <a:cs typeface="Arial"/>
              </a:rPr>
              <a:t>available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online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XWinNMR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help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menu.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80"/>
              </a:spcBef>
            </a:pPr>
            <a:endParaRPr sz="1200">
              <a:latin typeface="Arial"/>
              <a:cs typeface="Arial"/>
            </a:endParaRPr>
          </a:p>
          <a:p>
            <a:pPr algn="just" marL="50800">
              <a:lnSpc>
                <a:spcPct val="100000"/>
              </a:lnSpc>
            </a:pPr>
            <a:r>
              <a:rPr dirty="0" sz="1400" b="1">
                <a:latin typeface="Arial"/>
                <a:cs typeface="Arial"/>
              </a:rPr>
              <a:t>2.6.3</a:t>
            </a:r>
            <a:r>
              <a:rPr dirty="0" sz="1400" spc="9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Optimize</a:t>
            </a:r>
            <a:r>
              <a:rPr dirty="0" sz="1400" spc="-2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lock</a:t>
            </a:r>
            <a:r>
              <a:rPr dirty="0" sz="1400" spc="-2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settings</a:t>
            </a:r>
            <a:r>
              <a:rPr dirty="0" sz="1400" spc="-25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(optional)</a:t>
            </a:r>
            <a:endParaRPr sz="1400">
              <a:latin typeface="Arial"/>
              <a:cs typeface="Arial"/>
            </a:endParaRPr>
          </a:p>
          <a:p>
            <a:pPr algn="just" marL="593090" marR="48895">
              <a:lnSpc>
                <a:spcPct val="96700"/>
              </a:lnSpc>
              <a:spcBef>
                <a:spcPts val="345"/>
              </a:spcBef>
            </a:pPr>
            <a:r>
              <a:rPr dirty="0" sz="1200">
                <a:latin typeface="Arial"/>
                <a:cs typeface="Arial"/>
              </a:rPr>
              <a:t>Once the magnetic field has been locked and shimmed, the user may wish </a:t>
            </a:r>
            <a:r>
              <a:rPr dirty="0" sz="1200" spc="-25">
                <a:latin typeface="Arial"/>
                <a:cs typeface="Arial"/>
              </a:rPr>
              <a:t>to </a:t>
            </a:r>
            <a:r>
              <a:rPr dirty="0" sz="1200">
                <a:latin typeface="Arial"/>
                <a:cs typeface="Arial"/>
              </a:rPr>
              <a:t>optimize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settings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described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below.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strongly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recommended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to </a:t>
            </a:r>
            <a:r>
              <a:rPr dirty="0" sz="1200">
                <a:latin typeface="Arial"/>
                <a:cs typeface="Arial"/>
              </a:rPr>
              <a:t>follow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procedure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before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running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any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experiment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requiring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 spc="-10">
                <a:latin typeface="Arial"/>
                <a:cs typeface="Arial"/>
              </a:rPr>
              <a:t>optimal </a:t>
            </a:r>
            <a:r>
              <a:rPr dirty="0" sz="1200">
                <a:latin typeface="Arial"/>
                <a:cs typeface="Arial"/>
              </a:rPr>
              <a:t>stability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(e.g.,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difference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experiments).</a:t>
            </a:r>
            <a:endParaRPr sz="1200">
              <a:latin typeface="Arial"/>
              <a:cs typeface="Arial"/>
            </a:endParaRPr>
          </a:p>
          <a:p>
            <a:pPr algn="just" marL="593090" marR="48895">
              <a:lnSpc>
                <a:spcPct val="96000"/>
              </a:lnSpc>
              <a:spcBef>
                <a:spcPts val="535"/>
              </a:spcBef>
            </a:pPr>
            <a:r>
              <a:rPr dirty="0" sz="1200">
                <a:latin typeface="Arial"/>
                <a:cs typeface="Arial"/>
              </a:rPr>
              <a:t>After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field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locked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shimmed,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start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auto-power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routine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from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BSMS</a:t>
            </a:r>
            <a:r>
              <a:rPr dirty="0" sz="1200" spc="3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keyboard</a:t>
            </a:r>
            <a:r>
              <a:rPr dirty="0" sz="1200" spc="3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(see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Chapter</a:t>
            </a:r>
            <a:r>
              <a:rPr dirty="0" sz="1200" spc="3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</a:t>
            </a:r>
            <a:r>
              <a:rPr dirty="0" sz="1200" spc="3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‘Key</a:t>
            </a:r>
            <a:r>
              <a:rPr dirty="0" sz="1200" spc="43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Description'</a:t>
            </a:r>
            <a:r>
              <a:rPr dirty="0" sz="1200" spc="4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43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BSMS</a:t>
            </a:r>
            <a:r>
              <a:rPr dirty="0" sz="1200" spc="434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User's </a:t>
            </a:r>
            <a:r>
              <a:rPr dirty="0" sz="1200">
                <a:latin typeface="Arial"/>
                <a:cs typeface="Arial"/>
              </a:rPr>
              <a:t>Manual).</a:t>
            </a:r>
            <a:r>
              <a:rPr dirty="0" sz="1200" spc="4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4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4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solvents</a:t>
            </a:r>
            <a:r>
              <a:rPr dirty="0" sz="1200" spc="4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4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long</a:t>
            </a:r>
            <a:r>
              <a:rPr dirty="0" sz="1200" spc="4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</a:t>
            </a:r>
            <a:r>
              <a:rPr dirty="0" baseline="-10416" sz="1200">
                <a:latin typeface="Arial"/>
                <a:cs typeface="Arial"/>
              </a:rPr>
              <a:t>1</a:t>
            </a:r>
            <a:r>
              <a:rPr dirty="0" baseline="-10416" sz="1200" spc="217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relaxation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times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(e.g.,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CDCl</a:t>
            </a:r>
            <a:r>
              <a:rPr dirty="0" baseline="-10416" sz="1200" spc="-15">
                <a:latin typeface="Arial"/>
                <a:cs typeface="Arial"/>
              </a:rPr>
              <a:t>3</a:t>
            </a:r>
            <a:r>
              <a:rPr dirty="0" sz="1200" spc="-10">
                <a:latin typeface="Arial"/>
                <a:cs typeface="Arial"/>
              </a:rPr>
              <a:t>), </a:t>
            </a:r>
            <a:r>
              <a:rPr dirty="0" sz="1200">
                <a:latin typeface="Arial"/>
                <a:cs typeface="Arial"/>
              </a:rPr>
              <a:t>however,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auto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may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take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unacceptably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long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time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power </a:t>
            </a:r>
            <a:r>
              <a:rPr dirty="0" sz="1200">
                <a:latin typeface="Arial"/>
                <a:cs typeface="Arial"/>
              </a:rPr>
              <a:t>should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optimized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manually.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Simply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increase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level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until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signal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begins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oscillate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(i.e.,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until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saturation),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then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reduce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power </a:t>
            </a:r>
            <a:r>
              <a:rPr dirty="0" sz="1200">
                <a:latin typeface="Arial"/>
                <a:cs typeface="Arial"/>
              </a:rPr>
              <a:t>level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slightly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(approximately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3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dB).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example,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signal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begins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to </a:t>
            </a:r>
            <a:r>
              <a:rPr dirty="0" sz="1200">
                <a:latin typeface="Arial"/>
                <a:cs typeface="Arial"/>
              </a:rPr>
              <a:t>oscillate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at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–15</a:t>
            </a:r>
            <a:r>
              <a:rPr dirty="0" sz="1200" spc="-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dB,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optimal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magnetic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field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stability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be </a:t>
            </a:r>
            <a:r>
              <a:rPr dirty="0" sz="1200">
                <a:latin typeface="Arial"/>
                <a:cs typeface="Arial"/>
              </a:rPr>
              <a:t>expected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when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level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approximately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–18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dB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(or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even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–20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dB)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used.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field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stability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will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significantly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worse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level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of,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say,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–35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dB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is </a:t>
            </a:r>
            <a:r>
              <a:rPr dirty="0" sz="1200">
                <a:latin typeface="Arial"/>
                <a:cs typeface="Arial"/>
              </a:rPr>
              <a:t>used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instead.</a:t>
            </a:r>
            <a:endParaRPr sz="1200">
              <a:latin typeface="Arial"/>
              <a:cs typeface="Arial"/>
            </a:endParaRPr>
          </a:p>
          <a:p>
            <a:pPr algn="just" marL="593090" marR="43180">
              <a:lnSpc>
                <a:spcPts val="1390"/>
              </a:lnSpc>
              <a:spcBef>
                <a:spcPts val="615"/>
              </a:spcBef>
            </a:pPr>
            <a:r>
              <a:rPr dirty="0" sz="1200">
                <a:latin typeface="Arial"/>
                <a:cs typeface="Arial"/>
              </a:rPr>
              <a:t>When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optimized,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start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auto-phase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routine,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finally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auto-gain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routine.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Take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note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gain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determined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auto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gain. </a:t>
            </a:r>
            <a:r>
              <a:rPr dirty="0" sz="1200">
                <a:latin typeface="Arial"/>
                <a:cs typeface="Arial"/>
              </a:rPr>
              <a:t>Using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value,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select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appropriate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values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loop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filter,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loop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gain,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loop time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 shown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below in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Table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12.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30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845553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2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432050" y="921006"/>
            <a:ext cx="387857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i="1">
                <a:latin typeface="Times New Roman"/>
                <a:cs typeface="Times New Roman"/>
              </a:rPr>
              <a:t>Table</a:t>
            </a:r>
            <a:r>
              <a:rPr dirty="0" sz="1200" spc="-4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12: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Lock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Parameters</a:t>
            </a:r>
            <a:r>
              <a:rPr dirty="0" sz="1200" spc="-2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(BSMS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Firmware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Version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spc="-10" i="1">
                <a:latin typeface="Times New Roman"/>
                <a:cs typeface="Times New Roman"/>
              </a:rPr>
              <a:t>980930)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6" name="object 6" descr=""/>
          <p:cNvGraphicFramePr>
            <a:graphicFrameLocks noGrp="1"/>
          </p:cNvGraphicFramePr>
          <p:nvPr/>
        </p:nvGraphicFramePr>
        <p:xfrm>
          <a:off x="2798064" y="1275078"/>
          <a:ext cx="4008120" cy="339216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82370"/>
                <a:gridCol w="914400"/>
                <a:gridCol w="914400"/>
                <a:gridCol w="914400"/>
              </a:tblGrid>
              <a:tr h="542290">
                <a:tc>
                  <a:txBody>
                    <a:bodyPr/>
                    <a:lstStyle/>
                    <a:p>
                      <a:pPr algn="just" marL="69850" marR="55880">
                        <a:lnSpc>
                          <a:spcPct val="98000"/>
                        </a:lnSpc>
                        <a:spcBef>
                          <a:spcPts val="55"/>
                        </a:spcBef>
                      </a:pPr>
                      <a:r>
                        <a:rPr dirty="0" sz="1000" b="1">
                          <a:latin typeface="Arial"/>
                          <a:cs typeface="Arial"/>
                        </a:rPr>
                        <a:t>Lock</a:t>
                      </a:r>
                      <a:r>
                        <a:rPr dirty="0" sz="1000" spc="285" b="1">
                          <a:latin typeface="Arial"/>
                          <a:cs typeface="Arial"/>
                        </a:rPr>
                        <a:t>  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RX</a:t>
                      </a:r>
                      <a:r>
                        <a:rPr dirty="0" sz="1000" spc="285" b="1">
                          <a:latin typeface="Arial"/>
                          <a:cs typeface="Arial"/>
                        </a:rPr>
                        <a:t>  </a:t>
                      </a:r>
                      <a:r>
                        <a:rPr dirty="0" sz="1000" spc="-20" b="1">
                          <a:latin typeface="Arial"/>
                          <a:cs typeface="Arial"/>
                        </a:rPr>
                        <a:t>Gain 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(after</a:t>
                      </a:r>
                      <a:r>
                        <a:rPr dirty="0" sz="1000" spc="29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auto</a:t>
                      </a:r>
                      <a:r>
                        <a:rPr dirty="0" sz="1000" spc="29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 b="1">
                          <a:latin typeface="Arial"/>
                          <a:cs typeface="Arial"/>
                        </a:rPr>
                        <a:t>gain) </a:t>
                      </a:r>
                      <a:r>
                        <a:rPr dirty="0" sz="1000" spc="-20" b="1">
                          <a:latin typeface="Arial"/>
                          <a:cs typeface="Arial"/>
                        </a:rPr>
                        <a:t>[dB]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 marR="55880">
                        <a:lnSpc>
                          <a:spcPts val="1150"/>
                        </a:lnSpc>
                        <a:spcBef>
                          <a:spcPts val="110"/>
                        </a:spcBef>
                        <a:tabLst>
                          <a:tab pos="539750" algn="l"/>
                        </a:tabLst>
                      </a:pPr>
                      <a:r>
                        <a:rPr dirty="0" sz="1000" spc="-20" b="1">
                          <a:latin typeface="Arial"/>
                          <a:cs typeface="Arial"/>
                        </a:rPr>
                        <a:t>Loop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000" spc="-10" b="1">
                          <a:latin typeface="Arial"/>
                          <a:cs typeface="Arial"/>
                        </a:rPr>
                        <a:t>Filter </a:t>
                      </a:r>
                      <a:r>
                        <a:rPr dirty="0" sz="1000" spc="-20" b="1">
                          <a:latin typeface="Arial"/>
                          <a:cs typeface="Arial"/>
                        </a:rPr>
                        <a:t>[Hz]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139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 marR="62230">
                        <a:lnSpc>
                          <a:spcPts val="1150"/>
                        </a:lnSpc>
                        <a:spcBef>
                          <a:spcPts val="110"/>
                        </a:spcBef>
                        <a:tabLst>
                          <a:tab pos="562610" algn="l"/>
                        </a:tabLst>
                      </a:pPr>
                      <a:r>
                        <a:rPr dirty="0" sz="1000" spc="-20" b="1">
                          <a:latin typeface="Arial"/>
                          <a:cs typeface="Arial"/>
                        </a:rPr>
                        <a:t>Loop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000" spc="-20" b="1">
                          <a:latin typeface="Arial"/>
                          <a:cs typeface="Arial"/>
                        </a:rPr>
                        <a:t>Gain [dB]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139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 marR="55880">
                        <a:lnSpc>
                          <a:spcPts val="1150"/>
                        </a:lnSpc>
                        <a:spcBef>
                          <a:spcPts val="110"/>
                        </a:spcBef>
                        <a:tabLst>
                          <a:tab pos="549275" algn="l"/>
                        </a:tabLst>
                      </a:pPr>
                      <a:r>
                        <a:rPr dirty="0" sz="1000" spc="-20" b="1">
                          <a:latin typeface="Arial"/>
                          <a:cs typeface="Arial"/>
                        </a:rPr>
                        <a:t>Loop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000" spc="-20" b="1">
                          <a:latin typeface="Arial"/>
                          <a:cs typeface="Arial"/>
                        </a:rPr>
                        <a:t>Time </a:t>
                      </a:r>
                      <a:r>
                        <a:rPr dirty="0" sz="1000" spc="-10" b="1">
                          <a:latin typeface="Arial"/>
                          <a:cs typeface="Arial"/>
                        </a:rPr>
                        <a:t>[sec]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139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120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20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–17.9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0.681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30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–14.3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0.589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110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50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20">
                          <a:latin typeface="Arial"/>
                          <a:cs typeface="Arial"/>
                        </a:rPr>
                        <a:t>–9.4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0.464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70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20">
                          <a:latin typeface="Arial"/>
                          <a:cs typeface="Arial"/>
                        </a:rPr>
                        <a:t>–6.6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0.384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100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0">
                          <a:latin typeface="Arial"/>
                          <a:cs typeface="Arial"/>
                        </a:rPr>
                        <a:t>–3.7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0.306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160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0.3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0.220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250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3.9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0.158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400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7.1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0.111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90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600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9.9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0.083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0">
                          <a:latin typeface="Arial"/>
                          <a:cs typeface="Arial"/>
                        </a:rPr>
                        <a:t>1000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0">
                          <a:latin typeface="Arial"/>
                          <a:cs typeface="Arial"/>
                        </a:rPr>
                        <a:t>13.2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0.059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0">
                          <a:latin typeface="Arial"/>
                          <a:cs typeface="Arial"/>
                        </a:rPr>
                        <a:t>1500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0">
                          <a:latin typeface="Arial"/>
                          <a:cs typeface="Arial"/>
                        </a:rPr>
                        <a:t>15.2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0.047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0">
                          <a:latin typeface="Arial"/>
                          <a:cs typeface="Arial"/>
                        </a:rPr>
                        <a:t>2000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0">
                          <a:latin typeface="Arial"/>
                          <a:cs typeface="Arial"/>
                        </a:rPr>
                        <a:t>16.8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0.041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 descr=""/>
          <p:cNvSpPr txBox="1"/>
          <p:nvPr/>
        </p:nvSpPr>
        <p:spPr>
          <a:xfrm>
            <a:off x="1432045" y="4950459"/>
            <a:ext cx="5250180" cy="739140"/>
          </a:xfrm>
          <a:prstGeom prst="rect">
            <a:avLst/>
          </a:prstGeom>
        </p:spPr>
        <p:txBody>
          <a:bodyPr wrap="square" lIns="0" tIns="18415" rIns="0" bIns="0" rtlCol="0" vert="horz">
            <a:spAutoFit/>
          </a:bodyPr>
          <a:lstStyle/>
          <a:p>
            <a:pPr algn="just" marL="12700" marR="5080">
              <a:lnSpc>
                <a:spcPct val="96700"/>
              </a:lnSpc>
              <a:spcBef>
                <a:spcPts val="145"/>
              </a:spcBef>
            </a:pPr>
            <a:r>
              <a:rPr dirty="0" sz="1200">
                <a:latin typeface="Arial"/>
                <a:cs typeface="Arial"/>
              </a:rPr>
              <a:t>So,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example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auto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gain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determines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gain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100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dB,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user </a:t>
            </a:r>
            <a:r>
              <a:rPr dirty="0" sz="1200">
                <a:latin typeface="Arial"/>
                <a:cs typeface="Arial"/>
              </a:rPr>
              <a:t>should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loop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filter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160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Hz,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loop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gain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0.3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dB,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loop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time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0.220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sec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(see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Chapter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4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‘Menu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Description'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BSMS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User's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Manual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how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these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from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BSMS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keyboard).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5" i="1">
                <a:latin typeface="Arial"/>
                <a:cs typeface="Arial"/>
              </a:rPr>
              <a:t> </a:t>
            </a:r>
            <a:r>
              <a:rPr dirty="0" sz="1200" spc="-2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662417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31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8735" rIns="0" bIns="0" rtlCol="0" vert="horz">
            <a:spAutoFit/>
          </a:bodyPr>
          <a:lstStyle/>
          <a:p>
            <a:pPr marL="312420" marR="30480" indent="-274320">
              <a:lnSpc>
                <a:spcPts val="3220"/>
              </a:lnSpc>
              <a:spcBef>
                <a:spcPts val="305"/>
              </a:spcBef>
            </a:pPr>
            <a:r>
              <a:rPr dirty="0"/>
              <a:t>3</a:t>
            </a:r>
            <a:r>
              <a:rPr dirty="0" spc="70"/>
              <a:t> </a:t>
            </a:r>
            <a:r>
              <a:rPr dirty="0"/>
              <a:t>Basic</a:t>
            </a:r>
            <a:r>
              <a:rPr dirty="0" spc="95"/>
              <a:t> </a:t>
            </a:r>
            <a:r>
              <a:rPr dirty="0" baseline="41666" sz="2700"/>
              <a:t>1</a:t>
            </a:r>
            <a:r>
              <a:rPr dirty="0" sz="2750"/>
              <a:t>H</a:t>
            </a:r>
            <a:r>
              <a:rPr dirty="0" sz="2750" spc="80"/>
              <a:t> </a:t>
            </a:r>
            <a:r>
              <a:rPr dirty="0" sz="2750"/>
              <a:t>Acquisition</a:t>
            </a:r>
            <a:r>
              <a:rPr dirty="0" sz="2750" spc="80"/>
              <a:t> </a:t>
            </a:r>
            <a:r>
              <a:rPr dirty="0" sz="2750" spc="-25"/>
              <a:t>and </a:t>
            </a:r>
            <a:r>
              <a:rPr dirty="0" sz="2750" spc="-10"/>
              <a:t>Processing</a:t>
            </a:r>
            <a:endParaRPr sz="2750"/>
          </a:p>
        </p:txBody>
      </p:sp>
      <p:sp>
        <p:nvSpPr>
          <p:cNvPr id="6" name="object 6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135"/>
              </a:spcBef>
              <a:tabLst>
                <a:tab pos="6000750" algn="l"/>
              </a:tabLst>
            </a:pPr>
            <a:r>
              <a:rPr dirty="0"/>
              <a:t>3.1</a:t>
            </a:r>
            <a:r>
              <a:rPr dirty="0" spc="-5"/>
              <a:t> </a:t>
            </a:r>
            <a:r>
              <a:rPr dirty="0" spc="-10"/>
              <a:t>Introduction</a:t>
            </a:r>
            <a:r>
              <a:rPr dirty="0"/>
              <a:t>	</a:t>
            </a:r>
          </a:p>
          <a:p>
            <a:pPr algn="just" marL="605790" marR="226060">
              <a:lnSpc>
                <a:spcPct val="98300"/>
              </a:lnSpc>
              <a:spcBef>
                <a:spcPts val="1150"/>
              </a:spcBef>
            </a:pPr>
            <a:r>
              <a:rPr dirty="0" u="none" sz="1200" b="0">
                <a:latin typeface="Arial"/>
                <a:cs typeface="Arial"/>
              </a:rPr>
              <a:t>This</a:t>
            </a:r>
            <a:r>
              <a:rPr dirty="0" u="none" sz="1200" spc="32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chapter</a:t>
            </a:r>
            <a:r>
              <a:rPr dirty="0" u="none" sz="1200" spc="33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describes</a:t>
            </a:r>
            <a:r>
              <a:rPr dirty="0" u="none" sz="1200" spc="32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the</a:t>
            </a:r>
            <a:r>
              <a:rPr dirty="0" u="none" sz="1200" spc="33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acquisition</a:t>
            </a:r>
            <a:r>
              <a:rPr dirty="0" u="none" sz="1200" spc="32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and</a:t>
            </a:r>
            <a:r>
              <a:rPr dirty="0" u="none" sz="1200" spc="33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processing</a:t>
            </a:r>
            <a:r>
              <a:rPr dirty="0" u="none" sz="1200" spc="32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of</a:t>
            </a:r>
            <a:r>
              <a:rPr dirty="0" u="none" sz="1200" spc="33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a</a:t>
            </a:r>
            <a:r>
              <a:rPr dirty="0" u="none" sz="1200" spc="32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1D</a:t>
            </a:r>
            <a:r>
              <a:rPr dirty="0" u="none" sz="1200" spc="245" b="0">
                <a:latin typeface="Arial"/>
                <a:cs typeface="Arial"/>
              </a:rPr>
              <a:t> </a:t>
            </a:r>
            <a:r>
              <a:rPr dirty="0" u="none" baseline="38194" sz="1200" b="0">
                <a:latin typeface="Arial"/>
                <a:cs typeface="Arial"/>
              </a:rPr>
              <a:t>1</a:t>
            </a:r>
            <a:r>
              <a:rPr dirty="0" u="none" sz="1200" b="0">
                <a:latin typeface="Arial"/>
                <a:cs typeface="Arial"/>
              </a:rPr>
              <a:t>H</a:t>
            </a:r>
            <a:r>
              <a:rPr dirty="0" u="none" sz="1200" spc="340" b="0">
                <a:latin typeface="Arial"/>
                <a:cs typeface="Arial"/>
              </a:rPr>
              <a:t> </a:t>
            </a:r>
            <a:r>
              <a:rPr dirty="0" u="none" sz="1200" spc="-25" b="0">
                <a:latin typeface="Arial"/>
                <a:cs typeface="Arial"/>
              </a:rPr>
              <a:t>NMR </a:t>
            </a:r>
            <a:r>
              <a:rPr dirty="0" u="none" sz="1200" b="0">
                <a:latin typeface="Arial"/>
                <a:cs typeface="Arial"/>
              </a:rPr>
              <a:t>spectrum</a:t>
            </a:r>
            <a:r>
              <a:rPr dirty="0" u="none" sz="1200" spc="16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using</a:t>
            </a:r>
            <a:r>
              <a:rPr dirty="0" u="none" sz="1200" spc="16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the</a:t>
            </a:r>
            <a:r>
              <a:rPr dirty="0" u="none" sz="1200" spc="16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simple</a:t>
            </a:r>
            <a:r>
              <a:rPr dirty="0" u="none" sz="1200" spc="16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one-pulse</a:t>
            </a:r>
            <a:r>
              <a:rPr dirty="0" u="none" sz="1200" spc="16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NMR</a:t>
            </a:r>
            <a:r>
              <a:rPr dirty="0" u="none" sz="1200" spc="16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experiment</a:t>
            </a:r>
            <a:r>
              <a:rPr dirty="0" u="none" sz="1200" spc="16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shown</a:t>
            </a:r>
            <a:r>
              <a:rPr dirty="0" u="none" sz="1200" spc="16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in</a:t>
            </a:r>
            <a:r>
              <a:rPr dirty="0" u="none" sz="1200" spc="40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Figure</a:t>
            </a:r>
            <a:r>
              <a:rPr dirty="0" u="none" sz="1200" spc="245" b="0">
                <a:latin typeface="Arial"/>
                <a:cs typeface="Arial"/>
              </a:rPr>
              <a:t> </a:t>
            </a:r>
            <a:r>
              <a:rPr dirty="0" u="none" sz="1200" spc="-25" b="0">
                <a:latin typeface="Arial"/>
                <a:cs typeface="Arial"/>
              </a:rPr>
              <a:t>1. </a:t>
            </a:r>
            <a:r>
              <a:rPr dirty="0" u="none" sz="1200" b="0">
                <a:latin typeface="Arial"/>
                <a:cs typeface="Arial"/>
              </a:rPr>
              <a:t>The</a:t>
            </a:r>
            <a:r>
              <a:rPr dirty="0" u="none" sz="1200" spc="10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pulse</a:t>
            </a:r>
            <a:r>
              <a:rPr dirty="0" u="none" sz="1200" spc="11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sequence</a:t>
            </a:r>
            <a:r>
              <a:rPr dirty="0" u="none" sz="1200" spc="11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consists</a:t>
            </a:r>
            <a:r>
              <a:rPr dirty="0" u="none" sz="1200" spc="11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of</a:t>
            </a:r>
            <a:r>
              <a:rPr dirty="0" u="none" sz="1200" spc="11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the</a:t>
            </a:r>
            <a:r>
              <a:rPr dirty="0" u="none" sz="1200" spc="10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recycling</a:t>
            </a:r>
            <a:r>
              <a:rPr dirty="0" u="none" sz="1200" spc="11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delay,</a:t>
            </a:r>
            <a:r>
              <a:rPr dirty="0" u="none" sz="1200" spc="11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t</a:t>
            </a:r>
            <a:r>
              <a:rPr dirty="0" u="none" baseline="-10416" sz="1200" b="0">
                <a:latin typeface="Arial"/>
                <a:cs typeface="Arial"/>
              </a:rPr>
              <a:t>rd</a:t>
            </a:r>
            <a:r>
              <a:rPr dirty="0" u="none" sz="1200" b="0">
                <a:latin typeface="Arial"/>
                <a:cs typeface="Arial"/>
              </a:rPr>
              <a:t>,</a:t>
            </a:r>
            <a:r>
              <a:rPr dirty="0" u="none" sz="1200" spc="13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the</a:t>
            </a:r>
            <a:r>
              <a:rPr dirty="0" u="none" sz="1200" spc="12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radio-</a:t>
            </a:r>
            <a:r>
              <a:rPr dirty="0" u="none" sz="1200" spc="-10" b="0">
                <a:latin typeface="Arial"/>
                <a:cs typeface="Arial"/>
              </a:rPr>
              <a:t>frequency </a:t>
            </a:r>
            <a:r>
              <a:rPr dirty="0" u="none" sz="1200" b="0">
                <a:latin typeface="Arial"/>
                <a:cs typeface="Arial"/>
              </a:rPr>
              <a:t>(RF)</a:t>
            </a:r>
            <a:r>
              <a:rPr dirty="0" u="none" sz="1200" spc="4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pulse,</a:t>
            </a:r>
            <a:r>
              <a:rPr dirty="0" u="none" sz="1200" spc="5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and</a:t>
            </a:r>
            <a:r>
              <a:rPr dirty="0" u="none" sz="1200" spc="4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the</a:t>
            </a:r>
            <a:r>
              <a:rPr dirty="0" u="none" sz="1200" spc="5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acquisition</a:t>
            </a:r>
            <a:r>
              <a:rPr dirty="0" u="none" sz="1200" spc="5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time</a:t>
            </a:r>
            <a:r>
              <a:rPr dirty="0" u="none" sz="1200" spc="4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during</a:t>
            </a:r>
            <a:r>
              <a:rPr dirty="0" u="none" sz="1200" spc="5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which</a:t>
            </a:r>
            <a:r>
              <a:rPr dirty="0" u="none" sz="1200" spc="4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the</a:t>
            </a:r>
            <a:r>
              <a:rPr dirty="0" u="none" sz="1200" spc="5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signal</a:t>
            </a:r>
            <a:r>
              <a:rPr dirty="0" u="none" sz="1200" spc="5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is</a:t>
            </a:r>
            <a:r>
              <a:rPr dirty="0" u="none" sz="1200" spc="4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recorded.</a:t>
            </a:r>
            <a:r>
              <a:rPr dirty="0" u="none" sz="1200" spc="50" b="0">
                <a:latin typeface="Arial"/>
                <a:cs typeface="Arial"/>
              </a:rPr>
              <a:t> </a:t>
            </a:r>
            <a:r>
              <a:rPr dirty="0" u="none" sz="1200" spc="-25" b="0">
                <a:latin typeface="Arial"/>
                <a:cs typeface="Arial"/>
              </a:rPr>
              <a:t>The </a:t>
            </a:r>
            <a:r>
              <a:rPr dirty="0" u="none" sz="1200" b="0">
                <a:latin typeface="Arial"/>
                <a:cs typeface="Arial"/>
              </a:rPr>
              <a:t>pulse</a:t>
            </a:r>
            <a:r>
              <a:rPr dirty="0" u="none" sz="1200" spc="3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angle</a:t>
            </a:r>
            <a:r>
              <a:rPr dirty="0" u="none" sz="1200" spc="3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is</a:t>
            </a:r>
            <a:r>
              <a:rPr dirty="0" u="none" sz="1200" spc="3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shown</a:t>
            </a:r>
            <a:r>
              <a:rPr dirty="0" u="none" sz="1200" spc="3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to</a:t>
            </a:r>
            <a:r>
              <a:rPr dirty="0" u="none" sz="1200" spc="3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be</a:t>
            </a:r>
            <a:r>
              <a:rPr dirty="0" u="none" sz="1200" spc="30" b="0">
                <a:latin typeface="Arial"/>
                <a:cs typeface="Arial"/>
              </a:rPr>
              <a:t> </a:t>
            </a:r>
            <a:r>
              <a:rPr dirty="0" u="none" sz="1200" b="0">
                <a:latin typeface="Symbol"/>
                <a:cs typeface="Symbol"/>
              </a:rPr>
              <a:t></a:t>
            </a:r>
            <a:r>
              <a:rPr dirty="0" u="none" sz="1200" b="0">
                <a:latin typeface="Arial"/>
                <a:cs typeface="Arial"/>
              </a:rPr>
              <a:t>/2,</a:t>
            </a:r>
            <a:r>
              <a:rPr dirty="0" u="none" sz="1200" spc="8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although,</a:t>
            </a:r>
            <a:r>
              <a:rPr dirty="0" u="none" sz="1200" spc="8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in</a:t>
            </a:r>
            <a:r>
              <a:rPr dirty="0" u="none" sz="1200" spc="8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practice,</a:t>
            </a:r>
            <a:r>
              <a:rPr dirty="0" u="none" sz="1200" spc="8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it</a:t>
            </a:r>
            <a:r>
              <a:rPr dirty="0" u="none" sz="1200" spc="8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is</a:t>
            </a:r>
            <a:r>
              <a:rPr dirty="0" u="none" sz="1200" spc="8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often</a:t>
            </a:r>
            <a:r>
              <a:rPr dirty="0" u="none" sz="1200" spc="8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chosen</a:t>
            </a:r>
            <a:r>
              <a:rPr dirty="0" u="none" sz="1200" spc="85" b="0">
                <a:latin typeface="Arial"/>
                <a:cs typeface="Arial"/>
              </a:rPr>
              <a:t> </a:t>
            </a:r>
            <a:r>
              <a:rPr dirty="0" u="none" sz="1200" spc="-10" b="0">
                <a:latin typeface="Arial"/>
                <a:cs typeface="Arial"/>
              </a:rPr>
              <a:t>less. </a:t>
            </a:r>
            <a:r>
              <a:rPr dirty="0" u="none" sz="1200" b="0">
                <a:latin typeface="Arial"/>
                <a:cs typeface="Arial"/>
              </a:rPr>
              <a:t>The</a:t>
            </a:r>
            <a:r>
              <a:rPr dirty="0" u="none" sz="1200" spc="24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two</a:t>
            </a:r>
            <a:r>
              <a:rPr dirty="0" u="none" sz="1200" spc="24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parameters,</a:t>
            </a:r>
            <a:r>
              <a:rPr dirty="0" u="none" sz="1200" spc="245" b="0">
                <a:latin typeface="Arial"/>
                <a:cs typeface="Arial"/>
              </a:rPr>
              <a:t> </a:t>
            </a:r>
            <a:r>
              <a:rPr dirty="0" u="none" sz="1200">
                <a:latin typeface="Courier New"/>
                <a:cs typeface="Courier New"/>
              </a:rPr>
              <a:t>d1</a:t>
            </a:r>
            <a:r>
              <a:rPr dirty="0" u="none" sz="1200" spc="-150">
                <a:latin typeface="Courier New"/>
                <a:cs typeface="Courier New"/>
              </a:rPr>
              <a:t> </a:t>
            </a:r>
            <a:r>
              <a:rPr dirty="0" u="none" sz="1200" b="0">
                <a:latin typeface="Arial"/>
                <a:cs typeface="Arial"/>
              </a:rPr>
              <a:t>and</a:t>
            </a:r>
            <a:r>
              <a:rPr dirty="0" u="none" sz="1200" spc="245" b="0">
                <a:latin typeface="Arial"/>
                <a:cs typeface="Arial"/>
              </a:rPr>
              <a:t> </a:t>
            </a:r>
            <a:r>
              <a:rPr dirty="0" u="none" sz="1200">
                <a:latin typeface="Courier New"/>
                <a:cs typeface="Courier New"/>
              </a:rPr>
              <a:t>p1</a:t>
            </a:r>
            <a:r>
              <a:rPr dirty="0" u="none" sz="1200" b="0">
                <a:latin typeface="Arial"/>
                <a:cs typeface="Arial"/>
              </a:rPr>
              <a:t>,</a:t>
            </a:r>
            <a:r>
              <a:rPr dirty="0" u="none" sz="1200" spc="26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correspond</a:t>
            </a:r>
            <a:r>
              <a:rPr dirty="0" u="none" sz="1200" spc="26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to</a:t>
            </a:r>
            <a:r>
              <a:rPr dirty="0" u="none" sz="1200" spc="26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the</a:t>
            </a:r>
            <a:r>
              <a:rPr dirty="0" u="none" sz="1200" spc="26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length</a:t>
            </a:r>
            <a:r>
              <a:rPr dirty="0" u="none" sz="1200" spc="26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of</a:t>
            </a:r>
            <a:r>
              <a:rPr dirty="0" u="none" sz="1200" spc="26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the</a:t>
            </a:r>
            <a:r>
              <a:rPr dirty="0" u="none" sz="1200" spc="260" b="0">
                <a:latin typeface="Arial"/>
                <a:cs typeface="Arial"/>
              </a:rPr>
              <a:t> </a:t>
            </a:r>
            <a:r>
              <a:rPr dirty="0" u="none" sz="1200" spc="-10" b="0">
                <a:latin typeface="Arial"/>
                <a:cs typeface="Arial"/>
              </a:rPr>
              <a:t>recycle </a:t>
            </a:r>
            <a:r>
              <a:rPr dirty="0" u="none" sz="1200" b="0">
                <a:latin typeface="Arial"/>
                <a:cs typeface="Arial"/>
              </a:rPr>
              <a:t>delay,</a:t>
            </a:r>
            <a:r>
              <a:rPr dirty="0" u="none" sz="1200" spc="-1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t</a:t>
            </a:r>
            <a:r>
              <a:rPr dirty="0" u="none" baseline="-10416" sz="1200" b="0">
                <a:latin typeface="Arial"/>
                <a:cs typeface="Arial"/>
              </a:rPr>
              <a:t>rd</a:t>
            </a:r>
            <a:r>
              <a:rPr dirty="0" u="none" sz="1200" b="0">
                <a:latin typeface="Arial"/>
                <a:cs typeface="Arial"/>
              </a:rPr>
              <a:t>,</a:t>
            </a:r>
            <a:r>
              <a:rPr dirty="0" u="none" sz="1200" spc="-2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and</a:t>
            </a:r>
            <a:r>
              <a:rPr dirty="0" u="none" sz="1200" spc="-2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the</a:t>
            </a:r>
            <a:r>
              <a:rPr dirty="0" u="none" sz="1200" spc="-1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length</a:t>
            </a:r>
            <a:r>
              <a:rPr dirty="0" u="none" sz="1200" spc="-2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of</a:t>
            </a:r>
            <a:r>
              <a:rPr dirty="0" u="none" sz="1200" spc="-2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the</a:t>
            </a:r>
            <a:r>
              <a:rPr dirty="0" u="none" sz="1200" spc="-2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RF</a:t>
            </a:r>
            <a:r>
              <a:rPr dirty="0" u="none" sz="1200" spc="-1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pulse,</a:t>
            </a:r>
            <a:r>
              <a:rPr dirty="0" u="none" sz="1200" spc="-20" b="0">
                <a:latin typeface="Arial"/>
                <a:cs typeface="Arial"/>
              </a:rPr>
              <a:t> </a:t>
            </a:r>
            <a:r>
              <a:rPr dirty="0" u="none" sz="1200" spc="-10" b="0">
                <a:latin typeface="Arial"/>
                <a:cs typeface="Arial"/>
              </a:rPr>
              <a:t>respectively.</a:t>
            </a:r>
            <a:endParaRPr sz="1200">
              <a:latin typeface="Arial"/>
              <a:cs typeface="Arial"/>
            </a:endParaRPr>
          </a:p>
          <a:p>
            <a:pPr algn="just" marL="605790" marR="232410">
              <a:lnSpc>
                <a:spcPct val="100000"/>
              </a:lnSpc>
              <a:spcBef>
                <a:spcPts val="530"/>
              </a:spcBef>
            </a:pPr>
            <a:r>
              <a:rPr dirty="0" u="none" sz="1200" b="0">
                <a:latin typeface="Arial"/>
                <a:cs typeface="Arial"/>
              </a:rPr>
              <a:t>Note</a:t>
            </a:r>
            <a:r>
              <a:rPr dirty="0" u="none" sz="1200" spc="4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that</a:t>
            </a:r>
            <a:r>
              <a:rPr dirty="0" u="none" sz="1200" spc="4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the</a:t>
            </a:r>
            <a:r>
              <a:rPr dirty="0" u="none" sz="1200" spc="4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time</a:t>
            </a:r>
            <a:r>
              <a:rPr dirty="0" u="none" sz="1200" spc="4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intervals</a:t>
            </a:r>
            <a:r>
              <a:rPr dirty="0" u="none" sz="1200" spc="4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depicted</a:t>
            </a:r>
            <a:r>
              <a:rPr dirty="0" u="none" sz="1200" spc="4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in</a:t>
            </a:r>
            <a:r>
              <a:rPr dirty="0" u="none" sz="1200" spc="4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the</a:t>
            </a:r>
            <a:r>
              <a:rPr dirty="0" u="none" sz="1200" spc="4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pulse</a:t>
            </a:r>
            <a:r>
              <a:rPr dirty="0" u="none" sz="1200" spc="4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sequence</a:t>
            </a:r>
            <a:r>
              <a:rPr dirty="0" u="none" sz="1200" spc="4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diagrams</a:t>
            </a:r>
            <a:r>
              <a:rPr dirty="0" u="none" sz="1200" spc="4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are</a:t>
            </a:r>
            <a:r>
              <a:rPr dirty="0" u="none" sz="1200" spc="40" b="0">
                <a:latin typeface="Arial"/>
                <a:cs typeface="Arial"/>
              </a:rPr>
              <a:t> </a:t>
            </a:r>
            <a:r>
              <a:rPr dirty="0" u="none" sz="1200" spc="-25" b="0">
                <a:latin typeface="Arial"/>
                <a:cs typeface="Arial"/>
              </a:rPr>
              <a:t>not </a:t>
            </a:r>
            <a:r>
              <a:rPr dirty="0" u="none" sz="1200" b="0">
                <a:latin typeface="Arial"/>
                <a:cs typeface="Arial"/>
              </a:rPr>
              <a:t>drawn</a:t>
            </a:r>
            <a:r>
              <a:rPr dirty="0" u="none" sz="1200" spc="27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to</a:t>
            </a:r>
            <a:r>
              <a:rPr dirty="0" u="none" sz="1200" spc="28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scale.</a:t>
            </a:r>
            <a:r>
              <a:rPr dirty="0" u="none" sz="1200" spc="27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For</a:t>
            </a:r>
            <a:r>
              <a:rPr dirty="0" u="none" sz="1200" spc="28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example,</a:t>
            </a:r>
            <a:r>
              <a:rPr dirty="0" u="none" sz="1200" spc="290" b="0">
                <a:latin typeface="Arial"/>
                <a:cs typeface="Arial"/>
              </a:rPr>
              <a:t> </a:t>
            </a:r>
            <a:r>
              <a:rPr dirty="0" u="none" sz="1200">
                <a:latin typeface="Courier New"/>
                <a:cs typeface="Courier New"/>
              </a:rPr>
              <a:t>d1</a:t>
            </a:r>
            <a:r>
              <a:rPr dirty="0" u="none" sz="1200" spc="-90">
                <a:latin typeface="Courier New"/>
                <a:cs typeface="Courier New"/>
              </a:rPr>
              <a:t> </a:t>
            </a:r>
            <a:r>
              <a:rPr dirty="0" u="none" sz="1200" b="0">
                <a:latin typeface="Arial"/>
                <a:cs typeface="Arial"/>
              </a:rPr>
              <a:t>is</a:t>
            </a:r>
            <a:r>
              <a:rPr dirty="0" u="none" sz="1200" spc="29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typically</a:t>
            </a:r>
            <a:r>
              <a:rPr dirty="0" u="none" sz="1200" spc="30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a</a:t>
            </a:r>
            <a:r>
              <a:rPr dirty="0" u="none" sz="1200" spc="30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few</a:t>
            </a:r>
            <a:r>
              <a:rPr dirty="0" u="none" sz="1200" spc="29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seconds</a:t>
            </a:r>
            <a:r>
              <a:rPr dirty="0" u="none" sz="1200" spc="300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while</a:t>
            </a:r>
            <a:r>
              <a:rPr dirty="0" u="none" sz="1200" spc="335" b="0">
                <a:latin typeface="Arial"/>
                <a:cs typeface="Arial"/>
              </a:rPr>
              <a:t> </a:t>
            </a:r>
            <a:r>
              <a:rPr dirty="0" u="none" sz="1200">
                <a:latin typeface="Courier New"/>
                <a:cs typeface="Courier New"/>
              </a:rPr>
              <a:t>p1</a:t>
            </a:r>
            <a:r>
              <a:rPr dirty="0" u="none" sz="1200" spc="-100">
                <a:latin typeface="Courier New"/>
                <a:cs typeface="Courier New"/>
              </a:rPr>
              <a:t> </a:t>
            </a:r>
            <a:r>
              <a:rPr dirty="0" u="none" sz="1200" spc="-25" b="0">
                <a:latin typeface="Arial"/>
                <a:cs typeface="Arial"/>
              </a:rPr>
              <a:t>is </a:t>
            </a:r>
            <a:r>
              <a:rPr dirty="0" u="none" sz="1200" b="0">
                <a:latin typeface="Arial"/>
                <a:cs typeface="Arial"/>
              </a:rPr>
              <a:t>typically</a:t>
            </a:r>
            <a:r>
              <a:rPr dirty="0" u="none" sz="1200" spc="-2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a</a:t>
            </a:r>
            <a:r>
              <a:rPr dirty="0" u="none" sz="1200" spc="-1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few</a:t>
            </a:r>
            <a:r>
              <a:rPr dirty="0" u="none" sz="1200" spc="-1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microseconds</a:t>
            </a:r>
            <a:r>
              <a:rPr dirty="0" u="none" sz="1200" spc="-15" b="0">
                <a:latin typeface="Arial"/>
                <a:cs typeface="Arial"/>
              </a:rPr>
              <a:t> </a:t>
            </a:r>
            <a:r>
              <a:rPr dirty="0" u="none" sz="1200" b="0">
                <a:latin typeface="Arial"/>
                <a:cs typeface="Arial"/>
              </a:rPr>
              <a:t>in</a:t>
            </a:r>
            <a:r>
              <a:rPr dirty="0" u="none" sz="1200" spc="-15" b="0">
                <a:latin typeface="Arial"/>
                <a:cs typeface="Arial"/>
              </a:rPr>
              <a:t> </a:t>
            </a:r>
            <a:r>
              <a:rPr dirty="0" u="none" sz="1200" spc="-10" b="0">
                <a:latin typeface="Arial"/>
                <a:cs typeface="Arial"/>
              </a:rPr>
              <a:t>length.</a:t>
            </a:r>
            <a:endParaRPr sz="1200">
              <a:latin typeface="Arial"/>
              <a:cs typeface="Arial"/>
            </a:endParaRPr>
          </a:p>
          <a:p>
            <a:pPr algn="just" marL="605790">
              <a:lnSpc>
                <a:spcPct val="100000"/>
              </a:lnSpc>
              <a:spcBef>
                <a:spcPts val="1105"/>
              </a:spcBef>
            </a:pPr>
            <a:r>
              <a:rPr dirty="0" u="none" sz="1200" b="0" i="1">
                <a:latin typeface="Times New Roman"/>
                <a:cs typeface="Times New Roman"/>
              </a:rPr>
              <a:t>Figure</a:t>
            </a:r>
            <a:r>
              <a:rPr dirty="0" u="none" sz="1200" spc="-5" b="0" i="1">
                <a:latin typeface="Times New Roman"/>
                <a:cs typeface="Times New Roman"/>
              </a:rPr>
              <a:t> </a:t>
            </a:r>
            <a:r>
              <a:rPr dirty="0" u="none" sz="1200" b="0" i="1">
                <a:latin typeface="Times New Roman"/>
                <a:cs typeface="Times New Roman"/>
              </a:rPr>
              <a:t>1:</a:t>
            </a:r>
            <a:r>
              <a:rPr dirty="0" u="none" sz="1200" spc="-10" b="0" i="1">
                <a:latin typeface="Times New Roman"/>
                <a:cs typeface="Times New Roman"/>
              </a:rPr>
              <a:t> </a:t>
            </a:r>
            <a:r>
              <a:rPr dirty="0" u="none" sz="1200" b="0" i="1">
                <a:latin typeface="Times New Roman"/>
                <a:cs typeface="Times New Roman"/>
              </a:rPr>
              <a:t>1D</a:t>
            </a:r>
            <a:r>
              <a:rPr dirty="0" u="none" sz="1200" spc="-10" b="0" i="1">
                <a:latin typeface="Times New Roman"/>
                <a:cs typeface="Times New Roman"/>
              </a:rPr>
              <a:t> </a:t>
            </a:r>
            <a:r>
              <a:rPr dirty="0" u="none" baseline="38194" sz="1200" b="0" i="1">
                <a:latin typeface="Times New Roman"/>
                <a:cs typeface="Times New Roman"/>
              </a:rPr>
              <a:t>1</a:t>
            </a:r>
            <a:r>
              <a:rPr dirty="0" u="none" sz="1200" b="0" i="1">
                <a:latin typeface="Times New Roman"/>
                <a:cs typeface="Times New Roman"/>
              </a:rPr>
              <a:t>H</a:t>
            </a:r>
            <a:r>
              <a:rPr dirty="0" u="none" sz="1200" spc="-15" b="0" i="1">
                <a:latin typeface="Times New Roman"/>
                <a:cs typeface="Times New Roman"/>
              </a:rPr>
              <a:t> </a:t>
            </a:r>
            <a:r>
              <a:rPr dirty="0" u="none" sz="1200" b="0" i="1">
                <a:latin typeface="Times New Roman"/>
                <a:cs typeface="Times New Roman"/>
              </a:rPr>
              <a:t>NMR</a:t>
            </a:r>
            <a:r>
              <a:rPr dirty="0" u="none" sz="1200" spc="-15" b="0" i="1">
                <a:latin typeface="Times New Roman"/>
                <a:cs typeface="Times New Roman"/>
              </a:rPr>
              <a:t> </a:t>
            </a:r>
            <a:r>
              <a:rPr dirty="0" u="none" sz="1200" spc="-10" b="0" i="1">
                <a:latin typeface="Times New Roman"/>
                <a:cs typeface="Times New Roman"/>
              </a:rPr>
              <a:t>One-</a:t>
            </a:r>
            <a:r>
              <a:rPr dirty="0" u="none" sz="1200" b="0" i="1">
                <a:latin typeface="Times New Roman"/>
                <a:cs typeface="Times New Roman"/>
              </a:rPr>
              <a:t>Pulse</a:t>
            </a:r>
            <a:r>
              <a:rPr dirty="0" u="none" sz="1200" spc="-15" b="0" i="1">
                <a:latin typeface="Times New Roman"/>
                <a:cs typeface="Times New Roman"/>
              </a:rPr>
              <a:t> </a:t>
            </a:r>
            <a:r>
              <a:rPr dirty="0" u="none" sz="1200" spc="-10" b="0" i="1">
                <a:latin typeface="Times New Roman"/>
                <a:cs typeface="Times New Roman"/>
              </a:rPr>
              <a:t>Sequence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0"/>
              </a:spcBef>
            </a:pPr>
            <a:endParaRPr sz="1200">
              <a:latin typeface="Times New Roman"/>
              <a:cs typeface="Times New Roman"/>
            </a:endParaRPr>
          </a:p>
          <a:p>
            <a:pPr algn="ctr" marR="656590">
              <a:lnSpc>
                <a:spcPct val="100000"/>
              </a:lnSpc>
              <a:spcBef>
                <a:spcPts val="5"/>
              </a:spcBef>
            </a:pPr>
            <a:r>
              <a:rPr dirty="0" u="none" sz="1200" spc="-25" b="0">
                <a:latin typeface="Symbol"/>
                <a:cs typeface="Symbol"/>
              </a:rPr>
              <a:t></a:t>
            </a:r>
            <a:r>
              <a:rPr dirty="0" u="none" sz="1200" spc="-25" b="0">
                <a:latin typeface="Times New Roman"/>
                <a:cs typeface="Times New Roman"/>
              </a:rPr>
              <a:t>/2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1981200" y="5551422"/>
            <a:ext cx="3282950" cy="1304925"/>
            <a:chOff x="1981200" y="5551422"/>
            <a:chExt cx="3282950" cy="1304925"/>
          </a:xfrm>
        </p:grpSpPr>
        <p:sp>
          <p:nvSpPr>
            <p:cNvPr id="8" name="object 8" descr=""/>
            <p:cNvSpPr/>
            <p:nvPr/>
          </p:nvSpPr>
          <p:spPr>
            <a:xfrm>
              <a:off x="3730751" y="5627624"/>
              <a:ext cx="1530350" cy="1225550"/>
            </a:xfrm>
            <a:custGeom>
              <a:avLst/>
              <a:gdLst/>
              <a:ahLst/>
              <a:cxnLst/>
              <a:rect l="l" t="t" r="r" b="b"/>
              <a:pathLst>
                <a:path w="1530350" h="1225550">
                  <a:moveTo>
                    <a:pt x="0" y="408432"/>
                  </a:moveTo>
                  <a:lnTo>
                    <a:pt x="0" y="0"/>
                  </a:lnTo>
                  <a:lnTo>
                    <a:pt x="0" y="1225296"/>
                  </a:lnTo>
                  <a:lnTo>
                    <a:pt x="0" y="213360"/>
                  </a:lnTo>
                  <a:lnTo>
                    <a:pt x="0" y="377952"/>
                  </a:lnTo>
                  <a:lnTo>
                    <a:pt x="6096" y="926592"/>
                  </a:lnTo>
                  <a:lnTo>
                    <a:pt x="6096" y="30480"/>
                  </a:lnTo>
                  <a:lnTo>
                    <a:pt x="6096" y="981456"/>
                  </a:lnTo>
                  <a:lnTo>
                    <a:pt x="6096" y="170688"/>
                  </a:lnTo>
                  <a:lnTo>
                    <a:pt x="12192" y="816864"/>
                  </a:lnTo>
                  <a:lnTo>
                    <a:pt x="12192" y="262128"/>
                  </a:lnTo>
                  <a:lnTo>
                    <a:pt x="12192" y="975360"/>
                  </a:lnTo>
                  <a:lnTo>
                    <a:pt x="12192" y="225552"/>
                  </a:lnTo>
                  <a:lnTo>
                    <a:pt x="18288" y="957072"/>
                  </a:lnTo>
                  <a:lnTo>
                    <a:pt x="18288" y="475488"/>
                  </a:lnTo>
                  <a:lnTo>
                    <a:pt x="18288" y="853440"/>
                  </a:lnTo>
                  <a:lnTo>
                    <a:pt x="18288" y="353568"/>
                  </a:lnTo>
                  <a:lnTo>
                    <a:pt x="18288" y="847344"/>
                  </a:lnTo>
                  <a:lnTo>
                    <a:pt x="24384" y="353568"/>
                  </a:lnTo>
                  <a:lnTo>
                    <a:pt x="24384" y="633984"/>
                  </a:lnTo>
                  <a:lnTo>
                    <a:pt x="24384" y="451104"/>
                  </a:lnTo>
                  <a:lnTo>
                    <a:pt x="24384" y="743712"/>
                  </a:lnTo>
                  <a:lnTo>
                    <a:pt x="30480" y="658368"/>
                  </a:lnTo>
                  <a:lnTo>
                    <a:pt x="30480" y="640080"/>
                  </a:lnTo>
                  <a:lnTo>
                    <a:pt x="30480" y="725424"/>
                  </a:lnTo>
                  <a:lnTo>
                    <a:pt x="30480" y="512064"/>
                  </a:lnTo>
                  <a:lnTo>
                    <a:pt x="36576" y="627888"/>
                  </a:lnTo>
                  <a:lnTo>
                    <a:pt x="36576" y="658368"/>
                  </a:lnTo>
                  <a:lnTo>
                    <a:pt x="36576" y="390144"/>
                  </a:lnTo>
                  <a:lnTo>
                    <a:pt x="36576" y="755904"/>
                  </a:lnTo>
                  <a:lnTo>
                    <a:pt x="36576" y="646176"/>
                  </a:lnTo>
                  <a:lnTo>
                    <a:pt x="42672" y="505968"/>
                  </a:lnTo>
                  <a:lnTo>
                    <a:pt x="42672" y="780288"/>
                  </a:lnTo>
                  <a:lnTo>
                    <a:pt x="42672" y="579120"/>
                  </a:lnTo>
                  <a:lnTo>
                    <a:pt x="48768" y="719328"/>
                  </a:lnTo>
                  <a:lnTo>
                    <a:pt x="48768" y="426720"/>
                  </a:lnTo>
                  <a:lnTo>
                    <a:pt x="48768" y="786384"/>
                  </a:lnTo>
                  <a:lnTo>
                    <a:pt x="48768" y="237744"/>
                  </a:lnTo>
                  <a:lnTo>
                    <a:pt x="48768" y="774192"/>
                  </a:lnTo>
                  <a:lnTo>
                    <a:pt x="54864" y="755904"/>
                  </a:lnTo>
                  <a:lnTo>
                    <a:pt x="54864" y="512064"/>
                  </a:lnTo>
                  <a:lnTo>
                    <a:pt x="54864" y="890016"/>
                  </a:lnTo>
                  <a:lnTo>
                    <a:pt x="54864" y="463296"/>
                  </a:lnTo>
                  <a:lnTo>
                    <a:pt x="54864" y="841248"/>
                  </a:lnTo>
                  <a:lnTo>
                    <a:pt x="54864" y="481584"/>
                  </a:lnTo>
                  <a:lnTo>
                    <a:pt x="60960" y="786384"/>
                  </a:lnTo>
                  <a:lnTo>
                    <a:pt x="60960" y="371856"/>
                  </a:lnTo>
                  <a:lnTo>
                    <a:pt x="60960" y="621792"/>
                  </a:lnTo>
                  <a:lnTo>
                    <a:pt x="60960" y="377952"/>
                  </a:lnTo>
                  <a:lnTo>
                    <a:pt x="60960" y="524256"/>
                  </a:lnTo>
                  <a:lnTo>
                    <a:pt x="67056" y="774192"/>
                  </a:lnTo>
                  <a:lnTo>
                    <a:pt x="67056" y="469392"/>
                  </a:lnTo>
                  <a:lnTo>
                    <a:pt x="67056" y="792480"/>
                  </a:lnTo>
                  <a:lnTo>
                    <a:pt x="67056" y="548640"/>
                  </a:lnTo>
                  <a:lnTo>
                    <a:pt x="73152" y="658368"/>
                  </a:lnTo>
                  <a:lnTo>
                    <a:pt x="73152" y="560832"/>
                  </a:lnTo>
                  <a:lnTo>
                    <a:pt x="73152" y="633984"/>
                  </a:lnTo>
                  <a:lnTo>
                    <a:pt x="73152" y="493776"/>
                  </a:lnTo>
                  <a:lnTo>
                    <a:pt x="73152" y="621792"/>
                  </a:lnTo>
                  <a:lnTo>
                    <a:pt x="79248" y="530352"/>
                  </a:lnTo>
                  <a:lnTo>
                    <a:pt x="79248" y="493776"/>
                  </a:lnTo>
                  <a:lnTo>
                    <a:pt x="79248" y="664464"/>
                  </a:lnTo>
                  <a:lnTo>
                    <a:pt x="79248" y="621792"/>
                  </a:lnTo>
                  <a:lnTo>
                    <a:pt x="85344" y="670560"/>
                  </a:lnTo>
                  <a:lnTo>
                    <a:pt x="85344" y="432816"/>
                  </a:lnTo>
                  <a:lnTo>
                    <a:pt x="85344" y="701040"/>
                  </a:lnTo>
                  <a:lnTo>
                    <a:pt x="91440" y="597408"/>
                  </a:lnTo>
                  <a:lnTo>
                    <a:pt x="91440" y="432816"/>
                  </a:lnTo>
                  <a:lnTo>
                    <a:pt x="91440" y="566928"/>
                  </a:lnTo>
                  <a:lnTo>
                    <a:pt x="91440" y="536448"/>
                  </a:lnTo>
                  <a:lnTo>
                    <a:pt x="91440" y="603504"/>
                  </a:lnTo>
                  <a:lnTo>
                    <a:pt x="97536" y="780288"/>
                  </a:lnTo>
                  <a:lnTo>
                    <a:pt x="97536" y="585216"/>
                  </a:lnTo>
                  <a:lnTo>
                    <a:pt x="97536" y="707136"/>
                  </a:lnTo>
                  <a:lnTo>
                    <a:pt x="97536" y="579120"/>
                  </a:lnTo>
                  <a:lnTo>
                    <a:pt x="97536" y="633984"/>
                  </a:lnTo>
                  <a:lnTo>
                    <a:pt x="97536" y="554736"/>
                  </a:lnTo>
                  <a:lnTo>
                    <a:pt x="103632" y="426720"/>
                  </a:lnTo>
                  <a:lnTo>
                    <a:pt x="103632" y="694944"/>
                  </a:lnTo>
                  <a:lnTo>
                    <a:pt x="103632" y="493776"/>
                  </a:lnTo>
                  <a:lnTo>
                    <a:pt x="103632" y="676656"/>
                  </a:lnTo>
                  <a:lnTo>
                    <a:pt x="109728" y="585216"/>
                  </a:lnTo>
                  <a:lnTo>
                    <a:pt x="109728" y="853440"/>
                  </a:lnTo>
                  <a:lnTo>
                    <a:pt x="109728" y="353568"/>
                  </a:lnTo>
                  <a:lnTo>
                    <a:pt x="109728" y="865632"/>
                  </a:lnTo>
                  <a:lnTo>
                    <a:pt x="109728" y="536448"/>
                  </a:lnTo>
                  <a:lnTo>
                    <a:pt x="115824" y="621792"/>
                  </a:lnTo>
                  <a:lnTo>
                    <a:pt x="115824" y="310896"/>
                  </a:lnTo>
                  <a:lnTo>
                    <a:pt x="115824" y="890016"/>
                  </a:lnTo>
                  <a:lnTo>
                    <a:pt x="115824" y="426720"/>
                  </a:lnTo>
                  <a:lnTo>
                    <a:pt x="121920" y="707136"/>
                  </a:lnTo>
                  <a:lnTo>
                    <a:pt x="121920" y="591312"/>
                  </a:lnTo>
                  <a:lnTo>
                    <a:pt x="121920" y="713232"/>
                  </a:lnTo>
                  <a:lnTo>
                    <a:pt x="121920" y="457200"/>
                  </a:lnTo>
                  <a:lnTo>
                    <a:pt x="128016" y="737616"/>
                  </a:lnTo>
                  <a:lnTo>
                    <a:pt x="128016" y="457200"/>
                  </a:lnTo>
                  <a:lnTo>
                    <a:pt x="128016" y="560832"/>
                  </a:lnTo>
                  <a:lnTo>
                    <a:pt x="128016" y="487680"/>
                  </a:lnTo>
                  <a:lnTo>
                    <a:pt x="128016" y="579120"/>
                  </a:lnTo>
                  <a:lnTo>
                    <a:pt x="134112" y="743712"/>
                  </a:lnTo>
                  <a:lnTo>
                    <a:pt x="134112" y="505968"/>
                  </a:lnTo>
                  <a:lnTo>
                    <a:pt x="134112" y="774192"/>
                  </a:lnTo>
                  <a:lnTo>
                    <a:pt x="134112" y="548640"/>
                  </a:lnTo>
                  <a:lnTo>
                    <a:pt x="140208" y="768096"/>
                  </a:lnTo>
                  <a:lnTo>
                    <a:pt x="140208" y="402336"/>
                  </a:lnTo>
                  <a:lnTo>
                    <a:pt x="140208" y="713232"/>
                  </a:lnTo>
                  <a:lnTo>
                    <a:pt x="140208" y="420624"/>
                  </a:lnTo>
                  <a:lnTo>
                    <a:pt x="140208" y="676656"/>
                  </a:lnTo>
                  <a:lnTo>
                    <a:pt x="146304" y="530352"/>
                  </a:lnTo>
                  <a:lnTo>
                    <a:pt x="146304" y="646176"/>
                  </a:lnTo>
                  <a:lnTo>
                    <a:pt x="146304" y="579120"/>
                  </a:lnTo>
                  <a:lnTo>
                    <a:pt x="146304" y="774192"/>
                  </a:lnTo>
                  <a:lnTo>
                    <a:pt x="152400" y="542544"/>
                  </a:lnTo>
                  <a:lnTo>
                    <a:pt x="152400" y="530352"/>
                  </a:lnTo>
                  <a:lnTo>
                    <a:pt x="152400" y="591312"/>
                  </a:lnTo>
                  <a:lnTo>
                    <a:pt x="152400" y="487680"/>
                  </a:lnTo>
                  <a:lnTo>
                    <a:pt x="158496" y="603504"/>
                  </a:lnTo>
                  <a:lnTo>
                    <a:pt x="158496" y="670560"/>
                  </a:lnTo>
                  <a:lnTo>
                    <a:pt x="158496" y="542544"/>
                  </a:lnTo>
                  <a:lnTo>
                    <a:pt x="158496" y="713232"/>
                  </a:lnTo>
                  <a:lnTo>
                    <a:pt x="158496" y="609600"/>
                  </a:lnTo>
                  <a:lnTo>
                    <a:pt x="164592" y="694944"/>
                  </a:lnTo>
                  <a:lnTo>
                    <a:pt x="164592" y="457200"/>
                  </a:lnTo>
                  <a:lnTo>
                    <a:pt x="164592" y="743712"/>
                  </a:lnTo>
                  <a:lnTo>
                    <a:pt x="170688" y="518160"/>
                  </a:lnTo>
                  <a:lnTo>
                    <a:pt x="170688" y="377952"/>
                  </a:lnTo>
                  <a:lnTo>
                    <a:pt x="170688" y="719328"/>
                  </a:lnTo>
                  <a:lnTo>
                    <a:pt x="170688" y="432816"/>
                  </a:lnTo>
                  <a:lnTo>
                    <a:pt x="170688" y="743712"/>
                  </a:lnTo>
                  <a:lnTo>
                    <a:pt x="170688" y="591312"/>
                  </a:lnTo>
                  <a:lnTo>
                    <a:pt x="176784" y="762000"/>
                  </a:lnTo>
                  <a:lnTo>
                    <a:pt x="176784" y="463296"/>
                  </a:lnTo>
                  <a:lnTo>
                    <a:pt x="176784" y="755904"/>
                  </a:lnTo>
                  <a:lnTo>
                    <a:pt x="176784" y="554736"/>
                  </a:lnTo>
                  <a:lnTo>
                    <a:pt x="182880" y="579120"/>
                  </a:lnTo>
                  <a:lnTo>
                    <a:pt x="182880" y="414528"/>
                  </a:lnTo>
                  <a:lnTo>
                    <a:pt x="182880" y="743712"/>
                  </a:lnTo>
                  <a:lnTo>
                    <a:pt x="182880" y="481584"/>
                  </a:lnTo>
                  <a:lnTo>
                    <a:pt x="182880" y="749808"/>
                  </a:lnTo>
                  <a:lnTo>
                    <a:pt x="188976" y="676656"/>
                  </a:lnTo>
                  <a:lnTo>
                    <a:pt x="188976" y="585216"/>
                  </a:lnTo>
                  <a:lnTo>
                    <a:pt x="188976" y="743712"/>
                  </a:lnTo>
                  <a:lnTo>
                    <a:pt x="188976" y="499872"/>
                  </a:lnTo>
                  <a:lnTo>
                    <a:pt x="188976" y="658368"/>
                  </a:lnTo>
                  <a:lnTo>
                    <a:pt x="195072" y="512064"/>
                  </a:lnTo>
                  <a:lnTo>
                    <a:pt x="195072" y="536448"/>
                  </a:lnTo>
                  <a:lnTo>
                    <a:pt x="195072" y="481584"/>
                  </a:lnTo>
                  <a:lnTo>
                    <a:pt x="195072" y="688848"/>
                  </a:lnTo>
                  <a:lnTo>
                    <a:pt x="195072" y="609600"/>
                  </a:lnTo>
                  <a:lnTo>
                    <a:pt x="201168" y="609600"/>
                  </a:lnTo>
                  <a:lnTo>
                    <a:pt x="201168" y="579120"/>
                  </a:lnTo>
                  <a:lnTo>
                    <a:pt x="201168" y="780288"/>
                  </a:lnTo>
                  <a:lnTo>
                    <a:pt x="201168" y="664464"/>
                  </a:lnTo>
                  <a:lnTo>
                    <a:pt x="207264" y="512064"/>
                  </a:lnTo>
                  <a:lnTo>
                    <a:pt x="207264" y="591312"/>
                  </a:lnTo>
                  <a:lnTo>
                    <a:pt x="207264" y="536448"/>
                  </a:lnTo>
                  <a:lnTo>
                    <a:pt x="207264" y="615696"/>
                  </a:lnTo>
                  <a:lnTo>
                    <a:pt x="207264" y="524256"/>
                  </a:lnTo>
                  <a:lnTo>
                    <a:pt x="213360" y="670560"/>
                  </a:lnTo>
                  <a:lnTo>
                    <a:pt x="213360" y="585216"/>
                  </a:lnTo>
                  <a:lnTo>
                    <a:pt x="213360" y="682752"/>
                  </a:lnTo>
                  <a:lnTo>
                    <a:pt x="213360" y="640080"/>
                  </a:lnTo>
                  <a:lnTo>
                    <a:pt x="213360" y="688848"/>
                  </a:lnTo>
                  <a:lnTo>
                    <a:pt x="219456" y="548640"/>
                  </a:lnTo>
                  <a:lnTo>
                    <a:pt x="219456" y="524256"/>
                  </a:lnTo>
                  <a:lnTo>
                    <a:pt x="219456" y="615696"/>
                  </a:lnTo>
                  <a:lnTo>
                    <a:pt x="219456" y="445008"/>
                  </a:lnTo>
                  <a:lnTo>
                    <a:pt x="219456" y="682752"/>
                  </a:lnTo>
                  <a:lnTo>
                    <a:pt x="225552" y="542544"/>
                  </a:lnTo>
                  <a:lnTo>
                    <a:pt x="225552" y="597408"/>
                  </a:lnTo>
                  <a:lnTo>
                    <a:pt x="225552" y="560832"/>
                  </a:lnTo>
                  <a:lnTo>
                    <a:pt x="225552" y="762000"/>
                  </a:lnTo>
                  <a:lnTo>
                    <a:pt x="225552" y="560832"/>
                  </a:lnTo>
                  <a:lnTo>
                    <a:pt x="231648" y="566928"/>
                  </a:lnTo>
                  <a:lnTo>
                    <a:pt x="231648" y="640080"/>
                  </a:lnTo>
                  <a:lnTo>
                    <a:pt x="231648" y="475488"/>
                  </a:lnTo>
                  <a:lnTo>
                    <a:pt x="231648" y="505968"/>
                  </a:lnTo>
                  <a:lnTo>
                    <a:pt x="237744" y="609600"/>
                  </a:lnTo>
                  <a:lnTo>
                    <a:pt x="237744" y="548640"/>
                  </a:lnTo>
                  <a:lnTo>
                    <a:pt x="237744" y="670560"/>
                  </a:lnTo>
                  <a:lnTo>
                    <a:pt x="237744" y="615696"/>
                  </a:lnTo>
                  <a:lnTo>
                    <a:pt x="237744" y="682752"/>
                  </a:lnTo>
                  <a:lnTo>
                    <a:pt x="243840" y="603504"/>
                  </a:lnTo>
                  <a:lnTo>
                    <a:pt x="243840" y="566928"/>
                  </a:lnTo>
                  <a:lnTo>
                    <a:pt x="243840" y="621792"/>
                  </a:lnTo>
                  <a:lnTo>
                    <a:pt x="243840" y="548640"/>
                  </a:lnTo>
                  <a:lnTo>
                    <a:pt x="249936" y="548640"/>
                  </a:lnTo>
                  <a:lnTo>
                    <a:pt x="249936" y="536448"/>
                  </a:lnTo>
                  <a:lnTo>
                    <a:pt x="249936" y="676656"/>
                  </a:lnTo>
                  <a:lnTo>
                    <a:pt x="249936" y="640080"/>
                  </a:lnTo>
                  <a:lnTo>
                    <a:pt x="256032" y="603504"/>
                  </a:lnTo>
                  <a:lnTo>
                    <a:pt x="256032" y="640080"/>
                  </a:lnTo>
                  <a:lnTo>
                    <a:pt x="256032" y="585216"/>
                  </a:lnTo>
                  <a:lnTo>
                    <a:pt x="262128" y="566928"/>
                  </a:lnTo>
                  <a:lnTo>
                    <a:pt x="262128" y="518160"/>
                  </a:lnTo>
                  <a:lnTo>
                    <a:pt x="262128" y="688848"/>
                  </a:lnTo>
                  <a:lnTo>
                    <a:pt x="262128" y="585216"/>
                  </a:lnTo>
                  <a:lnTo>
                    <a:pt x="268224" y="664464"/>
                  </a:lnTo>
                  <a:lnTo>
                    <a:pt x="268224" y="682752"/>
                  </a:lnTo>
                  <a:lnTo>
                    <a:pt x="268224" y="579120"/>
                  </a:lnTo>
                  <a:lnTo>
                    <a:pt x="274320" y="554736"/>
                  </a:lnTo>
                  <a:lnTo>
                    <a:pt x="274320" y="542544"/>
                  </a:lnTo>
                  <a:lnTo>
                    <a:pt x="274320" y="627888"/>
                  </a:lnTo>
                  <a:lnTo>
                    <a:pt x="274320" y="609600"/>
                  </a:lnTo>
                  <a:lnTo>
                    <a:pt x="274320" y="621792"/>
                  </a:lnTo>
                  <a:lnTo>
                    <a:pt x="280416" y="664464"/>
                  </a:lnTo>
                  <a:lnTo>
                    <a:pt x="280416" y="615696"/>
                  </a:lnTo>
                  <a:lnTo>
                    <a:pt x="280416" y="652272"/>
                  </a:lnTo>
                  <a:lnTo>
                    <a:pt x="286512" y="597408"/>
                  </a:lnTo>
                  <a:lnTo>
                    <a:pt x="286512" y="493776"/>
                  </a:lnTo>
                  <a:lnTo>
                    <a:pt x="286512" y="652272"/>
                  </a:lnTo>
                  <a:lnTo>
                    <a:pt x="286512" y="627888"/>
                  </a:lnTo>
                  <a:lnTo>
                    <a:pt x="292608" y="518160"/>
                  </a:lnTo>
                  <a:lnTo>
                    <a:pt x="292608" y="780288"/>
                  </a:lnTo>
                  <a:lnTo>
                    <a:pt x="292608" y="536448"/>
                  </a:lnTo>
                  <a:lnTo>
                    <a:pt x="298704" y="615696"/>
                  </a:lnTo>
                  <a:lnTo>
                    <a:pt x="298704" y="646176"/>
                  </a:lnTo>
                  <a:lnTo>
                    <a:pt x="298704" y="487680"/>
                  </a:lnTo>
                  <a:lnTo>
                    <a:pt x="298704" y="633984"/>
                  </a:lnTo>
                  <a:lnTo>
                    <a:pt x="304800" y="585216"/>
                  </a:lnTo>
                  <a:lnTo>
                    <a:pt x="304800" y="542544"/>
                  </a:lnTo>
                  <a:lnTo>
                    <a:pt x="304800" y="694944"/>
                  </a:lnTo>
                  <a:lnTo>
                    <a:pt x="304800" y="682752"/>
                  </a:lnTo>
                  <a:lnTo>
                    <a:pt x="310896" y="530352"/>
                  </a:lnTo>
                  <a:lnTo>
                    <a:pt x="310896" y="499872"/>
                  </a:lnTo>
                  <a:lnTo>
                    <a:pt x="310896" y="652272"/>
                  </a:lnTo>
                  <a:lnTo>
                    <a:pt x="310896" y="499872"/>
                  </a:lnTo>
                  <a:lnTo>
                    <a:pt x="310896" y="548640"/>
                  </a:lnTo>
                  <a:lnTo>
                    <a:pt x="316992" y="627888"/>
                  </a:lnTo>
                  <a:lnTo>
                    <a:pt x="316992" y="670560"/>
                  </a:lnTo>
                  <a:lnTo>
                    <a:pt x="316992" y="615696"/>
                  </a:lnTo>
                  <a:lnTo>
                    <a:pt x="316992" y="676656"/>
                  </a:lnTo>
                  <a:lnTo>
                    <a:pt x="323088" y="652272"/>
                  </a:lnTo>
                  <a:lnTo>
                    <a:pt x="323088" y="536448"/>
                  </a:lnTo>
                  <a:lnTo>
                    <a:pt x="323088" y="621792"/>
                  </a:lnTo>
                  <a:lnTo>
                    <a:pt x="323088" y="536448"/>
                  </a:lnTo>
                  <a:lnTo>
                    <a:pt x="329184" y="518160"/>
                  </a:lnTo>
                  <a:lnTo>
                    <a:pt x="329184" y="676656"/>
                  </a:lnTo>
                  <a:lnTo>
                    <a:pt x="329184" y="579120"/>
                  </a:lnTo>
                  <a:lnTo>
                    <a:pt x="335280" y="627888"/>
                  </a:lnTo>
                  <a:lnTo>
                    <a:pt x="335280" y="694944"/>
                  </a:lnTo>
                  <a:lnTo>
                    <a:pt x="335280" y="560832"/>
                  </a:lnTo>
                  <a:lnTo>
                    <a:pt x="335280" y="640080"/>
                  </a:lnTo>
                  <a:lnTo>
                    <a:pt x="335280" y="554736"/>
                  </a:lnTo>
                  <a:lnTo>
                    <a:pt x="341376" y="493776"/>
                  </a:lnTo>
                  <a:lnTo>
                    <a:pt x="341376" y="664464"/>
                  </a:lnTo>
                  <a:lnTo>
                    <a:pt x="341376" y="548640"/>
                  </a:lnTo>
                  <a:lnTo>
                    <a:pt x="341376" y="573024"/>
                  </a:lnTo>
                  <a:lnTo>
                    <a:pt x="347472" y="701040"/>
                  </a:lnTo>
                  <a:lnTo>
                    <a:pt x="347472" y="554736"/>
                  </a:lnTo>
                  <a:lnTo>
                    <a:pt x="347472" y="573024"/>
                  </a:lnTo>
                  <a:lnTo>
                    <a:pt x="353568" y="597408"/>
                  </a:lnTo>
                  <a:lnTo>
                    <a:pt x="353568" y="554736"/>
                  </a:lnTo>
                  <a:lnTo>
                    <a:pt x="353568" y="621792"/>
                  </a:lnTo>
                  <a:lnTo>
                    <a:pt x="353568" y="609600"/>
                  </a:lnTo>
                  <a:lnTo>
                    <a:pt x="359664" y="652272"/>
                  </a:lnTo>
                  <a:lnTo>
                    <a:pt x="359664" y="615696"/>
                  </a:lnTo>
                  <a:lnTo>
                    <a:pt x="365760" y="548640"/>
                  </a:lnTo>
                  <a:lnTo>
                    <a:pt x="365760" y="524256"/>
                  </a:lnTo>
                  <a:lnTo>
                    <a:pt x="365760" y="609600"/>
                  </a:lnTo>
                  <a:lnTo>
                    <a:pt x="365760" y="548640"/>
                  </a:lnTo>
                  <a:lnTo>
                    <a:pt x="365760" y="573024"/>
                  </a:lnTo>
                  <a:lnTo>
                    <a:pt x="371856" y="603504"/>
                  </a:lnTo>
                  <a:lnTo>
                    <a:pt x="371856" y="633984"/>
                  </a:lnTo>
                  <a:lnTo>
                    <a:pt x="371856" y="615696"/>
                  </a:lnTo>
                  <a:lnTo>
                    <a:pt x="371856" y="664464"/>
                  </a:lnTo>
                  <a:lnTo>
                    <a:pt x="371856" y="554736"/>
                  </a:lnTo>
                  <a:lnTo>
                    <a:pt x="377952" y="512064"/>
                  </a:lnTo>
                  <a:lnTo>
                    <a:pt x="377952" y="658368"/>
                  </a:lnTo>
                  <a:lnTo>
                    <a:pt x="377952" y="499872"/>
                  </a:lnTo>
                  <a:lnTo>
                    <a:pt x="384048" y="585216"/>
                  </a:lnTo>
                  <a:lnTo>
                    <a:pt x="384048" y="676656"/>
                  </a:lnTo>
                  <a:lnTo>
                    <a:pt x="384048" y="597408"/>
                  </a:lnTo>
                  <a:lnTo>
                    <a:pt x="384048" y="664464"/>
                  </a:lnTo>
                  <a:lnTo>
                    <a:pt x="390144" y="609600"/>
                  </a:lnTo>
                  <a:lnTo>
                    <a:pt x="390144" y="560832"/>
                  </a:lnTo>
                  <a:lnTo>
                    <a:pt x="390144" y="591312"/>
                  </a:lnTo>
                  <a:lnTo>
                    <a:pt x="390144" y="548640"/>
                  </a:lnTo>
                  <a:lnTo>
                    <a:pt x="390144" y="554736"/>
                  </a:lnTo>
                  <a:lnTo>
                    <a:pt x="396240" y="548640"/>
                  </a:lnTo>
                  <a:lnTo>
                    <a:pt x="396240" y="682752"/>
                  </a:lnTo>
                  <a:lnTo>
                    <a:pt x="396240" y="597408"/>
                  </a:lnTo>
                  <a:lnTo>
                    <a:pt x="402336" y="579120"/>
                  </a:lnTo>
                  <a:lnTo>
                    <a:pt x="402336" y="688848"/>
                  </a:lnTo>
                  <a:lnTo>
                    <a:pt x="402336" y="499872"/>
                  </a:lnTo>
                  <a:lnTo>
                    <a:pt x="408432" y="499872"/>
                  </a:lnTo>
                  <a:lnTo>
                    <a:pt x="408432" y="640080"/>
                  </a:lnTo>
                  <a:lnTo>
                    <a:pt x="408432" y="548640"/>
                  </a:lnTo>
                  <a:lnTo>
                    <a:pt x="408432" y="688848"/>
                  </a:lnTo>
                  <a:lnTo>
                    <a:pt x="414528" y="597408"/>
                  </a:lnTo>
                  <a:lnTo>
                    <a:pt x="414528" y="573024"/>
                  </a:lnTo>
                  <a:lnTo>
                    <a:pt x="414528" y="646176"/>
                  </a:lnTo>
                  <a:lnTo>
                    <a:pt x="414528" y="505968"/>
                  </a:lnTo>
                  <a:lnTo>
                    <a:pt x="420624" y="548640"/>
                  </a:lnTo>
                  <a:lnTo>
                    <a:pt x="420624" y="627888"/>
                  </a:lnTo>
                  <a:lnTo>
                    <a:pt x="420624" y="585216"/>
                  </a:lnTo>
                  <a:lnTo>
                    <a:pt x="420624" y="591312"/>
                  </a:lnTo>
                  <a:lnTo>
                    <a:pt x="426720" y="664464"/>
                  </a:lnTo>
                  <a:lnTo>
                    <a:pt x="426720" y="542544"/>
                  </a:lnTo>
                  <a:lnTo>
                    <a:pt x="426720" y="627888"/>
                  </a:lnTo>
                  <a:lnTo>
                    <a:pt x="432816" y="560832"/>
                  </a:lnTo>
                  <a:lnTo>
                    <a:pt x="432816" y="530352"/>
                  </a:lnTo>
                  <a:lnTo>
                    <a:pt x="432816" y="603504"/>
                  </a:lnTo>
                  <a:lnTo>
                    <a:pt x="432816" y="591312"/>
                  </a:lnTo>
                  <a:lnTo>
                    <a:pt x="432816" y="621792"/>
                  </a:lnTo>
                  <a:lnTo>
                    <a:pt x="432816" y="615696"/>
                  </a:lnTo>
                  <a:lnTo>
                    <a:pt x="438912" y="585216"/>
                  </a:lnTo>
                  <a:lnTo>
                    <a:pt x="438912" y="713232"/>
                  </a:lnTo>
                  <a:lnTo>
                    <a:pt x="438912" y="554736"/>
                  </a:lnTo>
                  <a:lnTo>
                    <a:pt x="445008" y="573024"/>
                  </a:lnTo>
                  <a:lnTo>
                    <a:pt x="445008" y="621792"/>
                  </a:lnTo>
                  <a:lnTo>
                    <a:pt x="445008" y="487680"/>
                  </a:lnTo>
                  <a:lnTo>
                    <a:pt x="445008" y="646176"/>
                  </a:lnTo>
                  <a:lnTo>
                    <a:pt x="451104" y="591312"/>
                  </a:lnTo>
                  <a:lnTo>
                    <a:pt x="451104" y="707136"/>
                  </a:lnTo>
                  <a:lnTo>
                    <a:pt x="451104" y="487680"/>
                  </a:lnTo>
                  <a:lnTo>
                    <a:pt x="457200" y="548640"/>
                  </a:lnTo>
                  <a:lnTo>
                    <a:pt x="457200" y="658368"/>
                  </a:lnTo>
                  <a:lnTo>
                    <a:pt x="457200" y="542544"/>
                  </a:lnTo>
                  <a:lnTo>
                    <a:pt x="457200" y="597408"/>
                  </a:lnTo>
                  <a:lnTo>
                    <a:pt x="463296" y="688848"/>
                  </a:lnTo>
                  <a:lnTo>
                    <a:pt x="463296" y="591312"/>
                  </a:lnTo>
                  <a:lnTo>
                    <a:pt x="463296" y="640080"/>
                  </a:lnTo>
                  <a:lnTo>
                    <a:pt x="463296" y="591312"/>
                  </a:lnTo>
                  <a:lnTo>
                    <a:pt x="463296" y="640080"/>
                  </a:lnTo>
                  <a:lnTo>
                    <a:pt x="469392" y="627888"/>
                  </a:lnTo>
                  <a:lnTo>
                    <a:pt x="469392" y="560832"/>
                  </a:lnTo>
                  <a:lnTo>
                    <a:pt x="469392" y="627888"/>
                  </a:lnTo>
                  <a:lnTo>
                    <a:pt x="469392" y="536448"/>
                  </a:lnTo>
                  <a:lnTo>
                    <a:pt x="469392" y="603504"/>
                  </a:lnTo>
                  <a:lnTo>
                    <a:pt x="475488" y="560832"/>
                  </a:lnTo>
                  <a:lnTo>
                    <a:pt x="475488" y="688848"/>
                  </a:lnTo>
                  <a:lnTo>
                    <a:pt x="475488" y="566928"/>
                  </a:lnTo>
                  <a:lnTo>
                    <a:pt x="475488" y="633984"/>
                  </a:lnTo>
                  <a:lnTo>
                    <a:pt x="481584" y="591312"/>
                  </a:lnTo>
                  <a:lnTo>
                    <a:pt x="481584" y="579120"/>
                  </a:lnTo>
                  <a:lnTo>
                    <a:pt x="481584" y="615696"/>
                  </a:lnTo>
                  <a:lnTo>
                    <a:pt x="481584" y="554736"/>
                  </a:lnTo>
                  <a:lnTo>
                    <a:pt x="481584" y="603504"/>
                  </a:lnTo>
                  <a:lnTo>
                    <a:pt x="487680" y="518160"/>
                  </a:lnTo>
                  <a:lnTo>
                    <a:pt x="487680" y="682752"/>
                  </a:lnTo>
                  <a:lnTo>
                    <a:pt x="487680" y="573024"/>
                  </a:lnTo>
                  <a:lnTo>
                    <a:pt x="487680" y="579120"/>
                  </a:lnTo>
                  <a:lnTo>
                    <a:pt x="493776" y="658368"/>
                  </a:lnTo>
                  <a:lnTo>
                    <a:pt x="493776" y="688848"/>
                  </a:lnTo>
                  <a:lnTo>
                    <a:pt x="493776" y="512064"/>
                  </a:lnTo>
                  <a:lnTo>
                    <a:pt x="493776" y="646176"/>
                  </a:lnTo>
                  <a:lnTo>
                    <a:pt x="499872" y="579120"/>
                  </a:lnTo>
                  <a:lnTo>
                    <a:pt x="499872" y="524256"/>
                  </a:lnTo>
                  <a:lnTo>
                    <a:pt x="499872" y="670560"/>
                  </a:lnTo>
                  <a:lnTo>
                    <a:pt x="499872" y="573024"/>
                  </a:lnTo>
                  <a:lnTo>
                    <a:pt x="505968" y="627888"/>
                  </a:lnTo>
                  <a:lnTo>
                    <a:pt x="505968" y="664464"/>
                  </a:lnTo>
                  <a:lnTo>
                    <a:pt x="505968" y="512064"/>
                  </a:lnTo>
                  <a:lnTo>
                    <a:pt x="505968" y="621792"/>
                  </a:lnTo>
                  <a:lnTo>
                    <a:pt x="512064" y="579120"/>
                  </a:lnTo>
                  <a:lnTo>
                    <a:pt x="512064" y="591312"/>
                  </a:lnTo>
                  <a:lnTo>
                    <a:pt x="512064" y="554736"/>
                  </a:lnTo>
                  <a:lnTo>
                    <a:pt x="512064" y="603504"/>
                  </a:lnTo>
                  <a:lnTo>
                    <a:pt x="518160" y="676656"/>
                  </a:lnTo>
                  <a:lnTo>
                    <a:pt x="518160" y="579120"/>
                  </a:lnTo>
                  <a:lnTo>
                    <a:pt x="518160" y="627888"/>
                  </a:lnTo>
                  <a:lnTo>
                    <a:pt x="518160" y="609600"/>
                  </a:lnTo>
                  <a:lnTo>
                    <a:pt x="524256" y="603504"/>
                  </a:lnTo>
                  <a:lnTo>
                    <a:pt x="524256" y="554736"/>
                  </a:lnTo>
                  <a:lnTo>
                    <a:pt x="524256" y="597408"/>
                  </a:lnTo>
                  <a:lnTo>
                    <a:pt x="524256" y="573024"/>
                  </a:lnTo>
                  <a:lnTo>
                    <a:pt x="530352" y="573024"/>
                  </a:lnTo>
                  <a:lnTo>
                    <a:pt x="530352" y="664464"/>
                  </a:lnTo>
                  <a:lnTo>
                    <a:pt x="530352" y="597408"/>
                  </a:lnTo>
                  <a:lnTo>
                    <a:pt x="530352" y="627888"/>
                  </a:lnTo>
                  <a:lnTo>
                    <a:pt x="536448" y="597408"/>
                  </a:lnTo>
                  <a:lnTo>
                    <a:pt x="536448" y="609600"/>
                  </a:lnTo>
                  <a:lnTo>
                    <a:pt x="536448" y="536448"/>
                  </a:lnTo>
                  <a:lnTo>
                    <a:pt x="536448" y="615696"/>
                  </a:lnTo>
                  <a:lnTo>
                    <a:pt x="542544" y="609600"/>
                  </a:lnTo>
                  <a:lnTo>
                    <a:pt x="542544" y="664464"/>
                  </a:lnTo>
                  <a:lnTo>
                    <a:pt x="542544" y="585216"/>
                  </a:lnTo>
                  <a:lnTo>
                    <a:pt x="542544" y="670560"/>
                  </a:lnTo>
                  <a:lnTo>
                    <a:pt x="542544" y="591312"/>
                  </a:lnTo>
                  <a:lnTo>
                    <a:pt x="548640" y="542544"/>
                  </a:lnTo>
                  <a:lnTo>
                    <a:pt x="548640" y="621792"/>
                  </a:lnTo>
                  <a:lnTo>
                    <a:pt x="548640" y="542544"/>
                  </a:lnTo>
                  <a:lnTo>
                    <a:pt x="548640" y="615696"/>
                  </a:lnTo>
                  <a:lnTo>
                    <a:pt x="554736" y="664464"/>
                  </a:lnTo>
                  <a:lnTo>
                    <a:pt x="554736" y="560832"/>
                  </a:lnTo>
                  <a:lnTo>
                    <a:pt x="554736" y="627888"/>
                  </a:lnTo>
                  <a:lnTo>
                    <a:pt x="560832" y="603504"/>
                  </a:lnTo>
                  <a:lnTo>
                    <a:pt x="560832" y="658368"/>
                  </a:lnTo>
                  <a:lnTo>
                    <a:pt x="560832" y="512064"/>
                  </a:lnTo>
                  <a:lnTo>
                    <a:pt x="560832" y="652272"/>
                  </a:lnTo>
                  <a:lnTo>
                    <a:pt x="560832" y="518160"/>
                  </a:lnTo>
                  <a:lnTo>
                    <a:pt x="566928" y="579120"/>
                  </a:lnTo>
                  <a:lnTo>
                    <a:pt x="566928" y="633984"/>
                  </a:lnTo>
                  <a:lnTo>
                    <a:pt x="566928" y="560832"/>
                  </a:lnTo>
                  <a:lnTo>
                    <a:pt x="566928" y="640080"/>
                  </a:lnTo>
                  <a:lnTo>
                    <a:pt x="573024" y="658368"/>
                  </a:lnTo>
                  <a:lnTo>
                    <a:pt x="573024" y="530352"/>
                  </a:lnTo>
                  <a:lnTo>
                    <a:pt x="573024" y="627888"/>
                  </a:lnTo>
                  <a:lnTo>
                    <a:pt x="579120" y="566928"/>
                  </a:lnTo>
                  <a:lnTo>
                    <a:pt x="579120" y="633984"/>
                  </a:lnTo>
                  <a:lnTo>
                    <a:pt x="579120" y="554736"/>
                  </a:lnTo>
                  <a:lnTo>
                    <a:pt x="579120" y="633984"/>
                  </a:lnTo>
                  <a:lnTo>
                    <a:pt x="579120" y="615696"/>
                  </a:lnTo>
                  <a:lnTo>
                    <a:pt x="585216" y="609600"/>
                  </a:lnTo>
                  <a:lnTo>
                    <a:pt x="585216" y="597408"/>
                  </a:lnTo>
                  <a:lnTo>
                    <a:pt x="585216" y="633984"/>
                  </a:lnTo>
                  <a:lnTo>
                    <a:pt x="585216" y="560832"/>
                  </a:lnTo>
                  <a:lnTo>
                    <a:pt x="585216" y="597408"/>
                  </a:lnTo>
                  <a:lnTo>
                    <a:pt x="591312" y="560832"/>
                  </a:lnTo>
                  <a:lnTo>
                    <a:pt x="591312" y="627888"/>
                  </a:lnTo>
                  <a:lnTo>
                    <a:pt x="591312" y="548640"/>
                  </a:lnTo>
                  <a:lnTo>
                    <a:pt x="591312" y="688848"/>
                  </a:lnTo>
                  <a:lnTo>
                    <a:pt x="591312" y="621792"/>
                  </a:lnTo>
                  <a:lnTo>
                    <a:pt x="597408" y="566928"/>
                  </a:lnTo>
                  <a:lnTo>
                    <a:pt x="597408" y="670560"/>
                  </a:lnTo>
                  <a:lnTo>
                    <a:pt x="597408" y="524256"/>
                  </a:lnTo>
                  <a:lnTo>
                    <a:pt x="603504" y="640080"/>
                  </a:lnTo>
                  <a:lnTo>
                    <a:pt x="603504" y="566928"/>
                  </a:lnTo>
                  <a:lnTo>
                    <a:pt x="603504" y="591312"/>
                  </a:lnTo>
                  <a:lnTo>
                    <a:pt x="603504" y="505968"/>
                  </a:lnTo>
                  <a:lnTo>
                    <a:pt x="603504" y="707136"/>
                  </a:lnTo>
                  <a:lnTo>
                    <a:pt x="603504" y="652272"/>
                  </a:lnTo>
                  <a:lnTo>
                    <a:pt x="609600" y="585216"/>
                  </a:lnTo>
                  <a:lnTo>
                    <a:pt x="609600" y="640080"/>
                  </a:lnTo>
                  <a:lnTo>
                    <a:pt x="609600" y="566928"/>
                  </a:lnTo>
                  <a:lnTo>
                    <a:pt x="609600" y="694944"/>
                  </a:lnTo>
                  <a:lnTo>
                    <a:pt x="609600" y="505968"/>
                  </a:lnTo>
                  <a:lnTo>
                    <a:pt x="615696" y="682752"/>
                  </a:lnTo>
                  <a:lnTo>
                    <a:pt x="615696" y="548640"/>
                  </a:lnTo>
                  <a:lnTo>
                    <a:pt x="615696" y="621792"/>
                  </a:lnTo>
                  <a:lnTo>
                    <a:pt x="615696" y="524256"/>
                  </a:lnTo>
                  <a:lnTo>
                    <a:pt x="615696" y="633984"/>
                  </a:lnTo>
                  <a:lnTo>
                    <a:pt x="621792" y="707136"/>
                  </a:lnTo>
                  <a:lnTo>
                    <a:pt x="621792" y="554736"/>
                  </a:lnTo>
                  <a:lnTo>
                    <a:pt x="621792" y="627888"/>
                  </a:lnTo>
                  <a:lnTo>
                    <a:pt x="621792" y="591312"/>
                  </a:lnTo>
                  <a:lnTo>
                    <a:pt x="621792" y="633984"/>
                  </a:lnTo>
                  <a:lnTo>
                    <a:pt x="627888" y="560832"/>
                  </a:lnTo>
                  <a:lnTo>
                    <a:pt x="627888" y="597408"/>
                  </a:lnTo>
                  <a:lnTo>
                    <a:pt x="627888" y="548640"/>
                  </a:lnTo>
                  <a:lnTo>
                    <a:pt x="627888" y="609600"/>
                  </a:lnTo>
                  <a:lnTo>
                    <a:pt x="633984" y="597408"/>
                  </a:lnTo>
                  <a:lnTo>
                    <a:pt x="633984" y="633984"/>
                  </a:lnTo>
                  <a:lnTo>
                    <a:pt x="640080" y="621792"/>
                  </a:lnTo>
                  <a:lnTo>
                    <a:pt x="640080" y="573024"/>
                  </a:lnTo>
                  <a:lnTo>
                    <a:pt x="640080" y="615696"/>
                  </a:lnTo>
                  <a:lnTo>
                    <a:pt x="640080" y="597408"/>
                  </a:lnTo>
                  <a:lnTo>
                    <a:pt x="646176" y="579120"/>
                  </a:lnTo>
                  <a:lnTo>
                    <a:pt x="646176" y="621792"/>
                  </a:lnTo>
                  <a:lnTo>
                    <a:pt x="646176" y="597408"/>
                  </a:lnTo>
                  <a:lnTo>
                    <a:pt x="646176" y="627888"/>
                  </a:lnTo>
                  <a:lnTo>
                    <a:pt x="652272" y="615696"/>
                  </a:lnTo>
                  <a:lnTo>
                    <a:pt x="652272" y="640080"/>
                  </a:lnTo>
                  <a:lnTo>
                    <a:pt x="652272" y="554736"/>
                  </a:lnTo>
                  <a:lnTo>
                    <a:pt x="652272" y="621792"/>
                  </a:lnTo>
                  <a:lnTo>
                    <a:pt x="658368" y="579120"/>
                  </a:lnTo>
                  <a:lnTo>
                    <a:pt x="658368" y="560832"/>
                  </a:lnTo>
                  <a:lnTo>
                    <a:pt x="658368" y="615696"/>
                  </a:lnTo>
                  <a:lnTo>
                    <a:pt x="664464" y="609600"/>
                  </a:lnTo>
                  <a:lnTo>
                    <a:pt x="664464" y="621792"/>
                  </a:lnTo>
                  <a:lnTo>
                    <a:pt x="664464" y="560832"/>
                  </a:lnTo>
                  <a:lnTo>
                    <a:pt x="664464" y="640080"/>
                  </a:lnTo>
                  <a:lnTo>
                    <a:pt x="670560" y="591312"/>
                  </a:lnTo>
                  <a:lnTo>
                    <a:pt x="670560" y="536448"/>
                  </a:lnTo>
                  <a:lnTo>
                    <a:pt x="670560" y="640080"/>
                  </a:lnTo>
                  <a:lnTo>
                    <a:pt x="670560" y="579120"/>
                  </a:lnTo>
                  <a:lnTo>
                    <a:pt x="676656" y="646176"/>
                  </a:lnTo>
                  <a:lnTo>
                    <a:pt x="676656" y="554736"/>
                  </a:lnTo>
                  <a:lnTo>
                    <a:pt x="676656" y="579120"/>
                  </a:lnTo>
                  <a:lnTo>
                    <a:pt x="682752" y="615696"/>
                  </a:lnTo>
                  <a:lnTo>
                    <a:pt x="682752" y="633984"/>
                  </a:lnTo>
                  <a:lnTo>
                    <a:pt x="682752" y="536448"/>
                  </a:lnTo>
                  <a:lnTo>
                    <a:pt x="682752" y="627888"/>
                  </a:lnTo>
                  <a:lnTo>
                    <a:pt x="682752" y="621792"/>
                  </a:lnTo>
                  <a:lnTo>
                    <a:pt x="688848" y="652272"/>
                  </a:lnTo>
                  <a:lnTo>
                    <a:pt x="688848" y="554736"/>
                  </a:lnTo>
                  <a:lnTo>
                    <a:pt x="688848" y="670560"/>
                  </a:lnTo>
                  <a:lnTo>
                    <a:pt x="688848" y="597408"/>
                  </a:lnTo>
                  <a:lnTo>
                    <a:pt x="694944" y="573024"/>
                  </a:lnTo>
                  <a:lnTo>
                    <a:pt x="694944" y="542544"/>
                  </a:lnTo>
                  <a:lnTo>
                    <a:pt x="694944" y="640080"/>
                  </a:lnTo>
                  <a:lnTo>
                    <a:pt x="694944" y="573024"/>
                  </a:lnTo>
                  <a:lnTo>
                    <a:pt x="694944" y="585216"/>
                  </a:lnTo>
                  <a:lnTo>
                    <a:pt x="701040" y="597408"/>
                  </a:lnTo>
                  <a:lnTo>
                    <a:pt x="701040" y="658368"/>
                  </a:lnTo>
                  <a:lnTo>
                    <a:pt x="701040" y="560832"/>
                  </a:lnTo>
                  <a:lnTo>
                    <a:pt x="701040" y="652272"/>
                  </a:lnTo>
                  <a:lnTo>
                    <a:pt x="707136" y="591312"/>
                  </a:lnTo>
                  <a:lnTo>
                    <a:pt x="707136" y="554736"/>
                  </a:lnTo>
                  <a:lnTo>
                    <a:pt x="707136" y="633984"/>
                  </a:lnTo>
                  <a:lnTo>
                    <a:pt x="707136" y="609600"/>
                  </a:lnTo>
                  <a:lnTo>
                    <a:pt x="713232" y="573024"/>
                  </a:lnTo>
                  <a:lnTo>
                    <a:pt x="713232" y="627888"/>
                  </a:lnTo>
                  <a:lnTo>
                    <a:pt x="719328" y="615696"/>
                  </a:lnTo>
                  <a:lnTo>
                    <a:pt x="719328" y="585216"/>
                  </a:lnTo>
                  <a:lnTo>
                    <a:pt x="719328" y="621792"/>
                  </a:lnTo>
                  <a:lnTo>
                    <a:pt x="725424" y="573024"/>
                  </a:lnTo>
                  <a:lnTo>
                    <a:pt x="725424" y="627888"/>
                  </a:lnTo>
                  <a:lnTo>
                    <a:pt x="725424" y="603504"/>
                  </a:lnTo>
                  <a:lnTo>
                    <a:pt x="725424" y="627888"/>
                  </a:lnTo>
                  <a:lnTo>
                    <a:pt x="725424" y="597408"/>
                  </a:lnTo>
                  <a:lnTo>
                    <a:pt x="731520" y="646176"/>
                  </a:lnTo>
                  <a:lnTo>
                    <a:pt x="731520" y="554736"/>
                  </a:lnTo>
                  <a:lnTo>
                    <a:pt x="731520" y="615696"/>
                  </a:lnTo>
                  <a:lnTo>
                    <a:pt x="731520" y="573024"/>
                  </a:lnTo>
                  <a:lnTo>
                    <a:pt x="737616" y="609600"/>
                  </a:lnTo>
                  <a:lnTo>
                    <a:pt x="737616" y="591312"/>
                  </a:lnTo>
                  <a:lnTo>
                    <a:pt x="737616" y="627888"/>
                  </a:lnTo>
                  <a:lnTo>
                    <a:pt x="737616" y="609600"/>
                  </a:lnTo>
                  <a:lnTo>
                    <a:pt x="743712" y="621792"/>
                  </a:lnTo>
                  <a:lnTo>
                    <a:pt x="743712" y="560832"/>
                  </a:lnTo>
                  <a:lnTo>
                    <a:pt x="743712" y="633984"/>
                  </a:lnTo>
                  <a:lnTo>
                    <a:pt x="743712" y="573024"/>
                  </a:lnTo>
                  <a:lnTo>
                    <a:pt x="749808" y="579120"/>
                  </a:lnTo>
                  <a:lnTo>
                    <a:pt x="749808" y="621792"/>
                  </a:lnTo>
                  <a:lnTo>
                    <a:pt x="749808" y="615696"/>
                  </a:lnTo>
                  <a:lnTo>
                    <a:pt x="749808" y="621792"/>
                  </a:lnTo>
                  <a:lnTo>
                    <a:pt x="755904" y="597408"/>
                  </a:lnTo>
                  <a:lnTo>
                    <a:pt x="755904" y="627888"/>
                  </a:lnTo>
                  <a:lnTo>
                    <a:pt x="755904" y="579120"/>
                  </a:lnTo>
                  <a:lnTo>
                    <a:pt x="755904" y="591312"/>
                  </a:lnTo>
                  <a:lnTo>
                    <a:pt x="762000" y="615696"/>
                  </a:lnTo>
                  <a:lnTo>
                    <a:pt x="762000" y="579120"/>
                  </a:lnTo>
                  <a:lnTo>
                    <a:pt x="762000" y="603504"/>
                  </a:lnTo>
                  <a:lnTo>
                    <a:pt x="762000" y="579120"/>
                  </a:lnTo>
                  <a:lnTo>
                    <a:pt x="762000" y="652272"/>
                  </a:lnTo>
                  <a:lnTo>
                    <a:pt x="768096" y="615696"/>
                  </a:lnTo>
                  <a:lnTo>
                    <a:pt x="768096" y="573024"/>
                  </a:lnTo>
                  <a:lnTo>
                    <a:pt x="768096" y="621792"/>
                  </a:lnTo>
                  <a:lnTo>
                    <a:pt x="768096" y="609600"/>
                  </a:lnTo>
                  <a:lnTo>
                    <a:pt x="774192" y="573024"/>
                  </a:lnTo>
                  <a:lnTo>
                    <a:pt x="774192" y="609600"/>
                  </a:lnTo>
                  <a:lnTo>
                    <a:pt x="774192" y="585216"/>
                  </a:lnTo>
                  <a:lnTo>
                    <a:pt x="774192" y="603504"/>
                  </a:lnTo>
                  <a:lnTo>
                    <a:pt x="780288" y="633984"/>
                  </a:lnTo>
                  <a:lnTo>
                    <a:pt x="780288" y="560832"/>
                  </a:lnTo>
                  <a:lnTo>
                    <a:pt x="780288" y="664464"/>
                  </a:lnTo>
                  <a:lnTo>
                    <a:pt x="780288" y="579120"/>
                  </a:lnTo>
                  <a:lnTo>
                    <a:pt x="786384" y="585216"/>
                  </a:lnTo>
                  <a:lnTo>
                    <a:pt x="786384" y="579120"/>
                  </a:lnTo>
                  <a:lnTo>
                    <a:pt x="786384" y="633984"/>
                  </a:lnTo>
                  <a:lnTo>
                    <a:pt x="786384" y="542544"/>
                  </a:lnTo>
                  <a:lnTo>
                    <a:pt x="786384" y="585216"/>
                  </a:lnTo>
                  <a:lnTo>
                    <a:pt x="792480" y="633984"/>
                  </a:lnTo>
                  <a:lnTo>
                    <a:pt x="792480" y="566928"/>
                  </a:lnTo>
                  <a:lnTo>
                    <a:pt x="798576" y="652272"/>
                  </a:lnTo>
                  <a:lnTo>
                    <a:pt x="798576" y="560832"/>
                  </a:lnTo>
                  <a:lnTo>
                    <a:pt x="798576" y="646176"/>
                  </a:lnTo>
                  <a:lnTo>
                    <a:pt x="798576" y="609600"/>
                  </a:lnTo>
                  <a:lnTo>
                    <a:pt x="804672" y="554736"/>
                  </a:lnTo>
                  <a:lnTo>
                    <a:pt x="804672" y="658368"/>
                  </a:lnTo>
                  <a:lnTo>
                    <a:pt x="804672" y="566928"/>
                  </a:lnTo>
                  <a:lnTo>
                    <a:pt x="804672" y="585216"/>
                  </a:lnTo>
                  <a:lnTo>
                    <a:pt x="810768" y="633984"/>
                  </a:lnTo>
                  <a:lnTo>
                    <a:pt x="810768" y="560832"/>
                  </a:lnTo>
                  <a:lnTo>
                    <a:pt x="810768" y="615696"/>
                  </a:lnTo>
                  <a:lnTo>
                    <a:pt x="816864" y="627888"/>
                  </a:lnTo>
                  <a:lnTo>
                    <a:pt x="816864" y="554736"/>
                  </a:lnTo>
                  <a:lnTo>
                    <a:pt x="816864" y="646176"/>
                  </a:lnTo>
                  <a:lnTo>
                    <a:pt x="816864" y="603504"/>
                  </a:lnTo>
                  <a:lnTo>
                    <a:pt x="822960" y="560832"/>
                  </a:lnTo>
                  <a:lnTo>
                    <a:pt x="822960" y="621792"/>
                  </a:lnTo>
                  <a:lnTo>
                    <a:pt x="822960" y="579120"/>
                  </a:lnTo>
                  <a:lnTo>
                    <a:pt x="829056" y="591312"/>
                  </a:lnTo>
                  <a:lnTo>
                    <a:pt x="829056" y="615696"/>
                  </a:lnTo>
                  <a:lnTo>
                    <a:pt x="829056" y="585216"/>
                  </a:lnTo>
                  <a:lnTo>
                    <a:pt x="829056" y="633984"/>
                  </a:lnTo>
                  <a:lnTo>
                    <a:pt x="829056" y="591312"/>
                  </a:lnTo>
                  <a:lnTo>
                    <a:pt x="835152" y="597408"/>
                  </a:lnTo>
                  <a:lnTo>
                    <a:pt x="835152" y="615696"/>
                  </a:lnTo>
                  <a:lnTo>
                    <a:pt x="835152" y="585216"/>
                  </a:lnTo>
                  <a:lnTo>
                    <a:pt x="841248" y="591312"/>
                  </a:lnTo>
                  <a:lnTo>
                    <a:pt x="841248" y="579120"/>
                  </a:lnTo>
                  <a:lnTo>
                    <a:pt x="841248" y="609600"/>
                  </a:lnTo>
                  <a:lnTo>
                    <a:pt x="841248" y="597408"/>
                  </a:lnTo>
                  <a:lnTo>
                    <a:pt x="841248" y="621792"/>
                  </a:lnTo>
                  <a:lnTo>
                    <a:pt x="847344" y="591312"/>
                  </a:lnTo>
                  <a:lnTo>
                    <a:pt x="847344" y="621792"/>
                  </a:lnTo>
                  <a:lnTo>
                    <a:pt x="847344" y="585216"/>
                  </a:lnTo>
                  <a:lnTo>
                    <a:pt x="847344" y="609600"/>
                  </a:lnTo>
                  <a:lnTo>
                    <a:pt x="853440" y="591312"/>
                  </a:lnTo>
                  <a:lnTo>
                    <a:pt x="853440" y="585216"/>
                  </a:lnTo>
                  <a:lnTo>
                    <a:pt x="853440" y="627888"/>
                  </a:lnTo>
                  <a:lnTo>
                    <a:pt x="853440" y="621792"/>
                  </a:lnTo>
                  <a:lnTo>
                    <a:pt x="859536" y="591312"/>
                  </a:lnTo>
                  <a:lnTo>
                    <a:pt x="859536" y="633984"/>
                  </a:lnTo>
                  <a:lnTo>
                    <a:pt x="859536" y="579120"/>
                  </a:lnTo>
                  <a:lnTo>
                    <a:pt x="865632" y="603504"/>
                  </a:lnTo>
                  <a:lnTo>
                    <a:pt x="865632" y="591312"/>
                  </a:lnTo>
                  <a:lnTo>
                    <a:pt x="865632" y="615696"/>
                  </a:lnTo>
                  <a:lnTo>
                    <a:pt x="865632" y="591312"/>
                  </a:lnTo>
                  <a:lnTo>
                    <a:pt x="865632" y="603504"/>
                  </a:lnTo>
                  <a:lnTo>
                    <a:pt x="865632" y="591312"/>
                  </a:lnTo>
                  <a:lnTo>
                    <a:pt x="871728" y="591312"/>
                  </a:lnTo>
                  <a:lnTo>
                    <a:pt x="871728" y="621792"/>
                  </a:lnTo>
                  <a:lnTo>
                    <a:pt x="871728" y="591312"/>
                  </a:lnTo>
                  <a:lnTo>
                    <a:pt x="877824" y="609600"/>
                  </a:lnTo>
                  <a:lnTo>
                    <a:pt x="877824" y="591312"/>
                  </a:lnTo>
                  <a:lnTo>
                    <a:pt x="877824" y="615696"/>
                  </a:lnTo>
                  <a:lnTo>
                    <a:pt x="877824" y="597408"/>
                  </a:lnTo>
                  <a:lnTo>
                    <a:pt x="883920" y="579120"/>
                  </a:lnTo>
                  <a:lnTo>
                    <a:pt x="883920" y="615696"/>
                  </a:lnTo>
                  <a:lnTo>
                    <a:pt x="883920" y="597408"/>
                  </a:lnTo>
                  <a:lnTo>
                    <a:pt x="890016" y="591312"/>
                  </a:lnTo>
                  <a:lnTo>
                    <a:pt x="890016" y="615696"/>
                  </a:lnTo>
                  <a:lnTo>
                    <a:pt x="890016" y="591312"/>
                  </a:lnTo>
                  <a:lnTo>
                    <a:pt x="890016" y="621792"/>
                  </a:lnTo>
                  <a:lnTo>
                    <a:pt x="890016" y="579120"/>
                  </a:lnTo>
                  <a:lnTo>
                    <a:pt x="896112" y="603504"/>
                  </a:lnTo>
                  <a:lnTo>
                    <a:pt x="896112" y="627888"/>
                  </a:lnTo>
                  <a:lnTo>
                    <a:pt x="896112" y="573024"/>
                  </a:lnTo>
                  <a:lnTo>
                    <a:pt x="896112" y="627888"/>
                  </a:lnTo>
                  <a:lnTo>
                    <a:pt x="902208" y="597408"/>
                  </a:lnTo>
                  <a:lnTo>
                    <a:pt x="902208" y="579120"/>
                  </a:lnTo>
                  <a:lnTo>
                    <a:pt x="902208" y="621792"/>
                  </a:lnTo>
                  <a:lnTo>
                    <a:pt x="902208" y="603504"/>
                  </a:lnTo>
                  <a:lnTo>
                    <a:pt x="908304" y="573024"/>
                  </a:lnTo>
                  <a:lnTo>
                    <a:pt x="908304" y="633984"/>
                  </a:lnTo>
                  <a:lnTo>
                    <a:pt x="914400" y="585216"/>
                  </a:lnTo>
                  <a:lnTo>
                    <a:pt x="914400" y="566928"/>
                  </a:lnTo>
                  <a:lnTo>
                    <a:pt x="914400" y="633984"/>
                  </a:lnTo>
                  <a:lnTo>
                    <a:pt x="914400" y="591312"/>
                  </a:lnTo>
                  <a:lnTo>
                    <a:pt x="920496" y="579120"/>
                  </a:lnTo>
                  <a:lnTo>
                    <a:pt x="920496" y="621792"/>
                  </a:lnTo>
                  <a:lnTo>
                    <a:pt x="920496" y="579120"/>
                  </a:lnTo>
                  <a:lnTo>
                    <a:pt x="920496" y="591312"/>
                  </a:lnTo>
                  <a:lnTo>
                    <a:pt x="926592" y="621792"/>
                  </a:lnTo>
                  <a:lnTo>
                    <a:pt x="926592" y="591312"/>
                  </a:lnTo>
                  <a:lnTo>
                    <a:pt x="926592" y="633984"/>
                  </a:lnTo>
                  <a:lnTo>
                    <a:pt x="926592" y="579120"/>
                  </a:lnTo>
                  <a:lnTo>
                    <a:pt x="932688" y="566928"/>
                  </a:lnTo>
                  <a:lnTo>
                    <a:pt x="932688" y="627888"/>
                  </a:lnTo>
                  <a:lnTo>
                    <a:pt x="932688" y="579120"/>
                  </a:lnTo>
                  <a:lnTo>
                    <a:pt x="932688" y="603504"/>
                  </a:lnTo>
                  <a:lnTo>
                    <a:pt x="938784" y="615696"/>
                  </a:lnTo>
                  <a:lnTo>
                    <a:pt x="938784" y="591312"/>
                  </a:lnTo>
                  <a:lnTo>
                    <a:pt x="938784" y="615696"/>
                  </a:lnTo>
                  <a:lnTo>
                    <a:pt x="938784" y="597408"/>
                  </a:lnTo>
                  <a:lnTo>
                    <a:pt x="944880" y="579120"/>
                  </a:lnTo>
                  <a:lnTo>
                    <a:pt x="944880" y="609600"/>
                  </a:lnTo>
                  <a:lnTo>
                    <a:pt x="944880" y="579120"/>
                  </a:lnTo>
                  <a:lnTo>
                    <a:pt x="950976" y="615696"/>
                  </a:lnTo>
                  <a:lnTo>
                    <a:pt x="950976" y="627888"/>
                  </a:lnTo>
                  <a:lnTo>
                    <a:pt x="950976" y="591312"/>
                  </a:lnTo>
                  <a:lnTo>
                    <a:pt x="957072" y="609600"/>
                  </a:lnTo>
                  <a:lnTo>
                    <a:pt x="957072" y="585216"/>
                  </a:lnTo>
                  <a:lnTo>
                    <a:pt x="957072" y="609600"/>
                  </a:lnTo>
                  <a:lnTo>
                    <a:pt x="957072" y="585216"/>
                  </a:lnTo>
                  <a:lnTo>
                    <a:pt x="963168" y="591312"/>
                  </a:lnTo>
                  <a:lnTo>
                    <a:pt x="963168" y="609600"/>
                  </a:lnTo>
                  <a:lnTo>
                    <a:pt x="963168" y="597408"/>
                  </a:lnTo>
                  <a:lnTo>
                    <a:pt x="963168" y="615696"/>
                  </a:lnTo>
                  <a:lnTo>
                    <a:pt x="963168" y="597408"/>
                  </a:lnTo>
                  <a:lnTo>
                    <a:pt x="963168" y="609600"/>
                  </a:lnTo>
                  <a:lnTo>
                    <a:pt x="969264" y="585216"/>
                  </a:lnTo>
                  <a:lnTo>
                    <a:pt x="969264" y="621792"/>
                  </a:lnTo>
                  <a:lnTo>
                    <a:pt x="969264" y="591312"/>
                  </a:lnTo>
                  <a:lnTo>
                    <a:pt x="975360" y="603504"/>
                  </a:lnTo>
                  <a:lnTo>
                    <a:pt x="975360" y="609600"/>
                  </a:lnTo>
                  <a:lnTo>
                    <a:pt x="975360" y="603504"/>
                  </a:lnTo>
                  <a:lnTo>
                    <a:pt x="975360" y="609600"/>
                  </a:lnTo>
                  <a:lnTo>
                    <a:pt x="975360" y="585216"/>
                  </a:lnTo>
                  <a:lnTo>
                    <a:pt x="981456" y="615696"/>
                  </a:lnTo>
                  <a:lnTo>
                    <a:pt x="981456" y="579120"/>
                  </a:lnTo>
                  <a:lnTo>
                    <a:pt x="981456" y="621792"/>
                  </a:lnTo>
                  <a:lnTo>
                    <a:pt x="987552" y="579120"/>
                  </a:lnTo>
                  <a:lnTo>
                    <a:pt x="987552" y="621792"/>
                  </a:lnTo>
                  <a:lnTo>
                    <a:pt x="993648" y="609600"/>
                  </a:lnTo>
                  <a:lnTo>
                    <a:pt x="993648" y="585216"/>
                  </a:lnTo>
                  <a:lnTo>
                    <a:pt x="993648" y="621792"/>
                  </a:lnTo>
                  <a:lnTo>
                    <a:pt x="993648" y="573024"/>
                  </a:lnTo>
                  <a:lnTo>
                    <a:pt x="999744" y="573024"/>
                  </a:lnTo>
                  <a:lnTo>
                    <a:pt x="999744" y="633984"/>
                  </a:lnTo>
                  <a:lnTo>
                    <a:pt x="999744" y="579120"/>
                  </a:lnTo>
                  <a:lnTo>
                    <a:pt x="999744" y="603504"/>
                  </a:lnTo>
                  <a:lnTo>
                    <a:pt x="1005840" y="597408"/>
                  </a:lnTo>
                  <a:lnTo>
                    <a:pt x="1005840" y="615696"/>
                  </a:lnTo>
                  <a:lnTo>
                    <a:pt x="1005840" y="591312"/>
                  </a:lnTo>
                  <a:lnTo>
                    <a:pt x="1005840" y="603504"/>
                  </a:lnTo>
                  <a:lnTo>
                    <a:pt x="1005840" y="591312"/>
                  </a:lnTo>
                  <a:lnTo>
                    <a:pt x="1011936" y="597408"/>
                  </a:lnTo>
                  <a:lnTo>
                    <a:pt x="1011936" y="609600"/>
                  </a:lnTo>
                  <a:lnTo>
                    <a:pt x="1011936" y="597408"/>
                  </a:lnTo>
                  <a:lnTo>
                    <a:pt x="1011936" y="603504"/>
                  </a:lnTo>
                  <a:lnTo>
                    <a:pt x="1018032" y="603504"/>
                  </a:lnTo>
                  <a:lnTo>
                    <a:pt x="1018032" y="591312"/>
                  </a:lnTo>
                  <a:lnTo>
                    <a:pt x="1018032" y="621792"/>
                  </a:lnTo>
                  <a:lnTo>
                    <a:pt x="1018032" y="591312"/>
                  </a:lnTo>
                  <a:lnTo>
                    <a:pt x="1018032" y="597408"/>
                  </a:lnTo>
                  <a:lnTo>
                    <a:pt x="1024128" y="597408"/>
                  </a:lnTo>
                  <a:lnTo>
                    <a:pt x="1024128" y="621792"/>
                  </a:lnTo>
                  <a:lnTo>
                    <a:pt x="1024128" y="585216"/>
                  </a:lnTo>
                  <a:lnTo>
                    <a:pt x="1024128" y="603504"/>
                  </a:lnTo>
                  <a:lnTo>
                    <a:pt x="1030224" y="609600"/>
                  </a:lnTo>
                  <a:lnTo>
                    <a:pt x="1030224" y="591312"/>
                  </a:lnTo>
                  <a:lnTo>
                    <a:pt x="1030224" y="597408"/>
                  </a:lnTo>
                  <a:lnTo>
                    <a:pt x="1036320" y="603504"/>
                  </a:lnTo>
                  <a:lnTo>
                    <a:pt x="1036320" y="609600"/>
                  </a:lnTo>
                  <a:lnTo>
                    <a:pt x="1036320" y="585216"/>
                  </a:lnTo>
                  <a:lnTo>
                    <a:pt x="1036320" y="597408"/>
                  </a:lnTo>
                  <a:lnTo>
                    <a:pt x="1042416" y="603504"/>
                  </a:lnTo>
                  <a:lnTo>
                    <a:pt x="1042416" y="597408"/>
                  </a:lnTo>
                  <a:lnTo>
                    <a:pt x="1042416" y="621792"/>
                  </a:lnTo>
                  <a:lnTo>
                    <a:pt x="1042416" y="585216"/>
                  </a:lnTo>
                  <a:lnTo>
                    <a:pt x="1048512" y="615696"/>
                  </a:lnTo>
                  <a:lnTo>
                    <a:pt x="1048512" y="603504"/>
                  </a:lnTo>
                  <a:lnTo>
                    <a:pt x="1048512" y="609600"/>
                  </a:lnTo>
                  <a:lnTo>
                    <a:pt x="1048512" y="585216"/>
                  </a:lnTo>
                  <a:lnTo>
                    <a:pt x="1048512" y="615696"/>
                  </a:lnTo>
                  <a:lnTo>
                    <a:pt x="1054608" y="591312"/>
                  </a:lnTo>
                  <a:lnTo>
                    <a:pt x="1054608" y="615696"/>
                  </a:lnTo>
                  <a:lnTo>
                    <a:pt x="1054608" y="585216"/>
                  </a:lnTo>
                  <a:lnTo>
                    <a:pt x="1060704" y="597408"/>
                  </a:lnTo>
                  <a:lnTo>
                    <a:pt x="1060704" y="621792"/>
                  </a:lnTo>
                  <a:lnTo>
                    <a:pt x="1060704" y="579120"/>
                  </a:lnTo>
                  <a:lnTo>
                    <a:pt x="1060704" y="609600"/>
                  </a:lnTo>
                  <a:lnTo>
                    <a:pt x="1066800" y="609600"/>
                  </a:lnTo>
                  <a:lnTo>
                    <a:pt x="1066800" y="585216"/>
                  </a:lnTo>
                  <a:lnTo>
                    <a:pt x="1066800" y="609600"/>
                  </a:lnTo>
                  <a:lnTo>
                    <a:pt x="1066800" y="591312"/>
                  </a:lnTo>
                  <a:lnTo>
                    <a:pt x="1072896" y="585216"/>
                  </a:lnTo>
                  <a:lnTo>
                    <a:pt x="1072896" y="621792"/>
                  </a:lnTo>
                  <a:lnTo>
                    <a:pt x="1072896" y="591312"/>
                  </a:lnTo>
                  <a:lnTo>
                    <a:pt x="1072896" y="609600"/>
                  </a:lnTo>
                  <a:lnTo>
                    <a:pt x="1072896" y="591312"/>
                  </a:lnTo>
                  <a:lnTo>
                    <a:pt x="1078992" y="615696"/>
                  </a:lnTo>
                  <a:lnTo>
                    <a:pt x="1078992" y="585216"/>
                  </a:lnTo>
                  <a:lnTo>
                    <a:pt x="1078992" y="621792"/>
                  </a:lnTo>
                  <a:lnTo>
                    <a:pt x="1078992" y="591312"/>
                  </a:lnTo>
                  <a:lnTo>
                    <a:pt x="1085088" y="597408"/>
                  </a:lnTo>
                  <a:lnTo>
                    <a:pt x="1085088" y="615696"/>
                  </a:lnTo>
                  <a:lnTo>
                    <a:pt x="1085088" y="585216"/>
                  </a:lnTo>
                  <a:lnTo>
                    <a:pt x="1085088" y="597408"/>
                  </a:lnTo>
                  <a:lnTo>
                    <a:pt x="1091184" y="621792"/>
                  </a:lnTo>
                  <a:lnTo>
                    <a:pt x="1091184" y="585216"/>
                  </a:lnTo>
                  <a:lnTo>
                    <a:pt x="1091184" y="597408"/>
                  </a:lnTo>
                  <a:lnTo>
                    <a:pt x="1097280" y="627888"/>
                  </a:lnTo>
                  <a:lnTo>
                    <a:pt x="1097280" y="579120"/>
                  </a:lnTo>
                  <a:lnTo>
                    <a:pt x="1097280" y="615696"/>
                  </a:lnTo>
                  <a:lnTo>
                    <a:pt x="1097280" y="591312"/>
                  </a:lnTo>
                  <a:lnTo>
                    <a:pt x="1103376" y="579120"/>
                  </a:lnTo>
                  <a:lnTo>
                    <a:pt x="1103376" y="627888"/>
                  </a:lnTo>
                  <a:lnTo>
                    <a:pt x="1103376" y="585216"/>
                  </a:lnTo>
                  <a:lnTo>
                    <a:pt x="1103376" y="591312"/>
                  </a:lnTo>
                  <a:lnTo>
                    <a:pt x="1109472" y="640080"/>
                  </a:lnTo>
                  <a:lnTo>
                    <a:pt x="1109472" y="548640"/>
                  </a:lnTo>
                  <a:lnTo>
                    <a:pt x="1109472" y="585216"/>
                  </a:lnTo>
                  <a:lnTo>
                    <a:pt x="1115568" y="633984"/>
                  </a:lnTo>
                  <a:lnTo>
                    <a:pt x="1115568" y="579120"/>
                  </a:lnTo>
                  <a:lnTo>
                    <a:pt x="1115568" y="627888"/>
                  </a:lnTo>
                  <a:lnTo>
                    <a:pt x="1121664" y="585216"/>
                  </a:lnTo>
                  <a:lnTo>
                    <a:pt x="1121664" y="573024"/>
                  </a:lnTo>
                  <a:lnTo>
                    <a:pt x="1121664" y="621792"/>
                  </a:lnTo>
                  <a:lnTo>
                    <a:pt x="1121664" y="591312"/>
                  </a:lnTo>
                  <a:lnTo>
                    <a:pt x="1121664" y="603504"/>
                  </a:lnTo>
                  <a:lnTo>
                    <a:pt x="1121664" y="591312"/>
                  </a:lnTo>
                  <a:lnTo>
                    <a:pt x="1127760" y="621792"/>
                  </a:lnTo>
                  <a:lnTo>
                    <a:pt x="1127760" y="585216"/>
                  </a:lnTo>
                  <a:lnTo>
                    <a:pt x="1127760" y="603504"/>
                  </a:lnTo>
                  <a:lnTo>
                    <a:pt x="1127760" y="591312"/>
                  </a:lnTo>
                  <a:lnTo>
                    <a:pt x="1133856" y="621792"/>
                  </a:lnTo>
                  <a:lnTo>
                    <a:pt x="1133856" y="579120"/>
                  </a:lnTo>
                  <a:lnTo>
                    <a:pt x="1133856" y="621792"/>
                  </a:lnTo>
                  <a:lnTo>
                    <a:pt x="1133856" y="585216"/>
                  </a:lnTo>
                  <a:lnTo>
                    <a:pt x="1133856" y="621792"/>
                  </a:lnTo>
                  <a:lnTo>
                    <a:pt x="1139952" y="603504"/>
                  </a:lnTo>
                  <a:lnTo>
                    <a:pt x="1139952" y="585216"/>
                  </a:lnTo>
                  <a:lnTo>
                    <a:pt x="1139952" y="621792"/>
                  </a:lnTo>
                  <a:lnTo>
                    <a:pt x="1139952" y="573024"/>
                  </a:lnTo>
                  <a:lnTo>
                    <a:pt x="1146048" y="621792"/>
                  </a:lnTo>
                  <a:lnTo>
                    <a:pt x="1146048" y="591312"/>
                  </a:lnTo>
                  <a:lnTo>
                    <a:pt x="1152144" y="621792"/>
                  </a:lnTo>
                  <a:lnTo>
                    <a:pt x="1152144" y="585216"/>
                  </a:lnTo>
                  <a:lnTo>
                    <a:pt x="1152144" y="609600"/>
                  </a:lnTo>
                  <a:lnTo>
                    <a:pt x="1152144" y="597408"/>
                  </a:lnTo>
                  <a:lnTo>
                    <a:pt x="1158240" y="597408"/>
                  </a:lnTo>
                  <a:lnTo>
                    <a:pt x="1158240" y="591312"/>
                  </a:lnTo>
                  <a:lnTo>
                    <a:pt x="1158240" y="615696"/>
                  </a:lnTo>
                  <a:lnTo>
                    <a:pt x="1158240" y="585216"/>
                  </a:lnTo>
                  <a:lnTo>
                    <a:pt x="1158240" y="615696"/>
                  </a:lnTo>
                  <a:lnTo>
                    <a:pt x="1164336" y="609600"/>
                  </a:lnTo>
                  <a:lnTo>
                    <a:pt x="1164336" y="591312"/>
                  </a:lnTo>
                  <a:lnTo>
                    <a:pt x="1164336" y="609600"/>
                  </a:lnTo>
                  <a:lnTo>
                    <a:pt x="1170432" y="591312"/>
                  </a:lnTo>
                  <a:lnTo>
                    <a:pt x="1170432" y="609600"/>
                  </a:lnTo>
                  <a:lnTo>
                    <a:pt x="1170432" y="585216"/>
                  </a:lnTo>
                  <a:lnTo>
                    <a:pt x="1170432" y="609600"/>
                  </a:lnTo>
                  <a:lnTo>
                    <a:pt x="1176528" y="609600"/>
                  </a:lnTo>
                  <a:lnTo>
                    <a:pt x="1176528" y="579120"/>
                  </a:lnTo>
                  <a:lnTo>
                    <a:pt x="1176528" y="615696"/>
                  </a:lnTo>
                  <a:lnTo>
                    <a:pt x="1176528" y="597408"/>
                  </a:lnTo>
                  <a:lnTo>
                    <a:pt x="1182624" y="615696"/>
                  </a:lnTo>
                  <a:lnTo>
                    <a:pt x="1182624" y="585216"/>
                  </a:lnTo>
                  <a:lnTo>
                    <a:pt x="1182624" y="615696"/>
                  </a:lnTo>
                  <a:lnTo>
                    <a:pt x="1182624" y="591312"/>
                  </a:lnTo>
                  <a:lnTo>
                    <a:pt x="1188720" y="603504"/>
                  </a:lnTo>
                  <a:lnTo>
                    <a:pt x="1188720" y="585216"/>
                  </a:lnTo>
                  <a:lnTo>
                    <a:pt x="1188720" y="615696"/>
                  </a:lnTo>
                  <a:lnTo>
                    <a:pt x="1194816" y="579120"/>
                  </a:lnTo>
                  <a:lnTo>
                    <a:pt x="1194816" y="621792"/>
                  </a:lnTo>
                  <a:lnTo>
                    <a:pt x="1194816" y="585216"/>
                  </a:lnTo>
                  <a:lnTo>
                    <a:pt x="1194816" y="609600"/>
                  </a:lnTo>
                  <a:lnTo>
                    <a:pt x="1200912" y="627888"/>
                  </a:lnTo>
                  <a:lnTo>
                    <a:pt x="1200912" y="585216"/>
                  </a:lnTo>
                  <a:lnTo>
                    <a:pt x="1200912" y="597408"/>
                  </a:lnTo>
                  <a:lnTo>
                    <a:pt x="1207008" y="621792"/>
                  </a:lnTo>
                  <a:lnTo>
                    <a:pt x="1207008" y="579120"/>
                  </a:lnTo>
                  <a:lnTo>
                    <a:pt x="1207008" y="609600"/>
                  </a:lnTo>
                  <a:lnTo>
                    <a:pt x="1207008" y="597408"/>
                  </a:lnTo>
                  <a:lnTo>
                    <a:pt x="1207008" y="609600"/>
                  </a:lnTo>
                  <a:lnTo>
                    <a:pt x="1213104" y="585216"/>
                  </a:lnTo>
                  <a:lnTo>
                    <a:pt x="1213104" y="621792"/>
                  </a:lnTo>
                  <a:lnTo>
                    <a:pt x="1213104" y="591312"/>
                  </a:lnTo>
                  <a:lnTo>
                    <a:pt x="1213104" y="603504"/>
                  </a:lnTo>
                  <a:lnTo>
                    <a:pt x="1219200" y="597408"/>
                  </a:lnTo>
                  <a:lnTo>
                    <a:pt x="1219200" y="627888"/>
                  </a:lnTo>
                  <a:lnTo>
                    <a:pt x="1219200" y="560832"/>
                  </a:lnTo>
                  <a:lnTo>
                    <a:pt x="1219200" y="627888"/>
                  </a:lnTo>
                  <a:lnTo>
                    <a:pt x="1225296" y="591312"/>
                  </a:lnTo>
                  <a:lnTo>
                    <a:pt x="1225296" y="585216"/>
                  </a:lnTo>
                  <a:lnTo>
                    <a:pt x="1225296" y="627888"/>
                  </a:lnTo>
                  <a:lnTo>
                    <a:pt x="1231392" y="579120"/>
                  </a:lnTo>
                  <a:lnTo>
                    <a:pt x="1231392" y="621792"/>
                  </a:lnTo>
                  <a:lnTo>
                    <a:pt x="1231392" y="585216"/>
                  </a:lnTo>
                  <a:lnTo>
                    <a:pt x="1237488" y="591312"/>
                  </a:lnTo>
                  <a:lnTo>
                    <a:pt x="1237488" y="621792"/>
                  </a:lnTo>
                  <a:lnTo>
                    <a:pt x="1237488" y="585216"/>
                  </a:lnTo>
                  <a:lnTo>
                    <a:pt x="1237488" y="615696"/>
                  </a:lnTo>
                  <a:lnTo>
                    <a:pt x="1237488" y="597408"/>
                  </a:lnTo>
                  <a:lnTo>
                    <a:pt x="1243584" y="621792"/>
                  </a:lnTo>
                  <a:lnTo>
                    <a:pt x="1243584" y="573024"/>
                  </a:lnTo>
                  <a:lnTo>
                    <a:pt x="1243584" y="627888"/>
                  </a:lnTo>
                  <a:lnTo>
                    <a:pt x="1243584" y="579120"/>
                  </a:lnTo>
                  <a:lnTo>
                    <a:pt x="1249680" y="621792"/>
                  </a:lnTo>
                  <a:lnTo>
                    <a:pt x="1249680" y="585216"/>
                  </a:lnTo>
                  <a:lnTo>
                    <a:pt x="1249680" y="627888"/>
                  </a:lnTo>
                  <a:lnTo>
                    <a:pt x="1249680" y="573024"/>
                  </a:lnTo>
                  <a:lnTo>
                    <a:pt x="1249680" y="621792"/>
                  </a:lnTo>
                  <a:lnTo>
                    <a:pt x="1255776" y="591312"/>
                  </a:lnTo>
                  <a:lnTo>
                    <a:pt x="1255776" y="597408"/>
                  </a:lnTo>
                  <a:lnTo>
                    <a:pt x="1255776" y="585216"/>
                  </a:lnTo>
                  <a:lnTo>
                    <a:pt x="1255776" y="627888"/>
                  </a:lnTo>
                  <a:lnTo>
                    <a:pt x="1261872" y="591312"/>
                  </a:lnTo>
                  <a:lnTo>
                    <a:pt x="1261872" y="579120"/>
                  </a:lnTo>
                  <a:lnTo>
                    <a:pt x="1261872" y="621792"/>
                  </a:lnTo>
                  <a:lnTo>
                    <a:pt x="1261872" y="585216"/>
                  </a:lnTo>
                  <a:lnTo>
                    <a:pt x="1267968" y="615696"/>
                  </a:lnTo>
                  <a:lnTo>
                    <a:pt x="1267968" y="585216"/>
                  </a:lnTo>
                  <a:lnTo>
                    <a:pt x="1267968" y="615696"/>
                  </a:lnTo>
                  <a:lnTo>
                    <a:pt x="1274064" y="609600"/>
                  </a:lnTo>
                  <a:lnTo>
                    <a:pt x="1274064" y="585216"/>
                  </a:lnTo>
                  <a:lnTo>
                    <a:pt x="1274064" y="621792"/>
                  </a:lnTo>
                  <a:lnTo>
                    <a:pt x="1280160" y="585216"/>
                  </a:lnTo>
                  <a:lnTo>
                    <a:pt x="1280160" y="609600"/>
                  </a:lnTo>
                  <a:lnTo>
                    <a:pt x="1280160" y="591312"/>
                  </a:lnTo>
                  <a:lnTo>
                    <a:pt x="1280160" y="609600"/>
                  </a:lnTo>
                  <a:lnTo>
                    <a:pt x="1286256" y="603504"/>
                  </a:lnTo>
                  <a:lnTo>
                    <a:pt x="1286256" y="615696"/>
                  </a:lnTo>
                  <a:lnTo>
                    <a:pt x="1286256" y="585216"/>
                  </a:lnTo>
                  <a:lnTo>
                    <a:pt x="1286256" y="621792"/>
                  </a:lnTo>
                  <a:lnTo>
                    <a:pt x="1286256" y="591312"/>
                  </a:lnTo>
                  <a:lnTo>
                    <a:pt x="1292352" y="597408"/>
                  </a:lnTo>
                  <a:lnTo>
                    <a:pt x="1292352" y="591312"/>
                  </a:lnTo>
                  <a:lnTo>
                    <a:pt x="1292352" y="621792"/>
                  </a:lnTo>
                  <a:lnTo>
                    <a:pt x="1292352" y="585216"/>
                  </a:lnTo>
                  <a:lnTo>
                    <a:pt x="1298448" y="597408"/>
                  </a:lnTo>
                  <a:lnTo>
                    <a:pt x="1298448" y="609600"/>
                  </a:lnTo>
                  <a:lnTo>
                    <a:pt x="1298448" y="591312"/>
                  </a:lnTo>
                  <a:lnTo>
                    <a:pt x="1298448" y="621792"/>
                  </a:lnTo>
                  <a:lnTo>
                    <a:pt x="1298448" y="579120"/>
                  </a:lnTo>
                  <a:lnTo>
                    <a:pt x="1298448" y="621792"/>
                  </a:lnTo>
                  <a:lnTo>
                    <a:pt x="1304544" y="591312"/>
                  </a:lnTo>
                  <a:lnTo>
                    <a:pt x="1304544" y="609600"/>
                  </a:lnTo>
                  <a:lnTo>
                    <a:pt x="1304544" y="585216"/>
                  </a:lnTo>
                  <a:lnTo>
                    <a:pt x="1310640" y="633984"/>
                  </a:lnTo>
                  <a:lnTo>
                    <a:pt x="1310640" y="579120"/>
                  </a:lnTo>
                  <a:lnTo>
                    <a:pt x="1310640" y="615696"/>
                  </a:lnTo>
                  <a:lnTo>
                    <a:pt x="1316736" y="597408"/>
                  </a:lnTo>
                  <a:lnTo>
                    <a:pt x="1316736" y="585216"/>
                  </a:lnTo>
                  <a:lnTo>
                    <a:pt x="1316736" y="615696"/>
                  </a:lnTo>
                  <a:lnTo>
                    <a:pt x="1316736" y="597408"/>
                  </a:lnTo>
                  <a:lnTo>
                    <a:pt x="1316736" y="603504"/>
                  </a:lnTo>
                  <a:lnTo>
                    <a:pt x="1322832" y="597408"/>
                  </a:lnTo>
                  <a:lnTo>
                    <a:pt x="1322832" y="603504"/>
                  </a:lnTo>
                  <a:lnTo>
                    <a:pt x="1322832" y="597408"/>
                  </a:lnTo>
                  <a:lnTo>
                    <a:pt x="1322832" y="603504"/>
                  </a:lnTo>
                  <a:lnTo>
                    <a:pt x="1328928" y="597408"/>
                  </a:lnTo>
                  <a:lnTo>
                    <a:pt x="1328928" y="603504"/>
                  </a:lnTo>
                  <a:lnTo>
                    <a:pt x="1328928" y="597408"/>
                  </a:lnTo>
                  <a:lnTo>
                    <a:pt x="1328928" y="603504"/>
                  </a:lnTo>
                  <a:lnTo>
                    <a:pt x="1335024" y="609600"/>
                  </a:lnTo>
                  <a:lnTo>
                    <a:pt x="1335024" y="591312"/>
                  </a:lnTo>
                  <a:lnTo>
                    <a:pt x="1335024" y="609600"/>
                  </a:lnTo>
                  <a:lnTo>
                    <a:pt x="1335024" y="603504"/>
                  </a:lnTo>
                  <a:lnTo>
                    <a:pt x="1341120" y="591312"/>
                  </a:lnTo>
                  <a:lnTo>
                    <a:pt x="1341120" y="585216"/>
                  </a:lnTo>
                  <a:lnTo>
                    <a:pt x="1341120" y="615696"/>
                  </a:lnTo>
                  <a:lnTo>
                    <a:pt x="1341120" y="597408"/>
                  </a:lnTo>
                  <a:lnTo>
                    <a:pt x="1341120" y="603504"/>
                  </a:lnTo>
                  <a:lnTo>
                    <a:pt x="1347216" y="609600"/>
                  </a:lnTo>
                  <a:lnTo>
                    <a:pt x="1347216" y="591312"/>
                  </a:lnTo>
                  <a:lnTo>
                    <a:pt x="1347216" y="621792"/>
                  </a:lnTo>
                  <a:lnTo>
                    <a:pt x="1353312" y="591312"/>
                  </a:lnTo>
                  <a:lnTo>
                    <a:pt x="1353312" y="603504"/>
                  </a:lnTo>
                  <a:lnTo>
                    <a:pt x="1353312" y="585216"/>
                  </a:lnTo>
                  <a:lnTo>
                    <a:pt x="1353312" y="621792"/>
                  </a:lnTo>
                  <a:lnTo>
                    <a:pt x="1353312" y="591312"/>
                  </a:lnTo>
                  <a:lnTo>
                    <a:pt x="1359408" y="585216"/>
                  </a:lnTo>
                  <a:lnTo>
                    <a:pt x="1359408" y="615696"/>
                  </a:lnTo>
                  <a:lnTo>
                    <a:pt x="1359408" y="591312"/>
                  </a:lnTo>
                  <a:lnTo>
                    <a:pt x="1359408" y="615696"/>
                  </a:lnTo>
                  <a:lnTo>
                    <a:pt x="1359408" y="585216"/>
                  </a:lnTo>
                  <a:lnTo>
                    <a:pt x="1365504" y="615696"/>
                  </a:lnTo>
                  <a:lnTo>
                    <a:pt x="1365504" y="591312"/>
                  </a:lnTo>
                  <a:lnTo>
                    <a:pt x="1365504" y="603504"/>
                  </a:lnTo>
                  <a:lnTo>
                    <a:pt x="1365504" y="597408"/>
                  </a:lnTo>
                  <a:lnTo>
                    <a:pt x="1365504" y="615696"/>
                  </a:lnTo>
                  <a:lnTo>
                    <a:pt x="1371600" y="615696"/>
                  </a:lnTo>
                  <a:lnTo>
                    <a:pt x="1371600" y="585216"/>
                  </a:lnTo>
                  <a:lnTo>
                    <a:pt x="1371600" y="615696"/>
                  </a:lnTo>
                  <a:lnTo>
                    <a:pt x="1377696" y="579120"/>
                  </a:lnTo>
                  <a:lnTo>
                    <a:pt x="1377696" y="615696"/>
                  </a:lnTo>
                  <a:lnTo>
                    <a:pt x="1377696" y="597408"/>
                  </a:lnTo>
                  <a:lnTo>
                    <a:pt x="1377696" y="603504"/>
                  </a:lnTo>
                  <a:lnTo>
                    <a:pt x="1383792" y="591312"/>
                  </a:lnTo>
                  <a:lnTo>
                    <a:pt x="1383792" y="615696"/>
                  </a:lnTo>
                  <a:lnTo>
                    <a:pt x="1383792" y="591312"/>
                  </a:lnTo>
                  <a:lnTo>
                    <a:pt x="1383792" y="615696"/>
                  </a:lnTo>
                  <a:lnTo>
                    <a:pt x="1389888" y="603504"/>
                  </a:lnTo>
                  <a:lnTo>
                    <a:pt x="1389888" y="591312"/>
                  </a:lnTo>
                  <a:lnTo>
                    <a:pt x="1389888" y="603504"/>
                  </a:lnTo>
                  <a:lnTo>
                    <a:pt x="1389888" y="597408"/>
                  </a:lnTo>
                  <a:lnTo>
                    <a:pt x="1389888" y="603504"/>
                  </a:lnTo>
                  <a:lnTo>
                    <a:pt x="1395984" y="603504"/>
                  </a:lnTo>
                  <a:lnTo>
                    <a:pt x="1395984" y="591312"/>
                  </a:lnTo>
                  <a:lnTo>
                    <a:pt x="1395984" y="615696"/>
                  </a:lnTo>
                  <a:lnTo>
                    <a:pt x="1402080" y="597408"/>
                  </a:lnTo>
                  <a:lnTo>
                    <a:pt x="1402080" y="585216"/>
                  </a:lnTo>
                  <a:lnTo>
                    <a:pt x="1402080" y="615696"/>
                  </a:lnTo>
                  <a:lnTo>
                    <a:pt x="1402080" y="591312"/>
                  </a:lnTo>
                  <a:lnTo>
                    <a:pt x="1408176" y="603504"/>
                  </a:lnTo>
                  <a:lnTo>
                    <a:pt x="1408176" y="609600"/>
                  </a:lnTo>
                  <a:lnTo>
                    <a:pt x="1408176" y="585216"/>
                  </a:lnTo>
                  <a:lnTo>
                    <a:pt x="1414272" y="615696"/>
                  </a:lnTo>
                  <a:lnTo>
                    <a:pt x="1414272" y="591312"/>
                  </a:lnTo>
                  <a:lnTo>
                    <a:pt x="1414272" y="609600"/>
                  </a:lnTo>
                  <a:lnTo>
                    <a:pt x="1414272" y="591312"/>
                  </a:lnTo>
                  <a:lnTo>
                    <a:pt x="1414272" y="615696"/>
                  </a:lnTo>
                  <a:lnTo>
                    <a:pt x="1420368" y="579120"/>
                  </a:lnTo>
                  <a:lnTo>
                    <a:pt x="1420368" y="615696"/>
                  </a:lnTo>
                  <a:lnTo>
                    <a:pt x="1420368" y="597408"/>
                  </a:lnTo>
                  <a:lnTo>
                    <a:pt x="1420368" y="609600"/>
                  </a:lnTo>
                  <a:lnTo>
                    <a:pt x="1420368" y="585216"/>
                  </a:lnTo>
                  <a:lnTo>
                    <a:pt x="1426464" y="591312"/>
                  </a:lnTo>
                  <a:lnTo>
                    <a:pt x="1426464" y="615696"/>
                  </a:lnTo>
                  <a:lnTo>
                    <a:pt x="1426464" y="597408"/>
                  </a:lnTo>
                  <a:lnTo>
                    <a:pt x="1426464" y="603504"/>
                  </a:lnTo>
                  <a:lnTo>
                    <a:pt x="1432560" y="603504"/>
                  </a:lnTo>
                  <a:lnTo>
                    <a:pt x="1432560" y="591312"/>
                  </a:lnTo>
                  <a:lnTo>
                    <a:pt x="1432560" y="609600"/>
                  </a:lnTo>
                  <a:lnTo>
                    <a:pt x="1432560" y="591312"/>
                  </a:lnTo>
                  <a:lnTo>
                    <a:pt x="1432560" y="615696"/>
                  </a:lnTo>
                  <a:lnTo>
                    <a:pt x="1438656" y="591312"/>
                  </a:lnTo>
                  <a:lnTo>
                    <a:pt x="1438656" y="615696"/>
                  </a:lnTo>
                  <a:lnTo>
                    <a:pt x="1438656" y="591312"/>
                  </a:lnTo>
                  <a:lnTo>
                    <a:pt x="1444752" y="585216"/>
                  </a:lnTo>
                  <a:lnTo>
                    <a:pt x="1444752" y="615696"/>
                  </a:lnTo>
                  <a:lnTo>
                    <a:pt x="1444752" y="591312"/>
                  </a:lnTo>
                  <a:lnTo>
                    <a:pt x="1444752" y="609600"/>
                  </a:lnTo>
                  <a:lnTo>
                    <a:pt x="1450848" y="591312"/>
                  </a:lnTo>
                  <a:lnTo>
                    <a:pt x="1450848" y="615696"/>
                  </a:lnTo>
                  <a:lnTo>
                    <a:pt x="1450848" y="591312"/>
                  </a:lnTo>
                  <a:lnTo>
                    <a:pt x="1456944" y="609600"/>
                  </a:lnTo>
                  <a:lnTo>
                    <a:pt x="1456944" y="597408"/>
                  </a:lnTo>
                  <a:lnTo>
                    <a:pt x="1456944" y="603504"/>
                  </a:lnTo>
                  <a:lnTo>
                    <a:pt x="1463040" y="591312"/>
                  </a:lnTo>
                  <a:lnTo>
                    <a:pt x="1463040" y="603504"/>
                  </a:lnTo>
                  <a:lnTo>
                    <a:pt x="1463040" y="597408"/>
                  </a:lnTo>
                  <a:lnTo>
                    <a:pt x="1463040" y="609600"/>
                  </a:lnTo>
                  <a:lnTo>
                    <a:pt x="1469136" y="597408"/>
                  </a:lnTo>
                  <a:lnTo>
                    <a:pt x="1469136" y="591312"/>
                  </a:lnTo>
                  <a:lnTo>
                    <a:pt x="1469136" y="603504"/>
                  </a:lnTo>
                  <a:lnTo>
                    <a:pt x="1469136" y="597408"/>
                  </a:lnTo>
                  <a:lnTo>
                    <a:pt x="1475232" y="597408"/>
                  </a:lnTo>
                  <a:lnTo>
                    <a:pt x="1475232" y="603504"/>
                  </a:lnTo>
                  <a:lnTo>
                    <a:pt x="1475232" y="591312"/>
                  </a:lnTo>
                  <a:lnTo>
                    <a:pt x="1475232" y="609600"/>
                  </a:lnTo>
                  <a:lnTo>
                    <a:pt x="1481328" y="603504"/>
                  </a:lnTo>
                  <a:lnTo>
                    <a:pt x="1481328" y="597408"/>
                  </a:lnTo>
                  <a:lnTo>
                    <a:pt x="1481328" y="615696"/>
                  </a:lnTo>
                  <a:lnTo>
                    <a:pt x="1481328" y="597408"/>
                  </a:lnTo>
                  <a:lnTo>
                    <a:pt x="1487424" y="585216"/>
                  </a:lnTo>
                  <a:lnTo>
                    <a:pt x="1487424" y="615696"/>
                  </a:lnTo>
                  <a:lnTo>
                    <a:pt x="1487424" y="591312"/>
                  </a:lnTo>
                  <a:lnTo>
                    <a:pt x="1493520" y="597408"/>
                  </a:lnTo>
                  <a:lnTo>
                    <a:pt x="1493520" y="615696"/>
                  </a:lnTo>
                  <a:lnTo>
                    <a:pt x="1493520" y="591312"/>
                  </a:lnTo>
                  <a:lnTo>
                    <a:pt x="1493520" y="609600"/>
                  </a:lnTo>
                  <a:lnTo>
                    <a:pt x="1499616" y="603504"/>
                  </a:lnTo>
                  <a:lnTo>
                    <a:pt x="1499616" y="597408"/>
                  </a:lnTo>
                  <a:lnTo>
                    <a:pt x="1499616" y="603504"/>
                  </a:lnTo>
                  <a:lnTo>
                    <a:pt x="1505712" y="603504"/>
                  </a:lnTo>
                  <a:lnTo>
                    <a:pt x="1505712" y="591312"/>
                  </a:lnTo>
                  <a:lnTo>
                    <a:pt x="1505712" y="609600"/>
                  </a:lnTo>
                  <a:lnTo>
                    <a:pt x="1505712" y="597408"/>
                  </a:lnTo>
                  <a:lnTo>
                    <a:pt x="1511808" y="597408"/>
                  </a:lnTo>
                  <a:lnTo>
                    <a:pt x="1511808" y="591312"/>
                  </a:lnTo>
                  <a:lnTo>
                    <a:pt x="1511808" y="615696"/>
                  </a:lnTo>
                  <a:lnTo>
                    <a:pt x="1511808" y="585216"/>
                  </a:lnTo>
                  <a:lnTo>
                    <a:pt x="1517904" y="603504"/>
                  </a:lnTo>
                  <a:lnTo>
                    <a:pt x="1517904" y="609600"/>
                  </a:lnTo>
                  <a:lnTo>
                    <a:pt x="1517904" y="597408"/>
                  </a:lnTo>
                  <a:lnTo>
                    <a:pt x="1517904" y="603504"/>
                  </a:lnTo>
                  <a:lnTo>
                    <a:pt x="1524000" y="603504"/>
                  </a:lnTo>
                  <a:lnTo>
                    <a:pt x="1524000" y="597408"/>
                  </a:lnTo>
                  <a:lnTo>
                    <a:pt x="1524000" y="603504"/>
                  </a:lnTo>
                  <a:lnTo>
                    <a:pt x="1524000" y="597408"/>
                  </a:lnTo>
                  <a:lnTo>
                    <a:pt x="1530096" y="597408"/>
                  </a:lnTo>
                  <a:lnTo>
                    <a:pt x="1530096" y="603504"/>
                  </a:lnTo>
                </a:path>
              </a:pathLst>
            </a:custGeom>
            <a:ln w="609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981200" y="6231128"/>
              <a:ext cx="1750060" cy="30480"/>
            </a:xfrm>
            <a:custGeom>
              <a:avLst/>
              <a:gdLst/>
              <a:ahLst/>
              <a:cxnLst/>
              <a:rect l="l" t="t" r="r" b="b"/>
              <a:pathLst>
                <a:path w="1750060" h="30479">
                  <a:moveTo>
                    <a:pt x="1749552" y="0"/>
                  </a:moveTo>
                  <a:lnTo>
                    <a:pt x="0" y="0"/>
                  </a:lnTo>
                  <a:lnTo>
                    <a:pt x="0" y="30480"/>
                  </a:lnTo>
                  <a:lnTo>
                    <a:pt x="1749552" y="30480"/>
                  </a:lnTo>
                  <a:lnTo>
                    <a:pt x="174955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425952" y="5560566"/>
              <a:ext cx="146685" cy="676910"/>
            </a:xfrm>
            <a:custGeom>
              <a:avLst/>
              <a:gdLst/>
              <a:ahLst/>
              <a:cxnLst/>
              <a:rect l="l" t="t" r="r" b="b"/>
              <a:pathLst>
                <a:path w="146685" h="676910">
                  <a:moveTo>
                    <a:pt x="0" y="676657"/>
                  </a:moveTo>
                  <a:lnTo>
                    <a:pt x="146302" y="676657"/>
                  </a:lnTo>
                  <a:lnTo>
                    <a:pt x="146302" y="0"/>
                  </a:lnTo>
                  <a:lnTo>
                    <a:pt x="0" y="0"/>
                  </a:lnTo>
                  <a:lnTo>
                    <a:pt x="0" y="676657"/>
                  </a:lnTo>
                  <a:close/>
                </a:path>
              </a:pathLst>
            </a:custGeom>
            <a:ln w="182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1986788" y="6273623"/>
            <a:ext cx="65405" cy="2082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0">
                <a:latin typeface="Arial"/>
                <a:cs typeface="Arial"/>
              </a:rPr>
              <a:t>¦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407415" y="6248279"/>
            <a:ext cx="233045" cy="2387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400" spc="-25" b="1">
                <a:latin typeface="Arial"/>
                <a:cs typeface="Arial"/>
              </a:rPr>
              <a:t>d1</a:t>
            </a:r>
            <a:endParaRPr sz="14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289295" y="6248279"/>
            <a:ext cx="330835" cy="2387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400" b="1">
                <a:latin typeface="Arial"/>
                <a:cs typeface="Arial"/>
              </a:rPr>
              <a:t>¦</a:t>
            </a:r>
            <a:r>
              <a:rPr dirty="0" sz="1400" spc="-5" b="1">
                <a:latin typeface="Arial"/>
                <a:cs typeface="Arial"/>
              </a:rPr>
              <a:t> </a:t>
            </a:r>
            <a:r>
              <a:rPr dirty="0" sz="1400" spc="-25" b="1">
                <a:latin typeface="Arial"/>
                <a:cs typeface="Arial"/>
              </a:rPr>
              <a:t>p1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4528819" y="6248279"/>
            <a:ext cx="330200" cy="2387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400" spc="-25" b="1">
                <a:latin typeface="Arial"/>
                <a:cs typeface="Arial"/>
              </a:rPr>
              <a:t>acq</a:t>
            </a:r>
            <a:endParaRPr sz="140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504191" y="5687444"/>
            <a:ext cx="265430" cy="2387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900" spc="-25">
                <a:latin typeface="Arial"/>
                <a:cs typeface="Arial"/>
              </a:rPr>
              <a:t>1</a:t>
            </a:r>
            <a:r>
              <a:rPr dirty="0" baseline="-15873" sz="2100" spc="-37">
                <a:latin typeface="Arial"/>
                <a:cs typeface="Arial"/>
              </a:rPr>
              <a:t>H</a:t>
            </a:r>
            <a:endParaRPr baseline="-15873" sz="210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2564900" y="5791078"/>
            <a:ext cx="222885" cy="2387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17857" sz="2100" spc="-37">
                <a:latin typeface="Arial"/>
                <a:cs typeface="Arial"/>
              </a:rPr>
              <a:t>t</a:t>
            </a:r>
            <a:r>
              <a:rPr dirty="0" sz="900" spc="-25">
                <a:latin typeface="Arial"/>
                <a:cs typeface="Arial"/>
              </a:rPr>
              <a:t>rd</a:t>
            </a:r>
            <a:endParaRPr sz="90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838714" y="7028023"/>
            <a:ext cx="5888355" cy="2752090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lvl="2" marL="519430" indent="-455930">
              <a:lnSpc>
                <a:spcPct val="100000"/>
              </a:lnSpc>
              <a:spcBef>
                <a:spcPts val="434"/>
              </a:spcBef>
              <a:buAutoNum type="arabicPeriod"/>
              <a:tabLst>
                <a:tab pos="519430" algn="l"/>
              </a:tabLst>
            </a:pPr>
            <a:r>
              <a:rPr dirty="0" sz="1400" spc="-10" b="1">
                <a:latin typeface="Arial"/>
                <a:cs typeface="Arial"/>
              </a:rPr>
              <a:t>Sample</a:t>
            </a:r>
            <a:endParaRPr sz="1400">
              <a:latin typeface="Arial"/>
              <a:cs typeface="Arial"/>
            </a:endParaRPr>
          </a:p>
          <a:p>
            <a:pPr marL="605790" marR="55880">
              <a:lnSpc>
                <a:spcPts val="1390"/>
              </a:lnSpc>
              <a:spcBef>
                <a:spcPts val="385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sample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used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demonstrating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basic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1D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100 </a:t>
            </a:r>
            <a:r>
              <a:rPr dirty="0" sz="1200" spc="-25">
                <a:latin typeface="Arial"/>
                <a:cs typeface="Arial"/>
              </a:rPr>
              <a:t>mg </a:t>
            </a:r>
            <a:r>
              <a:rPr dirty="0" sz="1200">
                <a:latin typeface="Arial"/>
                <a:cs typeface="Arial"/>
              </a:rPr>
              <a:t>Cholesterylacetate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CDCl</a:t>
            </a:r>
            <a:r>
              <a:rPr dirty="0" baseline="-10416" sz="1200">
                <a:latin typeface="Arial"/>
                <a:cs typeface="Arial"/>
              </a:rPr>
              <a:t>3</a:t>
            </a:r>
            <a:r>
              <a:rPr dirty="0" baseline="-10416" sz="1200" spc="10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0.5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%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TMS.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4"/>
              </a:spcBef>
            </a:pPr>
            <a:endParaRPr sz="1200">
              <a:latin typeface="Arial"/>
              <a:cs typeface="Arial"/>
            </a:endParaRPr>
          </a:p>
          <a:p>
            <a:pPr lvl="2" marL="519430" indent="-455930">
              <a:lnSpc>
                <a:spcPct val="100000"/>
              </a:lnSpc>
              <a:buAutoNum type="arabicPeriod" startAt="2"/>
              <a:tabLst>
                <a:tab pos="519430" algn="l"/>
              </a:tabLst>
            </a:pPr>
            <a:r>
              <a:rPr dirty="0" sz="1400" spc="-10" b="1">
                <a:latin typeface="Arial"/>
                <a:cs typeface="Arial"/>
              </a:rPr>
              <a:t>Preparation</a:t>
            </a:r>
            <a:endParaRPr sz="1400">
              <a:latin typeface="Arial"/>
              <a:cs typeface="Arial"/>
            </a:endParaRPr>
          </a:p>
          <a:p>
            <a:pPr marL="605790" marR="55880">
              <a:lnSpc>
                <a:spcPts val="1390"/>
              </a:lnSpc>
              <a:spcBef>
                <a:spcPts val="385"/>
              </a:spcBef>
            </a:pPr>
            <a:r>
              <a:rPr dirty="0" sz="1200">
                <a:latin typeface="Arial"/>
                <a:cs typeface="Arial"/>
              </a:rPr>
              <a:t>Make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sure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you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have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done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following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steps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(see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also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Chapter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 spc="-50">
                <a:latin typeface="Arial"/>
                <a:cs typeface="Arial"/>
              </a:rPr>
              <a:t>2 </a:t>
            </a:r>
            <a:r>
              <a:rPr dirty="0" sz="1200">
                <a:latin typeface="Arial"/>
                <a:cs typeface="Arial"/>
              </a:rPr>
              <a:t>‘Preparing for </a:t>
            </a:r>
            <a:r>
              <a:rPr dirty="0" sz="1200" spc="-10">
                <a:latin typeface="Arial"/>
                <a:cs typeface="Arial"/>
              </a:rPr>
              <a:t>Acquisition'):</a:t>
            </a:r>
            <a:endParaRPr sz="1200">
              <a:latin typeface="Arial"/>
              <a:cs typeface="Arial"/>
            </a:endParaRPr>
          </a:p>
          <a:p>
            <a:pPr lvl="3" marL="831215" indent="-225425">
              <a:lnSpc>
                <a:spcPct val="100000"/>
              </a:lnSpc>
              <a:spcBef>
                <a:spcPts val="969"/>
              </a:spcBef>
              <a:buFont typeface="Symbol"/>
              <a:buChar char=""/>
              <a:tabLst>
                <a:tab pos="831215" algn="l"/>
              </a:tabLst>
            </a:pPr>
            <a:r>
              <a:rPr dirty="0" sz="1200">
                <a:latin typeface="Arial"/>
                <a:cs typeface="Arial"/>
              </a:rPr>
              <a:t>Insert a suitable </a:t>
            </a:r>
            <a:r>
              <a:rPr dirty="0" sz="1200" spc="-10">
                <a:latin typeface="Arial"/>
                <a:cs typeface="Arial"/>
              </a:rPr>
              <a:t>probehead</a:t>
            </a:r>
            <a:endParaRPr sz="1200">
              <a:latin typeface="Arial"/>
              <a:cs typeface="Arial"/>
            </a:endParaRPr>
          </a:p>
          <a:p>
            <a:pPr lvl="3" marL="831215" indent="-225425">
              <a:lnSpc>
                <a:spcPct val="100000"/>
              </a:lnSpc>
              <a:spcBef>
                <a:spcPts val="1010"/>
              </a:spcBef>
              <a:buFont typeface="Symbol"/>
              <a:buChar char=""/>
              <a:tabLst>
                <a:tab pos="831215" algn="l"/>
              </a:tabLst>
            </a:pPr>
            <a:r>
              <a:rPr dirty="0" sz="1200">
                <a:latin typeface="Arial"/>
                <a:cs typeface="Arial"/>
              </a:rPr>
              <a:t>Read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corresponding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shim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file</a:t>
            </a:r>
            <a:endParaRPr sz="1200">
              <a:latin typeface="Arial"/>
              <a:cs typeface="Arial"/>
            </a:endParaRPr>
          </a:p>
          <a:p>
            <a:pPr lvl="3" marL="831215" indent="-225425">
              <a:lnSpc>
                <a:spcPct val="100000"/>
              </a:lnSpc>
              <a:spcBef>
                <a:spcPts val="1055"/>
              </a:spcBef>
              <a:buFont typeface="Symbol"/>
              <a:buChar char=""/>
              <a:tabLst>
                <a:tab pos="831215" algn="l"/>
              </a:tabLst>
            </a:pPr>
            <a:r>
              <a:rPr dirty="0" sz="1200">
                <a:latin typeface="Arial"/>
                <a:cs typeface="Arial"/>
              </a:rPr>
              <a:t>Insert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sample</a:t>
            </a:r>
            <a:endParaRPr sz="1200">
              <a:latin typeface="Arial"/>
              <a:cs typeface="Arial"/>
            </a:endParaRPr>
          </a:p>
          <a:p>
            <a:pPr lvl="3" marL="831215" indent="-225425">
              <a:lnSpc>
                <a:spcPct val="100000"/>
              </a:lnSpc>
              <a:spcBef>
                <a:spcPts val="1010"/>
              </a:spcBef>
              <a:buFont typeface="Symbol"/>
              <a:buChar char=""/>
              <a:tabLst>
                <a:tab pos="831215" algn="l"/>
              </a:tabLst>
            </a:pPr>
            <a:r>
              <a:rPr dirty="0" sz="1200">
                <a:latin typeface="Arial"/>
                <a:cs typeface="Arial"/>
              </a:rPr>
              <a:t>Lock the </a:t>
            </a:r>
            <a:r>
              <a:rPr dirty="0" sz="1200" spc="-10">
                <a:latin typeface="Arial"/>
                <a:cs typeface="Arial"/>
              </a:rPr>
              <a:t>spectrometer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32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845553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2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851404" y="853947"/>
            <a:ext cx="6039485" cy="56216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818515" indent="-225425">
              <a:lnSpc>
                <a:spcPct val="100000"/>
              </a:lnSpc>
              <a:spcBef>
                <a:spcPts val="100"/>
              </a:spcBef>
              <a:buFont typeface="Symbol"/>
              <a:buChar char=""/>
              <a:tabLst>
                <a:tab pos="818515" algn="l"/>
              </a:tabLst>
            </a:pPr>
            <a:r>
              <a:rPr dirty="0" sz="1200">
                <a:latin typeface="Arial"/>
                <a:cs typeface="Arial"/>
              </a:rPr>
              <a:t>Optimize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 Z and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Z</a:t>
            </a:r>
            <a:r>
              <a:rPr dirty="0" baseline="38194" sz="1200">
                <a:latin typeface="Arial"/>
                <a:cs typeface="Arial"/>
              </a:rPr>
              <a:t>2</a:t>
            </a:r>
            <a:r>
              <a:rPr dirty="0" baseline="38194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(and probably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X and Y) </a:t>
            </a:r>
            <a:r>
              <a:rPr dirty="0" sz="1200" spc="-10">
                <a:latin typeface="Arial"/>
                <a:cs typeface="Arial"/>
              </a:rPr>
              <a:t>shims</a:t>
            </a:r>
            <a:endParaRPr sz="1200">
              <a:latin typeface="Arial"/>
              <a:cs typeface="Arial"/>
            </a:endParaRPr>
          </a:p>
          <a:p>
            <a:pPr marL="818515" indent="-225425">
              <a:lnSpc>
                <a:spcPct val="100000"/>
              </a:lnSpc>
              <a:spcBef>
                <a:spcPts val="1055"/>
              </a:spcBef>
              <a:buFont typeface="Symbol"/>
              <a:buChar char=""/>
              <a:tabLst>
                <a:tab pos="818515" algn="l"/>
              </a:tabLst>
            </a:pPr>
            <a:r>
              <a:rPr dirty="0" sz="1200">
                <a:latin typeface="Arial"/>
                <a:cs typeface="Arial"/>
              </a:rPr>
              <a:t>Tune and match the probehead for </a:t>
            </a:r>
            <a:r>
              <a:rPr dirty="0" baseline="38194" sz="1200" spc="-37">
                <a:latin typeface="Arial"/>
                <a:cs typeface="Arial"/>
              </a:rPr>
              <a:t>1</a:t>
            </a:r>
            <a:r>
              <a:rPr dirty="0" sz="1200" spc="-25">
                <a:latin typeface="Arial"/>
                <a:cs typeface="Arial"/>
              </a:rPr>
              <a:t>H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0"/>
              </a:spcBef>
            </a:pPr>
            <a:endParaRPr sz="12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tabLst>
                <a:tab pos="5988050" algn="l"/>
              </a:tabLst>
            </a:pP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3.2</a:t>
            </a:r>
            <a:r>
              <a:rPr dirty="0" u="heavy" sz="1550" spc="1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Spectrometer</a:t>
            </a:r>
            <a:r>
              <a:rPr dirty="0" u="heavy" sz="1550" spc="18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and</a:t>
            </a:r>
            <a:r>
              <a:rPr dirty="0" u="heavy" sz="1550" spc="18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Acquisition</a:t>
            </a:r>
            <a:r>
              <a:rPr dirty="0" u="heavy" sz="1550" spc="18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Parameters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1550">
              <a:latin typeface="Arial"/>
              <a:cs typeface="Arial"/>
            </a:endParaRPr>
          </a:p>
          <a:p>
            <a:pPr algn="just" marL="593090" marR="213360">
              <a:lnSpc>
                <a:spcPts val="1390"/>
              </a:lnSpc>
              <a:spcBef>
                <a:spcPts val="1220"/>
              </a:spcBef>
            </a:pPr>
            <a:r>
              <a:rPr dirty="0" sz="1200">
                <a:latin typeface="Arial"/>
                <a:cs typeface="Arial"/>
              </a:rPr>
              <a:t>Before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new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must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created.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All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spectrometer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entered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within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new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set.</a:t>
            </a:r>
            <a:endParaRPr sz="1200">
              <a:latin typeface="Arial"/>
              <a:cs typeface="Arial"/>
            </a:endParaRPr>
          </a:p>
          <a:p>
            <a:pPr algn="just" marL="593090" marR="213360">
              <a:lnSpc>
                <a:spcPct val="93300"/>
              </a:lnSpc>
              <a:spcBef>
                <a:spcPts val="590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spectrometer</a:t>
            </a:r>
            <a:r>
              <a:rPr dirty="0" sz="1200" spc="4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4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4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responsible</a:t>
            </a:r>
            <a:r>
              <a:rPr dirty="0" sz="1200" spc="4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4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hardware</a:t>
            </a:r>
            <a:r>
              <a:rPr dirty="0" sz="1200" spc="40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settings </a:t>
            </a:r>
            <a:r>
              <a:rPr dirty="0" sz="1200">
                <a:latin typeface="Arial"/>
                <a:cs typeface="Arial"/>
              </a:rPr>
              <a:t>necessary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configuring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spectrometer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particular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experiment.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edsp</a:t>
            </a:r>
            <a:r>
              <a:rPr dirty="0" sz="1200" spc="-34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calls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up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spectrometer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for</a:t>
            </a:r>
            <a:endParaRPr sz="1200">
              <a:latin typeface="Arial"/>
              <a:cs typeface="Arial"/>
            </a:endParaRPr>
          </a:p>
          <a:p>
            <a:pPr algn="just" marL="593090">
              <a:lnSpc>
                <a:spcPct val="100000"/>
              </a:lnSpc>
              <a:spcBef>
                <a:spcPts val="140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observe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decoupler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channel(s)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set.</a:t>
            </a:r>
            <a:endParaRPr sz="1200">
              <a:latin typeface="Arial"/>
              <a:cs typeface="Arial"/>
            </a:endParaRPr>
          </a:p>
          <a:p>
            <a:pPr algn="just" marL="593090" marR="219710">
              <a:lnSpc>
                <a:spcPct val="99400"/>
              </a:lnSpc>
              <a:spcBef>
                <a:spcPts val="490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4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4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include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all</a:t>
            </a:r>
            <a:r>
              <a:rPr dirty="0" sz="1200" spc="4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4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sequence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parameters,</a:t>
            </a:r>
            <a:r>
              <a:rPr dirty="0" sz="1200" spc="42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number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points,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number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scans,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receiver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gain,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many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others. </a:t>
            </a:r>
            <a:r>
              <a:rPr dirty="0" sz="1200">
                <a:latin typeface="Arial"/>
                <a:cs typeface="Arial"/>
              </a:rPr>
              <a:t>These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may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43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displayed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43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edited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43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entering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eda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48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Notice</a:t>
            </a:r>
            <a:r>
              <a:rPr dirty="0" sz="1200" spc="4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484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spectrometer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-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also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listed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 spc="-120" b="1">
                <a:latin typeface="Courier New"/>
                <a:cs typeface="Courier New"/>
              </a:rPr>
              <a:t>eda</a:t>
            </a:r>
            <a:r>
              <a:rPr dirty="0" sz="1200" spc="-6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table.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important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set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spectrometer</a:t>
            </a:r>
            <a:r>
              <a:rPr dirty="0" sz="1200" spc="4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4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before</a:t>
            </a:r>
            <a:r>
              <a:rPr dirty="0" sz="1200" spc="4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setting</a:t>
            </a:r>
            <a:r>
              <a:rPr dirty="0" sz="1200" spc="4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45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parameters, </a:t>
            </a:r>
            <a:r>
              <a:rPr dirty="0" sz="1200">
                <a:latin typeface="Arial"/>
                <a:cs typeface="Arial"/>
              </a:rPr>
              <a:t>because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values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from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edsp</a:t>
            </a:r>
            <a:r>
              <a:rPr dirty="0" sz="1200" spc="-10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automatically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overwrite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corresponding </a:t>
            </a:r>
            <a:r>
              <a:rPr dirty="0" sz="1200">
                <a:latin typeface="Arial"/>
                <a:cs typeface="Arial"/>
              </a:rPr>
              <a:t>ones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from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eda</a:t>
            </a:r>
            <a:r>
              <a:rPr dirty="0" sz="1200" spc="-385" b="1">
                <a:latin typeface="Courier New"/>
                <a:cs typeface="Courier New"/>
              </a:rPr>
              <a:t> </a:t>
            </a:r>
            <a:r>
              <a:rPr dirty="0" sz="1200" spc="-10">
                <a:latin typeface="Arial"/>
                <a:cs typeface="Arial"/>
              </a:rPr>
              <a:t>table.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95"/>
              </a:spcBef>
            </a:pPr>
            <a:endParaRPr sz="12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tabLst>
                <a:tab pos="5988050" algn="l"/>
              </a:tabLst>
            </a:pP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3.3</a:t>
            </a:r>
            <a:r>
              <a:rPr dirty="0" u="heavy" sz="1550" spc="3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Create</a:t>
            </a:r>
            <a:r>
              <a:rPr dirty="0" u="heavy" sz="1550" spc="8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</a:t>
            </a:r>
            <a:r>
              <a:rPr dirty="0" u="heavy" sz="1550" spc="8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New</a:t>
            </a:r>
            <a:r>
              <a:rPr dirty="0" u="heavy" sz="1550" spc="8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File</a:t>
            </a:r>
            <a:r>
              <a:rPr dirty="0" u="heavy" sz="1550" spc="8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Directory</a:t>
            </a:r>
            <a:r>
              <a:rPr dirty="0" u="heavy" sz="1550" spc="8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for</a:t>
            </a:r>
            <a:r>
              <a:rPr dirty="0" u="heavy" sz="1550" spc="8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the</a:t>
            </a:r>
            <a:r>
              <a:rPr dirty="0" u="heavy" sz="1550" spc="8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Data</a:t>
            </a:r>
            <a:r>
              <a:rPr dirty="0" u="heavy" sz="1550" spc="8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spc="-2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Set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1550">
              <a:latin typeface="Arial"/>
              <a:cs typeface="Arial"/>
            </a:endParaRPr>
          </a:p>
          <a:p>
            <a:pPr algn="just" marL="593090" marR="219710">
              <a:lnSpc>
                <a:spcPct val="98000"/>
              </a:lnSpc>
              <a:spcBef>
                <a:spcPts val="1110"/>
              </a:spcBef>
            </a:pP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create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new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set,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type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 spc="-75" b="1">
                <a:latin typeface="Courier New"/>
                <a:cs typeface="Courier New"/>
              </a:rPr>
              <a:t>edc</a:t>
            </a:r>
            <a:r>
              <a:rPr dirty="0" sz="1200" spc="-11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line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XWIN-</a:t>
            </a:r>
            <a:r>
              <a:rPr dirty="0" sz="1200" spc="-25">
                <a:latin typeface="Arial"/>
                <a:cs typeface="Arial"/>
              </a:rPr>
              <a:t>NMR </a:t>
            </a:r>
            <a:r>
              <a:rPr dirty="0" sz="1200">
                <a:latin typeface="Arial"/>
                <a:cs typeface="Arial"/>
              </a:rPr>
              <a:t>window.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calls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up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small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entitled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“Current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Parameters”.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name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(NAME),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an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experiment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number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(EXPNO),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 spc="-50">
                <a:latin typeface="Arial"/>
                <a:cs typeface="Arial"/>
              </a:rPr>
              <a:t>a </a:t>
            </a:r>
            <a:r>
              <a:rPr dirty="0" sz="1200">
                <a:latin typeface="Arial"/>
                <a:cs typeface="Arial"/>
              </a:rPr>
              <a:t>processed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number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(PROCNO),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disk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unit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(DU)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where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is </a:t>
            </a:r>
            <a:r>
              <a:rPr dirty="0" sz="1200">
                <a:latin typeface="Arial"/>
                <a:cs typeface="Arial"/>
              </a:rPr>
              <a:t>stored,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user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id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(USER),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type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(TYPE).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Change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parameters as </a:t>
            </a:r>
            <a:r>
              <a:rPr dirty="0" sz="1200" spc="-10">
                <a:latin typeface="Arial"/>
                <a:cs typeface="Arial"/>
              </a:rPr>
              <a:t>follows: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718307" y="6571995"/>
            <a:ext cx="690245" cy="556260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ct val="95000"/>
              </a:lnSpc>
              <a:spcBef>
                <a:spcPts val="170"/>
              </a:spcBef>
            </a:pPr>
            <a:r>
              <a:rPr dirty="0" sz="1200" spc="-20">
                <a:latin typeface="Arial"/>
                <a:cs typeface="Arial"/>
              </a:rPr>
              <a:t>NAME </a:t>
            </a:r>
            <a:r>
              <a:rPr dirty="0" sz="1200" spc="-10">
                <a:latin typeface="Arial"/>
                <a:cs typeface="Arial"/>
              </a:rPr>
              <a:t>EXPNO </a:t>
            </a:r>
            <a:r>
              <a:rPr dirty="0" sz="1200" spc="-20">
                <a:latin typeface="Arial"/>
                <a:cs typeface="Arial"/>
              </a:rPr>
              <a:t>PROCNO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089908" y="6571995"/>
            <a:ext cx="458470" cy="55626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 marR="5080">
              <a:lnSpc>
                <a:spcPts val="1340"/>
              </a:lnSpc>
              <a:spcBef>
                <a:spcPts val="225"/>
              </a:spcBef>
            </a:pPr>
            <a:r>
              <a:rPr dirty="0" sz="1200" spc="-10">
                <a:latin typeface="Arial"/>
                <a:cs typeface="Arial"/>
              </a:rPr>
              <a:t>proton </a:t>
            </a:r>
            <a:r>
              <a:rPr dirty="0" sz="1200" spc="-50">
                <a:latin typeface="Arial"/>
                <a:cs typeface="Arial"/>
              </a:rPr>
              <a:t>1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370"/>
              </a:lnSpc>
            </a:pPr>
            <a:r>
              <a:rPr dirty="0" sz="1200" spc="-50">
                <a:latin typeface="Arial"/>
                <a:cs typeface="Arial"/>
              </a:rPr>
              <a:t>1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889502" y="7151113"/>
            <a:ext cx="5963285" cy="13544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54990" marR="181610">
              <a:lnSpc>
                <a:spcPct val="106700"/>
              </a:lnSpc>
              <a:spcBef>
                <a:spcPts val="100"/>
              </a:spcBef>
            </a:pP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28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SAVE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exits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edc</a:t>
            </a:r>
            <a:r>
              <a:rPr dirty="0" sz="1200" spc="-8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creates</a:t>
            </a:r>
            <a:r>
              <a:rPr dirty="0" sz="1200" spc="3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3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proton/1/1.</a:t>
            </a:r>
            <a:r>
              <a:rPr dirty="0" sz="1200" spc="31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message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“NEW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SET”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should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now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appear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screen.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0"/>
              </a:spcBef>
            </a:pP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tabLst>
                <a:tab pos="5949950" algn="l"/>
              </a:tabLst>
            </a:pP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3.4</a:t>
            </a:r>
            <a:r>
              <a:rPr dirty="0" u="heavy" sz="1550" spc="5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Set</a:t>
            </a:r>
            <a:r>
              <a:rPr dirty="0" u="heavy" sz="1550" spc="1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Up</a:t>
            </a:r>
            <a:r>
              <a:rPr dirty="0" u="heavy" sz="1550" spc="1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the</a:t>
            </a:r>
            <a:r>
              <a:rPr dirty="0" u="heavy" sz="1550" spc="10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Spectrometer</a:t>
            </a:r>
            <a:r>
              <a:rPr dirty="0" u="heavy" sz="1550" spc="1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Parameters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1550">
              <a:latin typeface="Arial"/>
              <a:cs typeface="Arial"/>
            </a:endParaRPr>
          </a:p>
          <a:p>
            <a:pPr marL="554990">
              <a:lnSpc>
                <a:spcPct val="100000"/>
              </a:lnSpc>
              <a:spcBef>
                <a:spcPts val="1130"/>
              </a:spcBef>
            </a:pP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edsp</a:t>
            </a:r>
            <a:r>
              <a:rPr dirty="0" sz="1200" spc="-39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 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following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spectrometer </a:t>
            </a:r>
            <a:r>
              <a:rPr dirty="0" sz="1200" spc="-10">
                <a:latin typeface="Arial"/>
                <a:cs typeface="Arial"/>
              </a:rPr>
              <a:t>parameters:</a:t>
            </a:r>
            <a:endParaRPr sz="12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718307" y="8620252"/>
            <a:ext cx="440055" cy="556260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algn="just" marL="12700" marR="5080">
              <a:lnSpc>
                <a:spcPct val="95000"/>
              </a:lnSpc>
              <a:spcBef>
                <a:spcPts val="170"/>
              </a:spcBef>
            </a:pPr>
            <a:r>
              <a:rPr dirty="0" sz="1200" spc="-20">
                <a:latin typeface="Arial"/>
                <a:cs typeface="Arial"/>
              </a:rPr>
              <a:t>NUC1 NUC2 NUC3</a:t>
            </a:r>
            <a:endParaRPr sz="120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4089908" y="8620252"/>
            <a:ext cx="220979" cy="5562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39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1H</a:t>
            </a:r>
            <a:endParaRPr sz="1200">
              <a:latin typeface="Arial"/>
              <a:cs typeface="Arial"/>
            </a:endParaRPr>
          </a:p>
          <a:p>
            <a:pPr marL="12700" marR="29209">
              <a:lnSpc>
                <a:spcPts val="1390"/>
              </a:lnSpc>
              <a:spcBef>
                <a:spcPts val="40"/>
              </a:spcBef>
            </a:pPr>
            <a:r>
              <a:rPr dirty="0" sz="1200" spc="-25">
                <a:latin typeface="Arial"/>
                <a:cs typeface="Arial"/>
              </a:rPr>
              <a:t>off off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5" i="1">
                <a:latin typeface="Arial"/>
                <a:cs typeface="Arial"/>
              </a:rPr>
              <a:t> </a:t>
            </a:r>
            <a:r>
              <a:rPr dirty="0" sz="1200" spc="-2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662417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33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864100" y="841758"/>
            <a:ext cx="6014085" cy="277495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algn="just" marL="580390" marR="207010">
              <a:lnSpc>
                <a:spcPct val="98900"/>
              </a:lnSpc>
              <a:spcBef>
                <a:spcPts val="114"/>
              </a:spcBef>
            </a:pPr>
            <a:r>
              <a:rPr dirty="0" sz="1200">
                <a:latin typeface="Arial"/>
                <a:cs typeface="Arial"/>
              </a:rPr>
              <a:t>Since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there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decoupling,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only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relevant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spectrometer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are </a:t>
            </a:r>
            <a:r>
              <a:rPr dirty="0" sz="1200">
                <a:latin typeface="Arial"/>
                <a:cs typeface="Arial"/>
              </a:rPr>
              <a:t>SFO1.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 spc="-65" b="1">
                <a:latin typeface="Courier New"/>
                <a:cs typeface="Courier New"/>
              </a:rPr>
              <a:t>SAVE</a:t>
            </a:r>
            <a:r>
              <a:rPr dirty="0" sz="1200" spc="-114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save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spectrometer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return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main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window.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spectrometer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now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prepared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detect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at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frequency.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0"/>
              </a:spcBef>
            </a:pPr>
            <a:endParaRPr sz="12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tabLst>
                <a:tab pos="5975350" algn="l"/>
              </a:tabLst>
            </a:pP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3.5</a:t>
            </a:r>
            <a:r>
              <a:rPr dirty="0" u="heavy" sz="1550" spc="4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Set</a:t>
            </a:r>
            <a:r>
              <a:rPr dirty="0" u="heavy" sz="1550" spc="114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Up</a:t>
            </a:r>
            <a:r>
              <a:rPr dirty="0" u="heavy" sz="1550" spc="114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the</a:t>
            </a:r>
            <a:r>
              <a:rPr dirty="0" u="heavy" sz="1550" spc="114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Acquisition</a:t>
            </a:r>
            <a:r>
              <a:rPr dirty="0" u="heavy" sz="1550" spc="114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Parameters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1550">
              <a:latin typeface="Arial"/>
              <a:cs typeface="Arial"/>
            </a:endParaRPr>
          </a:p>
          <a:p>
            <a:pPr algn="just" marL="580390" marR="207010">
              <a:lnSpc>
                <a:spcPct val="103299"/>
              </a:lnSpc>
              <a:spcBef>
                <a:spcPts val="985"/>
              </a:spcBef>
            </a:pP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-60">
                <a:latin typeface="Arial"/>
                <a:cs typeface="Arial"/>
              </a:rPr>
              <a:t> </a:t>
            </a:r>
            <a:r>
              <a:rPr dirty="0" sz="1200" spc="-70" b="1">
                <a:latin typeface="Courier New"/>
                <a:cs typeface="Courier New"/>
              </a:rPr>
              <a:t>eda</a:t>
            </a:r>
            <a:r>
              <a:rPr dirty="0" sz="1200" spc="-11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shown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Table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13,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where </a:t>
            </a:r>
            <a:r>
              <a:rPr dirty="0" sz="1200">
                <a:latin typeface="Arial"/>
                <a:cs typeface="Arial"/>
              </a:rPr>
              <a:t>only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relevant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 are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listed.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Note that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d1</a:t>
            </a:r>
            <a:r>
              <a:rPr dirty="0" sz="1200">
                <a:latin typeface="Arial"/>
                <a:cs typeface="Arial"/>
              </a:rPr>
              <a:t>,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p1</a:t>
            </a:r>
            <a:r>
              <a:rPr dirty="0" sz="1200">
                <a:latin typeface="Arial"/>
                <a:cs typeface="Arial"/>
              </a:rPr>
              <a:t>,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and </a:t>
            </a:r>
            <a:r>
              <a:rPr dirty="0" sz="1200" b="1">
                <a:latin typeface="Courier New"/>
                <a:cs typeface="Courier New"/>
              </a:rPr>
              <a:t>pl1</a:t>
            </a:r>
            <a:r>
              <a:rPr dirty="0" sz="1200" spc="-15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included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arrays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D,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PL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eda</a:t>
            </a:r>
            <a:r>
              <a:rPr dirty="0" sz="1200" spc="-145" b="1">
                <a:latin typeface="Courier New"/>
                <a:cs typeface="Courier New"/>
              </a:rPr>
              <a:t> </a:t>
            </a:r>
            <a:r>
              <a:rPr dirty="0" sz="1200" spc="-10">
                <a:latin typeface="Arial"/>
                <a:cs typeface="Arial"/>
              </a:rPr>
              <a:t>table, </a:t>
            </a:r>
            <a:r>
              <a:rPr dirty="0" sz="1200">
                <a:latin typeface="Arial"/>
                <a:cs typeface="Arial"/>
              </a:rPr>
              <a:t>respectively.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These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edited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within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eda</a:t>
            </a:r>
            <a:r>
              <a:rPr dirty="0" sz="1200">
                <a:latin typeface="Arial"/>
                <a:cs typeface="Arial"/>
              </a:rPr>
              <a:t>,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clicking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80">
                <a:latin typeface="Arial"/>
                <a:cs typeface="Arial"/>
              </a:rPr>
              <a:t> </a:t>
            </a:r>
            <a:r>
              <a:rPr dirty="0" sz="1200" spc="-50">
                <a:latin typeface="Arial"/>
                <a:cs typeface="Arial"/>
              </a:rPr>
              <a:t>‘</a:t>
            </a:r>
            <a:endParaRPr sz="1200">
              <a:latin typeface="Arial"/>
              <a:cs typeface="Arial"/>
            </a:endParaRPr>
          </a:p>
          <a:p>
            <a:pPr algn="just" marL="580390">
              <a:lnSpc>
                <a:spcPct val="100000"/>
              </a:lnSpc>
              <a:spcBef>
                <a:spcPts val="145"/>
              </a:spcBef>
            </a:pPr>
            <a:r>
              <a:rPr dirty="0" sz="1200">
                <a:latin typeface="Arial"/>
                <a:cs typeface="Arial"/>
              </a:rPr>
              <a:t>**Array**-button next to the corresponding </a:t>
            </a:r>
            <a:r>
              <a:rPr dirty="0" sz="1200" spc="-10">
                <a:latin typeface="Arial"/>
                <a:cs typeface="Arial"/>
              </a:rPr>
              <a:t>parameter</a:t>
            </a:r>
            <a:endParaRPr sz="1200">
              <a:latin typeface="Arial"/>
              <a:cs typeface="Arial"/>
            </a:endParaRPr>
          </a:p>
          <a:p>
            <a:pPr algn="just" marL="580390">
              <a:lnSpc>
                <a:spcPct val="100000"/>
              </a:lnSpc>
              <a:spcBef>
                <a:spcPts val="1105"/>
              </a:spcBef>
            </a:pPr>
            <a:r>
              <a:rPr dirty="0" sz="1200" spc="-10" i="1">
                <a:latin typeface="Times New Roman"/>
                <a:cs typeface="Times New Roman"/>
              </a:rPr>
              <a:t>Table</a:t>
            </a:r>
            <a:r>
              <a:rPr dirty="0" sz="1200" spc="-3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13:</a:t>
            </a:r>
            <a:r>
              <a:rPr dirty="0" sz="1200" spc="-1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Basic</a:t>
            </a:r>
            <a:r>
              <a:rPr dirty="0" sz="1200" spc="-20" i="1">
                <a:latin typeface="Times New Roman"/>
                <a:cs typeface="Times New Roman"/>
              </a:rPr>
              <a:t> </a:t>
            </a:r>
            <a:r>
              <a:rPr dirty="0" baseline="38194" sz="1200" i="1">
                <a:latin typeface="Times New Roman"/>
                <a:cs typeface="Times New Roman"/>
              </a:rPr>
              <a:t>1</a:t>
            </a:r>
            <a:r>
              <a:rPr dirty="0" sz="1200" i="1">
                <a:latin typeface="Times New Roman"/>
                <a:cs typeface="Times New Roman"/>
              </a:rPr>
              <a:t>H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Spectrum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Acquisition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spc="-10" i="1">
                <a:latin typeface="Times New Roman"/>
                <a:cs typeface="Times New Roman"/>
              </a:rPr>
              <a:t>Parameters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6" name="object 6" descr=""/>
          <p:cNvGraphicFramePr>
            <a:graphicFrameLocks noGrp="1"/>
          </p:cNvGraphicFramePr>
          <p:nvPr/>
        </p:nvGraphicFramePr>
        <p:xfrm>
          <a:off x="2182367" y="3762246"/>
          <a:ext cx="4624070" cy="54889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2335"/>
                <a:gridCol w="895985"/>
                <a:gridCol w="2743200"/>
              </a:tblGrid>
              <a:tr h="26162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1000" spc="-10" b="1">
                          <a:latin typeface="Arial"/>
                          <a:cs typeface="Arial"/>
                        </a:rPr>
                        <a:t>Parameter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222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1000" spc="-10" b="1">
                          <a:latin typeface="Arial"/>
                          <a:cs typeface="Arial"/>
                        </a:rPr>
                        <a:t>Value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222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1000" spc="-10" b="1">
                          <a:latin typeface="Arial"/>
                          <a:cs typeface="Arial"/>
                        </a:rPr>
                        <a:t>Comments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222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PULPROG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zg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see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Figure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 for the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 sequence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diagram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AQ_mod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DQD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If DQD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is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not available,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use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qsim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989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TD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158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32</a:t>
                      </a:r>
                      <a:r>
                        <a:rPr dirty="0" sz="1000" spc="9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0">
                          <a:latin typeface="Arial"/>
                          <a:cs typeface="Arial"/>
                        </a:rPr>
                        <a:t>k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 marR="15367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32</a:t>
                      </a:r>
                      <a:r>
                        <a:rPr dirty="0" sz="1000" spc="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k is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 standard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value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high-resolution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1D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spectrum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PARMODE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1D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One-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dimensional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experiment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989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NS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 marR="67754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one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scan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is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recorded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parameter optimization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DS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no dummy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scans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are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recorded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21665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D1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 marR="7810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default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unit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delays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is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seconds;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entering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“2”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sets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delay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seconds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(click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D**Array**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button)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74065"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P1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 marR="5588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default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unit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lengths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is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microseconds;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entering “3* sets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 pulse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length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microseconds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1000" spc="-20">
                          <a:latin typeface="Symbol"/>
                          <a:cs typeface="Symbol"/>
                        </a:rPr>
                        <a:t>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s)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(click</a:t>
                      </a:r>
                      <a:r>
                        <a:rPr dirty="0" sz="10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P**Array**</a:t>
                      </a:r>
                      <a:r>
                        <a:rPr dirty="0" sz="10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button)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4709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PL1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PL1</a:t>
                      </a:r>
                      <a:r>
                        <a:rPr dirty="0" sz="1000" spc="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0">
                          <a:latin typeface="Arial"/>
                          <a:cs typeface="Arial"/>
                        </a:rPr>
                        <a:t>=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power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level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p1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pulse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75565" marR="55880">
                        <a:lnSpc>
                          <a:spcPts val="1150"/>
                        </a:lnSpc>
                        <a:spcBef>
                          <a:spcPts val="705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see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also “An Important Note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on Power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Levels”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page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0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(click</a:t>
                      </a:r>
                      <a:r>
                        <a:rPr dirty="0" sz="10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P**Array**</a:t>
                      </a:r>
                      <a:r>
                        <a:rPr dirty="0" sz="10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button)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4229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SW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50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 marR="202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first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spectrum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an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unknown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sample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use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 large spectral width; when you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enter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“50”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registered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value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is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slightly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different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RG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64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suggested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receiver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gain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0">
                          <a:latin typeface="Arial"/>
                          <a:cs typeface="Arial"/>
                        </a:rPr>
                        <a:t>NUC1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1H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observe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nucleus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O1P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15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position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carrier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frequency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is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15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ppm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34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845553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2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52415" y="5176520"/>
            <a:ext cx="201167" cy="146303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87567" y="5176520"/>
            <a:ext cx="207263" cy="146303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28032" y="9303511"/>
            <a:ext cx="566927" cy="146303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638800" y="4359655"/>
            <a:ext cx="554736" cy="140208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889502" y="835659"/>
            <a:ext cx="5963285" cy="899922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554990" marR="175260">
              <a:lnSpc>
                <a:spcPct val="100699"/>
              </a:lnSpc>
              <a:spcBef>
                <a:spcPts val="90"/>
              </a:spcBef>
            </a:pP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SAVE</a:t>
            </a:r>
            <a:r>
              <a:rPr dirty="0" sz="1200" spc="-15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save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return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main </a:t>
            </a:r>
            <a:r>
              <a:rPr dirty="0" sz="1200">
                <a:latin typeface="Arial"/>
                <a:cs typeface="Arial"/>
              </a:rPr>
              <a:t>window.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 spc="-55" b="1">
                <a:latin typeface="Courier New"/>
                <a:cs typeface="Courier New"/>
              </a:rPr>
              <a:t>DONE</a:t>
            </a:r>
            <a:r>
              <a:rPr dirty="0" sz="1200" spc="-12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save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changes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return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 spc="-75" b="1">
                <a:latin typeface="Courier New"/>
                <a:cs typeface="Courier New"/>
              </a:rPr>
              <a:t>eda</a:t>
            </a:r>
            <a:r>
              <a:rPr dirty="0" sz="1200" spc="-11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table.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As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most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parameters,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however,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d1</a:t>
            </a:r>
            <a:r>
              <a:rPr dirty="0" sz="1200">
                <a:latin typeface="Arial"/>
                <a:cs typeface="Arial"/>
              </a:rPr>
              <a:t>,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p1</a:t>
            </a:r>
            <a:r>
              <a:rPr dirty="0" sz="1200">
                <a:latin typeface="Arial"/>
                <a:cs typeface="Arial"/>
              </a:rPr>
              <a:t>,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pl1</a:t>
            </a:r>
            <a:r>
              <a:rPr dirty="0" sz="1200" spc="-15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also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be </a:t>
            </a:r>
            <a:r>
              <a:rPr dirty="0" sz="1200">
                <a:latin typeface="Arial"/>
                <a:cs typeface="Arial"/>
              </a:rPr>
              <a:t>edited</a:t>
            </a:r>
            <a:r>
              <a:rPr dirty="0" sz="1200" spc="4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typing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them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line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main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XWIN-NMR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window.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mentioned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before,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most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current</a:t>
            </a:r>
            <a:r>
              <a:rPr dirty="0" sz="1200" spc="-10">
                <a:latin typeface="Arial"/>
                <a:cs typeface="Arial"/>
              </a:rPr>
              <a:t> pulse </a:t>
            </a:r>
            <a:r>
              <a:rPr dirty="0" sz="1200">
                <a:latin typeface="Arial"/>
                <a:cs typeface="Arial"/>
              </a:rPr>
              <a:t>program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also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 entered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ased</a:t>
            </a:r>
            <a:r>
              <a:rPr dirty="0" sz="1200" spc="-380" b="1">
                <a:latin typeface="Courier New"/>
                <a:cs typeface="Courier New"/>
              </a:rPr>
              <a:t> </a:t>
            </a:r>
            <a:r>
              <a:rPr dirty="0" sz="1200" spc="-10">
                <a:latin typeface="Arial"/>
                <a:cs typeface="Arial"/>
              </a:rPr>
              <a:t>table.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90"/>
              </a:spcBef>
            </a:pP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5949950" algn="l"/>
              </a:tabLst>
            </a:pP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3.6</a:t>
            </a:r>
            <a:r>
              <a:rPr dirty="0" u="heavy" sz="1550" spc="-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Acquisition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1550">
              <a:latin typeface="Arial"/>
              <a:cs typeface="Arial"/>
            </a:endParaRPr>
          </a:p>
          <a:p>
            <a:pPr algn="just" marL="554990" marR="181610">
              <a:lnSpc>
                <a:spcPct val="101699"/>
              </a:lnSpc>
              <a:spcBef>
                <a:spcPts val="1055"/>
              </a:spcBef>
            </a:pP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 spc="-80" b="1">
                <a:latin typeface="Courier New"/>
                <a:cs typeface="Courier New"/>
              </a:rPr>
              <a:t>acqu</a:t>
            </a:r>
            <a:r>
              <a:rPr dirty="0" sz="1200" spc="-10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switch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window.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While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possible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acquire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</a:t>
            </a:r>
            <a:r>
              <a:rPr dirty="0" sz="1200" spc="3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from</a:t>
            </a:r>
            <a:r>
              <a:rPr dirty="0" sz="1200" spc="3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main</a:t>
            </a:r>
            <a:r>
              <a:rPr dirty="0" sz="1200" spc="3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window,</a:t>
            </a:r>
            <a:r>
              <a:rPr dirty="0" sz="1200" spc="3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buildup</a:t>
            </a:r>
            <a:r>
              <a:rPr dirty="0" sz="1200" spc="3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3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FID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3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only</a:t>
            </a:r>
            <a:r>
              <a:rPr dirty="0" sz="1200" spc="34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be </a:t>
            </a:r>
            <a:r>
              <a:rPr dirty="0" sz="1200">
                <a:latin typeface="Arial"/>
                <a:cs typeface="Arial"/>
              </a:rPr>
              <a:t>observed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-10">
                <a:latin typeface="Arial"/>
                <a:cs typeface="Arial"/>
              </a:rPr>
              <a:t> window.</a:t>
            </a:r>
            <a:endParaRPr sz="1200">
              <a:latin typeface="Arial"/>
              <a:cs typeface="Arial"/>
            </a:endParaRPr>
          </a:p>
          <a:p>
            <a:pPr algn="just" marL="554990" marR="175260" indent="-635">
              <a:lnSpc>
                <a:spcPct val="104200"/>
              </a:lnSpc>
              <a:spcBef>
                <a:spcPts val="420"/>
              </a:spcBef>
            </a:pP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rga</a:t>
            </a:r>
            <a:r>
              <a:rPr dirty="0" sz="1200">
                <a:latin typeface="Arial"/>
                <a:cs typeface="Arial"/>
              </a:rPr>
              <a:t>,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2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performs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several</a:t>
            </a:r>
            <a:r>
              <a:rPr dirty="0" sz="1200" spc="2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acquisitions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sets</a:t>
            </a:r>
            <a:r>
              <a:rPr dirty="0" sz="1200" spc="260">
                <a:latin typeface="Arial"/>
                <a:cs typeface="Arial"/>
              </a:rPr>
              <a:t> </a:t>
            </a:r>
            <a:r>
              <a:rPr dirty="0" sz="1200" spc="-50">
                <a:latin typeface="Arial"/>
                <a:cs typeface="Arial"/>
              </a:rPr>
              <a:t>a </a:t>
            </a:r>
            <a:r>
              <a:rPr dirty="0" sz="1200">
                <a:latin typeface="Arial"/>
                <a:cs typeface="Arial"/>
              </a:rPr>
              <a:t>suitable</a:t>
            </a:r>
            <a:r>
              <a:rPr dirty="0" sz="1200" spc="4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</a:t>
            </a:r>
            <a:r>
              <a:rPr dirty="0" sz="1200" spc="4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4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receiver</a:t>
            </a:r>
            <a:r>
              <a:rPr dirty="0" sz="1200" spc="4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gain</a:t>
            </a:r>
            <a:r>
              <a:rPr dirty="0" sz="1200" spc="4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</a:t>
            </a:r>
            <a:r>
              <a:rPr dirty="0" sz="1200" b="1">
                <a:latin typeface="Courier New"/>
                <a:cs typeface="Courier New"/>
              </a:rPr>
              <a:t>rg</a:t>
            </a:r>
            <a:r>
              <a:rPr dirty="0" sz="1200">
                <a:latin typeface="Arial"/>
                <a:cs typeface="Arial"/>
              </a:rPr>
              <a:t>).</a:t>
            </a:r>
            <a:r>
              <a:rPr dirty="0" sz="1200" spc="4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zg</a:t>
            </a:r>
            <a:r>
              <a:rPr dirty="0" sz="1200">
                <a:latin typeface="Arial"/>
                <a:cs typeface="Arial"/>
              </a:rPr>
              <a:t>,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43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deletes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any </a:t>
            </a:r>
            <a:r>
              <a:rPr dirty="0" sz="1200">
                <a:latin typeface="Arial"/>
                <a:cs typeface="Arial"/>
              </a:rPr>
              <a:t>previous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(‘zero')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starts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(‘go').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message</a:t>
            </a:r>
            <a:r>
              <a:rPr dirty="0" sz="1200" spc="310">
                <a:latin typeface="Arial"/>
                <a:cs typeface="Arial"/>
              </a:rPr>
              <a:t> </a:t>
            </a:r>
            <a:r>
              <a:rPr dirty="0" sz="1200" spc="-20" b="1">
                <a:latin typeface="Courier New"/>
                <a:cs typeface="Courier New"/>
              </a:rPr>
              <a:t>scan </a:t>
            </a:r>
            <a:r>
              <a:rPr dirty="0" sz="1200" spc="-100" b="1">
                <a:latin typeface="Courier New"/>
                <a:cs typeface="Courier New"/>
              </a:rPr>
              <a:t>1/1</a:t>
            </a:r>
            <a:r>
              <a:rPr dirty="0" sz="1200" spc="-8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indicates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spectrometer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performing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first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scan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only </a:t>
            </a:r>
            <a:r>
              <a:rPr dirty="0" sz="1200">
                <a:latin typeface="Arial"/>
                <a:cs typeface="Arial"/>
              </a:rPr>
              <a:t>one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scan will be </a:t>
            </a:r>
            <a:r>
              <a:rPr dirty="0" sz="1200" spc="-10">
                <a:latin typeface="Arial"/>
                <a:cs typeface="Arial"/>
              </a:rPr>
              <a:t>performed.</a:t>
            </a:r>
            <a:endParaRPr sz="1200">
              <a:latin typeface="Arial"/>
              <a:cs typeface="Arial"/>
            </a:endParaRPr>
          </a:p>
          <a:p>
            <a:pPr algn="just" marL="554990" marR="181610">
              <a:lnSpc>
                <a:spcPct val="101699"/>
              </a:lnSpc>
              <a:spcBef>
                <a:spcPts val="455"/>
              </a:spcBef>
              <a:tabLst>
                <a:tab pos="5346065" algn="l"/>
              </a:tabLst>
            </a:pPr>
            <a:r>
              <a:rPr dirty="0" sz="1200">
                <a:latin typeface="Arial"/>
                <a:cs typeface="Arial"/>
              </a:rPr>
              <a:t>If,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at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any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time,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submenu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entered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accidentally,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</a:t>
            </a:r>
            <a:r>
              <a:rPr dirty="0" sz="1200">
                <a:latin typeface="Arial"/>
                <a:cs typeface="Arial"/>
              </a:rPr>
              <a:t>	</a:t>
            </a:r>
            <a:r>
              <a:rPr dirty="0" sz="1200" spc="-10">
                <a:latin typeface="Arial"/>
                <a:cs typeface="Arial"/>
              </a:rPr>
              <a:t>button </a:t>
            </a:r>
            <a:r>
              <a:rPr dirty="0" sz="1200">
                <a:latin typeface="Arial"/>
                <a:cs typeface="Arial"/>
              </a:rPr>
              <a:t>located</a:t>
            </a:r>
            <a:r>
              <a:rPr dirty="0" sz="1200" spc="3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3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button</a:t>
            </a:r>
            <a:r>
              <a:rPr dirty="0" sz="1200" spc="3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bar</a:t>
            </a:r>
            <a:r>
              <a:rPr dirty="0" sz="1200" spc="3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3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then</a:t>
            </a:r>
            <a:r>
              <a:rPr dirty="0" sz="1200" spc="3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434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acqu</a:t>
            </a:r>
            <a:r>
              <a:rPr dirty="0" sz="1200" spc="3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switch</a:t>
            </a:r>
            <a:r>
              <a:rPr dirty="0" sz="1200" spc="4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back</a:t>
            </a:r>
            <a:r>
              <a:rPr dirty="0" sz="1200" spc="4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41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-4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window.</a:t>
            </a:r>
            <a:endParaRPr sz="1200">
              <a:latin typeface="Arial"/>
              <a:cs typeface="Arial"/>
            </a:endParaRPr>
          </a:p>
          <a:p>
            <a:pPr algn="just" marL="554990" marR="181610">
              <a:lnSpc>
                <a:spcPts val="1390"/>
              </a:lnSpc>
              <a:spcBef>
                <a:spcPts val="570"/>
              </a:spcBef>
              <a:tabLst>
                <a:tab pos="4346575" algn="l"/>
                <a:tab pos="5267325" algn="l"/>
              </a:tabLst>
            </a:pPr>
            <a:r>
              <a:rPr dirty="0" sz="1200">
                <a:latin typeface="Arial"/>
                <a:cs typeface="Arial"/>
              </a:rPr>
              <a:t>If,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at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some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point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message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“DATA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OUT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 spc="-45">
                <a:latin typeface="Arial"/>
                <a:cs typeface="Arial"/>
              </a:rPr>
              <a:t>WINDOW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”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appears,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scaling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unsuitably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large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small,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</a:t>
            </a:r>
            <a:r>
              <a:rPr dirty="0" sz="1200">
                <a:latin typeface="Arial"/>
                <a:cs typeface="Arial"/>
              </a:rPr>
              <a:t>	</a:t>
            </a:r>
            <a:r>
              <a:rPr dirty="0" sz="1200" spc="-25">
                <a:latin typeface="Arial"/>
                <a:cs typeface="Arial"/>
              </a:rPr>
              <a:t>and</a:t>
            </a:r>
            <a:r>
              <a:rPr dirty="0" sz="1200">
                <a:latin typeface="Arial"/>
                <a:cs typeface="Arial"/>
              </a:rPr>
              <a:t>	</a:t>
            </a:r>
            <a:r>
              <a:rPr dirty="0" sz="1200" spc="-10">
                <a:latin typeface="Arial"/>
                <a:cs typeface="Arial"/>
              </a:rPr>
              <a:t>buttons </a:t>
            </a:r>
            <a:r>
              <a:rPr dirty="0" sz="1200">
                <a:latin typeface="Arial"/>
                <a:cs typeface="Arial"/>
              </a:rPr>
              <a:t>located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 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button </a:t>
            </a:r>
            <a:r>
              <a:rPr dirty="0" sz="1200" spc="-20">
                <a:latin typeface="Arial"/>
                <a:cs typeface="Arial"/>
              </a:rPr>
              <a:t>bar.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15"/>
              </a:spcBef>
            </a:pP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tabLst>
                <a:tab pos="5949950" algn="l"/>
              </a:tabLst>
            </a:pP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3.7</a:t>
            </a:r>
            <a:r>
              <a:rPr dirty="0" u="heavy" sz="1550" spc="-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Processing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1550">
              <a:latin typeface="Arial"/>
              <a:cs typeface="Arial"/>
            </a:endParaRPr>
          </a:p>
          <a:p>
            <a:pPr algn="just" marL="554990" marR="181610">
              <a:lnSpc>
                <a:spcPct val="101200"/>
              </a:lnSpc>
              <a:spcBef>
                <a:spcPts val="1065"/>
              </a:spcBef>
            </a:pPr>
            <a:r>
              <a:rPr dirty="0" sz="1200">
                <a:latin typeface="Arial"/>
                <a:cs typeface="Arial"/>
              </a:rPr>
              <a:t>After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FID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has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been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acquired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next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step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process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acquired </a:t>
            </a:r>
            <a:r>
              <a:rPr dirty="0" sz="1200">
                <a:latin typeface="Arial"/>
                <a:cs typeface="Arial"/>
              </a:rPr>
              <a:t>data.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processing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displayed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edited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entering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 spc="-20" b="1">
                <a:latin typeface="Courier New"/>
                <a:cs typeface="Courier New"/>
              </a:rPr>
              <a:t>edp</a:t>
            </a:r>
            <a:r>
              <a:rPr dirty="0" sz="1200" spc="-20">
                <a:latin typeface="Arial"/>
                <a:cs typeface="Arial"/>
              </a:rPr>
              <a:t>. </a:t>
            </a:r>
            <a:r>
              <a:rPr dirty="0" sz="1200">
                <a:latin typeface="Arial"/>
                <a:cs typeface="Arial"/>
              </a:rPr>
              <a:t>First,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Fourier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transformation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performed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entering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ft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number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points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used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resolve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resulting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determined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processing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 spc="-220" b="1">
                <a:latin typeface="Courier New"/>
                <a:cs typeface="Courier New"/>
              </a:rPr>
              <a:t>si</a:t>
            </a:r>
            <a:r>
              <a:rPr dirty="0" sz="1200" spc="4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(size).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consists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 spc="-175" b="1">
                <a:latin typeface="Courier New"/>
                <a:cs typeface="Courier New"/>
              </a:rPr>
              <a:t>si</a:t>
            </a:r>
            <a:r>
              <a:rPr dirty="0" sz="1200" spc="-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real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points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and </a:t>
            </a:r>
            <a:r>
              <a:rPr dirty="0" sz="1200" spc="-150" b="1">
                <a:latin typeface="Courier New"/>
                <a:cs typeface="Courier New"/>
              </a:rPr>
              <a:t>si</a:t>
            </a:r>
            <a:r>
              <a:rPr dirty="0" sz="1200" spc="-3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imaginary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points,</a:t>
            </a:r>
            <a:r>
              <a:rPr dirty="0" sz="1200" spc="-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thus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default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setting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 spc="-175" b="1">
                <a:latin typeface="Courier New"/>
                <a:cs typeface="Courier New"/>
              </a:rPr>
              <a:t>si</a:t>
            </a:r>
            <a:r>
              <a:rPr dirty="0" sz="1200" spc="-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td</a:t>
            </a:r>
            <a:r>
              <a:rPr dirty="0" sz="1200">
                <a:latin typeface="Arial"/>
                <a:cs typeface="Arial"/>
              </a:rPr>
              <a:t>/2,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where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 spc="-125" b="1">
                <a:latin typeface="Courier New"/>
                <a:cs typeface="Courier New"/>
              </a:rPr>
              <a:t>td</a:t>
            </a:r>
            <a:r>
              <a:rPr dirty="0" sz="1200" spc="-55" b="1">
                <a:latin typeface="Courier New"/>
                <a:cs typeface="Courier New"/>
              </a:rPr>
              <a:t> </a:t>
            </a:r>
            <a:r>
              <a:rPr dirty="0" sz="1200" spc="-25">
                <a:latin typeface="Arial"/>
                <a:cs typeface="Arial"/>
              </a:rPr>
              <a:t>is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indicating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number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time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domain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points.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general,</a:t>
            </a:r>
            <a:r>
              <a:rPr dirty="0" sz="1200" spc="-5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td</a:t>
            </a:r>
            <a:r>
              <a:rPr dirty="0" sz="1200">
                <a:latin typeface="Arial"/>
                <a:cs typeface="Arial"/>
              </a:rPr>
              <a:t>/2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 spc="-125" b="1">
                <a:latin typeface="Courier New"/>
                <a:cs typeface="Courier New"/>
              </a:rPr>
              <a:t>si</a:t>
            </a:r>
            <a:r>
              <a:rPr dirty="0" sz="1200" spc="-6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numbers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described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powers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(2,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4,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8,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16, </a:t>
            </a:r>
            <a:r>
              <a:rPr dirty="0" sz="1200">
                <a:latin typeface="Arial"/>
                <a:cs typeface="Arial"/>
              </a:rPr>
              <a:t>32,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64,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128,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...).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 spc="-125" b="1">
                <a:latin typeface="Courier New"/>
                <a:cs typeface="Courier New"/>
              </a:rPr>
              <a:t>si</a:t>
            </a:r>
            <a:r>
              <a:rPr dirty="0" sz="1200" spc="-5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&lt;</a:t>
            </a:r>
            <a:r>
              <a:rPr dirty="0" sz="1200" spc="31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td</a:t>
            </a:r>
            <a:r>
              <a:rPr dirty="0" sz="1200">
                <a:latin typeface="Arial"/>
                <a:cs typeface="Arial"/>
              </a:rPr>
              <a:t>/2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all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time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domain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used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Fourier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transformation,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 spc="-155" b="1">
                <a:latin typeface="Courier New"/>
                <a:cs typeface="Courier New"/>
              </a:rPr>
              <a:t>si</a:t>
            </a:r>
            <a:r>
              <a:rPr dirty="0" sz="1200" spc="-2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&gt;</a:t>
            </a:r>
            <a:r>
              <a:rPr dirty="0" sz="1200" spc="26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td</a:t>
            </a:r>
            <a:r>
              <a:rPr dirty="0" sz="1200">
                <a:latin typeface="Arial"/>
                <a:cs typeface="Arial"/>
              </a:rPr>
              <a:t>/2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time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domain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zero-</a:t>
            </a:r>
            <a:r>
              <a:rPr dirty="0" sz="1200" spc="-10">
                <a:latin typeface="Arial"/>
                <a:cs typeface="Arial"/>
              </a:rPr>
              <a:t>filled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2(</a:t>
            </a:r>
            <a:r>
              <a:rPr dirty="0" sz="1200" b="1">
                <a:latin typeface="Courier New"/>
                <a:cs typeface="Courier New"/>
              </a:rPr>
              <a:t>si</a:t>
            </a:r>
            <a:r>
              <a:rPr dirty="0" sz="1200">
                <a:latin typeface="Arial"/>
                <a:cs typeface="Arial"/>
              </a:rPr>
              <a:t>)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before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Fourier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transformation.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1D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spectroscopy,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often </a:t>
            </a:r>
            <a:r>
              <a:rPr dirty="0" sz="1200">
                <a:latin typeface="Arial"/>
                <a:cs typeface="Arial"/>
              </a:rPr>
              <a:t>recommended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zero-fill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once,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i.e.,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si</a:t>
            </a:r>
            <a:r>
              <a:rPr dirty="0" sz="1200" spc="-409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=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25" b="1">
                <a:latin typeface="Courier New"/>
                <a:cs typeface="Courier New"/>
              </a:rPr>
              <a:t>td</a:t>
            </a:r>
            <a:r>
              <a:rPr dirty="0" sz="1200" spc="-25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  <a:p>
            <a:pPr algn="just" marL="554990" marR="175260">
              <a:lnSpc>
                <a:spcPct val="103299"/>
              </a:lnSpc>
              <a:spcBef>
                <a:spcPts val="575"/>
              </a:spcBef>
            </a:pPr>
            <a:r>
              <a:rPr dirty="0" sz="1200">
                <a:latin typeface="Arial"/>
                <a:cs typeface="Arial"/>
              </a:rPr>
              <a:t>Check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si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 spc="-140" b="1">
                <a:latin typeface="Courier New"/>
                <a:cs typeface="Courier New"/>
              </a:rPr>
              <a:t>si</a:t>
            </a:r>
            <a:r>
              <a:rPr dirty="0" sz="1200" spc="-4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when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prompted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32k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(appropriate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36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td</a:t>
            </a:r>
            <a:r>
              <a:rPr dirty="0" sz="1200" spc="3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=</a:t>
            </a:r>
            <a:r>
              <a:rPr dirty="0" sz="1200" spc="4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32 k).</a:t>
            </a:r>
            <a:r>
              <a:rPr dirty="0" sz="1200" spc="4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41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ft</a:t>
            </a:r>
            <a:r>
              <a:rPr dirty="0" sz="1200">
                <a:latin typeface="Arial"/>
                <a:cs typeface="Arial"/>
              </a:rPr>
              <a:t>:</a:t>
            </a:r>
            <a:r>
              <a:rPr dirty="0" sz="1200" spc="4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display</a:t>
            </a:r>
            <a:r>
              <a:rPr dirty="0" sz="1200" spc="4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automatically</a:t>
            </a:r>
            <a:r>
              <a:rPr dirty="0" sz="1200" spc="4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switches</a:t>
            </a:r>
            <a:r>
              <a:rPr dirty="0" sz="1200" spc="4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from</a:t>
            </a:r>
            <a:r>
              <a:rPr dirty="0" sz="1200" spc="42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</a:t>
            </a:r>
            <a:endParaRPr sz="1200">
              <a:latin typeface="Arial"/>
              <a:cs typeface="Arial"/>
            </a:endParaRPr>
          </a:p>
          <a:p>
            <a:pPr algn="just" marL="554990" marR="175260">
              <a:lnSpc>
                <a:spcPct val="95800"/>
              </a:lnSpc>
              <a:spcBef>
                <a:spcPts val="155"/>
              </a:spcBef>
              <a:tabLst>
                <a:tab pos="4578350" algn="l"/>
              </a:tabLst>
            </a:pP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main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displays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the.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FID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still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be </a:t>
            </a:r>
            <a:r>
              <a:rPr dirty="0" sz="1200">
                <a:latin typeface="Arial"/>
                <a:cs typeface="Arial"/>
              </a:rPr>
              <a:t>viewed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returning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window.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x</a:t>
            </a:r>
            <a:r>
              <a:rPr dirty="0" sz="1200" spc="260" i="1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axis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Fourier </a:t>
            </a:r>
            <a:r>
              <a:rPr dirty="0" sz="1200">
                <a:latin typeface="Arial"/>
                <a:cs typeface="Arial"/>
              </a:rPr>
              <a:t>transformed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displayed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Hz,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on</a:t>
            </a:r>
            <a:r>
              <a:rPr dirty="0" sz="1200">
                <a:latin typeface="Arial"/>
                <a:cs typeface="Arial"/>
              </a:rPr>
              <a:t>	to</a:t>
            </a:r>
            <a:r>
              <a:rPr dirty="0" sz="1200" spc="2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convert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into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 spc="-50">
                <a:latin typeface="Arial"/>
                <a:cs typeface="Arial"/>
              </a:rPr>
              <a:t>a </a:t>
            </a:r>
            <a:r>
              <a:rPr dirty="0" sz="1200">
                <a:latin typeface="Arial"/>
                <a:cs typeface="Arial"/>
              </a:rPr>
              <a:t>ppm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scale.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necessary,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buttons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described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above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scale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 spc="-10">
                <a:latin typeface="Arial"/>
                <a:cs typeface="Arial"/>
              </a:rPr>
              <a:t>spectrum.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5" i="1">
                <a:latin typeface="Arial"/>
                <a:cs typeface="Arial"/>
              </a:rPr>
              <a:t> </a:t>
            </a:r>
            <a:r>
              <a:rPr dirty="0" sz="1200" spc="-2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662417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35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60720" y="3073400"/>
            <a:ext cx="585215" cy="140207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06879" y="3073400"/>
            <a:ext cx="627888" cy="146303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206240" y="3567176"/>
            <a:ext cx="304800" cy="146303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078223" y="4536440"/>
            <a:ext cx="310896" cy="140208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060448" y="5670296"/>
            <a:ext cx="591312" cy="146303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00783" y="1921255"/>
            <a:ext cx="207263" cy="140207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813308" y="841756"/>
            <a:ext cx="6115685" cy="4810760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algn="just" marL="631190" marR="257810">
              <a:lnSpc>
                <a:spcPct val="96100"/>
              </a:lnSpc>
              <a:spcBef>
                <a:spcPts val="155"/>
              </a:spcBef>
            </a:pPr>
            <a:r>
              <a:rPr dirty="0" sz="1200">
                <a:latin typeface="Arial"/>
                <a:cs typeface="Arial"/>
              </a:rPr>
              <a:t>You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zoom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into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part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defining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appropriate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1D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plot </a:t>
            </a:r>
            <a:r>
              <a:rPr dirty="0" sz="1200">
                <a:latin typeface="Arial"/>
                <a:cs typeface="Arial"/>
              </a:rPr>
              <a:t>range.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Move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cursor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into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display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press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left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mouse </a:t>
            </a:r>
            <a:r>
              <a:rPr dirty="0" sz="1200">
                <a:latin typeface="Arial"/>
                <a:cs typeface="Arial"/>
              </a:rPr>
              <a:t>button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tie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cursor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spectrum.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Move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cursor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one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side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desired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zoom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region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middle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mouse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button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define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it.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Move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cursor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other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side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desired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plot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region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middle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mouse </a:t>
            </a:r>
            <a:r>
              <a:rPr dirty="0" sz="1200">
                <a:latin typeface="Arial"/>
                <a:cs typeface="Arial"/>
              </a:rPr>
              <a:t>button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again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zoom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into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region.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display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whole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push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40">
                <a:latin typeface="Arial"/>
                <a:cs typeface="Arial"/>
              </a:rPr>
              <a:t>   </a:t>
            </a:r>
            <a:r>
              <a:rPr dirty="0" sz="1200" spc="-10">
                <a:latin typeface="Arial"/>
                <a:cs typeface="Arial"/>
              </a:rPr>
              <a:t>button.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0"/>
              </a:spcBef>
            </a:pPr>
            <a:endParaRPr sz="1200">
              <a:latin typeface="Arial"/>
              <a:cs typeface="Arial"/>
            </a:endParaRPr>
          </a:p>
          <a:p>
            <a:pPr marL="88900">
              <a:lnSpc>
                <a:spcPct val="100000"/>
              </a:lnSpc>
              <a:tabLst>
                <a:tab pos="6026150" algn="l"/>
              </a:tabLst>
            </a:pP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3.8</a:t>
            </a:r>
            <a:r>
              <a:rPr dirty="0" u="heavy" sz="1550" spc="2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Phase</a:t>
            </a:r>
            <a:r>
              <a:rPr dirty="0" u="heavy" sz="1550" spc="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Correction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1550">
              <a:latin typeface="Arial"/>
              <a:cs typeface="Arial"/>
            </a:endParaRPr>
          </a:p>
          <a:p>
            <a:pPr algn="just" marL="631190" marR="251460">
              <a:lnSpc>
                <a:spcPct val="96100"/>
              </a:lnSpc>
              <a:spcBef>
                <a:spcPts val="1140"/>
              </a:spcBef>
              <a:tabLst>
                <a:tab pos="1594485" algn="l"/>
                <a:tab pos="3764279" algn="l"/>
                <a:tab pos="5666105" algn="l"/>
              </a:tabLst>
            </a:pPr>
            <a:r>
              <a:rPr dirty="0" sz="1200">
                <a:latin typeface="Arial"/>
                <a:cs typeface="Arial"/>
              </a:rPr>
              <a:t>Once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Fourier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transformed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must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phase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corrected.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Click </a:t>
            </a:r>
            <a:r>
              <a:rPr dirty="0" sz="1200" spc="-25">
                <a:latin typeface="Arial"/>
                <a:cs typeface="Arial"/>
              </a:rPr>
              <a:t>on</a:t>
            </a:r>
            <a:r>
              <a:rPr dirty="0" sz="1200">
                <a:latin typeface="Arial"/>
                <a:cs typeface="Arial"/>
              </a:rPr>
              <a:t>	to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phase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correction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submenu.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on</a:t>
            </a:r>
            <a:r>
              <a:rPr dirty="0" sz="1200">
                <a:latin typeface="Arial"/>
                <a:cs typeface="Arial"/>
              </a:rPr>
              <a:t>	</a:t>
            </a:r>
            <a:r>
              <a:rPr dirty="0" sz="1200" spc="-25">
                <a:latin typeface="Arial"/>
                <a:cs typeface="Arial"/>
              </a:rPr>
              <a:t>for </a:t>
            </a:r>
            <a:r>
              <a:rPr dirty="0" sz="1200">
                <a:latin typeface="Arial"/>
                <a:cs typeface="Arial"/>
              </a:rPr>
              <a:t>setting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reference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 spc="-45">
                <a:latin typeface="Arial"/>
                <a:cs typeface="Arial"/>
              </a:rPr>
              <a:t>0</a:t>
            </a:r>
            <a:r>
              <a:rPr dirty="0" baseline="38194" sz="1200" spc="-67">
                <a:latin typeface="Arial"/>
                <a:cs typeface="Arial"/>
              </a:rPr>
              <a:t>th</a:t>
            </a:r>
            <a:r>
              <a:rPr dirty="0" sz="1200" spc="-45">
                <a:latin typeface="Arial"/>
                <a:cs typeface="Arial"/>
              </a:rPr>
              <a:t>-</a:t>
            </a:r>
            <a:r>
              <a:rPr dirty="0" sz="1200">
                <a:latin typeface="Arial"/>
                <a:cs typeface="Arial"/>
              </a:rPr>
              <a:t>order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phase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correction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position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biggest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peak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adjusts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its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phase.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adjust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 spc="-60">
                <a:latin typeface="Arial"/>
                <a:cs typeface="Arial"/>
              </a:rPr>
              <a:t>0</a:t>
            </a:r>
            <a:r>
              <a:rPr dirty="0" baseline="38194" sz="1200" spc="-89">
                <a:latin typeface="Arial"/>
                <a:cs typeface="Arial"/>
              </a:rPr>
              <a:t>th</a:t>
            </a:r>
            <a:r>
              <a:rPr dirty="0" sz="1200" spc="-60">
                <a:latin typeface="Arial"/>
                <a:cs typeface="Arial"/>
              </a:rPr>
              <a:t>-</a:t>
            </a:r>
            <a:r>
              <a:rPr dirty="0" sz="1200" spc="-10">
                <a:latin typeface="Arial"/>
                <a:cs typeface="Arial"/>
              </a:rPr>
              <a:t>order </a:t>
            </a:r>
            <a:r>
              <a:rPr dirty="0" sz="1200">
                <a:latin typeface="Arial"/>
                <a:cs typeface="Arial"/>
              </a:rPr>
              <a:t>phase</a:t>
            </a:r>
            <a:r>
              <a:rPr dirty="0" sz="1200" spc="3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manually,</a:t>
            </a:r>
            <a:r>
              <a:rPr dirty="0" sz="1200" spc="3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place</a:t>
            </a:r>
            <a:r>
              <a:rPr dirty="0" sz="1200" spc="3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cursor</a:t>
            </a:r>
            <a:r>
              <a:rPr dirty="0" sz="1200" spc="37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on</a:t>
            </a:r>
            <a:r>
              <a:rPr dirty="0" sz="1200">
                <a:latin typeface="Arial"/>
                <a:cs typeface="Arial"/>
              </a:rPr>
              <a:t>	and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hold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down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left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mouse </a:t>
            </a:r>
            <a:r>
              <a:rPr dirty="0" sz="1200">
                <a:latin typeface="Arial"/>
                <a:cs typeface="Arial"/>
              </a:rPr>
              <a:t>button.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Move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mouse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until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reference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peak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positive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baseline </a:t>
            </a:r>
            <a:r>
              <a:rPr dirty="0" sz="1200">
                <a:latin typeface="Arial"/>
                <a:cs typeface="Arial"/>
              </a:rPr>
              <a:t>on either side is as flat as </a:t>
            </a:r>
            <a:r>
              <a:rPr dirty="0" sz="1200" spc="-10">
                <a:latin typeface="Arial"/>
                <a:cs typeface="Arial"/>
              </a:rPr>
              <a:t>possible.</a:t>
            </a:r>
            <a:endParaRPr sz="1200">
              <a:latin typeface="Arial"/>
              <a:cs typeface="Arial"/>
            </a:endParaRPr>
          </a:p>
          <a:p>
            <a:pPr algn="just" marL="631190" marR="251460">
              <a:lnSpc>
                <a:spcPct val="96700"/>
              </a:lnSpc>
              <a:spcBef>
                <a:spcPts val="575"/>
              </a:spcBef>
              <a:tabLst>
                <a:tab pos="3648710" algn="l"/>
              </a:tabLst>
            </a:pPr>
            <a:r>
              <a:rPr dirty="0" sz="1200">
                <a:latin typeface="Arial"/>
                <a:cs typeface="Arial"/>
              </a:rPr>
              <a:t>Most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likely,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peaks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either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side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reference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peak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yet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phased </a:t>
            </a:r>
            <a:r>
              <a:rPr dirty="0" sz="1200">
                <a:latin typeface="Arial"/>
                <a:cs typeface="Arial"/>
              </a:rPr>
              <a:t>correctly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require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1</a:t>
            </a:r>
            <a:r>
              <a:rPr dirty="0" baseline="38194" sz="1200" spc="-30">
                <a:latin typeface="Arial"/>
                <a:cs typeface="Arial"/>
              </a:rPr>
              <a:t>st</a:t>
            </a:r>
            <a:r>
              <a:rPr dirty="0" sz="1200" spc="-20">
                <a:latin typeface="Arial"/>
                <a:cs typeface="Arial"/>
              </a:rPr>
              <a:t>-</a:t>
            </a:r>
            <a:r>
              <a:rPr dirty="0" sz="1200">
                <a:latin typeface="Arial"/>
                <a:cs typeface="Arial"/>
              </a:rPr>
              <a:t>order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phase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correction.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adjust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1</a:t>
            </a:r>
            <a:r>
              <a:rPr dirty="0" baseline="38194" sz="1200" spc="-37">
                <a:latin typeface="Arial"/>
                <a:cs typeface="Arial"/>
              </a:rPr>
              <a:t>st</a:t>
            </a:r>
            <a:r>
              <a:rPr dirty="0" sz="1200" spc="-25">
                <a:latin typeface="Arial"/>
                <a:cs typeface="Arial"/>
              </a:rPr>
              <a:t>-</a:t>
            </a:r>
            <a:r>
              <a:rPr dirty="0" sz="1200" spc="-10">
                <a:latin typeface="Arial"/>
                <a:cs typeface="Arial"/>
              </a:rPr>
              <a:t>order </a:t>
            </a:r>
            <a:r>
              <a:rPr dirty="0" sz="1200">
                <a:latin typeface="Arial"/>
                <a:cs typeface="Arial"/>
              </a:rPr>
              <a:t>phase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correction,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place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cursor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on</a:t>
            </a:r>
            <a:r>
              <a:rPr dirty="0" sz="1200">
                <a:latin typeface="Arial"/>
                <a:cs typeface="Arial"/>
              </a:rPr>
              <a:t>	and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hold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down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left</a:t>
            </a:r>
            <a:r>
              <a:rPr dirty="0" sz="1200" spc="3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mouse </a:t>
            </a:r>
            <a:r>
              <a:rPr dirty="0" sz="1200">
                <a:latin typeface="Arial"/>
                <a:cs typeface="Arial"/>
              </a:rPr>
              <a:t>button,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move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mouse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until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peaks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far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from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reference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point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are </a:t>
            </a:r>
            <a:r>
              <a:rPr dirty="0" sz="1200">
                <a:latin typeface="Arial"/>
                <a:cs typeface="Arial"/>
              </a:rPr>
              <a:t>also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in-</a:t>
            </a:r>
            <a:r>
              <a:rPr dirty="0" sz="1200" spc="-10">
                <a:latin typeface="Arial"/>
                <a:cs typeface="Arial"/>
              </a:rPr>
              <a:t>phase.</a:t>
            </a:r>
            <a:endParaRPr sz="1200">
              <a:latin typeface="Arial"/>
              <a:cs typeface="Arial"/>
            </a:endParaRPr>
          </a:p>
          <a:p>
            <a:pPr algn="just" marL="631190" marR="257810">
              <a:lnSpc>
                <a:spcPts val="1390"/>
              </a:lnSpc>
              <a:spcBef>
                <a:spcPts val="565"/>
              </a:spcBef>
            </a:pPr>
            <a:r>
              <a:rPr dirty="0" sz="1200">
                <a:latin typeface="Arial"/>
                <a:cs typeface="Arial"/>
              </a:rPr>
              <a:t>Note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advisable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select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reference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peak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 spc="-45">
                <a:latin typeface="Arial"/>
                <a:cs typeface="Arial"/>
              </a:rPr>
              <a:t>0</a:t>
            </a:r>
            <a:r>
              <a:rPr dirty="0" baseline="38194" sz="1200" spc="-67">
                <a:latin typeface="Arial"/>
                <a:cs typeface="Arial"/>
              </a:rPr>
              <a:t>th</a:t>
            </a:r>
            <a:r>
              <a:rPr dirty="0" sz="1200" spc="-45">
                <a:latin typeface="Arial"/>
                <a:cs typeface="Arial"/>
              </a:rPr>
              <a:t>-</a:t>
            </a:r>
            <a:r>
              <a:rPr dirty="0" sz="1200">
                <a:latin typeface="Arial"/>
                <a:cs typeface="Arial"/>
              </a:rPr>
              <a:t>order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phase </a:t>
            </a:r>
            <a:r>
              <a:rPr dirty="0" sz="1200">
                <a:latin typeface="Arial"/>
                <a:cs typeface="Arial"/>
              </a:rPr>
              <a:t>correction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near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edge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spectrum.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However,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some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samples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biggest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peak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will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located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middle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spectrum.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such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cases,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432045" y="5621023"/>
            <a:ext cx="524383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92225" algn="l"/>
              </a:tabLst>
            </a:pP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on</a:t>
            </a:r>
            <a:r>
              <a:rPr dirty="0" sz="1200">
                <a:latin typeface="Arial"/>
                <a:cs typeface="Arial"/>
              </a:rPr>
              <a:t>	and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define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reference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peak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moving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cursor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onto</a:t>
            </a:r>
            <a:endParaRPr sz="12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406643" y="5736846"/>
            <a:ext cx="5294630" cy="2219960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algn="just" marL="38100">
              <a:lnSpc>
                <a:spcPct val="100000"/>
              </a:lnSpc>
              <a:spcBef>
                <a:spcPts val="580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desired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peak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clicking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middle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mouse</a:t>
            </a:r>
            <a:r>
              <a:rPr dirty="0" sz="1200" spc="-10">
                <a:latin typeface="Arial"/>
                <a:cs typeface="Arial"/>
              </a:rPr>
              <a:t> button.</a:t>
            </a:r>
            <a:endParaRPr sz="1200">
              <a:latin typeface="Arial"/>
              <a:cs typeface="Arial"/>
            </a:endParaRPr>
          </a:p>
          <a:p>
            <a:pPr algn="just" marL="38100" marR="30480">
              <a:lnSpc>
                <a:spcPct val="99300"/>
              </a:lnSpc>
              <a:spcBef>
                <a:spcPts val="490"/>
              </a:spcBef>
            </a:pPr>
            <a:r>
              <a:rPr dirty="0" sz="1200">
                <a:latin typeface="Arial"/>
                <a:cs typeface="Arial"/>
              </a:rPr>
              <a:t>Once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phased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correctly,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return</a:t>
            </a:r>
            <a:r>
              <a:rPr dirty="0" sz="1200" spc="90" b="1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exit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submenu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save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phase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corrections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selecting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Save</a:t>
            </a:r>
            <a:r>
              <a:rPr dirty="0" sz="1200" spc="4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&amp;</a:t>
            </a:r>
            <a:r>
              <a:rPr dirty="0" sz="1200" spc="4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return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0</a:t>
            </a:r>
            <a:r>
              <a:rPr dirty="0" baseline="38194" sz="1200">
                <a:latin typeface="Arial"/>
                <a:cs typeface="Arial"/>
              </a:rPr>
              <a:t>th</a:t>
            </a:r>
            <a:r>
              <a:rPr dirty="0" sz="1200">
                <a:latin typeface="Arial"/>
                <a:cs typeface="Arial"/>
              </a:rPr>
              <a:t>-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1</a:t>
            </a:r>
            <a:r>
              <a:rPr dirty="0" baseline="38194" sz="1200" spc="-30">
                <a:latin typeface="Arial"/>
                <a:cs typeface="Arial"/>
              </a:rPr>
              <a:t>st</a:t>
            </a:r>
            <a:r>
              <a:rPr dirty="0" sz="1200" spc="-20">
                <a:latin typeface="Arial"/>
                <a:cs typeface="Arial"/>
              </a:rPr>
              <a:t>- </a:t>
            </a:r>
            <a:r>
              <a:rPr dirty="0" sz="1200">
                <a:latin typeface="Arial"/>
                <a:cs typeface="Arial"/>
              </a:rPr>
              <a:t>order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phase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correction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values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stored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processing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 spc="-20" b="1">
                <a:latin typeface="Courier New"/>
                <a:cs typeface="Courier New"/>
              </a:rPr>
              <a:t>phc0 </a:t>
            </a:r>
            <a:r>
              <a:rPr dirty="0" sz="1200">
                <a:latin typeface="Arial"/>
                <a:cs typeface="Arial"/>
              </a:rPr>
              <a:t>and </a:t>
            </a:r>
            <a:r>
              <a:rPr dirty="0" sz="1200" b="1">
                <a:latin typeface="Courier New"/>
                <a:cs typeface="Courier New"/>
              </a:rPr>
              <a:t>phc1</a:t>
            </a:r>
            <a:r>
              <a:rPr dirty="0" sz="1200">
                <a:latin typeface="Arial"/>
                <a:cs typeface="Arial"/>
              </a:rPr>
              <a:t>, respectively. To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quit the phase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correction submenu without </a:t>
            </a:r>
            <a:r>
              <a:rPr dirty="0" sz="1200" spc="-10">
                <a:latin typeface="Arial"/>
                <a:cs typeface="Arial"/>
              </a:rPr>
              <a:t>saving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corrections,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simply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return</a:t>
            </a:r>
            <a:r>
              <a:rPr dirty="0" sz="1200" spc="95" b="1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select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return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either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case,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display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returns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main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menu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appears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screen.</a:t>
            </a:r>
            <a:endParaRPr sz="1200">
              <a:latin typeface="Arial"/>
              <a:cs typeface="Arial"/>
            </a:endParaRPr>
          </a:p>
          <a:p>
            <a:pPr algn="just" marL="38100" marR="30480">
              <a:lnSpc>
                <a:spcPct val="101099"/>
              </a:lnSpc>
              <a:spcBef>
                <a:spcPts val="464"/>
              </a:spcBef>
            </a:pPr>
            <a:r>
              <a:rPr dirty="0" sz="1200">
                <a:latin typeface="Arial"/>
                <a:cs typeface="Arial"/>
              </a:rPr>
              <a:t>Note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once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suitable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values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phc0</a:t>
            </a:r>
            <a:r>
              <a:rPr dirty="0" sz="1200" spc="-15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phc1</a:t>
            </a:r>
            <a:r>
              <a:rPr dirty="0" sz="1200" spc="-15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have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been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stored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is </a:t>
            </a:r>
            <a:r>
              <a:rPr dirty="0" sz="1200">
                <a:latin typeface="Arial"/>
                <a:cs typeface="Arial"/>
              </a:rPr>
              <a:t>possible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them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phase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correcting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subsequent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spectra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typing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pk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2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addition,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Fourier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transformation</a:t>
            </a:r>
            <a:r>
              <a:rPr dirty="0" sz="1200" spc="2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</a:t>
            </a:r>
            <a:r>
              <a:rPr dirty="0" sz="1200" b="1">
                <a:latin typeface="Courier New"/>
                <a:cs typeface="Courier New"/>
              </a:rPr>
              <a:t>ft</a:t>
            </a:r>
            <a:r>
              <a:rPr dirty="0" sz="1200">
                <a:latin typeface="Arial"/>
                <a:cs typeface="Arial"/>
              </a:rPr>
              <a:t>)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phase </a:t>
            </a:r>
            <a:r>
              <a:rPr dirty="0" sz="1200">
                <a:latin typeface="Arial"/>
                <a:cs typeface="Arial"/>
              </a:rPr>
              <a:t>correction (</a:t>
            </a:r>
            <a:r>
              <a:rPr dirty="0" sz="1200" b="1">
                <a:latin typeface="Courier New"/>
                <a:cs typeface="Courier New"/>
              </a:rPr>
              <a:t>pk</a:t>
            </a:r>
            <a:r>
              <a:rPr dirty="0" sz="1200">
                <a:latin typeface="Arial"/>
                <a:cs typeface="Arial"/>
              </a:rPr>
              <a:t>)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performed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within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step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using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25" b="1">
                <a:latin typeface="Courier New"/>
                <a:cs typeface="Courier New"/>
              </a:rPr>
              <a:t>fp.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889504" y="8327649"/>
            <a:ext cx="5963285" cy="14643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5949950" algn="l"/>
              </a:tabLst>
            </a:pP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3.9</a:t>
            </a:r>
            <a:r>
              <a:rPr dirty="0" u="heavy" sz="1550" spc="-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Windowing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1550">
              <a:latin typeface="Arial"/>
              <a:cs typeface="Arial"/>
            </a:endParaRPr>
          </a:p>
          <a:p>
            <a:pPr algn="just" marL="554990" marR="175260">
              <a:lnSpc>
                <a:spcPct val="96000"/>
              </a:lnSpc>
              <a:spcBef>
                <a:spcPts val="1135"/>
              </a:spcBef>
            </a:pPr>
            <a:r>
              <a:rPr dirty="0" sz="1200">
                <a:latin typeface="Arial"/>
                <a:cs typeface="Arial"/>
              </a:rPr>
              <a:t>Before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Fourier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transformation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performed,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common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apply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 spc="-50">
                <a:latin typeface="Arial"/>
                <a:cs typeface="Arial"/>
              </a:rPr>
              <a:t>a </a:t>
            </a:r>
            <a:r>
              <a:rPr dirty="0" sz="1200">
                <a:latin typeface="Arial"/>
                <a:cs typeface="Arial"/>
              </a:rPr>
              <a:t>window (or filter) function to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time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domain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data.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main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reason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is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improvement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either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signal-to-noise,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resolution.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Usually,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simple </a:t>
            </a:r>
            <a:r>
              <a:rPr dirty="0" sz="1200">
                <a:latin typeface="Arial"/>
                <a:cs typeface="Arial"/>
              </a:rPr>
              <a:t>1D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described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here,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signal-to-noise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ratio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improved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by </a:t>
            </a:r>
            <a:r>
              <a:rPr dirty="0" sz="1200">
                <a:latin typeface="Arial"/>
                <a:cs typeface="Arial"/>
              </a:rPr>
              <a:t>multiplying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FID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simple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exponential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function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achieved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 spc="-25" b="1">
                <a:latin typeface="Courier New"/>
                <a:cs typeface="Courier New"/>
              </a:rPr>
              <a:t>em</a:t>
            </a:r>
            <a:r>
              <a:rPr dirty="0" sz="1200" spc="-25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36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845553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2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432050" y="841758"/>
            <a:ext cx="5243830" cy="5683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algn="just" marL="12700" marR="5080">
              <a:lnSpc>
                <a:spcPct val="98300"/>
              </a:lnSpc>
              <a:spcBef>
                <a:spcPts val="125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decay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rate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exponential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function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determines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amount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line </a:t>
            </a:r>
            <a:r>
              <a:rPr dirty="0" sz="1200">
                <a:latin typeface="Arial"/>
                <a:cs typeface="Arial"/>
              </a:rPr>
              <a:t>broadening.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 rate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determined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processing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 spc="-125" b="1">
                <a:latin typeface="Courier New"/>
                <a:cs typeface="Courier New"/>
              </a:rPr>
              <a:t>lb</a:t>
            </a:r>
            <a:r>
              <a:rPr dirty="0" sz="1200" spc="-5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(in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Hz).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lb</a:t>
            </a:r>
            <a:r>
              <a:rPr dirty="0" sz="1200" spc="-29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0.3,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corresponds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appropriate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line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735328" y="1323341"/>
            <a:ext cx="2413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800" spc="-25">
                <a:latin typeface="Arial"/>
                <a:cs typeface="Arial"/>
              </a:rPr>
              <a:t>1</a:t>
            </a:r>
            <a:r>
              <a:rPr dirty="0" baseline="-25462" sz="1800" spc="-37">
                <a:latin typeface="Arial"/>
                <a:cs typeface="Arial"/>
              </a:rPr>
              <a:t>H</a:t>
            </a:r>
            <a:endParaRPr baseline="-25462" sz="18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432050" y="1390398"/>
            <a:ext cx="524383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04240" algn="l"/>
                <a:tab pos="1210945" algn="l"/>
                <a:tab pos="2633980" algn="l"/>
                <a:tab pos="3305175" algn="l"/>
                <a:tab pos="3797935" algn="l"/>
                <a:tab pos="4364355" algn="l"/>
                <a:tab pos="5018405" algn="l"/>
              </a:tabLst>
            </a:pPr>
            <a:r>
              <a:rPr dirty="0" sz="1200" spc="-10">
                <a:latin typeface="Arial"/>
                <a:cs typeface="Arial"/>
              </a:rPr>
              <a:t>broadening</a:t>
            </a:r>
            <a:r>
              <a:rPr dirty="0" sz="1200">
                <a:latin typeface="Arial"/>
                <a:cs typeface="Arial"/>
              </a:rPr>
              <a:t>	</a:t>
            </a:r>
            <a:r>
              <a:rPr dirty="0" sz="1200" spc="-25">
                <a:latin typeface="Arial"/>
                <a:cs typeface="Arial"/>
              </a:rPr>
              <a:t>for</a:t>
            </a:r>
            <a:r>
              <a:rPr dirty="0" sz="1200">
                <a:latin typeface="Arial"/>
                <a:cs typeface="Arial"/>
              </a:rPr>
              <a:t>	high-</a:t>
            </a:r>
            <a:r>
              <a:rPr dirty="0" sz="1200" spc="-10">
                <a:latin typeface="Arial"/>
                <a:cs typeface="Arial"/>
              </a:rPr>
              <a:t>resolution</a:t>
            </a:r>
            <a:r>
              <a:rPr dirty="0" sz="1200">
                <a:latin typeface="Arial"/>
                <a:cs typeface="Arial"/>
              </a:rPr>
              <a:t>	</a:t>
            </a:r>
            <a:r>
              <a:rPr dirty="0" sz="1200" spc="-10">
                <a:latin typeface="Arial"/>
                <a:cs typeface="Arial"/>
              </a:rPr>
              <a:t>spectra.</a:t>
            </a:r>
            <a:r>
              <a:rPr dirty="0" sz="1200">
                <a:latin typeface="Arial"/>
                <a:cs typeface="Arial"/>
              </a:rPr>
              <a:t>	</a:t>
            </a:r>
            <a:r>
              <a:rPr dirty="0" sz="1200" spc="-10">
                <a:latin typeface="Arial"/>
                <a:cs typeface="Arial"/>
              </a:rPr>
              <a:t>Enter</a:t>
            </a:r>
            <a:r>
              <a:rPr dirty="0" sz="1200">
                <a:latin typeface="Arial"/>
                <a:cs typeface="Arial"/>
              </a:rPr>
              <a:t>	</a:t>
            </a:r>
            <a:r>
              <a:rPr dirty="0" sz="1200" b="1">
                <a:latin typeface="Courier New"/>
                <a:cs typeface="Courier New"/>
              </a:rPr>
              <a:t>em</a:t>
            </a:r>
            <a:r>
              <a:rPr dirty="0" sz="1200" spc="270" b="1">
                <a:latin typeface="Courier New"/>
                <a:cs typeface="Courier New"/>
              </a:rPr>
              <a:t> </a:t>
            </a:r>
            <a:r>
              <a:rPr dirty="0" sz="1200" spc="-25">
                <a:latin typeface="Arial"/>
                <a:cs typeface="Arial"/>
              </a:rPr>
              <a:t>to</a:t>
            </a:r>
            <a:r>
              <a:rPr dirty="0" sz="1200">
                <a:latin typeface="Arial"/>
                <a:cs typeface="Arial"/>
              </a:rPr>
              <a:t>	</a:t>
            </a:r>
            <a:r>
              <a:rPr dirty="0" sz="1200" spc="-10">
                <a:latin typeface="Arial"/>
                <a:cs typeface="Arial"/>
              </a:rPr>
              <a:t>perform</a:t>
            </a:r>
            <a:r>
              <a:rPr dirty="0" sz="1200">
                <a:latin typeface="Arial"/>
                <a:cs typeface="Arial"/>
              </a:rPr>
              <a:t>	</a:t>
            </a:r>
            <a:r>
              <a:rPr dirty="0" sz="1200" spc="-25">
                <a:latin typeface="Arial"/>
                <a:cs typeface="Arial"/>
              </a:rPr>
              <a:t>the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393968" y="1579371"/>
            <a:ext cx="5300980" cy="151892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algn="just" marL="50165" marR="17780">
              <a:lnSpc>
                <a:spcPct val="100800"/>
              </a:lnSpc>
              <a:spcBef>
                <a:spcPts val="85"/>
              </a:spcBef>
            </a:pPr>
            <a:r>
              <a:rPr dirty="0" sz="1200">
                <a:latin typeface="Arial"/>
                <a:cs typeface="Arial"/>
              </a:rPr>
              <a:t>multiplication,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then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 spc="-125" b="1">
                <a:latin typeface="Courier New"/>
                <a:cs typeface="Courier New"/>
              </a:rPr>
              <a:t>fp</a:t>
            </a:r>
            <a:r>
              <a:rPr dirty="0" sz="1200" spc="-5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Fourier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transform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phase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correct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filtered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data.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You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also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combined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efp</a:t>
            </a:r>
            <a:r>
              <a:rPr dirty="0" sz="1200">
                <a:latin typeface="Arial"/>
                <a:cs typeface="Arial"/>
              </a:rPr>
              <a:t>,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performs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windowing,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Fourier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transformation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phasing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previously </a:t>
            </a:r>
            <a:r>
              <a:rPr dirty="0" sz="1200">
                <a:latin typeface="Arial"/>
                <a:cs typeface="Arial"/>
              </a:rPr>
              <a:t>determined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phase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correction.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final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should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look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like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one </a:t>
            </a:r>
            <a:r>
              <a:rPr dirty="0" sz="1200">
                <a:latin typeface="Arial"/>
                <a:cs typeface="Arial"/>
              </a:rPr>
              <a:t>shown in Figure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2.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15"/>
              </a:spcBef>
            </a:pPr>
            <a:endParaRPr sz="1200">
              <a:latin typeface="Arial"/>
              <a:cs typeface="Arial"/>
            </a:endParaRPr>
          </a:p>
          <a:p>
            <a:pPr algn="just" marL="50800">
              <a:lnSpc>
                <a:spcPct val="100000"/>
              </a:lnSpc>
            </a:pPr>
            <a:r>
              <a:rPr dirty="0" sz="1200" i="1">
                <a:latin typeface="Times New Roman"/>
                <a:cs typeface="Times New Roman"/>
              </a:rPr>
              <a:t>Figure 2: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baseline="38194" sz="1200" i="1">
                <a:latin typeface="Times New Roman"/>
                <a:cs typeface="Times New Roman"/>
              </a:rPr>
              <a:t>1</a:t>
            </a:r>
            <a:r>
              <a:rPr dirty="0" sz="1200" i="1">
                <a:latin typeface="Times New Roman"/>
                <a:cs typeface="Times New Roman"/>
              </a:rPr>
              <a:t>H</a:t>
            </a:r>
            <a:r>
              <a:rPr dirty="0" sz="1200" spc="-1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1D</a:t>
            </a:r>
            <a:r>
              <a:rPr dirty="0" sz="1200" spc="-1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Spectrum</a:t>
            </a:r>
            <a:r>
              <a:rPr dirty="0" sz="1200" spc="-1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of</a:t>
            </a:r>
            <a:r>
              <a:rPr dirty="0" sz="1200" spc="-1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100</a:t>
            </a:r>
            <a:r>
              <a:rPr dirty="0" sz="1200" spc="-1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mg</a:t>
            </a:r>
            <a:r>
              <a:rPr dirty="0" sz="1200" spc="-15" i="1">
                <a:latin typeface="Times New Roman"/>
                <a:cs typeface="Times New Roman"/>
              </a:rPr>
              <a:t> </a:t>
            </a:r>
            <a:r>
              <a:rPr dirty="0" sz="1200" spc="-10" i="1">
                <a:latin typeface="Times New Roman"/>
                <a:cs typeface="Times New Roman"/>
              </a:rPr>
              <a:t>Cholesterylacetate </a:t>
            </a:r>
            <a:r>
              <a:rPr dirty="0" sz="1200" i="1">
                <a:latin typeface="Times New Roman"/>
                <a:cs typeface="Times New Roman"/>
              </a:rPr>
              <a:t>in</a:t>
            </a:r>
            <a:r>
              <a:rPr dirty="0" sz="1200" spc="-15" i="1">
                <a:latin typeface="Times New Roman"/>
                <a:cs typeface="Times New Roman"/>
              </a:rPr>
              <a:t> </a:t>
            </a:r>
            <a:r>
              <a:rPr dirty="0" sz="1200" spc="-10" i="1">
                <a:latin typeface="Times New Roman"/>
                <a:cs typeface="Times New Roman"/>
              </a:rPr>
              <a:t>CDCl3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1530096" y="3725671"/>
            <a:ext cx="5047615" cy="4212590"/>
          </a:xfrm>
          <a:custGeom>
            <a:avLst/>
            <a:gdLst/>
            <a:ahLst/>
            <a:cxnLst/>
            <a:rect l="l" t="t" r="r" b="b"/>
            <a:pathLst>
              <a:path w="5047615" h="4212590">
                <a:moveTo>
                  <a:pt x="0" y="4212336"/>
                </a:moveTo>
                <a:lnTo>
                  <a:pt x="30480" y="4212336"/>
                </a:lnTo>
                <a:lnTo>
                  <a:pt x="48768" y="4206240"/>
                </a:lnTo>
                <a:lnTo>
                  <a:pt x="1085088" y="4206240"/>
                </a:lnTo>
                <a:lnTo>
                  <a:pt x="1091184" y="4120896"/>
                </a:lnTo>
                <a:lnTo>
                  <a:pt x="1091184" y="4206240"/>
                </a:lnTo>
                <a:lnTo>
                  <a:pt x="1840992" y="4206240"/>
                </a:lnTo>
                <a:lnTo>
                  <a:pt x="1847088" y="4200144"/>
                </a:lnTo>
                <a:lnTo>
                  <a:pt x="1853184" y="4206240"/>
                </a:lnTo>
                <a:lnTo>
                  <a:pt x="1865376" y="4206240"/>
                </a:lnTo>
                <a:lnTo>
                  <a:pt x="1877568" y="4200144"/>
                </a:lnTo>
                <a:lnTo>
                  <a:pt x="1883664" y="4194048"/>
                </a:lnTo>
                <a:lnTo>
                  <a:pt x="1895856" y="4206240"/>
                </a:lnTo>
                <a:lnTo>
                  <a:pt x="1962912" y="4206240"/>
                </a:lnTo>
                <a:lnTo>
                  <a:pt x="1993392" y="4200144"/>
                </a:lnTo>
                <a:lnTo>
                  <a:pt x="1993392" y="4163568"/>
                </a:lnTo>
                <a:lnTo>
                  <a:pt x="1999488" y="3950208"/>
                </a:lnTo>
                <a:lnTo>
                  <a:pt x="2005584" y="4005072"/>
                </a:lnTo>
                <a:lnTo>
                  <a:pt x="2011680" y="3950208"/>
                </a:lnTo>
                <a:lnTo>
                  <a:pt x="2017776" y="4157472"/>
                </a:lnTo>
                <a:lnTo>
                  <a:pt x="2023872" y="4187952"/>
                </a:lnTo>
                <a:lnTo>
                  <a:pt x="2048256" y="4206240"/>
                </a:lnTo>
                <a:lnTo>
                  <a:pt x="2139696" y="4206240"/>
                </a:lnTo>
                <a:lnTo>
                  <a:pt x="2139696" y="4200144"/>
                </a:lnTo>
                <a:lnTo>
                  <a:pt x="2151888" y="4206240"/>
                </a:lnTo>
                <a:lnTo>
                  <a:pt x="2316480" y="4206240"/>
                </a:lnTo>
                <a:lnTo>
                  <a:pt x="2322576" y="4200144"/>
                </a:lnTo>
                <a:lnTo>
                  <a:pt x="2328672" y="4206240"/>
                </a:lnTo>
                <a:lnTo>
                  <a:pt x="2334768" y="4200144"/>
                </a:lnTo>
                <a:lnTo>
                  <a:pt x="2346960" y="4200144"/>
                </a:lnTo>
                <a:lnTo>
                  <a:pt x="2353056" y="4163568"/>
                </a:lnTo>
                <a:lnTo>
                  <a:pt x="2353056" y="4169664"/>
                </a:lnTo>
                <a:lnTo>
                  <a:pt x="2359152" y="4145280"/>
                </a:lnTo>
                <a:lnTo>
                  <a:pt x="2359152" y="4157472"/>
                </a:lnTo>
                <a:lnTo>
                  <a:pt x="2359152" y="4145280"/>
                </a:lnTo>
                <a:lnTo>
                  <a:pt x="2365248" y="4151376"/>
                </a:lnTo>
                <a:lnTo>
                  <a:pt x="2371344" y="4078224"/>
                </a:lnTo>
                <a:lnTo>
                  <a:pt x="2371344" y="4090416"/>
                </a:lnTo>
                <a:lnTo>
                  <a:pt x="2377440" y="4120896"/>
                </a:lnTo>
                <a:lnTo>
                  <a:pt x="2377440" y="4090416"/>
                </a:lnTo>
                <a:lnTo>
                  <a:pt x="2377440" y="4108704"/>
                </a:lnTo>
                <a:lnTo>
                  <a:pt x="2383536" y="4102608"/>
                </a:lnTo>
                <a:lnTo>
                  <a:pt x="2383536" y="4108704"/>
                </a:lnTo>
                <a:lnTo>
                  <a:pt x="2383536" y="4066032"/>
                </a:lnTo>
                <a:lnTo>
                  <a:pt x="2389632" y="4108704"/>
                </a:lnTo>
                <a:lnTo>
                  <a:pt x="2395728" y="4145280"/>
                </a:lnTo>
                <a:lnTo>
                  <a:pt x="2395728" y="4126992"/>
                </a:lnTo>
                <a:lnTo>
                  <a:pt x="2401824" y="4163568"/>
                </a:lnTo>
                <a:lnTo>
                  <a:pt x="2401824" y="4151376"/>
                </a:lnTo>
                <a:lnTo>
                  <a:pt x="2407920" y="4194048"/>
                </a:lnTo>
                <a:lnTo>
                  <a:pt x="2426208" y="4206240"/>
                </a:lnTo>
                <a:lnTo>
                  <a:pt x="2535936" y="4206240"/>
                </a:lnTo>
                <a:lnTo>
                  <a:pt x="2535936" y="4200144"/>
                </a:lnTo>
                <a:lnTo>
                  <a:pt x="2542032" y="4206240"/>
                </a:lnTo>
                <a:lnTo>
                  <a:pt x="2578608" y="4206240"/>
                </a:lnTo>
                <a:lnTo>
                  <a:pt x="2590800" y="4200144"/>
                </a:lnTo>
                <a:lnTo>
                  <a:pt x="2609088" y="4200144"/>
                </a:lnTo>
                <a:lnTo>
                  <a:pt x="2627376" y="4206240"/>
                </a:lnTo>
                <a:lnTo>
                  <a:pt x="3364992" y="4206240"/>
                </a:lnTo>
                <a:lnTo>
                  <a:pt x="3371088" y="4200144"/>
                </a:lnTo>
                <a:lnTo>
                  <a:pt x="3377184" y="4206240"/>
                </a:lnTo>
                <a:lnTo>
                  <a:pt x="3383280" y="4200144"/>
                </a:lnTo>
                <a:lnTo>
                  <a:pt x="3389376" y="4200144"/>
                </a:lnTo>
                <a:lnTo>
                  <a:pt x="3401568" y="4206240"/>
                </a:lnTo>
                <a:lnTo>
                  <a:pt x="3413760" y="4200144"/>
                </a:lnTo>
                <a:lnTo>
                  <a:pt x="3419856" y="4200144"/>
                </a:lnTo>
                <a:lnTo>
                  <a:pt x="3444240" y="4194048"/>
                </a:lnTo>
                <a:lnTo>
                  <a:pt x="3444240" y="4181856"/>
                </a:lnTo>
                <a:lnTo>
                  <a:pt x="3450336" y="4187952"/>
                </a:lnTo>
                <a:lnTo>
                  <a:pt x="3462528" y="4175760"/>
                </a:lnTo>
                <a:lnTo>
                  <a:pt x="3468624" y="4114800"/>
                </a:lnTo>
                <a:lnTo>
                  <a:pt x="3474720" y="3749040"/>
                </a:lnTo>
                <a:lnTo>
                  <a:pt x="3480816" y="4035552"/>
                </a:lnTo>
                <a:lnTo>
                  <a:pt x="3486912" y="3816096"/>
                </a:lnTo>
                <a:lnTo>
                  <a:pt x="3493008" y="4126992"/>
                </a:lnTo>
                <a:lnTo>
                  <a:pt x="3505200" y="4175760"/>
                </a:lnTo>
                <a:lnTo>
                  <a:pt x="3511296" y="4169664"/>
                </a:lnTo>
                <a:lnTo>
                  <a:pt x="3511296" y="4175760"/>
                </a:lnTo>
                <a:lnTo>
                  <a:pt x="3517392" y="4163568"/>
                </a:lnTo>
                <a:lnTo>
                  <a:pt x="3517392" y="4187952"/>
                </a:lnTo>
                <a:lnTo>
                  <a:pt x="3535680" y="4200144"/>
                </a:lnTo>
                <a:lnTo>
                  <a:pt x="3547872" y="4200144"/>
                </a:lnTo>
                <a:lnTo>
                  <a:pt x="3553968" y="4181856"/>
                </a:lnTo>
                <a:lnTo>
                  <a:pt x="3553968" y="4200144"/>
                </a:lnTo>
                <a:lnTo>
                  <a:pt x="3560064" y="4200144"/>
                </a:lnTo>
                <a:lnTo>
                  <a:pt x="3590544" y="4187952"/>
                </a:lnTo>
                <a:lnTo>
                  <a:pt x="3596640" y="4163568"/>
                </a:lnTo>
                <a:lnTo>
                  <a:pt x="3596640" y="4175760"/>
                </a:lnTo>
                <a:lnTo>
                  <a:pt x="3602736" y="4145280"/>
                </a:lnTo>
                <a:lnTo>
                  <a:pt x="3608832" y="4047744"/>
                </a:lnTo>
                <a:lnTo>
                  <a:pt x="3608832" y="4053840"/>
                </a:lnTo>
                <a:lnTo>
                  <a:pt x="3614928" y="3797808"/>
                </a:lnTo>
                <a:lnTo>
                  <a:pt x="3621024" y="0"/>
                </a:lnTo>
                <a:lnTo>
                  <a:pt x="3621024" y="3840480"/>
                </a:lnTo>
                <a:lnTo>
                  <a:pt x="3627120" y="3931920"/>
                </a:lnTo>
                <a:lnTo>
                  <a:pt x="3633216" y="3870960"/>
                </a:lnTo>
                <a:lnTo>
                  <a:pt x="3633216" y="3895344"/>
                </a:lnTo>
                <a:lnTo>
                  <a:pt x="3639312" y="3846576"/>
                </a:lnTo>
                <a:lnTo>
                  <a:pt x="3639312" y="3956304"/>
                </a:lnTo>
                <a:lnTo>
                  <a:pt x="3645408" y="3950208"/>
                </a:lnTo>
                <a:lnTo>
                  <a:pt x="3645408" y="4090416"/>
                </a:lnTo>
                <a:lnTo>
                  <a:pt x="3651504" y="4066032"/>
                </a:lnTo>
                <a:lnTo>
                  <a:pt x="3657600" y="4078224"/>
                </a:lnTo>
                <a:lnTo>
                  <a:pt x="3663696" y="4017264"/>
                </a:lnTo>
                <a:lnTo>
                  <a:pt x="3669792" y="4084320"/>
                </a:lnTo>
                <a:lnTo>
                  <a:pt x="3675888" y="4133088"/>
                </a:lnTo>
                <a:lnTo>
                  <a:pt x="3681984" y="4114800"/>
                </a:lnTo>
                <a:lnTo>
                  <a:pt x="3688080" y="3828288"/>
                </a:lnTo>
                <a:lnTo>
                  <a:pt x="3700272" y="3998976"/>
                </a:lnTo>
                <a:lnTo>
                  <a:pt x="3706368" y="3736848"/>
                </a:lnTo>
                <a:lnTo>
                  <a:pt x="3712464" y="3761232"/>
                </a:lnTo>
                <a:lnTo>
                  <a:pt x="3712464" y="3736848"/>
                </a:lnTo>
                <a:lnTo>
                  <a:pt x="3712464" y="3889248"/>
                </a:lnTo>
                <a:lnTo>
                  <a:pt x="3718560" y="3870960"/>
                </a:lnTo>
                <a:lnTo>
                  <a:pt x="3724656" y="4041648"/>
                </a:lnTo>
                <a:lnTo>
                  <a:pt x="3730752" y="4035552"/>
                </a:lnTo>
                <a:lnTo>
                  <a:pt x="3730752" y="4090416"/>
                </a:lnTo>
                <a:lnTo>
                  <a:pt x="3736848" y="4078224"/>
                </a:lnTo>
                <a:lnTo>
                  <a:pt x="3742944" y="4133088"/>
                </a:lnTo>
                <a:lnTo>
                  <a:pt x="3742944" y="4102608"/>
                </a:lnTo>
                <a:lnTo>
                  <a:pt x="3749040" y="4163568"/>
                </a:lnTo>
                <a:lnTo>
                  <a:pt x="3761232" y="4181856"/>
                </a:lnTo>
                <a:lnTo>
                  <a:pt x="3779520" y="4181856"/>
                </a:lnTo>
                <a:lnTo>
                  <a:pt x="3785616" y="4151376"/>
                </a:lnTo>
                <a:lnTo>
                  <a:pt x="3791712" y="4163568"/>
                </a:lnTo>
                <a:lnTo>
                  <a:pt x="3797808" y="4163568"/>
                </a:lnTo>
                <a:lnTo>
                  <a:pt x="3803904" y="4126992"/>
                </a:lnTo>
                <a:lnTo>
                  <a:pt x="3803904" y="4139184"/>
                </a:lnTo>
                <a:lnTo>
                  <a:pt x="3803904" y="4108704"/>
                </a:lnTo>
                <a:lnTo>
                  <a:pt x="3810000" y="4145280"/>
                </a:lnTo>
                <a:lnTo>
                  <a:pt x="3822192" y="4011168"/>
                </a:lnTo>
                <a:lnTo>
                  <a:pt x="3822192" y="3931920"/>
                </a:lnTo>
                <a:lnTo>
                  <a:pt x="3822192" y="3968496"/>
                </a:lnTo>
                <a:lnTo>
                  <a:pt x="3828288" y="3913632"/>
                </a:lnTo>
                <a:lnTo>
                  <a:pt x="3828288" y="3950208"/>
                </a:lnTo>
                <a:lnTo>
                  <a:pt x="3828288" y="3944112"/>
                </a:lnTo>
                <a:lnTo>
                  <a:pt x="3834384" y="3950208"/>
                </a:lnTo>
                <a:lnTo>
                  <a:pt x="3834384" y="3938016"/>
                </a:lnTo>
                <a:lnTo>
                  <a:pt x="3834384" y="3950208"/>
                </a:lnTo>
                <a:lnTo>
                  <a:pt x="3846576" y="3810000"/>
                </a:lnTo>
                <a:lnTo>
                  <a:pt x="3846576" y="3858768"/>
                </a:lnTo>
                <a:lnTo>
                  <a:pt x="3846576" y="3846576"/>
                </a:lnTo>
                <a:lnTo>
                  <a:pt x="3852672" y="3858768"/>
                </a:lnTo>
                <a:lnTo>
                  <a:pt x="3852672" y="3810000"/>
                </a:lnTo>
                <a:lnTo>
                  <a:pt x="3858768" y="3938016"/>
                </a:lnTo>
                <a:lnTo>
                  <a:pt x="3858768" y="3895344"/>
                </a:lnTo>
                <a:lnTo>
                  <a:pt x="3864864" y="3919728"/>
                </a:lnTo>
                <a:lnTo>
                  <a:pt x="3864864" y="3779520"/>
                </a:lnTo>
                <a:lnTo>
                  <a:pt x="3870960" y="3864864"/>
                </a:lnTo>
                <a:lnTo>
                  <a:pt x="3870960" y="3767328"/>
                </a:lnTo>
                <a:lnTo>
                  <a:pt x="3877056" y="3578352"/>
                </a:lnTo>
                <a:lnTo>
                  <a:pt x="3883152" y="3791712"/>
                </a:lnTo>
                <a:lnTo>
                  <a:pt x="3883152" y="3779520"/>
                </a:lnTo>
                <a:lnTo>
                  <a:pt x="3883152" y="3785616"/>
                </a:lnTo>
                <a:lnTo>
                  <a:pt x="3889248" y="3681984"/>
                </a:lnTo>
                <a:lnTo>
                  <a:pt x="3889248" y="3822192"/>
                </a:lnTo>
                <a:lnTo>
                  <a:pt x="3889248" y="3816096"/>
                </a:lnTo>
                <a:lnTo>
                  <a:pt x="3901440" y="4023360"/>
                </a:lnTo>
                <a:lnTo>
                  <a:pt x="3907536" y="3919728"/>
                </a:lnTo>
                <a:lnTo>
                  <a:pt x="3907536" y="3992880"/>
                </a:lnTo>
                <a:lnTo>
                  <a:pt x="3913632" y="3907536"/>
                </a:lnTo>
                <a:lnTo>
                  <a:pt x="3919728" y="4041648"/>
                </a:lnTo>
                <a:lnTo>
                  <a:pt x="3919728" y="4029456"/>
                </a:lnTo>
                <a:lnTo>
                  <a:pt x="3925824" y="3956304"/>
                </a:lnTo>
                <a:lnTo>
                  <a:pt x="3931920" y="3968496"/>
                </a:lnTo>
                <a:lnTo>
                  <a:pt x="3931920" y="3956304"/>
                </a:lnTo>
                <a:lnTo>
                  <a:pt x="3938016" y="3962400"/>
                </a:lnTo>
                <a:lnTo>
                  <a:pt x="3944112" y="3901440"/>
                </a:lnTo>
                <a:lnTo>
                  <a:pt x="3944112" y="3785616"/>
                </a:lnTo>
                <a:lnTo>
                  <a:pt x="3944112" y="3870960"/>
                </a:lnTo>
                <a:lnTo>
                  <a:pt x="3950208" y="3864864"/>
                </a:lnTo>
                <a:lnTo>
                  <a:pt x="3950208" y="3901440"/>
                </a:lnTo>
                <a:lnTo>
                  <a:pt x="3956304" y="3700272"/>
                </a:lnTo>
                <a:lnTo>
                  <a:pt x="3962400" y="3925824"/>
                </a:lnTo>
                <a:lnTo>
                  <a:pt x="3968496" y="3956304"/>
                </a:lnTo>
                <a:lnTo>
                  <a:pt x="3968496" y="4035552"/>
                </a:lnTo>
                <a:lnTo>
                  <a:pt x="3974592" y="4023360"/>
                </a:lnTo>
                <a:lnTo>
                  <a:pt x="3980688" y="3998976"/>
                </a:lnTo>
                <a:lnTo>
                  <a:pt x="3986784" y="4084320"/>
                </a:lnTo>
                <a:lnTo>
                  <a:pt x="3992880" y="4059936"/>
                </a:lnTo>
                <a:lnTo>
                  <a:pt x="3998976" y="3998976"/>
                </a:lnTo>
                <a:lnTo>
                  <a:pt x="4005072" y="4066032"/>
                </a:lnTo>
                <a:lnTo>
                  <a:pt x="4011168" y="4072128"/>
                </a:lnTo>
                <a:lnTo>
                  <a:pt x="4011168" y="3944112"/>
                </a:lnTo>
                <a:lnTo>
                  <a:pt x="4017264" y="4005072"/>
                </a:lnTo>
                <a:lnTo>
                  <a:pt x="4017264" y="3968496"/>
                </a:lnTo>
                <a:lnTo>
                  <a:pt x="4023360" y="3980688"/>
                </a:lnTo>
                <a:lnTo>
                  <a:pt x="4023360" y="3974592"/>
                </a:lnTo>
                <a:lnTo>
                  <a:pt x="4029456" y="3974592"/>
                </a:lnTo>
                <a:lnTo>
                  <a:pt x="4029456" y="3779520"/>
                </a:lnTo>
                <a:lnTo>
                  <a:pt x="4035552" y="3889248"/>
                </a:lnTo>
                <a:lnTo>
                  <a:pt x="4041648" y="3816096"/>
                </a:lnTo>
                <a:lnTo>
                  <a:pt x="4041648" y="3828288"/>
                </a:lnTo>
                <a:lnTo>
                  <a:pt x="4047744" y="3413760"/>
                </a:lnTo>
                <a:lnTo>
                  <a:pt x="4047744" y="3572256"/>
                </a:lnTo>
                <a:lnTo>
                  <a:pt x="4053840" y="3511296"/>
                </a:lnTo>
                <a:lnTo>
                  <a:pt x="4053840" y="3547872"/>
                </a:lnTo>
                <a:lnTo>
                  <a:pt x="4059936" y="3480816"/>
                </a:lnTo>
                <a:lnTo>
                  <a:pt x="4066032" y="3706368"/>
                </a:lnTo>
                <a:lnTo>
                  <a:pt x="4066032" y="3694176"/>
                </a:lnTo>
                <a:lnTo>
                  <a:pt x="4072128" y="3755136"/>
                </a:lnTo>
                <a:lnTo>
                  <a:pt x="4072128" y="3846576"/>
                </a:lnTo>
                <a:lnTo>
                  <a:pt x="4078224" y="3688080"/>
                </a:lnTo>
                <a:lnTo>
                  <a:pt x="4084320" y="3931920"/>
                </a:lnTo>
                <a:lnTo>
                  <a:pt x="4090416" y="3852672"/>
                </a:lnTo>
                <a:lnTo>
                  <a:pt x="4090416" y="3944112"/>
                </a:lnTo>
                <a:lnTo>
                  <a:pt x="4096512" y="3761232"/>
                </a:lnTo>
                <a:lnTo>
                  <a:pt x="4096512" y="3797808"/>
                </a:lnTo>
                <a:lnTo>
                  <a:pt x="4102608" y="3364992"/>
                </a:lnTo>
                <a:lnTo>
                  <a:pt x="4102608" y="1054608"/>
                </a:lnTo>
                <a:lnTo>
                  <a:pt x="4108704" y="3517392"/>
                </a:lnTo>
                <a:lnTo>
                  <a:pt x="4114800" y="3803904"/>
                </a:lnTo>
                <a:lnTo>
                  <a:pt x="4120896" y="3797808"/>
                </a:lnTo>
                <a:lnTo>
                  <a:pt x="4120896" y="3852672"/>
                </a:lnTo>
                <a:lnTo>
                  <a:pt x="4120896" y="3834384"/>
                </a:lnTo>
                <a:lnTo>
                  <a:pt x="4120896" y="3877056"/>
                </a:lnTo>
                <a:lnTo>
                  <a:pt x="4126992" y="3852672"/>
                </a:lnTo>
                <a:lnTo>
                  <a:pt x="4133088" y="3950208"/>
                </a:lnTo>
                <a:lnTo>
                  <a:pt x="4133088" y="3895344"/>
                </a:lnTo>
                <a:lnTo>
                  <a:pt x="4139184" y="3974592"/>
                </a:lnTo>
                <a:lnTo>
                  <a:pt x="4145280" y="3791712"/>
                </a:lnTo>
                <a:lnTo>
                  <a:pt x="4151376" y="2706624"/>
                </a:lnTo>
                <a:lnTo>
                  <a:pt x="4157472" y="3761232"/>
                </a:lnTo>
                <a:lnTo>
                  <a:pt x="4163568" y="2816352"/>
                </a:lnTo>
                <a:lnTo>
                  <a:pt x="4163568" y="3919728"/>
                </a:lnTo>
                <a:lnTo>
                  <a:pt x="4169664" y="3816096"/>
                </a:lnTo>
                <a:lnTo>
                  <a:pt x="4175760" y="1481328"/>
                </a:lnTo>
                <a:lnTo>
                  <a:pt x="4181856" y="3675888"/>
                </a:lnTo>
                <a:lnTo>
                  <a:pt x="4181856" y="2249424"/>
                </a:lnTo>
                <a:lnTo>
                  <a:pt x="4187952" y="2359152"/>
                </a:lnTo>
                <a:lnTo>
                  <a:pt x="4187952" y="1627632"/>
                </a:lnTo>
                <a:lnTo>
                  <a:pt x="4194048" y="3877056"/>
                </a:lnTo>
                <a:lnTo>
                  <a:pt x="4200144" y="4078224"/>
                </a:lnTo>
                <a:lnTo>
                  <a:pt x="4206240" y="4108704"/>
                </a:lnTo>
                <a:lnTo>
                  <a:pt x="4212336" y="4169664"/>
                </a:lnTo>
                <a:lnTo>
                  <a:pt x="4230624" y="4187952"/>
                </a:lnTo>
                <a:lnTo>
                  <a:pt x="4248912" y="4181856"/>
                </a:lnTo>
                <a:lnTo>
                  <a:pt x="4255008" y="4169664"/>
                </a:lnTo>
                <a:lnTo>
                  <a:pt x="4255008" y="4163568"/>
                </a:lnTo>
                <a:lnTo>
                  <a:pt x="4267200" y="3998976"/>
                </a:lnTo>
                <a:lnTo>
                  <a:pt x="4273296" y="1347216"/>
                </a:lnTo>
                <a:lnTo>
                  <a:pt x="4273296" y="3858768"/>
                </a:lnTo>
                <a:lnTo>
                  <a:pt x="4279392" y="4096512"/>
                </a:lnTo>
                <a:lnTo>
                  <a:pt x="4291584" y="4120896"/>
                </a:lnTo>
                <a:lnTo>
                  <a:pt x="4291584" y="4169664"/>
                </a:lnTo>
                <a:lnTo>
                  <a:pt x="4309872" y="4194048"/>
                </a:lnTo>
                <a:lnTo>
                  <a:pt x="4334256" y="4200144"/>
                </a:lnTo>
                <a:lnTo>
                  <a:pt x="4340352" y="4200144"/>
                </a:lnTo>
                <a:lnTo>
                  <a:pt x="4340352" y="4187952"/>
                </a:lnTo>
                <a:lnTo>
                  <a:pt x="4346448" y="4200144"/>
                </a:lnTo>
                <a:lnTo>
                  <a:pt x="4370832" y="4200144"/>
                </a:lnTo>
                <a:lnTo>
                  <a:pt x="4370832" y="4187952"/>
                </a:lnTo>
                <a:lnTo>
                  <a:pt x="4376928" y="4200144"/>
                </a:lnTo>
                <a:lnTo>
                  <a:pt x="4383024" y="4206240"/>
                </a:lnTo>
                <a:lnTo>
                  <a:pt x="4498848" y="4206240"/>
                </a:lnTo>
                <a:lnTo>
                  <a:pt x="4498848" y="4194048"/>
                </a:lnTo>
                <a:lnTo>
                  <a:pt x="4504944" y="4206240"/>
                </a:lnTo>
                <a:lnTo>
                  <a:pt x="4523232" y="4206240"/>
                </a:lnTo>
                <a:lnTo>
                  <a:pt x="4535424" y="4200144"/>
                </a:lnTo>
                <a:lnTo>
                  <a:pt x="4541520" y="4206240"/>
                </a:lnTo>
                <a:lnTo>
                  <a:pt x="4547616" y="4206240"/>
                </a:lnTo>
                <a:lnTo>
                  <a:pt x="4565904" y="4200144"/>
                </a:lnTo>
                <a:lnTo>
                  <a:pt x="4572000" y="4200144"/>
                </a:lnTo>
                <a:lnTo>
                  <a:pt x="4584192" y="4194048"/>
                </a:lnTo>
                <a:lnTo>
                  <a:pt x="4590288" y="4169664"/>
                </a:lnTo>
                <a:lnTo>
                  <a:pt x="4590288" y="4047744"/>
                </a:lnTo>
                <a:lnTo>
                  <a:pt x="4596384" y="4108704"/>
                </a:lnTo>
                <a:lnTo>
                  <a:pt x="4596384" y="30480"/>
                </a:lnTo>
                <a:lnTo>
                  <a:pt x="4602480" y="4017264"/>
                </a:lnTo>
                <a:lnTo>
                  <a:pt x="4608576" y="4139184"/>
                </a:lnTo>
                <a:lnTo>
                  <a:pt x="4620768" y="4187952"/>
                </a:lnTo>
                <a:lnTo>
                  <a:pt x="4639056" y="4206240"/>
                </a:lnTo>
                <a:lnTo>
                  <a:pt x="4693920" y="4206240"/>
                </a:lnTo>
                <a:lnTo>
                  <a:pt x="4693920" y="4194048"/>
                </a:lnTo>
                <a:lnTo>
                  <a:pt x="4700016" y="4206240"/>
                </a:lnTo>
                <a:lnTo>
                  <a:pt x="5047488" y="4206240"/>
                </a:lnTo>
              </a:path>
            </a:pathLst>
          </a:custGeom>
          <a:ln w="6096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1530096" y="8395207"/>
            <a:ext cx="5072380" cy="79375"/>
          </a:xfrm>
          <a:custGeom>
            <a:avLst/>
            <a:gdLst/>
            <a:ahLst/>
            <a:cxnLst/>
            <a:rect l="l" t="t" r="r" b="b"/>
            <a:pathLst>
              <a:path w="5072380" h="79375">
                <a:moveTo>
                  <a:pt x="0" y="0"/>
                </a:moveTo>
                <a:lnTo>
                  <a:pt x="18288" y="0"/>
                </a:lnTo>
                <a:lnTo>
                  <a:pt x="18288" y="67056"/>
                </a:lnTo>
                <a:lnTo>
                  <a:pt x="18288" y="0"/>
                </a:lnTo>
                <a:lnTo>
                  <a:pt x="60960" y="0"/>
                </a:lnTo>
                <a:lnTo>
                  <a:pt x="60960" y="42672"/>
                </a:lnTo>
                <a:lnTo>
                  <a:pt x="60960" y="0"/>
                </a:lnTo>
                <a:lnTo>
                  <a:pt x="109728" y="0"/>
                </a:lnTo>
                <a:lnTo>
                  <a:pt x="109728" y="42672"/>
                </a:lnTo>
                <a:lnTo>
                  <a:pt x="109728" y="0"/>
                </a:lnTo>
                <a:lnTo>
                  <a:pt x="158496" y="0"/>
                </a:lnTo>
                <a:lnTo>
                  <a:pt x="158496" y="42672"/>
                </a:lnTo>
                <a:lnTo>
                  <a:pt x="158496" y="0"/>
                </a:lnTo>
                <a:lnTo>
                  <a:pt x="207264" y="0"/>
                </a:lnTo>
                <a:lnTo>
                  <a:pt x="207264" y="42672"/>
                </a:lnTo>
                <a:lnTo>
                  <a:pt x="207264" y="0"/>
                </a:lnTo>
                <a:lnTo>
                  <a:pt x="256032" y="0"/>
                </a:lnTo>
                <a:lnTo>
                  <a:pt x="256032" y="79248"/>
                </a:lnTo>
                <a:lnTo>
                  <a:pt x="256032" y="0"/>
                </a:lnTo>
                <a:lnTo>
                  <a:pt x="304800" y="0"/>
                </a:lnTo>
                <a:lnTo>
                  <a:pt x="304800" y="42672"/>
                </a:lnTo>
                <a:lnTo>
                  <a:pt x="304800" y="0"/>
                </a:lnTo>
                <a:lnTo>
                  <a:pt x="353568" y="0"/>
                </a:lnTo>
                <a:lnTo>
                  <a:pt x="353568" y="42672"/>
                </a:lnTo>
                <a:lnTo>
                  <a:pt x="353568" y="0"/>
                </a:lnTo>
                <a:lnTo>
                  <a:pt x="402336" y="0"/>
                </a:lnTo>
                <a:lnTo>
                  <a:pt x="402336" y="42672"/>
                </a:lnTo>
                <a:lnTo>
                  <a:pt x="402336" y="0"/>
                </a:lnTo>
                <a:lnTo>
                  <a:pt x="451104" y="0"/>
                </a:lnTo>
                <a:lnTo>
                  <a:pt x="451104" y="42672"/>
                </a:lnTo>
                <a:lnTo>
                  <a:pt x="451104" y="0"/>
                </a:lnTo>
                <a:lnTo>
                  <a:pt x="493776" y="0"/>
                </a:lnTo>
                <a:lnTo>
                  <a:pt x="493776" y="67056"/>
                </a:lnTo>
                <a:lnTo>
                  <a:pt x="493776" y="0"/>
                </a:lnTo>
                <a:lnTo>
                  <a:pt x="542544" y="0"/>
                </a:lnTo>
                <a:lnTo>
                  <a:pt x="542544" y="42672"/>
                </a:lnTo>
                <a:lnTo>
                  <a:pt x="542544" y="0"/>
                </a:lnTo>
                <a:lnTo>
                  <a:pt x="591312" y="0"/>
                </a:lnTo>
                <a:lnTo>
                  <a:pt x="591312" y="42672"/>
                </a:lnTo>
                <a:lnTo>
                  <a:pt x="591312" y="0"/>
                </a:lnTo>
                <a:lnTo>
                  <a:pt x="640080" y="0"/>
                </a:lnTo>
                <a:lnTo>
                  <a:pt x="640080" y="42672"/>
                </a:lnTo>
                <a:lnTo>
                  <a:pt x="640080" y="0"/>
                </a:lnTo>
                <a:lnTo>
                  <a:pt x="688848" y="0"/>
                </a:lnTo>
                <a:lnTo>
                  <a:pt x="688848" y="42672"/>
                </a:lnTo>
                <a:lnTo>
                  <a:pt x="688848" y="0"/>
                </a:lnTo>
                <a:lnTo>
                  <a:pt x="737616" y="0"/>
                </a:lnTo>
                <a:lnTo>
                  <a:pt x="737616" y="79248"/>
                </a:lnTo>
                <a:lnTo>
                  <a:pt x="737616" y="0"/>
                </a:lnTo>
                <a:lnTo>
                  <a:pt x="786384" y="0"/>
                </a:lnTo>
                <a:lnTo>
                  <a:pt x="786384" y="42672"/>
                </a:lnTo>
                <a:lnTo>
                  <a:pt x="786384" y="0"/>
                </a:lnTo>
                <a:lnTo>
                  <a:pt x="835152" y="0"/>
                </a:lnTo>
                <a:lnTo>
                  <a:pt x="835152" y="42672"/>
                </a:lnTo>
                <a:lnTo>
                  <a:pt x="835152" y="0"/>
                </a:lnTo>
                <a:lnTo>
                  <a:pt x="883920" y="0"/>
                </a:lnTo>
                <a:lnTo>
                  <a:pt x="883920" y="42672"/>
                </a:lnTo>
                <a:lnTo>
                  <a:pt x="883920" y="0"/>
                </a:lnTo>
                <a:lnTo>
                  <a:pt x="932688" y="0"/>
                </a:lnTo>
                <a:lnTo>
                  <a:pt x="932688" y="42672"/>
                </a:lnTo>
                <a:lnTo>
                  <a:pt x="932688" y="0"/>
                </a:lnTo>
                <a:lnTo>
                  <a:pt x="981456" y="0"/>
                </a:lnTo>
                <a:lnTo>
                  <a:pt x="981456" y="67056"/>
                </a:lnTo>
                <a:lnTo>
                  <a:pt x="981456" y="0"/>
                </a:lnTo>
                <a:lnTo>
                  <a:pt x="1030224" y="0"/>
                </a:lnTo>
                <a:lnTo>
                  <a:pt x="1030224" y="42672"/>
                </a:lnTo>
                <a:lnTo>
                  <a:pt x="1030224" y="0"/>
                </a:lnTo>
                <a:lnTo>
                  <a:pt x="1072896" y="0"/>
                </a:lnTo>
                <a:lnTo>
                  <a:pt x="1072896" y="42672"/>
                </a:lnTo>
                <a:lnTo>
                  <a:pt x="1072896" y="0"/>
                </a:lnTo>
                <a:lnTo>
                  <a:pt x="1121664" y="0"/>
                </a:lnTo>
                <a:lnTo>
                  <a:pt x="1121664" y="42672"/>
                </a:lnTo>
                <a:lnTo>
                  <a:pt x="1121664" y="0"/>
                </a:lnTo>
                <a:lnTo>
                  <a:pt x="1170432" y="0"/>
                </a:lnTo>
                <a:lnTo>
                  <a:pt x="1170432" y="42672"/>
                </a:lnTo>
                <a:lnTo>
                  <a:pt x="1170432" y="0"/>
                </a:lnTo>
                <a:lnTo>
                  <a:pt x="1219200" y="0"/>
                </a:lnTo>
                <a:lnTo>
                  <a:pt x="1219200" y="79248"/>
                </a:lnTo>
                <a:lnTo>
                  <a:pt x="1219200" y="0"/>
                </a:lnTo>
                <a:lnTo>
                  <a:pt x="1267968" y="0"/>
                </a:lnTo>
                <a:lnTo>
                  <a:pt x="1267968" y="42672"/>
                </a:lnTo>
                <a:lnTo>
                  <a:pt x="1267968" y="0"/>
                </a:lnTo>
                <a:lnTo>
                  <a:pt x="1316736" y="0"/>
                </a:lnTo>
                <a:lnTo>
                  <a:pt x="1316736" y="42672"/>
                </a:lnTo>
                <a:lnTo>
                  <a:pt x="1316736" y="0"/>
                </a:lnTo>
                <a:lnTo>
                  <a:pt x="1365504" y="0"/>
                </a:lnTo>
                <a:lnTo>
                  <a:pt x="1365504" y="42672"/>
                </a:lnTo>
                <a:lnTo>
                  <a:pt x="1365504" y="0"/>
                </a:lnTo>
                <a:lnTo>
                  <a:pt x="1414272" y="0"/>
                </a:lnTo>
                <a:lnTo>
                  <a:pt x="1414272" y="42672"/>
                </a:lnTo>
                <a:lnTo>
                  <a:pt x="1414272" y="0"/>
                </a:lnTo>
                <a:lnTo>
                  <a:pt x="1463040" y="0"/>
                </a:lnTo>
                <a:lnTo>
                  <a:pt x="1463040" y="67056"/>
                </a:lnTo>
                <a:lnTo>
                  <a:pt x="1463040" y="0"/>
                </a:lnTo>
                <a:lnTo>
                  <a:pt x="1511808" y="0"/>
                </a:lnTo>
                <a:lnTo>
                  <a:pt x="1511808" y="42672"/>
                </a:lnTo>
                <a:lnTo>
                  <a:pt x="1511808" y="0"/>
                </a:lnTo>
                <a:lnTo>
                  <a:pt x="1560576" y="0"/>
                </a:lnTo>
                <a:lnTo>
                  <a:pt x="1560576" y="42672"/>
                </a:lnTo>
                <a:lnTo>
                  <a:pt x="1560576" y="0"/>
                </a:lnTo>
                <a:lnTo>
                  <a:pt x="1609344" y="0"/>
                </a:lnTo>
                <a:lnTo>
                  <a:pt x="1609344" y="42672"/>
                </a:lnTo>
                <a:lnTo>
                  <a:pt x="1609344" y="0"/>
                </a:lnTo>
                <a:lnTo>
                  <a:pt x="1652016" y="0"/>
                </a:lnTo>
                <a:lnTo>
                  <a:pt x="1652016" y="42672"/>
                </a:lnTo>
                <a:lnTo>
                  <a:pt x="1652016" y="0"/>
                </a:lnTo>
                <a:lnTo>
                  <a:pt x="1700784" y="0"/>
                </a:lnTo>
                <a:lnTo>
                  <a:pt x="1700784" y="79248"/>
                </a:lnTo>
                <a:lnTo>
                  <a:pt x="1700784" y="0"/>
                </a:lnTo>
                <a:lnTo>
                  <a:pt x="1749552" y="0"/>
                </a:lnTo>
                <a:lnTo>
                  <a:pt x="1749552" y="42672"/>
                </a:lnTo>
                <a:lnTo>
                  <a:pt x="1749552" y="0"/>
                </a:lnTo>
                <a:lnTo>
                  <a:pt x="1798320" y="0"/>
                </a:lnTo>
                <a:lnTo>
                  <a:pt x="1798320" y="42672"/>
                </a:lnTo>
                <a:lnTo>
                  <a:pt x="1798320" y="0"/>
                </a:lnTo>
                <a:lnTo>
                  <a:pt x="1847088" y="0"/>
                </a:lnTo>
                <a:lnTo>
                  <a:pt x="1847088" y="42672"/>
                </a:lnTo>
                <a:lnTo>
                  <a:pt x="1847088" y="0"/>
                </a:lnTo>
                <a:lnTo>
                  <a:pt x="1895856" y="0"/>
                </a:lnTo>
                <a:lnTo>
                  <a:pt x="1895856" y="42672"/>
                </a:lnTo>
                <a:lnTo>
                  <a:pt x="1895856" y="0"/>
                </a:lnTo>
                <a:lnTo>
                  <a:pt x="1944624" y="0"/>
                </a:lnTo>
                <a:lnTo>
                  <a:pt x="1944624" y="67056"/>
                </a:lnTo>
                <a:lnTo>
                  <a:pt x="1944624" y="0"/>
                </a:lnTo>
                <a:lnTo>
                  <a:pt x="1993392" y="0"/>
                </a:lnTo>
                <a:lnTo>
                  <a:pt x="1993392" y="42672"/>
                </a:lnTo>
                <a:lnTo>
                  <a:pt x="1993392" y="0"/>
                </a:lnTo>
                <a:lnTo>
                  <a:pt x="2042160" y="0"/>
                </a:lnTo>
                <a:lnTo>
                  <a:pt x="2042160" y="42672"/>
                </a:lnTo>
                <a:lnTo>
                  <a:pt x="2042160" y="0"/>
                </a:lnTo>
                <a:lnTo>
                  <a:pt x="2090928" y="0"/>
                </a:lnTo>
                <a:lnTo>
                  <a:pt x="2090928" y="42672"/>
                </a:lnTo>
                <a:lnTo>
                  <a:pt x="2090928" y="0"/>
                </a:lnTo>
                <a:lnTo>
                  <a:pt x="2139696" y="0"/>
                </a:lnTo>
                <a:lnTo>
                  <a:pt x="2139696" y="42672"/>
                </a:lnTo>
                <a:lnTo>
                  <a:pt x="2139696" y="0"/>
                </a:lnTo>
                <a:lnTo>
                  <a:pt x="2188464" y="0"/>
                </a:lnTo>
                <a:lnTo>
                  <a:pt x="2188464" y="79248"/>
                </a:lnTo>
                <a:lnTo>
                  <a:pt x="2188464" y="0"/>
                </a:lnTo>
                <a:lnTo>
                  <a:pt x="2231136" y="0"/>
                </a:lnTo>
                <a:lnTo>
                  <a:pt x="2231136" y="42672"/>
                </a:lnTo>
                <a:lnTo>
                  <a:pt x="2231136" y="0"/>
                </a:lnTo>
                <a:lnTo>
                  <a:pt x="2279904" y="0"/>
                </a:lnTo>
                <a:lnTo>
                  <a:pt x="2279904" y="42672"/>
                </a:lnTo>
                <a:lnTo>
                  <a:pt x="2279904" y="0"/>
                </a:lnTo>
                <a:lnTo>
                  <a:pt x="2328672" y="0"/>
                </a:lnTo>
                <a:lnTo>
                  <a:pt x="2328672" y="42672"/>
                </a:lnTo>
                <a:lnTo>
                  <a:pt x="2328672" y="0"/>
                </a:lnTo>
                <a:lnTo>
                  <a:pt x="2377440" y="0"/>
                </a:lnTo>
                <a:lnTo>
                  <a:pt x="2377440" y="42672"/>
                </a:lnTo>
                <a:lnTo>
                  <a:pt x="2377440" y="0"/>
                </a:lnTo>
                <a:lnTo>
                  <a:pt x="2426208" y="0"/>
                </a:lnTo>
                <a:lnTo>
                  <a:pt x="2426208" y="67056"/>
                </a:lnTo>
                <a:lnTo>
                  <a:pt x="2426208" y="0"/>
                </a:lnTo>
                <a:lnTo>
                  <a:pt x="2474976" y="0"/>
                </a:lnTo>
                <a:lnTo>
                  <a:pt x="2474976" y="42672"/>
                </a:lnTo>
                <a:lnTo>
                  <a:pt x="2474976" y="0"/>
                </a:lnTo>
                <a:lnTo>
                  <a:pt x="2523744" y="0"/>
                </a:lnTo>
                <a:lnTo>
                  <a:pt x="2523744" y="42672"/>
                </a:lnTo>
                <a:lnTo>
                  <a:pt x="2523744" y="0"/>
                </a:lnTo>
                <a:lnTo>
                  <a:pt x="2572512" y="0"/>
                </a:lnTo>
                <a:lnTo>
                  <a:pt x="2572512" y="42672"/>
                </a:lnTo>
                <a:lnTo>
                  <a:pt x="2572512" y="0"/>
                </a:lnTo>
                <a:lnTo>
                  <a:pt x="2621280" y="0"/>
                </a:lnTo>
                <a:lnTo>
                  <a:pt x="2621280" y="42672"/>
                </a:lnTo>
                <a:lnTo>
                  <a:pt x="2621280" y="0"/>
                </a:lnTo>
                <a:lnTo>
                  <a:pt x="2670048" y="0"/>
                </a:lnTo>
                <a:lnTo>
                  <a:pt x="2670048" y="79248"/>
                </a:lnTo>
                <a:lnTo>
                  <a:pt x="2670048" y="0"/>
                </a:lnTo>
                <a:lnTo>
                  <a:pt x="2718816" y="0"/>
                </a:lnTo>
                <a:lnTo>
                  <a:pt x="2718816" y="42672"/>
                </a:lnTo>
                <a:lnTo>
                  <a:pt x="2718816" y="0"/>
                </a:lnTo>
                <a:lnTo>
                  <a:pt x="2767584" y="0"/>
                </a:lnTo>
                <a:lnTo>
                  <a:pt x="2767584" y="42672"/>
                </a:lnTo>
                <a:lnTo>
                  <a:pt x="2767584" y="0"/>
                </a:lnTo>
                <a:lnTo>
                  <a:pt x="2810256" y="0"/>
                </a:lnTo>
                <a:lnTo>
                  <a:pt x="2810256" y="42672"/>
                </a:lnTo>
                <a:lnTo>
                  <a:pt x="2810256" y="0"/>
                </a:lnTo>
                <a:lnTo>
                  <a:pt x="2859024" y="0"/>
                </a:lnTo>
                <a:lnTo>
                  <a:pt x="2859024" y="42672"/>
                </a:lnTo>
                <a:lnTo>
                  <a:pt x="2859024" y="0"/>
                </a:lnTo>
                <a:lnTo>
                  <a:pt x="2907792" y="0"/>
                </a:lnTo>
                <a:lnTo>
                  <a:pt x="2907792" y="67056"/>
                </a:lnTo>
                <a:lnTo>
                  <a:pt x="2907792" y="0"/>
                </a:lnTo>
                <a:lnTo>
                  <a:pt x="2956560" y="0"/>
                </a:lnTo>
                <a:lnTo>
                  <a:pt x="2956560" y="42672"/>
                </a:lnTo>
                <a:lnTo>
                  <a:pt x="2956560" y="0"/>
                </a:lnTo>
                <a:lnTo>
                  <a:pt x="3005328" y="0"/>
                </a:lnTo>
                <a:lnTo>
                  <a:pt x="3005328" y="42672"/>
                </a:lnTo>
                <a:lnTo>
                  <a:pt x="3005328" y="0"/>
                </a:lnTo>
                <a:lnTo>
                  <a:pt x="3054096" y="0"/>
                </a:lnTo>
                <a:lnTo>
                  <a:pt x="3054096" y="42672"/>
                </a:lnTo>
                <a:lnTo>
                  <a:pt x="3054096" y="0"/>
                </a:lnTo>
                <a:lnTo>
                  <a:pt x="3102864" y="0"/>
                </a:lnTo>
                <a:lnTo>
                  <a:pt x="3102864" y="42672"/>
                </a:lnTo>
                <a:lnTo>
                  <a:pt x="3102864" y="0"/>
                </a:lnTo>
                <a:lnTo>
                  <a:pt x="3151632" y="0"/>
                </a:lnTo>
                <a:lnTo>
                  <a:pt x="3151632" y="79248"/>
                </a:lnTo>
                <a:lnTo>
                  <a:pt x="3151632" y="0"/>
                </a:lnTo>
                <a:lnTo>
                  <a:pt x="3200400" y="0"/>
                </a:lnTo>
                <a:lnTo>
                  <a:pt x="3200400" y="42672"/>
                </a:lnTo>
                <a:lnTo>
                  <a:pt x="3200400" y="0"/>
                </a:lnTo>
                <a:lnTo>
                  <a:pt x="3249168" y="0"/>
                </a:lnTo>
                <a:lnTo>
                  <a:pt x="3249168" y="42672"/>
                </a:lnTo>
                <a:lnTo>
                  <a:pt x="3249168" y="0"/>
                </a:lnTo>
                <a:lnTo>
                  <a:pt x="3297936" y="0"/>
                </a:lnTo>
                <a:lnTo>
                  <a:pt x="3297936" y="42672"/>
                </a:lnTo>
                <a:lnTo>
                  <a:pt x="3297936" y="0"/>
                </a:lnTo>
                <a:lnTo>
                  <a:pt x="3346704" y="0"/>
                </a:lnTo>
                <a:lnTo>
                  <a:pt x="3346704" y="42672"/>
                </a:lnTo>
                <a:lnTo>
                  <a:pt x="3346704" y="0"/>
                </a:lnTo>
                <a:lnTo>
                  <a:pt x="3389376" y="0"/>
                </a:lnTo>
                <a:lnTo>
                  <a:pt x="3389376" y="67056"/>
                </a:lnTo>
                <a:lnTo>
                  <a:pt x="3389376" y="0"/>
                </a:lnTo>
                <a:lnTo>
                  <a:pt x="3438144" y="0"/>
                </a:lnTo>
                <a:lnTo>
                  <a:pt x="3438144" y="42672"/>
                </a:lnTo>
                <a:lnTo>
                  <a:pt x="3438144" y="0"/>
                </a:lnTo>
                <a:lnTo>
                  <a:pt x="3486912" y="0"/>
                </a:lnTo>
                <a:lnTo>
                  <a:pt x="3486912" y="42672"/>
                </a:lnTo>
                <a:lnTo>
                  <a:pt x="3486912" y="0"/>
                </a:lnTo>
                <a:lnTo>
                  <a:pt x="3535680" y="0"/>
                </a:lnTo>
                <a:lnTo>
                  <a:pt x="3535680" y="42672"/>
                </a:lnTo>
                <a:lnTo>
                  <a:pt x="3535680" y="0"/>
                </a:lnTo>
                <a:lnTo>
                  <a:pt x="3584448" y="0"/>
                </a:lnTo>
                <a:lnTo>
                  <a:pt x="3584448" y="42672"/>
                </a:lnTo>
                <a:lnTo>
                  <a:pt x="3584448" y="0"/>
                </a:lnTo>
                <a:lnTo>
                  <a:pt x="3633216" y="0"/>
                </a:lnTo>
                <a:lnTo>
                  <a:pt x="3633216" y="79248"/>
                </a:lnTo>
                <a:lnTo>
                  <a:pt x="3633216" y="0"/>
                </a:lnTo>
                <a:lnTo>
                  <a:pt x="3681984" y="0"/>
                </a:lnTo>
                <a:lnTo>
                  <a:pt x="3681984" y="42672"/>
                </a:lnTo>
                <a:lnTo>
                  <a:pt x="3681984" y="0"/>
                </a:lnTo>
                <a:lnTo>
                  <a:pt x="3730752" y="0"/>
                </a:lnTo>
                <a:lnTo>
                  <a:pt x="3730752" y="42672"/>
                </a:lnTo>
                <a:lnTo>
                  <a:pt x="3730752" y="0"/>
                </a:lnTo>
                <a:lnTo>
                  <a:pt x="3779520" y="0"/>
                </a:lnTo>
                <a:lnTo>
                  <a:pt x="3779520" y="42672"/>
                </a:lnTo>
                <a:lnTo>
                  <a:pt x="3779520" y="0"/>
                </a:lnTo>
                <a:lnTo>
                  <a:pt x="3828288" y="0"/>
                </a:lnTo>
                <a:lnTo>
                  <a:pt x="3828288" y="42672"/>
                </a:lnTo>
                <a:lnTo>
                  <a:pt x="3828288" y="0"/>
                </a:lnTo>
                <a:lnTo>
                  <a:pt x="3877056" y="0"/>
                </a:lnTo>
                <a:lnTo>
                  <a:pt x="3877056" y="67056"/>
                </a:lnTo>
                <a:lnTo>
                  <a:pt x="3877056" y="0"/>
                </a:lnTo>
                <a:lnTo>
                  <a:pt x="3925824" y="0"/>
                </a:lnTo>
                <a:lnTo>
                  <a:pt x="3925824" y="42672"/>
                </a:lnTo>
                <a:lnTo>
                  <a:pt x="3925824" y="0"/>
                </a:lnTo>
                <a:lnTo>
                  <a:pt x="3968496" y="0"/>
                </a:lnTo>
                <a:lnTo>
                  <a:pt x="3968496" y="42672"/>
                </a:lnTo>
                <a:lnTo>
                  <a:pt x="3968496" y="0"/>
                </a:lnTo>
                <a:lnTo>
                  <a:pt x="4017264" y="0"/>
                </a:lnTo>
                <a:lnTo>
                  <a:pt x="4017264" y="42672"/>
                </a:lnTo>
                <a:lnTo>
                  <a:pt x="4017264" y="0"/>
                </a:lnTo>
                <a:lnTo>
                  <a:pt x="4066032" y="0"/>
                </a:lnTo>
                <a:lnTo>
                  <a:pt x="4066032" y="42672"/>
                </a:lnTo>
                <a:lnTo>
                  <a:pt x="4066032" y="0"/>
                </a:lnTo>
                <a:lnTo>
                  <a:pt x="4114800" y="0"/>
                </a:lnTo>
                <a:lnTo>
                  <a:pt x="4114800" y="79248"/>
                </a:lnTo>
                <a:lnTo>
                  <a:pt x="4114800" y="0"/>
                </a:lnTo>
                <a:lnTo>
                  <a:pt x="4163568" y="0"/>
                </a:lnTo>
                <a:lnTo>
                  <a:pt x="4163568" y="42672"/>
                </a:lnTo>
                <a:lnTo>
                  <a:pt x="4163568" y="0"/>
                </a:lnTo>
                <a:lnTo>
                  <a:pt x="4212336" y="0"/>
                </a:lnTo>
                <a:lnTo>
                  <a:pt x="4212336" y="42672"/>
                </a:lnTo>
                <a:lnTo>
                  <a:pt x="4212336" y="0"/>
                </a:lnTo>
                <a:lnTo>
                  <a:pt x="4261104" y="0"/>
                </a:lnTo>
                <a:lnTo>
                  <a:pt x="4261104" y="42672"/>
                </a:lnTo>
                <a:lnTo>
                  <a:pt x="4261104" y="0"/>
                </a:lnTo>
                <a:lnTo>
                  <a:pt x="4309872" y="0"/>
                </a:lnTo>
                <a:lnTo>
                  <a:pt x="4309872" y="42672"/>
                </a:lnTo>
                <a:lnTo>
                  <a:pt x="4309872" y="0"/>
                </a:lnTo>
                <a:lnTo>
                  <a:pt x="4358640" y="0"/>
                </a:lnTo>
                <a:lnTo>
                  <a:pt x="4358640" y="67056"/>
                </a:lnTo>
                <a:lnTo>
                  <a:pt x="4358640" y="0"/>
                </a:lnTo>
                <a:lnTo>
                  <a:pt x="4407408" y="0"/>
                </a:lnTo>
                <a:lnTo>
                  <a:pt x="4407408" y="42672"/>
                </a:lnTo>
                <a:lnTo>
                  <a:pt x="4407408" y="0"/>
                </a:lnTo>
                <a:lnTo>
                  <a:pt x="4456176" y="0"/>
                </a:lnTo>
                <a:lnTo>
                  <a:pt x="4456176" y="42672"/>
                </a:lnTo>
                <a:lnTo>
                  <a:pt x="4456176" y="0"/>
                </a:lnTo>
                <a:lnTo>
                  <a:pt x="4504944" y="0"/>
                </a:lnTo>
                <a:lnTo>
                  <a:pt x="4504944" y="42672"/>
                </a:lnTo>
                <a:lnTo>
                  <a:pt x="4504944" y="0"/>
                </a:lnTo>
                <a:lnTo>
                  <a:pt x="4547616" y="0"/>
                </a:lnTo>
                <a:lnTo>
                  <a:pt x="4547616" y="42672"/>
                </a:lnTo>
                <a:lnTo>
                  <a:pt x="4547616" y="0"/>
                </a:lnTo>
                <a:lnTo>
                  <a:pt x="4596384" y="0"/>
                </a:lnTo>
                <a:lnTo>
                  <a:pt x="4596384" y="79248"/>
                </a:lnTo>
                <a:lnTo>
                  <a:pt x="4596384" y="0"/>
                </a:lnTo>
                <a:lnTo>
                  <a:pt x="4645152" y="0"/>
                </a:lnTo>
                <a:lnTo>
                  <a:pt x="4645152" y="42672"/>
                </a:lnTo>
                <a:lnTo>
                  <a:pt x="4645152" y="0"/>
                </a:lnTo>
                <a:lnTo>
                  <a:pt x="4693920" y="0"/>
                </a:lnTo>
                <a:lnTo>
                  <a:pt x="4693920" y="42672"/>
                </a:lnTo>
                <a:lnTo>
                  <a:pt x="4693920" y="0"/>
                </a:lnTo>
                <a:lnTo>
                  <a:pt x="4742688" y="0"/>
                </a:lnTo>
                <a:lnTo>
                  <a:pt x="4742688" y="42672"/>
                </a:lnTo>
                <a:lnTo>
                  <a:pt x="4742688" y="0"/>
                </a:lnTo>
                <a:lnTo>
                  <a:pt x="4791456" y="0"/>
                </a:lnTo>
                <a:lnTo>
                  <a:pt x="4791456" y="42672"/>
                </a:lnTo>
                <a:lnTo>
                  <a:pt x="4791456" y="0"/>
                </a:lnTo>
                <a:lnTo>
                  <a:pt x="4840224" y="0"/>
                </a:lnTo>
                <a:lnTo>
                  <a:pt x="4840224" y="67056"/>
                </a:lnTo>
                <a:lnTo>
                  <a:pt x="4840224" y="0"/>
                </a:lnTo>
                <a:lnTo>
                  <a:pt x="4888992" y="0"/>
                </a:lnTo>
                <a:lnTo>
                  <a:pt x="4888992" y="42672"/>
                </a:lnTo>
                <a:lnTo>
                  <a:pt x="4888992" y="0"/>
                </a:lnTo>
                <a:lnTo>
                  <a:pt x="4937760" y="0"/>
                </a:lnTo>
                <a:lnTo>
                  <a:pt x="4937760" y="42672"/>
                </a:lnTo>
                <a:lnTo>
                  <a:pt x="4937760" y="0"/>
                </a:lnTo>
                <a:lnTo>
                  <a:pt x="4986528" y="0"/>
                </a:lnTo>
                <a:lnTo>
                  <a:pt x="4986528" y="42672"/>
                </a:lnTo>
                <a:lnTo>
                  <a:pt x="4986528" y="0"/>
                </a:lnTo>
                <a:lnTo>
                  <a:pt x="5035296" y="0"/>
                </a:lnTo>
                <a:lnTo>
                  <a:pt x="5035296" y="42672"/>
                </a:lnTo>
                <a:lnTo>
                  <a:pt x="5035296" y="0"/>
                </a:lnTo>
                <a:lnTo>
                  <a:pt x="5071872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1657604" y="8518566"/>
            <a:ext cx="172085" cy="1549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50" spc="-25">
                <a:latin typeface="Arial"/>
                <a:cs typeface="Arial"/>
              </a:rPr>
              <a:t>9.0</a:t>
            </a:r>
            <a:endParaRPr sz="85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139186" y="8518566"/>
            <a:ext cx="172085" cy="1549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50" spc="-25">
                <a:latin typeface="Arial"/>
                <a:cs typeface="Arial"/>
              </a:rPr>
              <a:t>8.0</a:t>
            </a:r>
            <a:endParaRPr sz="85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626866" y="8518566"/>
            <a:ext cx="172085" cy="1549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50" spc="-25">
                <a:latin typeface="Arial"/>
                <a:cs typeface="Arial"/>
              </a:rPr>
              <a:t>7.0</a:t>
            </a:r>
            <a:endParaRPr sz="85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108455" y="8518566"/>
            <a:ext cx="172085" cy="1549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50" spc="-25">
                <a:latin typeface="Arial"/>
                <a:cs typeface="Arial"/>
              </a:rPr>
              <a:t>6.0</a:t>
            </a:r>
            <a:endParaRPr sz="85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3590038" y="8518566"/>
            <a:ext cx="172085" cy="1549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50" spc="-25">
                <a:latin typeface="Arial"/>
                <a:cs typeface="Arial"/>
              </a:rPr>
              <a:t>5.0</a:t>
            </a:r>
            <a:endParaRPr sz="85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4071621" y="8518566"/>
            <a:ext cx="172085" cy="1549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50" spc="-25">
                <a:latin typeface="Arial"/>
                <a:cs typeface="Arial"/>
              </a:rPr>
              <a:t>4.0</a:t>
            </a:r>
            <a:endParaRPr sz="85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4553204" y="8518566"/>
            <a:ext cx="172085" cy="1549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50" spc="-25">
                <a:latin typeface="Arial"/>
                <a:cs typeface="Arial"/>
              </a:rPr>
              <a:t>3.0</a:t>
            </a:r>
            <a:endParaRPr sz="850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5034786" y="8518566"/>
            <a:ext cx="172085" cy="1549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50" spc="-25">
                <a:latin typeface="Arial"/>
                <a:cs typeface="Arial"/>
              </a:rPr>
              <a:t>2.0</a:t>
            </a:r>
            <a:endParaRPr sz="850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5516369" y="8518566"/>
            <a:ext cx="172085" cy="1549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50" spc="-25">
                <a:latin typeface="Arial"/>
                <a:cs typeface="Arial"/>
              </a:rPr>
              <a:t>1.0</a:t>
            </a:r>
            <a:endParaRPr sz="85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6004050" y="8518566"/>
            <a:ext cx="172085" cy="1549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50" spc="-25">
                <a:latin typeface="Arial"/>
                <a:cs typeface="Arial"/>
              </a:rPr>
              <a:t>0.0</a:t>
            </a:r>
            <a:endParaRPr sz="85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6363715" y="8518566"/>
            <a:ext cx="220979" cy="1549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50" spc="-30">
                <a:latin typeface="Arial"/>
                <a:cs typeface="Arial"/>
              </a:rPr>
              <a:t>ppm</a:t>
            </a:r>
            <a:endParaRPr sz="8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5" i="1">
                <a:latin typeface="Arial"/>
                <a:cs typeface="Arial"/>
              </a:rPr>
              <a:t> </a:t>
            </a:r>
            <a:r>
              <a:rPr dirty="0" sz="1200" spc="-2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662417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37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53183" y="1707895"/>
            <a:ext cx="615696" cy="146303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43600" y="3183127"/>
            <a:ext cx="585216" cy="140207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50847" y="4658359"/>
            <a:ext cx="579119" cy="146303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083808" y="2732023"/>
            <a:ext cx="579120" cy="140207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889505" y="847851"/>
            <a:ext cx="5963285" cy="415290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5949950" algn="l"/>
              </a:tabLst>
            </a:pP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3.10 </a:t>
            </a:r>
            <a:r>
              <a:rPr dirty="0" u="heavy" sz="155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Integration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1550">
              <a:latin typeface="Arial"/>
              <a:cs typeface="Arial"/>
            </a:endParaRPr>
          </a:p>
          <a:p>
            <a:pPr algn="just" marL="554990" marR="181610">
              <a:lnSpc>
                <a:spcPts val="1390"/>
              </a:lnSpc>
              <a:spcBef>
                <a:spcPts val="1215"/>
              </a:spcBef>
            </a:pP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quantitatively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analyze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observed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signal,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integrated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intensity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peaks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compared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within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each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other.</a:t>
            </a:r>
            <a:endParaRPr sz="1200">
              <a:latin typeface="Arial"/>
              <a:cs typeface="Arial"/>
            </a:endParaRPr>
          </a:p>
          <a:p>
            <a:pPr algn="just" marL="554990" marR="181610">
              <a:lnSpc>
                <a:spcPct val="95600"/>
              </a:lnSpc>
              <a:spcBef>
                <a:spcPts val="555"/>
              </a:spcBef>
              <a:tabLst>
                <a:tab pos="1652270" algn="l"/>
              </a:tabLst>
            </a:pPr>
            <a:r>
              <a:rPr dirty="0" sz="1200" spc="-10">
                <a:latin typeface="Arial"/>
                <a:cs typeface="Arial"/>
              </a:rPr>
              <a:t>Click</a:t>
            </a:r>
            <a:r>
              <a:rPr dirty="0" sz="1200">
                <a:latin typeface="Arial"/>
                <a:cs typeface="Arial"/>
              </a:rPr>
              <a:t>	to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integration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submenu.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integrate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peak,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first </a:t>
            </a:r>
            <a:r>
              <a:rPr dirty="0" sz="1200">
                <a:latin typeface="Arial"/>
                <a:cs typeface="Arial"/>
              </a:rPr>
              <a:t>move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cursor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into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spectral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window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left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mouse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button. </a:t>
            </a:r>
            <a:r>
              <a:rPr dirty="0" sz="1200">
                <a:latin typeface="Arial"/>
                <a:cs typeface="Arial"/>
              </a:rPr>
              <a:t>Next,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middle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mouse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button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once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at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each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end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range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of </a:t>
            </a:r>
            <a:r>
              <a:rPr dirty="0" sz="1200">
                <a:latin typeface="Arial"/>
                <a:cs typeface="Arial"/>
              </a:rPr>
              <a:t>interest;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integral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appears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automatically.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left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mouse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button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again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release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cursor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from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spectrum.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asterisk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vertical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arrow </a:t>
            </a:r>
            <a:r>
              <a:rPr dirty="0" sz="1200">
                <a:latin typeface="Arial"/>
                <a:cs typeface="Arial"/>
              </a:rPr>
              <a:t>appears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next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right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end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integral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(if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not,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select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integral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left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mouse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button).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Correct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baseline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integral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</a:t>
            </a:r>
            <a:endParaRPr sz="1200">
              <a:latin typeface="Arial"/>
              <a:cs typeface="Arial"/>
            </a:endParaRPr>
          </a:p>
          <a:p>
            <a:pPr marL="554990">
              <a:lnSpc>
                <a:spcPts val="1390"/>
              </a:lnSpc>
            </a:pPr>
            <a:r>
              <a:rPr dirty="0" sz="1200">
                <a:latin typeface="Arial"/>
                <a:cs typeface="Arial"/>
              </a:rPr>
              <a:t>buttons.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Integrate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other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areas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peaks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way.</a:t>
            </a:r>
            <a:endParaRPr sz="1200">
              <a:latin typeface="Arial"/>
              <a:cs typeface="Arial"/>
            </a:endParaRPr>
          </a:p>
          <a:p>
            <a:pPr marL="554990">
              <a:lnSpc>
                <a:spcPts val="1390"/>
              </a:lnSpc>
              <a:spcBef>
                <a:spcPts val="530"/>
              </a:spcBef>
            </a:pP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calibration,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select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integral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(asterisk/arrow)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on</a:t>
            </a:r>
            <a:endParaRPr sz="1200">
              <a:latin typeface="Arial"/>
              <a:cs typeface="Arial"/>
            </a:endParaRPr>
          </a:p>
          <a:p>
            <a:pPr marL="554990" marR="181610">
              <a:lnSpc>
                <a:spcPts val="1390"/>
              </a:lnSpc>
              <a:spcBef>
                <a:spcPts val="40"/>
              </a:spcBef>
            </a:pP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100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calibrate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integral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100%.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Upon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return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select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Save</a:t>
            </a:r>
            <a:r>
              <a:rPr dirty="0" sz="1200" spc="-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&amp; </a:t>
            </a:r>
            <a:r>
              <a:rPr dirty="0" sz="1200" spc="-10" b="1">
                <a:latin typeface="Arial"/>
                <a:cs typeface="Arial"/>
              </a:rPr>
              <a:t>store </a:t>
            </a:r>
            <a:r>
              <a:rPr dirty="0" sz="1200" b="1">
                <a:latin typeface="Arial"/>
                <a:cs typeface="Arial"/>
              </a:rPr>
              <a:t>‘intrng'</a:t>
            </a:r>
            <a:r>
              <a:rPr dirty="0" sz="1200" spc="235" b="1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save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integral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normalization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constant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return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</a:t>
            </a:r>
            <a:endParaRPr sz="1200">
              <a:latin typeface="Arial"/>
              <a:cs typeface="Arial"/>
            </a:endParaRPr>
          </a:p>
          <a:p>
            <a:pPr marL="554990">
              <a:lnSpc>
                <a:spcPts val="1405"/>
              </a:lnSpc>
            </a:pPr>
            <a:r>
              <a:rPr dirty="0" sz="1200">
                <a:latin typeface="Arial"/>
                <a:cs typeface="Arial"/>
              </a:rPr>
              <a:t>main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1D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processing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window.</a:t>
            </a:r>
            <a:endParaRPr sz="1200">
              <a:latin typeface="Arial"/>
              <a:cs typeface="Arial"/>
            </a:endParaRPr>
          </a:p>
          <a:p>
            <a:pPr marL="554990" marR="175260">
              <a:lnSpc>
                <a:spcPts val="1340"/>
              </a:lnSpc>
              <a:spcBef>
                <a:spcPts val="655"/>
              </a:spcBef>
            </a:pP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also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possible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compare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integral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values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spectra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located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different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sets: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Integrate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both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spectra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calibrate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integral(s)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one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them,</a:t>
            </a:r>
            <a:endParaRPr sz="1200">
              <a:latin typeface="Arial"/>
              <a:cs typeface="Arial"/>
            </a:endParaRPr>
          </a:p>
          <a:p>
            <a:pPr algn="r" marL="554990" marR="181610">
              <a:lnSpc>
                <a:spcPts val="1390"/>
              </a:lnSpc>
              <a:spcBef>
                <a:spcPts val="15"/>
              </a:spcBef>
            </a:pPr>
            <a:r>
              <a:rPr dirty="0" sz="1200">
                <a:latin typeface="Arial"/>
                <a:cs typeface="Arial"/>
              </a:rPr>
              <a:t>e.g.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100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described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above.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integration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mode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second </a:t>
            </a:r>
            <a:r>
              <a:rPr dirty="0" sz="1200">
                <a:latin typeface="Arial"/>
                <a:cs typeface="Arial"/>
              </a:rPr>
              <a:t>spectrum,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select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corresponding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integral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(asterisk/arrow)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button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display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integral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compared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calibrated</a:t>
            </a:r>
            <a:endParaRPr sz="1200">
              <a:latin typeface="Arial"/>
              <a:cs typeface="Arial"/>
            </a:endParaRPr>
          </a:p>
          <a:p>
            <a:pPr marL="554990">
              <a:lnSpc>
                <a:spcPts val="1360"/>
              </a:lnSpc>
            </a:pPr>
            <a:r>
              <a:rPr dirty="0" sz="1200">
                <a:latin typeface="Arial"/>
                <a:cs typeface="Arial"/>
              </a:rPr>
              <a:t>100%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other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signal.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5" i="1">
                <a:latin typeface="Arial"/>
                <a:cs typeface="Arial"/>
              </a:rPr>
              <a:t> </a:t>
            </a:r>
            <a:r>
              <a:rPr dirty="0" sz="1200" spc="-2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662417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11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406649" y="835662"/>
            <a:ext cx="5294630" cy="187896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just" marL="38100" marR="30480">
              <a:lnSpc>
                <a:spcPct val="97500"/>
              </a:lnSpc>
              <a:spcBef>
                <a:spcPts val="135"/>
              </a:spcBef>
            </a:pP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convention,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external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static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field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</a:t>
            </a:r>
            <a:r>
              <a:rPr dirty="0" sz="1200" i="1">
                <a:latin typeface="Arial"/>
                <a:cs typeface="Arial"/>
              </a:rPr>
              <a:t>B</a:t>
            </a:r>
            <a:r>
              <a:rPr dirty="0" baseline="-10416" sz="1200">
                <a:latin typeface="Arial"/>
                <a:cs typeface="Arial"/>
              </a:rPr>
              <a:t>0</a:t>
            </a:r>
            <a:r>
              <a:rPr dirty="0" sz="1200">
                <a:latin typeface="Arial"/>
                <a:cs typeface="Arial"/>
              </a:rPr>
              <a:t>)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assumed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along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z-</a:t>
            </a:r>
            <a:r>
              <a:rPr dirty="0" sz="1200" spc="-20">
                <a:latin typeface="Arial"/>
                <a:cs typeface="Arial"/>
              </a:rPr>
              <a:t>axis </a:t>
            </a:r>
            <a:r>
              <a:rPr dirty="0" sz="1200">
                <a:latin typeface="Arial"/>
                <a:cs typeface="Arial"/>
              </a:rPr>
              <a:t>and the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transmitter/receiver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coil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along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either the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x-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y-</a:t>
            </a:r>
            <a:r>
              <a:rPr dirty="0" sz="1200">
                <a:latin typeface="Arial"/>
                <a:cs typeface="Arial"/>
              </a:rPr>
              <a:t>axis.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After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 </a:t>
            </a:r>
            <a:r>
              <a:rPr dirty="0" sz="1200" spc="-10">
                <a:latin typeface="Arial"/>
                <a:cs typeface="Arial"/>
              </a:rPr>
              <a:t>sample </a:t>
            </a:r>
            <a:r>
              <a:rPr dirty="0" sz="1200">
                <a:latin typeface="Arial"/>
                <a:cs typeface="Arial"/>
              </a:rPr>
              <a:t>has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been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inserted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into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magnetic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field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shows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magnetization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vector </a:t>
            </a:r>
            <a:r>
              <a:rPr dirty="0" sz="1000" i="1">
                <a:latin typeface="Times New Roman"/>
                <a:cs typeface="Times New Roman"/>
              </a:rPr>
              <a:t>M</a:t>
            </a:r>
            <a:r>
              <a:rPr dirty="0" sz="1000" spc="345" i="1">
                <a:latin typeface="Times New Roman"/>
                <a:cs typeface="Times New Roman"/>
              </a:rPr>
              <a:t> </a:t>
            </a:r>
            <a:r>
              <a:rPr dirty="0" baseline="2314" sz="1800">
                <a:latin typeface="Arial"/>
                <a:cs typeface="Arial"/>
              </a:rPr>
              <a:t>along</a:t>
            </a:r>
            <a:r>
              <a:rPr dirty="0" baseline="2314" sz="1800" spc="82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the</a:t>
            </a:r>
            <a:r>
              <a:rPr dirty="0" baseline="2314" sz="1800" spc="75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z-axis.</a:t>
            </a:r>
            <a:r>
              <a:rPr dirty="0" baseline="2314" sz="1800" spc="82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In</a:t>
            </a:r>
            <a:r>
              <a:rPr dirty="0" baseline="2314" sz="1800" spc="75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this</a:t>
            </a:r>
            <a:r>
              <a:rPr dirty="0" baseline="2314" sz="1800" spc="82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state,</a:t>
            </a:r>
            <a:r>
              <a:rPr dirty="0" baseline="2314" sz="1800" spc="82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no</a:t>
            </a:r>
            <a:r>
              <a:rPr dirty="0" baseline="2314" sz="1800" spc="75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NMR</a:t>
            </a:r>
            <a:r>
              <a:rPr dirty="0" baseline="2314" sz="1800" spc="82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signal</a:t>
            </a:r>
            <a:r>
              <a:rPr dirty="0" baseline="2314" sz="1800" spc="82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is</a:t>
            </a:r>
            <a:r>
              <a:rPr dirty="0" baseline="2314" sz="1800" spc="75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observed,</a:t>
            </a:r>
            <a:r>
              <a:rPr dirty="0" baseline="2314" sz="1800" spc="82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as</a:t>
            </a:r>
            <a:r>
              <a:rPr dirty="0" baseline="2314" sz="1800" spc="75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we</a:t>
            </a:r>
            <a:r>
              <a:rPr dirty="0" baseline="2314" sz="1800" spc="82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have</a:t>
            </a:r>
            <a:r>
              <a:rPr dirty="0" baseline="2314" sz="1800" spc="82">
                <a:latin typeface="Arial"/>
                <a:cs typeface="Arial"/>
              </a:rPr>
              <a:t> </a:t>
            </a:r>
            <a:r>
              <a:rPr dirty="0" baseline="2314" sz="1800" spc="-37">
                <a:latin typeface="Arial"/>
                <a:cs typeface="Arial"/>
              </a:rPr>
              <a:t>no </a:t>
            </a:r>
            <a:r>
              <a:rPr dirty="0" sz="1200">
                <a:latin typeface="Arial"/>
                <a:cs typeface="Arial"/>
              </a:rPr>
              <a:t>tranverse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rotating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magnetization.</a:t>
            </a:r>
            <a:endParaRPr sz="1200">
              <a:latin typeface="Arial"/>
              <a:cs typeface="Arial"/>
            </a:endParaRPr>
          </a:p>
          <a:p>
            <a:pPr algn="just" marL="38100" marR="30480">
              <a:lnSpc>
                <a:spcPct val="98300"/>
              </a:lnSpc>
              <a:spcBef>
                <a:spcPts val="455"/>
              </a:spcBef>
            </a:pP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application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additional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rotating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magnetic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field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B</a:t>
            </a:r>
            <a:r>
              <a:rPr dirty="0" baseline="-10416" sz="1200">
                <a:latin typeface="Arial"/>
                <a:cs typeface="Arial"/>
              </a:rPr>
              <a:t>1</a:t>
            </a:r>
            <a:r>
              <a:rPr dirty="0" baseline="-10416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x-y-plane,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baseline="2314" sz="1800">
                <a:latin typeface="Arial"/>
                <a:cs typeface="Arial"/>
              </a:rPr>
              <a:t>orientation</a:t>
            </a:r>
            <a:r>
              <a:rPr dirty="0" baseline="2314" sz="1800" spc="112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of</a:t>
            </a:r>
            <a:r>
              <a:rPr dirty="0" baseline="2314" sz="1800" spc="562">
                <a:latin typeface="Arial"/>
                <a:cs typeface="Arial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M</a:t>
            </a:r>
            <a:r>
              <a:rPr dirty="0" sz="1000" spc="355" i="1">
                <a:latin typeface="Times New Roman"/>
                <a:cs typeface="Times New Roman"/>
              </a:rPr>
              <a:t> </a:t>
            </a:r>
            <a:r>
              <a:rPr dirty="0" baseline="2314" sz="1800">
                <a:latin typeface="Arial"/>
                <a:cs typeface="Arial"/>
              </a:rPr>
              <a:t>can</a:t>
            </a:r>
            <a:r>
              <a:rPr dirty="0" baseline="2314" sz="1800" spc="217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be</a:t>
            </a:r>
            <a:r>
              <a:rPr dirty="0" baseline="2314" sz="1800" spc="225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tilted</a:t>
            </a:r>
            <a:r>
              <a:rPr dirty="0" baseline="2314" sz="1800" spc="225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into</a:t>
            </a:r>
            <a:r>
              <a:rPr dirty="0" baseline="2314" sz="1800" spc="225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the</a:t>
            </a:r>
            <a:r>
              <a:rPr dirty="0" baseline="2314" sz="1800" spc="225">
                <a:latin typeface="Arial"/>
                <a:cs typeface="Arial"/>
              </a:rPr>
              <a:t> </a:t>
            </a:r>
            <a:r>
              <a:rPr dirty="0" baseline="2314" sz="1800" spc="-15">
                <a:latin typeface="Arial"/>
                <a:cs typeface="Arial"/>
              </a:rPr>
              <a:t>x-</a:t>
            </a:r>
            <a:r>
              <a:rPr dirty="0" baseline="2314" sz="1800">
                <a:latin typeface="Arial"/>
                <a:cs typeface="Arial"/>
              </a:rPr>
              <a:t>y</a:t>
            </a:r>
            <a:r>
              <a:rPr dirty="0" baseline="2314" sz="1800" spc="225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plane</a:t>
            </a:r>
            <a:r>
              <a:rPr dirty="0" baseline="2314" sz="1800" spc="225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where</a:t>
            </a:r>
            <a:r>
              <a:rPr dirty="0" baseline="2314" sz="1800" spc="225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it</a:t>
            </a:r>
            <a:r>
              <a:rPr dirty="0" baseline="2314" sz="1800" spc="217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precesses</a:t>
            </a:r>
            <a:r>
              <a:rPr dirty="0" baseline="2314" sz="1800" spc="225">
                <a:latin typeface="Arial"/>
                <a:cs typeface="Arial"/>
              </a:rPr>
              <a:t> </a:t>
            </a:r>
            <a:r>
              <a:rPr dirty="0" baseline="2314" sz="1800" spc="-15">
                <a:latin typeface="Arial"/>
                <a:cs typeface="Arial"/>
              </a:rPr>
              <a:t>around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total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magnetic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field,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e.g.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vector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sum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B</a:t>
            </a:r>
            <a:r>
              <a:rPr dirty="0" baseline="-10416" sz="1200">
                <a:latin typeface="Arial"/>
                <a:cs typeface="Arial"/>
              </a:rPr>
              <a:t>0</a:t>
            </a:r>
            <a:r>
              <a:rPr dirty="0" baseline="-10416" sz="1200" spc="28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B</a:t>
            </a:r>
            <a:r>
              <a:rPr dirty="0" baseline="-10416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Such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rotating </a:t>
            </a:r>
            <a:r>
              <a:rPr dirty="0" sz="1200">
                <a:latin typeface="Arial"/>
                <a:cs typeface="Arial"/>
              </a:rPr>
              <a:t>magnetic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field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obtained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applying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rf-pulses,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components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of </a:t>
            </a:r>
            <a:r>
              <a:rPr dirty="0" sz="1000" i="1">
                <a:latin typeface="Times New Roman"/>
                <a:cs typeface="Times New Roman"/>
              </a:rPr>
              <a:t>M</a:t>
            </a:r>
            <a:r>
              <a:rPr dirty="0" sz="1000" spc="325" i="1">
                <a:latin typeface="Times New Roman"/>
                <a:cs typeface="Times New Roman"/>
              </a:rPr>
              <a:t> </a:t>
            </a:r>
            <a:r>
              <a:rPr dirty="0" baseline="2314" sz="1800">
                <a:latin typeface="Arial"/>
                <a:cs typeface="Arial"/>
              </a:rPr>
              <a:t>are</a:t>
            </a:r>
            <a:r>
              <a:rPr dirty="0" baseline="2314" sz="1800" spc="-15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described</a:t>
            </a:r>
            <a:r>
              <a:rPr dirty="0" baseline="2314" sz="1800" spc="-22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by</a:t>
            </a:r>
            <a:r>
              <a:rPr dirty="0" baseline="2314" sz="1800" spc="-15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the</a:t>
            </a:r>
            <a:r>
              <a:rPr dirty="0" baseline="2314" sz="1800" spc="-22">
                <a:latin typeface="Arial"/>
                <a:cs typeface="Arial"/>
              </a:rPr>
              <a:t> </a:t>
            </a:r>
            <a:r>
              <a:rPr dirty="0" baseline="2314" sz="1800">
                <a:latin typeface="Arial"/>
                <a:cs typeface="Arial"/>
              </a:rPr>
              <a:t>Bloch</a:t>
            </a:r>
            <a:r>
              <a:rPr dirty="0" baseline="2314" sz="1800" spc="-15">
                <a:latin typeface="Arial"/>
                <a:cs typeface="Arial"/>
              </a:rPr>
              <a:t> equations:</a:t>
            </a:r>
            <a:endParaRPr baseline="2314" sz="18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509772" y="3359422"/>
            <a:ext cx="380365" cy="629285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50165">
              <a:lnSpc>
                <a:spcPct val="100000"/>
              </a:lnSpc>
              <a:spcBef>
                <a:spcPts val="195"/>
              </a:spcBef>
            </a:pPr>
            <a:r>
              <a:rPr dirty="0" sz="1200" spc="-25" i="1">
                <a:latin typeface="Times New Roman"/>
                <a:cs typeface="Times New Roman"/>
              </a:rPr>
              <a:t>dt</a:t>
            </a:r>
            <a:endParaRPr sz="12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u="sng" sz="1200" spc="-6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20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</a:t>
            </a:r>
            <a:r>
              <a:rPr dirty="0" u="sng" sz="1200" spc="1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1200" spc="-60" i="1">
                <a:latin typeface="Times New Roman"/>
                <a:cs typeface="Times New Roman"/>
              </a:rPr>
              <a:t> </a:t>
            </a:r>
            <a:r>
              <a:rPr dirty="0" baseline="-32407" sz="1800" spc="-75" i="1">
                <a:latin typeface="Times New Roman"/>
                <a:cs typeface="Times New Roman"/>
              </a:rPr>
              <a:t>M</a:t>
            </a:r>
            <a:endParaRPr baseline="-32407" sz="18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240"/>
              </a:spcBef>
            </a:pPr>
            <a:r>
              <a:rPr dirty="0" sz="1200" spc="-25" i="1">
                <a:latin typeface="Times New Roman"/>
                <a:cs typeface="Times New Roman"/>
              </a:rPr>
              <a:t>dt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3858255" y="3764243"/>
            <a:ext cx="710565" cy="132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3550" algn="l"/>
                <a:tab pos="652145" algn="l"/>
              </a:tabLst>
            </a:pPr>
            <a:r>
              <a:rPr dirty="0" sz="700" spc="-50" i="1">
                <a:latin typeface="Times New Roman"/>
                <a:cs typeface="Times New Roman"/>
              </a:rPr>
              <a:t>z</a:t>
            </a:r>
            <a:r>
              <a:rPr dirty="0" sz="700" i="1">
                <a:latin typeface="Times New Roman"/>
                <a:cs typeface="Times New Roman"/>
              </a:rPr>
              <a:t>	</a:t>
            </a:r>
            <a:r>
              <a:rPr dirty="0" sz="700" spc="-50" i="1">
                <a:latin typeface="Times New Roman"/>
                <a:cs typeface="Times New Roman"/>
              </a:rPr>
              <a:t>y</a:t>
            </a:r>
            <a:r>
              <a:rPr dirty="0" sz="700" i="1">
                <a:latin typeface="Times New Roman"/>
                <a:cs typeface="Times New Roman"/>
              </a:rPr>
              <a:t>	</a:t>
            </a:r>
            <a:r>
              <a:rPr dirty="0" sz="700" spc="-50">
                <a:latin typeface="Times New Roman"/>
                <a:cs typeface="Times New Roman"/>
              </a:rPr>
              <a:t>1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3864353" y="3355808"/>
            <a:ext cx="602615" cy="132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60045" algn="l"/>
                <a:tab pos="554990" algn="l"/>
              </a:tabLst>
            </a:pPr>
            <a:r>
              <a:rPr dirty="0" sz="700" spc="-50" i="1">
                <a:latin typeface="Times New Roman"/>
                <a:cs typeface="Times New Roman"/>
              </a:rPr>
              <a:t>y</a:t>
            </a:r>
            <a:r>
              <a:rPr dirty="0" sz="700" i="1">
                <a:latin typeface="Times New Roman"/>
                <a:cs typeface="Times New Roman"/>
              </a:rPr>
              <a:t>	</a:t>
            </a:r>
            <a:r>
              <a:rPr dirty="0" sz="700" spc="-50">
                <a:latin typeface="Times New Roman"/>
                <a:cs typeface="Times New Roman"/>
              </a:rPr>
              <a:t>1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50" i="1">
                <a:latin typeface="Times New Roman"/>
                <a:cs typeface="Times New Roman"/>
              </a:rPr>
              <a:t>z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3924270" y="3658041"/>
            <a:ext cx="63881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Symbol"/>
                <a:cs typeface="Symbol"/>
              </a:rPr>
              <a:t>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</a:t>
            </a:r>
            <a:r>
              <a:rPr dirty="0" sz="1200" i="1">
                <a:latin typeface="Times New Roman"/>
                <a:cs typeface="Times New Roman"/>
              </a:rPr>
              <a:t>M</a:t>
            </a:r>
            <a:r>
              <a:rPr dirty="0" sz="1200" spc="-35" i="1">
                <a:latin typeface="Times New Roman"/>
                <a:cs typeface="Times New Roman"/>
              </a:rPr>
              <a:t> </a:t>
            </a:r>
            <a:r>
              <a:rPr dirty="0" baseline="43650" sz="1050" spc="-37" i="1">
                <a:latin typeface="Times New Roman"/>
                <a:cs typeface="Times New Roman"/>
              </a:rPr>
              <a:t>r</a:t>
            </a:r>
            <a:r>
              <a:rPr dirty="0" sz="1200" spc="-25">
                <a:latin typeface="Symbol"/>
                <a:cs typeface="Symbol"/>
              </a:rPr>
              <a:t></a:t>
            </a:r>
            <a:r>
              <a:rPr dirty="0" sz="1200" spc="-25" i="1">
                <a:latin typeface="Times New Roman"/>
                <a:cs typeface="Times New Roman"/>
              </a:rPr>
              <a:t>B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3509772" y="3249613"/>
            <a:ext cx="92900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u="sng" baseline="32407" sz="1800" spc="-97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32407" sz="180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</a:t>
            </a:r>
            <a:r>
              <a:rPr dirty="0" u="sng" baseline="32407" sz="1800" spc="22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baseline="32407" sz="1800" spc="-89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M</a:t>
            </a:r>
            <a:r>
              <a:rPr dirty="0" sz="1200" spc="-55" i="1">
                <a:latin typeface="Times New Roman"/>
                <a:cs typeface="Times New Roman"/>
              </a:rPr>
              <a:t> </a:t>
            </a:r>
            <a:r>
              <a:rPr dirty="0" baseline="43650" sz="1050" i="1">
                <a:latin typeface="Times New Roman"/>
                <a:cs typeface="Times New Roman"/>
              </a:rPr>
              <a:t>r</a:t>
            </a:r>
            <a:r>
              <a:rPr dirty="0" baseline="43650" sz="1050" spc="412" i="1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Symbol"/>
                <a:cs typeface="Symbol"/>
              </a:rPr>
              <a:t></a:t>
            </a:r>
            <a:r>
              <a:rPr dirty="0" sz="1200" spc="-140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</a:t>
            </a:r>
            <a:r>
              <a:rPr dirty="0" sz="1200" i="1">
                <a:latin typeface="Times New Roman"/>
                <a:cs typeface="Times New Roman"/>
              </a:rPr>
              <a:t>B</a:t>
            </a:r>
            <a:r>
              <a:rPr dirty="0" sz="1200" spc="-30" i="1">
                <a:latin typeface="Times New Roman"/>
                <a:cs typeface="Times New Roman"/>
              </a:rPr>
              <a:t> </a:t>
            </a:r>
            <a:r>
              <a:rPr dirty="0" sz="1200" spc="-50" i="1">
                <a:latin typeface="Times New Roman"/>
                <a:cs typeface="Times New Roman"/>
              </a:rPr>
              <a:t>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547359" y="2963099"/>
            <a:ext cx="14732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 i="1">
                <a:latin typeface="Times New Roman"/>
                <a:cs typeface="Times New Roman"/>
              </a:rPr>
              <a:t>dt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858256" y="2947380"/>
            <a:ext cx="65405" cy="132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00" spc="-50" i="1">
                <a:latin typeface="Times New Roman"/>
                <a:cs typeface="Times New Roman"/>
              </a:rPr>
              <a:t>x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509772" y="2841178"/>
            <a:ext cx="69532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u="sng" baseline="32407" sz="1800" spc="-104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32407" sz="180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</a:t>
            </a:r>
            <a:r>
              <a:rPr dirty="0" u="sng" baseline="32407" sz="1800" spc="7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baseline="32407" sz="1800" spc="-89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M</a:t>
            </a:r>
            <a:r>
              <a:rPr dirty="0" sz="1200" spc="-60" i="1">
                <a:latin typeface="Times New Roman"/>
                <a:cs typeface="Times New Roman"/>
              </a:rPr>
              <a:t> </a:t>
            </a:r>
            <a:r>
              <a:rPr dirty="0" baseline="43650" sz="1050" i="1">
                <a:latin typeface="Times New Roman"/>
                <a:cs typeface="Times New Roman"/>
              </a:rPr>
              <a:t>r</a:t>
            </a:r>
            <a:r>
              <a:rPr dirty="0" baseline="43650" sz="1050" spc="397" i="1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</a:t>
            </a:r>
            <a:r>
              <a:rPr dirty="0" sz="1200" spc="-50">
                <a:latin typeface="Times New Roman"/>
                <a:cs typeface="Times New Roman"/>
              </a:rPr>
              <a:t> 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406650" y="4029962"/>
            <a:ext cx="5288915" cy="3790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ts val="1390"/>
              </a:lnSpc>
              <a:spcBef>
                <a:spcPts val="100"/>
              </a:spcBef>
            </a:pPr>
            <a:r>
              <a:rPr dirty="0" sz="1200">
                <a:latin typeface="Arial"/>
                <a:cs typeface="Arial"/>
              </a:rPr>
              <a:t>Assuming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magnetization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at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time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0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along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z-axis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amplitude</a:t>
            </a:r>
            <a:endParaRPr sz="1200">
              <a:latin typeface="Arial"/>
              <a:cs typeface="Arial"/>
            </a:endParaRPr>
          </a:p>
          <a:p>
            <a:pPr marL="38100">
              <a:lnSpc>
                <a:spcPts val="1390"/>
              </a:lnSpc>
            </a:pPr>
            <a:r>
              <a:rPr dirty="0" sz="1200" i="1">
                <a:latin typeface="Arial"/>
                <a:cs typeface="Arial"/>
              </a:rPr>
              <a:t>M</a:t>
            </a:r>
            <a:r>
              <a:rPr dirty="0" baseline="-10416" sz="1200">
                <a:latin typeface="Arial"/>
                <a:cs typeface="Arial"/>
              </a:rPr>
              <a:t>0</a:t>
            </a:r>
            <a:r>
              <a:rPr dirty="0" sz="1200">
                <a:latin typeface="Arial"/>
                <a:cs typeface="Arial"/>
              </a:rPr>
              <a:t>,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find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following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solution to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above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equation:</a:t>
            </a:r>
            <a:endParaRPr sz="120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406647" y="4725231"/>
            <a:ext cx="5294630" cy="85471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R="2540">
              <a:lnSpc>
                <a:spcPct val="100000"/>
              </a:lnSpc>
              <a:spcBef>
                <a:spcPts val="95"/>
              </a:spcBef>
            </a:pPr>
            <a:r>
              <a:rPr dirty="0" sz="1200" spc="-10" i="1">
                <a:latin typeface="Times New Roman"/>
                <a:cs typeface="Times New Roman"/>
              </a:rPr>
              <a:t>M</a:t>
            </a:r>
            <a:r>
              <a:rPr dirty="0" sz="1200" spc="-95" i="1">
                <a:latin typeface="Times New Roman"/>
                <a:cs typeface="Times New Roman"/>
              </a:rPr>
              <a:t> </a:t>
            </a:r>
            <a:r>
              <a:rPr dirty="0" baseline="-23809" sz="1050" i="1">
                <a:latin typeface="Times New Roman"/>
                <a:cs typeface="Times New Roman"/>
              </a:rPr>
              <a:t>z</a:t>
            </a:r>
            <a:r>
              <a:rPr dirty="0" baseline="-23809" sz="1050" spc="-15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</a:t>
            </a:r>
            <a:r>
              <a:rPr dirty="0" sz="1200" i="1">
                <a:latin typeface="Times New Roman"/>
                <a:cs typeface="Times New Roman"/>
              </a:rPr>
              <a:t>t</a:t>
            </a:r>
            <a:r>
              <a:rPr dirty="0" sz="1200">
                <a:latin typeface="Times New Roman"/>
                <a:cs typeface="Times New Roman"/>
              </a:rPr>
              <a:t>)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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spc="-10" i="1">
                <a:latin typeface="Times New Roman"/>
                <a:cs typeface="Times New Roman"/>
              </a:rPr>
              <a:t>M</a:t>
            </a:r>
            <a:r>
              <a:rPr dirty="0" sz="1200" spc="-195" i="1">
                <a:latin typeface="Times New Roman"/>
                <a:cs typeface="Times New Roman"/>
              </a:rPr>
              <a:t> </a:t>
            </a:r>
            <a:r>
              <a:rPr dirty="0" baseline="-23809" sz="1050">
                <a:latin typeface="Times New Roman"/>
                <a:cs typeface="Times New Roman"/>
              </a:rPr>
              <a:t>0</a:t>
            </a:r>
            <a:r>
              <a:rPr dirty="0" baseline="-23809" sz="1050" spc="157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cos(</a:t>
            </a:r>
            <a:r>
              <a:rPr dirty="0" sz="1200" spc="-10">
                <a:latin typeface="Symbol"/>
                <a:cs typeface="Symbol"/>
              </a:rPr>
              <a:t></a:t>
            </a:r>
            <a:r>
              <a:rPr dirty="0" sz="1200" spc="-10" i="1">
                <a:latin typeface="Times New Roman"/>
                <a:cs typeface="Times New Roman"/>
              </a:rPr>
              <a:t>B</a:t>
            </a:r>
            <a:r>
              <a:rPr dirty="0" baseline="-23809" sz="1050" spc="-15">
                <a:latin typeface="Times New Roman"/>
                <a:cs typeface="Times New Roman"/>
              </a:rPr>
              <a:t>1</a:t>
            </a:r>
            <a:r>
              <a:rPr dirty="0" sz="1200" spc="-10" i="1">
                <a:latin typeface="Times New Roman"/>
                <a:cs typeface="Times New Roman"/>
              </a:rPr>
              <a:t>t</a:t>
            </a:r>
            <a:r>
              <a:rPr dirty="0" sz="1200" spc="-10">
                <a:latin typeface="Times New Roman"/>
                <a:cs typeface="Times New Roman"/>
              </a:rPr>
              <a:t>)</a:t>
            </a:r>
            <a:endParaRPr sz="1200">
              <a:latin typeface="Times New Roman"/>
              <a:cs typeface="Times New Roman"/>
            </a:endParaRPr>
          </a:p>
          <a:p>
            <a:pPr algn="just" marL="38100" marR="30480">
              <a:lnSpc>
                <a:spcPct val="96700"/>
              </a:lnSpc>
              <a:spcBef>
                <a:spcPts val="910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magnetization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vector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precessing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around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</a:t>
            </a:r>
            <a:r>
              <a:rPr dirty="0" baseline="-10416" sz="1200">
                <a:latin typeface="Arial"/>
                <a:cs typeface="Arial"/>
              </a:rPr>
              <a:t>1</a:t>
            </a:r>
            <a:r>
              <a:rPr dirty="0" baseline="-10416" sz="1200" spc="337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axis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aligned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x-axis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reference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system.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choose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time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t</a:t>
            </a:r>
            <a:r>
              <a:rPr dirty="0" sz="1200" spc="140" i="1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suitable </a:t>
            </a:r>
            <a:r>
              <a:rPr dirty="0" sz="1200">
                <a:latin typeface="Arial"/>
                <a:cs typeface="Arial"/>
              </a:rPr>
              <a:t>duration,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we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obtain:</a:t>
            </a:r>
            <a:endParaRPr sz="120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559554" y="4471603"/>
            <a:ext cx="6032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50" i="1">
                <a:latin typeface="Times New Roman"/>
                <a:cs typeface="Times New Roman"/>
              </a:rPr>
              <a:t>r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3553457" y="4575237"/>
            <a:ext cx="102743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30225" algn="l"/>
                <a:tab pos="969644" algn="l"/>
              </a:tabLst>
            </a:pPr>
            <a:r>
              <a:rPr dirty="0" sz="700" spc="-50" i="1">
                <a:latin typeface="Times New Roman"/>
                <a:cs typeface="Times New Roman"/>
              </a:rPr>
              <a:t>y</a:t>
            </a:r>
            <a:r>
              <a:rPr dirty="0" sz="700" i="1">
                <a:latin typeface="Times New Roman"/>
                <a:cs typeface="Times New Roman"/>
              </a:rPr>
              <a:t>	</a:t>
            </a:r>
            <a:r>
              <a:rPr dirty="0" sz="700" spc="-50">
                <a:latin typeface="Times New Roman"/>
                <a:cs typeface="Times New Roman"/>
              </a:rPr>
              <a:t>0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50">
                <a:latin typeface="Times New Roman"/>
                <a:cs typeface="Times New Roman"/>
              </a:rPr>
              <a:t>1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3401057" y="4475293"/>
            <a:ext cx="1283335" cy="2082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i="1">
                <a:latin typeface="Times New Roman"/>
                <a:cs typeface="Times New Roman"/>
              </a:rPr>
              <a:t>M</a:t>
            </a:r>
            <a:r>
              <a:rPr dirty="0" sz="1200" spc="440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</a:t>
            </a:r>
            <a:r>
              <a:rPr dirty="0" sz="1200" i="1">
                <a:latin typeface="Times New Roman"/>
                <a:cs typeface="Times New Roman"/>
              </a:rPr>
              <a:t>t</a:t>
            </a:r>
            <a:r>
              <a:rPr dirty="0" sz="1200">
                <a:latin typeface="Times New Roman"/>
                <a:cs typeface="Times New Roman"/>
              </a:rPr>
              <a:t>)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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M</a:t>
            </a:r>
            <a:r>
              <a:rPr dirty="0" sz="1200" spc="445" i="1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sin(</a:t>
            </a:r>
            <a:r>
              <a:rPr dirty="0" sz="1200" spc="-20">
                <a:latin typeface="Symbol"/>
                <a:cs typeface="Symbol"/>
              </a:rPr>
              <a:t></a:t>
            </a:r>
            <a:r>
              <a:rPr dirty="0" sz="1200" spc="-20" i="1">
                <a:latin typeface="Times New Roman"/>
                <a:cs typeface="Times New Roman"/>
              </a:rPr>
              <a:t>B</a:t>
            </a:r>
            <a:r>
              <a:rPr dirty="0" sz="1200" spc="-70" i="1">
                <a:latin typeface="Times New Roman"/>
                <a:cs typeface="Times New Roman"/>
              </a:rPr>
              <a:t> </a:t>
            </a:r>
            <a:r>
              <a:rPr dirty="0" sz="1200" spc="-25" i="1">
                <a:latin typeface="Times New Roman"/>
                <a:cs typeface="Times New Roman"/>
              </a:rPr>
              <a:t>t</a:t>
            </a:r>
            <a:r>
              <a:rPr dirty="0" sz="1200" spc="-25">
                <a:latin typeface="Times New Roman"/>
                <a:cs typeface="Times New Roman"/>
              </a:rPr>
              <a:t>)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9" name="object 19" descr=""/>
          <p:cNvSpPr/>
          <p:nvPr/>
        </p:nvSpPr>
        <p:spPr>
          <a:xfrm>
            <a:off x="4309872" y="5847079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 h="0">
                <a:moveTo>
                  <a:pt x="0" y="0"/>
                </a:moveTo>
                <a:lnTo>
                  <a:pt x="11582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 txBox="1"/>
          <p:nvPr/>
        </p:nvSpPr>
        <p:spPr>
          <a:xfrm>
            <a:off x="4321555" y="5833397"/>
            <a:ext cx="102235" cy="2095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00" spc="-50">
                <a:latin typeface="Times New Roman"/>
                <a:cs typeface="Times New Roman"/>
              </a:rPr>
              <a:t>2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4053333" y="5818059"/>
            <a:ext cx="70485" cy="1333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0" spc="-50">
                <a:latin typeface="Times New Roman"/>
                <a:cs typeface="Times New Roman"/>
              </a:rPr>
              <a:t>1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3637788" y="5717573"/>
            <a:ext cx="794385" cy="2095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200">
                <a:latin typeface="Symbol"/>
                <a:cs typeface="Symbol"/>
              </a:rPr>
              <a:t></a:t>
            </a:r>
            <a:r>
              <a:rPr dirty="0" sz="1200" spc="140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</a:t>
            </a:r>
            <a:r>
              <a:rPr dirty="0" sz="1200" spc="-15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Symbol"/>
                <a:cs typeface="Symbol"/>
              </a:rPr>
              <a:t></a:t>
            </a:r>
            <a:r>
              <a:rPr dirty="0" sz="1200" spc="-10" i="1">
                <a:latin typeface="Times New Roman"/>
                <a:cs typeface="Times New Roman"/>
              </a:rPr>
              <a:t>B</a:t>
            </a:r>
            <a:r>
              <a:rPr dirty="0" sz="1200" spc="-8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t</a:t>
            </a:r>
            <a:r>
              <a:rPr dirty="0" sz="1200" spc="35" i="1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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baseline="34722" sz="1800" spc="-75">
                <a:latin typeface="Symbol"/>
                <a:cs typeface="Symbol"/>
              </a:rPr>
              <a:t></a:t>
            </a:r>
            <a:endParaRPr baseline="34722" sz="1800">
              <a:latin typeface="Symbol"/>
              <a:cs typeface="Symbo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1432052" y="6090413"/>
            <a:ext cx="5243830" cy="385445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12700" marR="5080">
              <a:lnSpc>
                <a:spcPts val="1390"/>
              </a:lnSpc>
              <a:spcBef>
                <a:spcPts val="185"/>
              </a:spcBef>
            </a:pP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defined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90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degree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creating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maximum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y-</a:t>
            </a:r>
            <a:r>
              <a:rPr dirty="0" sz="1200" spc="-10">
                <a:latin typeface="Arial"/>
                <a:cs typeface="Arial"/>
              </a:rPr>
              <a:t>magnetization,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turn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yields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maximal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signal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intensity.</a:t>
            </a:r>
            <a:endParaRPr sz="1200">
              <a:latin typeface="Arial"/>
              <a:cs typeface="Arial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876804" y="7071867"/>
            <a:ext cx="5988685" cy="230568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0"/>
              </a:spcBef>
              <a:tabLst>
                <a:tab pos="5962650" algn="l"/>
              </a:tabLst>
            </a:pP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1.4</a:t>
            </a:r>
            <a:r>
              <a:rPr dirty="0" u="heavy" sz="1550" spc="7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Spin</a:t>
            </a:r>
            <a:r>
              <a:rPr dirty="0" u="heavy" sz="1550" spc="114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Operators</a:t>
            </a:r>
            <a:r>
              <a:rPr dirty="0" u="heavy" sz="1550" spc="114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of</a:t>
            </a:r>
            <a:r>
              <a:rPr dirty="0" u="heavy" sz="1550" spc="114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</a:t>
            </a:r>
            <a:r>
              <a:rPr dirty="0" u="heavy" sz="1550" spc="114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One-Spin</a:t>
            </a:r>
            <a:r>
              <a:rPr dirty="0" u="heavy" sz="1550" spc="114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System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1550">
              <a:latin typeface="Arial"/>
              <a:cs typeface="Arial"/>
            </a:endParaRPr>
          </a:p>
          <a:p>
            <a:pPr algn="just" marL="567690" marR="194310">
              <a:lnSpc>
                <a:spcPts val="1390"/>
              </a:lnSpc>
              <a:spcBef>
                <a:spcPts val="1220"/>
              </a:spcBef>
            </a:pPr>
            <a:r>
              <a:rPr dirty="0" sz="1200">
                <a:latin typeface="Arial"/>
                <a:cs typeface="Arial"/>
              </a:rPr>
              <a:t>All</a:t>
            </a:r>
            <a:r>
              <a:rPr dirty="0" sz="1200" spc="16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NMR</a:t>
            </a:r>
            <a:r>
              <a:rPr dirty="0" sz="1200" spc="15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experiments</a:t>
            </a:r>
            <a:r>
              <a:rPr dirty="0" sz="1200" spc="16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start</a:t>
            </a:r>
            <a:r>
              <a:rPr dirty="0" sz="1200" spc="16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from</a:t>
            </a:r>
            <a:r>
              <a:rPr dirty="0" sz="1200" spc="16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6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thermal</a:t>
            </a:r>
            <a:r>
              <a:rPr dirty="0" sz="1200" spc="16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equilibrium.</a:t>
            </a:r>
            <a:r>
              <a:rPr dirty="0" sz="1200" spc="16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60">
                <a:latin typeface="Arial"/>
                <a:cs typeface="Arial"/>
              </a:rPr>
              <a:t>  </a:t>
            </a:r>
            <a:r>
              <a:rPr dirty="0" sz="1200" spc="-10">
                <a:latin typeface="Arial"/>
                <a:cs typeface="Arial"/>
              </a:rPr>
              <a:t>thermal </a:t>
            </a:r>
            <a:r>
              <a:rPr dirty="0" sz="1200">
                <a:latin typeface="Arial"/>
                <a:cs typeface="Arial"/>
              </a:rPr>
              <a:t>equilibrium,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classical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description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gives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magnetic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moment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parallel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static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field,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</a:t>
            </a:r>
            <a:r>
              <a:rPr dirty="0" baseline="-10416" sz="1200">
                <a:latin typeface="Arial"/>
                <a:cs typeface="Arial"/>
              </a:rPr>
              <a:t>z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Spin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Operator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formalism,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described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by:</a:t>
            </a:r>
            <a:endParaRPr sz="1200">
              <a:latin typeface="Arial"/>
              <a:cs typeface="Arial"/>
            </a:endParaRPr>
          </a:p>
          <a:p>
            <a:pPr algn="ctr" marL="300990">
              <a:lnSpc>
                <a:spcPts val="1140"/>
              </a:lnSpc>
              <a:spcBef>
                <a:spcPts val="540"/>
              </a:spcBef>
              <a:tabLst>
                <a:tab pos="544830" algn="l"/>
              </a:tabLst>
            </a:pPr>
            <a:r>
              <a:rPr dirty="0" sz="1200" spc="-50">
                <a:latin typeface="Symbol"/>
                <a:cs typeface="Symbol"/>
              </a:rPr>
              <a:t></a:t>
            </a:r>
            <a:r>
              <a:rPr dirty="0" sz="1200">
                <a:latin typeface="Times New Roman"/>
                <a:cs typeface="Times New Roman"/>
              </a:rPr>
              <a:t>	</a:t>
            </a:r>
            <a:r>
              <a:rPr dirty="0" sz="1200">
                <a:latin typeface="Symbol"/>
                <a:cs typeface="Symbol"/>
              </a:rPr>
              <a:t>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 spc="-50" i="1">
                <a:latin typeface="Times New Roman"/>
                <a:cs typeface="Times New Roman"/>
              </a:rPr>
              <a:t>I</a:t>
            </a:r>
            <a:endParaRPr sz="1200">
              <a:latin typeface="Times New Roman"/>
              <a:cs typeface="Times New Roman"/>
            </a:endParaRPr>
          </a:p>
          <a:p>
            <a:pPr algn="ctr" marL="455295">
              <a:lnSpc>
                <a:spcPts val="540"/>
              </a:lnSpc>
              <a:tabLst>
                <a:tab pos="778510" algn="l"/>
              </a:tabLst>
            </a:pPr>
            <a:r>
              <a:rPr dirty="0" sz="700" spc="-25" i="1">
                <a:latin typeface="Times New Roman"/>
                <a:cs typeface="Times New Roman"/>
              </a:rPr>
              <a:t>eq</a:t>
            </a:r>
            <a:r>
              <a:rPr dirty="0" sz="700" i="1">
                <a:latin typeface="Times New Roman"/>
                <a:cs typeface="Times New Roman"/>
              </a:rPr>
              <a:t>	</a:t>
            </a:r>
            <a:r>
              <a:rPr dirty="0" sz="700" spc="-50" i="1">
                <a:latin typeface="Times New Roman"/>
                <a:cs typeface="Times New Roman"/>
              </a:rPr>
              <a:t>z</a:t>
            </a: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700">
              <a:latin typeface="Times New Roman"/>
              <a:cs typeface="Times New Roman"/>
            </a:endParaRPr>
          </a:p>
          <a:p>
            <a:pPr algn="just" marL="567690" marR="194310">
              <a:lnSpc>
                <a:spcPct val="100000"/>
              </a:lnSpc>
              <a:spcBef>
                <a:spcPts val="5"/>
              </a:spcBef>
            </a:pPr>
            <a:r>
              <a:rPr dirty="0" sz="1200">
                <a:latin typeface="Arial"/>
                <a:cs typeface="Arial"/>
              </a:rPr>
              <a:t>where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Symbol"/>
                <a:cs typeface="Symbol"/>
              </a:rPr>
              <a:t></a:t>
            </a:r>
            <a:r>
              <a:rPr dirty="0" baseline="-10416" sz="1200">
                <a:latin typeface="Arial"/>
                <a:cs typeface="Arial"/>
              </a:rPr>
              <a:t>eq</a:t>
            </a:r>
            <a:r>
              <a:rPr dirty="0" baseline="-10416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equilibrium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density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matrix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representing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state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spin </a:t>
            </a:r>
            <a:r>
              <a:rPr dirty="0" sz="1200">
                <a:latin typeface="Arial"/>
                <a:cs typeface="Arial"/>
              </a:rPr>
              <a:t>system under </a:t>
            </a:r>
            <a:r>
              <a:rPr dirty="0" sz="1200" spc="-10">
                <a:latin typeface="Arial"/>
                <a:cs typeface="Arial"/>
              </a:rPr>
              <a:t>investigation.</a:t>
            </a:r>
            <a:endParaRPr sz="1200">
              <a:latin typeface="Arial"/>
              <a:cs typeface="Arial"/>
            </a:endParaRPr>
          </a:p>
          <a:p>
            <a:pPr algn="just" marL="567690" marR="194310">
              <a:lnSpc>
                <a:spcPts val="1390"/>
              </a:lnSpc>
              <a:spcBef>
                <a:spcPts val="615"/>
              </a:spcBef>
            </a:pPr>
            <a:r>
              <a:rPr dirty="0" sz="1200">
                <a:latin typeface="Arial"/>
                <a:cs typeface="Arial"/>
              </a:rPr>
              <a:t>Now</a:t>
            </a:r>
            <a:r>
              <a:rPr dirty="0" sz="1200" spc="14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there</a:t>
            </a:r>
            <a:r>
              <a:rPr dirty="0" sz="1200" spc="14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14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only</a:t>
            </a:r>
            <a:r>
              <a:rPr dirty="0" sz="1200" spc="15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two</a:t>
            </a:r>
            <a:r>
              <a:rPr dirty="0" sz="1200" spc="14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basic</a:t>
            </a:r>
            <a:r>
              <a:rPr dirty="0" sz="1200" spc="14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types</a:t>
            </a:r>
            <a:r>
              <a:rPr dirty="0" sz="1200" spc="14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5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evolutions:</a:t>
            </a:r>
            <a:r>
              <a:rPr dirty="0" sz="1200" spc="14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(1)</a:t>
            </a:r>
            <a:r>
              <a:rPr dirty="0" sz="1200" spc="14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An</a:t>
            </a:r>
            <a:r>
              <a:rPr dirty="0" sz="1200" spc="145">
                <a:latin typeface="Arial"/>
                <a:cs typeface="Arial"/>
              </a:rPr>
              <a:t>  </a:t>
            </a:r>
            <a:r>
              <a:rPr dirty="0" sz="1200" spc="-10">
                <a:latin typeface="Arial"/>
                <a:cs typeface="Arial"/>
              </a:rPr>
              <a:t>external </a:t>
            </a:r>
            <a:r>
              <a:rPr dirty="0" sz="1200">
                <a:latin typeface="Arial"/>
                <a:cs typeface="Arial"/>
              </a:rPr>
              <a:t>perturbation,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e.g.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rf-pulse,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(2)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unperturbed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evolution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will </a:t>
            </a:r>
            <a:r>
              <a:rPr dirty="0" sz="1200">
                <a:latin typeface="Arial"/>
                <a:cs typeface="Arial"/>
              </a:rPr>
              <a:t>eventually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bring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system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back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thermal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equilibrium.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38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845553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2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5" i="1">
                <a:latin typeface="Arial"/>
                <a:cs typeface="Arial"/>
              </a:rPr>
              <a:t> </a:t>
            </a:r>
            <a:r>
              <a:rPr dirty="0" sz="1200" spc="-2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662417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39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/>
              <a:t>4</a:t>
            </a:r>
            <a:r>
              <a:rPr dirty="0" spc="95"/>
              <a:t> </a:t>
            </a:r>
            <a:r>
              <a:rPr dirty="0"/>
              <a:t>Pulse</a:t>
            </a:r>
            <a:r>
              <a:rPr dirty="0" spc="114"/>
              <a:t> </a:t>
            </a:r>
            <a:r>
              <a:rPr dirty="0"/>
              <a:t>Calibration:</a:t>
            </a:r>
            <a:r>
              <a:rPr dirty="0" spc="114"/>
              <a:t> </a:t>
            </a:r>
            <a:r>
              <a:rPr dirty="0" spc="-10"/>
              <a:t>Protons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864106" y="2018288"/>
            <a:ext cx="6014085" cy="147066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  <a:tabLst>
                <a:tab pos="5975350" algn="l"/>
              </a:tabLst>
            </a:pP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4.1</a:t>
            </a:r>
            <a:r>
              <a:rPr dirty="0" u="heavy" sz="1550" spc="-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Introduction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1550">
              <a:latin typeface="Arial"/>
              <a:cs typeface="Arial"/>
            </a:endParaRPr>
          </a:p>
          <a:p>
            <a:pPr algn="just" marL="580390" marR="207010">
              <a:lnSpc>
                <a:spcPct val="96000"/>
              </a:lnSpc>
              <a:spcBef>
                <a:spcPts val="1185"/>
              </a:spcBef>
            </a:pP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chapter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describes</a:t>
            </a:r>
            <a:r>
              <a:rPr dirty="0" sz="1200" spc="2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calibration</a:t>
            </a:r>
            <a:r>
              <a:rPr dirty="0" sz="1200" spc="2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procedures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3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33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13</a:t>
            </a:r>
            <a:r>
              <a:rPr dirty="0" sz="1200">
                <a:latin typeface="Arial"/>
                <a:cs typeface="Arial"/>
              </a:rPr>
              <a:t>C.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33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is </a:t>
            </a:r>
            <a:r>
              <a:rPr dirty="0" sz="1200">
                <a:latin typeface="Arial"/>
                <a:cs typeface="Arial"/>
              </a:rPr>
              <a:t>assumed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user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already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familiar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acquisition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processing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of </a:t>
            </a:r>
            <a:r>
              <a:rPr dirty="0" sz="1200">
                <a:latin typeface="Arial"/>
                <a:cs typeface="Arial"/>
              </a:rPr>
              <a:t>simple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1D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NMR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spectra.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Appendix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(Data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Sets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Selected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Parameters),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lists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all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sets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generated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throughout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course,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Appendix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 spc="-50">
                <a:latin typeface="Arial"/>
                <a:cs typeface="Arial"/>
              </a:rPr>
              <a:t>B </a:t>
            </a:r>
            <a:r>
              <a:rPr dirty="0" sz="1200">
                <a:latin typeface="Arial"/>
                <a:cs typeface="Arial"/>
              </a:rPr>
              <a:t>(Pulse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Calibration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Results),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provides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all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lengths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power </a:t>
            </a:r>
            <a:r>
              <a:rPr dirty="0" sz="1200">
                <a:latin typeface="Arial"/>
                <a:cs typeface="Arial"/>
              </a:rPr>
              <a:t>levels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determined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during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course,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maybe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useful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-10">
                <a:latin typeface="Arial"/>
                <a:cs typeface="Arial"/>
              </a:rPr>
              <a:t> context.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864110" y="3834893"/>
            <a:ext cx="6014085" cy="176276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  <a:tabLst>
                <a:tab pos="5975350" algn="l"/>
              </a:tabLst>
            </a:pP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4.2</a:t>
            </a:r>
            <a:r>
              <a:rPr dirty="0" u="heavy" sz="1550" spc="4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Proton</a:t>
            </a:r>
            <a:r>
              <a:rPr dirty="0" u="heavy" sz="1550" spc="12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Observe</a:t>
            </a:r>
            <a:r>
              <a:rPr dirty="0" u="heavy" sz="1550" spc="12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90°</a:t>
            </a:r>
            <a:r>
              <a:rPr dirty="0" u="heavy" sz="1550" spc="12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Pulse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1550">
              <a:latin typeface="Arial"/>
              <a:cs typeface="Arial"/>
            </a:endParaRPr>
          </a:p>
          <a:p>
            <a:pPr algn="just" marL="580390" marR="200660">
              <a:lnSpc>
                <a:spcPct val="100699"/>
              </a:lnSpc>
              <a:spcBef>
                <a:spcPts val="1115"/>
              </a:spcBef>
            </a:pP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calibration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-4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90°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observe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channel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(F1),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one-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sequence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described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Chapter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3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used.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carrier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(</a:t>
            </a:r>
            <a:r>
              <a:rPr dirty="0" sz="1200" spc="-10" b="1">
                <a:latin typeface="Courier New"/>
                <a:cs typeface="Courier New"/>
              </a:rPr>
              <a:t>o1p</a:t>
            </a:r>
            <a:r>
              <a:rPr dirty="0" sz="1200" spc="-10">
                <a:latin typeface="Arial"/>
                <a:cs typeface="Arial"/>
              </a:rPr>
              <a:t>)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onto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resonance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peak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an </a:t>
            </a:r>
            <a:r>
              <a:rPr dirty="0" sz="1200">
                <a:latin typeface="Arial"/>
                <a:cs typeface="Arial"/>
              </a:rPr>
              <a:t>appropriate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sample.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peak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monitored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while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length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</a:t>
            </a:r>
            <a:r>
              <a:rPr dirty="0" sz="1200" b="1">
                <a:latin typeface="Courier New"/>
                <a:cs typeface="Courier New"/>
              </a:rPr>
              <a:t>p1</a:t>
            </a:r>
            <a:r>
              <a:rPr dirty="0" sz="1200">
                <a:latin typeface="Arial"/>
                <a:cs typeface="Arial"/>
              </a:rPr>
              <a:t>)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and/or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strength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</a:t>
            </a:r>
            <a:r>
              <a:rPr dirty="0" sz="1200" b="1">
                <a:latin typeface="Courier New"/>
                <a:cs typeface="Courier New"/>
              </a:rPr>
              <a:t>pl1</a:t>
            </a:r>
            <a:r>
              <a:rPr dirty="0" sz="1200">
                <a:latin typeface="Arial"/>
                <a:cs typeface="Arial"/>
              </a:rPr>
              <a:t>)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RF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adjusted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determine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exact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conditions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90°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pulse.</a:t>
            </a:r>
            <a:endParaRPr sz="1200">
              <a:latin typeface="Arial"/>
              <a:cs typeface="Arial"/>
            </a:endParaRPr>
          </a:p>
          <a:p>
            <a:pPr algn="just" marL="580390">
              <a:lnSpc>
                <a:spcPct val="100000"/>
              </a:lnSpc>
              <a:spcBef>
                <a:spcPts val="530"/>
              </a:spcBef>
            </a:pP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common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sample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used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calibration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0.1%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Ethylbenzene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in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259579" y="5493003"/>
            <a:ext cx="2413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800" spc="-25">
                <a:latin typeface="Arial"/>
                <a:cs typeface="Arial"/>
              </a:rPr>
              <a:t>1</a:t>
            </a:r>
            <a:r>
              <a:rPr dirty="0" baseline="-25462" sz="1800" spc="-37">
                <a:latin typeface="Arial"/>
                <a:cs typeface="Arial"/>
              </a:rPr>
              <a:t>H</a:t>
            </a:r>
            <a:endParaRPr baseline="-25462" sz="18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393958" y="5560059"/>
            <a:ext cx="530733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3168015" algn="l"/>
              </a:tabLst>
            </a:pPr>
            <a:r>
              <a:rPr dirty="0" sz="1200">
                <a:latin typeface="Arial"/>
                <a:cs typeface="Arial"/>
              </a:rPr>
              <a:t>CDCl</a:t>
            </a:r>
            <a:r>
              <a:rPr dirty="0" baseline="-10416" sz="1200">
                <a:latin typeface="Arial"/>
                <a:cs typeface="Arial"/>
              </a:rPr>
              <a:t>3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4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Ethylbenzene</a:t>
            </a:r>
            <a:r>
              <a:rPr dirty="0" sz="1200" spc="4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shows</a:t>
            </a:r>
            <a:r>
              <a:rPr dirty="0" sz="1200" spc="4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45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simple</a:t>
            </a:r>
            <a:r>
              <a:rPr dirty="0" sz="1200">
                <a:latin typeface="Arial"/>
                <a:cs typeface="Arial"/>
              </a:rPr>
              <a:t>	spectrum</a:t>
            </a:r>
            <a:r>
              <a:rPr dirty="0" sz="1200" spc="4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4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well-</a:t>
            </a:r>
            <a:r>
              <a:rPr dirty="0" sz="1200" spc="-10">
                <a:latin typeface="Arial"/>
                <a:cs typeface="Arial"/>
              </a:rPr>
              <a:t>separated</a:t>
            </a:r>
            <a:endParaRPr sz="120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826006" y="5736842"/>
            <a:ext cx="5916295" cy="3329940"/>
          </a:xfrm>
          <a:prstGeom prst="rect">
            <a:avLst/>
          </a:prstGeom>
        </p:spPr>
        <p:txBody>
          <a:bodyPr wrap="square" lIns="0" tIns="18415" rIns="0" bIns="0" rtlCol="0" vert="horz">
            <a:spAutoFit/>
          </a:bodyPr>
          <a:lstStyle/>
          <a:p>
            <a:pPr algn="just" marL="618490" marR="71120">
              <a:lnSpc>
                <a:spcPct val="96700"/>
              </a:lnSpc>
              <a:spcBef>
                <a:spcPts val="145"/>
              </a:spcBef>
            </a:pPr>
            <a:r>
              <a:rPr dirty="0" sz="1200">
                <a:latin typeface="Arial"/>
                <a:cs typeface="Arial"/>
              </a:rPr>
              <a:t>signals,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facilitates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selection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single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resonance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line.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However, </a:t>
            </a:r>
            <a:r>
              <a:rPr dirty="0" sz="1200">
                <a:latin typeface="Arial"/>
                <a:cs typeface="Arial"/>
              </a:rPr>
              <a:t>due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relatively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long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spin-lattice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or</a:t>
            </a:r>
            <a:r>
              <a:rPr dirty="0" sz="1200" spc="225" i="1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longitudinal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relaxation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time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(T</a:t>
            </a:r>
            <a:r>
              <a:rPr dirty="0" baseline="-10416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)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of </a:t>
            </a:r>
            <a:r>
              <a:rPr dirty="0" sz="1200">
                <a:latin typeface="Arial"/>
                <a:cs typeface="Arial"/>
              </a:rPr>
              <a:t>Ethylbenzene,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long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recycle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delay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time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must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-10">
                <a:latin typeface="Arial"/>
                <a:cs typeface="Arial"/>
              </a:rPr>
              <a:t> used.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90"/>
              </a:spcBef>
            </a:pPr>
            <a:endParaRPr sz="1200">
              <a:latin typeface="Arial"/>
              <a:cs typeface="Arial"/>
            </a:endParaRPr>
          </a:p>
          <a:p>
            <a:pPr algn="just" marL="76200">
              <a:lnSpc>
                <a:spcPct val="100000"/>
              </a:lnSpc>
              <a:spcBef>
                <a:spcPts val="5"/>
              </a:spcBef>
            </a:pPr>
            <a:r>
              <a:rPr dirty="0" sz="1400" b="1">
                <a:latin typeface="Arial"/>
                <a:cs typeface="Arial"/>
              </a:rPr>
              <a:t>4.2.1</a:t>
            </a:r>
            <a:r>
              <a:rPr dirty="0" sz="1400" spc="75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Preparation</a:t>
            </a:r>
            <a:endParaRPr sz="1400">
              <a:latin typeface="Arial"/>
              <a:cs typeface="Arial"/>
            </a:endParaRPr>
          </a:p>
          <a:p>
            <a:pPr algn="just" marL="618490" marR="68580">
              <a:lnSpc>
                <a:spcPct val="103299"/>
              </a:lnSpc>
              <a:spcBef>
                <a:spcPts val="200"/>
              </a:spcBef>
            </a:pPr>
            <a:r>
              <a:rPr dirty="0" sz="1200">
                <a:latin typeface="Arial"/>
                <a:cs typeface="Arial"/>
              </a:rPr>
              <a:t>Insert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sample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spectrometer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</a:t>
            </a:r>
            <a:r>
              <a:rPr dirty="0" sz="1200" b="1">
                <a:latin typeface="Courier New"/>
                <a:cs typeface="Courier New"/>
              </a:rPr>
              <a:t>lock</a:t>
            </a:r>
            <a:r>
              <a:rPr dirty="0" sz="1200">
                <a:latin typeface="Arial"/>
                <a:cs typeface="Arial"/>
              </a:rPr>
              <a:t>).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Readjust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Z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Z</a:t>
            </a:r>
            <a:r>
              <a:rPr dirty="0" baseline="38194" sz="1200" spc="-37">
                <a:latin typeface="Arial"/>
                <a:cs typeface="Arial"/>
              </a:rPr>
              <a:t>2</a:t>
            </a:r>
            <a:r>
              <a:rPr dirty="0" baseline="38194" sz="1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shims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until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lock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level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maximal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(use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lockdisp</a:t>
            </a:r>
            <a:r>
              <a:rPr dirty="0" sz="1200">
                <a:latin typeface="Arial"/>
                <a:cs typeface="Arial"/>
              </a:rPr>
              <a:t>).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Tune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match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probehead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observation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</a:t>
            </a:r>
            <a:r>
              <a:rPr dirty="0" sz="1200" i="1">
                <a:latin typeface="Arial"/>
                <a:cs typeface="Arial"/>
              </a:rPr>
              <a:t>see </a:t>
            </a:r>
            <a:r>
              <a:rPr dirty="0" sz="1200">
                <a:latin typeface="Arial"/>
                <a:cs typeface="Arial"/>
              </a:rPr>
              <a:t>Chapter</a:t>
            </a:r>
            <a:r>
              <a:rPr dirty="0" sz="1200" spc="-10">
                <a:latin typeface="Arial"/>
                <a:cs typeface="Arial"/>
              </a:rPr>
              <a:t> 2.3).</a:t>
            </a:r>
            <a:endParaRPr sz="1200">
              <a:latin typeface="Arial"/>
              <a:cs typeface="Arial"/>
            </a:endParaRPr>
          </a:p>
          <a:p>
            <a:pPr algn="just" marL="618490" marR="71120">
              <a:lnSpc>
                <a:spcPct val="98300"/>
              </a:lnSpc>
              <a:spcBef>
                <a:spcPts val="600"/>
              </a:spcBef>
            </a:pPr>
            <a:r>
              <a:rPr dirty="0" sz="1200">
                <a:latin typeface="Arial"/>
                <a:cs typeface="Arial"/>
              </a:rPr>
              <a:t>First,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create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new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set.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Since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will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observe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experiment,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is </a:t>
            </a:r>
            <a:r>
              <a:rPr dirty="0" sz="1200">
                <a:latin typeface="Arial"/>
                <a:cs typeface="Arial"/>
              </a:rPr>
              <a:t>best</a:t>
            </a:r>
            <a:r>
              <a:rPr dirty="0" sz="1200" spc="2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start</a:t>
            </a:r>
            <a:r>
              <a:rPr dirty="0" sz="1200" spc="2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out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from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2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previous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set,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e.g.,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proton/1/1: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330">
                <a:latin typeface="Arial"/>
                <a:cs typeface="Arial"/>
              </a:rPr>
              <a:t> </a:t>
            </a:r>
            <a:r>
              <a:rPr dirty="0" sz="1200" spc="-25" b="1">
                <a:latin typeface="Courier New"/>
                <a:cs typeface="Courier New"/>
              </a:rPr>
              <a:t>re </a:t>
            </a:r>
            <a:r>
              <a:rPr dirty="0" sz="1200" spc="-10" b="1">
                <a:latin typeface="Courier New"/>
                <a:cs typeface="Courier New"/>
              </a:rPr>
              <a:t>proton</a:t>
            </a:r>
            <a:r>
              <a:rPr dirty="0" sz="1200" spc="-385" b="1">
                <a:latin typeface="Courier New"/>
                <a:cs typeface="Courier New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1</a:t>
            </a:r>
            <a:r>
              <a:rPr dirty="0" sz="1200" spc="-385" b="1">
                <a:latin typeface="Courier New"/>
                <a:cs typeface="Courier New"/>
              </a:rPr>
              <a:t> </a:t>
            </a:r>
            <a:r>
              <a:rPr dirty="0" sz="1200" b="1">
                <a:latin typeface="Courier New"/>
                <a:cs typeface="Courier New"/>
              </a:rPr>
              <a:t>1</a:t>
            </a:r>
            <a:r>
              <a:rPr dirty="0" sz="1200">
                <a:latin typeface="Arial"/>
                <a:cs typeface="Arial"/>
              </a:rPr>
              <a:t>,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edc</a:t>
            </a:r>
            <a:r>
              <a:rPr dirty="0" sz="1200" spc="-38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change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following</a:t>
            </a:r>
            <a:r>
              <a:rPr dirty="0" sz="1200" spc="-10">
                <a:latin typeface="Arial"/>
                <a:cs typeface="Arial"/>
              </a:rPr>
              <a:t> parameters:</a:t>
            </a:r>
            <a:endParaRPr sz="1200">
              <a:latin typeface="Arial"/>
              <a:cs typeface="Arial"/>
            </a:endParaRPr>
          </a:p>
          <a:p>
            <a:pPr marL="1873885">
              <a:lnSpc>
                <a:spcPts val="1415"/>
              </a:lnSpc>
              <a:spcBef>
                <a:spcPts val="670"/>
              </a:spcBef>
              <a:tabLst>
                <a:tab pos="2776220" algn="l"/>
              </a:tabLst>
            </a:pPr>
            <a:r>
              <a:rPr dirty="0" sz="1200" spc="-20">
                <a:latin typeface="Arial"/>
                <a:cs typeface="Arial"/>
              </a:rPr>
              <a:t>NAME</a:t>
            </a:r>
            <a:r>
              <a:rPr dirty="0" sz="1200">
                <a:latin typeface="Arial"/>
                <a:cs typeface="Arial"/>
              </a:rPr>
              <a:t>	</a:t>
            </a:r>
            <a:r>
              <a:rPr dirty="0" sz="1200" spc="-10">
                <a:latin typeface="Arial"/>
                <a:cs typeface="Arial"/>
              </a:rPr>
              <a:t>test1h</a:t>
            </a:r>
            <a:endParaRPr sz="1200">
              <a:latin typeface="Arial"/>
              <a:cs typeface="Arial"/>
            </a:endParaRPr>
          </a:p>
          <a:p>
            <a:pPr marL="1873885">
              <a:lnSpc>
                <a:spcPts val="1390"/>
              </a:lnSpc>
              <a:tabLst>
                <a:tab pos="2776220" algn="l"/>
              </a:tabLst>
            </a:pPr>
            <a:r>
              <a:rPr dirty="0" sz="1200" spc="-10">
                <a:latin typeface="Arial"/>
                <a:cs typeface="Arial"/>
              </a:rPr>
              <a:t>EXPNO</a:t>
            </a:r>
            <a:r>
              <a:rPr dirty="0" sz="1200">
                <a:latin typeface="Arial"/>
                <a:cs typeface="Arial"/>
              </a:rPr>
              <a:t>	</a:t>
            </a:r>
            <a:r>
              <a:rPr dirty="0" sz="1200" spc="-50">
                <a:latin typeface="Arial"/>
                <a:cs typeface="Arial"/>
              </a:rPr>
              <a:t>1</a:t>
            </a:r>
            <a:endParaRPr sz="1200">
              <a:latin typeface="Arial"/>
              <a:cs typeface="Arial"/>
            </a:endParaRPr>
          </a:p>
          <a:p>
            <a:pPr marL="1873885">
              <a:lnSpc>
                <a:spcPts val="1415"/>
              </a:lnSpc>
              <a:tabLst>
                <a:tab pos="2776220" algn="l"/>
              </a:tabLst>
            </a:pPr>
            <a:r>
              <a:rPr dirty="0" sz="1200" spc="-10">
                <a:latin typeface="Arial"/>
                <a:cs typeface="Arial"/>
              </a:rPr>
              <a:t>PROCNO</a:t>
            </a:r>
            <a:r>
              <a:rPr dirty="0" sz="1200">
                <a:latin typeface="Arial"/>
                <a:cs typeface="Arial"/>
              </a:rPr>
              <a:t>	</a:t>
            </a:r>
            <a:r>
              <a:rPr dirty="0" sz="1200" spc="-50">
                <a:latin typeface="Arial"/>
                <a:cs typeface="Arial"/>
              </a:rPr>
              <a:t>1</a:t>
            </a:r>
            <a:endParaRPr sz="1200">
              <a:latin typeface="Arial"/>
              <a:cs typeface="Arial"/>
            </a:endParaRPr>
          </a:p>
          <a:p>
            <a:pPr algn="just" marL="618490">
              <a:lnSpc>
                <a:spcPct val="100000"/>
              </a:lnSpc>
              <a:spcBef>
                <a:spcPts val="480"/>
              </a:spcBef>
            </a:pP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SAVE</a:t>
            </a:r>
            <a:r>
              <a:rPr dirty="0" sz="1200" spc="-39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to create the data set </a:t>
            </a:r>
            <a:r>
              <a:rPr dirty="0" sz="1200" spc="-10">
                <a:latin typeface="Arial"/>
                <a:cs typeface="Arial"/>
              </a:rPr>
              <a:t>test1h/1/1.</a:t>
            </a:r>
            <a:endParaRPr sz="1200">
              <a:latin typeface="Arial"/>
              <a:cs typeface="Arial"/>
            </a:endParaRPr>
          </a:p>
          <a:p>
            <a:pPr algn="just" marL="618490">
              <a:lnSpc>
                <a:spcPct val="100000"/>
              </a:lnSpc>
              <a:spcBef>
                <a:spcPts val="675"/>
              </a:spcBef>
            </a:pPr>
            <a:r>
              <a:rPr dirty="0" sz="1200">
                <a:latin typeface="Arial"/>
                <a:cs typeface="Arial"/>
              </a:rPr>
              <a:t>Enter </a:t>
            </a:r>
            <a:r>
              <a:rPr dirty="0" sz="1200" spc="-10" b="1">
                <a:latin typeface="Courier New"/>
                <a:cs typeface="Courier New"/>
              </a:rPr>
              <a:t>eda</a:t>
            </a:r>
            <a:r>
              <a:rPr dirty="0" sz="1200" spc="-38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 set the acquisition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 values as shown in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Table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14.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40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845553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2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406650" y="841758"/>
            <a:ext cx="32099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10" i="1">
                <a:latin typeface="Times New Roman"/>
                <a:cs typeface="Times New Roman"/>
              </a:rPr>
              <a:t>Table</a:t>
            </a:r>
            <a:r>
              <a:rPr dirty="0" sz="1200" spc="-3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14:</a:t>
            </a:r>
            <a:r>
              <a:rPr dirty="0" sz="1200" spc="-1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1D</a:t>
            </a:r>
            <a:r>
              <a:rPr dirty="0" sz="1200" spc="-15" i="1">
                <a:latin typeface="Times New Roman"/>
                <a:cs typeface="Times New Roman"/>
              </a:rPr>
              <a:t> </a:t>
            </a:r>
            <a:r>
              <a:rPr dirty="0" baseline="38194" sz="1200" i="1">
                <a:latin typeface="Times New Roman"/>
                <a:cs typeface="Times New Roman"/>
              </a:rPr>
              <a:t>1</a:t>
            </a:r>
            <a:r>
              <a:rPr dirty="0" sz="1200" i="1">
                <a:latin typeface="Times New Roman"/>
                <a:cs typeface="Times New Roman"/>
              </a:rPr>
              <a:t>H</a:t>
            </a:r>
            <a:r>
              <a:rPr dirty="0" sz="1200" spc="-10" i="1">
                <a:latin typeface="Times New Roman"/>
                <a:cs typeface="Times New Roman"/>
              </a:rPr>
              <a:t> one-</a:t>
            </a:r>
            <a:r>
              <a:rPr dirty="0" sz="1200" i="1">
                <a:latin typeface="Times New Roman"/>
                <a:cs typeface="Times New Roman"/>
              </a:rPr>
              <a:t>pulse</a:t>
            </a:r>
            <a:r>
              <a:rPr dirty="0" sz="1200" spc="-1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Acquisition</a:t>
            </a:r>
            <a:r>
              <a:rPr dirty="0" sz="1200" spc="-10" i="1">
                <a:latin typeface="Times New Roman"/>
                <a:cs typeface="Times New Roman"/>
              </a:rPr>
              <a:t> Parameters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6" name="object 6" descr=""/>
          <p:cNvGraphicFramePr>
            <a:graphicFrameLocks noGrp="1"/>
          </p:cNvGraphicFramePr>
          <p:nvPr/>
        </p:nvGraphicFramePr>
        <p:xfrm>
          <a:off x="2182367" y="1195833"/>
          <a:ext cx="4624070" cy="30943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2335"/>
                <a:gridCol w="895985"/>
                <a:gridCol w="2743200"/>
              </a:tblGrid>
              <a:tr h="26162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dirty="0" sz="1000" spc="-10" b="1">
                          <a:latin typeface="Arial"/>
                          <a:cs typeface="Arial"/>
                        </a:rPr>
                        <a:t>Parameter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279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dirty="0" sz="1000" spc="-10" b="1">
                          <a:latin typeface="Arial"/>
                          <a:cs typeface="Arial"/>
                        </a:rPr>
                        <a:t>Value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279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dirty="0" sz="1000" spc="-10" b="1">
                          <a:latin typeface="Arial"/>
                          <a:cs typeface="Arial"/>
                        </a:rPr>
                        <a:t>Comments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279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PULPROG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zg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see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Figure 1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pulse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sequence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diagram.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TD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 spc="7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60">
                          <a:latin typeface="Arial"/>
                          <a:cs typeface="Arial"/>
                        </a:rPr>
                        <a:t>k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NS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number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scans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DS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no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dummy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scans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D1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10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interscan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delay (10s, because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 long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T</a:t>
                      </a:r>
                      <a:r>
                        <a:rPr dirty="0" baseline="-12820" sz="975" spc="-37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9890"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P1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 marR="5588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start</a:t>
                      </a:r>
                      <a:r>
                        <a:rPr dirty="0" sz="1000" spc="28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with</a:t>
                      </a:r>
                      <a:r>
                        <a:rPr dirty="0" sz="1000" spc="28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>
                          <a:latin typeface="Symbol"/>
                          <a:cs typeface="Symbol"/>
                        </a:rPr>
                        <a:t>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s,</a:t>
                      </a:r>
                      <a:r>
                        <a:rPr dirty="0" sz="1000" spc="30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which</a:t>
                      </a:r>
                      <a:r>
                        <a:rPr dirty="0" sz="1000" spc="30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should</a:t>
                      </a:r>
                      <a:r>
                        <a:rPr dirty="0" sz="1000" spc="30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correspond</a:t>
                      </a:r>
                      <a:r>
                        <a:rPr dirty="0" sz="1000" spc="30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to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less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than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90°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pulse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21665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PL1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power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level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p1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pulse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75565" marR="50165">
                        <a:lnSpc>
                          <a:spcPts val="1150"/>
                        </a:lnSpc>
                        <a:spcBef>
                          <a:spcPts val="705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see</a:t>
                      </a:r>
                      <a:r>
                        <a:rPr dirty="0" sz="1000" spc="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“An</a:t>
                      </a:r>
                      <a:r>
                        <a:rPr dirty="0" sz="1000" spc="9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Important</a:t>
                      </a:r>
                      <a:r>
                        <a:rPr dirty="0" sz="1000" spc="1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Note</a:t>
                      </a:r>
                      <a:r>
                        <a:rPr dirty="0" sz="1000" spc="1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1000" spc="1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Power</a:t>
                      </a:r>
                      <a:r>
                        <a:rPr dirty="0" sz="1000" spc="9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Levels”</a:t>
                      </a:r>
                      <a:r>
                        <a:rPr dirty="0" sz="1000" spc="1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on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page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0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9890"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SW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20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 marR="67945">
                        <a:lnSpc>
                          <a:spcPts val="1150"/>
                        </a:lnSpc>
                        <a:spcBef>
                          <a:spcPts val="11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start</a:t>
                      </a:r>
                      <a:r>
                        <a:rPr dirty="0" sz="1000" spc="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with</a:t>
                      </a:r>
                      <a:r>
                        <a:rPr dirty="0" sz="1000" spc="27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27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large</a:t>
                      </a:r>
                      <a:r>
                        <a:rPr dirty="0" sz="1000" spc="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spectral</a:t>
                      </a:r>
                      <a:r>
                        <a:rPr dirty="0" sz="1000" spc="27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width</a:t>
                      </a:r>
                      <a:r>
                        <a:rPr dirty="0" sz="1000" spc="27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20ppm;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which will be optimized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lateron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139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o1p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will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be optimized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lateron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 descr=""/>
          <p:cNvSpPr txBox="1"/>
          <p:nvPr/>
        </p:nvSpPr>
        <p:spPr>
          <a:xfrm>
            <a:off x="1393945" y="4572508"/>
            <a:ext cx="5294630" cy="922019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algn="just" marL="50800" marR="17780">
              <a:lnSpc>
                <a:spcPct val="105000"/>
              </a:lnSpc>
              <a:spcBef>
                <a:spcPts val="25"/>
              </a:spcBef>
            </a:pP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 spc="-120" b="1">
                <a:latin typeface="Courier New"/>
                <a:cs typeface="Courier New"/>
              </a:rPr>
              <a:t>rga</a:t>
            </a:r>
            <a:r>
              <a:rPr dirty="0" sz="1200" spc="-6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perform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automatic</a:t>
            </a:r>
            <a:r>
              <a:rPr dirty="0" sz="1200" spc="-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receiver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gain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adjustment,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then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 spc="-175" b="1">
                <a:latin typeface="Courier New"/>
                <a:cs typeface="Courier New"/>
              </a:rPr>
              <a:t>zg</a:t>
            </a:r>
            <a:r>
              <a:rPr dirty="0" sz="1200" spc="-10" b="1">
                <a:latin typeface="Courier New"/>
                <a:cs typeface="Courier New"/>
              </a:rPr>
              <a:t> </a:t>
            </a:r>
            <a:r>
              <a:rPr dirty="0" sz="1200" spc="-25">
                <a:latin typeface="Arial"/>
                <a:cs typeface="Arial"/>
              </a:rPr>
              <a:t>to </a:t>
            </a:r>
            <a:r>
              <a:rPr dirty="0" sz="1200">
                <a:latin typeface="Arial"/>
                <a:cs typeface="Arial"/>
              </a:rPr>
              <a:t>acquire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FID,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edp</a:t>
            </a:r>
            <a:r>
              <a:rPr dirty="0" sz="1200" spc="-12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processing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shown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in </a:t>
            </a:r>
            <a:r>
              <a:rPr dirty="0" sz="1200">
                <a:latin typeface="Arial"/>
                <a:cs typeface="Arial"/>
              </a:rPr>
              <a:t>Table</a:t>
            </a:r>
            <a:r>
              <a:rPr dirty="0" sz="1200" spc="-25">
                <a:latin typeface="Arial"/>
                <a:cs typeface="Arial"/>
              </a:rPr>
              <a:t> 15.</a:t>
            </a:r>
            <a:endParaRPr sz="1200">
              <a:latin typeface="Arial"/>
              <a:cs typeface="Arial"/>
            </a:endParaRPr>
          </a:p>
          <a:p>
            <a:pPr algn="just" marL="50800">
              <a:lnSpc>
                <a:spcPct val="100000"/>
              </a:lnSpc>
              <a:spcBef>
                <a:spcPts val="1155"/>
              </a:spcBef>
            </a:pPr>
            <a:r>
              <a:rPr dirty="0" sz="1200" spc="-10" i="1">
                <a:latin typeface="Times New Roman"/>
                <a:cs typeface="Times New Roman"/>
              </a:rPr>
              <a:t>Table</a:t>
            </a:r>
            <a:r>
              <a:rPr dirty="0" sz="1200" spc="-3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15:</a:t>
            </a:r>
            <a:r>
              <a:rPr dirty="0" sz="1200" spc="-1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1D</a:t>
            </a:r>
            <a:r>
              <a:rPr dirty="0" sz="1200" spc="-15" i="1">
                <a:latin typeface="Times New Roman"/>
                <a:cs typeface="Times New Roman"/>
              </a:rPr>
              <a:t> </a:t>
            </a:r>
            <a:r>
              <a:rPr dirty="0" baseline="38194" sz="1200" i="1">
                <a:latin typeface="Times New Roman"/>
                <a:cs typeface="Times New Roman"/>
              </a:rPr>
              <a:t>1</a:t>
            </a:r>
            <a:r>
              <a:rPr dirty="0" sz="1200" i="1">
                <a:latin typeface="Times New Roman"/>
                <a:cs typeface="Times New Roman"/>
              </a:rPr>
              <a:t>H</a:t>
            </a:r>
            <a:r>
              <a:rPr dirty="0" sz="1200" spc="-10" i="1">
                <a:latin typeface="Times New Roman"/>
                <a:cs typeface="Times New Roman"/>
              </a:rPr>
              <a:t> one-</a:t>
            </a:r>
            <a:r>
              <a:rPr dirty="0" sz="1200" i="1">
                <a:latin typeface="Times New Roman"/>
                <a:cs typeface="Times New Roman"/>
              </a:rPr>
              <a:t>pulse</a:t>
            </a:r>
            <a:r>
              <a:rPr dirty="0" sz="1200" spc="-1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Processing</a:t>
            </a:r>
            <a:r>
              <a:rPr dirty="0" sz="1200" spc="-10" i="1">
                <a:latin typeface="Times New Roman"/>
                <a:cs typeface="Times New Roman"/>
              </a:rPr>
              <a:t> Parameters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8" name="object 8" descr=""/>
          <p:cNvGraphicFramePr>
            <a:graphicFrameLocks noGrp="1"/>
          </p:cNvGraphicFramePr>
          <p:nvPr/>
        </p:nvGraphicFramePr>
        <p:xfrm>
          <a:off x="2182367" y="5639815"/>
          <a:ext cx="4624070" cy="9740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2335"/>
                <a:gridCol w="895985"/>
                <a:gridCol w="2743200"/>
              </a:tblGrid>
              <a:tr h="26162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1000" spc="-10" b="1">
                          <a:latin typeface="Arial"/>
                          <a:cs typeface="Arial"/>
                        </a:rPr>
                        <a:t>Parameter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222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1000" spc="-10" b="1">
                          <a:latin typeface="Arial"/>
                          <a:cs typeface="Arial"/>
                        </a:rPr>
                        <a:t>Value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222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1000" spc="-10" b="1">
                          <a:latin typeface="Arial"/>
                          <a:cs typeface="Arial"/>
                        </a:rPr>
                        <a:t>Comments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222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SI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7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60">
                          <a:latin typeface="Arial"/>
                          <a:cs typeface="Arial"/>
                        </a:rPr>
                        <a:t>k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LB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spc="7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35">
                          <a:latin typeface="Arial"/>
                          <a:cs typeface="Arial"/>
                        </a:rPr>
                        <a:t>Hz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PSCAL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global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91967" y="8492743"/>
            <a:ext cx="640079" cy="146304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67855" y="8492743"/>
            <a:ext cx="195071" cy="146304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44752" y="9023095"/>
            <a:ext cx="560832" cy="146303"/>
          </a:xfrm>
          <a:prstGeom prst="rect">
            <a:avLst/>
          </a:prstGeom>
        </p:spPr>
      </p:pic>
      <p:sp>
        <p:nvSpPr>
          <p:cNvPr id="12" name="object 12" descr=""/>
          <p:cNvSpPr txBox="1"/>
          <p:nvPr/>
        </p:nvSpPr>
        <p:spPr>
          <a:xfrm>
            <a:off x="838717" y="6895084"/>
            <a:ext cx="5888355" cy="2683510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algn="just" marL="605790" marR="55880">
              <a:lnSpc>
                <a:spcPct val="105000"/>
              </a:lnSpc>
              <a:spcBef>
                <a:spcPts val="25"/>
              </a:spcBef>
            </a:pPr>
            <a:r>
              <a:rPr dirty="0" sz="1200">
                <a:latin typeface="Arial"/>
                <a:cs typeface="Arial"/>
              </a:rPr>
              <a:t>Fourier</a:t>
            </a:r>
            <a:r>
              <a:rPr dirty="0" sz="1200" spc="4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transform</a:t>
            </a:r>
            <a:r>
              <a:rPr dirty="0" sz="1200" spc="4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</a:t>
            </a:r>
            <a:r>
              <a:rPr dirty="0" sz="1200" spc="4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4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48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ef</a:t>
            </a:r>
            <a:r>
              <a:rPr dirty="0" sz="1200" spc="9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48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phase</a:t>
            </a:r>
            <a:r>
              <a:rPr dirty="0" sz="1200" spc="484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spectrum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according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Chapter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3.8. Type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65" b="1">
                <a:latin typeface="Courier New"/>
                <a:cs typeface="Courier New"/>
              </a:rPr>
              <a:t>sref</a:t>
            </a:r>
            <a:r>
              <a:rPr dirty="0" sz="1200" spc="-114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calibrate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and </a:t>
            </a:r>
            <a:r>
              <a:rPr dirty="0" sz="1200">
                <a:latin typeface="Arial"/>
                <a:cs typeface="Arial"/>
              </a:rPr>
              <a:t>confirm the message</a:t>
            </a:r>
            <a:r>
              <a:rPr dirty="0" sz="1200" spc="-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“no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peak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found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‘sref'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default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calibration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done”.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95"/>
              </a:spcBef>
            </a:pPr>
            <a:endParaRPr sz="1200">
              <a:latin typeface="Arial"/>
              <a:cs typeface="Arial"/>
            </a:endParaRPr>
          </a:p>
          <a:p>
            <a:pPr marL="63500">
              <a:lnSpc>
                <a:spcPct val="100000"/>
              </a:lnSpc>
            </a:pPr>
            <a:r>
              <a:rPr dirty="0" sz="1400" b="1">
                <a:latin typeface="Arial"/>
                <a:cs typeface="Arial"/>
              </a:rPr>
              <a:t>4.2.2</a:t>
            </a:r>
            <a:r>
              <a:rPr dirty="0" sz="1400" spc="8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Optimize</a:t>
            </a:r>
            <a:r>
              <a:rPr dirty="0" sz="1400" spc="-3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the</a:t>
            </a:r>
            <a:r>
              <a:rPr dirty="0" sz="1400" spc="-4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Carrier</a:t>
            </a:r>
            <a:r>
              <a:rPr dirty="0" sz="1400" spc="-4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Frequency</a:t>
            </a:r>
            <a:r>
              <a:rPr dirty="0" sz="1400" spc="-4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and</a:t>
            </a:r>
            <a:r>
              <a:rPr dirty="0" sz="1400" spc="-3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the</a:t>
            </a:r>
            <a:r>
              <a:rPr dirty="0" sz="1400" spc="-4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Spectral</a:t>
            </a:r>
            <a:r>
              <a:rPr dirty="0" sz="1400" spc="-40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Width</a:t>
            </a:r>
            <a:endParaRPr sz="1400">
              <a:latin typeface="Arial"/>
              <a:cs typeface="Arial"/>
            </a:endParaRPr>
          </a:p>
          <a:p>
            <a:pPr marL="605790" marR="55880">
              <a:lnSpc>
                <a:spcPct val="97300"/>
              </a:lnSpc>
              <a:spcBef>
                <a:spcPts val="285"/>
              </a:spcBef>
              <a:tabLst>
                <a:tab pos="2649855" algn="l"/>
              </a:tabLst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carrier position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</a:t>
            </a:r>
            <a:r>
              <a:rPr dirty="0" sz="1200" b="1">
                <a:latin typeface="Courier New"/>
                <a:cs typeface="Courier New"/>
              </a:rPr>
              <a:t>o1p</a:t>
            </a:r>
            <a:r>
              <a:rPr dirty="0" sz="1200">
                <a:latin typeface="Arial"/>
                <a:cs typeface="Arial"/>
              </a:rPr>
              <a:t>)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should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now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signal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monitoring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90°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calibration,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quartet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signal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Ethylbenzene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baseline="38194" sz="1200" spc="-37">
                <a:latin typeface="Arial"/>
                <a:cs typeface="Arial"/>
              </a:rPr>
              <a:t>1</a:t>
            </a:r>
            <a:r>
              <a:rPr dirty="0" sz="1200" spc="-25">
                <a:latin typeface="Arial"/>
                <a:cs typeface="Arial"/>
              </a:rPr>
              <a:t>H </a:t>
            </a:r>
            <a:r>
              <a:rPr dirty="0" sz="1200">
                <a:latin typeface="Arial"/>
                <a:cs typeface="Arial"/>
              </a:rPr>
              <a:t>spectrum.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Expand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only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quartet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at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2.6 ppm</a:t>
            </a:r>
            <a:r>
              <a:rPr dirty="0" sz="1200" spc="39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is </a:t>
            </a:r>
            <a:r>
              <a:rPr dirty="0" sz="1200">
                <a:latin typeface="Arial"/>
                <a:cs typeface="Arial"/>
              </a:rPr>
              <a:t>displayed.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on</a:t>
            </a:r>
            <a:r>
              <a:rPr dirty="0" sz="1200">
                <a:latin typeface="Arial"/>
                <a:cs typeface="Arial"/>
              </a:rPr>
              <a:t>	to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calibration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submenu.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on</a:t>
            </a:r>
            <a:r>
              <a:rPr dirty="0" sz="1200" spc="5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left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mouse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button,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move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cursor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center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quartet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and </a:t>
            </a: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middle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mouse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button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assign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o1p</a:t>
            </a:r>
            <a:r>
              <a:rPr dirty="0" sz="1200" spc="-9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frequency.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on</a:t>
            </a:r>
            <a:endParaRPr sz="1200">
              <a:latin typeface="Arial"/>
              <a:cs typeface="Arial"/>
            </a:endParaRPr>
          </a:p>
          <a:p>
            <a:pPr algn="just" marL="605790" marR="49530" indent="64008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exit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calibration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submenu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return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main</a:t>
            </a:r>
            <a:r>
              <a:rPr dirty="0" sz="1200" spc="29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window. </a:t>
            </a:r>
            <a:r>
              <a:rPr dirty="0" sz="1200">
                <a:latin typeface="Arial"/>
                <a:cs typeface="Arial"/>
              </a:rPr>
              <a:t>Reduce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spectral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width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entering</a:t>
            </a:r>
            <a:r>
              <a:rPr dirty="0" sz="1200" spc="345">
                <a:latin typeface="Arial"/>
                <a:cs typeface="Arial"/>
              </a:rPr>
              <a:t> </a:t>
            </a:r>
            <a:r>
              <a:rPr dirty="0" sz="1200" spc="-20" b="1">
                <a:latin typeface="Courier New"/>
                <a:cs typeface="Courier New"/>
              </a:rPr>
              <a:t>swh</a:t>
            </a:r>
            <a:r>
              <a:rPr dirty="0" sz="1200" spc="-16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change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9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1000 </a:t>
            </a:r>
            <a:r>
              <a:rPr dirty="0" sz="1200" spc="-10">
                <a:latin typeface="Arial"/>
                <a:cs typeface="Arial"/>
              </a:rPr>
              <a:t>(Hz).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5" i="1">
                <a:latin typeface="Arial"/>
                <a:cs typeface="Arial"/>
              </a:rPr>
              <a:t> </a:t>
            </a:r>
            <a:r>
              <a:rPr dirty="0" sz="1200" spc="-2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662417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41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77840" y="2433320"/>
            <a:ext cx="195072" cy="146303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889509" y="823470"/>
            <a:ext cx="5786755" cy="2128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554990" marR="5080">
              <a:lnSpc>
                <a:spcPct val="106700"/>
              </a:lnSpc>
              <a:spcBef>
                <a:spcPts val="100"/>
              </a:spcBef>
            </a:pP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 spc="-95" b="1">
                <a:latin typeface="Courier New"/>
                <a:cs typeface="Courier New"/>
              </a:rPr>
              <a:t>zg</a:t>
            </a:r>
            <a:r>
              <a:rPr dirty="0" sz="1200" spc="-9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acquire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new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FID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using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new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values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 spc="-85" b="1">
                <a:latin typeface="Courier New"/>
                <a:cs typeface="Courier New"/>
              </a:rPr>
              <a:t>o1p</a:t>
            </a:r>
            <a:r>
              <a:rPr dirty="0" sz="1200" spc="-10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 spc="-45" b="1">
                <a:latin typeface="Courier New"/>
                <a:cs typeface="Courier New"/>
              </a:rPr>
              <a:t>swh</a:t>
            </a:r>
            <a:r>
              <a:rPr dirty="0" sz="1200" spc="-135" b="1">
                <a:latin typeface="Courier New"/>
                <a:cs typeface="Courier New"/>
              </a:rPr>
              <a:t> </a:t>
            </a:r>
            <a:r>
              <a:rPr dirty="0" sz="1200" spc="-25">
                <a:latin typeface="Arial"/>
                <a:cs typeface="Arial"/>
              </a:rPr>
              <a:t>and </a:t>
            </a:r>
            <a:r>
              <a:rPr dirty="0" sz="1200">
                <a:latin typeface="Arial"/>
                <a:cs typeface="Arial"/>
              </a:rPr>
              <a:t>process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using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25" b="1">
                <a:latin typeface="Courier New"/>
                <a:cs typeface="Courier New"/>
              </a:rPr>
              <a:t>ef</a:t>
            </a:r>
            <a:r>
              <a:rPr dirty="0" sz="1200" spc="-25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34"/>
              </a:spcBef>
            </a:pPr>
            <a:endParaRPr sz="1200">
              <a:latin typeface="Arial"/>
              <a:cs typeface="Arial"/>
            </a:endParaRPr>
          </a:p>
          <a:p>
            <a:pPr algn="just" marL="12700">
              <a:lnSpc>
                <a:spcPct val="100000"/>
              </a:lnSpc>
            </a:pPr>
            <a:r>
              <a:rPr dirty="0" sz="1400" b="1">
                <a:latin typeface="Arial"/>
                <a:cs typeface="Arial"/>
              </a:rPr>
              <a:t>4.2.3</a:t>
            </a:r>
            <a:r>
              <a:rPr dirty="0" sz="1400" spc="9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Define</a:t>
            </a:r>
            <a:r>
              <a:rPr dirty="0" sz="1400" spc="-3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the</a:t>
            </a:r>
            <a:r>
              <a:rPr dirty="0" sz="1400" spc="-3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Phase</a:t>
            </a:r>
            <a:r>
              <a:rPr dirty="0" sz="1400" spc="-3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Correction</a:t>
            </a:r>
            <a:r>
              <a:rPr dirty="0" sz="1400" spc="-3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and</a:t>
            </a:r>
            <a:r>
              <a:rPr dirty="0" sz="1400" spc="-3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the</a:t>
            </a:r>
            <a:r>
              <a:rPr dirty="0" sz="1400" spc="-3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Plot</a:t>
            </a:r>
            <a:r>
              <a:rPr dirty="0" sz="1400" spc="-35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Region</a:t>
            </a:r>
            <a:endParaRPr sz="1400">
              <a:latin typeface="Arial"/>
              <a:cs typeface="Arial"/>
            </a:endParaRPr>
          </a:p>
          <a:p>
            <a:pPr algn="just" marL="554990" marR="5080">
              <a:lnSpc>
                <a:spcPct val="96100"/>
              </a:lnSpc>
              <a:spcBef>
                <a:spcPts val="305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phase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correction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spectral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region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plotted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output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file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must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optimized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before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automation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program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calibration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is </a:t>
            </a:r>
            <a:r>
              <a:rPr dirty="0" sz="1200">
                <a:latin typeface="Arial"/>
                <a:cs typeface="Arial"/>
              </a:rPr>
              <a:t>executed. Phase correct the spectrum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according to Chapter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3.8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way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that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quartet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signal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positive.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Expand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quartet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covers </a:t>
            </a:r>
            <a:r>
              <a:rPr dirty="0" sz="1200">
                <a:latin typeface="Arial"/>
                <a:cs typeface="Arial"/>
              </a:rPr>
              <a:t>approximately</a:t>
            </a:r>
            <a:r>
              <a:rPr dirty="0" sz="1200" spc="2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central</a:t>
            </a:r>
            <a:r>
              <a:rPr dirty="0" sz="1200" spc="2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quarter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screen.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Click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350">
                <a:latin typeface="Arial"/>
                <a:cs typeface="Arial"/>
              </a:rPr>
              <a:t>   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left </a:t>
            </a:r>
            <a:r>
              <a:rPr dirty="0" sz="1200">
                <a:latin typeface="Arial"/>
                <a:cs typeface="Arial"/>
              </a:rPr>
              <a:t>mouse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button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hit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return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following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three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prompts,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answer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them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follows: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968500" y="3054604"/>
            <a:ext cx="3402965" cy="549910"/>
          </a:xfrm>
          <a:prstGeom prst="rect">
            <a:avLst/>
          </a:prstGeom>
        </p:spPr>
        <p:txBody>
          <a:bodyPr wrap="square" lIns="0" tIns="33020" rIns="0" bIns="0" rtlCol="0" vert="horz">
            <a:spAutoFit/>
          </a:bodyPr>
          <a:lstStyle/>
          <a:p>
            <a:pPr marL="12700" marR="3206115">
              <a:lnSpc>
                <a:spcPts val="1300"/>
              </a:lnSpc>
              <a:spcBef>
                <a:spcPts val="260"/>
              </a:spcBef>
            </a:pPr>
            <a:r>
              <a:rPr dirty="0" sz="1200" spc="-25">
                <a:latin typeface="Arial"/>
                <a:cs typeface="Arial"/>
              </a:rPr>
              <a:t>F1 F2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370"/>
              </a:lnSpc>
            </a:pPr>
            <a:r>
              <a:rPr dirty="0" sz="1200">
                <a:latin typeface="Arial"/>
                <a:cs typeface="Arial"/>
              </a:rPr>
              <a:t>change y-scaling on display according to </a:t>
            </a:r>
            <a:r>
              <a:rPr dirty="0" sz="1200" spc="-10">
                <a:latin typeface="Arial"/>
                <a:cs typeface="Arial"/>
              </a:rPr>
              <a:t>PSCAL?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5839459" y="3054604"/>
            <a:ext cx="568325" cy="5499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370"/>
              </a:lnSpc>
              <a:spcBef>
                <a:spcPts val="100"/>
              </a:spcBef>
            </a:pPr>
            <a:r>
              <a:rPr dirty="0" sz="1200">
                <a:latin typeface="Arial"/>
                <a:cs typeface="Arial"/>
              </a:rPr>
              <a:t>2.8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ppm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390"/>
              </a:lnSpc>
              <a:spcBef>
                <a:spcPts val="15"/>
              </a:spcBef>
            </a:pPr>
            <a:r>
              <a:rPr dirty="0" sz="1200">
                <a:latin typeface="Arial"/>
                <a:cs typeface="Arial"/>
              </a:rPr>
              <a:t>2.4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40">
                <a:latin typeface="Arial"/>
                <a:cs typeface="Arial"/>
              </a:rPr>
              <a:t>ppm </a:t>
            </a:r>
            <a:r>
              <a:rPr dirty="0" sz="1200" spc="-50">
                <a:latin typeface="Arial"/>
                <a:cs typeface="Arial"/>
              </a:rPr>
              <a:t>y</a:t>
            </a:r>
            <a:endParaRPr sz="12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889504" y="3645916"/>
            <a:ext cx="5792470" cy="2189480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algn="just" marL="554990" marR="10795">
              <a:lnSpc>
                <a:spcPts val="1390"/>
              </a:lnSpc>
              <a:spcBef>
                <a:spcPts val="185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preparations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now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completed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calibration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be </a:t>
            </a:r>
            <a:r>
              <a:rPr dirty="0" sz="1200">
                <a:latin typeface="Arial"/>
                <a:cs typeface="Arial"/>
              </a:rPr>
              <a:t>executed as described in the next </a:t>
            </a:r>
            <a:r>
              <a:rPr dirty="0" sz="1200" spc="-10">
                <a:latin typeface="Arial"/>
                <a:cs typeface="Arial"/>
              </a:rPr>
              <a:t>section.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4"/>
              </a:spcBef>
            </a:pPr>
            <a:endParaRPr sz="1200">
              <a:latin typeface="Arial"/>
              <a:cs typeface="Arial"/>
            </a:endParaRPr>
          </a:p>
          <a:p>
            <a:pPr algn="just" marL="12700">
              <a:lnSpc>
                <a:spcPct val="100000"/>
              </a:lnSpc>
              <a:spcBef>
                <a:spcPts val="5"/>
              </a:spcBef>
            </a:pPr>
            <a:r>
              <a:rPr dirty="0" sz="1400" b="1">
                <a:latin typeface="Arial"/>
                <a:cs typeface="Arial"/>
              </a:rPr>
              <a:t>4.2.4</a:t>
            </a:r>
            <a:r>
              <a:rPr dirty="0" sz="1400" spc="6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Calibration:</a:t>
            </a:r>
            <a:r>
              <a:rPr dirty="0" sz="1400" spc="-5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High</a:t>
            </a:r>
            <a:r>
              <a:rPr dirty="0" sz="1400" spc="-50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Power</a:t>
            </a:r>
            <a:endParaRPr sz="1400">
              <a:latin typeface="Arial"/>
              <a:cs typeface="Arial"/>
            </a:endParaRPr>
          </a:p>
          <a:p>
            <a:pPr algn="just" marL="554990" marR="5080">
              <a:lnSpc>
                <a:spcPct val="99200"/>
              </a:lnSpc>
              <a:spcBef>
                <a:spcPts val="254"/>
              </a:spcBef>
            </a:pP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-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90°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calibration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automation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program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called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 spc="-35" b="1">
                <a:latin typeface="Courier New"/>
                <a:cs typeface="Courier New"/>
              </a:rPr>
              <a:t>paropt</a:t>
            </a:r>
            <a:r>
              <a:rPr dirty="0" sz="1200" spc="-15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used. </a:t>
            </a:r>
            <a:r>
              <a:rPr dirty="0" sz="1200">
                <a:latin typeface="Arial"/>
                <a:cs typeface="Arial"/>
              </a:rPr>
              <a:t>(Since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execution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automation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time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consuming,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best </a:t>
            </a:r>
            <a:r>
              <a:rPr dirty="0" sz="1200">
                <a:latin typeface="Arial"/>
                <a:cs typeface="Arial"/>
              </a:rPr>
              <a:t>choice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correct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times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levels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already</a:t>
            </a:r>
            <a:r>
              <a:rPr dirty="0" sz="1200" spc="43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known </a:t>
            </a:r>
            <a:r>
              <a:rPr dirty="0" sz="1200">
                <a:latin typeface="Arial"/>
                <a:cs typeface="Arial"/>
              </a:rPr>
              <a:t>approximately.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such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cases,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correct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values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usually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just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checked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by </a:t>
            </a:r>
            <a:r>
              <a:rPr dirty="0" sz="1200">
                <a:latin typeface="Arial"/>
                <a:cs typeface="Arial"/>
              </a:rPr>
              <a:t>acquiring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1D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spectra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different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widths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check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maximal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signal.)</a:t>
            </a:r>
            <a:endParaRPr sz="1200">
              <a:latin typeface="Arial"/>
              <a:cs typeface="Arial"/>
            </a:endParaRPr>
          </a:p>
          <a:p>
            <a:pPr algn="just" marL="554990" marR="5080">
              <a:lnSpc>
                <a:spcPct val="106700"/>
              </a:lnSpc>
              <a:spcBef>
                <a:spcPts val="385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automation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program</a:t>
            </a:r>
            <a:r>
              <a:rPr dirty="0" sz="1200" spc="-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started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typing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 spc="-100" b="1">
                <a:latin typeface="Courier New"/>
                <a:cs typeface="Courier New"/>
              </a:rPr>
              <a:t>xau</a:t>
            </a:r>
            <a:r>
              <a:rPr dirty="0" sz="1200" spc="-80" b="1">
                <a:latin typeface="Courier New"/>
                <a:cs typeface="Courier New"/>
              </a:rPr>
              <a:t> </a:t>
            </a:r>
            <a:r>
              <a:rPr dirty="0" sz="1200" spc="-50" b="1">
                <a:latin typeface="Courier New"/>
                <a:cs typeface="Courier New"/>
              </a:rPr>
              <a:t>paropt</a:t>
            </a:r>
            <a:r>
              <a:rPr dirty="0" sz="1200" spc="-13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answering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appearing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questions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-10">
                <a:latin typeface="Arial"/>
                <a:cs typeface="Arial"/>
              </a:rPr>
              <a:t> follows:</a:t>
            </a:r>
            <a:endParaRPr sz="120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2328164" y="5931915"/>
            <a:ext cx="1964055" cy="73279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2700" marR="5080">
              <a:lnSpc>
                <a:spcPct val="95600"/>
              </a:lnSpc>
              <a:spcBef>
                <a:spcPts val="160"/>
              </a:spcBef>
            </a:pP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modify: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initial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value: </a:t>
            </a:r>
            <a:r>
              <a:rPr dirty="0" sz="1200">
                <a:latin typeface="Arial"/>
                <a:cs typeface="Arial"/>
              </a:rPr>
              <a:t>Enter parameter </a:t>
            </a:r>
            <a:r>
              <a:rPr dirty="0" sz="1200" spc="-10">
                <a:latin typeface="Arial"/>
                <a:cs typeface="Arial"/>
              </a:rPr>
              <a:t>increment: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#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experiments: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5394452" y="5931915"/>
            <a:ext cx="196215" cy="73279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 marR="5080">
              <a:lnSpc>
                <a:spcPts val="1340"/>
              </a:lnSpc>
              <a:spcBef>
                <a:spcPts val="225"/>
              </a:spcBef>
            </a:pPr>
            <a:r>
              <a:rPr dirty="0" sz="1200" spc="-25">
                <a:latin typeface="Arial"/>
                <a:cs typeface="Arial"/>
              </a:rPr>
              <a:t>p1 </a:t>
            </a:r>
            <a:r>
              <a:rPr dirty="0" sz="1200" spc="-50">
                <a:latin typeface="Arial"/>
                <a:cs typeface="Arial"/>
              </a:rPr>
              <a:t>2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320"/>
              </a:lnSpc>
            </a:pPr>
            <a:r>
              <a:rPr dirty="0" sz="1200" spc="-50">
                <a:latin typeface="Arial"/>
                <a:cs typeface="Arial"/>
              </a:rPr>
              <a:t>2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200" spc="-25">
                <a:latin typeface="Arial"/>
                <a:cs typeface="Arial"/>
              </a:rPr>
              <a:t>16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406652" y="6700011"/>
            <a:ext cx="5294630" cy="31711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38100" marR="30480">
              <a:lnSpc>
                <a:spcPct val="99600"/>
              </a:lnSpc>
              <a:spcBef>
                <a:spcPts val="105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spectrometer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acquires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processes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16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spectra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incrementing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 spc="-175" b="1">
                <a:latin typeface="Courier New"/>
                <a:cs typeface="Courier New"/>
              </a:rPr>
              <a:t>p1</a:t>
            </a:r>
            <a:r>
              <a:rPr dirty="0" sz="1200" spc="-1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from</a:t>
            </a:r>
            <a:r>
              <a:rPr dirty="0" sz="1200" spc="-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Symbol"/>
                <a:cs typeface="Symbol"/>
              </a:rPr>
              <a:t></a:t>
            </a:r>
            <a:r>
              <a:rPr dirty="0" sz="1200">
                <a:latin typeface="Arial"/>
                <a:cs typeface="Arial"/>
              </a:rPr>
              <a:t>sec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Symbol"/>
                <a:cs typeface="Symbol"/>
              </a:rPr>
              <a:t></a:t>
            </a:r>
            <a:r>
              <a:rPr dirty="0" sz="1200">
                <a:latin typeface="Arial"/>
                <a:cs typeface="Arial"/>
              </a:rPr>
              <a:t>sec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final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32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Symbol"/>
                <a:cs typeface="Symbol"/>
              </a:rPr>
              <a:t></a:t>
            </a:r>
            <a:r>
              <a:rPr dirty="0" sz="1200">
                <a:latin typeface="Arial"/>
                <a:cs typeface="Arial"/>
              </a:rPr>
              <a:t>sec.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each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of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16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spectra,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only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spectral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region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defined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above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plotted,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all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spectra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plotted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side-by-side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file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test1h/1/999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shown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Figure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3. </a:t>
            </a:r>
            <a:r>
              <a:rPr dirty="0" sz="1200">
                <a:latin typeface="Arial"/>
                <a:cs typeface="Arial"/>
              </a:rPr>
              <a:t>At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end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experiment,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message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“paropt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finished”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for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 spc="-160" b="1">
                <a:latin typeface="Courier New"/>
                <a:cs typeface="Courier New"/>
              </a:rPr>
              <a:t>p1</a:t>
            </a:r>
            <a:r>
              <a:rPr dirty="0" sz="1200" spc="-2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displayed,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corresponds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90°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length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of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transmitter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level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defined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35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pl1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Write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value </a:t>
            </a:r>
            <a:r>
              <a:rPr dirty="0" sz="1200">
                <a:latin typeface="Arial"/>
                <a:cs typeface="Arial"/>
              </a:rPr>
              <a:t>down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follow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procedure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described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below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obtain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more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accurate </a:t>
            </a:r>
            <a:r>
              <a:rPr dirty="0" sz="1200">
                <a:latin typeface="Arial"/>
                <a:cs typeface="Arial"/>
              </a:rPr>
              <a:t>90°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measurement.</a:t>
            </a:r>
            <a:endParaRPr sz="1200">
              <a:latin typeface="Arial"/>
              <a:cs typeface="Arial"/>
            </a:endParaRPr>
          </a:p>
          <a:p>
            <a:pPr algn="just" marL="38100" marR="30480">
              <a:lnSpc>
                <a:spcPct val="98600"/>
              </a:lnSpc>
              <a:spcBef>
                <a:spcPts val="500"/>
              </a:spcBef>
            </a:pPr>
            <a:r>
              <a:rPr dirty="0" sz="1200">
                <a:latin typeface="Arial"/>
                <a:cs typeface="Arial"/>
              </a:rPr>
              <a:t>Return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test1h/1/1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entering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re</a:t>
            </a:r>
            <a:r>
              <a:rPr dirty="0" sz="1200" spc="-245" b="1">
                <a:latin typeface="Courier New"/>
                <a:cs typeface="Courier New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1</a:t>
            </a:r>
            <a:r>
              <a:rPr dirty="0" sz="1200" spc="-245" b="1">
                <a:latin typeface="Courier New"/>
                <a:cs typeface="Courier New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1</a:t>
            </a:r>
            <a:r>
              <a:rPr dirty="0" sz="1200" spc="-10">
                <a:latin typeface="Arial"/>
                <a:cs typeface="Arial"/>
              </a:rPr>
              <a:t>.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 spc="-15">
                <a:latin typeface="Arial"/>
                <a:cs typeface="Arial"/>
              </a:rPr>
              <a:t>Typ</a:t>
            </a:r>
            <a:r>
              <a:rPr dirty="0" sz="1200">
                <a:latin typeface="Arial"/>
                <a:cs typeface="Arial"/>
              </a:rPr>
              <a:t>e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p1</a:t>
            </a:r>
            <a:r>
              <a:rPr dirty="0" sz="1200" spc="-21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 value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corresponds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360°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(i.e.,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four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times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90°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 determined by paropt before). Acquire and process a new spectrum by typing </a:t>
            </a:r>
            <a:r>
              <a:rPr dirty="0" sz="1200" spc="-10" b="1">
                <a:latin typeface="Courier New"/>
                <a:cs typeface="Courier New"/>
              </a:rPr>
              <a:t>zg</a:t>
            </a:r>
            <a:r>
              <a:rPr dirty="0" sz="1200" spc="-34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efp</a:t>
            </a:r>
            <a:r>
              <a:rPr dirty="0" sz="1200" spc="-290" b="1">
                <a:latin typeface="Courier New"/>
                <a:cs typeface="Courier New"/>
              </a:rPr>
              <a:t> </a:t>
            </a:r>
            <a:r>
              <a:rPr dirty="0" sz="1200" spc="-5">
                <a:latin typeface="Arial"/>
                <a:cs typeface="Arial"/>
              </a:rPr>
              <a:t>(</a:t>
            </a:r>
            <a:r>
              <a:rPr dirty="0" sz="1200" spc="-5" i="1">
                <a:latin typeface="Arial"/>
                <a:cs typeface="Arial"/>
              </a:rPr>
              <a:t>see</a:t>
            </a:r>
            <a:r>
              <a:rPr dirty="0" sz="1200" spc="60" i="1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Chapter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3.9)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respectively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Chang</a:t>
            </a:r>
            <a:r>
              <a:rPr dirty="0" sz="1200">
                <a:latin typeface="Arial"/>
                <a:cs typeface="Arial"/>
              </a:rPr>
              <a:t>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p1</a:t>
            </a:r>
            <a:r>
              <a:rPr dirty="0" sz="1200" spc="-245" b="1">
                <a:latin typeface="Courier New"/>
                <a:cs typeface="Courier New"/>
              </a:rPr>
              <a:t> </a:t>
            </a:r>
            <a:r>
              <a:rPr dirty="0" sz="1200" spc="-5">
                <a:latin typeface="Arial"/>
                <a:cs typeface="Arial"/>
              </a:rPr>
              <a:t>slightl</a:t>
            </a:r>
            <a:r>
              <a:rPr dirty="0" sz="1200">
                <a:latin typeface="Arial"/>
                <a:cs typeface="Arial"/>
              </a:rPr>
              <a:t>y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an</a:t>
            </a:r>
            <a:r>
              <a:rPr dirty="0" sz="1200">
                <a:latin typeface="Arial"/>
                <a:cs typeface="Arial"/>
              </a:rPr>
              <a:t>d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acquire an</a:t>
            </a:r>
            <a:r>
              <a:rPr dirty="0" sz="1200">
                <a:latin typeface="Arial"/>
                <a:cs typeface="Arial"/>
              </a:rPr>
              <a:t>d </a:t>
            </a:r>
            <a:r>
              <a:rPr dirty="0" sz="1200" spc="-5">
                <a:latin typeface="Arial"/>
                <a:cs typeface="Arial"/>
              </a:rPr>
              <a:t>proces</a:t>
            </a:r>
            <a:r>
              <a:rPr dirty="0" sz="1200">
                <a:latin typeface="Arial"/>
                <a:cs typeface="Arial"/>
              </a:rPr>
              <a:t>s a </a:t>
            </a:r>
            <a:r>
              <a:rPr dirty="0" sz="1200" spc="-5">
                <a:latin typeface="Arial"/>
                <a:cs typeface="Arial"/>
              </a:rPr>
              <a:t>spectru</a:t>
            </a:r>
            <a:r>
              <a:rPr dirty="0" sz="1200">
                <a:latin typeface="Arial"/>
                <a:cs typeface="Arial"/>
              </a:rPr>
              <a:t>m </a:t>
            </a:r>
            <a:r>
              <a:rPr dirty="0" sz="1200" spc="-5">
                <a:latin typeface="Arial"/>
                <a:cs typeface="Arial"/>
              </a:rPr>
              <a:t>again</a:t>
            </a:r>
            <a:r>
              <a:rPr dirty="0" sz="1200">
                <a:latin typeface="Arial"/>
                <a:cs typeface="Arial"/>
              </a:rPr>
              <a:t>, </a:t>
            </a:r>
            <a:r>
              <a:rPr dirty="0" sz="1200" spc="-5">
                <a:latin typeface="Arial"/>
                <a:cs typeface="Arial"/>
              </a:rPr>
              <a:t>unti</a:t>
            </a:r>
            <a:r>
              <a:rPr dirty="0" sz="1200">
                <a:latin typeface="Arial"/>
                <a:cs typeface="Arial"/>
              </a:rPr>
              <a:t>l </a:t>
            </a:r>
            <a:r>
              <a:rPr dirty="0" sz="1200" spc="-5">
                <a:latin typeface="Arial"/>
                <a:cs typeface="Arial"/>
              </a:rPr>
              <a:t>th</a:t>
            </a:r>
            <a:r>
              <a:rPr dirty="0" sz="1200">
                <a:latin typeface="Arial"/>
                <a:cs typeface="Arial"/>
              </a:rPr>
              <a:t>e </a:t>
            </a:r>
            <a:r>
              <a:rPr dirty="0" sz="1200" spc="-5">
                <a:latin typeface="Arial"/>
                <a:cs typeface="Arial"/>
              </a:rPr>
              <a:t>quarte</a:t>
            </a:r>
            <a:r>
              <a:rPr dirty="0" sz="1200">
                <a:latin typeface="Arial"/>
                <a:cs typeface="Arial"/>
              </a:rPr>
              <a:t>t </a:t>
            </a:r>
            <a:r>
              <a:rPr dirty="0" sz="1200" spc="-5">
                <a:latin typeface="Arial"/>
                <a:cs typeface="Arial"/>
              </a:rPr>
              <a:t>undergoe</a:t>
            </a:r>
            <a:r>
              <a:rPr dirty="0" sz="1200">
                <a:latin typeface="Arial"/>
                <a:cs typeface="Arial"/>
              </a:rPr>
              <a:t>s a </a:t>
            </a:r>
            <a:r>
              <a:rPr dirty="0" sz="1200" spc="-5">
                <a:latin typeface="Arial"/>
                <a:cs typeface="Arial"/>
              </a:rPr>
              <a:t>zer</a:t>
            </a:r>
            <a:r>
              <a:rPr dirty="0" sz="1200">
                <a:latin typeface="Arial"/>
                <a:cs typeface="Arial"/>
              </a:rPr>
              <a:t>o </a:t>
            </a:r>
            <a:r>
              <a:rPr dirty="0" sz="1200" spc="-5">
                <a:latin typeface="Arial"/>
                <a:cs typeface="Arial"/>
              </a:rPr>
              <a:t>crossin</a:t>
            </a:r>
            <a:r>
              <a:rPr dirty="0" sz="1200">
                <a:latin typeface="Arial"/>
                <a:cs typeface="Arial"/>
              </a:rPr>
              <a:t>g </a:t>
            </a:r>
            <a:r>
              <a:rPr dirty="0" sz="1200" spc="-5">
                <a:latin typeface="Arial"/>
                <a:cs typeface="Arial"/>
              </a:rPr>
              <a:t>as </a:t>
            </a:r>
            <a:r>
              <a:rPr dirty="0" sz="1200">
                <a:latin typeface="Arial"/>
                <a:cs typeface="Arial"/>
              </a:rPr>
              <a:t>expected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exact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360°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pulse.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quartet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signal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negative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 </a:t>
            </a:r>
            <a:r>
              <a:rPr dirty="0" sz="1200" spc="-5">
                <a:latin typeface="Arial"/>
                <a:cs typeface="Arial"/>
              </a:rPr>
              <a:t>puls</a:t>
            </a:r>
            <a:r>
              <a:rPr dirty="0" sz="1200">
                <a:latin typeface="Arial"/>
                <a:cs typeface="Arial"/>
              </a:rPr>
              <a:t>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angle</a:t>
            </a:r>
            <a:r>
              <a:rPr dirty="0" sz="1200">
                <a:latin typeface="Arial"/>
                <a:cs typeface="Arial"/>
              </a:rPr>
              <a:t>s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slightl</a:t>
            </a:r>
            <a:r>
              <a:rPr dirty="0" sz="1200">
                <a:latin typeface="Arial"/>
                <a:cs typeface="Arial"/>
              </a:rPr>
              <a:t>y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les</a:t>
            </a:r>
            <a:r>
              <a:rPr dirty="0" sz="1200">
                <a:latin typeface="Arial"/>
                <a:cs typeface="Arial"/>
              </a:rPr>
              <a:t>s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tha</a:t>
            </a:r>
            <a:r>
              <a:rPr dirty="0" sz="1200">
                <a:latin typeface="Arial"/>
                <a:cs typeface="Arial"/>
              </a:rPr>
              <a:t>n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360</a:t>
            </a:r>
            <a:r>
              <a:rPr dirty="0" sz="1200">
                <a:latin typeface="Arial"/>
                <a:cs typeface="Arial"/>
              </a:rPr>
              <a:t>°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an</a:t>
            </a:r>
            <a:r>
              <a:rPr dirty="0" sz="1200">
                <a:latin typeface="Arial"/>
                <a:cs typeface="Arial"/>
              </a:rPr>
              <a:t>d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positiv</a:t>
            </a:r>
            <a:r>
              <a:rPr dirty="0" sz="1200">
                <a:latin typeface="Arial"/>
                <a:cs typeface="Arial"/>
              </a:rPr>
              <a:t>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whe</a:t>
            </a:r>
            <a:r>
              <a:rPr dirty="0" sz="1200">
                <a:latin typeface="Arial"/>
                <a:cs typeface="Arial"/>
              </a:rPr>
              <a:t>n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th</a:t>
            </a:r>
            <a:r>
              <a:rPr dirty="0" sz="1200">
                <a:latin typeface="Arial"/>
                <a:cs typeface="Arial"/>
              </a:rPr>
              <a:t>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puls</a:t>
            </a:r>
            <a:r>
              <a:rPr dirty="0" sz="1200">
                <a:latin typeface="Arial"/>
                <a:cs typeface="Arial"/>
              </a:rPr>
              <a:t>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angl</a:t>
            </a:r>
            <a:r>
              <a:rPr dirty="0" sz="1200">
                <a:latin typeface="Arial"/>
                <a:cs typeface="Arial"/>
              </a:rPr>
              <a:t>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is </a:t>
            </a:r>
            <a:r>
              <a:rPr dirty="0" sz="1200" spc="5">
                <a:latin typeface="Arial"/>
                <a:cs typeface="Arial"/>
              </a:rPr>
              <a:t>slightl</a:t>
            </a:r>
            <a:r>
              <a:rPr dirty="0" sz="1200">
                <a:latin typeface="Arial"/>
                <a:cs typeface="Arial"/>
              </a:rPr>
              <a:t>y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5">
                <a:latin typeface="Arial"/>
                <a:cs typeface="Arial"/>
              </a:rPr>
              <a:t>mor</a:t>
            </a:r>
            <a:r>
              <a:rPr dirty="0" sz="1200">
                <a:latin typeface="Arial"/>
                <a:cs typeface="Arial"/>
              </a:rPr>
              <a:t>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5">
                <a:latin typeface="Arial"/>
                <a:cs typeface="Arial"/>
              </a:rPr>
              <a:t>tha</a:t>
            </a:r>
            <a:r>
              <a:rPr dirty="0" sz="1200">
                <a:latin typeface="Arial"/>
                <a:cs typeface="Arial"/>
              </a:rPr>
              <a:t>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5">
                <a:latin typeface="Arial"/>
                <a:cs typeface="Arial"/>
              </a:rPr>
              <a:t>360°.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42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845553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2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393950" y="841758"/>
            <a:ext cx="5320030" cy="726440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50800" marR="43180">
              <a:lnSpc>
                <a:spcPts val="1390"/>
              </a:lnSpc>
              <a:spcBef>
                <a:spcPts val="185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360°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length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divided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four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yields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accurate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90°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transmitter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length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actual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level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20" b="1">
                <a:latin typeface="Courier New"/>
                <a:cs typeface="Courier New"/>
              </a:rPr>
              <a:t>pl1</a:t>
            </a:r>
            <a:r>
              <a:rPr dirty="0" sz="1200" spc="-2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1215"/>
              </a:spcBef>
            </a:pPr>
            <a:r>
              <a:rPr dirty="0" sz="1200" i="1">
                <a:latin typeface="Times New Roman"/>
                <a:cs typeface="Times New Roman"/>
              </a:rPr>
              <a:t>Figure</a:t>
            </a:r>
            <a:r>
              <a:rPr dirty="0" sz="1200" spc="-2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3: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Paropt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Results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for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1H</a:t>
            </a:r>
            <a:r>
              <a:rPr dirty="0" sz="1200" spc="-3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90°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Pulse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spc="-10" i="1">
                <a:latin typeface="Times New Roman"/>
                <a:cs typeface="Times New Roman"/>
              </a:rPr>
              <a:t>Calibration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1447800" y="2210815"/>
            <a:ext cx="3828415" cy="3505200"/>
            <a:chOff x="1447800" y="2210815"/>
            <a:chExt cx="3828415" cy="3505200"/>
          </a:xfrm>
        </p:grpSpPr>
        <p:sp>
          <p:nvSpPr>
            <p:cNvPr id="7" name="object 7" descr=""/>
            <p:cNvSpPr/>
            <p:nvPr/>
          </p:nvSpPr>
          <p:spPr>
            <a:xfrm>
              <a:off x="1450848" y="2213863"/>
              <a:ext cx="3822700" cy="3499485"/>
            </a:xfrm>
            <a:custGeom>
              <a:avLst/>
              <a:gdLst/>
              <a:ahLst/>
              <a:cxnLst/>
              <a:rect l="l" t="t" r="r" b="b"/>
              <a:pathLst>
                <a:path w="3822700" h="3499485">
                  <a:moveTo>
                    <a:pt x="0" y="2060448"/>
                  </a:moveTo>
                  <a:lnTo>
                    <a:pt x="0" y="2048256"/>
                  </a:lnTo>
                  <a:lnTo>
                    <a:pt x="6096" y="2066544"/>
                  </a:lnTo>
                  <a:lnTo>
                    <a:pt x="12192" y="2048256"/>
                  </a:lnTo>
                  <a:lnTo>
                    <a:pt x="18288" y="2072640"/>
                  </a:lnTo>
                  <a:lnTo>
                    <a:pt x="24384" y="2054352"/>
                  </a:lnTo>
                  <a:lnTo>
                    <a:pt x="24384" y="2060448"/>
                  </a:lnTo>
                  <a:lnTo>
                    <a:pt x="24384" y="2054352"/>
                  </a:lnTo>
                  <a:lnTo>
                    <a:pt x="30480" y="2066544"/>
                  </a:lnTo>
                  <a:lnTo>
                    <a:pt x="30480" y="2054352"/>
                  </a:lnTo>
                  <a:lnTo>
                    <a:pt x="30480" y="2066544"/>
                  </a:lnTo>
                  <a:lnTo>
                    <a:pt x="36576" y="2048256"/>
                  </a:lnTo>
                  <a:lnTo>
                    <a:pt x="36576" y="2054352"/>
                  </a:lnTo>
                  <a:lnTo>
                    <a:pt x="42672" y="2048256"/>
                  </a:lnTo>
                  <a:lnTo>
                    <a:pt x="42672" y="2054352"/>
                  </a:lnTo>
                  <a:lnTo>
                    <a:pt x="48768" y="2042160"/>
                  </a:lnTo>
                  <a:lnTo>
                    <a:pt x="48768" y="2066544"/>
                  </a:lnTo>
                  <a:lnTo>
                    <a:pt x="54864" y="2042160"/>
                  </a:lnTo>
                  <a:lnTo>
                    <a:pt x="60960" y="2066544"/>
                  </a:lnTo>
                  <a:lnTo>
                    <a:pt x="67056" y="2042160"/>
                  </a:lnTo>
                  <a:lnTo>
                    <a:pt x="73152" y="2060448"/>
                  </a:lnTo>
                  <a:lnTo>
                    <a:pt x="79248" y="2036064"/>
                  </a:lnTo>
                  <a:lnTo>
                    <a:pt x="79248" y="2054352"/>
                  </a:lnTo>
                  <a:lnTo>
                    <a:pt x="85344" y="2042160"/>
                  </a:lnTo>
                  <a:lnTo>
                    <a:pt x="85344" y="2048256"/>
                  </a:lnTo>
                  <a:lnTo>
                    <a:pt x="91440" y="2036064"/>
                  </a:lnTo>
                  <a:lnTo>
                    <a:pt x="91440" y="2042160"/>
                  </a:lnTo>
                  <a:lnTo>
                    <a:pt x="97536" y="2036064"/>
                  </a:lnTo>
                  <a:lnTo>
                    <a:pt x="97536" y="2048256"/>
                  </a:lnTo>
                  <a:lnTo>
                    <a:pt x="97536" y="2029968"/>
                  </a:lnTo>
                  <a:lnTo>
                    <a:pt x="97536" y="2036064"/>
                  </a:lnTo>
                  <a:lnTo>
                    <a:pt x="109728" y="1871472"/>
                  </a:lnTo>
                  <a:lnTo>
                    <a:pt x="115824" y="1536192"/>
                  </a:lnTo>
                  <a:lnTo>
                    <a:pt x="115824" y="1926336"/>
                  </a:lnTo>
                  <a:lnTo>
                    <a:pt x="128016" y="1816608"/>
                  </a:lnTo>
                  <a:lnTo>
                    <a:pt x="128016" y="542544"/>
                  </a:lnTo>
                  <a:lnTo>
                    <a:pt x="140208" y="1828800"/>
                  </a:lnTo>
                  <a:lnTo>
                    <a:pt x="146304" y="1700784"/>
                  </a:lnTo>
                  <a:lnTo>
                    <a:pt x="146304" y="499872"/>
                  </a:lnTo>
                  <a:lnTo>
                    <a:pt x="158496" y="1914144"/>
                  </a:lnTo>
                  <a:lnTo>
                    <a:pt x="164592" y="1938528"/>
                  </a:lnTo>
                  <a:lnTo>
                    <a:pt x="170688" y="1511808"/>
                  </a:lnTo>
                  <a:lnTo>
                    <a:pt x="176784" y="2005584"/>
                  </a:lnTo>
                  <a:lnTo>
                    <a:pt x="176784" y="2017776"/>
                  </a:lnTo>
                  <a:lnTo>
                    <a:pt x="182880" y="2048256"/>
                  </a:lnTo>
                  <a:lnTo>
                    <a:pt x="188976" y="2036064"/>
                  </a:lnTo>
                  <a:lnTo>
                    <a:pt x="195072" y="2048256"/>
                  </a:lnTo>
                  <a:lnTo>
                    <a:pt x="201168" y="2017776"/>
                  </a:lnTo>
                  <a:lnTo>
                    <a:pt x="207264" y="2048256"/>
                  </a:lnTo>
                  <a:lnTo>
                    <a:pt x="207264" y="2042160"/>
                  </a:lnTo>
                  <a:lnTo>
                    <a:pt x="213360" y="2048256"/>
                  </a:lnTo>
                  <a:lnTo>
                    <a:pt x="213360" y="2042160"/>
                  </a:lnTo>
                  <a:lnTo>
                    <a:pt x="219456" y="2048256"/>
                  </a:lnTo>
                  <a:lnTo>
                    <a:pt x="225552" y="2036064"/>
                  </a:lnTo>
                  <a:lnTo>
                    <a:pt x="225552" y="2042160"/>
                  </a:lnTo>
                  <a:lnTo>
                    <a:pt x="231648" y="2023872"/>
                  </a:lnTo>
                  <a:lnTo>
                    <a:pt x="237744" y="2060448"/>
                  </a:lnTo>
                  <a:lnTo>
                    <a:pt x="243840" y="2048256"/>
                  </a:lnTo>
                  <a:lnTo>
                    <a:pt x="249936" y="2054352"/>
                  </a:lnTo>
                  <a:lnTo>
                    <a:pt x="249936" y="2029968"/>
                  </a:lnTo>
                  <a:lnTo>
                    <a:pt x="262128" y="2054352"/>
                  </a:lnTo>
                  <a:lnTo>
                    <a:pt x="268224" y="2029968"/>
                  </a:lnTo>
                  <a:lnTo>
                    <a:pt x="268224" y="2048256"/>
                  </a:lnTo>
                  <a:lnTo>
                    <a:pt x="274320" y="2036064"/>
                  </a:lnTo>
                  <a:lnTo>
                    <a:pt x="274320" y="2048256"/>
                  </a:lnTo>
                  <a:lnTo>
                    <a:pt x="274320" y="2042160"/>
                  </a:lnTo>
                  <a:lnTo>
                    <a:pt x="280416" y="2060448"/>
                  </a:lnTo>
                  <a:lnTo>
                    <a:pt x="286512" y="2042160"/>
                  </a:lnTo>
                  <a:lnTo>
                    <a:pt x="292608" y="2054352"/>
                  </a:lnTo>
                  <a:lnTo>
                    <a:pt x="298704" y="2029968"/>
                  </a:lnTo>
                  <a:lnTo>
                    <a:pt x="298704" y="2036064"/>
                  </a:lnTo>
                  <a:lnTo>
                    <a:pt x="298704" y="2029968"/>
                  </a:lnTo>
                  <a:lnTo>
                    <a:pt x="304800" y="2048256"/>
                  </a:lnTo>
                  <a:lnTo>
                    <a:pt x="310896" y="2036064"/>
                  </a:lnTo>
                  <a:lnTo>
                    <a:pt x="310896" y="2048256"/>
                  </a:lnTo>
                  <a:lnTo>
                    <a:pt x="316992" y="2029968"/>
                  </a:lnTo>
                  <a:lnTo>
                    <a:pt x="316992" y="2048256"/>
                  </a:lnTo>
                  <a:lnTo>
                    <a:pt x="323088" y="2042160"/>
                  </a:lnTo>
                  <a:lnTo>
                    <a:pt x="323088" y="2054352"/>
                  </a:lnTo>
                  <a:lnTo>
                    <a:pt x="329184" y="2048256"/>
                  </a:lnTo>
                  <a:lnTo>
                    <a:pt x="329184" y="2042160"/>
                  </a:lnTo>
                  <a:lnTo>
                    <a:pt x="335280" y="2054352"/>
                  </a:lnTo>
                  <a:lnTo>
                    <a:pt x="335280" y="2048256"/>
                  </a:lnTo>
                  <a:lnTo>
                    <a:pt x="335280" y="2054352"/>
                  </a:lnTo>
                  <a:lnTo>
                    <a:pt x="347472" y="2060448"/>
                  </a:lnTo>
                  <a:lnTo>
                    <a:pt x="353568" y="2029968"/>
                  </a:lnTo>
                  <a:lnTo>
                    <a:pt x="353568" y="2042160"/>
                  </a:lnTo>
                  <a:lnTo>
                    <a:pt x="359664" y="2036064"/>
                  </a:lnTo>
                  <a:lnTo>
                    <a:pt x="359664" y="2060448"/>
                  </a:lnTo>
                  <a:lnTo>
                    <a:pt x="371856" y="2054352"/>
                  </a:lnTo>
                  <a:lnTo>
                    <a:pt x="371856" y="2060448"/>
                  </a:lnTo>
                  <a:lnTo>
                    <a:pt x="377952" y="2066544"/>
                  </a:lnTo>
                  <a:lnTo>
                    <a:pt x="377952" y="2042160"/>
                  </a:lnTo>
                  <a:lnTo>
                    <a:pt x="384048" y="2066544"/>
                  </a:lnTo>
                  <a:lnTo>
                    <a:pt x="390144" y="2042160"/>
                  </a:lnTo>
                  <a:lnTo>
                    <a:pt x="396240" y="2023872"/>
                  </a:lnTo>
                  <a:lnTo>
                    <a:pt x="402336" y="2036064"/>
                  </a:lnTo>
                  <a:lnTo>
                    <a:pt x="408432" y="1999488"/>
                  </a:lnTo>
                  <a:lnTo>
                    <a:pt x="414528" y="1840992"/>
                  </a:lnTo>
                  <a:lnTo>
                    <a:pt x="414528" y="1432560"/>
                  </a:lnTo>
                  <a:lnTo>
                    <a:pt x="420624" y="1926336"/>
                  </a:lnTo>
                  <a:lnTo>
                    <a:pt x="432816" y="1773936"/>
                  </a:lnTo>
                  <a:lnTo>
                    <a:pt x="438912" y="164592"/>
                  </a:lnTo>
                  <a:lnTo>
                    <a:pt x="438912" y="1706880"/>
                  </a:lnTo>
                  <a:lnTo>
                    <a:pt x="445008" y="1816608"/>
                  </a:lnTo>
                  <a:lnTo>
                    <a:pt x="451104" y="1432560"/>
                  </a:lnTo>
                  <a:lnTo>
                    <a:pt x="457200" y="103632"/>
                  </a:lnTo>
                  <a:lnTo>
                    <a:pt x="463296" y="1853184"/>
                  </a:lnTo>
                  <a:lnTo>
                    <a:pt x="469392" y="1889760"/>
                  </a:lnTo>
                  <a:lnTo>
                    <a:pt x="475488" y="1371600"/>
                  </a:lnTo>
                  <a:lnTo>
                    <a:pt x="481584" y="1962912"/>
                  </a:lnTo>
                  <a:lnTo>
                    <a:pt x="481584" y="2011680"/>
                  </a:lnTo>
                  <a:lnTo>
                    <a:pt x="487680" y="2011680"/>
                  </a:lnTo>
                  <a:lnTo>
                    <a:pt x="499872" y="2042160"/>
                  </a:lnTo>
                  <a:lnTo>
                    <a:pt x="499872" y="2029968"/>
                  </a:lnTo>
                  <a:lnTo>
                    <a:pt x="499872" y="2042160"/>
                  </a:lnTo>
                  <a:lnTo>
                    <a:pt x="499872" y="2029968"/>
                  </a:lnTo>
                  <a:lnTo>
                    <a:pt x="505968" y="2042160"/>
                  </a:lnTo>
                  <a:lnTo>
                    <a:pt x="512064" y="2023872"/>
                  </a:lnTo>
                  <a:lnTo>
                    <a:pt x="518160" y="2054352"/>
                  </a:lnTo>
                  <a:lnTo>
                    <a:pt x="524256" y="2042160"/>
                  </a:lnTo>
                  <a:lnTo>
                    <a:pt x="530352" y="2017776"/>
                  </a:lnTo>
                  <a:lnTo>
                    <a:pt x="530352" y="2036064"/>
                  </a:lnTo>
                  <a:lnTo>
                    <a:pt x="530352" y="2029968"/>
                  </a:lnTo>
                  <a:lnTo>
                    <a:pt x="536448" y="2036064"/>
                  </a:lnTo>
                  <a:lnTo>
                    <a:pt x="542544" y="2029968"/>
                  </a:lnTo>
                  <a:lnTo>
                    <a:pt x="542544" y="2048256"/>
                  </a:lnTo>
                  <a:lnTo>
                    <a:pt x="548640" y="2036064"/>
                  </a:lnTo>
                  <a:lnTo>
                    <a:pt x="548640" y="2042160"/>
                  </a:lnTo>
                  <a:lnTo>
                    <a:pt x="554736" y="2036064"/>
                  </a:lnTo>
                  <a:lnTo>
                    <a:pt x="554736" y="2042160"/>
                  </a:lnTo>
                  <a:lnTo>
                    <a:pt x="554736" y="2036064"/>
                  </a:lnTo>
                  <a:lnTo>
                    <a:pt x="560832" y="2054352"/>
                  </a:lnTo>
                  <a:lnTo>
                    <a:pt x="566928" y="2042160"/>
                  </a:lnTo>
                  <a:lnTo>
                    <a:pt x="566928" y="2048256"/>
                  </a:lnTo>
                  <a:lnTo>
                    <a:pt x="573024" y="2042160"/>
                  </a:lnTo>
                  <a:lnTo>
                    <a:pt x="573024" y="2048256"/>
                  </a:lnTo>
                  <a:lnTo>
                    <a:pt x="573024" y="2029968"/>
                  </a:lnTo>
                  <a:lnTo>
                    <a:pt x="579120" y="2048256"/>
                  </a:lnTo>
                  <a:lnTo>
                    <a:pt x="585216" y="2042160"/>
                  </a:lnTo>
                  <a:lnTo>
                    <a:pt x="591312" y="2048256"/>
                  </a:lnTo>
                  <a:lnTo>
                    <a:pt x="591312" y="2036064"/>
                  </a:lnTo>
                  <a:lnTo>
                    <a:pt x="597408" y="2054352"/>
                  </a:lnTo>
                  <a:lnTo>
                    <a:pt x="603504" y="2029968"/>
                  </a:lnTo>
                  <a:lnTo>
                    <a:pt x="603504" y="2042160"/>
                  </a:lnTo>
                  <a:lnTo>
                    <a:pt x="609600" y="2005584"/>
                  </a:lnTo>
                  <a:lnTo>
                    <a:pt x="615696" y="2036064"/>
                  </a:lnTo>
                  <a:lnTo>
                    <a:pt x="621792" y="2054352"/>
                  </a:lnTo>
                  <a:lnTo>
                    <a:pt x="627888" y="2029968"/>
                  </a:lnTo>
                  <a:lnTo>
                    <a:pt x="627888" y="2048256"/>
                  </a:lnTo>
                  <a:lnTo>
                    <a:pt x="633984" y="2036064"/>
                  </a:lnTo>
                  <a:lnTo>
                    <a:pt x="640080" y="2029968"/>
                  </a:lnTo>
                  <a:lnTo>
                    <a:pt x="640080" y="2036064"/>
                  </a:lnTo>
                  <a:lnTo>
                    <a:pt x="640080" y="2029968"/>
                  </a:lnTo>
                  <a:lnTo>
                    <a:pt x="640080" y="2042160"/>
                  </a:lnTo>
                  <a:lnTo>
                    <a:pt x="646176" y="2029968"/>
                  </a:lnTo>
                  <a:lnTo>
                    <a:pt x="646176" y="2048256"/>
                  </a:lnTo>
                  <a:lnTo>
                    <a:pt x="652272" y="2042160"/>
                  </a:lnTo>
                  <a:lnTo>
                    <a:pt x="652272" y="2066544"/>
                  </a:lnTo>
                  <a:lnTo>
                    <a:pt x="658368" y="2060448"/>
                  </a:lnTo>
                  <a:lnTo>
                    <a:pt x="658368" y="2066544"/>
                  </a:lnTo>
                  <a:lnTo>
                    <a:pt x="664464" y="2029968"/>
                  </a:lnTo>
                  <a:lnTo>
                    <a:pt x="670560" y="2029968"/>
                  </a:lnTo>
                  <a:lnTo>
                    <a:pt x="670560" y="2036064"/>
                  </a:lnTo>
                  <a:lnTo>
                    <a:pt x="676656" y="2017776"/>
                  </a:lnTo>
                  <a:lnTo>
                    <a:pt x="682752" y="2036064"/>
                  </a:lnTo>
                  <a:lnTo>
                    <a:pt x="688848" y="2029968"/>
                  </a:lnTo>
                  <a:lnTo>
                    <a:pt x="694944" y="2042160"/>
                  </a:lnTo>
                  <a:lnTo>
                    <a:pt x="694944" y="2023872"/>
                  </a:lnTo>
                  <a:lnTo>
                    <a:pt x="701040" y="2029968"/>
                  </a:lnTo>
                  <a:lnTo>
                    <a:pt x="707136" y="2011680"/>
                  </a:lnTo>
                  <a:lnTo>
                    <a:pt x="713232" y="2017776"/>
                  </a:lnTo>
                  <a:lnTo>
                    <a:pt x="719328" y="1883664"/>
                  </a:lnTo>
                  <a:lnTo>
                    <a:pt x="725424" y="1383792"/>
                  </a:lnTo>
                  <a:lnTo>
                    <a:pt x="731520" y="1883664"/>
                  </a:lnTo>
                  <a:lnTo>
                    <a:pt x="737616" y="1822704"/>
                  </a:lnTo>
                  <a:lnTo>
                    <a:pt x="743712" y="0"/>
                  </a:lnTo>
                  <a:lnTo>
                    <a:pt x="749808" y="1731264"/>
                  </a:lnTo>
                  <a:lnTo>
                    <a:pt x="749808" y="1840992"/>
                  </a:lnTo>
                  <a:lnTo>
                    <a:pt x="755904" y="1091184"/>
                  </a:lnTo>
                  <a:lnTo>
                    <a:pt x="762000" y="12192"/>
                  </a:lnTo>
                  <a:lnTo>
                    <a:pt x="768096" y="1865376"/>
                  </a:lnTo>
                  <a:lnTo>
                    <a:pt x="774192" y="1877568"/>
                  </a:lnTo>
                  <a:lnTo>
                    <a:pt x="780288" y="1591056"/>
                  </a:lnTo>
                  <a:lnTo>
                    <a:pt x="780288" y="1298448"/>
                  </a:lnTo>
                  <a:lnTo>
                    <a:pt x="786384" y="1950720"/>
                  </a:lnTo>
                  <a:lnTo>
                    <a:pt x="792480" y="2011680"/>
                  </a:lnTo>
                  <a:lnTo>
                    <a:pt x="792480" y="2005584"/>
                  </a:lnTo>
                  <a:lnTo>
                    <a:pt x="798576" y="2023872"/>
                  </a:lnTo>
                  <a:lnTo>
                    <a:pt x="804672" y="2036064"/>
                  </a:lnTo>
                  <a:lnTo>
                    <a:pt x="804672" y="2029968"/>
                  </a:lnTo>
                  <a:lnTo>
                    <a:pt x="810768" y="2036064"/>
                  </a:lnTo>
                  <a:lnTo>
                    <a:pt x="810768" y="2011680"/>
                  </a:lnTo>
                  <a:lnTo>
                    <a:pt x="816864" y="2029968"/>
                  </a:lnTo>
                  <a:lnTo>
                    <a:pt x="822960" y="2029968"/>
                  </a:lnTo>
                  <a:lnTo>
                    <a:pt x="822960" y="2042160"/>
                  </a:lnTo>
                  <a:lnTo>
                    <a:pt x="829056" y="2029968"/>
                  </a:lnTo>
                  <a:lnTo>
                    <a:pt x="835152" y="2029968"/>
                  </a:lnTo>
                  <a:lnTo>
                    <a:pt x="841248" y="2054352"/>
                  </a:lnTo>
                  <a:lnTo>
                    <a:pt x="841248" y="2036064"/>
                  </a:lnTo>
                  <a:lnTo>
                    <a:pt x="847344" y="2048256"/>
                  </a:lnTo>
                  <a:lnTo>
                    <a:pt x="859536" y="2023872"/>
                  </a:lnTo>
                  <a:lnTo>
                    <a:pt x="859536" y="2042160"/>
                  </a:lnTo>
                  <a:lnTo>
                    <a:pt x="865632" y="2036064"/>
                  </a:lnTo>
                  <a:lnTo>
                    <a:pt x="865632" y="2042160"/>
                  </a:lnTo>
                  <a:lnTo>
                    <a:pt x="865632" y="2036064"/>
                  </a:lnTo>
                  <a:lnTo>
                    <a:pt x="871728" y="2023872"/>
                  </a:lnTo>
                  <a:lnTo>
                    <a:pt x="871728" y="2029968"/>
                  </a:lnTo>
                  <a:lnTo>
                    <a:pt x="871728" y="2023872"/>
                  </a:lnTo>
                  <a:lnTo>
                    <a:pt x="877824" y="2042160"/>
                  </a:lnTo>
                  <a:lnTo>
                    <a:pt x="883920" y="2036064"/>
                  </a:lnTo>
                  <a:lnTo>
                    <a:pt x="883920" y="2042160"/>
                  </a:lnTo>
                  <a:lnTo>
                    <a:pt x="883920" y="2029968"/>
                  </a:lnTo>
                  <a:lnTo>
                    <a:pt x="890016" y="2048256"/>
                  </a:lnTo>
                  <a:lnTo>
                    <a:pt x="896112" y="2023872"/>
                  </a:lnTo>
                  <a:lnTo>
                    <a:pt x="902208" y="2036064"/>
                  </a:lnTo>
                  <a:lnTo>
                    <a:pt x="902208" y="2048256"/>
                  </a:lnTo>
                  <a:lnTo>
                    <a:pt x="908304" y="2036064"/>
                  </a:lnTo>
                  <a:lnTo>
                    <a:pt x="908304" y="2042160"/>
                  </a:lnTo>
                  <a:lnTo>
                    <a:pt x="914400" y="2017776"/>
                  </a:lnTo>
                  <a:lnTo>
                    <a:pt x="914400" y="2036064"/>
                  </a:lnTo>
                  <a:lnTo>
                    <a:pt x="920496" y="2029968"/>
                  </a:lnTo>
                  <a:lnTo>
                    <a:pt x="920496" y="2054352"/>
                  </a:lnTo>
                  <a:lnTo>
                    <a:pt x="926592" y="2023872"/>
                  </a:lnTo>
                  <a:lnTo>
                    <a:pt x="926592" y="2029968"/>
                  </a:lnTo>
                  <a:lnTo>
                    <a:pt x="932688" y="2042160"/>
                  </a:lnTo>
                  <a:lnTo>
                    <a:pt x="932688" y="2029968"/>
                  </a:lnTo>
                  <a:lnTo>
                    <a:pt x="938784" y="2048256"/>
                  </a:lnTo>
                  <a:lnTo>
                    <a:pt x="944880" y="2042160"/>
                  </a:lnTo>
                  <a:lnTo>
                    <a:pt x="944880" y="2048256"/>
                  </a:lnTo>
                  <a:lnTo>
                    <a:pt x="944880" y="2036064"/>
                  </a:lnTo>
                  <a:lnTo>
                    <a:pt x="950976" y="2042160"/>
                  </a:lnTo>
                  <a:lnTo>
                    <a:pt x="957072" y="2023872"/>
                  </a:lnTo>
                  <a:lnTo>
                    <a:pt x="957072" y="2029968"/>
                  </a:lnTo>
                  <a:lnTo>
                    <a:pt x="963168" y="2029968"/>
                  </a:lnTo>
                  <a:lnTo>
                    <a:pt x="963168" y="2042160"/>
                  </a:lnTo>
                  <a:lnTo>
                    <a:pt x="969264" y="2036064"/>
                  </a:lnTo>
                  <a:lnTo>
                    <a:pt x="975360" y="2023872"/>
                  </a:lnTo>
                  <a:lnTo>
                    <a:pt x="975360" y="2042160"/>
                  </a:lnTo>
                  <a:lnTo>
                    <a:pt x="981456" y="2029968"/>
                  </a:lnTo>
                  <a:lnTo>
                    <a:pt x="993648" y="2042160"/>
                  </a:lnTo>
                  <a:lnTo>
                    <a:pt x="993648" y="2029968"/>
                  </a:lnTo>
                  <a:lnTo>
                    <a:pt x="993648" y="2036064"/>
                  </a:lnTo>
                  <a:lnTo>
                    <a:pt x="993648" y="2017776"/>
                  </a:lnTo>
                  <a:lnTo>
                    <a:pt x="999744" y="2023872"/>
                  </a:lnTo>
                  <a:lnTo>
                    <a:pt x="999744" y="2017776"/>
                  </a:lnTo>
                  <a:lnTo>
                    <a:pt x="999744" y="2023872"/>
                  </a:lnTo>
                  <a:lnTo>
                    <a:pt x="1005840" y="2017776"/>
                  </a:lnTo>
                  <a:lnTo>
                    <a:pt x="1005840" y="2029968"/>
                  </a:lnTo>
                  <a:lnTo>
                    <a:pt x="1018032" y="2005584"/>
                  </a:lnTo>
                  <a:lnTo>
                    <a:pt x="1018032" y="1993392"/>
                  </a:lnTo>
                  <a:lnTo>
                    <a:pt x="1030224" y="1658112"/>
                  </a:lnTo>
                  <a:lnTo>
                    <a:pt x="1030224" y="1371600"/>
                  </a:lnTo>
                  <a:lnTo>
                    <a:pt x="1036320" y="1853184"/>
                  </a:lnTo>
                  <a:lnTo>
                    <a:pt x="1042416" y="1658112"/>
                  </a:lnTo>
                  <a:lnTo>
                    <a:pt x="1048512" y="103632"/>
                  </a:lnTo>
                  <a:lnTo>
                    <a:pt x="1054608" y="1767840"/>
                  </a:lnTo>
                  <a:lnTo>
                    <a:pt x="1054608" y="1810512"/>
                  </a:lnTo>
                  <a:lnTo>
                    <a:pt x="1060704" y="1395984"/>
                  </a:lnTo>
                  <a:lnTo>
                    <a:pt x="1066800" y="36576"/>
                  </a:lnTo>
                  <a:lnTo>
                    <a:pt x="1072896" y="1853184"/>
                  </a:lnTo>
                  <a:lnTo>
                    <a:pt x="1078992" y="1889760"/>
                  </a:lnTo>
                  <a:lnTo>
                    <a:pt x="1085088" y="1328928"/>
                  </a:lnTo>
                  <a:lnTo>
                    <a:pt x="1091184" y="1969008"/>
                  </a:lnTo>
                  <a:lnTo>
                    <a:pt x="1097280" y="2011680"/>
                  </a:lnTo>
                  <a:lnTo>
                    <a:pt x="1103376" y="1999488"/>
                  </a:lnTo>
                  <a:lnTo>
                    <a:pt x="1109472" y="2017776"/>
                  </a:lnTo>
                  <a:lnTo>
                    <a:pt x="1109472" y="2011680"/>
                  </a:lnTo>
                  <a:lnTo>
                    <a:pt x="1115568" y="2023872"/>
                  </a:lnTo>
                  <a:lnTo>
                    <a:pt x="1121664" y="2017776"/>
                  </a:lnTo>
                  <a:lnTo>
                    <a:pt x="1127760" y="2036064"/>
                  </a:lnTo>
                  <a:lnTo>
                    <a:pt x="1133856" y="2011680"/>
                  </a:lnTo>
                  <a:lnTo>
                    <a:pt x="1133856" y="2029968"/>
                  </a:lnTo>
                  <a:lnTo>
                    <a:pt x="1133856" y="2017776"/>
                  </a:lnTo>
                  <a:lnTo>
                    <a:pt x="1139952" y="2042160"/>
                  </a:lnTo>
                  <a:lnTo>
                    <a:pt x="1146048" y="2029968"/>
                  </a:lnTo>
                  <a:lnTo>
                    <a:pt x="1146048" y="2042160"/>
                  </a:lnTo>
                  <a:lnTo>
                    <a:pt x="1152144" y="2036064"/>
                  </a:lnTo>
                  <a:lnTo>
                    <a:pt x="1152144" y="2042160"/>
                  </a:lnTo>
                  <a:lnTo>
                    <a:pt x="1158240" y="2036064"/>
                  </a:lnTo>
                  <a:lnTo>
                    <a:pt x="1158240" y="2042160"/>
                  </a:lnTo>
                  <a:lnTo>
                    <a:pt x="1164336" y="2029968"/>
                  </a:lnTo>
                  <a:lnTo>
                    <a:pt x="1170432" y="2048256"/>
                  </a:lnTo>
                  <a:lnTo>
                    <a:pt x="1170432" y="2036064"/>
                  </a:lnTo>
                  <a:lnTo>
                    <a:pt x="1176528" y="2048256"/>
                  </a:lnTo>
                  <a:lnTo>
                    <a:pt x="1182624" y="2042160"/>
                  </a:lnTo>
                  <a:lnTo>
                    <a:pt x="1182624" y="2048256"/>
                  </a:lnTo>
                  <a:lnTo>
                    <a:pt x="1188720" y="2017776"/>
                  </a:lnTo>
                  <a:lnTo>
                    <a:pt x="1188720" y="2042160"/>
                  </a:lnTo>
                  <a:lnTo>
                    <a:pt x="1194816" y="2023872"/>
                  </a:lnTo>
                  <a:lnTo>
                    <a:pt x="1200912" y="2054352"/>
                  </a:lnTo>
                  <a:lnTo>
                    <a:pt x="1200912" y="2023872"/>
                  </a:lnTo>
                  <a:lnTo>
                    <a:pt x="1213104" y="2036064"/>
                  </a:lnTo>
                  <a:lnTo>
                    <a:pt x="1213104" y="2023872"/>
                  </a:lnTo>
                  <a:lnTo>
                    <a:pt x="1219200" y="2023872"/>
                  </a:lnTo>
                  <a:lnTo>
                    <a:pt x="1219200" y="2029968"/>
                  </a:lnTo>
                  <a:lnTo>
                    <a:pt x="1225296" y="2036064"/>
                  </a:lnTo>
                  <a:lnTo>
                    <a:pt x="1231392" y="2029968"/>
                  </a:lnTo>
                  <a:lnTo>
                    <a:pt x="1231392" y="2048256"/>
                  </a:lnTo>
                  <a:lnTo>
                    <a:pt x="1231392" y="2023872"/>
                  </a:lnTo>
                  <a:lnTo>
                    <a:pt x="1237488" y="2029968"/>
                  </a:lnTo>
                  <a:lnTo>
                    <a:pt x="1243584" y="2029968"/>
                  </a:lnTo>
                  <a:lnTo>
                    <a:pt x="1243584" y="2036064"/>
                  </a:lnTo>
                  <a:lnTo>
                    <a:pt x="1249680" y="2023872"/>
                  </a:lnTo>
                  <a:lnTo>
                    <a:pt x="1255776" y="2023872"/>
                  </a:lnTo>
                  <a:lnTo>
                    <a:pt x="1261872" y="2011680"/>
                  </a:lnTo>
                  <a:lnTo>
                    <a:pt x="1267968" y="2029968"/>
                  </a:lnTo>
                  <a:lnTo>
                    <a:pt x="1274064" y="2054352"/>
                  </a:lnTo>
                  <a:lnTo>
                    <a:pt x="1280160" y="2023872"/>
                  </a:lnTo>
                  <a:lnTo>
                    <a:pt x="1286256" y="2042160"/>
                  </a:lnTo>
                  <a:lnTo>
                    <a:pt x="1286256" y="2036064"/>
                  </a:lnTo>
                  <a:lnTo>
                    <a:pt x="1292352" y="2054352"/>
                  </a:lnTo>
                  <a:lnTo>
                    <a:pt x="1298448" y="2029968"/>
                  </a:lnTo>
                  <a:lnTo>
                    <a:pt x="1304544" y="2036064"/>
                  </a:lnTo>
                  <a:lnTo>
                    <a:pt x="1310640" y="1999488"/>
                  </a:lnTo>
                  <a:lnTo>
                    <a:pt x="1310640" y="2017776"/>
                  </a:lnTo>
                  <a:lnTo>
                    <a:pt x="1316736" y="2005584"/>
                  </a:lnTo>
                  <a:lnTo>
                    <a:pt x="1316736" y="1999488"/>
                  </a:lnTo>
                  <a:lnTo>
                    <a:pt x="1316736" y="2005584"/>
                  </a:lnTo>
                  <a:lnTo>
                    <a:pt x="1328928" y="1865376"/>
                  </a:lnTo>
                  <a:lnTo>
                    <a:pt x="1335024" y="1414272"/>
                  </a:lnTo>
                  <a:lnTo>
                    <a:pt x="1341120" y="1877568"/>
                  </a:lnTo>
                  <a:lnTo>
                    <a:pt x="1347216" y="1792224"/>
                  </a:lnTo>
                  <a:lnTo>
                    <a:pt x="1353312" y="213360"/>
                  </a:lnTo>
                  <a:lnTo>
                    <a:pt x="1359408" y="1761744"/>
                  </a:lnTo>
                  <a:lnTo>
                    <a:pt x="1365504" y="1584960"/>
                  </a:lnTo>
                  <a:lnTo>
                    <a:pt x="1371600" y="109728"/>
                  </a:lnTo>
                  <a:lnTo>
                    <a:pt x="1377696" y="1853184"/>
                  </a:lnTo>
                  <a:lnTo>
                    <a:pt x="1383792" y="1877568"/>
                  </a:lnTo>
                  <a:lnTo>
                    <a:pt x="1389888" y="1365504"/>
                  </a:lnTo>
                  <a:lnTo>
                    <a:pt x="1395984" y="1956816"/>
                  </a:lnTo>
                  <a:lnTo>
                    <a:pt x="1402080" y="2017776"/>
                  </a:lnTo>
                  <a:lnTo>
                    <a:pt x="1408176" y="2023872"/>
                  </a:lnTo>
                  <a:lnTo>
                    <a:pt x="1414272" y="2011680"/>
                  </a:lnTo>
                  <a:lnTo>
                    <a:pt x="1420368" y="2036064"/>
                  </a:lnTo>
                  <a:lnTo>
                    <a:pt x="1420368" y="2017776"/>
                  </a:lnTo>
                  <a:lnTo>
                    <a:pt x="1426464" y="2042160"/>
                  </a:lnTo>
                  <a:lnTo>
                    <a:pt x="1432560" y="2042160"/>
                  </a:lnTo>
                  <a:lnTo>
                    <a:pt x="1432560" y="2029968"/>
                  </a:lnTo>
                  <a:lnTo>
                    <a:pt x="1438656" y="2036064"/>
                  </a:lnTo>
                  <a:lnTo>
                    <a:pt x="1438656" y="2017776"/>
                  </a:lnTo>
                  <a:lnTo>
                    <a:pt x="1450848" y="2042160"/>
                  </a:lnTo>
                  <a:lnTo>
                    <a:pt x="1450848" y="2029968"/>
                  </a:lnTo>
                  <a:lnTo>
                    <a:pt x="1456944" y="2036064"/>
                  </a:lnTo>
                  <a:lnTo>
                    <a:pt x="1463040" y="2029968"/>
                  </a:lnTo>
                  <a:lnTo>
                    <a:pt x="1469136" y="2029968"/>
                  </a:lnTo>
                  <a:lnTo>
                    <a:pt x="1469136" y="2023872"/>
                  </a:lnTo>
                  <a:lnTo>
                    <a:pt x="1475232" y="2042160"/>
                  </a:lnTo>
                  <a:lnTo>
                    <a:pt x="1475232" y="2036064"/>
                  </a:lnTo>
                  <a:lnTo>
                    <a:pt x="1481328" y="2054352"/>
                  </a:lnTo>
                  <a:lnTo>
                    <a:pt x="1487424" y="2011680"/>
                  </a:lnTo>
                  <a:lnTo>
                    <a:pt x="1487424" y="2017776"/>
                  </a:lnTo>
                  <a:lnTo>
                    <a:pt x="1487424" y="2011680"/>
                  </a:lnTo>
                  <a:lnTo>
                    <a:pt x="1493520" y="2023872"/>
                  </a:lnTo>
                  <a:lnTo>
                    <a:pt x="1499616" y="2042160"/>
                  </a:lnTo>
                  <a:lnTo>
                    <a:pt x="1499616" y="2023872"/>
                  </a:lnTo>
                  <a:lnTo>
                    <a:pt x="1505712" y="2029968"/>
                  </a:lnTo>
                  <a:lnTo>
                    <a:pt x="1511808" y="1999488"/>
                  </a:lnTo>
                  <a:lnTo>
                    <a:pt x="1517904" y="2036064"/>
                  </a:lnTo>
                  <a:lnTo>
                    <a:pt x="1517904" y="2029968"/>
                  </a:lnTo>
                  <a:lnTo>
                    <a:pt x="1524000" y="2036064"/>
                  </a:lnTo>
                  <a:lnTo>
                    <a:pt x="1524000" y="2017776"/>
                  </a:lnTo>
                  <a:lnTo>
                    <a:pt x="1530096" y="2048256"/>
                  </a:lnTo>
                  <a:lnTo>
                    <a:pt x="1536192" y="2048256"/>
                  </a:lnTo>
                  <a:lnTo>
                    <a:pt x="1536192" y="2029968"/>
                  </a:lnTo>
                  <a:lnTo>
                    <a:pt x="1542288" y="2036064"/>
                  </a:lnTo>
                  <a:lnTo>
                    <a:pt x="1542288" y="2029968"/>
                  </a:lnTo>
                  <a:lnTo>
                    <a:pt x="1548384" y="2029968"/>
                  </a:lnTo>
                  <a:lnTo>
                    <a:pt x="1554480" y="2054352"/>
                  </a:lnTo>
                  <a:lnTo>
                    <a:pt x="1554480" y="2042160"/>
                  </a:lnTo>
                  <a:lnTo>
                    <a:pt x="1560576" y="2042160"/>
                  </a:lnTo>
                  <a:lnTo>
                    <a:pt x="1560576" y="2048256"/>
                  </a:lnTo>
                  <a:lnTo>
                    <a:pt x="1566672" y="2017776"/>
                  </a:lnTo>
                  <a:lnTo>
                    <a:pt x="1572768" y="2048256"/>
                  </a:lnTo>
                  <a:lnTo>
                    <a:pt x="1572768" y="2042160"/>
                  </a:lnTo>
                  <a:lnTo>
                    <a:pt x="1578864" y="2042160"/>
                  </a:lnTo>
                  <a:lnTo>
                    <a:pt x="1578864" y="2023872"/>
                  </a:lnTo>
                  <a:lnTo>
                    <a:pt x="1584960" y="2036064"/>
                  </a:lnTo>
                  <a:lnTo>
                    <a:pt x="1584960" y="2017776"/>
                  </a:lnTo>
                  <a:lnTo>
                    <a:pt x="1591056" y="2036064"/>
                  </a:lnTo>
                  <a:lnTo>
                    <a:pt x="1597152" y="2036064"/>
                  </a:lnTo>
                  <a:lnTo>
                    <a:pt x="1597152" y="2029968"/>
                  </a:lnTo>
                  <a:lnTo>
                    <a:pt x="1603248" y="2042160"/>
                  </a:lnTo>
                  <a:lnTo>
                    <a:pt x="1603248" y="2023872"/>
                  </a:lnTo>
                  <a:lnTo>
                    <a:pt x="1609344" y="2036064"/>
                  </a:lnTo>
                  <a:lnTo>
                    <a:pt x="1609344" y="2023872"/>
                  </a:lnTo>
                  <a:lnTo>
                    <a:pt x="1615440" y="2042160"/>
                  </a:lnTo>
                  <a:lnTo>
                    <a:pt x="1615440" y="2023872"/>
                  </a:lnTo>
                  <a:lnTo>
                    <a:pt x="1621536" y="2036064"/>
                  </a:lnTo>
                  <a:lnTo>
                    <a:pt x="1627632" y="1999488"/>
                  </a:lnTo>
                  <a:lnTo>
                    <a:pt x="1627632" y="2005584"/>
                  </a:lnTo>
                  <a:lnTo>
                    <a:pt x="1639824" y="1761744"/>
                  </a:lnTo>
                  <a:lnTo>
                    <a:pt x="1639824" y="1572768"/>
                  </a:lnTo>
                  <a:lnTo>
                    <a:pt x="1645920" y="1914144"/>
                  </a:lnTo>
                  <a:lnTo>
                    <a:pt x="1658112" y="1639824"/>
                  </a:lnTo>
                  <a:lnTo>
                    <a:pt x="1658112" y="682752"/>
                  </a:lnTo>
                  <a:lnTo>
                    <a:pt x="1664208" y="1798320"/>
                  </a:lnTo>
                  <a:lnTo>
                    <a:pt x="1670304" y="1853184"/>
                  </a:lnTo>
                  <a:lnTo>
                    <a:pt x="1676400" y="1572768"/>
                  </a:lnTo>
                  <a:lnTo>
                    <a:pt x="1676400" y="652272"/>
                  </a:lnTo>
                  <a:lnTo>
                    <a:pt x="1682496" y="1883664"/>
                  </a:lnTo>
                  <a:lnTo>
                    <a:pt x="1688592" y="1920240"/>
                  </a:lnTo>
                  <a:lnTo>
                    <a:pt x="1694688" y="1554480"/>
                  </a:lnTo>
                  <a:lnTo>
                    <a:pt x="1700784" y="1969008"/>
                  </a:lnTo>
                  <a:lnTo>
                    <a:pt x="1706880" y="1999488"/>
                  </a:lnTo>
                  <a:lnTo>
                    <a:pt x="1712976" y="2036064"/>
                  </a:lnTo>
                  <a:lnTo>
                    <a:pt x="1719072" y="2023872"/>
                  </a:lnTo>
                  <a:lnTo>
                    <a:pt x="1719072" y="2029968"/>
                  </a:lnTo>
                  <a:lnTo>
                    <a:pt x="1725168" y="2042160"/>
                  </a:lnTo>
                  <a:lnTo>
                    <a:pt x="1725168" y="2017776"/>
                  </a:lnTo>
                  <a:lnTo>
                    <a:pt x="1731264" y="2036064"/>
                  </a:lnTo>
                  <a:lnTo>
                    <a:pt x="1731264" y="2023872"/>
                  </a:lnTo>
                  <a:lnTo>
                    <a:pt x="1737360" y="2042160"/>
                  </a:lnTo>
                  <a:lnTo>
                    <a:pt x="1737360" y="2036064"/>
                  </a:lnTo>
                  <a:lnTo>
                    <a:pt x="1743456" y="2042160"/>
                  </a:lnTo>
                  <a:lnTo>
                    <a:pt x="1749552" y="2029968"/>
                  </a:lnTo>
                  <a:lnTo>
                    <a:pt x="1749552" y="2042160"/>
                  </a:lnTo>
                  <a:lnTo>
                    <a:pt x="1755648" y="2017776"/>
                  </a:lnTo>
                  <a:lnTo>
                    <a:pt x="1761744" y="2042160"/>
                  </a:lnTo>
                  <a:lnTo>
                    <a:pt x="1761744" y="2036064"/>
                  </a:lnTo>
                  <a:lnTo>
                    <a:pt x="1761744" y="2042160"/>
                  </a:lnTo>
                  <a:lnTo>
                    <a:pt x="1767840" y="2023872"/>
                  </a:lnTo>
                  <a:lnTo>
                    <a:pt x="1780032" y="2042160"/>
                  </a:lnTo>
                  <a:lnTo>
                    <a:pt x="1780032" y="2011680"/>
                  </a:lnTo>
                  <a:lnTo>
                    <a:pt x="1780032" y="2029968"/>
                  </a:lnTo>
                  <a:lnTo>
                    <a:pt x="1786128" y="2023872"/>
                  </a:lnTo>
                  <a:lnTo>
                    <a:pt x="1786128" y="2029968"/>
                  </a:lnTo>
                  <a:lnTo>
                    <a:pt x="1792224" y="2011680"/>
                  </a:lnTo>
                  <a:lnTo>
                    <a:pt x="1798320" y="2029968"/>
                  </a:lnTo>
                  <a:lnTo>
                    <a:pt x="1798320" y="2017776"/>
                  </a:lnTo>
                  <a:lnTo>
                    <a:pt x="1804416" y="2042160"/>
                  </a:lnTo>
                  <a:lnTo>
                    <a:pt x="1810512" y="2036064"/>
                  </a:lnTo>
                  <a:lnTo>
                    <a:pt x="1810512" y="2029968"/>
                  </a:lnTo>
                  <a:lnTo>
                    <a:pt x="1810512" y="2042160"/>
                  </a:lnTo>
                  <a:lnTo>
                    <a:pt x="1810512" y="2029968"/>
                  </a:lnTo>
                  <a:lnTo>
                    <a:pt x="1816608" y="2023872"/>
                  </a:lnTo>
                  <a:lnTo>
                    <a:pt x="1822704" y="2042160"/>
                  </a:lnTo>
                  <a:lnTo>
                    <a:pt x="1828800" y="2017776"/>
                  </a:lnTo>
                  <a:lnTo>
                    <a:pt x="1834896" y="2023872"/>
                  </a:lnTo>
                  <a:lnTo>
                    <a:pt x="1840992" y="2042160"/>
                  </a:lnTo>
                  <a:lnTo>
                    <a:pt x="1847088" y="2029968"/>
                  </a:lnTo>
                  <a:lnTo>
                    <a:pt x="1853184" y="2048256"/>
                  </a:lnTo>
                  <a:lnTo>
                    <a:pt x="1853184" y="2029968"/>
                  </a:lnTo>
                  <a:lnTo>
                    <a:pt x="1859280" y="2042160"/>
                  </a:lnTo>
                  <a:lnTo>
                    <a:pt x="1859280" y="2029968"/>
                  </a:lnTo>
                  <a:lnTo>
                    <a:pt x="1865376" y="2036064"/>
                  </a:lnTo>
                  <a:lnTo>
                    <a:pt x="1871472" y="2029968"/>
                  </a:lnTo>
                  <a:lnTo>
                    <a:pt x="1871472" y="2023872"/>
                  </a:lnTo>
                  <a:lnTo>
                    <a:pt x="1871472" y="2042160"/>
                  </a:lnTo>
                  <a:lnTo>
                    <a:pt x="1877568" y="2017776"/>
                  </a:lnTo>
                  <a:lnTo>
                    <a:pt x="1877568" y="2023872"/>
                  </a:lnTo>
                  <a:lnTo>
                    <a:pt x="1883664" y="2029968"/>
                  </a:lnTo>
                  <a:lnTo>
                    <a:pt x="1883664" y="2023872"/>
                  </a:lnTo>
                  <a:lnTo>
                    <a:pt x="1883664" y="2029968"/>
                  </a:lnTo>
                  <a:lnTo>
                    <a:pt x="1889760" y="2023872"/>
                  </a:lnTo>
                  <a:lnTo>
                    <a:pt x="1895856" y="2048256"/>
                  </a:lnTo>
                  <a:lnTo>
                    <a:pt x="1895856" y="2036064"/>
                  </a:lnTo>
                  <a:lnTo>
                    <a:pt x="1895856" y="2042160"/>
                  </a:lnTo>
                  <a:lnTo>
                    <a:pt x="1901952" y="2023872"/>
                  </a:lnTo>
                  <a:lnTo>
                    <a:pt x="1901952" y="2036064"/>
                  </a:lnTo>
                  <a:lnTo>
                    <a:pt x="1908048" y="2036064"/>
                  </a:lnTo>
                  <a:lnTo>
                    <a:pt x="1908048" y="2042160"/>
                  </a:lnTo>
                  <a:lnTo>
                    <a:pt x="1908048" y="2036064"/>
                  </a:lnTo>
                  <a:lnTo>
                    <a:pt x="1908048" y="2042160"/>
                  </a:lnTo>
                  <a:lnTo>
                    <a:pt x="1920240" y="2023872"/>
                  </a:lnTo>
                  <a:lnTo>
                    <a:pt x="1920240" y="2029968"/>
                  </a:lnTo>
                  <a:lnTo>
                    <a:pt x="1926336" y="2023872"/>
                  </a:lnTo>
                  <a:lnTo>
                    <a:pt x="1926336" y="2005584"/>
                  </a:lnTo>
                  <a:lnTo>
                    <a:pt x="1926336" y="2011680"/>
                  </a:lnTo>
                  <a:lnTo>
                    <a:pt x="1932432" y="2005584"/>
                  </a:lnTo>
                  <a:lnTo>
                    <a:pt x="1944624" y="1932432"/>
                  </a:lnTo>
                  <a:lnTo>
                    <a:pt x="1944624" y="1719072"/>
                  </a:lnTo>
                  <a:lnTo>
                    <a:pt x="1950720" y="1932432"/>
                  </a:lnTo>
                  <a:lnTo>
                    <a:pt x="1962912" y="1792224"/>
                  </a:lnTo>
                  <a:lnTo>
                    <a:pt x="1962912" y="1146048"/>
                  </a:lnTo>
                  <a:lnTo>
                    <a:pt x="1969008" y="1883664"/>
                  </a:lnTo>
                  <a:lnTo>
                    <a:pt x="1975104" y="1889760"/>
                  </a:lnTo>
                  <a:lnTo>
                    <a:pt x="1981200" y="1475232"/>
                  </a:lnTo>
                  <a:lnTo>
                    <a:pt x="1987296" y="1085088"/>
                  </a:lnTo>
                  <a:lnTo>
                    <a:pt x="1993392" y="1926336"/>
                  </a:lnTo>
                  <a:lnTo>
                    <a:pt x="1993392" y="1938528"/>
                  </a:lnTo>
                  <a:lnTo>
                    <a:pt x="1999488" y="1700784"/>
                  </a:lnTo>
                  <a:lnTo>
                    <a:pt x="2011680" y="1999488"/>
                  </a:lnTo>
                  <a:lnTo>
                    <a:pt x="2011680" y="2029968"/>
                  </a:lnTo>
                  <a:lnTo>
                    <a:pt x="2017776" y="2023872"/>
                  </a:lnTo>
                  <a:lnTo>
                    <a:pt x="2023872" y="2042160"/>
                  </a:lnTo>
                  <a:lnTo>
                    <a:pt x="2029968" y="2029968"/>
                  </a:lnTo>
                  <a:lnTo>
                    <a:pt x="2036064" y="2042160"/>
                  </a:lnTo>
                  <a:lnTo>
                    <a:pt x="2036064" y="2017776"/>
                  </a:lnTo>
                  <a:lnTo>
                    <a:pt x="2042160" y="2042160"/>
                  </a:lnTo>
                  <a:lnTo>
                    <a:pt x="2042160" y="2023872"/>
                  </a:lnTo>
                  <a:lnTo>
                    <a:pt x="2048256" y="2048256"/>
                  </a:lnTo>
                  <a:lnTo>
                    <a:pt x="2054352" y="2036064"/>
                  </a:lnTo>
                  <a:lnTo>
                    <a:pt x="2054352" y="2042160"/>
                  </a:lnTo>
                  <a:lnTo>
                    <a:pt x="2060448" y="2036064"/>
                  </a:lnTo>
                  <a:lnTo>
                    <a:pt x="2060448" y="2048256"/>
                  </a:lnTo>
                  <a:lnTo>
                    <a:pt x="2060448" y="2029968"/>
                  </a:lnTo>
                  <a:lnTo>
                    <a:pt x="2066544" y="2011680"/>
                  </a:lnTo>
                  <a:lnTo>
                    <a:pt x="2072640" y="2036064"/>
                  </a:lnTo>
                  <a:lnTo>
                    <a:pt x="2078736" y="2029968"/>
                  </a:lnTo>
                  <a:lnTo>
                    <a:pt x="2078736" y="2042160"/>
                  </a:lnTo>
                  <a:lnTo>
                    <a:pt x="2084832" y="2029968"/>
                  </a:lnTo>
                  <a:lnTo>
                    <a:pt x="2084832" y="2048256"/>
                  </a:lnTo>
                  <a:lnTo>
                    <a:pt x="2090928" y="2042160"/>
                  </a:lnTo>
                  <a:lnTo>
                    <a:pt x="2090928" y="2054352"/>
                  </a:lnTo>
                  <a:lnTo>
                    <a:pt x="2090928" y="2048256"/>
                  </a:lnTo>
                  <a:lnTo>
                    <a:pt x="2097024" y="2017776"/>
                  </a:lnTo>
                  <a:lnTo>
                    <a:pt x="2103120" y="2023872"/>
                  </a:lnTo>
                  <a:lnTo>
                    <a:pt x="2103120" y="2017776"/>
                  </a:lnTo>
                  <a:lnTo>
                    <a:pt x="2109216" y="2036064"/>
                  </a:lnTo>
                  <a:lnTo>
                    <a:pt x="2115312" y="2029968"/>
                  </a:lnTo>
                  <a:lnTo>
                    <a:pt x="2115312" y="2023872"/>
                  </a:lnTo>
                  <a:lnTo>
                    <a:pt x="2121408" y="2005584"/>
                  </a:lnTo>
                  <a:lnTo>
                    <a:pt x="2133600" y="2054352"/>
                  </a:lnTo>
                  <a:lnTo>
                    <a:pt x="2133600" y="2029968"/>
                  </a:lnTo>
                  <a:lnTo>
                    <a:pt x="2139696" y="2036064"/>
                  </a:lnTo>
                  <a:lnTo>
                    <a:pt x="2139696" y="2042160"/>
                  </a:lnTo>
                  <a:lnTo>
                    <a:pt x="2145792" y="2042160"/>
                  </a:lnTo>
                  <a:lnTo>
                    <a:pt x="2151888" y="2029968"/>
                  </a:lnTo>
                  <a:lnTo>
                    <a:pt x="2157984" y="2042160"/>
                  </a:lnTo>
                  <a:lnTo>
                    <a:pt x="2157984" y="2029968"/>
                  </a:lnTo>
                  <a:lnTo>
                    <a:pt x="2164080" y="2048256"/>
                  </a:lnTo>
                  <a:lnTo>
                    <a:pt x="2170176" y="2029968"/>
                  </a:lnTo>
                  <a:lnTo>
                    <a:pt x="2170176" y="2042160"/>
                  </a:lnTo>
                  <a:lnTo>
                    <a:pt x="2170176" y="2036064"/>
                  </a:lnTo>
                  <a:lnTo>
                    <a:pt x="2176272" y="2042160"/>
                  </a:lnTo>
                  <a:lnTo>
                    <a:pt x="2182368" y="2036064"/>
                  </a:lnTo>
                  <a:lnTo>
                    <a:pt x="2182368" y="2048256"/>
                  </a:lnTo>
                  <a:lnTo>
                    <a:pt x="2188464" y="2036064"/>
                  </a:lnTo>
                  <a:lnTo>
                    <a:pt x="2194560" y="2048256"/>
                  </a:lnTo>
                  <a:lnTo>
                    <a:pt x="2200656" y="2042160"/>
                  </a:lnTo>
                  <a:lnTo>
                    <a:pt x="2200656" y="2036064"/>
                  </a:lnTo>
                  <a:lnTo>
                    <a:pt x="2206752" y="2023872"/>
                  </a:lnTo>
                  <a:lnTo>
                    <a:pt x="2206752" y="2036064"/>
                  </a:lnTo>
                  <a:lnTo>
                    <a:pt x="2212848" y="2029968"/>
                  </a:lnTo>
                  <a:lnTo>
                    <a:pt x="2212848" y="2042160"/>
                  </a:lnTo>
                  <a:lnTo>
                    <a:pt x="2212848" y="2029968"/>
                  </a:lnTo>
                  <a:lnTo>
                    <a:pt x="2218944" y="2042160"/>
                  </a:lnTo>
                  <a:lnTo>
                    <a:pt x="2218944" y="2029968"/>
                  </a:lnTo>
                  <a:lnTo>
                    <a:pt x="2225040" y="2029968"/>
                  </a:lnTo>
                  <a:lnTo>
                    <a:pt x="2231136" y="2011680"/>
                  </a:lnTo>
                  <a:lnTo>
                    <a:pt x="2231136" y="2017776"/>
                  </a:lnTo>
                  <a:lnTo>
                    <a:pt x="2231136" y="2011680"/>
                  </a:lnTo>
                  <a:lnTo>
                    <a:pt x="2237232" y="2017776"/>
                  </a:lnTo>
                  <a:lnTo>
                    <a:pt x="2249424" y="1914144"/>
                  </a:lnTo>
                  <a:lnTo>
                    <a:pt x="2249424" y="1871472"/>
                  </a:lnTo>
                  <a:lnTo>
                    <a:pt x="2255520" y="1962912"/>
                  </a:lnTo>
                  <a:lnTo>
                    <a:pt x="2267712" y="1761744"/>
                  </a:lnTo>
                  <a:lnTo>
                    <a:pt x="2273808" y="1591056"/>
                  </a:lnTo>
                  <a:lnTo>
                    <a:pt x="2273808" y="1944624"/>
                  </a:lnTo>
                  <a:lnTo>
                    <a:pt x="2273808" y="1938528"/>
                  </a:lnTo>
                  <a:lnTo>
                    <a:pt x="2286000" y="1804416"/>
                  </a:lnTo>
                  <a:lnTo>
                    <a:pt x="2286000" y="1554480"/>
                  </a:lnTo>
                  <a:lnTo>
                    <a:pt x="2298192" y="1969008"/>
                  </a:lnTo>
                  <a:lnTo>
                    <a:pt x="2304288" y="1981200"/>
                  </a:lnTo>
                  <a:lnTo>
                    <a:pt x="2304288" y="1877568"/>
                  </a:lnTo>
                  <a:lnTo>
                    <a:pt x="2316480" y="2005584"/>
                  </a:lnTo>
                  <a:lnTo>
                    <a:pt x="2316480" y="2029968"/>
                  </a:lnTo>
                  <a:lnTo>
                    <a:pt x="2316480" y="2023872"/>
                  </a:lnTo>
                  <a:lnTo>
                    <a:pt x="2322576" y="2023872"/>
                  </a:lnTo>
                  <a:lnTo>
                    <a:pt x="2328672" y="2042160"/>
                  </a:lnTo>
                  <a:lnTo>
                    <a:pt x="2334768" y="2029968"/>
                  </a:lnTo>
                  <a:lnTo>
                    <a:pt x="2334768" y="2036064"/>
                  </a:lnTo>
                  <a:lnTo>
                    <a:pt x="2334768" y="2029968"/>
                  </a:lnTo>
                  <a:lnTo>
                    <a:pt x="2334768" y="2042160"/>
                  </a:lnTo>
                  <a:lnTo>
                    <a:pt x="2340864" y="2029968"/>
                  </a:lnTo>
                  <a:lnTo>
                    <a:pt x="2346960" y="2036064"/>
                  </a:lnTo>
                  <a:lnTo>
                    <a:pt x="2346960" y="2048256"/>
                  </a:lnTo>
                  <a:lnTo>
                    <a:pt x="2353056" y="2029968"/>
                  </a:lnTo>
                  <a:lnTo>
                    <a:pt x="2353056" y="2023872"/>
                  </a:lnTo>
                  <a:lnTo>
                    <a:pt x="2353056" y="2029968"/>
                  </a:lnTo>
                  <a:lnTo>
                    <a:pt x="2359152" y="2029968"/>
                  </a:lnTo>
                  <a:lnTo>
                    <a:pt x="2359152" y="2023872"/>
                  </a:lnTo>
                  <a:lnTo>
                    <a:pt x="2365248" y="2036064"/>
                  </a:lnTo>
                  <a:lnTo>
                    <a:pt x="2371344" y="2029968"/>
                  </a:lnTo>
                  <a:lnTo>
                    <a:pt x="2371344" y="2036064"/>
                  </a:lnTo>
                  <a:lnTo>
                    <a:pt x="2371344" y="2023872"/>
                  </a:lnTo>
                  <a:lnTo>
                    <a:pt x="2377440" y="2042160"/>
                  </a:lnTo>
                  <a:lnTo>
                    <a:pt x="2377440" y="2036064"/>
                  </a:lnTo>
                  <a:lnTo>
                    <a:pt x="2383536" y="2042160"/>
                  </a:lnTo>
                  <a:lnTo>
                    <a:pt x="2389632" y="2054352"/>
                  </a:lnTo>
                  <a:lnTo>
                    <a:pt x="2389632" y="2048256"/>
                  </a:lnTo>
                  <a:lnTo>
                    <a:pt x="2401824" y="2029968"/>
                  </a:lnTo>
                  <a:lnTo>
                    <a:pt x="2401824" y="2042160"/>
                  </a:lnTo>
                  <a:lnTo>
                    <a:pt x="2401824" y="2036064"/>
                  </a:lnTo>
                  <a:lnTo>
                    <a:pt x="2401824" y="2054352"/>
                  </a:lnTo>
                  <a:lnTo>
                    <a:pt x="2407920" y="2036064"/>
                  </a:lnTo>
                  <a:lnTo>
                    <a:pt x="2407920" y="2042160"/>
                  </a:lnTo>
                  <a:lnTo>
                    <a:pt x="2414016" y="2036064"/>
                  </a:lnTo>
                  <a:lnTo>
                    <a:pt x="2420112" y="2023872"/>
                  </a:lnTo>
                  <a:lnTo>
                    <a:pt x="2420112" y="2029968"/>
                  </a:lnTo>
                  <a:lnTo>
                    <a:pt x="2420112" y="2017776"/>
                  </a:lnTo>
                  <a:lnTo>
                    <a:pt x="2426208" y="2036064"/>
                  </a:lnTo>
                  <a:lnTo>
                    <a:pt x="2426208" y="2023872"/>
                  </a:lnTo>
                  <a:lnTo>
                    <a:pt x="2426208" y="2029968"/>
                  </a:lnTo>
                  <a:lnTo>
                    <a:pt x="2438400" y="2042160"/>
                  </a:lnTo>
                  <a:lnTo>
                    <a:pt x="2444496" y="2029968"/>
                  </a:lnTo>
                  <a:lnTo>
                    <a:pt x="2450592" y="2036064"/>
                  </a:lnTo>
                  <a:lnTo>
                    <a:pt x="2456688" y="2023872"/>
                  </a:lnTo>
                  <a:lnTo>
                    <a:pt x="2462784" y="2048256"/>
                  </a:lnTo>
                  <a:lnTo>
                    <a:pt x="2462784" y="2042160"/>
                  </a:lnTo>
                  <a:lnTo>
                    <a:pt x="2468880" y="2054352"/>
                  </a:lnTo>
                  <a:lnTo>
                    <a:pt x="2468880" y="2036064"/>
                  </a:lnTo>
                  <a:lnTo>
                    <a:pt x="2474976" y="2042160"/>
                  </a:lnTo>
                  <a:lnTo>
                    <a:pt x="2474976" y="2029968"/>
                  </a:lnTo>
                  <a:lnTo>
                    <a:pt x="2481072" y="2036064"/>
                  </a:lnTo>
                  <a:lnTo>
                    <a:pt x="2481072" y="2017776"/>
                  </a:lnTo>
                  <a:lnTo>
                    <a:pt x="2487168" y="2017776"/>
                  </a:lnTo>
                  <a:lnTo>
                    <a:pt x="2493264" y="2042160"/>
                  </a:lnTo>
                  <a:lnTo>
                    <a:pt x="2493264" y="2048256"/>
                  </a:lnTo>
                  <a:lnTo>
                    <a:pt x="2499360" y="2023872"/>
                  </a:lnTo>
                  <a:lnTo>
                    <a:pt x="2505456" y="2036064"/>
                  </a:lnTo>
                  <a:lnTo>
                    <a:pt x="2511552" y="2054352"/>
                  </a:lnTo>
                  <a:lnTo>
                    <a:pt x="2511552" y="2048256"/>
                  </a:lnTo>
                  <a:lnTo>
                    <a:pt x="2523744" y="2029968"/>
                  </a:lnTo>
                  <a:lnTo>
                    <a:pt x="2523744" y="2042160"/>
                  </a:lnTo>
                  <a:lnTo>
                    <a:pt x="2529840" y="2017776"/>
                  </a:lnTo>
                  <a:lnTo>
                    <a:pt x="2529840" y="2042160"/>
                  </a:lnTo>
                  <a:lnTo>
                    <a:pt x="2535936" y="2023872"/>
                  </a:lnTo>
                  <a:lnTo>
                    <a:pt x="2535936" y="2042160"/>
                  </a:lnTo>
                  <a:lnTo>
                    <a:pt x="2542032" y="2036064"/>
                  </a:lnTo>
                  <a:lnTo>
                    <a:pt x="2542032" y="2042160"/>
                  </a:lnTo>
                  <a:lnTo>
                    <a:pt x="2548128" y="1999488"/>
                  </a:lnTo>
                  <a:lnTo>
                    <a:pt x="2548128" y="2005584"/>
                  </a:lnTo>
                  <a:lnTo>
                    <a:pt x="2554224" y="1975104"/>
                  </a:lnTo>
                  <a:lnTo>
                    <a:pt x="2560320" y="2023872"/>
                  </a:lnTo>
                  <a:lnTo>
                    <a:pt x="2566416" y="1944624"/>
                  </a:lnTo>
                  <a:lnTo>
                    <a:pt x="2572512" y="1920240"/>
                  </a:lnTo>
                  <a:lnTo>
                    <a:pt x="2578608" y="2072640"/>
                  </a:lnTo>
                  <a:lnTo>
                    <a:pt x="2578608" y="1962912"/>
                  </a:lnTo>
                  <a:lnTo>
                    <a:pt x="2584704" y="1987296"/>
                  </a:lnTo>
                  <a:lnTo>
                    <a:pt x="2590800" y="1950720"/>
                  </a:lnTo>
                  <a:lnTo>
                    <a:pt x="2590800" y="2109216"/>
                  </a:lnTo>
                  <a:lnTo>
                    <a:pt x="2596896" y="2023872"/>
                  </a:lnTo>
                  <a:lnTo>
                    <a:pt x="2602992" y="2036064"/>
                  </a:lnTo>
                  <a:lnTo>
                    <a:pt x="2609088" y="1993392"/>
                  </a:lnTo>
                  <a:lnTo>
                    <a:pt x="2615184" y="2054352"/>
                  </a:lnTo>
                  <a:lnTo>
                    <a:pt x="2615184" y="2029968"/>
                  </a:lnTo>
                  <a:lnTo>
                    <a:pt x="2621280" y="2036064"/>
                  </a:lnTo>
                  <a:lnTo>
                    <a:pt x="2621280" y="2029968"/>
                  </a:lnTo>
                  <a:lnTo>
                    <a:pt x="2627376" y="2036064"/>
                  </a:lnTo>
                  <a:lnTo>
                    <a:pt x="2627376" y="2023872"/>
                  </a:lnTo>
                  <a:lnTo>
                    <a:pt x="2633472" y="2036064"/>
                  </a:lnTo>
                  <a:lnTo>
                    <a:pt x="2633472" y="2048256"/>
                  </a:lnTo>
                  <a:lnTo>
                    <a:pt x="2639568" y="2042160"/>
                  </a:lnTo>
                  <a:lnTo>
                    <a:pt x="2645664" y="2029968"/>
                  </a:lnTo>
                  <a:lnTo>
                    <a:pt x="2645664" y="2036064"/>
                  </a:lnTo>
                  <a:lnTo>
                    <a:pt x="2645664" y="2029968"/>
                  </a:lnTo>
                  <a:lnTo>
                    <a:pt x="2651760" y="2054352"/>
                  </a:lnTo>
                  <a:lnTo>
                    <a:pt x="2657856" y="2042160"/>
                  </a:lnTo>
                  <a:lnTo>
                    <a:pt x="2657856" y="2048256"/>
                  </a:lnTo>
                  <a:lnTo>
                    <a:pt x="2663952" y="2017776"/>
                  </a:lnTo>
                  <a:lnTo>
                    <a:pt x="2663952" y="2023872"/>
                  </a:lnTo>
                  <a:lnTo>
                    <a:pt x="2670048" y="2042160"/>
                  </a:lnTo>
                  <a:lnTo>
                    <a:pt x="2676144" y="2023872"/>
                  </a:lnTo>
                  <a:lnTo>
                    <a:pt x="2676144" y="2036064"/>
                  </a:lnTo>
                  <a:lnTo>
                    <a:pt x="2682240" y="2029968"/>
                  </a:lnTo>
                  <a:lnTo>
                    <a:pt x="2682240" y="2048256"/>
                  </a:lnTo>
                  <a:lnTo>
                    <a:pt x="2688336" y="2042160"/>
                  </a:lnTo>
                  <a:lnTo>
                    <a:pt x="2694432" y="2042160"/>
                  </a:lnTo>
                  <a:lnTo>
                    <a:pt x="2694432" y="2036064"/>
                  </a:lnTo>
                  <a:lnTo>
                    <a:pt x="2694432" y="2042160"/>
                  </a:lnTo>
                  <a:lnTo>
                    <a:pt x="2700528" y="2023872"/>
                  </a:lnTo>
                  <a:lnTo>
                    <a:pt x="2706624" y="2048256"/>
                  </a:lnTo>
                  <a:lnTo>
                    <a:pt x="2712720" y="2048256"/>
                  </a:lnTo>
                  <a:lnTo>
                    <a:pt x="2718816" y="2036064"/>
                  </a:lnTo>
                  <a:lnTo>
                    <a:pt x="2724912" y="2054352"/>
                  </a:lnTo>
                  <a:lnTo>
                    <a:pt x="2724912" y="2042160"/>
                  </a:lnTo>
                  <a:lnTo>
                    <a:pt x="2724912" y="2048256"/>
                  </a:lnTo>
                  <a:lnTo>
                    <a:pt x="2731008" y="2029968"/>
                  </a:lnTo>
                  <a:lnTo>
                    <a:pt x="2737104" y="2048256"/>
                  </a:lnTo>
                  <a:lnTo>
                    <a:pt x="2737104" y="2036064"/>
                  </a:lnTo>
                  <a:lnTo>
                    <a:pt x="2737104" y="2048256"/>
                  </a:lnTo>
                  <a:lnTo>
                    <a:pt x="2743200" y="2023872"/>
                  </a:lnTo>
                  <a:lnTo>
                    <a:pt x="2749296" y="2054352"/>
                  </a:lnTo>
                  <a:lnTo>
                    <a:pt x="2755392" y="2042160"/>
                  </a:lnTo>
                  <a:lnTo>
                    <a:pt x="2755392" y="2048256"/>
                  </a:lnTo>
                  <a:lnTo>
                    <a:pt x="2761488" y="2042160"/>
                  </a:lnTo>
                  <a:lnTo>
                    <a:pt x="2761488" y="2054352"/>
                  </a:lnTo>
                  <a:lnTo>
                    <a:pt x="2767584" y="2036064"/>
                  </a:lnTo>
                  <a:lnTo>
                    <a:pt x="2767584" y="2042160"/>
                  </a:lnTo>
                  <a:lnTo>
                    <a:pt x="2773680" y="2023872"/>
                  </a:lnTo>
                  <a:lnTo>
                    <a:pt x="2779776" y="2042160"/>
                  </a:lnTo>
                  <a:lnTo>
                    <a:pt x="2779776" y="2029968"/>
                  </a:lnTo>
                  <a:lnTo>
                    <a:pt x="2779776" y="2042160"/>
                  </a:lnTo>
                  <a:lnTo>
                    <a:pt x="2785872" y="2048256"/>
                  </a:lnTo>
                  <a:lnTo>
                    <a:pt x="2791968" y="2042160"/>
                  </a:lnTo>
                  <a:lnTo>
                    <a:pt x="2791968" y="2054352"/>
                  </a:lnTo>
                  <a:lnTo>
                    <a:pt x="2791968" y="2029968"/>
                  </a:lnTo>
                  <a:lnTo>
                    <a:pt x="2798064" y="2036064"/>
                  </a:lnTo>
                  <a:lnTo>
                    <a:pt x="2798064" y="2029968"/>
                  </a:lnTo>
                  <a:lnTo>
                    <a:pt x="2804160" y="2048256"/>
                  </a:lnTo>
                  <a:lnTo>
                    <a:pt x="2804160" y="2042160"/>
                  </a:lnTo>
                  <a:lnTo>
                    <a:pt x="2810256" y="2048256"/>
                  </a:lnTo>
                  <a:lnTo>
                    <a:pt x="2816352" y="2023872"/>
                  </a:lnTo>
                  <a:lnTo>
                    <a:pt x="2816352" y="2042160"/>
                  </a:lnTo>
                  <a:lnTo>
                    <a:pt x="2822448" y="2042160"/>
                  </a:lnTo>
                  <a:lnTo>
                    <a:pt x="2828544" y="2017776"/>
                  </a:lnTo>
                  <a:lnTo>
                    <a:pt x="2834640" y="2023872"/>
                  </a:lnTo>
                  <a:lnTo>
                    <a:pt x="2834640" y="2048256"/>
                  </a:lnTo>
                  <a:lnTo>
                    <a:pt x="2840736" y="2042160"/>
                  </a:lnTo>
                  <a:lnTo>
                    <a:pt x="2840736" y="2017776"/>
                  </a:lnTo>
                  <a:lnTo>
                    <a:pt x="2840736" y="2023872"/>
                  </a:lnTo>
                  <a:lnTo>
                    <a:pt x="2846832" y="2005584"/>
                  </a:lnTo>
                  <a:lnTo>
                    <a:pt x="2846832" y="2023872"/>
                  </a:lnTo>
                  <a:lnTo>
                    <a:pt x="2852928" y="2017776"/>
                  </a:lnTo>
                  <a:lnTo>
                    <a:pt x="2859024" y="2054352"/>
                  </a:lnTo>
                  <a:lnTo>
                    <a:pt x="2865120" y="2200656"/>
                  </a:lnTo>
                  <a:lnTo>
                    <a:pt x="2871216" y="2005584"/>
                  </a:lnTo>
                  <a:lnTo>
                    <a:pt x="2871216" y="1981200"/>
                  </a:lnTo>
                  <a:lnTo>
                    <a:pt x="2877312" y="2042160"/>
                  </a:lnTo>
                  <a:lnTo>
                    <a:pt x="2883408" y="2578608"/>
                  </a:lnTo>
                  <a:lnTo>
                    <a:pt x="2889504" y="1999488"/>
                  </a:lnTo>
                  <a:lnTo>
                    <a:pt x="2889504" y="2017776"/>
                  </a:lnTo>
                  <a:lnTo>
                    <a:pt x="2895600" y="2011680"/>
                  </a:lnTo>
                  <a:lnTo>
                    <a:pt x="2901696" y="2633472"/>
                  </a:lnTo>
                  <a:lnTo>
                    <a:pt x="2907792" y="2072640"/>
                  </a:lnTo>
                  <a:lnTo>
                    <a:pt x="2907792" y="2048256"/>
                  </a:lnTo>
                  <a:lnTo>
                    <a:pt x="2913888" y="2078736"/>
                  </a:lnTo>
                  <a:lnTo>
                    <a:pt x="2919984" y="2249424"/>
                  </a:lnTo>
                  <a:lnTo>
                    <a:pt x="2926080" y="2066544"/>
                  </a:lnTo>
                  <a:lnTo>
                    <a:pt x="2932176" y="2048256"/>
                  </a:lnTo>
                  <a:lnTo>
                    <a:pt x="2938272" y="2036064"/>
                  </a:lnTo>
                  <a:lnTo>
                    <a:pt x="2944368" y="2066544"/>
                  </a:lnTo>
                  <a:lnTo>
                    <a:pt x="2950464" y="2042160"/>
                  </a:lnTo>
                  <a:lnTo>
                    <a:pt x="2956560" y="2048256"/>
                  </a:lnTo>
                  <a:lnTo>
                    <a:pt x="2956560" y="2042160"/>
                  </a:lnTo>
                  <a:lnTo>
                    <a:pt x="2962656" y="2048256"/>
                  </a:lnTo>
                  <a:lnTo>
                    <a:pt x="2962656" y="2042160"/>
                  </a:lnTo>
                  <a:lnTo>
                    <a:pt x="2968752" y="2054352"/>
                  </a:lnTo>
                  <a:lnTo>
                    <a:pt x="2968752" y="2042160"/>
                  </a:lnTo>
                  <a:lnTo>
                    <a:pt x="2974848" y="2048256"/>
                  </a:lnTo>
                  <a:lnTo>
                    <a:pt x="2980944" y="2023872"/>
                  </a:lnTo>
                  <a:lnTo>
                    <a:pt x="2980944" y="2036064"/>
                  </a:lnTo>
                  <a:lnTo>
                    <a:pt x="2987040" y="2029968"/>
                  </a:lnTo>
                  <a:lnTo>
                    <a:pt x="2987040" y="2042160"/>
                  </a:lnTo>
                  <a:lnTo>
                    <a:pt x="2987040" y="2036064"/>
                  </a:lnTo>
                  <a:lnTo>
                    <a:pt x="2993136" y="2029968"/>
                  </a:lnTo>
                  <a:lnTo>
                    <a:pt x="2999232" y="2054352"/>
                  </a:lnTo>
                  <a:lnTo>
                    <a:pt x="3005328" y="2042160"/>
                  </a:lnTo>
                  <a:lnTo>
                    <a:pt x="3005328" y="2054352"/>
                  </a:lnTo>
                  <a:lnTo>
                    <a:pt x="3005328" y="2036064"/>
                  </a:lnTo>
                  <a:lnTo>
                    <a:pt x="3011424" y="2048256"/>
                  </a:lnTo>
                  <a:lnTo>
                    <a:pt x="3011424" y="2042160"/>
                  </a:lnTo>
                  <a:lnTo>
                    <a:pt x="3017520" y="2054352"/>
                  </a:lnTo>
                  <a:lnTo>
                    <a:pt x="3017520" y="2060448"/>
                  </a:lnTo>
                  <a:lnTo>
                    <a:pt x="3023616" y="2042160"/>
                  </a:lnTo>
                  <a:lnTo>
                    <a:pt x="3023616" y="2048256"/>
                  </a:lnTo>
                  <a:lnTo>
                    <a:pt x="3029712" y="2042160"/>
                  </a:lnTo>
                  <a:lnTo>
                    <a:pt x="3035808" y="2048256"/>
                  </a:lnTo>
                  <a:lnTo>
                    <a:pt x="3035808" y="2042160"/>
                  </a:lnTo>
                  <a:lnTo>
                    <a:pt x="3035808" y="2048256"/>
                  </a:lnTo>
                  <a:lnTo>
                    <a:pt x="3041904" y="2036064"/>
                  </a:lnTo>
                  <a:lnTo>
                    <a:pt x="3048000" y="2048256"/>
                  </a:lnTo>
                  <a:lnTo>
                    <a:pt x="3054096" y="2042160"/>
                  </a:lnTo>
                  <a:lnTo>
                    <a:pt x="3054096" y="2048256"/>
                  </a:lnTo>
                  <a:lnTo>
                    <a:pt x="3066288" y="2048256"/>
                  </a:lnTo>
                  <a:lnTo>
                    <a:pt x="3066288" y="2036064"/>
                  </a:lnTo>
                  <a:lnTo>
                    <a:pt x="3072384" y="2048256"/>
                  </a:lnTo>
                  <a:lnTo>
                    <a:pt x="3078480" y="2042160"/>
                  </a:lnTo>
                  <a:lnTo>
                    <a:pt x="3078480" y="2054352"/>
                  </a:lnTo>
                  <a:lnTo>
                    <a:pt x="3084576" y="2048256"/>
                  </a:lnTo>
                  <a:lnTo>
                    <a:pt x="3084576" y="2054352"/>
                  </a:lnTo>
                  <a:lnTo>
                    <a:pt x="3084576" y="2048256"/>
                  </a:lnTo>
                  <a:lnTo>
                    <a:pt x="3090672" y="2054352"/>
                  </a:lnTo>
                  <a:lnTo>
                    <a:pt x="3090672" y="2066544"/>
                  </a:lnTo>
                  <a:lnTo>
                    <a:pt x="3102864" y="2036064"/>
                  </a:lnTo>
                  <a:lnTo>
                    <a:pt x="3102864" y="2060448"/>
                  </a:lnTo>
                  <a:lnTo>
                    <a:pt x="3102864" y="2054352"/>
                  </a:lnTo>
                  <a:lnTo>
                    <a:pt x="3108960" y="2054352"/>
                  </a:lnTo>
                  <a:lnTo>
                    <a:pt x="3115056" y="2042160"/>
                  </a:lnTo>
                  <a:lnTo>
                    <a:pt x="3115056" y="2048256"/>
                  </a:lnTo>
                  <a:lnTo>
                    <a:pt x="3115056" y="2017776"/>
                  </a:lnTo>
                  <a:lnTo>
                    <a:pt x="3127248" y="2036064"/>
                  </a:lnTo>
                  <a:lnTo>
                    <a:pt x="3127248" y="2029968"/>
                  </a:lnTo>
                  <a:lnTo>
                    <a:pt x="3133344" y="2048256"/>
                  </a:lnTo>
                  <a:lnTo>
                    <a:pt x="3133344" y="2029968"/>
                  </a:lnTo>
                  <a:lnTo>
                    <a:pt x="3139440" y="2036064"/>
                  </a:lnTo>
                  <a:lnTo>
                    <a:pt x="3139440" y="2042160"/>
                  </a:lnTo>
                  <a:lnTo>
                    <a:pt x="3151632" y="2017776"/>
                  </a:lnTo>
                  <a:lnTo>
                    <a:pt x="3151632" y="2011680"/>
                  </a:lnTo>
                  <a:lnTo>
                    <a:pt x="3151632" y="2017776"/>
                  </a:lnTo>
                  <a:lnTo>
                    <a:pt x="3151632" y="1993392"/>
                  </a:lnTo>
                  <a:lnTo>
                    <a:pt x="3157728" y="2011680"/>
                  </a:lnTo>
                  <a:lnTo>
                    <a:pt x="3163824" y="2005584"/>
                  </a:lnTo>
                  <a:lnTo>
                    <a:pt x="3169920" y="2316480"/>
                  </a:lnTo>
                  <a:lnTo>
                    <a:pt x="3176016" y="2017776"/>
                  </a:lnTo>
                  <a:lnTo>
                    <a:pt x="3176016" y="1999488"/>
                  </a:lnTo>
                  <a:lnTo>
                    <a:pt x="3182112" y="2115312"/>
                  </a:lnTo>
                  <a:lnTo>
                    <a:pt x="3188208" y="2938272"/>
                  </a:lnTo>
                  <a:lnTo>
                    <a:pt x="3194304" y="2072640"/>
                  </a:lnTo>
                  <a:lnTo>
                    <a:pt x="3194304" y="2005584"/>
                  </a:lnTo>
                  <a:lnTo>
                    <a:pt x="3200400" y="2060448"/>
                  </a:lnTo>
                  <a:lnTo>
                    <a:pt x="3206496" y="2980944"/>
                  </a:lnTo>
                  <a:lnTo>
                    <a:pt x="3212592" y="2072640"/>
                  </a:lnTo>
                  <a:lnTo>
                    <a:pt x="3218688" y="2060448"/>
                  </a:lnTo>
                  <a:lnTo>
                    <a:pt x="3218688" y="2127504"/>
                  </a:lnTo>
                  <a:lnTo>
                    <a:pt x="3224784" y="2377440"/>
                  </a:lnTo>
                  <a:lnTo>
                    <a:pt x="3230880" y="2066544"/>
                  </a:lnTo>
                  <a:lnTo>
                    <a:pt x="3236976" y="2066544"/>
                  </a:lnTo>
                  <a:lnTo>
                    <a:pt x="3243072" y="2042160"/>
                  </a:lnTo>
                  <a:lnTo>
                    <a:pt x="3243072" y="2054352"/>
                  </a:lnTo>
                  <a:lnTo>
                    <a:pt x="3243072" y="2042160"/>
                  </a:lnTo>
                  <a:lnTo>
                    <a:pt x="3243072" y="2060448"/>
                  </a:lnTo>
                  <a:lnTo>
                    <a:pt x="3249168" y="2054352"/>
                  </a:lnTo>
                  <a:lnTo>
                    <a:pt x="3255264" y="2060448"/>
                  </a:lnTo>
                  <a:lnTo>
                    <a:pt x="3261360" y="2042160"/>
                  </a:lnTo>
                  <a:lnTo>
                    <a:pt x="3261360" y="2048256"/>
                  </a:lnTo>
                  <a:lnTo>
                    <a:pt x="3267456" y="2054352"/>
                  </a:lnTo>
                  <a:lnTo>
                    <a:pt x="3273552" y="2048256"/>
                  </a:lnTo>
                  <a:lnTo>
                    <a:pt x="3273552" y="2060448"/>
                  </a:lnTo>
                  <a:lnTo>
                    <a:pt x="3279648" y="2036064"/>
                  </a:lnTo>
                  <a:lnTo>
                    <a:pt x="3285744" y="2048256"/>
                  </a:lnTo>
                  <a:lnTo>
                    <a:pt x="3285744" y="2042160"/>
                  </a:lnTo>
                  <a:lnTo>
                    <a:pt x="3291840" y="2060448"/>
                  </a:lnTo>
                  <a:lnTo>
                    <a:pt x="3291840" y="2048256"/>
                  </a:lnTo>
                  <a:lnTo>
                    <a:pt x="3297936" y="2054352"/>
                  </a:lnTo>
                  <a:lnTo>
                    <a:pt x="3304032" y="2042160"/>
                  </a:lnTo>
                  <a:lnTo>
                    <a:pt x="3304032" y="2048256"/>
                  </a:lnTo>
                  <a:lnTo>
                    <a:pt x="3316224" y="2036064"/>
                  </a:lnTo>
                  <a:lnTo>
                    <a:pt x="3316224" y="2048256"/>
                  </a:lnTo>
                  <a:lnTo>
                    <a:pt x="3322320" y="2023872"/>
                  </a:lnTo>
                  <a:lnTo>
                    <a:pt x="3322320" y="2048256"/>
                  </a:lnTo>
                  <a:lnTo>
                    <a:pt x="3328416" y="2042160"/>
                  </a:lnTo>
                  <a:lnTo>
                    <a:pt x="3328416" y="2048256"/>
                  </a:lnTo>
                  <a:lnTo>
                    <a:pt x="3334512" y="2029968"/>
                  </a:lnTo>
                  <a:lnTo>
                    <a:pt x="3340608" y="2054352"/>
                  </a:lnTo>
                  <a:lnTo>
                    <a:pt x="3340608" y="2048256"/>
                  </a:lnTo>
                  <a:lnTo>
                    <a:pt x="3346704" y="2054352"/>
                  </a:lnTo>
                  <a:lnTo>
                    <a:pt x="3346704" y="2042160"/>
                  </a:lnTo>
                  <a:lnTo>
                    <a:pt x="3352800" y="2042160"/>
                  </a:lnTo>
                  <a:lnTo>
                    <a:pt x="3352800" y="2036064"/>
                  </a:lnTo>
                  <a:lnTo>
                    <a:pt x="3358896" y="2066544"/>
                  </a:lnTo>
                  <a:lnTo>
                    <a:pt x="3364992" y="2042160"/>
                  </a:lnTo>
                  <a:lnTo>
                    <a:pt x="3371088" y="2060448"/>
                  </a:lnTo>
                  <a:lnTo>
                    <a:pt x="3377184" y="2048256"/>
                  </a:lnTo>
                  <a:lnTo>
                    <a:pt x="3383280" y="2042160"/>
                  </a:lnTo>
                  <a:lnTo>
                    <a:pt x="3389376" y="2042160"/>
                  </a:lnTo>
                  <a:lnTo>
                    <a:pt x="3395472" y="2048256"/>
                  </a:lnTo>
                  <a:lnTo>
                    <a:pt x="3395472" y="2042160"/>
                  </a:lnTo>
                  <a:lnTo>
                    <a:pt x="3401568" y="2060448"/>
                  </a:lnTo>
                  <a:lnTo>
                    <a:pt x="3401568" y="2048256"/>
                  </a:lnTo>
                  <a:lnTo>
                    <a:pt x="3407664" y="2036064"/>
                  </a:lnTo>
                  <a:lnTo>
                    <a:pt x="3407664" y="2048256"/>
                  </a:lnTo>
                  <a:lnTo>
                    <a:pt x="3407664" y="2036064"/>
                  </a:lnTo>
                  <a:lnTo>
                    <a:pt x="3419856" y="2066544"/>
                  </a:lnTo>
                  <a:lnTo>
                    <a:pt x="3419856" y="2048256"/>
                  </a:lnTo>
                  <a:lnTo>
                    <a:pt x="3425952" y="2017776"/>
                  </a:lnTo>
                  <a:lnTo>
                    <a:pt x="3432048" y="2042160"/>
                  </a:lnTo>
                  <a:lnTo>
                    <a:pt x="3438144" y="2054352"/>
                  </a:lnTo>
                  <a:lnTo>
                    <a:pt x="3438144" y="2060448"/>
                  </a:lnTo>
                  <a:lnTo>
                    <a:pt x="3444240" y="2029968"/>
                  </a:lnTo>
                  <a:lnTo>
                    <a:pt x="3450336" y="2029968"/>
                  </a:lnTo>
                  <a:lnTo>
                    <a:pt x="3450336" y="2017776"/>
                  </a:lnTo>
                  <a:lnTo>
                    <a:pt x="3462528" y="2005584"/>
                  </a:lnTo>
                  <a:lnTo>
                    <a:pt x="3468624" y="2023872"/>
                  </a:lnTo>
                  <a:lnTo>
                    <a:pt x="3474720" y="2414016"/>
                  </a:lnTo>
                  <a:lnTo>
                    <a:pt x="3480816" y="2036064"/>
                  </a:lnTo>
                  <a:lnTo>
                    <a:pt x="3486912" y="2188464"/>
                  </a:lnTo>
                  <a:lnTo>
                    <a:pt x="3493008" y="3212592"/>
                  </a:lnTo>
                  <a:lnTo>
                    <a:pt x="3499104" y="2133600"/>
                  </a:lnTo>
                  <a:lnTo>
                    <a:pt x="3499104" y="2176272"/>
                  </a:lnTo>
                  <a:lnTo>
                    <a:pt x="3505200" y="2127504"/>
                  </a:lnTo>
                  <a:lnTo>
                    <a:pt x="3505200" y="2322576"/>
                  </a:lnTo>
                  <a:lnTo>
                    <a:pt x="3511296" y="3322320"/>
                  </a:lnTo>
                  <a:lnTo>
                    <a:pt x="3517392" y="2103120"/>
                  </a:lnTo>
                  <a:lnTo>
                    <a:pt x="3523488" y="2084832"/>
                  </a:lnTo>
                  <a:lnTo>
                    <a:pt x="3529584" y="2505456"/>
                  </a:lnTo>
                  <a:lnTo>
                    <a:pt x="3535680" y="2072640"/>
                  </a:lnTo>
                  <a:lnTo>
                    <a:pt x="3541776" y="2066544"/>
                  </a:lnTo>
                  <a:lnTo>
                    <a:pt x="3541776" y="2042160"/>
                  </a:lnTo>
                  <a:lnTo>
                    <a:pt x="3547872" y="2054352"/>
                  </a:lnTo>
                  <a:lnTo>
                    <a:pt x="3553968" y="2029968"/>
                  </a:lnTo>
                  <a:lnTo>
                    <a:pt x="3560064" y="2048256"/>
                  </a:lnTo>
                  <a:lnTo>
                    <a:pt x="3560064" y="2054352"/>
                  </a:lnTo>
                  <a:lnTo>
                    <a:pt x="3566160" y="2042160"/>
                  </a:lnTo>
                  <a:lnTo>
                    <a:pt x="3572256" y="2042160"/>
                  </a:lnTo>
                  <a:lnTo>
                    <a:pt x="3578352" y="2048256"/>
                  </a:lnTo>
                  <a:lnTo>
                    <a:pt x="3578352" y="2029968"/>
                  </a:lnTo>
                  <a:lnTo>
                    <a:pt x="3578352" y="2042160"/>
                  </a:lnTo>
                  <a:lnTo>
                    <a:pt x="3584448" y="2036064"/>
                  </a:lnTo>
                  <a:lnTo>
                    <a:pt x="3584448" y="2042160"/>
                  </a:lnTo>
                  <a:lnTo>
                    <a:pt x="3590544" y="2036064"/>
                  </a:lnTo>
                  <a:lnTo>
                    <a:pt x="3596640" y="2054352"/>
                  </a:lnTo>
                  <a:lnTo>
                    <a:pt x="3596640" y="2042160"/>
                  </a:lnTo>
                  <a:lnTo>
                    <a:pt x="3602736" y="2042160"/>
                  </a:lnTo>
                  <a:lnTo>
                    <a:pt x="3602736" y="2036064"/>
                  </a:lnTo>
                  <a:lnTo>
                    <a:pt x="3608832" y="2054352"/>
                  </a:lnTo>
                  <a:lnTo>
                    <a:pt x="3608832" y="2048256"/>
                  </a:lnTo>
                  <a:lnTo>
                    <a:pt x="3608832" y="2054352"/>
                  </a:lnTo>
                  <a:lnTo>
                    <a:pt x="3614928" y="2029968"/>
                  </a:lnTo>
                  <a:lnTo>
                    <a:pt x="3621024" y="2054352"/>
                  </a:lnTo>
                  <a:lnTo>
                    <a:pt x="3621024" y="2042160"/>
                  </a:lnTo>
                  <a:lnTo>
                    <a:pt x="3627120" y="2048256"/>
                  </a:lnTo>
                  <a:lnTo>
                    <a:pt x="3627120" y="2042160"/>
                  </a:lnTo>
                  <a:lnTo>
                    <a:pt x="3633216" y="2048256"/>
                  </a:lnTo>
                  <a:lnTo>
                    <a:pt x="3639312" y="2029968"/>
                  </a:lnTo>
                  <a:lnTo>
                    <a:pt x="3645408" y="2036064"/>
                  </a:lnTo>
                  <a:lnTo>
                    <a:pt x="3645408" y="2054352"/>
                  </a:lnTo>
                  <a:lnTo>
                    <a:pt x="3651504" y="2042160"/>
                  </a:lnTo>
                  <a:lnTo>
                    <a:pt x="3651504" y="2054352"/>
                  </a:lnTo>
                  <a:lnTo>
                    <a:pt x="3657600" y="2048256"/>
                  </a:lnTo>
                  <a:lnTo>
                    <a:pt x="3657600" y="2054352"/>
                  </a:lnTo>
                  <a:lnTo>
                    <a:pt x="3663696" y="2048256"/>
                  </a:lnTo>
                  <a:lnTo>
                    <a:pt x="3663696" y="2066544"/>
                  </a:lnTo>
                  <a:lnTo>
                    <a:pt x="3663696" y="2048256"/>
                  </a:lnTo>
                  <a:lnTo>
                    <a:pt x="3675888" y="2048256"/>
                  </a:lnTo>
                  <a:lnTo>
                    <a:pt x="3675888" y="2042160"/>
                  </a:lnTo>
                  <a:lnTo>
                    <a:pt x="3681984" y="2066544"/>
                  </a:lnTo>
                  <a:lnTo>
                    <a:pt x="3688080" y="2054352"/>
                  </a:lnTo>
                  <a:lnTo>
                    <a:pt x="3694176" y="2078736"/>
                  </a:lnTo>
                  <a:lnTo>
                    <a:pt x="3700272" y="2054352"/>
                  </a:lnTo>
                  <a:lnTo>
                    <a:pt x="3706368" y="2054352"/>
                  </a:lnTo>
                  <a:lnTo>
                    <a:pt x="3706368" y="2048256"/>
                  </a:lnTo>
                  <a:lnTo>
                    <a:pt x="3712464" y="2054352"/>
                  </a:lnTo>
                  <a:lnTo>
                    <a:pt x="3712464" y="2042160"/>
                  </a:lnTo>
                  <a:lnTo>
                    <a:pt x="3712464" y="2054352"/>
                  </a:lnTo>
                  <a:lnTo>
                    <a:pt x="3718560" y="2048256"/>
                  </a:lnTo>
                  <a:lnTo>
                    <a:pt x="3724656" y="2048256"/>
                  </a:lnTo>
                  <a:lnTo>
                    <a:pt x="3724656" y="2060448"/>
                  </a:lnTo>
                  <a:lnTo>
                    <a:pt x="3730752" y="2072640"/>
                  </a:lnTo>
                  <a:lnTo>
                    <a:pt x="3736848" y="2042160"/>
                  </a:lnTo>
                  <a:lnTo>
                    <a:pt x="3736848" y="2054352"/>
                  </a:lnTo>
                  <a:lnTo>
                    <a:pt x="3742944" y="2029968"/>
                  </a:lnTo>
                  <a:lnTo>
                    <a:pt x="3749040" y="2048256"/>
                  </a:lnTo>
                  <a:lnTo>
                    <a:pt x="3755136" y="2036064"/>
                  </a:lnTo>
                  <a:lnTo>
                    <a:pt x="3755136" y="2048256"/>
                  </a:lnTo>
                  <a:lnTo>
                    <a:pt x="3761232" y="2029968"/>
                  </a:lnTo>
                  <a:lnTo>
                    <a:pt x="3761232" y="2042160"/>
                  </a:lnTo>
                  <a:lnTo>
                    <a:pt x="3761232" y="2029968"/>
                  </a:lnTo>
                  <a:lnTo>
                    <a:pt x="3767328" y="2060448"/>
                  </a:lnTo>
                  <a:lnTo>
                    <a:pt x="3773424" y="2036064"/>
                  </a:lnTo>
                  <a:lnTo>
                    <a:pt x="3779520" y="2395728"/>
                  </a:lnTo>
                  <a:lnTo>
                    <a:pt x="3779520" y="2493264"/>
                  </a:lnTo>
                  <a:lnTo>
                    <a:pt x="3785616" y="2072640"/>
                  </a:lnTo>
                  <a:lnTo>
                    <a:pt x="3785616" y="2060448"/>
                  </a:lnTo>
                  <a:lnTo>
                    <a:pt x="3797808" y="2249424"/>
                  </a:lnTo>
                  <a:lnTo>
                    <a:pt x="3797808" y="3432048"/>
                  </a:lnTo>
                  <a:lnTo>
                    <a:pt x="3803904" y="2151888"/>
                  </a:lnTo>
                  <a:lnTo>
                    <a:pt x="3810000" y="2127504"/>
                  </a:lnTo>
                  <a:lnTo>
                    <a:pt x="3816096" y="2688336"/>
                  </a:lnTo>
                  <a:lnTo>
                    <a:pt x="3816096" y="3499104"/>
                  </a:lnTo>
                  <a:lnTo>
                    <a:pt x="3822192" y="2157984"/>
                  </a:lnTo>
                </a:path>
              </a:pathLst>
            </a:custGeom>
            <a:ln w="609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3822192" y="3579366"/>
              <a:ext cx="573405" cy="128270"/>
            </a:xfrm>
            <a:custGeom>
              <a:avLst/>
              <a:gdLst/>
              <a:ahLst/>
              <a:cxnLst/>
              <a:rect l="l" t="t" r="r" b="b"/>
              <a:pathLst>
                <a:path w="573404" h="128270">
                  <a:moveTo>
                    <a:pt x="573022" y="0"/>
                  </a:moveTo>
                  <a:lnTo>
                    <a:pt x="0" y="0"/>
                  </a:lnTo>
                  <a:lnTo>
                    <a:pt x="0" y="128017"/>
                  </a:lnTo>
                  <a:lnTo>
                    <a:pt x="573022" y="128017"/>
                  </a:lnTo>
                  <a:lnTo>
                    <a:pt x="57302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/>
          <p:nvPr/>
        </p:nvSpPr>
        <p:spPr>
          <a:xfrm>
            <a:off x="5370576" y="4231639"/>
            <a:ext cx="963294" cy="1518285"/>
          </a:xfrm>
          <a:custGeom>
            <a:avLst/>
            <a:gdLst/>
            <a:ahLst/>
            <a:cxnLst/>
            <a:rect l="l" t="t" r="r" b="b"/>
            <a:pathLst>
              <a:path w="963295" h="1518285">
                <a:moveTo>
                  <a:pt x="0" y="48768"/>
                </a:moveTo>
                <a:lnTo>
                  <a:pt x="6096" y="36576"/>
                </a:lnTo>
                <a:lnTo>
                  <a:pt x="6096" y="48768"/>
                </a:lnTo>
                <a:lnTo>
                  <a:pt x="6096" y="30480"/>
                </a:lnTo>
                <a:lnTo>
                  <a:pt x="18288" y="42672"/>
                </a:lnTo>
                <a:lnTo>
                  <a:pt x="18288" y="36576"/>
                </a:lnTo>
                <a:lnTo>
                  <a:pt x="24384" y="48768"/>
                </a:lnTo>
                <a:lnTo>
                  <a:pt x="30480" y="36576"/>
                </a:lnTo>
                <a:lnTo>
                  <a:pt x="30480" y="48768"/>
                </a:lnTo>
                <a:lnTo>
                  <a:pt x="36576" y="24384"/>
                </a:lnTo>
                <a:lnTo>
                  <a:pt x="36576" y="30480"/>
                </a:lnTo>
                <a:lnTo>
                  <a:pt x="42672" y="24384"/>
                </a:lnTo>
                <a:lnTo>
                  <a:pt x="42672" y="36576"/>
                </a:lnTo>
                <a:lnTo>
                  <a:pt x="48768" y="36576"/>
                </a:lnTo>
                <a:lnTo>
                  <a:pt x="48768" y="48768"/>
                </a:lnTo>
                <a:lnTo>
                  <a:pt x="67056" y="30480"/>
                </a:lnTo>
                <a:lnTo>
                  <a:pt x="73152" y="60960"/>
                </a:lnTo>
                <a:lnTo>
                  <a:pt x="79248" y="36576"/>
                </a:lnTo>
                <a:lnTo>
                  <a:pt x="79248" y="42672"/>
                </a:lnTo>
                <a:lnTo>
                  <a:pt x="85344" y="30480"/>
                </a:lnTo>
                <a:lnTo>
                  <a:pt x="85344" y="36576"/>
                </a:lnTo>
                <a:lnTo>
                  <a:pt x="91440" y="24384"/>
                </a:lnTo>
                <a:lnTo>
                  <a:pt x="97536" y="42672"/>
                </a:lnTo>
                <a:lnTo>
                  <a:pt x="97536" y="36576"/>
                </a:lnTo>
                <a:lnTo>
                  <a:pt x="103632" y="48768"/>
                </a:lnTo>
                <a:lnTo>
                  <a:pt x="109728" y="24384"/>
                </a:lnTo>
                <a:lnTo>
                  <a:pt x="115824" y="42672"/>
                </a:lnTo>
                <a:lnTo>
                  <a:pt x="121920" y="24384"/>
                </a:lnTo>
                <a:lnTo>
                  <a:pt x="128016" y="30480"/>
                </a:lnTo>
                <a:lnTo>
                  <a:pt x="134112" y="24384"/>
                </a:lnTo>
                <a:lnTo>
                  <a:pt x="134112" y="30480"/>
                </a:lnTo>
                <a:lnTo>
                  <a:pt x="140208" y="18288"/>
                </a:lnTo>
                <a:lnTo>
                  <a:pt x="146304" y="24384"/>
                </a:lnTo>
                <a:lnTo>
                  <a:pt x="146304" y="12192"/>
                </a:lnTo>
                <a:lnTo>
                  <a:pt x="152400" y="42672"/>
                </a:lnTo>
                <a:lnTo>
                  <a:pt x="158496" y="30480"/>
                </a:lnTo>
                <a:lnTo>
                  <a:pt x="164592" y="91440"/>
                </a:lnTo>
                <a:lnTo>
                  <a:pt x="164592" y="463296"/>
                </a:lnTo>
                <a:lnTo>
                  <a:pt x="170688" y="54864"/>
                </a:lnTo>
                <a:lnTo>
                  <a:pt x="176784" y="42672"/>
                </a:lnTo>
                <a:lnTo>
                  <a:pt x="182880" y="408432"/>
                </a:lnTo>
                <a:lnTo>
                  <a:pt x="188976" y="1444752"/>
                </a:lnTo>
                <a:lnTo>
                  <a:pt x="188976" y="146304"/>
                </a:lnTo>
                <a:lnTo>
                  <a:pt x="195072" y="158496"/>
                </a:lnTo>
                <a:lnTo>
                  <a:pt x="195072" y="146304"/>
                </a:lnTo>
                <a:lnTo>
                  <a:pt x="195072" y="219456"/>
                </a:lnTo>
                <a:lnTo>
                  <a:pt x="201168" y="1517904"/>
                </a:lnTo>
                <a:lnTo>
                  <a:pt x="207264" y="170688"/>
                </a:lnTo>
                <a:lnTo>
                  <a:pt x="213360" y="73152"/>
                </a:lnTo>
                <a:lnTo>
                  <a:pt x="219456" y="323088"/>
                </a:lnTo>
                <a:lnTo>
                  <a:pt x="219456" y="554736"/>
                </a:lnTo>
                <a:lnTo>
                  <a:pt x="225552" y="109728"/>
                </a:lnTo>
                <a:lnTo>
                  <a:pt x="237744" y="54864"/>
                </a:lnTo>
                <a:lnTo>
                  <a:pt x="237744" y="60960"/>
                </a:lnTo>
                <a:lnTo>
                  <a:pt x="237744" y="42672"/>
                </a:lnTo>
                <a:lnTo>
                  <a:pt x="243840" y="48768"/>
                </a:lnTo>
                <a:lnTo>
                  <a:pt x="249936" y="48768"/>
                </a:lnTo>
                <a:lnTo>
                  <a:pt x="249936" y="36576"/>
                </a:lnTo>
                <a:lnTo>
                  <a:pt x="256032" y="30480"/>
                </a:lnTo>
                <a:lnTo>
                  <a:pt x="256032" y="42672"/>
                </a:lnTo>
                <a:lnTo>
                  <a:pt x="268224" y="36576"/>
                </a:lnTo>
                <a:lnTo>
                  <a:pt x="268224" y="42672"/>
                </a:lnTo>
                <a:lnTo>
                  <a:pt x="274320" y="24384"/>
                </a:lnTo>
                <a:lnTo>
                  <a:pt x="280416" y="48768"/>
                </a:lnTo>
                <a:lnTo>
                  <a:pt x="280416" y="36576"/>
                </a:lnTo>
                <a:lnTo>
                  <a:pt x="286512" y="48768"/>
                </a:lnTo>
                <a:lnTo>
                  <a:pt x="286512" y="36576"/>
                </a:lnTo>
                <a:lnTo>
                  <a:pt x="286512" y="42672"/>
                </a:lnTo>
                <a:lnTo>
                  <a:pt x="292608" y="24384"/>
                </a:lnTo>
                <a:lnTo>
                  <a:pt x="292608" y="48768"/>
                </a:lnTo>
                <a:lnTo>
                  <a:pt x="304800" y="24384"/>
                </a:lnTo>
                <a:lnTo>
                  <a:pt x="304800" y="36576"/>
                </a:lnTo>
                <a:lnTo>
                  <a:pt x="310896" y="30480"/>
                </a:lnTo>
                <a:lnTo>
                  <a:pt x="310896" y="36576"/>
                </a:lnTo>
                <a:lnTo>
                  <a:pt x="310896" y="30480"/>
                </a:lnTo>
                <a:lnTo>
                  <a:pt x="316992" y="48768"/>
                </a:lnTo>
                <a:lnTo>
                  <a:pt x="323088" y="48768"/>
                </a:lnTo>
                <a:lnTo>
                  <a:pt x="329184" y="30480"/>
                </a:lnTo>
                <a:lnTo>
                  <a:pt x="335280" y="36576"/>
                </a:lnTo>
                <a:lnTo>
                  <a:pt x="335280" y="30480"/>
                </a:lnTo>
                <a:lnTo>
                  <a:pt x="341376" y="42672"/>
                </a:lnTo>
                <a:lnTo>
                  <a:pt x="341376" y="24384"/>
                </a:lnTo>
                <a:lnTo>
                  <a:pt x="347472" y="42672"/>
                </a:lnTo>
                <a:lnTo>
                  <a:pt x="347472" y="24384"/>
                </a:lnTo>
                <a:lnTo>
                  <a:pt x="353568" y="36576"/>
                </a:lnTo>
                <a:lnTo>
                  <a:pt x="359664" y="24384"/>
                </a:lnTo>
                <a:lnTo>
                  <a:pt x="359664" y="42672"/>
                </a:lnTo>
                <a:lnTo>
                  <a:pt x="365760" y="30480"/>
                </a:lnTo>
                <a:lnTo>
                  <a:pt x="371856" y="54864"/>
                </a:lnTo>
                <a:lnTo>
                  <a:pt x="377952" y="30480"/>
                </a:lnTo>
                <a:lnTo>
                  <a:pt x="384048" y="42672"/>
                </a:lnTo>
                <a:lnTo>
                  <a:pt x="384048" y="30480"/>
                </a:lnTo>
                <a:lnTo>
                  <a:pt x="390144" y="42672"/>
                </a:lnTo>
                <a:lnTo>
                  <a:pt x="396240" y="24384"/>
                </a:lnTo>
                <a:lnTo>
                  <a:pt x="396240" y="36576"/>
                </a:lnTo>
                <a:lnTo>
                  <a:pt x="402336" y="30480"/>
                </a:lnTo>
                <a:lnTo>
                  <a:pt x="402336" y="36576"/>
                </a:lnTo>
                <a:lnTo>
                  <a:pt x="402336" y="30480"/>
                </a:lnTo>
                <a:lnTo>
                  <a:pt x="402336" y="36576"/>
                </a:lnTo>
                <a:lnTo>
                  <a:pt x="408432" y="30480"/>
                </a:lnTo>
                <a:lnTo>
                  <a:pt x="408432" y="42672"/>
                </a:lnTo>
                <a:lnTo>
                  <a:pt x="408432" y="24384"/>
                </a:lnTo>
                <a:lnTo>
                  <a:pt x="414528" y="48768"/>
                </a:lnTo>
                <a:lnTo>
                  <a:pt x="420624" y="42672"/>
                </a:lnTo>
                <a:lnTo>
                  <a:pt x="420624" y="48768"/>
                </a:lnTo>
                <a:lnTo>
                  <a:pt x="426720" y="30480"/>
                </a:lnTo>
                <a:lnTo>
                  <a:pt x="426720" y="36576"/>
                </a:lnTo>
                <a:lnTo>
                  <a:pt x="426720" y="24384"/>
                </a:lnTo>
                <a:lnTo>
                  <a:pt x="432816" y="36576"/>
                </a:lnTo>
                <a:lnTo>
                  <a:pt x="438912" y="12192"/>
                </a:lnTo>
                <a:lnTo>
                  <a:pt x="445008" y="18288"/>
                </a:lnTo>
                <a:lnTo>
                  <a:pt x="445008" y="30480"/>
                </a:lnTo>
                <a:lnTo>
                  <a:pt x="445008" y="24384"/>
                </a:lnTo>
                <a:lnTo>
                  <a:pt x="451104" y="24384"/>
                </a:lnTo>
                <a:lnTo>
                  <a:pt x="451104" y="18288"/>
                </a:lnTo>
                <a:lnTo>
                  <a:pt x="457200" y="36576"/>
                </a:lnTo>
                <a:lnTo>
                  <a:pt x="457200" y="12192"/>
                </a:lnTo>
                <a:lnTo>
                  <a:pt x="469392" y="79248"/>
                </a:lnTo>
                <a:lnTo>
                  <a:pt x="469392" y="451104"/>
                </a:lnTo>
                <a:lnTo>
                  <a:pt x="475488" y="60960"/>
                </a:lnTo>
                <a:lnTo>
                  <a:pt x="481584" y="54864"/>
                </a:lnTo>
                <a:lnTo>
                  <a:pt x="487680" y="225552"/>
                </a:lnTo>
                <a:lnTo>
                  <a:pt x="487680" y="1335024"/>
                </a:lnTo>
                <a:lnTo>
                  <a:pt x="493776" y="134112"/>
                </a:lnTo>
                <a:lnTo>
                  <a:pt x="499872" y="91440"/>
                </a:lnTo>
                <a:lnTo>
                  <a:pt x="499872" y="152400"/>
                </a:lnTo>
                <a:lnTo>
                  <a:pt x="505968" y="1383792"/>
                </a:lnTo>
                <a:lnTo>
                  <a:pt x="518160" y="115824"/>
                </a:lnTo>
                <a:lnTo>
                  <a:pt x="518160" y="85344"/>
                </a:lnTo>
                <a:lnTo>
                  <a:pt x="524256" y="316992"/>
                </a:lnTo>
                <a:lnTo>
                  <a:pt x="524256" y="524256"/>
                </a:lnTo>
                <a:lnTo>
                  <a:pt x="536448" y="60960"/>
                </a:lnTo>
                <a:lnTo>
                  <a:pt x="536448" y="42672"/>
                </a:lnTo>
                <a:lnTo>
                  <a:pt x="542544" y="54864"/>
                </a:lnTo>
                <a:lnTo>
                  <a:pt x="542544" y="36576"/>
                </a:lnTo>
                <a:lnTo>
                  <a:pt x="548640" y="48768"/>
                </a:lnTo>
                <a:lnTo>
                  <a:pt x="554736" y="42672"/>
                </a:lnTo>
                <a:lnTo>
                  <a:pt x="560832" y="24384"/>
                </a:lnTo>
                <a:lnTo>
                  <a:pt x="566928" y="48768"/>
                </a:lnTo>
                <a:lnTo>
                  <a:pt x="573024" y="24384"/>
                </a:lnTo>
                <a:lnTo>
                  <a:pt x="579120" y="36576"/>
                </a:lnTo>
                <a:lnTo>
                  <a:pt x="579120" y="30480"/>
                </a:lnTo>
                <a:lnTo>
                  <a:pt x="585216" y="36576"/>
                </a:lnTo>
                <a:lnTo>
                  <a:pt x="585216" y="18288"/>
                </a:lnTo>
                <a:lnTo>
                  <a:pt x="597408" y="48768"/>
                </a:lnTo>
                <a:lnTo>
                  <a:pt x="597408" y="42672"/>
                </a:lnTo>
                <a:lnTo>
                  <a:pt x="597408" y="48768"/>
                </a:lnTo>
                <a:lnTo>
                  <a:pt x="597408" y="42672"/>
                </a:lnTo>
                <a:lnTo>
                  <a:pt x="603504" y="48768"/>
                </a:lnTo>
                <a:lnTo>
                  <a:pt x="603504" y="60960"/>
                </a:lnTo>
                <a:lnTo>
                  <a:pt x="609600" y="30480"/>
                </a:lnTo>
                <a:lnTo>
                  <a:pt x="615696" y="24384"/>
                </a:lnTo>
                <a:lnTo>
                  <a:pt x="621792" y="30480"/>
                </a:lnTo>
                <a:lnTo>
                  <a:pt x="621792" y="24384"/>
                </a:lnTo>
                <a:lnTo>
                  <a:pt x="621792" y="48768"/>
                </a:lnTo>
                <a:lnTo>
                  <a:pt x="627888" y="42672"/>
                </a:lnTo>
                <a:lnTo>
                  <a:pt x="633984" y="42672"/>
                </a:lnTo>
                <a:lnTo>
                  <a:pt x="633984" y="30480"/>
                </a:lnTo>
                <a:lnTo>
                  <a:pt x="640080" y="36576"/>
                </a:lnTo>
                <a:lnTo>
                  <a:pt x="640080" y="30480"/>
                </a:lnTo>
                <a:lnTo>
                  <a:pt x="646176" y="48768"/>
                </a:lnTo>
                <a:lnTo>
                  <a:pt x="652272" y="30480"/>
                </a:lnTo>
                <a:lnTo>
                  <a:pt x="658368" y="36576"/>
                </a:lnTo>
                <a:lnTo>
                  <a:pt x="658368" y="30480"/>
                </a:lnTo>
                <a:lnTo>
                  <a:pt x="664464" y="36576"/>
                </a:lnTo>
                <a:lnTo>
                  <a:pt x="664464" y="30480"/>
                </a:lnTo>
                <a:lnTo>
                  <a:pt x="664464" y="36576"/>
                </a:lnTo>
                <a:lnTo>
                  <a:pt x="670560" y="30480"/>
                </a:lnTo>
                <a:lnTo>
                  <a:pt x="676656" y="48768"/>
                </a:lnTo>
                <a:lnTo>
                  <a:pt x="682752" y="30480"/>
                </a:lnTo>
                <a:lnTo>
                  <a:pt x="682752" y="36576"/>
                </a:lnTo>
                <a:lnTo>
                  <a:pt x="688848" y="24384"/>
                </a:lnTo>
                <a:lnTo>
                  <a:pt x="694944" y="36576"/>
                </a:lnTo>
                <a:lnTo>
                  <a:pt x="694944" y="24384"/>
                </a:lnTo>
                <a:lnTo>
                  <a:pt x="701040" y="48768"/>
                </a:lnTo>
                <a:lnTo>
                  <a:pt x="707136" y="42672"/>
                </a:lnTo>
                <a:lnTo>
                  <a:pt x="707136" y="48768"/>
                </a:lnTo>
                <a:lnTo>
                  <a:pt x="713232" y="30480"/>
                </a:lnTo>
                <a:lnTo>
                  <a:pt x="713232" y="36576"/>
                </a:lnTo>
                <a:lnTo>
                  <a:pt x="719328" y="24384"/>
                </a:lnTo>
                <a:lnTo>
                  <a:pt x="725424" y="30480"/>
                </a:lnTo>
                <a:lnTo>
                  <a:pt x="725424" y="24384"/>
                </a:lnTo>
                <a:lnTo>
                  <a:pt x="725424" y="36576"/>
                </a:lnTo>
                <a:lnTo>
                  <a:pt x="737616" y="18288"/>
                </a:lnTo>
                <a:lnTo>
                  <a:pt x="743712" y="24384"/>
                </a:lnTo>
                <a:lnTo>
                  <a:pt x="749808" y="6096"/>
                </a:lnTo>
                <a:lnTo>
                  <a:pt x="755904" y="24384"/>
                </a:lnTo>
                <a:lnTo>
                  <a:pt x="755904" y="18288"/>
                </a:lnTo>
                <a:lnTo>
                  <a:pt x="762000" y="24384"/>
                </a:lnTo>
                <a:lnTo>
                  <a:pt x="762000" y="18288"/>
                </a:lnTo>
                <a:lnTo>
                  <a:pt x="762000" y="24384"/>
                </a:lnTo>
                <a:lnTo>
                  <a:pt x="762000" y="0"/>
                </a:lnTo>
                <a:lnTo>
                  <a:pt x="774192" y="42672"/>
                </a:lnTo>
                <a:lnTo>
                  <a:pt x="780288" y="335280"/>
                </a:lnTo>
                <a:lnTo>
                  <a:pt x="786384" y="48768"/>
                </a:lnTo>
                <a:lnTo>
                  <a:pt x="792480" y="213360"/>
                </a:lnTo>
                <a:lnTo>
                  <a:pt x="792480" y="1030224"/>
                </a:lnTo>
                <a:lnTo>
                  <a:pt x="804672" y="91440"/>
                </a:lnTo>
                <a:lnTo>
                  <a:pt x="810768" y="195072"/>
                </a:lnTo>
                <a:lnTo>
                  <a:pt x="810768" y="1133856"/>
                </a:lnTo>
                <a:lnTo>
                  <a:pt x="822960" y="109728"/>
                </a:lnTo>
                <a:lnTo>
                  <a:pt x="829056" y="79248"/>
                </a:lnTo>
                <a:lnTo>
                  <a:pt x="835152" y="414528"/>
                </a:lnTo>
                <a:lnTo>
                  <a:pt x="841248" y="85344"/>
                </a:lnTo>
                <a:lnTo>
                  <a:pt x="847344" y="54864"/>
                </a:lnTo>
                <a:lnTo>
                  <a:pt x="847344" y="42672"/>
                </a:lnTo>
                <a:lnTo>
                  <a:pt x="853440" y="48768"/>
                </a:lnTo>
                <a:lnTo>
                  <a:pt x="853440" y="42672"/>
                </a:lnTo>
                <a:lnTo>
                  <a:pt x="859536" y="36576"/>
                </a:lnTo>
                <a:lnTo>
                  <a:pt x="865632" y="48768"/>
                </a:lnTo>
                <a:lnTo>
                  <a:pt x="865632" y="30480"/>
                </a:lnTo>
                <a:lnTo>
                  <a:pt x="871728" y="24384"/>
                </a:lnTo>
                <a:lnTo>
                  <a:pt x="877824" y="48768"/>
                </a:lnTo>
                <a:lnTo>
                  <a:pt x="877824" y="36576"/>
                </a:lnTo>
                <a:lnTo>
                  <a:pt x="883920" y="54864"/>
                </a:lnTo>
                <a:lnTo>
                  <a:pt x="890016" y="30480"/>
                </a:lnTo>
                <a:lnTo>
                  <a:pt x="890016" y="36576"/>
                </a:lnTo>
                <a:lnTo>
                  <a:pt x="896112" y="24384"/>
                </a:lnTo>
                <a:lnTo>
                  <a:pt x="902208" y="48768"/>
                </a:lnTo>
                <a:lnTo>
                  <a:pt x="902208" y="24384"/>
                </a:lnTo>
                <a:lnTo>
                  <a:pt x="908304" y="36576"/>
                </a:lnTo>
                <a:lnTo>
                  <a:pt x="914400" y="30480"/>
                </a:lnTo>
                <a:lnTo>
                  <a:pt x="914400" y="36576"/>
                </a:lnTo>
                <a:lnTo>
                  <a:pt x="914400" y="30480"/>
                </a:lnTo>
                <a:lnTo>
                  <a:pt x="920496" y="30480"/>
                </a:lnTo>
                <a:lnTo>
                  <a:pt x="926592" y="48768"/>
                </a:lnTo>
                <a:lnTo>
                  <a:pt x="932688" y="42672"/>
                </a:lnTo>
                <a:lnTo>
                  <a:pt x="932688" y="36576"/>
                </a:lnTo>
                <a:lnTo>
                  <a:pt x="938784" y="48768"/>
                </a:lnTo>
                <a:lnTo>
                  <a:pt x="938784" y="42672"/>
                </a:lnTo>
                <a:lnTo>
                  <a:pt x="944880" y="42672"/>
                </a:lnTo>
                <a:lnTo>
                  <a:pt x="944880" y="24384"/>
                </a:lnTo>
                <a:lnTo>
                  <a:pt x="950976" y="42672"/>
                </a:lnTo>
                <a:lnTo>
                  <a:pt x="957072" y="30480"/>
                </a:lnTo>
                <a:lnTo>
                  <a:pt x="957072" y="73152"/>
                </a:lnTo>
                <a:lnTo>
                  <a:pt x="963168" y="73152"/>
                </a:lnTo>
              </a:path>
            </a:pathLst>
          </a:custGeom>
          <a:ln w="6096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3814571" y="3917117"/>
            <a:ext cx="544830" cy="1682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850">
                <a:latin typeface="Arial"/>
                <a:cs typeface="Arial"/>
              </a:rPr>
              <a:t>p1</a:t>
            </a:r>
            <a:r>
              <a:rPr dirty="0" sz="850" spc="-10">
                <a:latin typeface="Arial"/>
                <a:cs typeface="Arial"/>
              </a:rPr>
              <a:t> </a:t>
            </a:r>
            <a:r>
              <a:rPr dirty="0" sz="850">
                <a:latin typeface="Arial"/>
                <a:cs typeface="Arial"/>
              </a:rPr>
              <a:t>=</a:t>
            </a:r>
            <a:r>
              <a:rPr dirty="0" sz="850" spc="-10">
                <a:latin typeface="Arial"/>
                <a:cs typeface="Arial"/>
              </a:rPr>
              <a:t> </a:t>
            </a:r>
            <a:r>
              <a:rPr dirty="0" baseline="6172" sz="1350" spc="-30">
                <a:latin typeface="Times New Roman"/>
                <a:cs typeface="Times New Roman"/>
              </a:rPr>
              <a:t>180</a:t>
            </a:r>
            <a:r>
              <a:rPr dirty="0" baseline="3086" sz="1350" spc="-30">
                <a:latin typeface="Times New Roman"/>
                <a:cs typeface="Times New Roman"/>
              </a:rPr>
              <a:t>°</a:t>
            </a:r>
            <a:endParaRPr baseline="3086" sz="135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2023362" y="4337741"/>
            <a:ext cx="433070" cy="1682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850">
                <a:latin typeface="Arial"/>
                <a:cs typeface="Arial"/>
              </a:rPr>
              <a:t>p1</a:t>
            </a:r>
            <a:r>
              <a:rPr dirty="0" sz="850" spc="-35">
                <a:latin typeface="Arial"/>
                <a:cs typeface="Arial"/>
              </a:rPr>
              <a:t> </a:t>
            </a:r>
            <a:r>
              <a:rPr dirty="0" sz="850">
                <a:latin typeface="Arial"/>
                <a:cs typeface="Arial"/>
              </a:rPr>
              <a:t>=</a:t>
            </a:r>
            <a:r>
              <a:rPr dirty="0" sz="850" spc="-30">
                <a:latin typeface="Arial"/>
                <a:cs typeface="Arial"/>
              </a:rPr>
              <a:t> </a:t>
            </a:r>
            <a:r>
              <a:rPr dirty="0" baseline="3086" sz="1350" spc="-37">
                <a:latin typeface="Times New Roman"/>
                <a:cs typeface="Times New Roman"/>
              </a:rPr>
              <a:t>90°</a:t>
            </a:r>
            <a:endParaRPr baseline="3086" sz="135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5362953" y="3978078"/>
            <a:ext cx="544830" cy="1682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850">
                <a:latin typeface="Arial"/>
                <a:cs typeface="Arial"/>
              </a:rPr>
              <a:t>p1</a:t>
            </a:r>
            <a:r>
              <a:rPr dirty="0" sz="850" spc="-10">
                <a:latin typeface="Arial"/>
                <a:cs typeface="Arial"/>
              </a:rPr>
              <a:t> </a:t>
            </a:r>
            <a:r>
              <a:rPr dirty="0" sz="850">
                <a:latin typeface="Arial"/>
                <a:cs typeface="Arial"/>
              </a:rPr>
              <a:t>=</a:t>
            </a:r>
            <a:r>
              <a:rPr dirty="0" sz="850" spc="-10">
                <a:latin typeface="Arial"/>
                <a:cs typeface="Arial"/>
              </a:rPr>
              <a:t> </a:t>
            </a:r>
            <a:r>
              <a:rPr dirty="0" baseline="6172" sz="1350" spc="-30">
                <a:latin typeface="Times New Roman"/>
                <a:cs typeface="Times New Roman"/>
              </a:rPr>
              <a:t>270</a:t>
            </a:r>
            <a:r>
              <a:rPr dirty="0" baseline="3086" sz="1350" spc="-30">
                <a:latin typeface="Times New Roman"/>
                <a:cs typeface="Times New Roman"/>
              </a:rPr>
              <a:t>°</a:t>
            </a:r>
            <a:endParaRPr baseline="3086" sz="135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864104" y="6040476"/>
            <a:ext cx="5837555" cy="1794510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algn="just" marL="38100">
              <a:lnSpc>
                <a:spcPct val="100000"/>
              </a:lnSpc>
              <a:spcBef>
                <a:spcPts val="434"/>
              </a:spcBef>
            </a:pPr>
            <a:r>
              <a:rPr dirty="0" sz="1400" b="1">
                <a:latin typeface="Arial"/>
                <a:cs typeface="Arial"/>
              </a:rPr>
              <a:t>4.2.5</a:t>
            </a:r>
            <a:r>
              <a:rPr dirty="0" sz="1400" spc="10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Calibration:</a:t>
            </a:r>
            <a:r>
              <a:rPr dirty="0" sz="1400" spc="-2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Low</a:t>
            </a:r>
            <a:r>
              <a:rPr dirty="0" sz="1400" spc="-2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Power</a:t>
            </a:r>
            <a:r>
              <a:rPr dirty="0" sz="1400" spc="-2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for</a:t>
            </a:r>
            <a:r>
              <a:rPr dirty="0" sz="1400" spc="-2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MLEV</a:t>
            </a:r>
            <a:r>
              <a:rPr dirty="0" sz="1400" spc="-2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Pulse</a:t>
            </a:r>
            <a:r>
              <a:rPr dirty="0" sz="1400" spc="-2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Train</a:t>
            </a:r>
            <a:r>
              <a:rPr dirty="0" sz="1400" spc="-20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(TOCSY)</a:t>
            </a:r>
            <a:endParaRPr sz="1400">
              <a:latin typeface="Arial"/>
              <a:cs typeface="Arial"/>
            </a:endParaRPr>
          </a:p>
          <a:p>
            <a:pPr algn="just" marL="580390" marR="30480">
              <a:lnSpc>
                <a:spcPct val="101000"/>
              </a:lnSpc>
              <a:spcBef>
                <a:spcPts val="280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90°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MLEV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train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used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during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spinlock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period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of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TOCSY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sequence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between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30 </a:t>
            </a:r>
            <a:r>
              <a:rPr dirty="0" sz="1200">
                <a:latin typeface="Symbol"/>
                <a:cs typeface="Symbol"/>
              </a:rPr>
              <a:t></a:t>
            </a:r>
            <a:r>
              <a:rPr dirty="0" sz="1200">
                <a:latin typeface="Arial"/>
                <a:cs typeface="Arial"/>
              </a:rPr>
              <a:t>sec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40 </a:t>
            </a:r>
            <a:r>
              <a:rPr dirty="0" sz="1200">
                <a:latin typeface="Symbol"/>
                <a:cs typeface="Symbol"/>
              </a:rPr>
              <a:t></a:t>
            </a:r>
            <a:r>
              <a:rPr dirty="0" sz="1200">
                <a:latin typeface="Arial"/>
                <a:cs typeface="Arial"/>
              </a:rPr>
              <a:t>sec.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procedure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outlined </a:t>
            </a:r>
            <a:r>
              <a:rPr dirty="0" sz="1200">
                <a:latin typeface="Arial"/>
                <a:cs typeface="Arial"/>
              </a:rPr>
              <a:t>below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uses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paropt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routine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determine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corresponding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level. </a:t>
            </a:r>
            <a:r>
              <a:rPr dirty="0" sz="1200">
                <a:latin typeface="Arial"/>
                <a:cs typeface="Arial"/>
              </a:rPr>
              <a:t>However,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level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estimated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roughly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using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rule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thumb: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length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doubles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additional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6</a:t>
            </a:r>
            <a:r>
              <a:rPr dirty="0" sz="1200" spc="-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dB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increase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level.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example,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90°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length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</a:t>
            </a:r>
            <a:r>
              <a:rPr dirty="0" sz="1200" b="1">
                <a:latin typeface="Courier New"/>
                <a:cs typeface="Courier New"/>
              </a:rPr>
              <a:t>p1</a:t>
            </a:r>
            <a:r>
              <a:rPr dirty="0" sz="1200">
                <a:latin typeface="Arial"/>
                <a:cs typeface="Arial"/>
              </a:rPr>
              <a:t>)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was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determined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8 </a:t>
            </a:r>
            <a:r>
              <a:rPr dirty="0" sz="1200">
                <a:latin typeface="Symbol"/>
                <a:cs typeface="Symbol"/>
              </a:rPr>
              <a:t></a:t>
            </a:r>
            <a:r>
              <a:rPr dirty="0" sz="1200">
                <a:latin typeface="Arial"/>
                <a:cs typeface="Arial"/>
              </a:rPr>
              <a:t>sec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pl1</a:t>
            </a:r>
            <a:r>
              <a:rPr dirty="0" sz="1200" spc="-155" b="1">
                <a:latin typeface="Courier New"/>
                <a:cs typeface="Courier New"/>
              </a:rPr>
              <a:t> </a:t>
            </a:r>
            <a:r>
              <a:rPr dirty="0" sz="1200" spc="-50">
                <a:latin typeface="Arial"/>
                <a:cs typeface="Arial"/>
              </a:rPr>
              <a:t>= </a:t>
            </a:r>
            <a:r>
              <a:rPr dirty="0" sz="1200">
                <a:latin typeface="Arial"/>
                <a:cs typeface="Arial"/>
              </a:rPr>
              <a:t>0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dB.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Thus,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 spc="-175" b="1">
                <a:latin typeface="Courier New"/>
                <a:cs typeface="Courier New"/>
              </a:rPr>
              <a:t>p1</a:t>
            </a:r>
            <a:r>
              <a:rPr dirty="0" sz="1200" spc="-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=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16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Symbol"/>
                <a:cs typeface="Symbol"/>
              </a:rPr>
              <a:t></a:t>
            </a:r>
            <a:r>
              <a:rPr dirty="0" sz="1200">
                <a:latin typeface="Arial"/>
                <a:cs typeface="Arial"/>
              </a:rPr>
              <a:t>sec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 spc="-100" b="1">
                <a:latin typeface="Courier New"/>
                <a:cs typeface="Courier New"/>
              </a:rPr>
              <a:t>pl1</a:t>
            </a:r>
            <a:r>
              <a:rPr dirty="0" sz="1200" spc="-8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=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6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dB,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 spc="-125" b="1">
                <a:latin typeface="Courier New"/>
                <a:cs typeface="Courier New"/>
              </a:rPr>
              <a:t>p1</a:t>
            </a:r>
            <a:r>
              <a:rPr dirty="0" sz="1200" spc="-5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=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32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Symbol"/>
                <a:cs typeface="Symbol"/>
              </a:rPr>
              <a:t></a:t>
            </a:r>
            <a:r>
              <a:rPr dirty="0" sz="1200">
                <a:latin typeface="Arial"/>
                <a:cs typeface="Arial"/>
              </a:rPr>
              <a:t>sec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210">
                <a:latin typeface="Arial"/>
                <a:cs typeface="Arial"/>
              </a:rPr>
              <a:t> </a:t>
            </a:r>
            <a:r>
              <a:rPr dirty="0" sz="1200" spc="-100" b="1">
                <a:latin typeface="Courier New"/>
                <a:cs typeface="Courier New"/>
              </a:rPr>
              <a:t>pl1</a:t>
            </a:r>
            <a:r>
              <a:rPr dirty="0" sz="1200" spc="-80" b="1">
                <a:latin typeface="Courier New"/>
                <a:cs typeface="Courier New"/>
              </a:rPr>
              <a:t> </a:t>
            </a:r>
            <a:r>
              <a:rPr dirty="0" sz="1200" spc="-50">
                <a:latin typeface="Arial"/>
                <a:cs typeface="Arial"/>
              </a:rPr>
              <a:t>= </a:t>
            </a:r>
            <a:r>
              <a:rPr dirty="0" sz="1200">
                <a:latin typeface="Arial"/>
                <a:cs typeface="Arial"/>
              </a:rPr>
              <a:t>12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dB.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5" i="1">
                <a:latin typeface="Arial"/>
                <a:cs typeface="Arial"/>
              </a:rPr>
              <a:t> </a:t>
            </a:r>
            <a:r>
              <a:rPr dirty="0" sz="1200" spc="-2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662417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43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432047" y="841758"/>
            <a:ext cx="5243830" cy="58039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algn="just" marL="12700" marR="5080">
              <a:lnSpc>
                <a:spcPct val="101699"/>
              </a:lnSpc>
              <a:spcBef>
                <a:spcPts val="75"/>
              </a:spcBef>
            </a:pPr>
            <a:r>
              <a:rPr dirty="0" sz="1200" spc="-5">
                <a:latin typeface="Arial"/>
                <a:cs typeface="Arial"/>
              </a:rPr>
              <a:t>Fo</a:t>
            </a:r>
            <a:r>
              <a:rPr dirty="0" sz="1200">
                <a:latin typeface="Arial"/>
                <a:cs typeface="Arial"/>
              </a:rPr>
              <a:t>r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performin</a:t>
            </a:r>
            <a:r>
              <a:rPr dirty="0" sz="1200">
                <a:latin typeface="Arial"/>
                <a:cs typeface="Arial"/>
              </a:rPr>
              <a:t>g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th</a:t>
            </a:r>
            <a:r>
              <a:rPr dirty="0" sz="1200">
                <a:latin typeface="Arial"/>
                <a:cs typeface="Arial"/>
              </a:rPr>
              <a:t>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exac</a:t>
            </a:r>
            <a:r>
              <a:rPr dirty="0" sz="1200">
                <a:latin typeface="Arial"/>
                <a:cs typeface="Arial"/>
              </a:rPr>
              <a:t>t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determinatio</a:t>
            </a:r>
            <a:r>
              <a:rPr dirty="0" sz="1200">
                <a:latin typeface="Arial"/>
                <a:cs typeface="Arial"/>
              </a:rPr>
              <a:t>n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o</a:t>
            </a:r>
            <a:r>
              <a:rPr dirty="0" sz="1200">
                <a:latin typeface="Arial"/>
                <a:cs typeface="Arial"/>
              </a:rPr>
              <a:t>f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th</a:t>
            </a:r>
            <a:r>
              <a:rPr dirty="0" sz="1200">
                <a:latin typeface="Arial"/>
                <a:cs typeface="Arial"/>
              </a:rPr>
              <a:t>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lo</a:t>
            </a:r>
            <a:r>
              <a:rPr dirty="0" sz="1200">
                <a:latin typeface="Arial"/>
                <a:cs typeface="Arial"/>
              </a:rPr>
              <a:t>w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powe</a:t>
            </a:r>
            <a:r>
              <a:rPr dirty="0" sz="1200">
                <a:latin typeface="Arial"/>
                <a:cs typeface="Arial"/>
              </a:rPr>
              <a:t>r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pulse</a:t>
            </a:r>
            <a:r>
              <a:rPr dirty="0" sz="1200">
                <a:latin typeface="Arial"/>
                <a:cs typeface="Arial"/>
              </a:rPr>
              <a:t>,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retur</a:t>
            </a:r>
            <a:r>
              <a:rPr dirty="0" sz="1200">
                <a:latin typeface="Arial"/>
                <a:cs typeface="Arial"/>
              </a:rPr>
              <a:t>n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t</a:t>
            </a:r>
            <a:r>
              <a:rPr dirty="0" sz="1200">
                <a:latin typeface="Arial"/>
                <a:cs typeface="Arial"/>
              </a:rPr>
              <a:t>o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file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test1h/1/1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(</a:t>
            </a:r>
            <a:r>
              <a:rPr dirty="0" sz="1200" spc="-10" b="1">
                <a:latin typeface="Courier New"/>
                <a:cs typeface="Courier New"/>
              </a:rPr>
              <a:t>re</a:t>
            </a:r>
            <a:r>
              <a:rPr dirty="0" sz="1200" spc="-385" b="1">
                <a:latin typeface="Courier New"/>
                <a:cs typeface="Courier New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1</a:t>
            </a:r>
            <a:r>
              <a:rPr dirty="0" sz="1200" spc="-385" b="1">
                <a:latin typeface="Courier New"/>
                <a:cs typeface="Courier New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1</a:t>
            </a:r>
            <a:r>
              <a:rPr dirty="0" sz="1200" spc="-10">
                <a:latin typeface="Arial"/>
                <a:cs typeface="Arial"/>
              </a:rPr>
              <a:t>).</a:t>
            </a:r>
            <a:r>
              <a:rPr dirty="0" sz="120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Ente</a:t>
            </a:r>
            <a:r>
              <a:rPr dirty="0" sz="1200">
                <a:latin typeface="Arial"/>
                <a:cs typeface="Arial"/>
              </a:rPr>
              <a:t>r </a:t>
            </a:r>
            <a:r>
              <a:rPr dirty="0" sz="1200" spc="-10" b="1">
                <a:latin typeface="Courier New"/>
                <a:cs typeface="Courier New"/>
              </a:rPr>
              <a:t>p1</a:t>
            </a:r>
            <a:r>
              <a:rPr dirty="0" sz="1200" spc="-40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change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35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(</a:t>
            </a:r>
            <a:r>
              <a:rPr dirty="0" sz="1200" spc="-5">
                <a:latin typeface="Symbol"/>
                <a:cs typeface="Symbol"/>
              </a:rPr>
              <a:t></a:t>
            </a:r>
            <a:r>
              <a:rPr dirty="0" sz="1200" spc="-5">
                <a:latin typeface="Arial"/>
                <a:cs typeface="Arial"/>
              </a:rPr>
              <a:t>sec),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type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xau paropt</a:t>
            </a:r>
            <a:r>
              <a:rPr dirty="0" sz="1200" spc="-38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 answer the questions as follows: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328164" y="1536700"/>
            <a:ext cx="1964055" cy="73279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2700" marR="5080">
              <a:lnSpc>
                <a:spcPct val="95600"/>
              </a:lnSpc>
              <a:spcBef>
                <a:spcPts val="160"/>
              </a:spcBef>
            </a:pP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modify: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initial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value: </a:t>
            </a:r>
            <a:r>
              <a:rPr dirty="0" sz="1200">
                <a:latin typeface="Arial"/>
                <a:cs typeface="Arial"/>
              </a:rPr>
              <a:t>Enter parameter </a:t>
            </a:r>
            <a:r>
              <a:rPr dirty="0" sz="1200" spc="-10">
                <a:latin typeface="Arial"/>
                <a:cs typeface="Arial"/>
              </a:rPr>
              <a:t>increment: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#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experiments: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004308" y="1536700"/>
            <a:ext cx="281305" cy="73279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 marR="53340">
              <a:lnSpc>
                <a:spcPts val="1340"/>
              </a:lnSpc>
              <a:spcBef>
                <a:spcPts val="225"/>
              </a:spcBef>
            </a:pPr>
            <a:r>
              <a:rPr dirty="0" sz="1200" spc="-25">
                <a:latin typeface="Arial"/>
                <a:cs typeface="Arial"/>
              </a:rPr>
              <a:t>pl1 </a:t>
            </a:r>
            <a:r>
              <a:rPr dirty="0" sz="1200" spc="-50">
                <a:latin typeface="Arial"/>
                <a:cs typeface="Arial"/>
              </a:rPr>
              <a:t>0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345"/>
              </a:lnSpc>
            </a:pPr>
            <a:r>
              <a:rPr dirty="0" sz="1200" spc="-50">
                <a:latin typeface="Arial"/>
                <a:cs typeface="Arial"/>
              </a:rPr>
              <a:t>1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415"/>
              </a:lnSpc>
            </a:pPr>
            <a:r>
              <a:rPr dirty="0" sz="1200">
                <a:latin typeface="Arial"/>
                <a:cs typeface="Arial"/>
              </a:rPr>
              <a:t>16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5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876807" y="2310893"/>
            <a:ext cx="5837555" cy="439039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just" marL="567690" marR="43180">
              <a:lnSpc>
                <a:spcPct val="99200"/>
              </a:lnSpc>
              <a:spcBef>
                <a:spcPts val="110"/>
              </a:spcBef>
            </a:pPr>
            <a:r>
              <a:rPr dirty="0" sz="1200">
                <a:latin typeface="Arial"/>
                <a:cs typeface="Arial"/>
              </a:rPr>
              <a:t>Again,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16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spectra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will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displayed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file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test1h/1/999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at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end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experiment,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message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“paropt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finished”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2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pl1</a:t>
            </a:r>
            <a:r>
              <a:rPr dirty="0" sz="1200" spc="-105" b="1">
                <a:latin typeface="Courier New"/>
                <a:cs typeface="Courier New"/>
              </a:rPr>
              <a:t> </a:t>
            </a:r>
            <a:r>
              <a:rPr dirty="0" sz="1200" spc="-25">
                <a:latin typeface="Arial"/>
                <a:cs typeface="Arial"/>
              </a:rPr>
              <a:t>is </a:t>
            </a:r>
            <a:r>
              <a:rPr dirty="0" sz="1200">
                <a:latin typeface="Arial"/>
                <a:cs typeface="Arial"/>
              </a:rPr>
              <a:t>displayed.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corresponds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transmitter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level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90°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length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35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Symbol"/>
                <a:cs typeface="Symbol"/>
              </a:rPr>
              <a:t></a:t>
            </a:r>
            <a:r>
              <a:rPr dirty="0" sz="1200">
                <a:latin typeface="Arial"/>
                <a:cs typeface="Arial"/>
              </a:rPr>
              <a:t>sec.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Write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down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follow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procedure </a:t>
            </a:r>
            <a:r>
              <a:rPr dirty="0" sz="1200">
                <a:latin typeface="Arial"/>
                <a:cs typeface="Arial"/>
              </a:rPr>
              <a:t>described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below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obtain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more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accurate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90°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-10">
                <a:latin typeface="Arial"/>
                <a:cs typeface="Arial"/>
              </a:rPr>
              <a:t> measurement.</a:t>
            </a:r>
            <a:endParaRPr sz="1200">
              <a:latin typeface="Arial"/>
              <a:cs typeface="Arial"/>
            </a:endParaRPr>
          </a:p>
          <a:p>
            <a:pPr algn="just" marL="567690" marR="43180">
              <a:lnSpc>
                <a:spcPct val="102499"/>
              </a:lnSpc>
              <a:spcBef>
                <a:spcPts val="540"/>
              </a:spcBef>
            </a:pPr>
            <a:r>
              <a:rPr dirty="0" sz="1200" spc="5">
                <a:latin typeface="Arial"/>
                <a:cs typeface="Arial"/>
              </a:rPr>
              <a:t>Retur</a:t>
            </a:r>
            <a:r>
              <a:rPr dirty="0" sz="1200">
                <a:latin typeface="Arial"/>
                <a:cs typeface="Arial"/>
              </a:rPr>
              <a:t>n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 spc="5">
                <a:latin typeface="Arial"/>
                <a:cs typeface="Arial"/>
              </a:rPr>
              <a:t>t</a:t>
            </a:r>
            <a:r>
              <a:rPr dirty="0" sz="1200">
                <a:latin typeface="Arial"/>
                <a:cs typeface="Arial"/>
              </a:rPr>
              <a:t>o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 spc="5">
                <a:latin typeface="Arial"/>
                <a:cs typeface="Arial"/>
              </a:rPr>
              <a:t>test1h/1/</a:t>
            </a:r>
            <a:r>
              <a:rPr dirty="0" sz="1200">
                <a:latin typeface="Arial"/>
                <a:cs typeface="Arial"/>
              </a:rPr>
              <a:t>1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 spc="-40">
                <a:latin typeface="Arial"/>
                <a:cs typeface="Arial"/>
              </a:rPr>
              <a:t>(</a:t>
            </a:r>
            <a:r>
              <a:rPr dirty="0" sz="1200" spc="-40" b="1">
                <a:latin typeface="Courier New"/>
                <a:cs typeface="Courier New"/>
              </a:rPr>
              <a:t>re</a:t>
            </a:r>
            <a:r>
              <a:rPr dirty="0" sz="1200" spc="-290" b="1">
                <a:latin typeface="Courier New"/>
                <a:cs typeface="Courier New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1</a:t>
            </a:r>
            <a:r>
              <a:rPr dirty="0" sz="1200" spc="-290" b="1">
                <a:latin typeface="Courier New"/>
                <a:cs typeface="Courier New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1</a:t>
            </a:r>
            <a:r>
              <a:rPr dirty="0" sz="1200" spc="-10">
                <a:latin typeface="Arial"/>
                <a:cs typeface="Arial"/>
              </a:rPr>
              <a:t>),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typ</a:t>
            </a:r>
            <a:r>
              <a:rPr dirty="0" sz="1200">
                <a:latin typeface="Arial"/>
                <a:cs typeface="Arial"/>
              </a:rPr>
              <a:t>e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p1</a:t>
            </a:r>
            <a:r>
              <a:rPr dirty="0" sz="1200" spc="-30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change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140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20">
                <a:latin typeface="Symbol"/>
                <a:cs typeface="Symbol"/>
              </a:rPr>
              <a:t></a:t>
            </a:r>
            <a:r>
              <a:rPr dirty="0" sz="1200" spc="-10">
                <a:latin typeface="Arial"/>
                <a:cs typeface="Arial"/>
              </a:rPr>
              <a:t>se</a:t>
            </a:r>
            <a:r>
              <a:rPr dirty="0" sz="1200">
                <a:latin typeface="Arial"/>
                <a:cs typeface="Arial"/>
              </a:rPr>
              <a:t>c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(= </a:t>
            </a:r>
            <a:r>
              <a:rPr dirty="0" sz="1200">
                <a:latin typeface="Arial"/>
                <a:cs typeface="Arial"/>
              </a:rPr>
              <a:t>360°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pulse).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Acquire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process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spectrum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 spc="-35">
                <a:latin typeface="Arial"/>
                <a:cs typeface="Arial"/>
              </a:rPr>
              <a:t>(</a:t>
            </a:r>
            <a:r>
              <a:rPr dirty="0" sz="1200" spc="-35" b="1">
                <a:latin typeface="Courier New"/>
                <a:cs typeface="Courier New"/>
              </a:rPr>
              <a:t>zg</a:t>
            </a:r>
            <a:r>
              <a:rPr dirty="0" sz="1200" spc="-35">
                <a:latin typeface="Arial"/>
                <a:cs typeface="Arial"/>
              </a:rPr>
              <a:t>,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efp</a:t>
            </a:r>
            <a:r>
              <a:rPr dirty="0" sz="1200" spc="-10">
                <a:latin typeface="Arial"/>
                <a:cs typeface="Arial"/>
              </a:rPr>
              <a:t>)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using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 </a:t>
            </a:r>
            <a:r>
              <a:rPr dirty="0" sz="1200" spc="-5">
                <a:latin typeface="Arial"/>
                <a:cs typeface="Arial"/>
              </a:rPr>
              <a:t>leve</a:t>
            </a:r>
            <a:r>
              <a:rPr dirty="0" sz="1200">
                <a:latin typeface="Arial"/>
                <a:cs typeface="Arial"/>
              </a:rPr>
              <a:t>l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pl1</a:t>
            </a:r>
            <a:r>
              <a:rPr dirty="0" sz="1200" spc="-34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determined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paropt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above.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Change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pl1</a:t>
            </a:r>
            <a:r>
              <a:rPr dirty="0" sz="1200" spc="-29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slightly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until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quartet undergoes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zero-crossing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indicating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accurate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360°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pulse.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Divide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this</a:t>
            </a:r>
            <a:r>
              <a:rPr dirty="0" sz="1200">
                <a:latin typeface="Arial"/>
                <a:cs typeface="Arial"/>
              </a:rPr>
              <a:t> 360°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time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four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get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90°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length.</a:t>
            </a:r>
            <a:endParaRPr sz="1200">
              <a:latin typeface="Arial"/>
              <a:cs typeface="Arial"/>
            </a:endParaRPr>
          </a:p>
          <a:p>
            <a:pPr algn="just" marL="567690" marR="43180">
              <a:lnSpc>
                <a:spcPct val="103299"/>
              </a:lnSpc>
              <a:spcBef>
                <a:spcPts val="430"/>
              </a:spcBef>
            </a:pPr>
            <a:r>
              <a:rPr dirty="0" sz="1200">
                <a:latin typeface="Arial"/>
                <a:cs typeface="Arial"/>
              </a:rPr>
              <a:t>Note</a:t>
            </a:r>
            <a:r>
              <a:rPr dirty="0" sz="1200" spc="-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used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TOCSY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sequence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245">
                <a:latin typeface="Arial"/>
                <a:cs typeface="Arial"/>
              </a:rPr>
              <a:t> </a:t>
            </a:r>
            <a:r>
              <a:rPr dirty="0" sz="1200" spc="-85" b="1">
                <a:latin typeface="Courier New"/>
                <a:cs typeface="Courier New"/>
              </a:rPr>
              <a:t>p6</a:t>
            </a:r>
            <a:r>
              <a:rPr dirty="0" sz="1200" spc="-9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90°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-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length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pl10</a:t>
            </a:r>
            <a:r>
              <a:rPr dirty="0" sz="1200" spc="-38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 power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level, rather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 b="1">
                <a:latin typeface="Courier New"/>
                <a:cs typeface="Courier New"/>
              </a:rPr>
              <a:t>p1</a:t>
            </a:r>
            <a:r>
              <a:rPr dirty="0" sz="1200" spc="-385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20" b="1">
                <a:latin typeface="Courier New"/>
                <a:cs typeface="Courier New"/>
              </a:rPr>
              <a:t>pl1</a:t>
            </a:r>
            <a:r>
              <a:rPr dirty="0" sz="1200" spc="-2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40"/>
              </a:spcBef>
            </a:pPr>
            <a:endParaRPr sz="1200">
              <a:latin typeface="Arial"/>
              <a:cs typeface="Arial"/>
            </a:endParaRPr>
          </a:p>
          <a:p>
            <a:pPr algn="just" marL="25400">
              <a:lnSpc>
                <a:spcPct val="100000"/>
              </a:lnSpc>
            </a:pPr>
            <a:r>
              <a:rPr dirty="0" sz="1400" b="1">
                <a:latin typeface="Arial"/>
                <a:cs typeface="Arial"/>
              </a:rPr>
              <a:t>4.2.6</a:t>
            </a:r>
            <a:r>
              <a:rPr dirty="0" sz="1400" spc="7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Calibration:</a:t>
            </a:r>
            <a:r>
              <a:rPr dirty="0" sz="1400" spc="-4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Low</a:t>
            </a:r>
            <a:r>
              <a:rPr dirty="0" sz="1400" spc="-5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Power</a:t>
            </a:r>
            <a:r>
              <a:rPr dirty="0" sz="1400" spc="-4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for</a:t>
            </a:r>
            <a:r>
              <a:rPr dirty="0" sz="1400" spc="-4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ROESY</a:t>
            </a:r>
            <a:r>
              <a:rPr dirty="0" sz="1400" spc="-50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Spinlock</a:t>
            </a:r>
            <a:endParaRPr sz="1400">
              <a:latin typeface="Arial"/>
              <a:cs typeface="Arial"/>
            </a:endParaRPr>
          </a:p>
          <a:p>
            <a:pPr algn="just" marL="567690" marR="36830">
              <a:lnSpc>
                <a:spcPct val="97500"/>
              </a:lnSpc>
              <a:spcBef>
                <a:spcPts val="330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level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required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cw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spinlock</a:t>
            </a:r>
            <a:r>
              <a:rPr dirty="0" sz="1200" spc="4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4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used</a:t>
            </a:r>
            <a:r>
              <a:rPr dirty="0" sz="1200" spc="4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42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ROESY </a:t>
            </a:r>
            <a:r>
              <a:rPr dirty="0" sz="1200">
                <a:latin typeface="Arial"/>
                <a:cs typeface="Arial"/>
              </a:rPr>
              <a:t>experiments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corresponds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90°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length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100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Symbol"/>
                <a:cs typeface="Symbol"/>
              </a:rPr>
              <a:t></a:t>
            </a:r>
            <a:r>
              <a:rPr dirty="0" sz="1200">
                <a:latin typeface="Arial"/>
                <a:cs typeface="Arial"/>
              </a:rPr>
              <a:t>sec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120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Symbol"/>
                <a:cs typeface="Symbol"/>
              </a:rPr>
              <a:t></a:t>
            </a:r>
            <a:r>
              <a:rPr dirty="0" sz="1200">
                <a:latin typeface="Arial"/>
                <a:cs typeface="Arial"/>
              </a:rPr>
              <a:t>sec.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As </a:t>
            </a:r>
            <a:r>
              <a:rPr dirty="0" sz="1200">
                <a:latin typeface="Arial"/>
                <a:cs typeface="Arial"/>
              </a:rPr>
              <a:t>described</a:t>
            </a:r>
            <a:r>
              <a:rPr dirty="0" sz="1200" spc="3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3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90°</a:t>
            </a:r>
            <a:r>
              <a:rPr dirty="0" sz="1200" spc="3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3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determination</a:t>
            </a:r>
            <a:r>
              <a:rPr dirty="0" sz="1200" spc="3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3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MLEV</a:t>
            </a:r>
            <a:r>
              <a:rPr dirty="0" sz="1200" spc="3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3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above</a:t>
            </a:r>
            <a:r>
              <a:rPr dirty="0" sz="1200" spc="36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in </a:t>
            </a:r>
            <a:r>
              <a:rPr dirty="0" sz="1200">
                <a:latin typeface="Arial"/>
                <a:cs typeface="Arial"/>
              </a:rPr>
              <a:t>Chapter</a:t>
            </a:r>
            <a:r>
              <a:rPr dirty="0" sz="1200" spc="2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4.2.5,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level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again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estimated</a:t>
            </a:r>
            <a:r>
              <a:rPr dirty="0" sz="1200" spc="2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using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rule</a:t>
            </a:r>
            <a:r>
              <a:rPr dirty="0" sz="1200" spc="29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of </a:t>
            </a:r>
            <a:r>
              <a:rPr dirty="0" sz="1200">
                <a:latin typeface="Arial"/>
                <a:cs typeface="Arial"/>
              </a:rPr>
              <a:t>thumb,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measured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using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paropt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automation.</a:t>
            </a:r>
            <a:endParaRPr sz="1200">
              <a:latin typeface="Arial"/>
              <a:cs typeface="Arial"/>
            </a:endParaRPr>
          </a:p>
          <a:p>
            <a:pPr algn="just" marL="567690" marR="36830">
              <a:lnSpc>
                <a:spcPct val="108300"/>
              </a:lnSpc>
              <a:spcBef>
                <a:spcPts val="360"/>
              </a:spcBef>
            </a:pPr>
            <a:r>
              <a:rPr dirty="0" sz="1200">
                <a:latin typeface="Arial"/>
                <a:cs typeface="Arial"/>
              </a:rPr>
              <a:t>When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using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paropt,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return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file</a:t>
            </a:r>
            <a:r>
              <a:rPr dirty="0" sz="1200" spc="3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test1h/1/1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</a:t>
            </a:r>
            <a:r>
              <a:rPr dirty="0" sz="1200" b="1">
                <a:latin typeface="Courier New"/>
                <a:cs typeface="Courier New"/>
              </a:rPr>
              <a:t>re</a:t>
            </a:r>
            <a:r>
              <a:rPr dirty="0" sz="1200" spc="-55" b="1">
                <a:latin typeface="Courier New"/>
                <a:cs typeface="Courier New"/>
              </a:rPr>
              <a:t> </a:t>
            </a:r>
            <a:r>
              <a:rPr dirty="0" sz="1200" b="1">
                <a:latin typeface="Courier New"/>
                <a:cs typeface="Courier New"/>
              </a:rPr>
              <a:t>1</a:t>
            </a:r>
            <a:r>
              <a:rPr dirty="0" sz="1200" spc="-60" b="1">
                <a:latin typeface="Courier New"/>
                <a:cs typeface="Courier New"/>
              </a:rPr>
              <a:t> </a:t>
            </a:r>
            <a:r>
              <a:rPr dirty="0" sz="1200" b="1">
                <a:latin typeface="Courier New"/>
                <a:cs typeface="Courier New"/>
              </a:rPr>
              <a:t>1</a:t>
            </a:r>
            <a:r>
              <a:rPr dirty="0" sz="1200">
                <a:latin typeface="Arial"/>
                <a:cs typeface="Arial"/>
              </a:rPr>
              <a:t>),</a:t>
            </a:r>
            <a:r>
              <a:rPr dirty="0" sz="1200" spc="3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33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p1</a:t>
            </a:r>
            <a:r>
              <a:rPr dirty="0" sz="1200" spc="-55" b="1">
                <a:latin typeface="Courier New"/>
                <a:cs typeface="Courier New"/>
              </a:rPr>
              <a:t> </a:t>
            </a:r>
            <a:r>
              <a:rPr dirty="0" sz="1200" spc="-25">
                <a:latin typeface="Arial"/>
                <a:cs typeface="Arial"/>
              </a:rPr>
              <a:t>and </a:t>
            </a:r>
            <a:r>
              <a:rPr dirty="0" sz="1200">
                <a:latin typeface="Arial"/>
                <a:cs typeface="Arial"/>
              </a:rPr>
              <a:t>change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</a:t>
            </a:r>
            <a:r>
              <a:rPr dirty="0" sz="1200" spc="-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110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</a:t>
            </a:r>
            <a:r>
              <a:rPr dirty="0" sz="1200">
                <a:latin typeface="Symbol"/>
                <a:cs typeface="Symbol"/>
              </a:rPr>
              <a:t></a:t>
            </a:r>
            <a:r>
              <a:rPr dirty="0" sz="1200">
                <a:latin typeface="Arial"/>
                <a:cs typeface="Arial"/>
              </a:rPr>
              <a:t>sec),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type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 spc="-120" b="1">
                <a:latin typeface="Courier New"/>
                <a:cs typeface="Courier New"/>
              </a:rPr>
              <a:t>xau</a:t>
            </a:r>
            <a:r>
              <a:rPr dirty="0" sz="1200" spc="-60" b="1">
                <a:latin typeface="Courier New"/>
                <a:cs typeface="Courier New"/>
              </a:rPr>
              <a:t> </a:t>
            </a:r>
            <a:r>
              <a:rPr dirty="0" sz="1200" b="1">
                <a:latin typeface="Courier New"/>
                <a:cs typeface="Courier New"/>
              </a:rPr>
              <a:t>paropt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Answer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questions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follows:</a:t>
            </a:r>
            <a:endParaRPr sz="12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328164" y="6797547"/>
            <a:ext cx="1964055" cy="73279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2700" marR="5080">
              <a:lnSpc>
                <a:spcPct val="95600"/>
              </a:lnSpc>
              <a:spcBef>
                <a:spcPts val="160"/>
              </a:spcBef>
            </a:pP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modify: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initial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value: </a:t>
            </a:r>
            <a:r>
              <a:rPr dirty="0" sz="1200">
                <a:latin typeface="Arial"/>
                <a:cs typeface="Arial"/>
              </a:rPr>
              <a:t>Enter parameter </a:t>
            </a:r>
            <a:r>
              <a:rPr dirty="0" sz="1200" spc="-10">
                <a:latin typeface="Arial"/>
                <a:cs typeface="Arial"/>
              </a:rPr>
              <a:t>increment: </a:t>
            </a:r>
            <a:r>
              <a:rPr dirty="0" sz="1200">
                <a:latin typeface="Arial"/>
                <a:cs typeface="Arial"/>
              </a:rPr>
              <a:t>Enter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#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experiments:</a:t>
            </a:r>
            <a:endParaRPr sz="120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5004308" y="6797547"/>
            <a:ext cx="281305" cy="73279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 marR="53340">
              <a:lnSpc>
                <a:spcPts val="1340"/>
              </a:lnSpc>
              <a:spcBef>
                <a:spcPts val="225"/>
              </a:spcBef>
            </a:pPr>
            <a:r>
              <a:rPr dirty="0" sz="1200" spc="-25">
                <a:latin typeface="Arial"/>
                <a:cs typeface="Arial"/>
              </a:rPr>
              <a:t>pl1 10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345"/>
              </a:lnSpc>
            </a:pPr>
            <a:r>
              <a:rPr dirty="0" sz="1200" spc="-50">
                <a:latin typeface="Arial"/>
                <a:cs typeface="Arial"/>
              </a:rPr>
              <a:t>1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415"/>
              </a:lnSpc>
            </a:pPr>
            <a:r>
              <a:rPr dirty="0" sz="1200">
                <a:latin typeface="Arial"/>
                <a:cs typeface="Arial"/>
              </a:rPr>
              <a:t>16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5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381251" y="7571740"/>
            <a:ext cx="5320030" cy="153162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algn="just" marL="63500" marR="30480">
              <a:lnSpc>
                <a:spcPct val="98300"/>
              </a:lnSpc>
              <a:spcBef>
                <a:spcPts val="125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results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displayed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file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test1h/1/999,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at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end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experiment,</a:t>
            </a:r>
            <a:r>
              <a:rPr dirty="0" sz="1200" spc="254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6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message</a:t>
            </a:r>
            <a:r>
              <a:rPr dirty="0" sz="1200" spc="24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“paropt</a:t>
            </a:r>
            <a:r>
              <a:rPr dirty="0" sz="1200" spc="26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finished”</a:t>
            </a:r>
            <a:r>
              <a:rPr dirty="0" sz="1200" spc="26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7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27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value</a:t>
            </a:r>
            <a:r>
              <a:rPr dirty="0" sz="1200" spc="27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290">
                <a:latin typeface="Arial"/>
                <a:cs typeface="Arial"/>
              </a:rPr>
              <a:t>  </a:t>
            </a:r>
            <a:r>
              <a:rPr dirty="0" sz="1200" spc="-25" b="1">
                <a:latin typeface="Courier New"/>
                <a:cs typeface="Courier New"/>
              </a:rPr>
              <a:t>pl1 </a:t>
            </a:r>
            <a:r>
              <a:rPr dirty="0" sz="1200">
                <a:latin typeface="Arial"/>
                <a:cs typeface="Arial"/>
              </a:rPr>
              <a:t>corresponding to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transmitter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level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90°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length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110</a:t>
            </a:r>
            <a:endParaRPr sz="1200">
              <a:latin typeface="Arial"/>
              <a:cs typeface="Arial"/>
            </a:endParaRPr>
          </a:p>
          <a:p>
            <a:pPr algn="just" marL="63500">
              <a:lnSpc>
                <a:spcPct val="100000"/>
              </a:lnSpc>
            </a:pPr>
            <a:r>
              <a:rPr dirty="0" sz="1200">
                <a:latin typeface="Symbol"/>
                <a:cs typeface="Symbol"/>
              </a:rPr>
              <a:t></a:t>
            </a:r>
            <a:r>
              <a:rPr dirty="0" sz="1200">
                <a:latin typeface="Arial"/>
                <a:cs typeface="Arial"/>
              </a:rPr>
              <a:t>sec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displayed.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Follow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same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procedure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described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Chapters</a:t>
            </a:r>
            <a:endParaRPr sz="1200">
              <a:latin typeface="Arial"/>
              <a:cs typeface="Arial"/>
            </a:endParaRPr>
          </a:p>
          <a:p>
            <a:pPr algn="just" marL="63500">
              <a:lnSpc>
                <a:spcPct val="100000"/>
              </a:lnSpc>
            </a:pPr>
            <a:r>
              <a:rPr dirty="0" sz="1200">
                <a:latin typeface="Arial"/>
                <a:cs typeface="Arial"/>
              </a:rPr>
              <a:t>4.2.4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4.2.5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more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accurate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determination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level.</a:t>
            </a:r>
            <a:endParaRPr sz="1200">
              <a:latin typeface="Arial"/>
              <a:cs typeface="Arial"/>
            </a:endParaRPr>
          </a:p>
          <a:p>
            <a:pPr algn="just" marL="63500" marR="29845">
              <a:lnSpc>
                <a:spcPct val="95000"/>
              </a:lnSpc>
              <a:spcBef>
                <a:spcPts val="600"/>
              </a:spcBef>
            </a:pPr>
            <a:r>
              <a:rPr dirty="0" sz="1200">
                <a:latin typeface="Arial"/>
                <a:cs typeface="Arial"/>
              </a:rPr>
              <a:t>Note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since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ROESY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uses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cw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spinlock,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only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level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determination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3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important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here,</a:t>
            </a:r>
            <a:r>
              <a:rPr dirty="0" sz="1200" spc="3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but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</a:t>
            </a:r>
            <a:r>
              <a:rPr dirty="0" sz="1200" spc="3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actual</a:t>
            </a:r>
            <a:r>
              <a:rPr dirty="0" sz="1200" spc="3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90°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3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length.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power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level </a:t>
            </a:r>
            <a:r>
              <a:rPr dirty="0" sz="1200">
                <a:latin typeface="Arial"/>
                <a:cs typeface="Arial"/>
              </a:rPr>
              <a:t>parameter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used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ROESY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sequence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pl11</a:t>
            </a:r>
            <a:r>
              <a:rPr dirty="0" sz="1200">
                <a:latin typeface="Arial"/>
                <a:cs typeface="Arial"/>
              </a:rPr>
              <a:t>,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rather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20" b="1">
                <a:latin typeface="Courier New"/>
                <a:cs typeface="Courier New"/>
              </a:rPr>
              <a:t>pl1</a:t>
            </a:r>
            <a:r>
              <a:rPr dirty="0" sz="1200" spc="-2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12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845553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2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851406" y="791817"/>
            <a:ext cx="5868670" cy="8939530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434"/>
              </a:spcBef>
            </a:pPr>
            <a:r>
              <a:rPr dirty="0" sz="1400" b="1">
                <a:latin typeface="Arial"/>
                <a:cs typeface="Arial"/>
              </a:rPr>
              <a:t>1.4.1</a:t>
            </a:r>
            <a:r>
              <a:rPr dirty="0" sz="1400" spc="9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Effect</a:t>
            </a:r>
            <a:r>
              <a:rPr dirty="0" sz="1400" spc="-2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of</a:t>
            </a:r>
            <a:r>
              <a:rPr dirty="0" sz="1400" spc="-25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rf-Pulses</a:t>
            </a:r>
            <a:endParaRPr sz="1400">
              <a:latin typeface="Arial"/>
              <a:cs typeface="Arial"/>
            </a:endParaRPr>
          </a:p>
          <a:p>
            <a:pPr algn="just" marL="593090" marR="43180">
              <a:lnSpc>
                <a:spcPts val="1390"/>
              </a:lnSpc>
              <a:spcBef>
                <a:spcPts val="385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effect of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 rf-pulse is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 of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 rotation along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 pulse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axes according </a:t>
            </a:r>
            <a:r>
              <a:rPr dirty="0" sz="1200" spc="-25">
                <a:latin typeface="Arial"/>
                <a:cs typeface="Arial"/>
              </a:rPr>
              <a:t>to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following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calculus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rules:</a:t>
            </a:r>
            <a:endParaRPr sz="1200">
              <a:latin typeface="Arial"/>
              <a:cs typeface="Arial"/>
            </a:endParaRPr>
          </a:p>
          <a:p>
            <a:pPr algn="ctr" marR="433070">
              <a:lnSpc>
                <a:spcPts val="459"/>
              </a:lnSpc>
              <a:spcBef>
                <a:spcPts val="655"/>
              </a:spcBef>
            </a:pPr>
            <a:r>
              <a:rPr dirty="0" sz="700" spc="-25">
                <a:latin typeface="Symbol"/>
                <a:cs typeface="Symbol"/>
              </a:rPr>
              <a:t></a:t>
            </a:r>
            <a:r>
              <a:rPr dirty="0" baseline="-22222" sz="750" spc="-37" i="1">
                <a:latin typeface="Times New Roman"/>
                <a:cs typeface="Times New Roman"/>
              </a:rPr>
              <a:t>x</a:t>
            </a:r>
            <a:endParaRPr baseline="-22222" sz="750">
              <a:latin typeface="Times New Roman"/>
              <a:cs typeface="Times New Roman"/>
            </a:endParaRPr>
          </a:p>
          <a:p>
            <a:pPr marL="2372995">
              <a:lnSpc>
                <a:spcPts val="1060"/>
              </a:lnSpc>
            </a:pPr>
            <a:r>
              <a:rPr dirty="0" sz="1200" i="1">
                <a:latin typeface="Times New Roman"/>
                <a:cs typeface="Times New Roman"/>
              </a:rPr>
              <a:t>I</a:t>
            </a:r>
            <a:r>
              <a:rPr dirty="0" baseline="-23809" sz="1050" i="1">
                <a:latin typeface="Times New Roman"/>
                <a:cs typeface="Times New Roman"/>
              </a:rPr>
              <a:t>z</a:t>
            </a:r>
            <a:r>
              <a:rPr dirty="0" baseline="-23809" sz="1050" spc="359" i="1">
                <a:latin typeface="Times New Roman"/>
                <a:cs typeface="Times New Roman"/>
              </a:rPr>
              <a:t> </a:t>
            </a:r>
            <a:r>
              <a:rPr dirty="0" sz="1200" spc="-145">
                <a:latin typeface="Symbol"/>
                <a:cs typeface="Symbol"/>
              </a:rPr>
              <a:t></a:t>
            </a:r>
            <a:r>
              <a:rPr dirty="0" sz="1200" spc="-85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I</a:t>
            </a:r>
            <a:r>
              <a:rPr dirty="0" baseline="-23809" sz="1050" i="1">
                <a:latin typeface="Times New Roman"/>
                <a:cs typeface="Times New Roman"/>
              </a:rPr>
              <a:t>z</a:t>
            </a:r>
            <a:r>
              <a:rPr dirty="0" baseline="-23809" sz="1050" spc="209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cos</a:t>
            </a:r>
            <a:r>
              <a:rPr dirty="0" sz="1200" spc="-90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</a:t>
            </a:r>
            <a:r>
              <a:rPr dirty="0" sz="1200" spc="114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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I</a:t>
            </a:r>
            <a:r>
              <a:rPr dirty="0" sz="1200" spc="-170" i="1">
                <a:latin typeface="Times New Roman"/>
                <a:cs typeface="Times New Roman"/>
              </a:rPr>
              <a:t> </a:t>
            </a:r>
            <a:r>
              <a:rPr dirty="0" baseline="-23809" sz="1050" i="1">
                <a:latin typeface="Times New Roman"/>
                <a:cs typeface="Times New Roman"/>
              </a:rPr>
              <a:t>y</a:t>
            </a:r>
            <a:r>
              <a:rPr dirty="0" baseline="-23809" sz="1050" spc="150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sin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Symbol"/>
                <a:cs typeface="Symbol"/>
              </a:rPr>
              <a:t></a:t>
            </a:r>
            <a:endParaRPr sz="1200">
              <a:latin typeface="Symbol"/>
              <a:cs typeface="Symbol"/>
            </a:endParaRPr>
          </a:p>
          <a:p>
            <a:pPr algn="ctr" marR="427355">
              <a:lnSpc>
                <a:spcPts val="480"/>
              </a:lnSpc>
              <a:spcBef>
                <a:spcPts val="645"/>
              </a:spcBef>
            </a:pPr>
            <a:r>
              <a:rPr dirty="0" sz="700" spc="-10">
                <a:latin typeface="Symbol"/>
                <a:cs typeface="Symbol"/>
              </a:rPr>
              <a:t></a:t>
            </a:r>
            <a:r>
              <a:rPr dirty="0" sz="700" spc="-75">
                <a:latin typeface="Times New Roman"/>
                <a:cs typeface="Times New Roman"/>
              </a:rPr>
              <a:t> </a:t>
            </a:r>
            <a:r>
              <a:rPr dirty="0" baseline="-16666" sz="750" spc="-75" i="1">
                <a:latin typeface="Times New Roman"/>
                <a:cs typeface="Times New Roman"/>
              </a:rPr>
              <a:t>y</a:t>
            </a:r>
            <a:endParaRPr baseline="-16666" sz="750">
              <a:latin typeface="Times New Roman"/>
              <a:cs typeface="Times New Roman"/>
            </a:endParaRPr>
          </a:p>
          <a:p>
            <a:pPr marL="2372995">
              <a:lnSpc>
                <a:spcPts val="1080"/>
              </a:lnSpc>
            </a:pPr>
            <a:r>
              <a:rPr dirty="0" sz="1200" i="1">
                <a:latin typeface="Times New Roman"/>
                <a:cs typeface="Times New Roman"/>
              </a:rPr>
              <a:t>I</a:t>
            </a:r>
            <a:r>
              <a:rPr dirty="0" baseline="-23809" sz="1050" i="1">
                <a:latin typeface="Times New Roman"/>
                <a:cs typeface="Times New Roman"/>
              </a:rPr>
              <a:t>z</a:t>
            </a:r>
            <a:r>
              <a:rPr dirty="0" baseline="-23809" sz="1050" spc="352" i="1">
                <a:latin typeface="Times New Roman"/>
                <a:cs typeface="Times New Roman"/>
              </a:rPr>
              <a:t> </a:t>
            </a:r>
            <a:r>
              <a:rPr dirty="0" sz="1200" spc="-125">
                <a:latin typeface="Symbol"/>
                <a:cs typeface="Symbol"/>
              </a:rPr>
              <a:t></a:t>
            </a:r>
            <a:r>
              <a:rPr dirty="0" sz="1200" spc="-135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I</a:t>
            </a:r>
            <a:r>
              <a:rPr dirty="0" sz="1200" spc="-170" i="1">
                <a:latin typeface="Times New Roman"/>
                <a:cs typeface="Times New Roman"/>
              </a:rPr>
              <a:t> </a:t>
            </a:r>
            <a:r>
              <a:rPr dirty="0" baseline="-23809" sz="1050" i="1">
                <a:latin typeface="Times New Roman"/>
                <a:cs typeface="Times New Roman"/>
              </a:rPr>
              <a:t>z</a:t>
            </a:r>
            <a:r>
              <a:rPr dirty="0" baseline="-23809" sz="1050" spc="209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cos</a:t>
            </a:r>
            <a:r>
              <a:rPr dirty="0" sz="1200" spc="-145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</a:t>
            </a:r>
            <a:r>
              <a:rPr dirty="0" sz="1200" spc="114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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I</a:t>
            </a:r>
            <a:r>
              <a:rPr dirty="0" baseline="-23809" sz="1050" i="1">
                <a:latin typeface="Times New Roman"/>
                <a:cs typeface="Times New Roman"/>
              </a:rPr>
              <a:t>x</a:t>
            </a:r>
            <a:r>
              <a:rPr dirty="0" baseline="-23809" sz="1050" spc="150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sin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Symbol"/>
                <a:cs typeface="Symbol"/>
              </a:rPr>
              <a:t></a:t>
            </a:r>
            <a:endParaRPr sz="1200">
              <a:latin typeface="Symbol"/>
              <a:cs typeface="Symbol"/>
            </a:endParaRPr>
          </a:p>
          <a:p>
            <a:pPr algn="ctr" marR="427355">
              <a:lnSpc>
                <a:spcPts val="434"/>
              </a:lnSpc>
              <a:spcBef>
                <a:spcPts val="500"/>
              </a:spcBef>
            </a:pPr>
            <a:r>
              <a:rPr dirty="0" sz="700" spc="-10">
                <a:latin typeface="Symbol"/>
                <a:cs typeface="Symbol"/>
              </a:rPr>
              <a:t></a:t>
            </a:r>
            <a:r>
              <a:rPr dirty="0" sz="700" spc="-75">
                <a:latin typeface="Times New Roman"/>
                <a:cs typeface="Times New Roman"/>
              </a:rPr>
              <a:t> </a:t>
            </a:r>
            <a:r>
              <a:rPr dirty="0" baseline="-22222" sz="750" spc="-75" i="1">
                <a:latin typeface="Times New Roman"/>
                <a:cs typeface="Times New Roman"/>
              </a:rPr>
              <a:t>x</a:t>
            </a:r>
            <a:endParaRPr baseline="-22222" sz="750">
              <a:latin typeface="Times New Roman"/>
              <a:cs typeface="Times New Roman"/>
            </a:endParaRPr>
          </a:p>
          <a:p>
            <a:pPr marL="2372995">
              <a:lnSpc>
                <a:spcPts val="1035"/>
              </a:lnSpc>
            </a:pPr>
            <a:r>
              <a:rPr dirty="0" sz="1200" i="1">
                <a:latin typeface="Times New Roman"/>
                <a:cs typeface="Times New Roman"/>
              </a:rPr>
              <a:t>I</a:t>
            </a:r>
            <a:r>
              <a:rPr dirty="0" baseline="-27777" sz="1050" i="1">
                <a:latin typeface="Times New Roman"/>
                <a:cs typeface="Times New Roman"/>
              </a:rPr>
              <a:t>x</a:t>
            </a:r>
            <a:r>
              <a:rPr dirty="0" baseline="-27777" sz="1050" spc="337" i="1">
                <a:latin typeface="Times New Roman"/>
                <a:cs typeface="Times New Roman"/>
              </a:rPr>
              <a:t> </a:t>
            </a:r>
            <a:r>
              <a:rPr dirty="0" sz="1200" spc="-125">
                <a:latin typeface="Symbol"/>
                <a:cs typeface="Symbol"/>
              </a:rPr>
              <a:t></a:t>
            </a:r>
            <a:r>
              <a:rPr dirty="0" sz="1200" spc="-125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I</a:t>
            </a:r>
            <a:r>
              <a:rPr dirty="0" sz="1200" spc="-155" i="1">
                <a:latin typeface="Times New Roman"/>
                <a:cs typeface="Times New Roman"/>
              </a:rPr>
              <a:t> </a:t>
            </a:r>
            <a:r>
              <a:rPr dirty="0" baseline="-27777" sz="1050" spc="-75" i="1">
                <a:latin typeface="Times New Roman"/>
                <a:cs typeface="Times New Roman"/>
              </a:rPr>
              <a:t>x</a:t>
            </a:r>
            <a:endParaRPr baseline="-27777" sz="1050">
              <a:latin typeface="Times New Roman"/>
              <a:cs typeface="Times New Roman"/>
            </a:endParaRPr>
          </a:p>
          <a:p>
            <a:pPr algn="ctr" marR="414655">
              <a:lnSpc>
                <a:spcPts val="480"/>
              </a:lnSpc>
              <a:spcBef>
                <a:spcPts val="550"/>
              </a:spcBef>
            </a:pPr>
            <a:r>
              <a:rPr dirty="0" sz="700" spc="-10">
                <a:latin typeface="Symbol"/>
                <a:cs typeface="Symbol"/>
              </a:rPr>
              <a:t></a:t>
            </a:r>
            <a:r>
              <a:rPr dirty="0" sz="700" spc="-75">
                <a:latin typeface="Times New Roman"/>
                <a:cs typeface="Times New Roman"/>
              </a:rPr>
              <a:t> </a:t>
            </a:r>
            <a:r>
              <a:rPr dirty="0" baseline="-16666" sz="750" spc="-75" i="1">
                <a:latin typeface="Times New Roman"/>
                <a:cs typeface="Times New Roman"/>
              </a:rPr>
              <a:t>y</a:t>
            </a:r>
            <a:endParaRPr baseline="-16666" sz="750">
              <a:latin typeface="Times New Roman"/>
              <a:cs typeface="Times New Roman"/>
            </a:endParaRPr>
          </a:p>
          <a:p>
            <a:pPr marL="2372995">
              <a:lnSpc>
                <a:spcPts val="1080"/>
              </a:lnSpc>
            </a:pPr>
            <a:r>
              <a:rPr dirty="0" sz="1200" i="1">
                <a:latin typeface="Times New Roman"/>
                <a:cs typeface="Times New Roman"/>
              </a:rPr>
              <a:t>I</a:t>
            </a:r>
            <a:r>
              <a:rPr dirty="0" sz="1200" spc="-175" i="1">
                <a:latin typeface="Times New Roman"/>
                <a:cs typeface="Times New Roman"/>
              </a:rPr>
              <a:t> </a:t>
            </a:r>
            <a:r>
              <a:rPr dirty="0" baseline="-23809" sz="1050" i="1">
                <a:latin typeface="Times New Roman"/>
                <a:cs typeface="Times New Roman"/>
              </a:rPr>
              <a:t>y</a:t>
            </a:r>
            <a:r>
              <a:rPr dirty="0" baseline="-23809" sz="1050" spc="284" i="1">
                <a:latin typeface="Times New Roman"/>
                <a:cs typeface="Times New Roman"/>
              </a:rPr>
              <a:t> </a:t>
            </a:r>
            <a:r>
              <a:rPr dirty="0" sz="1200" spc="-125">
                <a:latin typeface="Symbol"/>
                <a:cs typeface="Symbol"/>
              </a:rPr>
              <a:t></a:t>
            </a:r>
            <a:r>
              <a:rPr dirty="0" sz="1200" spc="-90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I</a:t>
            </a:r>
            <a:r>
              <a:rPr dirty="0" sz="1200" spc="-170" i="1">
                <a:latin typeface="Times New Roman"/>
                <a:cs typeface="Times New Roman"/>
              </a:rPr>
              <a:t> </a:t>
            </a:r>
            <a:r>
              <a:rPr dirty="0" baseline="-23809" sz="1050" spc="-75" i="1">
                <a:latin typeface="Times New Roman"/>
                <a:cs typeface="Times New Roman"/>
              </a:rPr>
              <a:t>y</a:t>
            </a:r>
            <a:endParaRPr baseline="-23809" sz="1050">
              <a:latin typeface="Times New Roman"/>
              <a:cs typeface="Times New Roman"/>
            </a:endParaRPr>
          </a:p>
          <a:p>
            <a:pPr algn="ctr" marR="427355">
              <a:lnSpc>
                <a:spcPts val="480"/>
              </a:lnSpc>
              <a:spcBef>
                <a:spcPts val="640"/>
              </a:spcBef>
            </a:pPr>
            <a:r>
              <a:rPr dirty="0" sz="700" spc="-10">
                <a:latin typeface="Symbol"/>
                <a:cs typeface="Symbol"/>
              </a:rPr>
              <a:t></a:t>
            </a:r>
            <a:r>
              <a:rPr dirty="0" sz="700" spc="-75">
                <a:latin typeface="Times New Roman"/>
                <a:cs typeface="Times New Roman"/>
              </a:rPr>
              <a:t> </a:t>
            </a:r>
            <a:r>
              <a:rPr dirty="0" baseline="-22222" sz="750" spc="-75" i="1">
                <a:latin typeface="Times New Roman"/>
                <a:cs typeface="Times New Roman"/>
              </a:rPr>
              <a:t>y</a:t>
            </a:r>
            <a:endParaRPr baseline="-22222" sz="750">
              <a:latin typeface="Times New Roman"/>
              <a:cs typeface="Times New Roman"/>
            </a:endParaRPr>
          </a:p>
          <a:p>
            <a:pPr marL="2372995">
              <a:lnSpc>
                <a:spcPts val="1080"/>
              </a:lnSpc>
            </a:pPr>
            <a:r>
              <a:rPr dirty="0" sz="1200" i="1">
                <a:latin typeface="Times New Roman"/>
                <a:cs typeface="Times New Roman"/>
              </a:rPr>
              <a:t>I</a:t>
            </a:r>
            <a:r>
              <a:rPr dirty="0" baseline="-23809" sz="1050" i="1">
                <a:latin typeface="Times New Roman"/>
                <a:cs typeface="Times New Roman"/>
              </a:rPr>
              <a:t>x</a:t>
            </a:r>
            <a:r>
              <a:rPr dirty="0" baseline="-23809" sz="1050" spc="300" i="1">
                <a:latin typeface="Times New Roman"/>
                <a:cs typeface="Times New Roman"/>
              </a:rPr>
              <a:t> </a:t>
            </a:r>
            <a:r>
              <a:rPr dirty="0" sz="1200" spc="-125">
                <a:latin typeface="Symbol"/>
                <a:cs typeface="Symbol"/>
              </a:rPr>
              <a:t></a:t>
            </a:r>
            <a:r>
              <a:rPr dirty="0" sz="1200" spc="-85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I</a:t>
            </a:r>
            <a:r>
              <a:rPr dirty="0" baseline="-23809" sz="1050" i="1">
                <a:latin typeface="Times New Roman"/>
                <a:cs typeface="Times New Roman"/>
              </a:rPr>
              <a:t>x</a:t>
            </a:r>
            <a:r>
              <a:rPr dirty="0" baseline="-23809" sz="1050" spc="225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cos</a:t>
            </a:r>
            <a:r>
              <a:rPr dirty="0" sz="1200" spc="-140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</a:t>
            </a:r>
            <a:r>
              <a:rPr dirty="0" sz="1200" spc="110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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I</a:t>
            </a:r>
            <a:r>
              <a:rPr dirty="0" sz="1200" spc="-170" i="1">
                <a:latin typeface="Times New Roman"/>
                <a:cs typeface="Times New Roman"/>
              </a:rPr>
              <a:t> </a:t>
            </a:r>
            <a:r>
              <a:rPr dirty="0" baseline="-23809" sz="1050" i="1">
                <a:latin typeface="Times New Roman"/>
                <a:cs typeface="Times New Roman"/>
              </a:rPr>
              <a:t>z</a:t>
            </a:r>
            <a:r>
              <a:rPr dirty="0" baseline="-23809" sz="1050" spc="142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sin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 spc="-60">
                <a:latin typeface="Symbol"/>
                <a:cs typeface="Symbol"/>
              </a:rPr>
              <a:t></a:t>
            </a:r>
            <a:endParaRPr sz="1200">
              <a:latin typeface="Symbol"/>
              <a:cs typeface="Symbol"/>
            </a:endParaRPr>
          </a:p>
          <a:p>
            <a:pPr algn="ctr" marR="414655">
              <a:lnSpc>
                <a:spcPts val="459"/>
              </a:lnSpc>
              <a:spcBef>
                <a:spcPts val="500"/>
              </a:spcBef>
            </a:pPr>
            <a:r>
              <a:rPr dirty="0" sz="700" spc="-10">
                <a:latin typeface="Symbol"/>
                <a:cs typeface="Symbol"/>
              </a:rPr>
              <a:t></a:t>
            </a:r>
            <a:r>
              <a:rPr dirty="0" sz="700" spc="-75">
                <a:latin typeface="Times New Roman"/>
                <a:cs typeface="Times New Roman"/>
              </a:rPr>
              <a:t> </a:t>
            </a:r>
            <a:r>
              <a:rPr dirty="0" baseline="-22222" sz="750" spc="-75" i="1">
                <a:latin typeface="Times New Roman"/>
                <a:cs typeface="Times New Roman"/>
              </a:rPr>
              <a:t>x</a:t>
            </a:r>
            <a:endParaRPr baseline="-22222" sz="750">
              <a:latin typeface="Times New Roman"/>
              <a:cs typeface="Times New Roman"/>
            </a:endParaRPr>
          </a:p>
          <a:p>
            <a:pPr marL="2372995">
              <a:lnSpc>
                <a:spcPts val="1060"/>
              </a:lnSpc>
            </a:pPr>
            <a:r>
              <a:rPr dirty="0" sz="1200" i="1">
                <a:latin typeface="Times New Roman"/>
                <a:cs typeface="Times New Roman"/>
              </a:rPr>
              <a:t>I</a:t>
            </a:r>
            <a:r>
              <a:rPr dirty="0" sz="1200" spc="-175" i="1">
                <a:latin typeface="Times New Roman"/>
                <a:cs typeface="Times New Roman"/>
              </a:rPr>
              <a:t> </a:t>
            </a:r>
            <a:r>
              <a:rPr dirty="0" baseline="-23809" sz="1050" i="1">
                <a:latin typeface="Times New Roman"/>
                <a:cs typeface="Times New Roman"/>
              </a:rPr>
              <a:t>y</a:t>
            </a:r>
            <a:r>
              <a:rPr dirty="0" baseline="-23809" sz="1050" spc="284" i="1">
                <a:latin typeface="Times New Roman"/>
                <a:cs typeface="Times New Roman"/>
              </a:rPr>
              <a:t> </a:t>
            </a:r>
            <a:r>
              <a:rPr dirty="0" sz="1200" spc="-145">
                <a:latin typeface="Symbol"/>
                <a:cs typeface="Symbol"/>
              </a:rPr>
              <a:t></a:t>
            </a:r>
            <a:r>
              <a:rPr dirty="0" sz="1200" spc="-90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I</a:t>
            </a:r>
            <a:r>
              <a:rPr dirty="0" sz="1200" spc="-170" i="1">
                <a:latin typeface="Times New Roman"/>
                <a:cs typeface="Times New Roman"/>
              </a:rPr>
              <a:t> </a:t>
            </a:r>
            <a:r>
              <a:rPr dirty="0" baseline="-23809" sz="1050" i="1">
                <a:latin typeface="Times New Roman"/>
                <a:cs typeface="Times New Roman"/>
              </a:rPr>
              <a:t>y</a:t>
            </a:r>
            <a:r>
              <a:rPr dirty="0" baseline="-23809" sz="1050" spc="209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cos</a:t>
            </a:r>
            <a:r>
              <a:rPr dirty="0" sz="1200" spc="-145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</a:t>
            </a:r>
            <a:r>
              <a:rPr dirty="0" sz="1200" spc="100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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I</a:t>
            </a:r>
            <a:r>
              <a:rPr dirty="0" baseline="-23809" sz="1050" i="1">
                <a:latin typeface="Times New Roman"/>
                <a:cs typeface="Times New Roman"/>
              </a:rPr>
              <a:t>z</a:t>
            </a:r>
            <a:r>
              <a:rPr dirty="0" baseline="-23809" sz="1050" spc="202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sin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Symbol"/>
                <a:cs typeface="Symbol"/>
              </a:rPr>
              <a:t></a:t>
            </a:r>
            <a:endParaRPr sz="1200">
              <a:latin typeface="Symbol"/>
              <a:cs typeface="Symbol"/>
            </a:endParaRPr>
          </a:p>
          <a:p>
            <a:pPr algn="just" marL="593090">
              <a:lnSpc>
                <a:spcPct val="100000"/>
              </a:lnSpc>
              <a:spcBef>
                <a:spcPts val="1060"/>
              </a:spcBef>
            </a:pPr>
            <a:r>
              <a:rPr dirty="0" sz="1200">
                <a:latin typeface="Arial"/>
                <a:cs typeface="Arial"/>
              </a:rPr>
              <a:t>If the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flip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angle</a:t>
            </a:r>
            <a:r>
              <a:rPr dirty="0" sz="1200" spc="-50">
                <a:latin typeface="Arial"/>
                <a:cs typeface="Arial"/>
              </a:rPr>
              <a:t> </a:t>
            </a:r>
            <a:r>
              <a:rPr dirty="0" sz="1200">
                <a:latin typeface="Symbol"/>
                <a:cs typeface="Symbol"/>
              </a:rPr>
              <a:t>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>
                <a:latin typeface="Arial"/>
                <a:cs typeface="Arial"/>
              </a:rPr>
              <a:t>=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90° </a:t>
            </a:r>
            <a:r>
              <a:rPr dirty="0" sz="1200" spc="-10">
                <a:latin typeface="Arial"/>
                <a:cs typeface="Arial"/>
              </a:rPr>
              <a:t>then:</a:t>
            </a:r>
            <a:endParaRPr sz="1200">
              <a:latin typeface="Arial"/>
              <a:cs typeface="Arial"/>
            </a:endParaRPr>
          </a:p>
          <a:p>
            <a:pPr algn="ctr" marL="520065">
              <a:lnSpc>
                <a:spcPts val="430"/>
              </a:lnSpc>
              <a:spcBef>
                <a:spcPts val="910"/>
              </a:spcBef>
            </a:pP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baseline="-27777" sz="1050">
                <a:latin typeface="Times New Roman"/>
                <a:cs typeface="Times New Roman"/>
              </a:rPr>
              <a:t>z</a:t>
            </a:r>
            <a:r>
              <a:rPr dirty="0" baseline="-27777" sz="1050" spc="412">
                <a:latin typeface="Times New Roman"/>
                <a:cs typeface="Times New Roman"/>
              </a:rPr>
              <a:t> </a:t>
            </a:r>
            <a:r>
              <a:rPr dirty="0" sz="1200" spc="-204">
                <a:latin typeface="Symbol"/>
                <a:cs typeface="Symbol"/>
              </a:rPr>
              <a:t></a:t>
            </a:r>
            <a:r>
              <a:rPr dirty="0" sz="1200" spc="-150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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baseline="-27777" sz="1050">
                <a:latin typeface="Times New Roman"/>
                <a:cs typeface="Times New Roman"/>
              </a:rPr>
              <a:t>x,</a:t>
            </a:r>
            <a:r>
              <a:rPr dirty="0" baseline="-27777" sz="1050" spc="-127">
                <a:latin typeface="Times New Roman"/>
                <a:cs typeface="Times New Roman"/>
              </a:rPr>
              <a:t> </a:t>
            </a:r>
            <a:r>
              <a:rPr dirty="0" baseline="-27777" sz="1050" spc="-75">
                <a:latin typeface="Times New Roman"/>
                <a:cs typeface="Times New Roman"/>
              </a:rPr>
              <a:t>y</a:t>
            </a:r>
            <a:endParaRPr baseline="-27777" sz="1050">
              <a:latin typeface="Times New Roman"/>
              <a:cs typeface="Times New Roman"/>
            </a:endParaRPr>
          </a:p>
          <a:p>
            <a:pPr algn="ctr" marL="336550">
              <a:lnSpc>
                <a:spcPts val="430"/>
              </a:lnSpc>
            </a:pPr>
            <a:r>
              <a:rPr dirty="0" baseline="15873" sz="1050" spc="-15">
                <a:latin typeface="Times New Roman"/>
                <a:cs typeface="Times New Roman"/>
              </a:rPr>
              <a:t>90</a:t>
            </a:r>
            <a:r>
              <a:rPr dirty="0" baseline="15873" sz="1050" spc="-142">
                <a:latin typeface="Times New Roman"/>
                <a:cs typeface="Times New Roman"/>
              </a:rPr>
              <a:t> </a:t>
            </a:r>
            <a:r>
              <a:rPr dirty="0" sz="500">
                <a:latin typeface="Times New Roman"/>
                <a:cs typeface="Times New Roman"/>
              </a:rPr>
              <a:t>y</a:t>
            </a:r>
            <a:r>
              <a:rPr dirty="0" sz="500" spc="-40">
                <a:latin typeface="Times New Roman"/>
                <a:cs typeface="Times New Roman"/>
              </a:rPr>
              <a:t> </a:t>
            </a:r>
            <a:r>
              <a:rPr dirty="0" sz="500" spc="-25">
                <a:latin typeface="Times New Roman"/>
                <a:cs typeface="Times New Roman"/>
              </a:rPr>
              <a:t>,x</a:t>
            </a:r>
            <a:endParaRPr sz="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65"/>
              </a:spcBef>
            </a:pPr>
            <a:endParaRPr sz="500">
              <a:latin typeface="Times New Roman"/>
              <a:cs typeface="Times New Roman"/>
            </a:endParaRPr>
          </a:p>
          <a:p>
            <a:pPr algn="ctr" marL="513080">
              <a:lnSpc>
                <a:spcPts val="434"/>
              </a:lnSpc>
            </a:pPr>
            <a:r>
              <a:rPr dirty="0" baseline="15873" sz="1050" spc="-15">
                <a:latin typeface="Times New Roman"/>
                <a:cs typeface="Times New Roman"/>
              </a:rPr>
              <a:t>90</a:t>
            </a:r>
            <a:r>
              <a:rPr dirty="0" baseline="15873" sz="1050" spc="-142">
                <a:latin typeface="Times New Roman"/>
                <a:cs typeface="Times New Roman"/>
              </a:rPr>
              <a:t> </a:t>
            </a:r>
            <a:r>
              <a:rPr dirty="0" sz="500" spc="-25">
                <a:latin typeface="Times New Roman"/>
                <a:cs typeface="Times New Roman"/>
              </a:rPr>
              <a:t>y,x</a:t>
            </a:r>
            <a:endParaRPr sz="500">
              <a:latin typeface="Times New Roman"/>
              <a:cs typeface="Times New Roman"/>
            </a:endParaRPr>
          </a:p>
          <a:p>
            <a:pPr algn="ctr" marL="520700">
              <a:lnSpc>
                <a:spcPts val="1035"/>
              </a:lnSpc>
            </a:pP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baseline="-23809" sz="1050">
                <a:latin typeface="Times New Roman"/>
                <a:cs typeface="Times New Roman"/>
              </a:rPr>
              <a:t>x,</a:t>
            </a:r>
            <a:r>
              <a:rPr dirty="0" baseline="-23809" sz="1050" spc="-150">
                <a:latin typeface="Times New Roman"/>
                <a:cs typeface="Times New Roman"/>
              </a:rPr>
              <a:t> </a:t>
            </a:r>
            <a:r>
              <a:rPr dirty="0" baseline="-23809" sz="1050">
                <a:latin typeface="Times New Roman"/>
                <a:cs typeface="Times New Roman"/>
              </a:rPr>
              <a:t>y</a:t>
            </a:r>
            <a:r>
              <a:rPr dirty="0" baseline="-23809" sz="1050" spc="337">
                <a:latin typeface="Times New Roman"/>
                <a:cs typeface="Times New Roman"/>
              </a:rPr>
              <a:t> </a:t>
            </a:r>
            <a:r>
              <a:rPr dirty="0" sz="1200" spc="-215">
                <a:latin typeface="Symbol"/>
                <a:cs typeface="Symbol"/>
              </a:rPr>
              <a:t></a:t>
            </a:r>
            <a:r>
              <a:rPr dirty="0" sz="1200" spc="-10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MT Extra"/>
                <a:cs typeface="MT Extra"/>
              </a:rPr>
              <a:t></a:t>
            </a:r>
            <a:r>
              <a:rPr dirty="0" sz="1200" spc="-25">
                <a:latin typeface="Times New Roman"/>
                <a:cs typeface="Times New Roman"/>
              </a:rPr>
              <a:t>I</a:t>
            </a:r>
            <a:r>
              <a:rPr dirty="0" baseline="-23809" sz="1050" spc="-37">
                <a:latin typeface="Times New Roman"/>
                <a:cs typeface="Times New Roman"/>
              </a:rPr>
              <a:t>z</a:t>
            </a:r>
            <a:endParaRPr baseline="-23809" sz="1050">
              <a:latin typeface="Times New Roman"/>
              <a:cs typeface="Times New Roman"/>
            </a:endParaRPr>
          </a:p>
          <a:p>
            <a:pPr algn="just" marL="593090" marR="48895">
              <a:lnSpc>
                <a:spcPts val="1390"/>
              </a:lnSpc>
              <a:spcBef>
                <a:spcPts val="1000"/>
              </a:spcBef>
            </a:pPr>
            <a:r>
              <a:rPr dirty="0" sz="1200">
                <a:latin typeface="Arial"/>
                <a:cs typeface="Arial"/>
              </a:rPr>
              <a:t>We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find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expected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result,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90°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will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generate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transverse </a:t>
            </a:r>
            <a:r>
              <a:rPr dirty="0" sz="1200">
                <a:latin typeface="Arial"/>
                <a:cs typeface="Arial"/>
              </a:rPr>
              <a:t>magnetization.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rest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chapter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will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concerned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finding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out </a:t>
            </a:r>
            <a:r>
              <a:rPr dirty="0" sz="1200">
                <a:latin typeface="Arial"/>
                <a:cs typeface="Arial"/>
              </a:rPr>
              <a:t>about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fate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transverse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magnetization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time.</a:t>
            </a:r>
            <a:endParaRPr sz="1200">
              <a:latin typeface="Arial"/>
              <a:cs typeface="Arial"/>
            </a:endParaRPr>
          </a:p>
          <a:p>
            <a:pPr algn="just" marL="593090" marR="48895">
              <a:lnSpc>
                <a:spcPct val="96700"/>
              </a:lnSpc>
              <a:spcBef>
                <a:spcPts val="545"/>
              </a:spcBef>
            </a:pPr>
            <a:r>
              <a:rPr dirty="0" sz="1200">
                <a:latin typeface="Arial"/>
                <a:cs typeface="Arial"/>
              </a:rPr>
              <a:t>We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introduced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tacitly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arrow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notation,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where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find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left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side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system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before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right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side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after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specific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evolution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under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operator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noted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above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arrow.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notation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simple,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very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convenient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and </a:t>
            </a:r>
            <a:r>
              <a:rPr dirty="0" sz="1200">
                <a:latin typeface="Arial"/>
                <a:cs typeface="Arial"/>
              </a:rPr>
              <a:t>not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only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limited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description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rf-pulses.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will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discuss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notation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in </a:t>
            </a:r>
            <a:r>
              <a:rPr dirty="0" sz="1200">
                <a:latin typeface="Arial"/>
                <a:cs typeface="Arial"/>
              </a:rPr>
              <a:t>more details in the next </a:t>
            </a:r>
            <a:r>
              <a:rPr dirty="0" sz="1200" spc="-10">
                <a:latin typeface="Arial"/>
                <a:cs typeface="Arial"/>
              </a:rPr>
              <a:t>section.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40"/>
              </a:spcBef>
            </a:pPr>
            <a:endParaRPr sz="12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dirty="0" sz="1400" b="1">
                <a:latin typeface="Arial"/>
                <a:cs typeface="Arial"/>
              </a:rPr>
              <a:t>1.4.2</a:t>
            </a:r>
            <a:r>
              <a:rPr dirty="0" sz="1400" spc="10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Effect</a:t>
            </a:r>
            <a:r>
              <a:rPr dirty="0" sz="1400" spc="-2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of</a:t>
            </a:r>
            <a:r>
              <a:rPr dirty="0" sz="1400" spc="-2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Chemical</a:t>
            </a:r>
            <a:r>
              <a:rPr dirty="0" sz="1400" spc="-1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Shift</a:t>
            </a:r>
            <a:r>
              <a:rPr dirty="0" sz="1400" spc="-20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Evolution</a:t>
            </a:r>
            <a:endParaRPr sz="1400">
              <a:latin typeface="Arial"/>
              <a:cs typeface="Arial"/>
            </a:endParaRPr>
          </a:p>
          <a:p>
            <a:pPr algn="just" marL="593090">
              <a:lnSpc>
                <a:spcPct val="100000"/>
              </a:lnSpc>
              <a:spcBef>
                <a:spcPts val="345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so-called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chemical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shift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Hamiltonian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given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by:</a:t>
            </a:r>
            <a:endParaRPr sz="1200">
              <a:latin typeface="Arial"/>
              <a:cs typeface="Arial"/>
            </a:endParaRPr>
          </a:p>
          <a:p>
            <a:pPr algn="ctr" marL="503555">
              <a:lnSpc>
                <a:spcPct val="100000"/>
              </a:lnSpc>
              <a:spcBef>
                <a:spcPts val="720"/>
              </a:spcBef>
            </a:pP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360">
                <a:latin typeface="Arial"/>
                <a:cs typeface="Arial"/>
              </a:rPr>
              <a:t> </a:t>
            </a:r>
            <a:r>
              <a:rPr dirty="0" sz="1150">
                <a:latin typeface="Symbol"/>
                <a:cs typeface="Symbol"/>
              </a:rPr>
              <a:t></a:t>
            </a:r>
            <a:r>
              <a:rPr dirty="0" sz="1150" spc="-20">
                <a:latin typeface="Times New Roman"/>
                <a:cs typeface="Times New Roman"/>
              </a:rPr>
              <a:t> </a:t>
            </a:r>
            <a:r>
              <a:rPr dirty="0" sz="1150">
                <a:latin typeface="Symbol"/>
                <a:cs typeface="Symbol"/>
              </a:rPr>
              <a:t></a:t>
            </a:r>
            <a:r>
              <a:rPr dirty="0" sz="1150" spc="50">
                <a:latin typeface="Times New Roman"/>
                <a:cs typeface="Times New Roman"/>
              </a:rPr>
              <a:t> </a:t>
            </a:r>
            <a:r>
              <a:rPr dirty="0" sz="1150">
                <a:latin typeface="Symbol"/>
                <a:cs typeface="Symbol"/>
              </a:rPr>
              <a:t></a:t>
            </a:r>
            <a:r>
              <a:rPr dirty="0" sz="1150" spc="-100">
                <a:latin typeface="Times New Roman"/>
                <a:cs typeface="Times New Roman"/>
              </a:rPr>
              <a:t> </a:t>
            </a:r>
            <a:r>
              <a:rPr dirty="0" sz="1150" i="1">
                <a:latin typeface="Times New Roman"/>
                <a:cs typeface="Times New Roman"/>
              </a:rPr>
              <a:t>I</a:t>
            </a:r>
            <a:r>
              <a:rPr dirty="0" sz="1150" spc="-150" i="1">
                <a:latin typeface="Times New Roman"/>
                <a:cs typeface="Times New Roman"/>
              </a:rPr>
              <a:t> </a:t>
            </a:r>
            <a:r>
              <a:rPr dirty="0" baseline="-23809" sz="1050" spc="-75" i="1">
                <a:latin typeface="Times New Roman"/>
                <a:cs typeface="Times New Roman"/>
              </a:rPr>
              <a:t>z</a:t>
            </a:r>
            <a:endParaRPr baseline="-23809" sz="1050">
              <a:latin typeface="Times New Roman"/>
              <a:cs typeface="Times New Roman"/>
            </a:endParaRPr>
          </a:p>
          <a:p>
            <a:pPr algn="just" marL="593090" marR="48895">
              <a:lnSpc>
                <a:spcPct val="113300"/>
              </a:lnSpc>
              <a:spcBef>
                <a:spcPts val="625"/>
              </a:spcBef>
            </a:pPr>
            <a:r>
              <a:rPr dirty="0" sz="1200">
                <a:latin typeface="Arial"/>
                <a:cs typeface="Arial"/>
              </a:rPr>
              <a:t>where</a:t>
            </a:r>
            <a:r>
              <a:rPr dirty="0" sz="1200" spc="300">
                <a:latin typeface="Arial"/>
                <a:cs typeface="Arial"/>
              </a:rPr>
              <a:t> </a:t>
            </a:r>
            <a:r>
              <a:rPr dirty="0" sz="1200">
                <a:latin typeface="Symbol"/>
                <a:cs typeface="Symbol"/>
              </a:rPr>
              <a:t></a:t>
            </a:r>
            <a:r>
              <a:rPr dirty="0" sz="1200" spc="335">
                <a:latin typeface="Times New Roman"/>
                <a:cs typeface="Times New Roman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chemical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shift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3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corresponding</a:t>
            </a:r>
            <a:r>
              <a:rPr dirty="0" sz="1200" spc="3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nucleus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3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3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NMR </a:t>
            </a:r>
            <a:r>
              <a:rPr dirty="0" sz="1200">
                <a:latin typeface="Arial"/>
                <a:cs typeface="Arial"/>
              </a:rPr>
              <a:t>spectrum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</a:t>
            </a:r>
            <a:r>
              <a:rPr dirty="0" sz="1200">
                <a:latin typeface="Symbol"/>
                <a:cs typeface="Symbol"/>
              </a:rPr>
              <a:t></a:t>
            </a:r>
            <a:r>
              <a:rPr dirty="0" sz="1200" spc="204">
                <a:latin typeface="Times New Roman"/>
                <a:cs typeface="Times New Roman"/>
              </a:rPr>
              <a:t> </a:t>
            </a:r>
            <a:r>
              <a:rPr dirty="0" sz="1200" spc="75">
                <a:latin typeface="Symbol"/>
                <a:cs typeface="Symbol"/>
              </a:rPr>
              <a:t></a:t>
            </a:r>
            <a:r>
              <a:rPr dirty="0" baseline="-27777" sz="1050" spc="112">
                <a:latin typeface="Times New Roman"/>
                <a:cs typeface="Times New Roman"/>
              </a:rPr>
              <a:t>0</a:t>
            </a:r>
            <a:r>
              <a:rPr dirty="0" baseline="-27777" sz="1050" spc="217">
                <a:latin typeface="Times New Roman"/>
                <a:cs typeface="Times New Roman"/>
              </a:rPr>
              <a:t> </a:t>
            </a:r>
            <a:r>
              <a:rPr dirty="0" sz="1200" spc="50">
                <a:latin typeface="Symbol"/>
                <a:cs typeface="Symbol"/>
              </a:rPr>
              <a:t></a:t>
            </a:r>
            <a:r>
              <a:rPr dirty="0" sz="1200" spc="360">
                <a:latin typeface="Times New Roman"/>
                <a:cs typeface="Times New Roman"/>
              </a:rPr>
              <a:t> </a:t>
            </a:r>
            <a:r>
              <a:rPr dirty="0" sz="1200">
                <a:latin typeface="Arial"/>
                <a:cs typeface="Arial"/>
              </a:rPr>
              <a:t>where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Symbol"/>
                <a:cs typeface="Symbol"/>
              </a:rPr>
              <a:t></a:t>
            </a:r>
            <a:r>
              <a:rPr dirty="0" baseline="-10416" sz="1200">
                <a:latin typeface="Arial"/>
                <a:cs typeface="Arial"/>
              </a:rPr>
              <a:t>0</a:t>
            </a:r>
            <a:r>
              <a:rPr dirty="0" baseline="-10416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Larmor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frequency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spin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Symbol"/>
                <a:cs typeface="Symbol"/>
              </a:rPr>
              <a:t>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carrier frequency of the interaction </a:t>
            </a:r>
            <a:r>
              <a:rPr dirty="0" sz="1200" spc="-10">
                <a:latin typeface="Arial"/>
                <a:cs typeface="Arial"/>
              </a:rPr>
              <a:t>frame).</a:t>
            </a:r>
            <a:endParaRPr sz="1200">
              <a:latin typeface="Arial"/>
              <a:cs typeface="Arial"/>
            </a:endParaRPr>
          </a:p>
          <a:p>
            <a:pPr algn="just" marL="593090">
              <a:lnSpc>
                <a:spcPct val="100000"/>
              </a:lnSpc>
              <a:spcBef>
                <a:spcPts val="530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calculus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rules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chemical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shift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evolution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following:</a:t>
            </a:r>
            <a:endParaRPr sz="1200">
              <a:latin typeface="Arial"/>
              <a:cs typeface="Arial"/>
            </a:endParaRPr>
          </a:p>
          <a:p>
            <a:pPr marL="2208530">
              <a:lnSpc>
                <a:spcPts val="1115"/>
              </a:lnSpc>
              <a:spcBef>
                <a:spcPts val="765"/>
              </a:spcBef>
            </a:pP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360">
                <a:latin typeface="Times New Roman"/>
                <a:cs typeface="Times New Roman"/>
              </a:rPr>
              <a:t> </a:t>
            </a:r>
            <a:r>
              <a:rPr dirty="0" sz="1200" spc="-470">
                <a:latin typeface="Symbol"/>
                <a:cs typeface="Symbol"/>
              </a:rPr>
              <a:t></a:t>
            </a:r>
            <a:r>
              <a:rPr dirty="0" baseline="47619" sz="1050" spc="-705">
                <a:latin typeface="Symbol"/>
                <a:cs typeface="Symbol"/>
              </a:rPr>
              <a:t></a:t>
            </a:r>
            <a:r>
              <a:rPr dirty="0" baseline="47619" sz="1050" spc="-705">
                <a:latin typeface="Times New Roman"/>
                <a:cs typeface="Times New Roman"/>
              </a:rPr>
              <a:t>I</a:t>
            </a:r>
            <a:r>
              <a:rPr dirty="0" sz="1200" spc="-470">
                <a:latin typeface="Symbol"/>
                <a:cs typeface="Symbol"/>
              </a:rPr>
              <a:t></a:t>
            </a:r>
            <a:r>
              <a:rPr dirty="0" baseline="44444" sz="750" spc="-705">
                <a:latin typeface="Times New Roman"/>
                <a:cs typeface="Times New Roman"/>
              </a:rPr>
              <a:t>z</a:t>
            </a:r>
            <a:r>
              <a:rPr dirty="0" baseline="44444" sz="750" spc="60">
                <a:latin typeface="Times New Roman"/>
                <a:cs typeface="Times New Roman"/>
              </a:rPr>
              <a:t> </a:t>
            </a:r>
            <a:r>
              <a:rPr dirty="0" baseline="47619" sz="1050">
                <a:latin typeface="Symbol"/>
                <a:cs typeface="Symbol"/>
              </a:rPr>
              <a:t></a:t>
            </a:r>
            <a:r>
              <a:rPr dirty="0" baseline="47619" sz="1050">
                <a:latin typeface="Times New Roman"/>
                <a:cs typeface="Times New Roman"/>
              </a:rPr>
              <a:t>t</a:t>
            </a:r>
            <a:r>
              <a:rPr dirty="0" baseline="47619" sz="1050" spc="-127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Symbol"/>
                <a:cs typeface="Symbol"/>
              </a:rPr>
              <a:t></a:t>
            </a:r>
            <a:r>
              <a:rPr dirty="0" sz="1200" spc="-25">
                <a:latin typeface="Times New Roman"/>
                <a:cs typeface="Times New Roman"/>
              </a:rPr>
              <a:t>I</a:t>
            </a:r>
            <a:endParaRPr sz="1200">
              <a:latin typeface="Times New Roman"/>
              <a:cs typeface="Times New Roman"/>
            </a:endParaRPr>
          </a:p>
          <a:p>
            <a:pPr marL="2263140">
              <a:lnSpc>
                <a:spcPts val="515"/>
              </a:lnSpc>
              <a:tabLst>
                <a:tab pos="2927985" algn="l"/>
              </a:tabLst>
            </a:pPr>
            <a:r>
              <a:rPr dirty="0" sz="700" spc="-50">
                <a:latin typeface="Times New Roman"/>
                <a:cs typeface="Times New Roman"/>
              </a:rPr>
              <a:t>z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50">
                <a:latin typeface="Times New Roman"/>
                <a:cs typeface="Times New Roman"/>
              </a:rPr>
              <a:t>z</a:t>
            </a:r>
            <a:endParaRPr sz="700">
              <a:latin typeface="Times New Roman"/>
              <a:cs typeface="Times New Roman"/>
            </a:endParaRPr>
          </a:p>
          <a:p>
            <a:pPr algn="ctr" marL="532130">
              <a:lnSpc>
                <a:spcPts val="1115"/>
              </a:lnSpc>
              <a:spcBef>
                <a:spcPts val="390"/>
              </a:spcBef>
            </a:pP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459">
                <a:latin typeface="Times New Roman"/>
                <a:cs typeface="Times New Roman"/>
              </a:rPr>
              <a:t> </a:t>
            </a:r>
            <a:r>
              <a:rPr dirty="0" sz="1200" spc="-455">
                <a:latin typeface="Symbol"/>
                <a:cs typeface="Symbol"/>
              </a:rPr>
              <a:t></a:t>
            </a:r>
            <a:r>
              <a:rPr dirty="0" baseline="47619" sz="1050" spc="-682">
                <a:latin typeface="Symbol"/>
                <a:cs typeface="Symbol"/>
              </a:rPr>
              <a:t></a:t>
            </a:r>
            <a:r>
              <a:rPr dirty="0" baseline="47619" sz="1050" spc="-682">
                <a:latin typeface="Times New Roman"/>
                <a:cs typeface="Times New Roman"/>
              </a:rPr>
              <a:t>I</a:t>
            </a:r>
            <a:r>
              <a:rPr dirty="0" sz="1200" spc="-455">
                <a:latin typeface="Symbol"/>
                <a:cs typeface="Symbol"/>
              </a:rPr>
              <a:t></a:t>
            </a:r>
            <a:r>
              <a:rPr dirty="0" baseline="50000" sz="750" spc="-682">
                <a:latin typeface="Times New Roman"/>
                <a:cs typeface="Times New Roman"/>
              </a:rPr>
              <a:t>z</a:t>
            </a:r>
            <a:r>
              <a:rPr dirty="0" baseline="50000" sz="750" spc="-15">
                <a:latin typeface="Times New Roman"/>
                <a:cs typeface="Times New Roman"/>
              </a:rPr>
              <a:t> </a:t>
            </a:r>
            <a:r>
              <a:rPr dirty="0" baseline="47619" sz="1050" spc="-15">
                <a:latin typeface="Symbol"/>
                <a:cs typeface="Symbol"/>
              </a:rPr>
              <a:t></a:t>
            </a:r>
            <a:r>
              <a:rPr dirty="0" baseline="47619" sz="1050" spc="-165">
                <a:latin typeface="Times New Roman"/>
                <a:cs typeface="Times New Roman"/>
              </a:rPr>
              <a:t> </a:t>
            </a:r>
            <a:r>
              <a:rPr dirty="0" baseline="47619" sz="1050">
                <a:latin typeface="Times New Roman"/>
                <a:cs typeface="Times New Roman"/>
              </a:rPr>
              <a:t>t</a:t>
            </a:r>
            <a:r>
              <a:rPr dirty="0" sz="1200">
                <a:latin typeface="Symbol"/>
                <a:cs typeface="Symbol"/>
              </a:rPr>
              <a:t></a:t>
            </a:r>
            <a:r>
              <a:rPr dirty="0" sz="1200" spc="-1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37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cos(</a:t>
            </a:r>
            <a:r>
              <a:rPr dirty="0" sz="1200" spc="-10">
                <a:latin typeface="Symbol"/>
                <a:cs typeface="Symbol"/>
              </a:rPr>
              <a:t>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t)</a:t>
            </a:r>
            <a:r>
              <a:rPr dirty="0" sz="1200" spc="-70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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3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sin(</a:t>
            </a:r>
            <a:r>
              <a:rPr dirty="0" sz="1200">
                <a:latin typeface="Symbol"/>
                <a:cs typeface="Symbol"/>
              </a:rPr>
              <a:t></a:t>
            </a:r>
            <a:r>
              <a:rPr dirty="0" sz="1200" spc="-7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t)</a:t>
            </a:r>
            <a:endParaRPr sz="1200">
              <a:latin typeface="Times New Roman"/>
              <a:cs typeface="Times New Roman"/>
            </a:endParaRPr>
          </a:p>
          <a:p>
            <a:pPr marL="2263140">
              <a:lnSpc>
                <a:spcPts val="515"/>
              </a:lnSpc>
              <a:tabLst>
                <a:tab pos="2940050" algn="l"/>
                <a:tab pos="3683635" algn="l"/>
              </a:tabLst>
            </a:pPr>
            <a:r>
              <a:rPr dirty="0" sz="700" spc="-50">
                <a:latin typeface="Times New Roman"/>
                <a:cs typeface="Times New Roman"/>
              </a:rPr>
              <a:t>x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50">
                <a:latin typeface="Times New Roman"/>
                <a:cs typeface="Times New Roman"/>
              </a:rPr>
              <a:t>x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50">
                <a:latin typeface="Times New Roman"/>
                <a:cs typeface="Times New Roman"/>
              </a:rPr>
              <a:t>y</a:t>
            </a:r>
            <a:endParaRPr sz="700">
              <a:latin typeface="Times New Roman"/>
              <a:cs typeface="Times New Roman"/>
            </a:endParaRPr>
          </a:p>
          <a:p>
            <a:pPr algn="ctr" marL="532130">
              <a:lnSpc>
                <a:spcPts val="1115"/>
              </a:lnSpc>
              <a:spcBef>
                <a:spcPts val="530"/>
              </a:spcBef>
            </a:pP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434">
                <a:latin typeface="Times New Roman"/>
                <a:cs typeface="Times New Roman"/>
              </a:rPr>
              <a:t> </a:t>
            </a:r>
            <a:r>
              <a:rPr dirty="0" sz="1200" spc="-470">
                <a:latin typeface="Symbol"/>
                <a:cs typeface="Symbol"/>
              </a:rPr>
              <a:t></a:t>
            </a:r>
            <a:r>
              <a:rPr dirty="0" baseline="47619" sz="1050" spc="-705">
                <a:latin typeface="Symbol"/>
                <a:cs typeface="Symbol"/>
              </a:rPr>
              <a:t></a:t>
            </a:r>
            <a:r>
              <a:rPr dirty="0" baseline="47619" sz="1050" spc="-705">
                <a:latin typeface="Times New Roman"/>
                <a:cs typeface="Times New Roman"/>
              </a:rPr>
              <a:t>I</a:t>
            </a:r>
            <a:r>
              <a:rPr dirty="0" sz="1200" spc="-470">
                <a:latin typeface="Symbol"/>
                <a:cs typeface="Symbol"/>
              </a:rPr>
              <a:t></a:t>
            </a:r>
            <a:r>
              <a:rPr dirty="0" baseline="50000" sz="750" spc="-705">
                <a:latin typeface="Times New Roman"/>
                <a:cs typeface="Times New Roman"/>
              </a:rPr>
              <a:t>z</a:t>
            </a:r>
            <a:r>
              <a:rPr dirty="0" baseline="50000" sz="750" spc="67">
                <a:latin typeface="Times New Roman"/>
                <a:cs typeface="Times New Roman"/>
              </a:rPr>
              <a:t> </a:t>
            </a:r>
            <a:r>
              <a:rPr dirty="0" baseline="47619" sz="1050">
                <a:latin typeface="Symbol"/>
                <a:cs typeface="Symbol"/>
              </a:rPr>
              <a:t></a:t>
            </a:r>
            <a:r>
              <a:rPr dirty="0" baseline="47619" sz="1050">
                <a:latin typeface="Times New Roman"/>
                <a:cs typeface="Times New Roman"/>
              </a:rPr>
              <a:t>t</a:t>
            </a:r>
            <a:r>
              <a:rPr dirty="0" baseline="47619" sz="1050" spc="-120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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38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cos(</a:t>
            </a:r>
            <a:r>
              <a:rPr dirty="0" sz="1200" spc="-10">
                <a:latin typeface="Symbol"/>
                <a:cs typeface="Symbol"/>
              </a:rPr>
              <a:t></a:t>
            </a:r>
            <a:r>
              <a:rPr dirty="0" sz="1200" spc="-7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t</a:t>
            </a:r>
            <a:r>
              <a:rPr dirty="0" sz="1200" spc="-20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)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Symbol"/>
                <a:cs typeface="Symbol"/>
              </a:rPr>
              <a:t></a:t>
            </a:r>
            <a:r>
              <a:rPr dirty="0" sz="1200" spc="-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3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sin(</a:t>
            </a:r>
            <a:r>
              <a:rPr dirty="0" sz="1200">
                <a:latin typeface="Symbol"/>
                <a:cs typeface="Symbol"/>
              </a:rPr>
              <a:t>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t)</a:t>
            </a:r>
            <a:endParaRPr sz="1200">
              <a:latin typeface="Times New Roman"/>
              <a:cs typeface="Times New Roman"/>
            </a:endParaRPr>
          </a:p>
          <a:p>
            <a:pPr marL="2263140">
              <a:lnSpc>
                <a:spcPts val="515"/>
              </a:lnSpc>
              <a:tabLst>
                <a:tab pos="2940050" algn="l"/>
                <a:tab pos="3677285" algn="l"/>
              </a:tabLst>
            </a:pPr>
            <a:r>
              <a:rPr dirty="0" sz="700" spc="-50">
                <a:latin typeface="Times New Roman"/>
                <a:cs typeface="Times New Roman"/>
              </a:rPr>
              <a:t>y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50">
                <a:latin typeface="Times New Roman"/>
                <a:cs typeface="Times New Roman"/>
              </a:rPr>
              <a:t>y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50">
                <a:latin typeface="Times New Roman"/>
                <a:cs typeface="Times New Roman"/>
              </a:rPr>
              <a:t>x</a:t>
            </a: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5"/>
              </a:spcBef>
            </a:pPr>
            <a:endParaRPr sz="700">
              <a:latin typeface="Times New Roman"/>
              <a:cs typeface="Times New Roman"/>
            </a:endParaRPr>
          </a:p>
          <a:p>
            <a:pPr algn="just" marL="593090" marR="48895">
              <a:lnSpc>
                <a:spcPct val="95800"/>
              </a:lnSpc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time</a:t>
            </a:r>
            <a:r>
              <a:rPr dirty="0" sz="1200" spc="470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t</a:t>
            </a:r>
            <a:r>
              <a:rPr dirty="0" sz="1200" spc="85" i="1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8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period,</a:t>
            </a:r>
            <a:r>
              <a:rPr dirty="0" sz="1200" spc="8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during</a:t>
            </a:r>
            <a:r>
              <a:rPr dirty="0" sz="1200" spc="8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8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Hamiltonian</a:t>
            </a:r>
            <a:r>
              <a:rPr dirty="0" sz="1200" spc="8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8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valid.</a:t>
            </a:r>
            <a:r>
              <a:rPr dirty="0" sz="1200" spc="80">
                <a:latin typeface="Arial"/>
                <a:cs typeface="Arial"/>
              </a:rPr>
              <a:t> 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Hamiltonian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spin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system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change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time,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example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if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experimental</a:t>
            </a:r>
            <a:r>
              <a:rPr dirty="0" sz="1200" spc="15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setup</a:t>
            </a:r>
            <a:r>
              <a:rPr dirty="0" sz="1200" spc="15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prescribes</a:t>
            </a:r>
            <a:r>
              <a:rPr dirty="0" sz="1200" spc="15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first</a:t>
            </a:r>
            <a:r>
              <a:rPr dirty="0" sz="1200" spc="15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5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rf-pulse</a:t>
            </a:r>
            <a:r>
              <a:rPr dirty="0" sz="1200" spc="15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5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then</a:t>
            </a:r>
            <a:r>
              <a:rPr dirty="0" sz="1200" spc="15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5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period</a:t>
            </a:r>
            <a:r>
              <a:rPr dirty="0" sz="1200" spc="150">
                <a:latin typeface="Arial"/>
                <a:cs typeface="Arial"/>
              </a:rPr>
              <a:t>  </a:t>
            </a:r>
            <a:r>
              <a:rPr dirty="0" sz="1200" spc="-25">
                <a:latin typeface="Arial"/>
                <a:cs typeface="Arial"/>
              </a:rPr>
              <a:t>of </a:t>
            </a:r>
            <a:r>
              <a:rPr dirty="0" sz="1200">
                <a:latin typeface="Arial"/>
                <a:cs typeface="Arial"/>
              </a:rPr>
              <a:t>unperturbed</a:t>
            </a:r>
            <a:r>
              <a:rPr dirty="0" sz="1200" spc="3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evolution.</a:t>
            </a:r>
            <a:r>
              <a:rPr dirty="0" sz="1200" spc="3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3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calculus</a:t>
            </a:r>
            <a:r>
              <a:rPr dirty="0" sz="1200" spc="3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rules</a:t>
            </a:r>
            <a:r>
              <a:rPr dirty="0" sz="1200" spc="3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3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3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mandatory,</a:t>
            </a:r>
            <a:r>
              <a:rPr dirty="0" sz="1200" spc="3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35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each </a:t>
            </a:r>
            <a:r>
              <a:rPr dirty="0" sz="1200">
                <a:latin typeface="Arial"/>
                <a:cs typeface="Arial"/>
              </a:rPr>
              <a:t>Hamiltonian is time independent during the time </a:t>
            </a:r>
            <a:r>
              <a:rPr dirty="0" sz="1200" spc="-25" i="1">
                <a:latin typeface="Arial"/>
                <a:cs typeface="Arial"/>
              </a:rPr>
              <a:t>t</a:t>
            </a:r>
            <a:r>
              <a:rPr dirty="0" sz="1200" spc="-25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  <a:p>
            <a:pPr algn="just" marL="593090" marR="43180">
              <a:lnSpc>
                <a:spcPts val="1390"/>
              </a:lnSpc>
              <a:spcBef>
                <a:spcPts val="665"/>
              </a:spcBef>
            </a:pPr>
            <a:r>
              <a:rPr dirty="0" sz="1200">
                <a:latin typeface="Arial"/>
                <a:cs typeface="Arial"/>
              </a:rPr>
              <a:t>What’s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general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idea?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whole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NMR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divided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into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time </a:t>
            </a:r>
            <a:r>
              <a:rPr dirty="0" sz="1200">
                <a:latin typeface="Arial"/>
                <a:cs typeface="Arial"/>
              </a:rPr>
              <a:t>intervals,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during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Hamiltonian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made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time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independent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by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5" i="1">
                <a:latin typeface="Arial"/>
                <a:cs typeface="Arial"/>
              </a:rPr>
              <a:t> </a:t>
            </a:r>
            <a:r>
              <a:rPr dirty="0" sz="1200" spc="-2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662417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13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851396" y="841758"/>
            <a:ext cx="5868670" cy="5158740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algn="just" marL="593090" marR="48895">
              <a:lnSpc>
                <a:spcPts val="1390"/>
              </a:lnSpc>
              <a:spcBef>
                <a:spcPts val="185"/>
              </a:spcBef>
            </a:pPr>
            <a:r>
              <a:rPr dirty="0" sz="1200">
                <a:latin typeface="Arial"/>
                <a:cs typeface="Arial"/>
              </a:rPr>
              <a:t>choice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suitable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interaction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frame.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Typical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experiments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divided</a:t>
            </a:r>
            <a:r>
              <a:rPr dirty="0" sz="1200" spc="26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in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intervals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free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evolution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times.</a:t>
            </a:r>
            <a:endParaRPr sz="1200">
              <a:latin typeface="Arial"/>
              <a:cs typeface="Arial"/>
            </a:endParaRPr>
          </a:p>
          <a:p>
            <a:pPr algn="just" marL="593090" marR="48895">
              <a:lnSpc>
                <a:spcPct val="96700"/>
              </a:lnSpc>
              <a:spcBef>
                <a:spcPts val="540"/>
              </a:spcBef>
            </a:pPr>
            <a:r>
              <a:rPr dirty="0" sz="1200">
                <a:latin typeface="Arial"/>
                <a:cs typeface="Arial"/>
              </a:rPr>
              <a:t>During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pulses,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chemical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shift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scalar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coupling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interaction</a:t>
            </a:r>
            <a:r>
              <a:rPr dirty="0" sz="1200" spc="39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is </a:t>
            </a:r>
            <a:r>
              <a:rPr dirty="0" sz="1200">
                <a:latin typeface="Arial"/>
                <a:cs typeface="Arial"/>
              </a:rPr>
              <a:t>ignored.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Only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applied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B</a:t>
            </a:r>
            <a:r>
              <a:rPr dirty="0" baseline="-10416" sz="1200">
                <a:latin typeface="Arial"/>
                <a:cs typeface="Arial"/>
              </a:rPr>
              <a:t>1</a:t>
            </a:r>
            <a:r>
              <a:rPr dirty="0" baseline="-10416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field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considered.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approach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justified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for </a:t>
            </a:r>
            <a:r>
              <a:rPr dirty="0" sz="1200">
                <a:latin typeface="Arial"/>
                <a:cs typeface="Arial"/>
              </a:rPr>
              <a:t>pulses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t</a:t>
            </a:r>
            <a:r>
              <a:rPr dirty="0" baseline="-10416" sz="1200" spc="-15">
                <a:latin typeface="Arial"/>
                <a:cs typeface="Arial"/>
              </a:rPr>
              <a:t>pulse</a:t>
            </a:r>
            <a:r>
              <a:rPr dirty="0" sz="1200" spc="-10">
                <a:latin typeface="Arial"/>
                <a:cs typeface="Arial"/>
              </a:rPr>
              <a:t>«T</a:t>
            </a:r>
            <a:r>
              <a:rPr dirty="0" baseline="-10416" sz="1200" spc="-15">
                <a:latin typeface="Arial"/>
                <a:cs typeface="Arial"/>
              </a:rPr>
              <a:t>1</a:t>
            </a:r>
            <a:r>
              <a:rPr dirty="0" sz="1200" spc="-10">
                <a:latin typeface="Arial"/>
                <a:cs typeface="Arial"/>
              </a:rPr>
              <a:t>,T</a:t>
            </a:r>
            <a:r>
              <a:rPr dirty="0" baseline="-10416" sz="1200" spc="-15">
                <a:latin typeface="Arial"/>
                <a:cs typeface="Arial"/>
              </a:rPr>
              <a:t>2</a:t>
            </a:r>
            <a:r>
              <a:rPr dirty="0" sz="1200" spc="-1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90"/>
              </a:spcBef>
            </a:pPr>
            <a:endParaRPr sz="1200">
              <a:latin typeface="Arial"/>
              <a:cs typeface="Arial"/>
            </a:endParaRPr>
          </a:p>
          <a:p>
            <a:pPr algn="just" marL="50800">
              <a:lnSpc>
                <a:spcPct val="100000"/>
              </a:lnSpc>
              <a:spcBef>
                <a:spcPts val="5"/>
              </a:spcBef>
            </a:pPr>
            <a:r>
              <a:rPr dirty="0" sz="1400" b="1">
                <a:latin typeface="Arial"/>
                <a:cs typeface="Arial"/>
              </a:rPr>
              <a:t>1.4.3</a:t>
            </a:r>
            <a:r>
              <a:rPr dirty="0" sz="1400" spc="10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Effect</a:t>
            </a:r>
            <a:r>
              <a:rPr dirty="0" sz="1400" spc="-2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of</a:t>
            </a:r>
            <a:r>
              <a:rPr dirty="0" sz="1400" spc="-1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Scalar</a:t>
            </a:r>
            <a:r>
              <a:rPr dirty="0" sz="1400" spc="-20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Coupling</a:t>
            </a:r>
            <a:endParaRPr sz="1400">
              <a:latin typeface="Arial"/>
              <a:cs typeface="Arial"/>
            </a:endParaRPr>
          </a:p>
          <a:p>
            <a:pPr algn="just" marL="593090" marR="43180">
              <a:lnSpc>
                <a:spcPct val="95800"/>
              </a:lnSpc>
              <a:spcBef>
                <a:spcPts val="355"/>
              </a:spcBef>
            </a:pPr>
            <a:r>
              <a:rPr dirty="0" sz="1200">
                <a:latin typeface="Arial"/>
                <a:cs typeface="Arial"/>
              </a:rPr>
              <a:t>Apart</a:t>
            </a:r>
            <a:r>
              <a:rPr dirty="0" sz="1200" spc="3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from</a:t>
            </a:r>
            <a:r>
              <a:rPr dirty="0" sz="1200" spc="3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chemical</a:t>
            </a:r>
            <a:r>
              <a:rPr dirty="0" sz="1200" spc="3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shift,</a:t>
            </a:r>
            <a:r>
              <a:rPr dirty="0" sz="1200" spc="3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there</a:t>
            </a:r>
            <a:r>
              <a:rPr dirty="0" sz="1200" spc="3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3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3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second</a:t>
            </a:r>
            <a:r>
              <a:rPr dirty="0" sz="1200" spc="3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very</a:t>
            </a:r>
            <a:r>
              <a:rPr dirty="0" sz="1200" spc="3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import</a:t>
            </a:r>
            <a:r>
              <a:rPr dirty="0" sz="1200" spc="34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interaction </a:t>
            </a:r>
            <a:r>
              <a:rPr dirty="0" sz="1200">
                <a:latin typeface="Arial"/>
                <a:cs typeface="Arial"/>
              </a:rPr>
              <a:t>between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spins,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scalar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coupling.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scalar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depends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mediation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of </a:t>
            </a:r>
            <a:r>
              <a:rPr dirty="0" sz="1200">
                <a:latin typeface="Arial"/>
                <a:cs typeface="Arial"/>
              </a:rPr>
              <a:t>electrons,</a:t>
            </a:r>
            <a:r>
              <a:rPr dirty="0" sz="1200" spc="3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3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3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confined</a:t>
            </a:r>
            <a:r>
              <a:rPr dirty="0" sz="1200" spc="3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3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orbitals</a:t>
            </a:r>
            <a:r>
              <a:rPr dirty="0" sz="1200" spc="3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around</a:t>
            </a:r>
            <a:r>
              <a:rPr dirty="0" sz="1200" spc="3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both</a:t>
            </a:r>
            <a:r>
              <a:rPr dirty="0" sz="1200" spc="3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nuclei.</a:t>
            </a:r>
            <a:r>
              <a:rPr dirty="0" sz="1200" spc="3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5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scalar </a:t>
            </a:r>
            <a:r>
              <a:rPr dirty="0" sz="1200">
                <a:latin typeface="Arial"/>
                <a:cs typeface="Arial"/>
              </a:rPr>
              <a:t>coupling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expressed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Hz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noted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J.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operator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expression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scalar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coupling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is:</a:t>
            </a:r>
            <a:endParaRPr sz="1200">
              <a:latin typeface="Arial"/>
              <a:cs typeface="Arial"/>
            </a:endParaRPr>
          </a:p>
          <a:p>
            <a:pPr algn="ctr" marL="520065">
              <a:lnSpc>
                <a:spcPct val="100000"/>
              </a:lnSpc>
              <a:spcBef>
                <a:spcPts val="915"/>
              </a:spcBef>
            </a:pPr>
            <a:r>
              <a:rPr dirty="0" baseline="14492" sz="1725">
                <a:latin typeface="Times New Roman"/>
                <a:cs typeface="Times New Roman"/>
              </a:rPr>
              <a:t>2</a:t>
            </a:r>
            <a:r>
              <a:rPr dirty="0" baseline="14492" sz="1725">
                <a:latin typeface="Symbol"/>
                <a:cs typeface="Symbol"/>
              </a:rPr>
              <a:t></a:t>
            </a:r>
            <a:r>
              <a:rPr dirty="0" baseline="14492" sz="1725" spc="-75">
                <a:latin typeface="Times New Roman"/>
                <a:cs typeface="Times New Roman"/>
              </a:rPr>
              <a:t> </a:t>
            </a:r>
            <a:r>
              <a:rPr dirty="0" baseline="14492" sz="1725">
                <a:latin typeface="Times New Roman"/>
                <a:cs typeface="Times New Roman"/>
              </a:rPr>
              <a:t>J</a:t>
            </a:r>
            <a:r>
              <a:rPr dirty="0" sz="700">
                <a:latin typeface="Times New Roman"/>
                <a:cs typeface="Times New Roman"/>
              </a:rPr>
              <a:t>12</a:t>
            </a:r>
            <a:r>
              <a:rPr dirty="0" sz="700" spc="240">
                <a:latin typeface="Times New Roman"/>
                <a:cs typeface="Times New Roman"/>
              </a:rPr>
              <a:t> </a:t>
            </a:r>
            <a:r>
              <a:rPr dirty="0" baseline="14492" sz="1725" spc="-15">
                <a:latin typeface="Times New Roman"/>
                <a:cs typeface="Times New Roman"/>
              </a:rPr>
              <a:t>I</a:t>
            </a:r>
            <a:r>
              <a:rPr dirty="0" sz="700" spc="-10">
                <a:latin typeface="Times New Roman"/>
                <a:cs typeface="Times New Roman"/>
              </a:rPr>
              <a:t>1z</a:t>
            </a:r>
            <a:r>
              <a:rPr dirty="0" baseline="14492" sz="1725" spc="-15">
                <a:latin typeface="Times New Roman"/>
                <a:cs typeface="Times New Roman"/>
              </a:rPr>
              <a:t>I</a:t>
            </a:r>
            <a:r>
              <a:rPr dirty="0" sz="700" spc="-10">
                <a:latin typeface="Times New Roman"/>
                <a:cs typeface="Times New Roman"/>
              </a:rPr>
              <a:t>2z</a:t>
            </a:r>
            <a:endParaRPr sz="700">
              <a:latin typeface="Times New Roman"/>
              <a:cs typeface="Times New Roman"/>
            </a:endParaRPr>
          </a:p>
          <a:p>
            <a:pPr algn="just" marL="593090" marR="55244">
              <a:lnSpc>
                <a:spcPts val="1390"/>
              </a:lnSpc>
              <a:spcBef>
                <a:spcPts val="625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above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Hamiltonian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expresses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scalar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coupling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between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spin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and </a:t>
            </a:r>
            <a:r>
              <a:rPr dirty="0" sz="1200">
                <a:latin typeface="Arial"/>
                <a:cs typeface="Arial"/>
              </a:rPr>
              <a:t>spin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coupling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constant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J</a:t>
            </a:r>
            <a:r>
              <a:rPr dirty="0" baseline="-10416" sz="1200">
                <a:latin typeface="Arial"/>
                <a:cs typeface="Arial"/>
              </a:rPr>
              <a:t>12</a:t>
            </a:r>
            <a:r>
              <a:rPr dirty="0" sz="1200">
                <a:latin typeface="Arial"/>
                <a:cs typeface="Arial"/>
              </a:rPr>
              <a:t>.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evolution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Hamiltonian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spin </a:t>
            </a:r>
            <a:r>
              <a:rPr dirty="0" sz="1200">
                <a:latin typeface="Arial"/>
                <a:cs typeface="Arial"/>
              </a:rPr>
              <a:t>system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then:</a:t>
            </a:r>
            <a:endParaRPr sz="1200">
              <a:latin typeface="Arial"/>
              <a:cs typeface="Arial"/>
            </a:endParaRPr>
          </a:p>
          <a:p>
            <a:pPr algn="ctr" marL="502284">
              <a:lnSpc>
                <a:spcPct val="100000"/>
              </a:lnSpc>
              <a:spcBef>
                <a:spcPts val="685"/>
              </a:spcBef>
            </a:pPr>
            <a:r>
              <a:rPr dirty="0" sz="1200">
                <a:latin typeface="Arial"/>
                <a:cs typeface="Arial"/>
              </a:rPr>
              <a:t>H</a:t>
            </a:r>
            <a:r>
              <a:rPr dirty="0" sz="1200" spc="375">
                <a:latin typeface="Arial"/>
                <a:cs typeface="Arial"/>
              </a:rPr>
              <a:t> </a:t>
            </a:r>
            <a:r>
              <a:rPr dirty="0" sz="1150">
                <a:latin typeface="Symbol"/>
                <a:cs typeface="Symbol"/>
              </a:rPr>
              <a:t></a:t>
            </a:r>
            <a:r>
              <a:rPr dirty="0" sz="1150" spc="-10">
                <a:latin typeface="Times New Roman"/>
                <a:cs typeface="Times New Roman"/>
              </a:rPr>
              <a:t> </a:t>
            </a:r>
            <a:r>
              <a:rPr dirty="0" sz="1150">
                <a:latin typeface="Symbol"/>
                <a:cs typeface="Symbol"/>
              </a:rPr>
              <a:t></a:t>
            </a:r>
            <a:r>
              <a:rPr dirty="0" baseline="-23809" sz="1050">
                <a:latin typeface="Times New Roman"/>
                <a:cs typeface="Times New Roman"/>
              </a:rPr>
              <a:t>1</a:t>
            </a:r>
            <a:r>
              <a:rPr dirty="0" baseline="-23809" sz="1050" spc="172">
                <a:latin typeface="Times New Roman"/>
                <a:cs typeface="Times New Roman"/>
              </a:rPr>
              <a:t> </a:t>
            </a:r>
            <a:r>
              <a:rPr dirty="0" sz="1150">
                <a:latin typeface="Times New Roman"/>
                <a:cs typeface="Times New Roman"/>
              </a:rPr>
              <a:t>I</a:t>
            </a:r>
            <a:r>
              <a:rPr dirty="0" baseline="-23809" sz="1050">
                <a:latin typeface="Times New Roman"/>
                <a:cs typeface="Times New Roman"/>
              </a:rPr>
              <a:t>1z</a:t>
            </a:r>
            <a:r>
              <a:rPr dirty="0" baseline="-23809" sz="1050" spc="307">
                <a:latin typeface="Times New Roman"/>
                <a:cs typeface="Times New Roman"/>
              </a:rPr>
              <a:t> </a:t>
            </a:r>
            <a:r>
              <a:rPr dirty="0" sz="1150">
                <a:latin typeface="Symbol"/>
                <a:cs typeface="Symbol"/>
              </a:rPr>
              <a:t></a:t>
            </a:r>
            <a:r>
              <a:rPr dirty="0" sz="1150" spc="-10">
                <a:latin typeface="Times New Roman"/>
                <a:cs typeface="Times New Roman"/>
              </a:rPr>
              <a:t> </a:t>
            </a:r>
            <a:r>
              <a:rPr dirty="0" sz="1150">
                <a:latin typeface="Symbol"/>
                <a:cs typeface="Symbol"/>
              </a:rPr>
              <a:t></a:t>
            </a:r>
            <a:r>
              <a:rPr dirty="0" baseline="-23809" sz="1050">
                <a:latin typeface="Times New Roman"/>
                <a:cs typeface="Times New Roman"/>
              </a:rPr>
              <a:t>2</a:t>
            </a:r>
            <a:r>
              <a:rPr dirty="0" baseline="-23809" sz="1050" spc="322">
                <a:latin typeface="Times New Roman"/>
                <a:cs typeface="Times New Roman"/>
              </a:rPr>
              <a:t> </a:t>
            </a:r>
            <a:r>
              <a:rPr dirty="0" sz="1150">
                <a:latin typeface="Times New Roman"/>
                <a:cs typeface="Times New Roman"/>
              </a:rPr>
              <a:t>I</a:t>
            </a:r>
            <a:r>
              <a:rPr dirty="0" baseline="-23809" sz="1050">
                <a:latin typeface="Times New Roman"/>
                <a:cs typeface="Times New Roman"/>
              </a:rPr>
              <a:t>2</a:t>
            </a:r>
            <a:r>
              <a:rPr dirty="0" baseline="-23809" sz="1050" spc="-127">
                <a:latin typeface="Times New Roman"/>
                <a:cs typeface="Times New Roman"/>
              </a:rPr>
              <a:t> </a:t>
            </a:r>
            <a:r>
              <a:rPr dirty="0" baseline="-23809" sz="1050">
                <a:latin typeface="Times New Roman"/>
                <a:cs typeface="Times New Roman"/>
              </a:rPr>
              <a:t>z</a:t>
            </a:r>
            <a:r>
              <a:rPr dirty="0" baseline="-23809" sz="1050" spc="315">
                <a:latin typeface="Times New Roman"/>
                <a:cs typeface="Times New Roman"/>
              </a:rPr>
              <a:t> </a:t>
            </a:r>
            <a:r>
              <a:rPr dirty="0" sz="1150">
                <a:latin typeface="Symbol"/>
                <a:cs typeface="Symbol"/>
              </a:rPr>
              <a:t></a:t>
            </a:r>
            <a:r>
              <a:rPr dirty="0" sz="1150" spc="-15">
                <a:latin typeface="Times New Roman"/>
                <a:cs typeface="Times New Roman"/>
              </a:rPr>
              <a:t> </a:t>
            </a:r>
            <a:r>
              <a:rPr dirty="0" sz="1150">
                <a:latin typeface="Times New Roman"/>
                <a:cs typeface="Times New Roman"/>
              </a:rPr>
              <a:t>2</a:t>
            </a:r>
            <a:r>
              <a:rPr dirty="0" sz="1150">
                <a:latin typeface="Symbol"/>
                <a:cs typeface="Symbol"/>
              </a:rPr>
              <a:t></a:t>
            </a:r>
            <a:r>
              <a:rPr dirty="0" sz="1150" spc="-60">
                <a:latin typeface="Times New Roman"/>
                <a:cs typeface="Times New Roman"/>
              </a:rPr>
              <a:t> </a:t>
            </a:r>
            <a:r>
              <a:rPr dirty="0" sz="1150">
                <a:latin typeface="Times New Roman"/>
                <a:cs typeface="Times New Roman"/>
              </a:rPr>
              <a:t>J</a:t>
            </a:r>
            <a:r>
              <a:rPr dirty="0" baseline="-23809" sz="1050">
                <a:latin typeface="Times New Roman"/>
                <a:cs typeface="Times New Roman"/>
              </a:rPr>
              <a:t>12</a:t>
            </a:r>
            <a:r>
              <a:rPr dirty="0" baseline="-23809" sz="1050" spc="322">
                <a:latin typeface="Times New Roman"/>
                <a:cs typeface="Times New Roman"/>
              </a:rPr>
              <a:t> </a:t>
            </a:r>
            <a:r>
              <a:rPr dirty="0" sz="1150" spc="-35">
                <a:latin typeface="Times New Roman"/>
                <a:cs typeface="Times New Roman"/>
              </a:rPr>
              <a:t>I</a:t>
            </a:r>
            <a:r>
              <a:rPr dirty="0" baseline="-23809" sz="1050" spc="-52">
                <a:latin typeface="Times New Roman"/>
                <a:cs typeface="Times New Roman"/>
              </a:rPr>
              <a:t>1z</a:t>
            </a:r>
            <a:r>
              <a:rPr dirty="0" baseline="-23809" sz="1050" spc="-142">
                <a:latin typeface="Times New Roman"/>
                <a:cs typeface="Times New Roman"/>
              </a:rPr>
              <a:t> </a:t>
            </a:r>
            <a:r>
              <a:rPr dirty="0" sz="1150" spc="-25">
                <a:latin typeface="Times New Roman"/>
                <a:cs typeface="Times New Roman"/>
              </a:rPr>
              <a:t>I</a:t>
            </a:r>
            <a:r>
              <a:rPr dirty="0" baseline="-23809" sz="1050" spc="-37">
                <a:latin typeface="Times New Roman"/>
                <a:cs typeface="Times New Roman"/>
              </a:rPr>
              <a:t>2z</a:t>
            </a:r>
            <a:endParaRPr baseline="-23809" sz="10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700">
              <a:latin typeface="Times New Roman"/>
              <a:cs typeface="Times New Roman"/>
            </a:endParaRPr>
          </a:p>
          <a:p>
            <a:pPr algn="just" marL="593090">
              <a:lnSpc>
                <a:spcPct val="100000"/>
              </a:lnSpc>
            </a:pP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calculate 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effect of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 Hamiltonian,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 is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divided into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3 </a:t>
            </a:r>
            <a:r>
              <a:rPr dirty="0" sz="1200" spc="-10">
                <a:latin typeface="Arial"/>
                <a:cs typeface="Arial"/>
              </a:rPr>
              <a:t>parts:</a:t>
            </a:r>
            <a:endParaRPr sz="1200">
              <a:latin typeface="Arial"/>
              <a:cs typeface="Arial"/>
            </a:endParaRPr>
          </a:p>
          <a:p>
            <a:pPr marL="2854325">
              <a:lnSpc>
                <a:spcPct val="100000"/>
              </a:lnSpc>
              <a:spcBef>
                <a:spcPts val="865"/>
              </a:spcBef>
            </a:pPr>
            <a:r>
              <a:rPr dirty="0" baseline="13888" sz="1800">
                <a:latin typeface="Symbol"/>
                <a:cs typeface="Symbol"/>
              </a:rPr>
              <a:t></a:t>
            </a:r>
            <a:r>
              <a:rPr dirty="0" sz="700">
                <a:latin typeface="Times New Roman"/>
                <a:cs typeface="Times New Roman"/>
              </a:rPr>
              <a:t>1</a:t>
            </a:r>
            <a:r>
              <a:rPr dirty="0" sz="700" spc="80">
                <a:latin typeface="Times New Roman"/>
                <a:cs typeface="Times New Roman"/>
              </a:rPr>
              <a:t> </a:t>
            </a:r>
            <a:r>
              <a:rPr dirty="0" baseline="13888" sz="1800" spc="-37">
                <a:latin typeface="Times New Roman"/>
                <a:cs typeface="Times New Roman"/>
              </a:rPr>
              <a:t>I</a:t>
            </a:r>
            <a:r>
              <a:rPr dirty="0" sz="700" spc="-25">
                <a:latin typeface="Times New Roman"/>
                <a:cs typeface="Times New Roman"/>
              </a:rPr>
              <a:t>1z</a:t>
            </a:r>
            <a:endParaRPr sz="700">
              <a:latin typeface="Times New Roman"/>
              <a:cs typeface="Times New Roman"/>
            </a:endParaRPr>
          </a:p>
          <a:p>
            <a:pPr marL="2854325">
              <a:lnSpc>
                <a:spcPct val="100000"/>
              </a:lnSpc>
              <a:spcBef>
                <a:spcPts val="385"/>
              </a:spcBef>
            </a:pPr>
            <a:r>
              <a:rPr dirty="0" baseline="13888" sz="1800">
                <a:latin typeface="Symbol"/>
                <a:cs typeface="Symbol"/>
              </a:rPr>
              <a:t></a:t>
            </a:r>
            <a:r>
              <a:rPr dirty="0" sz="700">
                <a:latin typeface="Times New Roman"/>
                <a:cs typeface="Times New Roman"/>
              </a:rPr>
              <a:t>2</a:t>
            </a:r>
            <a:r>
              <a:rPr dirty="0" sz="700" spc="225">
                <a:latin typeface="Times New Roman"/>
                <a:cs typeface="Times New Roman"/>
              </a:rPr>
              <a:t> </a:t>
            </a:r>
            <a:r>
              <a:rPr dirty="0" baseline="13888" sz="1800" spc="-37">
                <a:latin typeface="Times New Roman"/>
                <a:cs typeface="Times New Roman"/>
              </a:rPr>
              <a:t>I</a:t>
            </a:r>
            <a:r>
              <a:rPr dirty="0" sz="700" spc="-25">
                <a:latin typeface="Times New Roman"/>
                <a:cs typeface="Times New Roman"/>
              </a:rPr>
              <a:t>2z</a:t>
            </a:r>
            <a:endParaRPr sz="700">
              <a:latin typeface="Times New Roman"/>
              <a:cs typeface="Times New Roman"/>
            </a:endParaRPr>
          </a:p>
          <a:p>
            <a:pPr marL="2860675">
              <a:lnSpc>
                <a:spcPct val="100000"/>
              </a:lnSpc>
              <a:spcBef>
                <a:spcPts val="385"/>
              </a:spcBef>
            </a:pPr>
            <a:r>
              <a:rPr dirty="0" baseline="13888" sz="1800">
                <a:latin typeface="Times New Roman"/>
                <a:cs typeface="Times New Roman"/>
              </a:rPr>
              <a:t>2</a:t>
            </a:r>
            <a:r>
              <a:rPr dirty="0" baseline="13888" sz="1800">
                <a:latin typeface="Symbol"/>
                <a:cs typeface="Symbol"/>
              </a:rPr>
              <a:t></a:t>
            </a:r>
            <a:r>
              <a:rPr dirty="0" baseline="13888" sz="1800" spc="-150">
                <a:latin typeface="Times New Roman"/>
                <a:cs typeface="Times New Roman"/>
              </a:rPr>
              <a:t> </a:t>
            </a:r>
            <a:r>
              <a:rPr dirty="0" baseline="13888" sz="1800">
                <a:latin typeface="Times New Roman"/>
                <a:cs typeface="Times New Roman"/>
              </a:rPr>
              <a:t>J</a:t>
            </a:r>
            <a:r>
              <a:rPr dirty="0" sz="700">
                <a:latin typeface="Times New Roman"/>
                <a:cs typeface="Times New Roman"/>
              </a:rPr>
              <a:t>12</a:t>
            </a:r>
            <a:r>
              <a:rPr dirty="0" sz="700" spc="195">
                <a:latin typeface="Times New Roman"/>
                <a:cs typeface="Times New Roman"/>
              </a:rPr>
              <a:t> </a:t>
            </a:r>
            <a:r>
              <a:rPr dirty="0" baseline="13888" sz="1800" spc="-15">
                <a:latin typeface="Times New Roman"/>
                <a:cs typeface="Times New Roman"/>
              </a:rPr>
              <a:t>I</a:t>
            </a:r>
            <a:r>
              <a:rPr dirty="0" sz="700" spc="-10">
                <a:latin typeface="Times New Roman"/>
                <a:cs typeface="Times New Roman"/>
              </a:rPr>
              <a:t>1z</a:t>
            </a:r>
            <a:r>
              <a:rPr dirty="0" baseline="13888" sz="1800" spc="-15">
                <a:latin typeface="Times New Roman"/>
                <a:cs typeface="Times New Roman"/>
              </a:rPr>
              <a:t>I</a:t>
            </a:r>
            <a:r>
              <a:rPr dirty="0" sz="700" spc="-10">
                <a:latin typeface="Times New Roman"/>
                <a:cs typeface="Times New Roman"/>
              </a:rPr>
              <a:t>2z</a:t>
            </a:r>
            <a:endParaRPr sz="700">
              <a:latin typeface="Times New Roman"/>
              <a:cs typeface="Times New Roman"/>
            </a:endParaRPr>
          </a:p>
          <a:p>
            <a:pPr algn="just" marL="593090" marR="48895">
              <a:lnSpc>
                <a:spcPts val="1390"/>
              </a:lnSpc>
              <a:spcBef>
                <a:spcPts val="665"/>
              </a:spcBef>
            </a:pP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applied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sequence,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where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sequence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arbitrary.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After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90°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has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been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applied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two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spins,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first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calculate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two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chemical </a:t>
            </a:r>
            <a:r>
              <a:rPr dirty="0" sz="1200">
                <a:latin typeface="Arial"/>
                <a:cs typeface="Arial"/>
              </a:rPr>
              <a:t>shift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terms: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368537" y="6334467"/>
            <a:ext cx="5041900" cy="29635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13560">
              <a:lnSpc>
                <a:spcPts val="1115"/>
              </a:lnSpc>
              <a:spcBef>
                <a:spcPts val="95"/>
              </a:spcBef>
            </a:pPr>
            <a:r>
              <a:rPr dirty="0" sz="1200" spc="-330">
                <a:latin typeface="Symbol"/>
                <a:cs typeface="Symbol"/>
              </a:rPr>
              <a:t></a:t>
            </a:r>
            <a:r>
              <a:rPr dirty="0" baseline="47619" sz="1050" spc="-494">
                <a:latin typeface="Symbol"/>
                <a:cs typeface="Symbol"/>
              </a:rPr>
              <a:t></a:t>
            </a:r>
            <a:r>
              <a:rPr dirty="0" sz="1200" spc="-330">
                <a:latin typeface="Symbol"/>
                <a:cs typeface="Symbol"/>
              </a:rPr>
              <a:t></a:t>
            </a:r>
            <a:r>
              <a:rPr dirty="0" baseline="44444" sz="750" spc="-494">
                <a:latin typeface="Times New Roman"/>
                <a:cs typeface="Times New Roman"/>
              </a:rPr>
              <a:t>2</a:t>
            </a:r>
            <a:r>
              <a:rPr dirty="0" baseline="44444" sz="750" spc="7">
                <a:latin typeface="Times New Roman"/>
                <a:cs typeface="Times New Roman"/>
              </a:rPr>
              <a:t> </a:t>
            </a:r>
            <a:r>
              <a:rPr dirty="0" baseline="47619" sz="1050" spc="-1057">
                <a:latin typeface="Symbol"/>
                <a:cs typeface="Symbol"/>
              </a:rPr>
              <a:t></a:t>
            </a:r>
            <a:r>
              <a:rPr dirty="0" baseline="47619" sz="1050" spc="-1057">
                <a:latin typeface="Times New Roman"/>
                <a:cs typeface="Times New Roman"/>
              </a:rPr>
              <a:t>I</a:t>
            </a:r>
            <a:r>
              <a:rPr dirty="0" sz="1200" spc="-705">
                <a:latin typeface="Symbol"/>
                <a:cs typeface="Symbol"/>
              </a:rPr>
              <a:t></a:t>
            </a:r>
            <a:r>
              <a:rPr dirty="0" baseline="44444" sz="750" spc="-1057">
                <a:latin typeface="Times New Roman"/>
                <a:cs typeface="Times New Roman"/>
              </a:rPr>
              <a:t>2</a:t>
            </a:r>
            <a:r>
              <a:rPr dirty="0" sz="1200" spc="-705">
                <a:latin typeface="Symbol"/>
                <a:cs typeface="Symbol"/>
              </a:rPr>
              <a:t></a:t>
            </a:r>
            <a:r>
              <a:rPr dirty="0" baseline="44444" sz="750" spc="-1057">
                <a:latin typeface="Times New Roman"/>
                <a:cs typeface="Times New Roman"/>
              </a:rPr>
              <a:t>z</a:t>
            </a:r>
            <a:r>
              <a:rPr dirty="0" baseline="44444" sz="750" spc="52">
                <a:latin typeface="Times New Roman"/>
                <a:cs typeface="Times New Roman"/>
              </a:rPr>
              <a:t> </a:t>
            </a:r>
            <a:r>
              <a:rPr dirty="0" baseline="47619" sz="1050">
                <a:latin typeface="Symbol"/>
                <a:cs typeface="Symbol"/>
              </a:rPr>
              <a:t></a:t>
            </a:r>
            <a:r>
              <a:rPr dirty="0" baseline="47619" sz="1050">
                <a:latin typeface="Times New Roman"/>
                <a:cs typeface="Times New Roman"/>
              </a:rPr>
              <a:t>t</a:t>
            </a:r>
            <a:r>
              <a:rPr dirty="0" baseline="47619" sz="1050" spc="-127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</a:t>
            </a:r>
            <a:r>
              <a:rPr dirty="0" sz="1200">
                <a:latin typeface="Times New Roman"/>
                <a:cs typeface="Times New Roman"/>
              </a:rPr>
              <a:t> I</a:t>
            </a:r>
            <a:r>
              <a:rPr dirty="0" sz="1200" spc="165">
                <a:latin typeface="Times New Roman"/>
                <a:cs typeface="Times New Roman"/>
              </a:rPr>
              <a:t>  </a:t>
            </a:r>
            <a:r>
              <a:rPr dirty="0" sz="1200">
                <a:latin typeface="Times New Roman"/>
                <a:cs typeface="Times New Roman"/>
              </a:rPr>
              <a:t>cos(</a:t>
            </a:r>
            <a:r>
              <a:rPr dirty="0" sz="1200">
                <a:latin typeface="Symbol"/>
                <a:cs typeface="Symbol"/>
              </a:rPr>
              <a:t></a:t>
            </a:r>
            <a:r>
              <a:rPr dirty="0" sz="1200" spc="3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t)</a:t>
            </a:r>
            <a:r>
              <a:rPr dirty="0" sz="1200" spc="-80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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165">
                <a:latin typeface="Times New Roman"/>
                <a:cs typeface="Times New Roman"/>
              </a:rPr>
              <a:t>  </a:t>
            </a:r>
            <a:r>
              <a:rPr dirty="0" sz="1200">
                <a:latin typeface="Times New Roman"/>
                <a:cs typeface="Times New Roman"/>
              </a:rPr>
              <a:t>sin(</a:t>
            </a:r>
            <a:r>
              <a:rPr dirty="0" sz="1200">
                <a:latin typeface="Symbol"/>
                <a:cs typeface="Symbol"/>
              </a:rPr>
              <a:t></a:t>
            </a:r>
            <a:r>
              <a:rPr dirty="0" sz="1200" spc="35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t)</a:t>
            </a:r>
            <a:endParaRPr sz="1200">
              <a:latin typeface="Times New Roman"/>
              <a:cs typeface="Times New Roman"/>
            </a:endParaRPr>
          </a:p>
          <a:p>
            <a:pPr marL="2508250">
              <a:lnSpc>
                <a:spcPts val="515"/>
              </a:lnSpc>
              <a:tabLst>
                <a:tab pos="2953385" algn="l"/>
                <a:tab pos="3331210" algn="l"/>
                <a:tab pos="3751579" algn="l"/>
              </a:tabLst>
            </a:pPr>
            <a:r>
              <a:rPr dirty="0" sz="700" spc="-25">
                <a:latin typeface="Times New Roman"/>
                <a:cs typeface="Times New Roman"/>
              </a:rPr>
              <a:t>1x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50">
                <a:latin typeface="Times New Roman"/>
                <a:cs typeface="Times New Roman"/>
              </a:rPr>
              <a:t>1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1y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50">
                <a:latin typeface="Times New Roman"/>
                <a:cs typeface="Times New Roman"/>
              </a:rPr>
              <a:t>1</a:t>
            </a:r>
            <a:endParaRPr sz="700">
              <a:latin typeface="Times New Roman"/>
              <a:cs typeface="Times New Roman"/>
            </a:endParaRPr>
          </a:p>
          <a:p>
            <a:pPr marL="2343785">
              <a:lnSpc>
                <a:spcPct val="100000"/>
              </a:lnSpc>
              <a:spcBef>
                <a:spcPts val="340"/>
              </a:spcBef>
            </a:pPr>
            <a:r>
              <a:rPr dirty="0" sz="1200">
                <a:latin typeface="Symbol"/>
                <a:cs typeface="Symbol"/>
              </a:rPr>
              <a:t></a:t>
            </a:r>
            <a:r>
              <a:rPr dirty="0" sz="1200" spc="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baseline="-23809" sz="1050">
                <a:latin typeface="Times New Roman"/>
                <a:cs typeface="Times New Roman"/>
              </a:rPr>
              <a:t>2x</a:t>
            </a:r>
            <a:r>
              <a:rPr dirty="0" baseline="-23809" sz="1050" spc="179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cos(</a:t>
            </a:r>
            <a:r>
              <a:rPr dirty="0" sz="1200">
                <a:latin typeface="Symbol"/>
                <a:cs typeface="Symbol"/>
              </a:rPr>
              <a:t></a:t>
            </a:r>
            <a:r>
              <a:rPr dirty="0" baseline="-23809" sz="1050">
                <a:latin typeface="Times New Roman"/>
                <a:cs typeface="Times New Roman"/>
              </a:rPr>
              <a:t>2</a:t>
            </a:r>
            <a:r>
              <a:rPr dirty="0" baseline="-23809" sz="1050" spc="337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t)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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baseline="-23809" sz="1050">
                <a:latin typeface="Times New Roman"/>
                <a:cs typeface="Times New Roman"/>
              </a:rPr>
              <a:t>2</a:t>
            </a:r>
            <a:r>
              <a:rPr dirty="0" baseline="-23809" sz="1050" spc="-135">
                <a:latin typeface="Times New Roman"/>
                <a:cs typeface="Times New Roman"/>
              </a:rPr>
              <a:t> </a:t>
            </a:r>
            <a:r>
              <a:rPr dirty="0" baseline="-23809" sz="1050">
                <a:latin typeface="Times New Roman"/>
                <a:cs typeface="Times New Roman"/>
              </a:rPr>
              <a:t>y</a:t>
            </a:r>
            <a:r>
              <a:rPr dirty="0" baseline="-23809" sz="1050" spc="10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sin(</a:t>
            </a:r>
            <a:r>
              <a:rPr dirty="0" sz="1200">
                <a:latin typeface="Symbol"/>
                <a:cs typeface="Symbol"/>
              </a:rPr>
              <a:t></a:t>
            </a:r>
            <a:r>
              <a:rPr dirty="0" baseline="-23809" sz="1050">
                <a:latin typeface="Times New Roman"/>
                <a:cs typeface="Times New Roman"/>
              </a:rPr>
              <a:t>2</a:t>
            </a:r>
            <a:r>
              <a:rPr dirty="0" baseline="-23809" sz="1050" spc="3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t)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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Symbol"/>
                <a:cs typeface="Symbol"/>
              </a:rPr>
              <a:t></a:t>
            </a:r>
            <a:r>
              <a:rPr dirty="0" baseline="-23809" sz="1050" spc="-37">
                <a:latin typeface="Times New Roman"/>
                <a:cs typeface="Times New Roman"/>
              </a:rPr>
              <a:t>1</a:t>
            </a:r>
            <a:endParaRPr baseline="-23809" sz="1050">
              <a:latin typeface="Times New Roman"/>
              <a:cs typeface="Times New Roman"/>
            </a:endParaRPr>
          </a:p>
          <a:p>
            <a:pPr marL="76200" marR="68580">
              <a:lnSpc>
                <a:spcPct val="136700"/>
              </a:lnSpc>
              <a:spcBef>
                <a:spcPts val="575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next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step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will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compute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evolution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under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scalar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coupling.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scalar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coupling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term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evaluated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simple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set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-10">
                <a:latin typeface="Arial"/>
                <a:cs typeface="Arial"/>
              </a:rPr>
              <a:t> rules:</a:t>
            </a:r>
            <a:endParaRPr sz="1200">
              <a:latin typeface="Arial"/>
              <a:cs typeface="Arial"/>
            </a:endParaRPr>
          </a:p>
          <a:p>
            <a:pPr marL="1380490">
              <a:lnSpc>
                <a:spcPts val="1115"/>
              </a:lnSpc>
              <a:spcBef>
                <a:spcPts val="720"/>
              </a:spcBef>
              <a:tabLst>
                <a:tab pos="1569085" algn="l"/>
              </a:tabLst>
            </a:pPr>
            <a:r>
              <a:rPr dirty="0" sz="1200" spc="-50">
                <a:latin typeface="Times New Roman"/>
                <a:cs typeface="Times New Roman"/>
              </a:rPr>
              <a:t>I</a:t>
            </a:r>
            <a:r>
              <a:rPr dirty="0" sz="1200">
                <a:latin typeface="Times New Roman"/>
                <a:cs typeface="Times New Roman"/>
              </a:rPr>
              <a:t>	</a:t>
            </a:r>
            <a:r>
              <a:rPr dirty="0" sz="1200" spc="-310">
                <a:latin typeface="Symbol"/>
                <a:cs typeface="Symbol"/>
              </a:rPr>
              <a:t></a:t>
            </a:r>
            <a:r>
              <a:rPr dirty="0" baseline="43650" sz="1050" spc="-465">
                <a:latin typeface="Times New Roman"/>
                <a:cs typeface="Times New Roman"/>
              </a:rPr>
              <a:t>2</a:t>
            </a:r>
            <a:r>
              <a:rPr dirty="0" baseline="43650" sz="1050" spc="-465">
                <a:latin typeface="Symbol"/>
                <a:cs typeface="Symbol"/>
              </a:rPr>
              <a:t></a:t>
            </a:r>
            <a:r>
              <a:rPr dirty="0" baseline="43650" sz="1050" spc="-44">
                <a:latin typeface="Times New Roman"/>
                <a:cs typeface="Times New Roman"/>
              </a:rPr>
              <a:t> </a:t>
            </a:r>
            <a:r>
              <a:rPr dirty="0" baseline="43650" sz="1050" spc="-652">
                <a:latin typeface="Times New Roman"/>
                <a:cs typeface="Times New Roman"/>
              </a:rPr>
              <a:t>J</a:t>
            </a:r>
            <a:r>
              <a:rPr dirty="0" baseline="44444" sz="750" spc="-652">
                <a:latin typeface="Times New Roman"/>
                <a:cs typeface="Times New Roman"/>
              </a:rPr>
              <a:t>1</a:t>
            </a:r>
            <a:r>
              <a:rPr dirty="0" sz="1200" spc="-434">
                <a:latin typeface="Symbol"/>
                <a:cs typeface="Symbol"/>
              </a:rPr>
              <a:t></a:t>
            </a:r>
            <a:r>
              <a:rPr dirty="0" baseline="44444" sz="750" spc="-652">
                <a:latin typeface="Times New Roman"/>
                <a:cs typeface="Times New Roman"/>
              </a:rPr>
              <a:t>2</a:t>
            </a:r>
            <a:r>
              <a:rPr dirty="0" baseline="44444" sz="750" spc="165">
                <a:latin typeface="Times New Roman"/>
                <a:cs typeface="Times New Roman"/>
              </a:rPr>
              <a:t> </a:t>
            </a:r>
            <a:r>
              <a:rPr dirty="0" baseline="43650" sz="1050" spc="-652">
                <a:latin typeface="Times New Roman"/>
                <a:cs typeface="Times New Roman"/>
              </a:rPr>
              <a:t>I</a:t>
            </a:r>
            <a:r>
              <a:rPr dirty="0" baseline="44444" sz="750" spc="-652">
                <a:latin typeface="Times New Roman"/>
                <a:cs typeface="Times New Roman"/>
              </a:rPr>
              <a:t>1z</a:t>
            </a:r>
            <a:r>
              <a:rPr dirty="0" sz="1200" spc="-434">
                <a:latin typeface="Symbol"/>
                <a:cs typeface="Symbol"/>
              </a:rPr>
              <a:t></a:t>
            </a:r>
            <a:r>
              <a:rPr dirty="0" baseline="43650" sz="1050" spc="-652">
                <a:latin typeface="Times New Roman"/>
                <a:cs typeface="Times New Roman"/>
              </a:rPr>
              <a:t>I</a:t>
            </a:r>
            <a:r>
              <a:rPr dirty="0" sz="1200" spc="-434">
                <a:latin typeface="Symbol"/>
                <a:cs typeface="Symbol"/>
              </a:rPr>
              <a:t></a:t>
            </a:r>
            <a:r>
              <a:rPr dirty="0" baseline="44444" sz="750" spc="-652">
                <a:latin typeface="Times New Roman"/>
                <a:cs typeface="Times New Roman"/>
              </a:rPr>
              <a:t>2z</a:t>
            </a:r>
            <a:r>
              <a:rPr dirty="0" baseline="44444" sz="750" spc="217">
                <a:latin typeface="Times New Roman"/>
                <a:cs typeface="Times New Roman"/>
              </a:rPr>
              <a:t> </a:t>
            </a:r>
            <a:r>
              <a:rPr dirty="0" baseline="43650" sz="1050">
                <a:latin typeface="Times New Roman"/>
                <a:cs typeface="Times New Roman"/>
              </a:rPr>
              <a:t>t</a:t>
            </a:r>
            <a:r>
              <a:rPr dirty="0" sz="1200">
                <a:latin typeface="Symbol"/>
                <a:cs typeface="Symbol"/>
              </a:rPr>
              <a:t></a:t>
            </a:r>
            <a:r>
              <a:rPr dirty="0" sz="1200" spc="-135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Times New Roman"/>
                <a:cs typeface="Times New Roman"/>
              </a:rPr>
              <a:t>I</a:t>
            </a:r>
            <a:endParaRPr sz="1200">
              <a:latin typeface="Times New Roman"/>
              <a:cs typeface="Times New Roman"/>
            </a:endParaRPr>
          </a:p>
          <a:p>
            <a:pPr marL="1429385">
              <a:lnSpc>
                <a:spcPts val="515"/>
              </a:lnSpc>
              <a:tabLst>
                <a:tab pos="2440940" algn="l"/>
              </a:tabLst>
            </a:pPr>
            <a:r>
              <a:rPr dirty="0" sz="700" spc="-25">
                <a:latin typeface="Times New Roman"/>
                <a:cs typeface="Times New Roman"/>
              </a:rPr>
              <a:t>1z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1z</a:t>
            </a:r>
            <a:endParaRPr sz="700">
              <a:latin typeface="Times New Roman"/>
              <a:cs typeface="Times New Roman"/>
            </a:endParaRPr>
          </a:p>
          <a:p>
            <a:pPr marL="1374140">
              <a:lnSpc>
                <a:spcPts val="1115"/>
              </a:lnSpc>
              <a:spcBef>
                <a:spcPts val="390"/>
              </a:spcBef>
              <a:tabLst>
                <a:tab pos="1569085" algn="l"/>
                <a:tab pos="3739515" algn="l"/>
              </a:tabLst>
            </a:pPr>
            <a:r>
              <a:rPr dirty="0" sz="1200" spc="-50">
                <a:latin typeface="Times New Roman"/>
                <a:cs typeface="Times New Roman"/>
              </a:rPr>
              <a:t>I</a:t>
            </a:r>
            <a:r>
              <a:rPr dirty="0" sz="1200">
                <a:latin typeface="Times New Roman"/>
                <a:cs typeface="Times New Roman"/>
              </a:rPr>
              <a:t>	</a:t>
            </a:r>
            <a:r>
              <a:rPr dirty="0" sz="1200" spc="-310">
                <a:latin typeface="Symbol"/>
                <a:cs typeface="Symbol"/>
              </a:rPr>
              <a:t></a:t>
            </a:r>
            <a:r>
              <a:rPr dirty="0" baseline="47619" sz="1050" spc="-465">
                <a:latin typeface="Times New Roman"/>
                <a:cs typeface="Times New Roman"/>
              </a:rPr>
              <a:t>2</a:t>
            </a:r>
            <a:r>
              <a:rPr dirty="0" sz="1200" spc="-310">
                <a:latin typeface="Symbol"/>
                <a:cs typeface="Symbol"/>
              </a:rPr>
              <a:t></a:t>
            </a:r>
            <a:r>
              <a:rPr dirty="0" baseline="47619" sz="1050" spc="-465">
                <a:latin typeface="Symbol"/>
                <a:cs typeface="Symbol"/>
              </a:rPr>
              <a:t></a:t>
            </a:r>
            <a:r>
              <a:rPr dirty="0" baseline="47619" sz="1050" spc="-67">
                <a:latin typeface="Times New Roman"/>
                <a:cs typeface="Times New Roman"/>
              </a:rPr>
              <a:t> </a:t>
            </a:r>
            <a:r>
              <a:rPr dirty="0" baseline="47619" sz="1050" spc="-652">
                <a:latin typeface="Times New Roman"/>
                <a:cs typeface="Times New Roman"/>
              </a:rPr>
              <a:t>J</a:t>
            </a:r>
            <a:r>
              <a:rPr dirty="0" baseline="44444" sz="750" spc="-652">
                <a:latin typeface="Times New Roman"/>
                <a:cs typeface="Times New Roman"/>
              </a:rPr>
              <a:t>1</a:t>
            </a:r>
            <a:r>
              <a:rPr dirty="0" sz="1200" spc="-434">
                <a:latin typeface="Symbol"/>
                <a:cs typeface="Symbol"/>
              </a:rPr>
              <a:t></a:t>
            </a:r>
            <a:r>
              <a:rPr dirty="0" baseline="44444" sz="750" spc="-652">
                <a:latin typeface="Times New Roman"/>
                <a:cs typeface="Times New Roman"/>
              </a:rPr>
              <a:t>2</a:t>
            </a:r>
            <a:r>
              <a:rPr dirty="0" baseline="44444" sz="750" spc="150">
                <a:latin typeface="Times New Roman"/>
                <a:cs typeface="Times New Roman"/>
              </a:rPr>
              <a:t> </a:t>
            </a:r>
            <a:r>
              <a:rPr dirty="0" baseline="47619" sz="1050" spc="-652">
                <a:latin typeface="Times New Roman"/>
                <a:cs typeface="Times New Roman"/>
              </a:rPr>
              <a:t>I</a:t>
            </a:r>
            <a:r>
              <a:rPr dirty="0" baseline="44444" sz="750" spc="-652">
                <a:latin typeface="Times New Roman"/>
                <a:cs typeface="Times New Roman"/>
              </a:rPr>
              <a:t>1z</a:t>
            </a:r>
            <a:r>
              <a:rPr dirty="0" sz="1200" spc="-434">
                <a:latin typeface="Symbol"/>
                <a:cs typeface="Symbol"/>
              </a:rPr>
              <a:t></a:t>
            </a:r>
            <a:r>
              <a:rPr dirty="0" baseline="47619" sz="1050" spc="-652">
                <a:latin typeface="Times New Roman"/>
                <a:cs typeface="Times New Roman"/>
              </a:rPr>
              <a:t>I</a:t>
            </a:r>
            <a:r>
              <a:rPr dirty="0" sz="1200" spc="-434">
                <a:latin typeface="Symbol"/>
                <a:cs typeface="Symbol"/>
              </a:rPr>
              <a:t></a:t>
            </a:r>
            <a:r>
              <a:rPr dirty="0" baseline="44444" sz="750" spc="-652">
                <a:latin typeface="Times New Roman"/>
                <a:cs typeface="Times New Roman"/>
              </a:rPr>
              <a:t>2z</a:t>
            </a:r>
            <a:r>
              <a:rPr dirty="0" baseline="44444" sz="750" spc="202">
                <a:latin typeface="Times New Roman"/>
                <a:cs typeface="Times New Roman"/>
              </a:rPr>
              <a:t> </a:t>
            </a:r>
            <a:r>
              <a:rPr dirty="0" baseline="47619" sz="1050">
                <a:latin typeface="Times New Roman"/>
                <a:cs typeface="Times New Roman"/>
              </a:rPr>
              <a:t>t</a:t>
            </a:r>
            <a:r>
              <a:rPr dirty="0" sz="1200">
                <a:latin typeface="Symbol"/>
                <a:cs typeface="Symbol"/>
              </a:rPr>
              <a:t></a:t>
            </a:r>
            <a:r>
              <a:rPr dirty="0" sz="1200" spc="-1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200">
                <a:latin typeface="Times New Roman"/>
                <a:cs typeface="Times New Roman"/>
              </a:rPr>
              <a:t>  </a:t>
            </a:r>
            <a:r>
              <a:rPr dirty="0" sz="1200">
                <a:latin typeface="Times New Roman"/>
                <a:cs typeface="Times New Roman"/>
              </a:rPr>
              <a:t>cos(</a:t>
            </a:r>
            <a:r>
              <a:rPr dirty="0" sz="1200">
                <a:latin typeface="Symbol"/>
                <a:cs typeface="Symbol"/>
              </a:rPr>
              <a:t></a:t>
            </a:r>
            <a:r>
              <a:rPr dirty="0" sz="1200">
                <a:latin typeface="Times New Roman"/>
                <a:cs typeface="Times New Roman"/>
              </a:rPr>
              <a:t>J</a:t>
            </a:r>
            <a:r>
              <a:rPr dirty="0" sz="1200" spc="114">
                <a:latin typeface="Times New Roman"/>
                <a:cs typeface="Times New Roman"/>
              </a:rPr>
              <a:t>  </a:t>
            </a:r>
            <a:r>
              <a:rPr dirty="0" sz="1200">
                <a:latin typeface="Times New Roman"/>
                <a:cs typeface="Times New Roman"/>
              </a:rPr>
              <a:t>t)</a:t>
            </a:r>
            <a:r>
              <a:rPr dirty="0" sz="1200" spc="-114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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2</a:t>
            </a:r>
            <a:r>
              <a:rPr dirty="0" sz="1200" spc="-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459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Times New Roman"/>
                <a:cs typeface="Times New Roman"/>
              </a:rPr>
              <a:t>I</a:t>
            </a:r>
            <a:r>
              <a:rPr dirty="0" sz="1200">
                <a:latin typeface="Times New Roman"/>
                <a:cs typeface="Times New Roman"/>
              </a:rPr>
              <a:t>	sin(</a:t>
            </a:r>
            <a:r>
              <a:rPr dirty="0" sz="1200">
                <a:latin typeface="Symbol"/>
                <a:cs typeface="Symbol"/>
              </a:rPr>
              <a:t></a:t>
            </a:r>
            <a:r>
              <a:rPr dirty="0" sz="1200">
                <a:latin typeface="Times New Roman"/>
                <a:cs typeface="Times New Roman"/>
              </a:rPr>
              <a:t>J</a:t>
            </a:r>
            <a:r>
              <a:rPr dirty="0" sz="1200" spc="100">
                <a:latin typeface="Times New Roman"/>
                <a:cs typeface="Times New Roman"/>
              </a:rPr>
              <a:t>  </a:t>
            </a:r>
            <a:r>
              <a:rPr dirty="0" sz="1200" spc="-25">
                <a:latin typeface="Times New Roman"/>
                <a:cs typeface="Times New Roman"/>
              </a:rPr>
              <a:t>t)</a:t>
            </a:r>
            <a:endParaRPr sz="1200">
              <a:latin typeface="Times New Roman"/>
              <a:cs typeface="Times New Roman"/>
            </a:endParaRPr>
          </a:p>
          <a:p>
            <a:pPr marL="1416685">
              <a:lnSpc>
                <a:spcPts val="515"/>
              </a:lnSpc>
              <a:tabLst>
                <a:tab pos="2440940" algn="l"/>
                <a:tab pos="2965450" algn="l"/>
                <a:tab pos="3458845" algn="l"/>
                <a:tab pos="4117340" algn="l"/>
              </a:tabLst>
            </a:pPr>
            <a:r>
              <a:rPr dirty="0" sz="700" spc="-25">
                <a:latin typeface="Times New Roman"/>
                <a:cs typeface="Times New Roman"/>
              </a:rPr>
              <a:t>1x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1x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12</a:t>
            </a:r>
            <a:r>
              <a:rPr dirty="0" sz="700">
                <a:latin typeface="Times New Roman"/>
                <a:cs typeface="Times New Roman"/>
              </a:rPr>
              <a:t>	1y</a:t>
            </a:r>
            <a:r>
              <a:rPr dirty="0" sz="700" spc="360">
                <a:latin typeface="Times New Roman"/>
                <a:cs typeface="Times New Roman"/>
              </a:rPr>
              <a:t> </a:t>
            </a:r>
            <a:r>
              <a:rPr dirty="0" sz="700" spc="-25">
                <a:latin typeface="Times New Roman"/>
                <a:cs typeface="Times New Roman"/>
              </a:rPr>
              <a:t>2z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12</a:t>
            </a:r>
            <a:endParaRPr sz="700">
              <a:latin typeface="Times New Roman"/>
              <a:cs typeface="Times New Roman"/>
            </a:endParaRPr>
          </a:p>
          <a:p>
            <a:pPr marL="1374140">
              <a:lnSpc>
                <a:spcPts val="1140"/>
              </a:lnSpc>
              <a:spcBef>
                <a:spcPts val="484"/>
              </a:spcBef>
              <a:tabLst>
                <a:tab pos="1569085" algn="l"/>
                <a:tab pos="3739515" algn="l"/>
              </a:tabLst>
            </a:pPr>
            <a:r>
              <a:rPr dirty="0" sz="1200" spc="-50">
                <a:latin typeface="Times New Roman"/>
                <a:cs typeface="Times New Roman"/>
              </a:rPr>
              <a:t>I</a:t>
            </a:r>
            <a:r>
              <a:rPr dirty="0" sz="1200">
                <a:latin typeface="Times New Roman"/>
                <a:cs typeface="Times New Roman"/>
              </a:rPr>
              <a:t>	</a:t>
            </a:r>
            <a:r>
              <a:rPr dirty="0" sz="1200" spc="-310">
                <a:latin typeface="Symbol"/>
                <a:cs typeface="Symbol"/>
              </a:rPr>
              <a:t></a:t>
            </a:r>
            <a:r>
              <a:rPr dirty="0" baseline="43650" sz="1050" spc="-465">
                <a:latin typeface="Times New Roman"/>
                <a:cs typeface="Times New Roman"/>
              </a:rPr>
              <a:t>2</a:t>
            </a:r>
            <a:r>
              <a:rPr dirty="0" sz="1200" spc="-310">
                <a:latin typeface="Symbol"/>
                <a:cs typeface="Symbol"/>
              </a:rPr>
              <a:t></a:t>
            </a:r>
            <a:r>
              <a:rPr dirty="0" baseline="43650" sz="1050" spc="-465">
                <a:latin typeface="Symbol"/>
                <a:cs typeface="Symbol"/>
              </a:rPr>
              <a:t></a:t>
            </a:r>
            <a:r>
              <a:rPr dirty="0" baseline="43650" sz="1050" spc="-67">
                <a:latin typeface="Times New Roman"/>
                <a:cs typeface="Times New Roman"/>
              </a:rPr>
              <a:t> </a:t>
            </a:r>
            <a:r>
              <a:rPr dirty="0" baseline="43650" sz="1050" spc="-652">
                <a:latin typeface="Times New Roman"/>
                <a:cs typeface="Times New Roman"/>
              </a:rPr>
              <a:t>J</a:t>
            </a:r>
            <a:r>
              <a:rPr dirty="0" baseline="44444" sz="750" spc="-652">
                <a:latin typeface="Times New Roman"/>
                <a:cs typeface="Times New Roman"/>
              </a:rPr>
              <a:t>1</a:t>
            </a:r>
            <a:r>
              <a:rPr dirty="0" sz="1200" spc="-434">
                <a:latin typeface="Symbol"/>
                <a:cs typeface="Symbol"/>
              </a:rPr>
              <a:t></a:t>
            </a:r>
            <a:r>
              <a:rPr dirty="0" baseline="44444" sz="750" spc="-652">
                <a:latin typeface="Times New Roman"/>
                <a:cs typeface="Times New Roman"/>
              </a:rPr>
              <a:t>2</a:t>
            </a:r>
            <a:r>
              <a:rPr dirty="0" baseline="44444" sz="750" spc="157">
                <a:latin typeface="Times New Roman"/>
                <a:cs typeface="Times New Roman"/>
              </a:rPr>
              <a:t> </a:t>
            </a:r>
            <a:r>
              <a:rPr dirty="0" baseline="43650" sz="1050" spc="-652">
                <a:latin typeface="Times New Roman"/>
                <a:cs typeface="Times New Roman"/>
              </a:rPr>
              <a:t>I</a:t>
            </a:r>
            <a:r>
              <a:rPr dirty="0" baseline="44444" sz="750" spc="-652">
                <a:latin typeface="Times New Roman"/>
                <a:cs typeface="Times New Roman"/>
              </a:rPr>
              <a:t>1z</a:t>
            </a:r>
            <a:r>
              <a:rPr dirty="0" sz="1200" spc="-434">
                <a:latin typeface="Symbol"/>
                <a:cs typeface="Symbol"/>
              </a:rPr>
              <a:t></a:t>
            </a:r>
            <a:r>
              <a:rPr dirty="0" baseline="43650" sz="1050" spc="-652">
                <a:latin typeface="Times New Roman"/>
                <a:cs typeface="Times New Roman"/>
              </a:rPr>
              <a:t>I</a:t>
            </a:r>
            <a:r>
              <a:rPr dirty="0" sz="1200" spc="-434">
                <a:latin typeface="Symbol"/>
                <a:cs typeface="Symbol"/>
              </a:rPr>
              <a:t></a:t>
            </a:r>
            <a:r>
              <a:rPr dirty="0" baseline="44444" sz="750" spc="-652">
                <a:latin typeface="Times New Roman"/>
                <a:cs typeface="Times New Roman"/>
              </a:rPr>
              <a:t>2z</a:t>
            </a:r>
            <a:r>
              <a:rPr dirty="0" baseline="44444" sz="750" spc="209">
                <a:latin typeface="Times New Roman"/>
                <a:cs typeface="Times New Roman"/>
              </a:rPr>
              <a:t> </a:t>
            </a:r>
            <a:r>
              <a:rPr dirty="0" baseline="43650" sz="1050">
                <a:latin typeface="Times New Roman"/>
                <a:cs typeface="Times New Roman"/>
              </a:rPr>
              <a:t>t</a:t>
            </a:r>
            <a:r>
              <a:rPr dirty="0" sz="1200">
                <a:latin typeface="Symbol"/>
                <a:cs typeface="Symbol"/>
              </a:rPr>
              <a:t></a:t>
            </a:r>
            <a:r>
              <a:rPr dirty="0" sz="1200" spc="-1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204">
                <a:latin typeface="Times New Roman"/>
                <a:cs typeface="Times New Roman"/>
              </a:rPr>
              <a:t>  </a:t>
            </a:r>
            <a:r>
              <a:rPr dirty="0" sz="1200">
                <a:latin typeface="Times New Roman"/>
                <a:cs typeface="Times New Roman"/>
              </a:rPr>
              <a:t>cos(</a:t>
            </a:r>
            <a:r>
              <a:rPr dirty="0" sz="1200">
                <a:latin typeface="Symbol"/>
                <a:cs typeface="Symbol"/>
              </a:rPr>
              <a:t></a:t>
            </a:r>
            <a:r>
              <a:rPr dirty="0" sz="1200">
                <a:latin typeface="Times New Roman"/>
                <a:cs typeface="Times New Roman"/>
              </a:rPr>
              <a:t>J</a:t>
            </a:r>
            <a:r>
              <a:rPr dirty="0" sz="1200" spc="100">
                <a:latin typeface="Times New Roman"/>
                <a:cs typeface="Times New Roman"/>
              </a:rPr>
              <a:t>  </a:t>
            </a:r>
            <a:r>
              <a:rPr dirty="0" sz="1200">
                <a:latin typeface="Times New Roman"/>
                <a:cs typeface="Times New Roman"/>
              </a:rPr>
              <a:t>t)</a:t>
            </a:r>
            <a:r>
              <a:rPr dirty="0" sz="1200" spc="-114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Symbol"/>
                <a:cs typeface="Symbol"/>
              </a:rPr>
              <a:t></a:t>
            </a:r>
            <a:r>
              <a:rPr dirty="0" sz="1200" spc="-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2</a:t>
            </a:r>
            <a:r>
              <a:rPr dirty="0" sz="1200" spc="-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110">
                <a:latin typeface="Times New Roman"/>
                <a:cs typeface="Times New Roman"/>
              </a:rPr>
              <a:t>  </a:t>
            </a:r>
            <a:r>
              <a:rPr dirty="0" sz="1200" spc="-50">
                <a:latin typeface="Times New Roman"/>
                <a:cs typeface="Times New Roman"/>
              </a:rPr>
              <a:t>I</a:t>
            </a:r>
            <a:r>
              <a:rPr dirty="0" sz="1200">
                <a:latin typeface="Times New Roman"/>
                <a:cs typeface="Times New Roman"/>
              </a:rPr>
              <a:t>	sin(</a:t>
            </a:r>
            <a:r>
              <a:rPr dirty="0" sz="1200">
                <a:latin typeface="Symbol"/>
                <a:cs typeface="Symbol"/>
              </a:rPr>
              <a:t></a:t>
            </a:r>
            <a:r>
              <a:rPr dirty="0" sz="1200">
                <a:latin typeface="Times New Roman"/>
                <a:cs typeface="Times New Roman"/>
              </a:rPr>
              <a:t>J</a:t>
            </a:r>
            <a:r>
              <a:rPr dirty="0" sz="1200" spc="45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t)</a:t>
            </a:r>
            <a:endParaRPr sz="1200">
              <a:latin typeface="Times New Roman"/>
              <a:cs typeface="Times New Roman"/>
            </a:endParaRPr>
          </a:p>
          <a:p>
            <a:pPr marL="1423035">
              <a:lnSpc>
                <a:spcPts val="540"/>
              </a:lnSpc>
              <a:tabLst>
                <a:tab pos="2440940" algn="l"/>
                <a:tab pos="2965450" algn="l"/>
                <a:tab pos="3453129" algn="l"/>
                <a:tab pos="4111625" algn="l"/>
              </a:tabLst>
            </a:pPr>
            <a:r>
              <a:rPr dirty="0" sz="700" spc="-25">
                <a:latin typeface="Times New Roman"/>
                <a:cs typeface="Times New Roman"/>
              </a:rPr>
              <a:t>1y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1y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35">
                <a:latin typeface="Times New Roman"/>
                <a:cs typeface="Times New Roman"/>
              </a:rPr>
              <a:t>12</a:t>
            </a:r>
            <a:r>
              <a:rPr dirty="0" sz="700">
                <a:latin typeface="Times New Roman"/>
                <a:cs typeface="Times New Roman"/>
              </a:rPr>
              <a:t>	1x</a:t>
            </a:r>
            <a:r>
              <a:rPr dirty="0" sz="700" spc="36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2</a:t>
            </a:r>
            <a:r>
              <a:rPr dirty="0" sz="700" spc="-90">
                <a:latin typeface="Times New Roman"/>
                <a:cs typeface="Times New Roman"/>
              </a:rPr>
              <a:t> </a:t>
            </a:r>
            <a:r>
              <a:rPr dirty="0" sz="700" spc="-50">
                <a:latin typeface="Times New Roman"/>
                <a:cs typeface="Times New Roman"/>
              </a:rPr>
              <a:t>z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12</a:t>
            </a:r>
            <a:endParaRPr sz="700">
              <a:latin typeface="Times New Roman"/>
              <a:cs typeface="Times New Roman"/>
            </a:endParaRPr>
          </a:p>
          <a:p>
            <a:pPr marL="1063625">
              <a:lnSpc>
                <a:spcPts val="1115"/>
              </a:lnSpc>
              <a:spcBef>
                <a:spcPts val="484"/>
              </a:spcBef>
              <a:tabLst>
                <a:tab pos="1569085" algn="l"/>
                <a:tab pos="2831465" algn="l"/>
              </a:tabLst>
            </a:pPr>
            <a:r>
              <a:rPr dirty="0" sz="1200">
                <a:latin typeface="Times New Roman"/>
                <a:cs typeface="Times New Roman"/>
              </a:rPr>
              <a:t>2</a:t>
            </a:r>
            <a:r>
              <a:rPr dirty="0" sz="1200" spc="-185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</a:t>
            </a:r>
            <a:r>
              <a:rPr dirty="0" sz="1200" spc="-1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450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Times New Roman"/>
                <a:cs typeface="Times New Roman"/>
              </a:rPr>
              <a:t>I</a:t>
            </a:r>
            <a:r>
              <a:rPr dirty="0" sz="1200">
                <a:latin typeface="Times New Roman"/>
                <a:cs typeface="Times New Roman"/>
              </a:rPr>
              <a:t>	</a:t>
            </a:r>
            <a:r>
              <a:rPr dirty="0" sz="1200" spc="-310">
                <a:latin typeface="Symbol"/>
                <a:cs typeface="Symbol"/>
              </a:rPr>
              <a:t></a:t>
            </a:r>
            <a:r>
              <a:rPr dirty="0" baseline="47619" sz="1050" spc="-465">
                <a:latin typeface="Times New Roman"/>
                <a:cs typeface="Times New Roman"/>
              </a:rPr>
              <a:t>2</a:t>
            </a:r>
            <a:r>
              <a:rPr dirty="0" sz="1200" spc="-310">
                <a:latin typeface="Symbol"/>
                <a:cs typeface="Symbol"/>
              </a:rPr>
              <a:t></a:t>
            </a:r>
            <a:r>
              <a:rPr dirty="0" baseline="47619" sz="1050" spc="-465">
                <a:latin typeface="Symbol"/>
                <a:cs typeface="Symbol"/>
              </a:rPr>
              <a:t></a:t>
            </a:r>
            <a:r>
              <a:rPr dirty="0" baseline="47619" sz="1050" spc="-52">
                <a:latin typeface="Times New Roman"/>
                <a:cs typeface="Times New Roman"/>
              </a:rPr>
              <a:t> </a:t>
            </a:r>
            <a:r>
              <a:rPr dirty="0" baseline="47619" sz="1050" spc="-652">
                <a:latin typeface="Times New Roman"/>
                <a:cs typeface="Times New Roman"/>
              </a:rPr>
              <a:t>J</a:t>
            </a:r>
            <a:r>
              <a:rPr dirty="0" baseline="44444" sz="750" spc="-652">
                <a:latin typeface="Times New Roman"/>
                <a:cs typeface="Times New Roman"/>
              </a:rPr>
              <a:t>1</a:t>
            </a:r>
            <a:r>
              <a:rPr dirty="0" sz="1200" spc="-434">
                <a:latin typeface="Symbol"/>
                <a:cs typeface="Symbol"/>
              </a:rPr>
              <a:t></a:t>
            </a:r>
            <a:r>
              <a:rPr dirty="0" baseline="44444" sz="750" spc="-652">
                <a:latin typeface="Times New Roman"/>
                <a:cs typeface="Times New Roman"/>
              </a:rPr>
              <a:t>2</a:t>
            </a:r>
            <a:r>
              <a:rPr dirty="0" baseline="44444" sz="750" spc="157">
                <a:latin typeface="Times New Roman"/>
                <a:cs typeface="Times New Roman"/>
              </a:rPr>
              <a:t> </a:t>
            </a:r>
            <a:r>
              <a:rPr dirty="0" baseline="47619" sz="1050" spc="-652">
                <a:latin typeface="Times New Roman"/>
                <a:cs typeface="Times New Roman"/>
              </a:rPr>
              <a:t>I</a:t>
            </a:r>
            <a:r>
              <a:rPr dirty="0" baseline="44444" sz="750" spc="-652">
                <a:latin typeface="Times New Roman"/>
                <a:cs typeface="Times New Roman"/>
              </a:rPr>
              <a:t>1z</a:t>
            </a:r>
            <a:r>
              <a:rPr dirty="0" sz="1200" spc="-434">
                <a:latin typeface="Symbol"/>
                <a:cs typeface="Symbol"/>
              </a:rPr>
              <a:t></a:t>
            </a:r>
            <a:r>
              <a:rPr dirty="0" baseline="47619" sz="1050" spc="-652">
                <a:latin typeface="Times New Roman"/>
                <a:cs typeface="Times New Roman"/>
              </a:rPr>
              <a:t>I</a:t>
            </a:r>
            <a:r>
              <a:rPr dirty="0" sz="1200" spc="-434">
                <a:latin typeface="Symbol"/>
                <a:cs typeface="Symbol"/>
              </a:rPr>
              <a:t></a:t>
            </a:r>
            <a:r>
              <a:rPr dirty="0" baseline="44444" sz="750" spc="-652">
                <a:latin typeface="Times New Roman"/>
                <a:cs typeface="Times New Roman"/>
              </a:rPr>
              <a:t>2z</a:t>
            </a:r>
            <a:r>
              <a:rPr dirty="0" baseline="44444" sz="750" spc="202">
                <a:latin typeface="Times New Roman"/>
                <a:cs typeface="Times New Roman"/>
              </a:rPr>
              <a:t> </a:t>
            </a:r>
            <a:r>
              <a:rPr dirty="0" baseline="47619" sz="1050">
                <a:latin typeface="Times New Roman"/>
                <a:cs typeface="Times New Roman"/>
              </a:rPr>
              <a:t>t</a:t>
            </a:r>
            <a:r>
              <a:rPr dirty="0" sz="1200">
                <a:latin typeface="Symbol"/>
                <a:cs typeface="Symbol"/>
              </a:rPr>
              <a:t></a:t>
            </a:r>
            <a:r>
              <a:rPr dirty="0" sz="1200" spc="-1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2</a:t>
            </a:r>
            <a:r>
              <a:rPr dirty="0" sz="1200" spc="-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105">
                <a:latin typeface="Times New Roman"/>
                <a:cs typeface="Times New Roman"/>
              </a:rPr>
              <a:t>  </a:t>
            </a:r>
            <a:r>
              <a:rPr dirty="0" sz="1200" spc="-50">
                <a:latin typeface="Times New Roman"/>
                <a:cs typeface="Times New Roman"/>
              </a:rPr>
              <a:t>I</a:t>
            </a:r>
            <a:r>
              <a:rPr dirty="0" sz="1200">
                <a:latin typeface="Times New Roman"/>
                <a:cs typeface="Times New Roman"/>
              </a:rPr>
              <a:t>	cos(</a:t>
            </a:r>
            <a:r>
              <a:rPr dirty="0" sz="1200">
                <a:latin typeface="Symbol"/>
                <a:cs typeface="Symbol"/>
              </a:rPr>
              <a:t></a:t>
            </a:r>
            <a:r>
              <a:rPr dirty="0" sz="1200">
                <a:latin typeface="Times New Roman"/>
                <a:cs typeface="Times New Roman"/>
              </a:rPr>
              <a:t>J</a:t>
            </a:r>
            <a:r>
              <a:rPr dirty="0" sz="1200" spc="100">
                <a:latin typeface="Times New Roman"/>
                <a:cs typeface="Times New Roman"/>
              </a:rPr>
              <a:t>  </a:t>
            </a:r>
            <a:r>
              <a:rPr dirty="0" sz="1200">
                <a:latin typeface="Times New Roman"/>
                <a:cs typeface="Times New Roman"/>
              </a:rPr>
              <a:t>t)</a:t>
            </a:r>
            <a:r>
              <a:rPr dirty="0" sz="1200" spc="-120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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180">
                <a:latin typeface="Times New Roman"/>
                <a:cs typeface="Times New Roman"/>
              </a:rPr>
              <a:t>  </a:t>
            </a:r>
            <a:r>
              <a:rPr dirty="0" sz="1200">
                <a:latin typeface="Times New Roman"/>
                <a:cs typeface="Times New Roman"/>
              </a:rPr>
              <a:t>sin(</a:t>
            </a:r>
            <a:r>
              <a:rPr dirty="0" sz="1200">
                <a:latin typeface="Symbol"/>
                <a:cs typeface="Symbol"/>
              </a:rPr>
              <a:t></a:t>
            </a:r>
            <a:r>
              <a:rPr dirty="0" sz="1200">
                <a:latin typeface="Times New Roman"/>
                <a:cs typeface="Times New Roman"/>
              </a:rPr>
              <a:t>J</a:t>
            </a:r>
            <a:r>
              <a:rPr dirty="0" sz="1200" spc="105">
                <a:latin typeface="Times New Roman"/>
                <a:cs typeface="Times New Roman"/>
              </a:rPr>
              <a:t>  </a:t>
            </a:r>
            <a:r>
              <a:rPr dirty="0" sz="1200" spc="-25">
                <a:latin typeface="Times New Roman"/>
                <a:cs typeface="Times New Roman"/>
              </a:rPr>
              <a:t>t)</a:t>
            </a:r>
            <a:endParaRPr sz="1200">
              <a:latin typeface="Times New Roman"/>
              <a:cs typeface="Times New Roman"/>
            </a:endParaRPr>
          </a:p>
          <a:p>
            <a:pPr marL="1258570">
              <a:lnSpc>
                <a:spcPts val="515"/>
              </a:lnSpc>
              <a:tabLst>
                <a:tab pos="2544445" algn="l"/>
                <a:tab pos="3233420" algn="l"/>
                <a:tab pos="3617595" algn="l"/>
                <a:tab pos="4117340" algn="l"/>
              </a:tabLst>
            </a:pPr>
            <a:r>
              <a:rPr dirty="0" sz="700">
                <a:latin typeface="Times New Roman"/>
                <a:cs typeface="Times New Roman"/>
              </a:rPr>
              <a:t>1x</a:t>
            </a:r>
            <a:r>
              <a:rPr dirty="0" sz="700" spc="415">
                <a:latin typeface="Times New Roman"/>
                <a:cs typeface="Times New Roman"/>
              </a:rPr>
              <a:t> </a:t>
            </a:r>
            <a:r>
              <a:rPr dirty="0" sz="700" spc="-25">
                <a:latin typeface="Times New Roman"/>
                <a:cs typeface="Times New Roman"/>
              </a:rPr>
              <a:t>2z</a:t>
            </a:r>
            <a:r>
              <a:rPr dirty="0" sz="700">
                <a:latin typeface="Times New Roman"/>
                <a:cs typeface="Times New Roman"/>
              </a:rPr>
              <a:t>	1x</a:t>
            </a:r>
            <a:r>
              <a:rPr dirty="0" sz="700" spc="35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2</a:t>
            </a:r>
            <a:r>
              <a:rPr dirty="0" sz="700" spc="-90">
                <a:latin typeface="Times New Roman"/>
                <a:cs typeface="Times New Roman"/>
              </a:rPr>
              <a:t> </a:t>
            </a:r>
            <a:r>
              <a:rPr dirty="0" sz="700" spc="-50">
                <a:latin typeface="Times New Roman"/>
                <a:cs typeface="Times New Roman"/>
              </a:rPr>
              <a:t>z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12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1y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12</a:t>
            </a:r>
            <a:endParaRPr sz="700">
              <a:latin typeface="Times New Roman"/>
              <a:cs typeface="Times New Roman"/>
            </a:endParaRPr>
          </a:p>
          <a:p>
            <a:pPr marL="1063625">
              <a:lnSpc>
                <a:spcPts val="1140"/>
              </a:lnSpc>
              <a:spcBef>
                <a:spcPts val="480"/>
              </a:spcBef>
              <a:tabLst>
                <a:tab pos="1569085" algn="l"/>
                <a:tab pos="2831465" algn="l"/>
              </a:tabLst>
            </a:pPr>
            <a:r>
              <a:rPr dirty="0" sz="1200">
                <a:latin typeface="Times New Roman"/>
                <a:cs typeface="Times New Roman"/>
              </a:rPr>
              <a:t>2</a:t>
            </a:r>
            <a:r>
              <a:rPr dirty="0" sz="1200" spc="-185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</a:t>
            </a:r>
            <a:r>
              <a:rPr dirty="0" sz="1200" spc="-1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450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Times New Roman"/>
                <a:cs typeface="Times New Roman"/>
              </a:rPr>
              <a:t>I</a:t>
            </a:r>
            <a:r>
              <a:rPr dirty="0" sz="1200">
                <a:latin typeface="Times New Roman"/>
                <a:cs typeface="Times New Roman"/>
              </a:rPr>
              <a:t>	</a:t>
            </a:r>
            <a:r>
              <a:rPr dirty="0" sz="1200" spc="-310">
                <a:latin typeface="Symbol"/>
                <a:cs typeface="Symbol"/>
              </a:rPr>
              <a:t></a:t>
            </a:r>
            <a:r>
              <a:rPr dirty="0" baseline="43650" sz="1050" spc="-465">
                <a:latin typeface="Times New Roman"/>
                <a:cs typeface="Times New Roman"/>
              </a:rPr>
              <a:t>2</a:t>
            </a:r>
            <a:r>
              <a:rPr dirty="0" baseline="43650" sz="1050" spc="-465">
                <a:latin typeface="Symbol"/>
                <a:cs typeface="Symbol"/>
              </a:rPr>
              <a:t></a:t>
            </a:r>
            <a:r>
              <a:rPr dirty="0" baseline="43650" sz="1050" spc="-52">
                <a:latin typeface="Times New Roman"/>
                <a:cs typeface="Times New Roman"/>
              </a:rPr>
              <a:t> </a:t>
            </a:r>
            <a:r>
              <a:rPr dirty="0" baseline="43650" sz="1050" spc="-652">
                <a:latin typeface="Times New Roman"/>
                <a:cs typeface="Times New Roman"/>
              </a:rPr>
              <a:t>J</a:t>
            </a:r>
            <a:r>
              <a:rPr dirty="0" baseline="38888" sz="750" spc="-652">
                <a:latin typeface="Times New Roman"/>
                <a:cs typeface="Times New Roman"/>
              </a:rPr>
              <a:t>1</a:t>
            </a:r>
            <a:r>
              <a:rPr dirty="0" sz="1200" spc="-434">
                <a:latin typeface="Symbol"/>
                <a:cs typeface="Symbol"/>
              </a:rPr>
              <a:t></a:t>
            </a:r>
            <a:r>
              <a:rPr dirty="0" baseline="38888" sz="750" spc="-652">
                <a:latin typeface="Times New Roman"/>
                <a:cs typeface="Times New Roman"/>
              </a:rPr>
              <a:t>2</a:t>
            </a:r>
            <a:r>
              <a:rPr dirty="0" baseline="38888" sz="750" spc="157">
                <a:latin typeface="Times New Roman"/>
                <a:cs typeface="Times New Roman"/>
              </a:rPr>
              <a:t> </a:t>
            </a:r>
            <a:r>
              <a:rPr dirty="0" baseline="43650" sz="1050" spc="-652">
                <a:latin typeface="Times New Roman"/>
                <a:cs typeface="Times New Roman"/>
              </a:rPr>
              <a:t>I</a:t>
            </a:r>
            <a:r>
              <a:rPr dirty="0" baseline="38888" sz="750" spc="-652">
                <a:latin typeface="Times New Roman"/>
                <a:cs typeface="Times New Roman"/>
              </a:rPr>
              <a:t>1z</a:t>
            </a:r>
            <a:r>
              <a:rPr dirty="0" sz="1200" spc="-434">
                <a:latin typeface="Symbol"/>
                <a:cs typeface="Symbol"/>
              </a:rPr>
              <a:t></a:t>
            </a:r>
            <a:r>
              <a:rPr dirty="0" baseline="43650" sz="1050" spc="-652">
                <a:latin typeface="Times New Roman"/>
                <a:cs typeface="Times New Roman"/>
              </a:rPr>
              <a:t>I</a:t>
            </a:r>
            <a:r>
              <a:rPr dirty="0" sz="1200" spc="-434">
                <a:latin typeface="Symbol"/>
                <a:cs typeface="Symbol"/>
              </a:rPr>
              <a:t></a:t>
            </a:r>
            <a:r>
              <a:rPr dirty="0" baseline="38888" sz="750" spc="-652">
                <a:latin typeface="Times New Roman"/>
                <a:cs typeface="Times New Roman"/>
              </a:rPr>
              <a:t>2z</a:t>
            </a:r>
            <a:r>
              <a:rPr dirty="0" baseline="38888" sz="750" spc="202">
                <a:latin typeface="Times New Roman"/>
                <a:cs typeface="Times New Roman"/>
              </a:rPr>
              <a:t> </a:t>
            </a:r>
            <a:r>
              <a:rPr dirty="0" baseline="43650" sz="1050">
                <a:latin typeface="Times New Roman"/>
                <a:cs typeface="Times New Roman"/>
              </a:rPr>
              <a:t>t</a:t>
            </a:r>
            <a:r>
              <a:rPr dirty="0" sz="1200">
                <a:latin typeface="Symbol"/>
                <a:cs typeface="Symbol"/>
              </a:rPr>
              <a:t></a:t>
            </a:r>
            <a:r>
              <a:rPr dirty="0" sz="1200" spc="-1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2</a:t>
            </a:r>
            <a:r>
              <a:rPr dirty="0" sz="1200" spc="-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105">
                <a:latin typeface="Times New Roman"/>
                <a:cs typeface="Times New Roman"/>
              </a:rPr>
              <a:t>  </a:t>
            </a:r>
            <a:r>
              <a:rPr dirty="0" sz="1200" spc="-50">
                <a:latin typeface="Times New Roman"/>
                <a:cs typeface="Times New Roman"/>
              </a:rPr>
              <a:t>I</a:t>
            </a:r>
            <a:r>
              <a:rPr dirty="0" sz="1200">
                <a:latin typeface="Times New Roman"/>
                <a:cs typeface="Times New Roman"/>
              </a:rPr>
              <a:t>	cos(</a:t>
            </a:r>
            <a:r>
              <a:rPr dirty="0" sz="1200">
                <a:latin typeface="Symbol"/>
                <a:cs typeface="Symbol"/>
              </a:rPr>
              <a:t></a:t>
            </a:r>
            <a:r>
              <a:rPr dirty="0" sz="1200">
                <a:latin typeface="Times New Roman"/>
                <a:cs typeface="Times New Roman"/>
              </a:rPr>
              <a:t>J</a:t>
            </a:r>
            <a:r>
              <a:rPr dirty="0" sz="1200" spc="4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t)</a:t>
            </a:r>
            <a:r>
              <a:rPr dirty="0" sz="1200" spc="-12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Symbol"/>
                <a:cs typeface="Symbol"/>
              </a:rPr>
              <a:t></a:t>
            </a:r>
            <a:r>
              <a:rPr dirty="0" sz="1200" spc="-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200">
                <a:latin typeface="Times New Roman"/>
                <a:cs typeface="Times New Roman"/>
              </a:rPr>
              <a:t>  </a:t>
            </a:r>
            <a:r>
              <a:rPr dirty="0" sz="1200">
                <a:latin typeface="Times New Roman"/>
                <a:cs typeface="Times New Roman"/>
              </a:rPr>
              <a:t>sin(</a:t>
            </a:r>
            <a:r>
              <a:rPr dirty="0" sz="1200">
                <a:latin typeface="Symbol"/>
                <a:cs typeface="Symbol"/>
              </a:rPr>
              <a:t></a:t>
            </a:r>
            <a:r>
              <a:rPr dirty="0" sz="1200">
                <a:latin typeface="Times New Roman"/>
                <a:cs typeface="Times New Roman"/>
              </a:rPr>
              <a:t>J</a:t>
            </a:r>
            <a:r>
              <a:rPr dirty="0" sz="1200" spc="49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t)</a:t>
            </a:r>
            <a:endParaRPr sz="1200">
              <a:latin typeface="Times New Roman"/>
              <a:cs typeface="Times New Roman"/>
            </a:endParaRPr>
          </a:p>
          <a:p>
            <a:pPr marL="1264285">
              <a:lnSpc>
                <a:spcPts val="540"/>
              </a:lnSpc>
              <a:tabLst>
                <a:tab pos="2544445" algn="l"/>
                <a:tab pos="3227705" algn="l"/>
                <a:tab pos="3611245" algn="l"/>
                <a:tab pos="4111625" algn="l"/>
              </a:tabLst>
            </a:pPr>
            <a:r>
              <a:rPr dirty="0" sz="700">
                <a:latin typeface="Times New Roman"/>
                <a:cs typeface="Times New Roman"/>
              </a:rPr>
              <a:t>1y</a:t>
            </a:r>
            <a:r>
              <a:rPr dirty="0" sz="700" spc="370">
                <a:latin typeface="Times New Roman"/>
                <a:cs typeface="Times New Roman"/>
              </a:rPr>
              <a:t> </a:t>
            </a:r>
            <a:r>
              <a:rPr dirty="0" sz="700" spc="-25">
                <a:latin typeface="Times New Roman"/>
                <a:cs typeface="Times New Roman"/>
              </a:rPr>
              <a:t>2z</a:t>
            </a:r>
            <a:r>
              <a:rPr dirty="0" sz="700">
                <a:latin typeface="Times New Roman"/>
                <a:cs typeface="Times New Roman"/>
              </a:rPr>
              <a:t>	1y</a:t>
            </a:r>
            <a:r>
              <a:rPr dirty="0" sz="700" spc="355">
                <a:latin typeface="Times New Roman"/>
                <a:cs typeface="Times New Roman"/>
              </a:rPr>
              <a:t> </a:t>
            </a:r>
            <a:r>
              <a:rPr dirty="0" sz="700" spc="-25">
                <a:latin typeface="Times New Roman"/>
                <a:cs typeface="Times New Roman"/>
              </a:rPr>
              <a:t>2z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12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1x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12</a:t>
            </a:r>
            <a:endParaRPr sz="700">
              <a:latin typeface="Times New Roman"/>
              <a:cs typeface="Times New Roman"/>
            </a:endParaRPr>
          </a:p>
          <a:p>
            <a:pPr marL="1057275">
              <a:lnSpc>
                <a:spcPts val="1115"/>
              </a:lnSpc>
              <a:spcBef>
                <a:spcPts val="484"/>
              </a:spcBef>
              <a:tabLst>
                <a:tab pos="1569085" algn="l"/>
              </a:tabLst>
            </a:pPr>
            <a:r>
              <a:rPr dirty="0" sz="1200">
                <a:latin typeface="Times New Roman"/>
                <a:cs typeface="Times New Roman"/>
              </a:rPr>
              <a:t>2</a:t>
            </a:r>
            <a:r>
              <a:rPr dirty="0" sz="1200" spc="-185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</a:t>
            </a:r>
            <a:r>
              <a:rPr dirty="0" sz="1200" spc="-1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495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Times New Roman"/>
                <a:cs typeface="Times New Roman"/>
              </a:rPr>
              <a:t>I</a:t>
            </a:r>
            <a:r>
              <a:rPr dirty="0" sz="1200">
                <a:latin typeface="Times New Roman"/>
                <a:cs typeface="Times New Roman"/>
              </a:rPr>
              <a:t>	</a:t>
            </a:r>
            <a:r>
              <a:rPr dirty="0" sz="1200" spc="-310">
                <a:latin typeface="Symbol"/>
                <a:cs typeface="Symbol"/>
              </a:rPr>
              <a:t></a:t>
            </a:r>
            <a:r>
              <a:rPr dirty="0" baseline="43650" sz="1050" spc="-465">
                <a:latin typeface="Times New Roman"/>
                <a:cs typeface="Times New Roman"/>
              </a:rPr>
              <a:t>2</a:t>
            </a:r>
            <a:r>
              <a:rPr dirty="0" sz="1200" spc="-310">
                <a:latin typeface="Symbol"/>
                <a:cs typeface="Symbol"/>
              </a:rPr>
              <a:t></a:t>
            </a:r>
            <a:r>
              <a:rPr dirty="0" baseline="43650" sz="1050" spc="-465">
                <a:latin typeface="Symbol"/>
                <a:cs typeface="Symbol"/>
              </a:rPr>
              <a:t></a:t>
            </a:r>
            <a:r>
              <a:rPr dirty="0" baseline="43650" sz="1050" spc="-52">
                <a:latin typeface="Times New Roman"/>
                <a:cs typeface="Times New Roman"/>
              </a:rPr>
              <a:t> </a:t>
            </a:r>
            <a:r>
              <a:rPr dirty="0" baseline="43650" sz="1050" spc="-652">
                <a:latin typeface="Times New Roman"/>
                <a:cs typeface="Times New Roman"/>
              </a:rPr>
              <a:t>J</a:t>
            </a:r>
            <a:r>
              <a:rPr dirty="0" baseline="44444" sz="750" spc="-652">
                <a:latin typeface="Times New Roman"/>
                <a:cs typeface="Times New Roman"/>
              </a:rPr>
              <a:t>1</a:t>
            </a:r>
            <a:r>
              <a:rPr dirty="0" sz="1200" spc="-434">
                <a:latin typeface="Symbol"/>
                <a:cs typeface="Symbol"/>
              </a:rPr>
              <a:t></a:t>
            </a:r>
            <a:r>
              <a:rPr dirty="0" baseline="44444" sz="750" spc="-652">
                <a:latin typeface="Times New Roman"/>
                <a:cs typeface="Times New Roman"/>
              </a:rPr>
              <a:t>2</a:t>
            </a:r>
            <a:r>
              <a:rPr dirty="0" baseline="44444" sz="750" spc="157">
                <a:latin typeface="Times New Roman"/>
                <a:cs typeface="Times New Roman"/>
              </a:rPr>
              <a:t> </a:t>
            </a:r>
            <a:r>
              <a:rPr dirty="0" baseline="43650" sz="1050" spc="-652">
                <a:latin typeface="Times New Roman"/>
                <a:cs typeface="Times New Roman"/>
              </a:rPr>
              <a:t>I</a:t>
            </a:r>
            <a:r>
              <a:rPr dirty="0" baseline="44444" sz="750" spc="-652">
                <a:latin typeface="Times New Roman"/>
                <a:cs typeface="Times New Roman"/>
              </a:rPr>
              <a:t>1z</a:t>
            </a:r>
            <a:r>
              <a:rPr dirty="0" sz="1200" spc="-434">
                <a:latin typeface="Symbol"/>
                <a:cs typeface="Symbol"/>
              </a:rPr>
              <a:t></a:t>
            </a:r>
            <a:r>
              <a:rPr dirty="0" baseline="43650" sz="1050" spc="-652">
                <a:latin typeface="Times New Roman"/>
                <a:cs typeface="Times New Roman"/>
              </a:rPr>
              <a:t>I</a:t>
            </a:r>
            <a:r>
              <a:rPr dirty="0" sz="1200" spc="-434">
                <a:latin typeface="Symbol"/>
                <a:cs typeface="Symbol"/>
              </a:rPr>
              <a:t></a:t>
            </a:r>
            <a:r>
              <a:rPr dirty="0" baseline="44444" sz="750" spc="-652">
                <a:latin typeface="Times New Roman"/>
                <a:cs typeface="Times New Roman"/>
              </a:rPr>
              <a:t>2z</a:t>
            </a:r>
            <a:r>
              <a:rPr dirty="0" baseline="44444" sz="750" spc="202">
                <a:latin typeface="Times New Roman"/>
                <a:cs typeface="Times New Roman"/>
              </a:rPr>
              <a:t> </a:t>
            </a:r>
            <a:r>
              <a:rPr dirty="0" baseline="43650" sz="1050">
                <a:latin typeface="Times New Roman"/>
                <a:cs typeface="Times New Roman"/>
              </a:rPr>
              <a:t>t</a:t>
            </a:r>
            <a:r>
              <a:rPr dirty="0" sz="1200">
                <a:latin typeface="Symbol"/>
                <a:cs typeface="Symbol"/>
              </a:rPr>
              <a:t></a:t>
            </a:r>
            <a:r>
              <a:rPr dirty="0" sz="1200" spc="-1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2</a:t>
            </a:r>
            <a:r>
              <a:rPr dirty="0" sz="1200" spc="-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105">
                <a:latin typeface="Times New Roman"/>
                <a:cs typeface="Times New Roman"/>
              </a:rPr>
              <a:t>  </a:t>
            </a:r>
            <a:r>
              <a:rPr dirty="0" sz="1200" spc="-50">
                <a:latin typeface="Times New Roman"/>
                <a:cs typeface="Times New Roman"/>
              </a:rPr>
              <a:t>I</a:t>
            </a:r>
            <a:endParaRPr sz="1200">
              <a:latin typeface="Times New Roman"/>
              <a:cs typeface="Times New Roman"/>
            </a:endParaRPr>
          </a:p>
          <a:p>
            <a:pPr marL="1252220">
              <a:lnSpc>
                <a:spcPts val="515"/>
              </a:lnSpc>
              <a:tabLst>
                <a:tab pos="2544445" algn="l"/>
              </a:tabLst>
            </a:pPr>
            <a:r>
              <a:rPr dirty="0" sz="700">
                <a:latin typeface="Times New Roman"/>
                <a:cs typeface="Times New Roman"/>
              </a:rPr>
              <a:t>1x</a:t>
            </a:r>
            <a:r>
              <a:rPr dirty="0" sz="700" spc="415">
                <a:latin typeface="Times New Roman"/>
                <a:cs typeface="Times New Roman"/>
              </a:rPr>
              <a:t> </a:t>
            </a:r>
            <a:r>
              <a:rPr dirty="0" sz="700" spc="-25">
                <a:latin typeface="Times New Roman"/>
                <a:cs typeface="Times New Roman"/>
              </a:rPr>
              <a:t>2y</a:t>
            </a:r>
            <a:r>
              <a:rPr dirty="0" sz="700">
                <a:latin typeface="Times New Roman"/>
                <a:cs typeface="Times New Roman"/>
              </a:rPr>
              <a:t>	1x</a:t>
            </a:r>
            <a:r>
              <a:rPr dirty="0" sz="700" spc="35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2</a:t>
            </a:r>
            <a:r>
              <a:rPr dirty="0" sz="700" spc="-90">
                <a:latin typeface="Times New Roman"/>
                <a:cs typeface="Times New Roman"/>
              </a:rPr>
              <a:t> </a:t>
            </a:r>
            <a:r>
              <a:rPr dirty="0" sz="700" spc="-50">
                <a:latin typeface="Times New Roman"/>
                <a:cs typeface="Times New Roman"/>
              </a:rPr>
              <a:t>y</a:t>
            </a: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700">
              <a:latin typeface="Times New Roman"/>
              <a:cs typeface="Times New Roman"/>
            </a:endParaRPr>
          </a:p>
          <a:p>
            <a:pPr marL="75565">
              <a:lnSpc>
                <a:spcPct val="100000"/>
              </a:lnSpc>
            </a:pP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applied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various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terms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Symbol"/>
                <a:cs typeface="Symbol"/>
              </a:rPr>
              <a:t></a:t>
            </a:r>
            <a:r>
              <a:rPr dirty="0" baseline="-10416" sz="1200">
                <a:latin typeface="Arial"/>
                <a:cs typeface="Arial"/>
              </a:rPr>
              <a:t>1</a:t>
            </a:r>
            <a:r>
              <a:rPr dirty="0" baseline="-10416" sz="1200" spc="13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above: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491976" y="6160142"/>
            <a:ext cx="120014" cy="132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00">
                <a:latin typeface="Times New Roman"/>
                <a:cs typeface="Times New Roman"/>
              </a:rPr>
              <a:t>2</a:t>
            </a:r>
            <a:r>
              <a:rPr dirty="0" sz="700" spc="-95">
                <a:latin typeface="Times New Roman"/>
                <a:cs typeface="Times New Roman"/>
              </a:rPr>
              <a:t> </a:t>
            </a:r>
            <a:r>
              <a:rPr dirty="0" sz="700" spc="-50">
                <a:latin typeface="Times New Roman"/>
                <a:cs typeface="Times New Roman"/>
              </a:rPr>
              <a:t>z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3864342" y="6160142"/>
            <a:ext cx="113030" cy="132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00" spc="-25">
                <a:latin typeface="Times New Roman"/>
                <a:cs typeface="Times New Roman"/>
              </a:rPr>
              <a:t>1x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456165" y="6160142"/>
            <a:ext cx="723265" cy="132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16865" algn="l"/>
                <a:tab pos="615950" algn="l"/>
              </a:tabLst>
            </a:pPr>
            <a:r>
              <a:rPr dirty="0" sz="700" spc="-25">
                <a:latin typeface="Times New Roman"/>
                <a:cs typeface="Times New Roman"/>
              </a:rPr>
              <a:t>eq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1z</a:t>
            </a:r>
            <a:r>
              <a:rPr dirty="0" sz="700">
                <a:latin typeface="Times New Roman"/>
                <a:cs typeface="Times New Roman"/>
              </a:rPr>
              <a:t>	2</a:t>
            </a:r>
            <a:r>
              <a:rPr dirty="0" sz="700" spc="-105">
                <a:latin typeface="Times New Roman"/>
                <a:cs typeface="Times New Roman"/>
              </a:rPr>
              <a:t> </a:t>
            </a:r>
            <a:r>
              <a:rPr dirty="0" sz="700" spc="-50">
                <a:latin typeface="Times New Roman"/>
                <a:cs typeface="Times New Roman"/>
              </a:rPr>
              <a:t>z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3960857" y="6060147"/>
            <a:ext cx="1577975" cy="2082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latin typeface="Times New Roman"/>
                <a:cs typeface="Times New Roman"/>
              </a:rPr>
              <a:t>cos(</a:t>
            </a:r>
            <a:r>
              <a:rPr dirty="0" sz="1200">
                <a:latin typeface="Symbol"/>
                <a:cs typeface="Symbol"/>
              </a:rPr>
              <a:t></a:t>
            </a:r>
            <a:r>
              <a:rPr dirty="0" baseline="-23809" sz="1050">
                <a:latin typeface="Times New Roman"/>
                <a:cs typeface="Times New Roman"/>
              </a:rPr>
              <a:t>1</a:t>
            </a:r>
            <a:r>
              <a:rPr dirty="0" baseline="-23809" sz="1050" spc="1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t)</a:t>
            </a:r>
            <a:r>
              <a:rPr dirty="0" sz="1200" spc="-80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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baseline="-23809" sz="1050">
                <a:latin typeface="Times New Roman"/>
                <a:cs typeface="Times New Roman"/>
              </a:rPr>
              <a:t>1y</a:t>
            </a:r>
            <a:r>
              <a:rPr dirty="0" baseline="-23809" sz="1050" spc="67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sin(</a:t>
            </a:r>
            <a:r>
              <a:rPr dirty="0" sz="1200">
                <a:latin typeface="Symbol"/>
                <a:cs typeface="Symbol"/>
              </a:rPr>
              <a:t></a:t>
            </a:r>
            <a:r>
              <a:rPr dirty="0" baseline="-23809" sz="1050">
                <a:latin typeface="Times New Roman"/>
                <a:cs typeface="Times New Roman"/>
              </a:rPr>
              <a:t>1</a:t>
            </a:r>
            <a:r>
              <a:rPr dirty="0" baseline="-23809" sz="1050" spc="1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t)</a:t>
            </a:r>
            <a:r>
              <a:rPr dirty="0" sz="1200" spc="-80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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Times New Roman"/>
                <a:cs typeface="Times New Roman"/>
              </a:rPr>
              <a:t>I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2358629" y="6060147"/>
            <a:ext cx="722630" cy="2082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43840" algn="l"/>
              </a:tabLst>
            </a:pPr>
            <a:r>
              <a:rPr dirty="0" sz="1200" spc="-50">
                <a:latin typeface="Symbol"/>
                <a:cs typeface="Symbol"/>
              </a:rPr>
              <a:t></a:t>
            </a:r>
            <a:r>
              <a:rPr dirty="0" sz="1200">
                <a:latin typeface="Times New Roman"/>
                <a:cs typeface="Times New Roman"/>
              </a:rPr>
              <a:t>	</a:t>
            </a:r>
            <a:r>
              <a:rPr dirty="0" sz="1200">
                <a:latin typeface="Symbol"/>
                <a:cs typeface="Symbol"/>
              </a:rPr>
              <a:t>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190">
                <a:latin typeface="Times New Roman"/>
                <a:cs typeface="Times New Roman"/>
              </a:rPr>
              <a:t>  </a:t>
            </a:r>
            <a:r>
              <a:rPr dirty="0" sz="1200">
                <a:latin typeface="Symbol"/>
                <a:cs typeface="Symbol"/>
              </a:rPr>
              <a:t>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Times New Roman"/>
                <a:cs typeface="Times New Roman"/>
              </a:rPr>
              <a:t>I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168377" y="5986998"/>
            <a:ext cx="749300" cy="2082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-27777" sz="1800" spc="-525">
                <a:latin typeface="Symbol"/>
                <a:cs typeface="Symbol"/>
              </a:rPr>
              <a:t></a:t>
            </a:r>
            <a:r>
              <a:rPr dirty="0" sz="700" spc="-350">
                <a:latin typeface="Symbol"/>
                <a:cs typeface="Symbol"/>
              </a:rPr>
              <a:t></a:t>
            </a:r>
            <a:r>
              <a:rPr dirty="0" baseline="-27777" sz="1800" spc="-525">
                <a:latin typeface="Symbol"/>
                <a:cs typeface="Symbol"/>
              </a:rPr>
              <a:t></a:t>
            </a:r>
            <a:r>
              <a:rPr dirty="0" baseline="-22222" sz="750" spc="-525">
                <a:latin typeface="Times New Roman"/>
                <a:cs typeface="Times New Roman"/>
              </a:rPr>
              <a:t>1</a:t>
            </a:r>
            <a:r>
              <a:rPr dirty="0" baseline="-22222" sz="750" spc="-60">
                <a:latin typeface="Times New Roman"/>
                <a:cs typeface="Times New Roman"/>
              </a:rPr>
              <a:t> </a:t>
            </a:r>
            <a:r>
              <a:rPr dirty="0" sz="700" spc="-280">
                <a:latin typeface="Symbol"/>
                <a:cs typeface="Symbol"/>
              </a:rPr>
              <a:t></a:t>
            </a:r>
            <a:r>
              <a:rPr dirty="0" sz="700" spc="-280">
                <a:latin typeface="Times New Roman"/>
                <a:cs typeface="Times New Roman"/>
              </a:rPr>
              <a:t>I</a:t>
            </a:r>
            <a:r>
              <a:rPr dirty="0" baseline="-22222" sz="750" spc="-419">
                <a:latin typeface="Times New Roman"/>
                <a:cs typeface="Times New Roman"/>
              </a:rPr>
              <a:t>1</a:t>
            </a:r>
            <a:r>
              <a:rPr dirty="0" baseline="-27777" sz="1800" spc="-419">
                <a:latin typeface="Symbol"/>
                <a:cs typeface="Symbol"/>
              </a:rPr>
              <a:t></a:t>
            </a:r>
            <a:r>
              <a:rPr dirty="0" baseline="-22222" sz="750" spc="-419">
                <a:latin typeface="Times New Roman"/>
                <a:cs typeface="Times New Roman"/>
              </a:rPr>
              <a:t>z</a:t>
            </a:r>
            <a:r>
              <a:rPr dirty="0" baseline="-22222" sz="750" spc="52">
                <a:latin typeface="Times New Roman"/>
                <a:cs typeface="Times New Roman"/>
              </a:rPr>
              <a:t> </a:t>
            </a:r>
            <a:r>
              <a:rPr dirty="0" sz="700">
                <a:latin typeface="Symbol"/>
                <a:cs typeface="Symbol"/>
              </a:rPr>
              <a:t></a:t>
            </a:r>
            <a:r>
              <a:rPr dirty="0" sz="700">
                <a:latin typeface="Times New Roman"/>
                <a:cs typeface="Times New Roman"/>
              </a:rPr>
              <a:t>t</a:t>
            </a:r>
            <a:r>
              <a:rPr dirty="0" sz="700" spc="-85">
                <a:latin typeface="Times New Roman"/>
                <a:cs typeface="Times New Roman"/>
              </a:rPr>
              <a:t> </a:t>
            </a:r>
            <a:r>
              <a:rPr dirty="0" baseline="-27777" sz="1800">
                <a:latin typeface="Symbol"/>
                <a:cs typeface="Symbol"/>
              </a:rPr>
              <a:t></a:t>
            </a:r>
            <a:r>
              <a:rPr dirty="0" baseline="-27777" sz="1800" spc="15">
                <a:latin typeface="Times New Roman"/>
                <a:cs typeface="Times New Roman"/>
              </a:rPr>
              <a:t> </a:t>
            </a:r>
            <a:r>
              <a:rPr dirty="0" baseline="-27777" sz="1800" spc="-75">
                <a:latin typeface="Times New Roman"/>
                <a:cs typeface="Times New Roman"/>
              </a:rPr>
              <a:t>I</a:t>
            </a:r>
            <a:endParaRPr baseline="-27777"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14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845553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2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406667" y="866263"/>
            <a:ext cx="5294630" cy="16776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875665">
              <a:lnSpc>
                <a:spcPts val="1140"/>
              </a:lnSpc>
              <a:spcBef>
                <a:spcPts val="100"/>
              </a:spcBef>
              <a:tabLst>
                <a:tab pos="2407285" algn="l"/>
              </a:tabLst>
            </a:pPr>
            <a:r>
              <a:rPr dirty="0" sz="1200">
                <a:latin typeface="Symbol"/>
                <a:cs typeface="Symbol"/>
              </a:rPr>
              <a:t>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 spc="-295">
                <a:latin typeface="Symbol"/>
                <a:cs typeface="Symbol"/>
              </a:rPr>
              <a:t></a:t>
            </a:r>
            <a:r>
              <a:rPr dirty="0" baseline="43650" sz="1050" spc="-442">
                <a:latin typeface="Times New Roman"/>
                <a:cs typeface="Times New Roman"/>
              </a:rPr>
              <a:t>2</a:t>
            </a:r>
            <a:r>
              <a:rPr dirty="0" sz="1200" spc="-295">
                <a:latin typeface="Symbol"/>
                <a:cs typeface="Symbol"/>
              </a:rPr>
              <a:t></a:t>
            </a:r>
            <a:r>
              <a:rPr dirty="0" baseline="43650" sz="1050" spc="-442">
                <a:latin typeface="Symbol"/>
                <a:cs typeface="Symbol"/>
              </a:rPr>
              <a:t></a:t>
            </a:r>
            <a:r>
              <a:rPr dirty="0" baseline="43650" sz="1050" spc="-120">
                <a:latin typeface="Times New Roman"/>
                <a:cs typeface="Times New Roman"/>
              </a:rPr>
              <a:t> </a:t>
            </a:r>
            <a:r>
              <a:rPr dirty="0" baseline="43650" sz="1050" spc="-644">
                <a:latin typeface="Times New Roman"/>
                <a:cs typeface="Times New Roman"/>
              </a:rPr>
              <a:t>J</a:t>
            </a:r>
            <a:r>
              <a:rPr dirty="0" baseline="44444" sz="750" spc="-644">
                <a:latin typeface="Times New Roman"/>
                <a:cs typeface="Times New Roman"/>
              </a:rPr>
              <a:t>1</a:t>
            </a:r>
            <a:r>
              <a:rPr dirty="0" sz="1200" spc="-430">
                <a:latin typeface="Symbol"/>
                <a:cs typeface="Symbol"/>
              </a:rPr>
              <a:t></a:t>
            </a:r>
            <a:r>
              <a:rPr dirty="0" baseline="44444" sz="750" spc="-644">
                <a:latin typeface="Times New Roman"/>
                <a:cs typeface="Times New Roman"/>
              </a:rPr>
              <a:t>2</a:t>
            </a:r>
            <a:r>
              <a:rPr dirty="0" baseline="44444" sz="750" spc="157">
                <a:latin typeface="Times New Roman"/>
                <a:cs typeface="Times New Roman"/>
              </a:rPr>
              <a:t> </a:t>
            </a:r>
            <a:r>
              <a:rPr dirty="0" baseline="43650" sz="1050" spc="-644">
                <a:latin typeface="Times New Roman"/>
                <a:cs typeface="Times New Roman"/>
              </a:rPr>
              <a:t>I</a:t>
            </a:r>
            <a:r>
              <a:rPr dirty="0" baseline="44444" sz="750" spc="-644">
                <a:latin typeface="Times New Roman"/>
                <a:cs typeface="Times New Roman"/>
              </a:rPr>
              <a:t>1z</a:t>
            </a:r>
            <a:r>
              <a:rPr dirty="0" sz="1200" spc="-430">
                <a:latin typeface="Symbol"/>
                <a:cs typeface="Symbol"/>
              </a:rPr>
              <a:t></a:t>
            </a:r>
            <a:r>
              <a:rPr dirty="0" baseline="43650" sz="1050" spc="-644">
                <a:latin typeface="Times New Roman"/>
                <a:cs typeface="Times New Roman"/>
              </a:rPr>
              <a:t>I</a:t>
            </a:r>
            <a:r>
              <a:rPr dirty="0" sz="1200" spc="-430">
                <a:latin typeface="Symbol"/>
                <a:cs typeface="Symbol"/>
              </a:rPr>
              <a:t></a:t>
            </a:r>
            <a:r>
              <a:rPr dirty="0" baseline="44444" sz="750" spc="-644">
                <a:latin typeface="Times New Roman"/>
                <a:cs typeface="Times New Roman"/>
              </a:rPr>
              <a:t>2z</a:t>
            </a:r>
            <a:r>
              <a:rPr dirty="0" baseline="44444" sz="750" spc="195">
                <a:latin typeface="Times New Roman"/>
                <a:cs typeface="Times New Roman"/>
              </a:rPr>
              <a:t> </a:t>
            </a:r>
            <a:r>
              <a:rPr dirty="0" baseline="43650" sz="1050">
                <a:latin typeface="Times New Roman"/>
                <a:cs typeface="Times New Roman"/>
              </a:rPr>
              <a:t>t</a:t>
            </a:r>
            <a:r>
              <a:rPr dirty="0" sz="1200">
                <a:latin typeface="Symbol"/>
                <a:cs typeface="Symbol"/>
              </a:rPr>
              <a:t></a:t>
            </a:r>
            <a:r>
              <a:rPr dirty="0" sz="1200" spc="-1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{I</a:t>
            </a:r>
            <a:r>
              <a:rPr dirty="0" sz="1200" spc="190">
                <a:latin typeface="Times New Roman"/>
                <a:cs typeface="Times New Roman"/>
              </a:rPr>
              <a:t>  </a:t>
            </a:r>
            <a:r>
              <a:rPr dirty="0" sz="1200">
                <a:latin typeface="Times New Roman"/>
                <a:cs typeface="Times New Roman"/>
              </a:rPr>
              <a:t>cos(</a:t>
            </a:r>
            <a:r>
              <a:rPr dirty="0" sz="1200">
                <a:latin typeface="Symbol"/>
                <a:cs typeface="Symbol"/>
              </a:rPr>
              <a:t></a:t>
            </a:r>
            <a:r>
              <a:rPr dirty="0" sz="1200">
                <a:latin typeface="Times New Roman"/>
                <a:cs typeface="Times New Roman"/>
              </a:rPr>
              <a:t>J</a:t>
            </a:r>
            <a:r>
              <a:rPr dirty="0" sz="1200" spc="110">
                <a:latin typeface="Times New Roman"/>
                <a:cs typeface="Times New Roman"/>
              </a:rPr>
              <a:t>  </a:t>
            </a:r>
            <a:r>
              <a:rPr dirty="0" sz="1200">
                <a:latin typeface="Times New Roman"/>
                <a:cs typeface="Times New Roman"/>
              </a:rPr>
              <a:t>t)</a:t>
            </a:r>
            <a:r>
              <a:rPr dirty="0" sz="1200" spc="-125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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2</a:t>
            </a:r>
            <a:r>
              <a:rPr dirty="0" sz="1200" spc="-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445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Times New Roman"/>
                <a:cs typeface="Times New Roman"/>
              </a:rPr>
              <a:t>I</a:t>
            </a:r>
            <a:r>
              <a:rPr dirty="0" sz="1200">
                <a:latin typeface="Times New Roman"/>
                <a:cs typeface="Times New Roman"/>
              </a:rPr>
              <a:t>	sin(</a:t>
            </a:r>
            <a:r>
              <a:rPr dirty="0" sz="1200">
                <a:latin typeface="Symbol"/>
                <a:cs typeface="Symbol"/>
              </a:rPr>
              <a:t></a:t>
            </a:r>
            <a:r>
              <a:rPr dirty="0" sz="1200">
                <a:latin typeface="Times New Roman"/>
                <a:cs typeface="Times New Roman"/>
              </a:rPr>
              <a:t>J</a:t>
            </a:r>
            <a:r>
              <a:rPr dirty="0" sz="1200" spc="114">
                <a:latin typeface="Times New Roman"/>
                <a:cs typeface="Times New Roman"/>
              </a:rPr>
              <a:t>  </a:t>
            </a:r>
            <a:r>
              <a:rPr dirty="0" sz="1200">
                <a:latin typeface="Times New Roman"/>
                <a:cs typeface="Times New Roman"/>
              </a:rPr>
              <a:t>t)}</a:t>
            </a:r>
            <a:r>
              <a:rPr dirty="0" sz="1200">
                <a:latin typeface="Symbol"/>
                <a:cs typeface="Symbol"/>
              </a:rPr>
              <a:t></a:t>
            </a:r>
            <a:r>
              <a:rPr dirty="0" sz="1200" spc="-1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cos(</a:t>
            </a:r>
            <a:r>
              <a:rPr dirty="0" sz="1200">
                <a:latin typeface="Symbol"/>
                <a:cs typeface="Symbol"/>
              </a:rPr>
              <a:t>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t)</a:t>
            </a:r>
            <a:endParaRPr sz="1200">
              <a:latin typeface="Times New Roman"/>
              <a:cs typeface="Times New Roman"/>
            </a:endParaRPr>
          </a:p>
          <a:p>
            <a:pPr marL="909319">
              <a:lnSpc>
                <a:spcPts val="540"/>
              </a:lnSpc>
              <a:tabLst>
                <a:tab pos="1927225" algn="l"/>
                <a:tab pos="2451735" algn="l"/>
                <a:tab pos="2945765" algn="l"/>
                <a:tab pos="3597910" algn="l"/>
                <a:tab pos="4262120" algn="l"/>
              </a:tabLst>
            </a:pPr>
            <a:r>
              <a:rPr dirty="0" sz="700" spc="-50">
                <a:latin typeface="Times New Roman"/>
                <a:cs typeface="Times New Roman"/>
              </a:rPr>
              <a:t>1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1x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12</a:t>
            </a:r>
            <a:r>
              <a:rPr dirty="0" sz="700">
                <a:latin typeface="Times New Roman"/>
                <a:cs typeface="Times New Roman"/>
              </a:rPr>
              <a:t>	1y</a:t>
            </a:r>
            <a:r>
              <a:rPr dirty="0" sz="700" spc="360">
                <a:latin typeface="Times New Roman"/>
                <a:cs typeface="Times New Roman"/>
              </a:rPr>
              <a:t> </a:t>
            </a:r>
            <a:r>
              <a:rPr dirty="0" sz="700" spc="-25">
                <a:latin typeface="Times New Roman"/>
                <a:cs typeface="Times New Roman"/>
              </a:rPr>
              <a:t>2z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12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50">
                <a:latin typeface="Times New Roman"/>
                <a:cs typeface="Times New Roman"/>
              </a:rPr>
              <a:t>1</a:t>
            </a:r>
            <a:endParaRPr sz="700">
              <a:latin typeface="Times New Roman"/>
              <a:cs typeface="Times New Roman"/>
            </a:endParaRPr>
          </a:p>
          <a:p>
            <a:pPr algn="r" marL="109220" marR="882650" indent="-109220">
              <a:lnSpc>
                <a:spcPts val="1140"/>
              </a:lnSpc>
              <a:spcBef>
                <a:spcPts val="290"/>
              </a:spcBef>
              <a:buFont typeface="Symbol"/>
              <a:buChar char=""/>
              <a:tabLst>
                <a:tab pos="109220" algn="l"/>
                <a:tab pos="1523365" algn="l"/>
              </a:tabLst>
            </a:pPr>
            <a:r>
              <a:rPr dirty="0" sz="1200">
                <a:latin typeface="Times New Roman"/>
                <a:cs typeface="Times New Roman"/>
              </a:rPr>
              <a:t>{I</a:t>
            </a:r>
            <a:r>
              <a:rPr dirty="0" sz="1200" spc="170">
                <a:latin typeface="Times New Roman"/>
                <a:cs typeface="Times New Roman"/>
              </a:rPr>
              <a:t>  </a:t>
            </a:r>
            <a:r>
              <a:rPr dirty="0" sz="1200">
                <a:latin typeface="Times New Roman"/>
                <a:cs typeface="Times New Roman"/>
              </a:rPr>
              <a:t>cos(</a:t>
            </a:r>
            <a:r>
              <a:rPr dirty="0" sz="1200">
                <a:latin typeface="Symbol"/>
                <a:cs typeface="Symbol"/>
              </a:rPr>
              <a:t></a:t>
            </a:r>
            <a:r>
              <a:rPr dirty="0" sz="1200">
                <a:latin typeface="Times New Roman"/>
                <a:cs typeface="Times New Roman"/>
              </a:rPr>
              <a:t>J</a:t>
            </a:r>
            <a:r>
              <a:rPr dirty="0" sz="1200" spc="4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t)</a:t>
            </a:r>
            <a:r>
              <a:rPr dirty="0" sz="1200" spc="-12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Symbol"/>
                <a:cs typeface="Symbol"/>
              </a:rPr>
              <a:t></a:t>
            </a:r>
            <a:r>
              <a:rPr dirty="0" sz="1200" spc="-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2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455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Times New Roman"/>
                <a:cs typeface="Times New Roman"/>
              </a:rPr>
              <a:t>I</a:t>
            </a:r>
            <a:r>
              <a:rPr dirty="0" sz="1200">
                <a:latin typeface="Times New Roman"/>
                <a:cs typeface="Times New Roman"/>
              </a:rPr>
              <a:t>	sin(</a:t>
            </a:r>
            <a:r>
              <a:rPr dirty="0" sz="1200">
                <a:latin typeface="Symbol"/>
                <a:cs typeface="Symbol"/>
              </a:rPr>
              <a:t></a:t>
            </a:r>
            <a:r>
              <a:rPr dirty="0" sz="1200">
                <a:latin typeface="Times New Roman"/>
                <a:cs typeface="Times New Roman"/>
              </a:rPr>
              <a:t>J</a:t>
            </a:r>
            <a:r>
              <a:rPr dirty="0" sz="1200" spc="125">
                <a:latin typeface="Times New Roman"/>
                <a:cs typeface="Times New Roman"/>
              </a:rPr>
              <a:t>  </a:t>
            </a:r>
            <a:r>
              <a:rPr dirty="0" sz="1200">
                <a:latin typeface="Times New Roman"/>
                <a:cs typeface="Times New Roman"/>
              </a:rPr>
              <a:t>t)}</a:t>
            </a:r>
            <a:r>
              <a:rPr dirty="0" sz="1200">
                <a:latin typeface="Symbol"/>
                <a:cs typeface="Symbol"/>
              </a:rPr>
              <a:t></a:t>
            </a:r>
            <a:r>
              <a:rPr dirty="0" sz="1200" spc="-1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sin(</a:t>
            </a:r>
            <a:r>
              <a:rPr dirty="0" sz="1200">
                <a:latin typeface="Symbol"/>
                <a:cs typeface="Symbol"/>
              </a:rPr>
              <a:t></a:t>
            </a:r>
            <a:r>
              <a:rPr dirty="0" sz="1200" spc="10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t)</a:t>
            </a:r>
            <a:endParaRPr sz="1200">
              <a:latin typeface="Times New Roman"/>
              <a:cs typeface="Times New Roman"/>
            </a:endParaRPr>
          </a:p>
          <a:p>
            <a:pPr marL="1951989">
              <a:lnSpc>
                <a:spcPts val="540"/>
              </a:lnSpc>
              <a:tabLst>
                <a:tab pos="2475865" algn="l"/>
                <a:tab pos="2963545" algn="l"/>
                <a:tab pos="3622040" algn="l"/>
                <a:tab pos="4256405" algn="l"/>
              </a:tabLst>
            </a:pPr>
            <a:r>
              <a:rPr dirty="0" sz="700" spc="-25">
                <a:latin typeface="Times New Roman"/>
                <a:cs typeface="Times New Roman"/>
              </a:rPr>
              <a:t>1y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12</a:t>
            </a:r>
            <a:r>
              <a:rPr dirty="0" sz="700">
                <a:latin typeface="Times New Roman"/>
                <a:cs typeface="Times New Roman"/>
              </a:rPr>
              <a:t>	1x</a:t>
            </a:r>
            <a:r>
              <a:rPr dirty="0" sz="700" spc="360">
                <a:latin typeface="Times New Roman"/>
                <a:cs typeface="Times New Roman"/>
              </a:rPr>
              <a:t> </a:t>
            </a:r>
            <a:r>
              <a:rPr dirty="0" sz="700" spc="-25">
                <a:latin typeface="Times New Roman"/>
                <a:cs typeface="Times New Roman"/>
              </a:rPr>
              <a:t>2z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12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50">
                <a:latin typeface="Times New Roman"/>
                <a:cs typeface="Times New Roman"/>
              </a:rPr>
              <a:t>1</a:t>
            </a:r>
            <a:endParaRPr sz="700">
              <a:latin typeface="Times New Roman"/>
              <a:cs typeface="Times New Roman"/>
            </a:endParaRPr>
          </a:p>
          <a:p>
            <a:pPr algn="r" marL="109220" marR="820419" indent="-109220">
              <a:lnSpc>
                <a:spcPts val="1140"/>
              </a:lnSpc>
              <a:spcBef>
                <a:spcPts val="290"/>
              </a:spcBef>
              <a:buFont typeface="Symbol"/>
              <a:buChar char=""/>
              <a:tabLst>
                <a:tab pos="109220" algn="l"/>
                <a:tab pos="371475" algn="l"/>
                <a:tab pos="1541780" algn="l"/>
              </a:tabLst>
            </a:pPr>
            <a:r>
              <a:rPr dirty="0" sz="1200" spc="-25">
                <a:latin typeface="Times New Roman"/>
                <a:cs typeface="Times New Roman"/>
              </a:rPr>
              <a:t>{I</a:t>
            </a:r>
            <a:r>
              <a:rPr dirty="0" sz="1200">
                <a:latin typeface="Times New Roman"/>
                <a:cs typeface="Times New Roman"/>
              </a:rPr>
              <a:t>	cos(</a:t>
            </a:r>
            <a:r>
              <a:rPr dirty="0" sz="1200">
                <a:latin typeface="Symbol"/>
                <a:cs typeface="Symbol"/>
              </a:rPr>
              <a:t></a:t>
            </a:r>
            <a:r>
              <a:rPr dirty="0" sz="1200">
                <a:latin typeface="Times New Roman"/>
                <a:cs typeface="Times New Roman"/>
              </a:rPr>
              <a:t>J</a:t>
            </a:r>
            <a:r>
              <a:rPr dirty="0" sz="1200" spc="48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t)</a:t>
            </a:r>
            <a:r>
              <a:rPr dirty="0" sz="1200" spc="-125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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2</a:t>
            </a:r>
            <a:r>
              <a:rPr dirty="0" sz="1200" spc="-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409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Times New Roman"/>
                <a:cs typeface="Times New Roman"/>
              </a:rPr>
              <a:t>I</a:t>
            </a:r>
            <a:r>
              <a:rPr dirty="0" sz="1200">
                <a:latin typeface="Times New Roman"/>
                <a:cs typeface="Times New Roman"/>
              </a:rPr>
              <a:t>	sin(</a:t>
            </a:r>
            <a:r>
              <a:rPr dirty="0" sz="1200">
                <a:latin typeface="Symbol"/>
                <a:cs typeface="Symbol"/>
              </a:rPr>
              <a:t></a:t>
            </a:r>
            <a:r>
              <a:rPr dirty="0" sz="1200">
                <a:latin typeface="Times New Roman"/>
                <a:cs typeface="Times New Roman"/>
              </a:rPr>
              <a:t>J</a:t>
            </a:r>
            <a:r>
              <a:rPr dirty="0" sz="1200" spc="110">
                <a:latin typeface="Times New Roman"/>
                <a:cs typeface="Times New Roman"/>
              </a:rPr>
              <a:t>  </a:t>
            </a:r>
            <a:r>
              <a:rPr dirty="0" sz="1200">
                <a:latin typeface="Times New Roman"/>
                <a:cs typeface="Times New Roman"/>
              </a:rPr>
              <a:t>t)}</a:t>
            </a:r>
            <a:r>
              <a:rPr dirty="0" sz="1200">
                <a:latin typeface="Symbol"/>
                <a:cs typeface="Symbol"/>
              </a:rPr>
              <a:t></a:t>
            </a:r>
            <a:r>
              <a:rPr dirty="0" sz="1200" spc="-1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cos(</a:t>
            </a:r>
            <a:r>
              <a:rPr dirty="0" sz="1200">
                <a:latin typeface="Symbol"/>
                <a:cs typeface="Symbol"/>
              </a:rPr>
              <a:t></a:t>
            </a:r>
            <a:r>
              <a:rPr dirty="0" sz="1200" spc="24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t)</a:t>
            </a:r>
            <a:endParaRPr sz="1200">
              <a:latin typeface="Times New Roman"/>
              <a:cs typeface="Times New Roman"/>
            </a:endParaRPr>
          </a:p>
          <a:p>
            <a:pPr marL="1957705">
              <a:lnSpc>
                <a:spcPts val="540"/>
              </a:lnSpc>
              <a:tabLst>
                <a:tab pos="2494280" algn="l"/>
                <a:tab pos="2981960" algn="l"/>
                <a:tab pos="3640454" algn="l"/>
                <a:tab pos="4311015" algn="l"/>
              </a:tabLst>
            </a:pPr>
            <a:r>
              <a:rPr dirty="0" sz="700">
                <a:latin typeface="Times New Roman"/>
                <a:cs typeface="Times New Roman"/>
              </a:rPr>
              <a:t>2</a:t>
            </a:r>
            <a:r>
              <a:rPr dirty="0" sz="700" spc="-95">
                <a:latin typeface="Times New Roman"/>
                <a:cs typeface="Times New Roman"/>
              </a:rPr>
              <a:t> </a:t>
            </a:r>
            <a:r>
              <a:rPr dirty="0" sz="700" spc="-50">
                <a:latin typeface="Times New Roman"/>
                <a:cs typeface="Times New Roman"/>
              </a:rPr>
              <a:t>x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12</a:t>
            </a:r>
            <a:r>
              <a:rPr dirty="0" sz="700">
                <a:latin typeface="Times New Roman"/>
                <a:cs typeface="Times New Roman"/>
              </a:rPr>
              <a:t>	1z</a:t>
            </a:r>
            <a:r>
              <a:rPr dirty="0" sz="700" spc="355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2</a:t>
            </a:r>
            <a:r>
              <a:rPr dirty="0" sz="700" spc="-95">
                <a:latin typeface="Times New Roman"/>
                <a:cs typeface="Times New Roman"/>
              </a:rPr>
              <a:t> </a:t>
            </a:r>
            <a:r>
              <a:rPr dirty="0" sz="700" spc="-50">
                <a:latin typeface="Times New Roman"/>
                <a:cs typeface="Times New Roman"/>
              </a:rPr>
              <a:t>y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12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50">
                <a:latin typeface="Times New Roman"/>
                <a:cs typeface="Times New Roman"/>
              </a:rPr>
              <a:t>2</a:t>
            </a:r>
            <a:endParaRPr sz="700">
              <a:latin typeface="Times New Roman"/>
              <a:cs typeface="Times New Roman"/>
            </a:endParaRPr>
          </a:p>
          <a:p>
            <a:pPr algn="r" marL="109220" marR="850900" indent="-109220">
              <a:lnSpc>
                <a:spcPts val="1140"/>
              </a:lnSpc>
              <a:spcBef>
                <a:spcPts val="295"/>
              </a:spcBef>
              <a:buFont typeface="Symbol"/>
              <a:buChar char=""/>
              <a:tabLst>
                <a:tab pos="109220" algn="l"/>
                <a:tab pos="371475" algn="l"/>
                <a:tab pos="1541780" algn="l"/>
              </a:tabLst>
            </a:pPr>
            <a:r>
              <a:rPr dirty="0" sz="1200" spc="-25">
                <a:latin typeface="Times New Roman"/>
                <a:cs typeface="Times New Roman"/>
              </a:rPr>
              <a:t>{I</a:t>
            </a:r>
            <a:r>
              <a:rPr dirty="0" sz="1200">
                <a:latin typeface="Times New Roman"/>
                <a:cs typeface="Times New Roman"/>
              </a:rPr>
              <a:t>	cos(</a:t>
            </a:r>
            <a:r>
              <a:rPr dirty="0" sz="1200">
                <a:latin typeface="Symbol"/>
                <a:cs typeface="Symbol"/>
              </a:rPr>
              <a:t></a:t>
            </a:r>
            <a:r>
              <a:rPr dirty="0" sz="1200">
                <a:latin typeface="Times New Roman"/>
                <a:cs typeface="Times New Roman"/>
              </a:rPr>
              <a:t>J</a:t>
            </a:r>
            <a:r>
              <a:rPr dirty="0" sz="1200" spc="105">
                <a:latin typeface="Times New Roman"/>
                <a:cs typeface="Times New Roman"/>
              </a:rPr>
              <a:t>  </a:t>
            </a:r>
            <a:r>
              <a:rPr dirty="0" sz="1200">
                <a:latin typeface="Times New Roman"/>
                <a:cs typeface="Times New Roman"/>
              </a:rPr>
              <a:t>t)</a:t>
            </a:r>
            <a:r>
              <a:rPr dirty="0" sz="1200" spc="-12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Symbol"/>
                <a:cs typeface="Symbol"/>
              </a:rPr>
              <a:t></a:t>
            </a:r>
            <a:r>
              <a:rPr dirty="0" sz="1200" spc="-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2</a:t>
            </a:r>
            <a:r>
              <a:rPr dirty="0" sz="1200" spc="-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</a:t>
            </a:r>
            <a:r>
              <a:rPr dirty="0" sz="1200" spc="445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Times New Roman"/>
                <a:cs typeface="Times New Roman"/>
              </a:rPr>
              <a:t>I</a:t>
            </a:r>
            <a:r>
              <a:rPr dirty="0" sz="1200">
                <a:latin typeface="Times New Roman"/>
                <a:cs typeface="Times New Roman"/>
              </a:rPr>
              <a:t>	sin(</a:t>
            </a:r>
            <a:r>
              <a:rPr dirty="0" sz="1200">
                <a:latin typeface="Symbol"/>
                <a:cs typeface="Symbol"/>
              </a:rPr>
              <a:t></a:t>
            </a:r>
            <a:r>
              <a:rPr dirty="0" sz="1200">
                <a:latin typeface="Times New Roman"/>
                <a:cs typeface="Times New Roman"/>
              </a:rPr>
              <a:t>J</a:t>
            </a:r>
            <a:r>
              <a:rPr dirty="0" sz="1200" spc="120">
                <a:latin typeface="Times New Roman"/>
                <a:cs typeface="Times New Roman"/>
              </a:rPr>
              <a:t>  </a:t>
            </a:r>
            <a:r>
              <a:rPr dirty="0" sz="1200">
                <a:latin typeface="Times New Roman"/>
                <a:cs typeface="Times New Roman"/>
              </a:rPr>
              <a:t>t)}</a:t>
            </a:r>
            <a:r>
              <a:rPr dirty="0" sz="1200">
                <a:latin typeface="Symbol"/>
                <a:cs typeface="Symbol"/>
              </a:rPr>
              <a:t></a:t>
            </a:r>
            <a:r>
              <a:rPr dirty="0" sz="1200" spc="-1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sin(</a:t>
            </a:r>
            <a:r>
              <a:rPr dirty="0" sz="1200">
                <a:latin typeface="Symbol"/>
                <a:cs typeface="Symbol"/>
              </a:rPr>
              <a:t></a:t>
            </a:r>
            <a:r>
              <a:rPr dirty="0" sz="1200" spc="20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t)</a:t>
            </a:r>
            <a:endParaRPr sz="1200">
              <a:latin typeface="Times New Roman"/>
              <a:cs typeface="Times New Roman"/>
            </a:endParaRPr>
          </a:p>
          <a:p>
            <a:pPr marL="1957705">
              <a:lnSpc>
                <a:spcPts val="540"/>
              </a:lnSpc>
              <a:tabLst>
                <a:tab pos="2488565" algn="l"/>
                <a:tab pos="2976245" algn="l"/>
                <a:tab pos="3634104" algn="l"/>
                <a:tab pos="4280535" algn="l"/>
              </a:tabLst>
            </a:pPr>
            <a:r>
              <a:rPr dirty="0" sz="700">
                <a:latin typeface="Times New Roman"/>
                <a:cs typeface="Times New Roman"/>
              </a:rPr>
              <a:t>2</a:t>
            </a:r>
            <a:r>
              <a:rPr dirty="0" sz="700" spc="-95">
                <a:latin typeface="Times New Roman"/>
                <a:cs typeface="Times New Roman"/>
              </a:rPr>
              <a:t> </a:t>
            </a:r>
            <a:r>
              <a:rPr dirty="0" sz="700" spc="-50">
                <a:latin typeface="Times New Roman"/>
                <a:cs typeface="Times New Roman"/>
              </a:rPr>
              <a:t>y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12</a:t>
            </a:r>
            <a:r>
              <a:rPr dirty="0" sz="700">
                <a:latin typeface="Times New Roman"/>
                <a:cs typeface="Times New Roman"/>
              </a:rPr>
              <a:t>	1z</a:t>
            </a:r>
            <a:r>
              <a:rPr dirty="0" sz="700" spc="35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2</a:t>
            </a:r>
            <a:r>
              <a:rPr dirty="0" sz="700" spc="-90">
                <a:latin typeface="Times New Roman"/>
                <a:cs typeface="Times New Roman"/>
              </a:rPr>
              <a:t> </a:t>
            </a:r>
            <a:r>
              <a:rPr dirty="0" sz="700" spc="-50">
                <a:latin typeface="Times New Roman"/>
                <a:cs typeface="Times New Roman"/>
              </a:rPr>
              <a:t>x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25">
                <a:latin typeface="Times New Roman"/>
                <a:cs typeface="Times New Roman"/>
              </a:rPr>
              <a:t>12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50">
                <a:latin typeface="Times New Roman"/>
                <a:cs typeface="Times New Roman"/>
              </a:rPr>
              <a:t>2</a:t>
            </a:r>
            <a:endParaRPr sz="700">
              <a:latin typeface="Times New Roman"/>
              <a:cs typeface="Times New Roman"/>
            </a:endParaRPr>
          </a:p>
          <a:p>
            <a:pPr marL="1726564">
              <a:lnSpc>
                <a:spcPts val="1140"/>
              </a:lnSpc>
              <a:spcBef>
                <a:spcPts val="290"/>
              </a:spcBef>
            </a:pPr>
            <a:r>
              <a:rPr dirty="0" sz="1200">
                <a:latin typeface="Symbol"/>
                <a:cs typeface="Symbol"/>
              </a:rPr>
              <a:t>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Symbol"/>
                <a:cs typeface="Symbol"/>
              </a:rPr>
              <a:t></a:t>
            </a:r>
            <a:endParaRPr sz="1200">
              <a:latin typeface="Symbol"/>
              <a:cs typeface="Symbol"/>
            </a:endParaRPr>
          </a:p>
          <a:p>
            <a:pPr marL="1951989">
              <a:lnSpc>
                <a:spcPts val="540"/>
              </a:lnSpc>
            </a:pPr>
            <a:r>
              <a:rPr dirty="0" sz="700" spc="-50">
                <a:latin typeface="Times New Roman"/>
                <a:cs typeface="Times New Roman"/>
              </a:rPr>
              <a:t>2</a:t>
            </a:r>
            <a:endParaRPr sz="700">
              <a:latin typeface="Times New Roman"/>
              <a:cs typeface="Times New Roman"/>
            </a:endParaRPr>
          </a:p>
          <a:p>
            <a:pPr marL="38100">
              <a:lnSpc>
                <a:spcPts val="1415"/>
              </a:lnSpc>
              <a:spcBef>
                <a:spcPts val="630"/>
              </a:spcBef>
            </a:pPr>
            <a:r>
              <a:rPr dirty="0" sz="1200" b="1">
                <a:latin typeface="Arial"/>
                <a:cs typeface="Arial"/>
              </a:rPr>
              <a:t>References: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O.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W.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Sørensen,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G.W.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Eich,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M.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H.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Levitt,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G.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Bodenhausen,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R.</a:t>
            </a:r>
            <a:endParaRPr sz="1200">
              <a:latin typeface="Arial"/>
              <a:cs typeface="Arial"/>
            </a:endParaRPr>
          </a:p>
          <a:p>
            <a:pPr marL="38100">
              <a:lnSpc>
                <a:spcPts val="1415"/>
              </a:lnSpc>
            </a:pPr>
            <a:r>
              <a:rPr dirty="0" sz="1200">
                <a:latin typeface="Arial"/>
                <a:cs typeface="Arial"/>
              </a:rPr>
              <a:t>R.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Ernst, </a:t>
            </a:r>
            <a:r>
              <a:rPr dirty="0" sz="1200" i="1">
                <a:latin typeface="Arial"/>
                <a:cs typeface="Arial"/>
              </a:rPr>
              <a:t>Progres</a:t>
            </a:r>
            <a:r>
              <a:rPr dirty="0" sz="1200" spc="-2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in</a:t>
            </a:r>
            <a:r>
              <a:rPr dirty="0" sz="1200" spc="-2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NMR</a:t>
            </a:r>
            <a:r>
              <a:rPr dirty="0" sz="1200" spc="-2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Spectroscopy</a:t>
            </a:r>
            <a:r>
              <a:rPr dirty="0" sz="1200">
                <a:latin typeface="Arial"/>
                <a:cs typeface="Arial"/>
              </a:rPr>
              <a:t>,</a:t>
            </a:r>
            <a:r>
              <a:rPr dirty="0" sz="1200" spc="-50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16</a:t>
            </a:r>
            <a:r>
              <a:rPr dirty="0" sz="1200">
                <a:latin typeface="Arial"/>
                <a:cs typeface="Arial"/>
              </a:rPr>
              <a:t>,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163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(1983).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889520" y="2896110"/>
            <a:ext cx="5963285" cy="59880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5949950" algn="l"/>
              </a:tabLst>
            </a:pP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1.5</a:t>
            </a:r>
            <a:r>
              <a:rPr dirty="0" u="heavy" sz="1550" spc="5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Sensitivity</a:t>
            </a:r>
            <a:r>
              <a:rPr dirty="0" u="heavy" sz="1550" spc="1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of</a:t>
            </a:r>
            <a:r>
              <a:rPr dirty="0" u="heavy" sz="1550" spc="1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NMR</a:t>
            </a:r>
            <a:r>
              <a:rPr dirty="0" u="heavy" sz="1550" spc="1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Experiments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1550">
              <a:latin typeface="Arial"/>
              <a:cs typeface="Arial"/>
            </a:endParaRPr>
          </a:p>
          <a:p>
            <a:pPr marL="554990">
              <a:lnSpc>
                <a:spcPct val="100000"/>
              </a:lnSpc>
              <a:spcBef>
                <a:spcPts val="1175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sensitivity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NMR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experiments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given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signal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noise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ratio: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4715255" y="3582415"/>
            <a:ext cx="250190" cy="167640"/>
            <a:chOff x="4715255" y="3582415"/>
            <a:chExt cx="250190" cy="167640"/>
          </a:xfrm>
        </p:grpSpPr>
        <p:sp>
          <p:nvSpPr>
            <p:cNvPr id="8" name="object 8" descr=""/>
            <p:cNvSpPr/>
            <p:nvPr/>
          </p:nvSpPr>
          <p:spPr>
            <a:xfrm>
              <a:off x="4718303" y="3689095"/>
              <a:ext cx="18415" cy="12700"/>
            </a:xfrm>
            <a:custGeom>
              <a:avLst/>
              <a:gdLst/>
              <a:ahLst/>
              <a:cxnLst/>
              <a:rect l="l" t="t" r="r" b="b"/>
              <a:pathLst>
                <a:path w="18414" h="12700">
                  <a:moveTo>
                    <a:pt x="0" y="12192"/>
                  </a:moveTo>
                  <a:lnTo>
                    <a:pt x="18288" y="0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4736591" y="3689095"/>
              <a:ext cx="30480" cy="55244"/>
            </a:xfrm>
            <a:custGeom>
              <a:avLst/>
              <a:gdLst/>
              <a:ahLst/>
              <a:cxnLst/>
              <a:rect l="l" t="t" r="r" b="b"/>
              <a:pathLst>
                <a:path w="30479" h="55245">
                  <a:moveTo>
                    <a:pt x="0" y="0"/>
                  </a:moveTo>
                  <a:lnTo>
                    <a:pt x="30480" y="54864"/>
                  </a:lnTo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4773167" y="3585463"/>
              <a:ext cx="189230" cy="158750"/>
            </a:xfrm>
            <a:custGeom>
              <a:avLst/>
              <a:gdLst/>
              <a:ahLst/>
              <a:cxnLst/>
              <a:rect l="l" t="t" r="r" b="b"/>
              <a:pathLst>
                <a:path w="189229" h="158750">
                  <a:moveTo>
                    <a:pt x="0" y="158496"/>
                  </a:moveTo>
                  <a:lnTo>
                    <a:pt x="36576" y="0"/>
                  </a:lnTo>
                  <a:lnTo>
                    <a:pt x="188976" y="0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4803140" y="3566310"/>
            <a:ext cx="16573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 i="1">
                <a:latin typeface="Times New Roman"/>
                <a:cs typeface="Times New Roman"/>
              </a:rPr>
              <a:t>ns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296157" y="3438133"/>
            <a:ext cx="431800" cy="2679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baseline="-27777" sz="1800" i="1">
                <a:latin typeface="Times New Roman"/>
                <a:cs typeface="Times New Roman"/>
              </a:rPr>
              <a:t>B</a:t>
            </a:r>
            <a:r>
              <a:rPr dirty="0" baseline="-27777" sz="1800" spc="390" i="1">
                <a:latin typeface="Times New Roman"/>
                <a:cs typeface="Times New Roman"/>
              </a:rPr>
              <a:t> </a:t>
            </a:r>
            <a:r>
              <a:rPr dirty="0" baseline="-21505" sz="2325" spc="-112">
                <a:latin typeface="Symbol"/>
                <a:cs typeface="Symbol"/>
              </a:rPr>
              <a:t></a:t>
            </a:r>
            <a:r>
              <a:rPr dirty="0" sz="700" spc="-75">
                <a:latin typeface="Times New Roman"/>
                <a:cs typeface="Times New Roman"/>
              </a:rPr>
              <a:t>3</a:t>
            </a:r>
            <a:r>
              <a:rPr dirty="0" sz="700" spc="-95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/</a:t>
            </a:r>
            <a:r>
              <a:rPr dirty="0" sz="700" spc="-35">
                <a:latin typeface="Times New Roman"/>
                <a:cs typeface="Times New Roman"/>
              </a:rPr>
              <a:t> </a:t>
            </a:r>
            <a:r>
              <a:rPr dirty="0" sz="700" spc="-50">
                <a:latin typeface="Times New Roman"/>
                <a:cs typeface="Times New Roman"/>
              </a:rPr>
              <a:t>2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596133" y="3517379"/>
            <a:ext cx="594360" cy="2679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329565" algn="l"/>
              </a:tabLst>
            </a:pPr>
            <a:r>
              <a:rPr dirty="0" sz="1200" spc="-25" i="1">
                <a:latin typeface="Times New Roman"/>
                <a:cs typeface="Times New Roman"/>
              </a:rPr>
              <a:t>N</a:t>
            </a:r>
            <a:r>
              <a:rPr dirty="0" sz="1200" spc="-25">
                <a:latin typeface="Symbol"/>
                <a:cs typeface="Symbol"/>
              </a:rPr>
              <a:t></a:t>
            </a:r>
            <a:r>
              <a:rPr dirty="0" sz="1200">
                <a:latin typeface="Times New Roman"/>
                <a:cs typeface="Times New Roman"/>
              </a:rPr>
              <a:t>	</a:t>
            </a:r>
            <a:r>
              <a:rPr dirty="0" sz="1200" i="1">
                <a:latin typeface="Times New Roman"/>
                <a:cs typeface="Times New Roman"/>
              </a:rPr>
              <a:t>T</a:t>
            </a:r>
            <a:r>
              <a:rPr dirty="0" sz="1200" spc="170" i="1">
                <a:latin typeface="Times New Roman"/>
                <a:cs typeface="Times New Roman"/>
              </a:rPr>
              <a:t> </a:t>
            </a:r>
            <a:r>
              <a:rPr dirty="0" sz="1550" spc="-60">
                <a:latin typeface="Symbol"/>
                <a:cs typeface="Symbol"/>
              </a:rPr>
              <a:t></a:t>
            </a:r>
            <a:r>
              <a:rPr dirty="0" sz="1200" spc="-60">
                <a:latin typeface="Symbol"/>
                <a:cs typeface="Symbol"/>
              </a:rPr>
              <a:t></a:t>
            </a:r>
            <a:endParaRPr sz="1200">
              <a:latin typeface="Symbol"/>
              <a:cs typeface="Symbo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083053" y="3608983"/>
            <a:ext cx="1929764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720725" algn="l"/>
                <a:tab pos="1122680" algn="l"/>
                <a:tab pos="1891030" algn="l"/>
              </a:tabLst>
            </a:pPr>
            <a:r>
              <a:rPr dirty="0" baseline="-23148" sz="1800" i="1">
                <a:latin typeface="Times New Roman"/>
                <a:cs typeface="Times New Roman"/>
              </a:rPr>
              <a:t>S </a:t>
            </a:r>
            <a:r>
              <a:rPr dirty="0" baseline="-23148" sz="1800">
                <a:latin typeface="Times New Roman"/>
                <a:cs typeface="Times New Roman"/>
              </a:rPr>
              <a:t>/</a:t>
            </a:r>
            <a:r>
              <a:rPr dirty="0" baseline="-23148" sz="1800" spc="-67">
                <a:latin typeface="Times New Roman"/>
                <a:cs typeface="Times New Roman"/>
              </a:rPr>
              <a:t> </a:t>
            </a:r>
            <a:r>
              <a:rPr dirty="0" baseline="-23148" sz="1800" i="1">
                <a:latin typeface="Times New Roman"/>
                <a:cs typeface="Times New Roman"/>
              </a:rPr>
              <a:t>N</a:t>
            </a:r>
            <a:r>
              <a:rPr dirty="0" baseline="-23148" sz="1800" spc="262" i="1">
                <a:latin typeface="Times New Roman"/>
                <a:cs typeface="Times New Roman"/>
              </a:rPr>
              <a:t> </a:t>
            </a:r>
            <a:r>
              <a:rPr dirty="0" baseline="-23148" sz="1800">
                <a:latin typeface="Symbol"/>
                <a:cs typeface="Symbol"/>
              </a:rPr>
              <a:t></a:t>
            </a:r>
            <a:r>
              <a:rPr dirty="0" baseline="-23148" sz="1800">
                <a:latin typeface="Times New Roman"/>
                <a:cs typeface="Times New Roman"/>
              </a:rPr>
              <a:t> </a:t>
            </a:r>
            <a:r>
              <a:rPr dirty="0" u="sng" sz="70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exc</a:t>
            </a:r>
            <a:r>
              <a:rPr dirty="0" u="sng" sz="700" spc="45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700" spc="-5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u="sng" sz="7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70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det</a:t>
            </a:r>
            <a:r>
              <a:rPr dirty="0" u="sng" sz="700" spc="24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dirty="0" u="sng" sz="700" spc="-5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0</a:t>
            </a:r>
            <a:r>
              <a:rPr dirty="0" u="sng" sz="7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700">
              <a:latin typeface="Times New Roman"/>
              <a:cs typeface="Times New Roman"/>
            </a:endParaRPr>
          </a:p>
          <a:p>
            <a:pPr algn="ctr" marL="450215">
              <a:lnSpc>
                <a:spcPct val="100000"/>
              </a:lnSpc>
            </a:pPr>
            <a:r>
              <a:rPr dirty="0" sz="1200" spc="-50" i="1">
                <a:latin typeface="Times New Roman"/>
                <a:cs typeface="Times New Roman"/>
              </a:rPr>
              <a:t>T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15" name="object 15" descr=""/>
          <p:cNvGraphicFramePr>
            <a:graphicFrameLocks noGrp="1"/>
          </p:cNvGraphicFramePr>
          <p:nvPr/>
        </p:nvGraphicFramePr>
        <p:xfrm>
          <a:off x="1412998" y="4082388"/>
          <a:ext cx="4572000" cy="14008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9725"/>
                <a:gridCol w="321945"/>
                <a:gridCol w="3834129"/>
              </a:tblGrid>
              <a:tr h="164465">
                <a:tc>
                  <a:txBody>
                    <a:bodyPr/>
                    <a:lstStyle/>
                    <a:p>
                      <a:pPr marL="31750">
                        <a:lnSpc>
                          <a:spcPts val="1175"/>
                        </a:lnSpc>
                      </a:pPr>
                      <a:r>
                        <a:rPr dirty="0" sz="1200" spc="-25" i="1">
                          <a:latin typeface="Arial"/>
                          <a:cs typeface="Arial"/>
                        </a:rPr>
                        <a:t>S/N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75"/>
                        </a:lnSpc>
                      </a:pPr>
                      <a:r>
                        <a:rPr dirty="0" sz="1200" spc="-50">
                          <a:latin typeface="Arial"/>
                          <a:cs typeface="Arial"/>
                        </a:rPr>
                        <a:t>=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80975">
                        <a:lnSpc>
                          <a:spcPts val="1175"/>
                        </a:lnSpc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signal</a:t>
                      </a:r>
                      <a:r>
                        <a:rPr dirty="0" sz="12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2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noise</a:t>
                      </a:r>
                      <a:r>
                        <a:rPr dirty="0" sz="12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>
                          <a:latin typeface="Arial"/>
                          <a:cs typeface="Arial"/>
                        </a:rPr>
                        <a:t>ratio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</a:tr>
              <a:tr h="162560">
                <a:tc>
                  <a:txBody>
                    <a:bodyPr/>
                    <a:lstStyle/>
                    <a:p>
                      <a:pPr marL="31750">
                        <a:lnSpc>
                          <a:spcPts val="1180"/>
                        </a:lnSpc>
                      </a:pPr>
                      <a:r>
                        <a:rPr dirty="0" sz="1200" spc="-50" i="1">
                          <a:latin typeface="Arial"/>
                          <a:cs typeface="Arial"/>
                        </a:rPr>
                        <a:t>N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80"/>
                        </a:lnSpc>
                      </a:pPr>
                      <a:r>
                        <a:rPr dirty="0" sz="1200" spc="-50">
                          <a:latin typeface="Arial"/>
                          <a:cs typeface="Arial"/>
                        </a:rPr>
                        <a:t>=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80975">
                        <a:lnSpc>
                          <a:spcPts val="1180"/>
                        </a:lnSpc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number</a:t>
                      </a:r>
                      <a:r>
                        <a:rPr dirty="0" sz="12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spins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system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(sample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>
                          <a:latin typeface="Arial"/>
                          <a:cs typeface="Arial"/>
                        </a:rPr>
                        <a:t>concentration)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</a:tr>
              <a:tr h="189230">
                <a:tc>
                  <a:txBody>
                    <a:bodyPr/>
                    <a:lstStyle/>
                    <a:p>
                      <a:pPr marL="31750">
                        <a:lnSpc>
                          <a:spcPts val="1260"/>
                        </a:lnSpc>
                        <a:spcBef>
                          <a:spcPts val="130"/>
                        </a:spcBef>
                      </a:pPr>
                      <a:r>
                        <a:rPr dirty="0" baseline="6944" sz="1800" spc="-30">
                          <a:latin typeface="Symbol"/>
                          <a:cs typeface="Symbol"/>
                        </a:rPr>
                        <a:t></a:t>
                      </a:r>
                      <a:r>
                        <a:rPr dirty="0" sz="800" spc="-20" i="1">
                          <a:latin typeface="Arial"/>
                          <a:cs typeface="Arial"/>
                        </a:rPr>
                        <a:t>exc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6510"/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390"/>
                        </a:lnSpc>
                      </a:pPr>
                      <a:r>
                        <a:rPr dirty="0" sz="1200" spc="-50">
                          <a:latin typeface="Arial"/>
                          <a:cs typeface="Arial"/>
                        </a:rPr>
                        <a:t>=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80975">
                        <a:lnSpc>
                          <a:spcPts val="1390"/>
                        </a:lnSpc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gyromagnetic ratio of the excited </a:t>
                      </a:r>
                      <a:r>
                        <a:rPr dirty="0" sz="1200" spc="-10">
                          <a:latin typeface="Arial"/>
                          <a:cs typeface="Arial"/>
                        </a:rPr>
                        <a:t>nucleus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</a:tr>
              <a:tr h="200025">
                <a:tc>
                  <a:txBody>
                    <a:bodyPr/>
                    <a:lstStyle/>
                    <a:p>
                      <a:pPr marL="31750">
                        <a:lnSpc>
                          <a:spcPts val="1350"/>
                        </a:lnSpc>
                        <a:spcBef>
                          <a:spcPts val="125"/>
                        </a:spcBef>
                      </a:pPr>
                      <a:r>
                        <a:rPr dirty="0" baseline="6944" sz="1800" spc="-30">
                          <a:latin typeface="Symbol"/>
                          <a:cs typeface="Symbol"/>
                        </a:rPr>
                        <a:t></a:t>
                      </a:r>
                      <a:r>
                        <a:rPr dirty="0" sz="800" spc="-20" i="1">
                          <a:latin typeface="Arial"/>
                          <a:cs typeface="Arial"/>
                        </a:rPr>
                        <a:t>det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5875"/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420"/>
                        </a:lnSpc>
                      </a:pPr>
                      <a:r>
                        <a:rPr dirty="0" sz="1200" spc="-50">
                          <a:latin typeface="Arial"/>
                          <a:cs typeface="Arial"/>
                        </a:rPr>
                        <a:t>=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80975">
                        <a:lnSpc>
                          <a:spcPts val="1420"/>
                        </a:lnSpc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gyromagnetic</a:t>
                      </a:r>
                      <a:r>
                        <a:rPr dirty="0" sz="12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ratio</a:t>
                      </a:r>
                      <a:r>
                        <a:rPr dirty="0" sz="12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2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2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detected</a:t>
                      </a:r>
                      <a:r>
                        <a:rPr dirty="0" sz="12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>
                          <a:latin typeface="Arial"/>
                          <a:cs typeface="Arial"/>
                        </a:rPr>
                        <a:t>nucleus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</a:tr>
              <a:tr h="169545">
                <a:tc>
                  <a:txBody>
                    <a:bodyPr/>
                    <a:lstStyle/>
                    <a:p>
                      <a:pPr marL="31750">
                        <a:lnSpc>
                          <a:spcPts val="1240"/>
                        </a:lnSpc>
                      </a:pPr>
                      <a:r>
                        <a:rPr dirty="0" sz="1200" spc="-25" i="1">
                          <a:latin typeface="Arial"/>
                          <a:cs typeface="Arial"/>
                        </a:rPr>
                        <a:t>ns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240"/>
                        </a:lnSpc>
                      </a:pPr>
                      <a:r>
                        <a:rPr dirty="0" sz="1200" spc="-50">
                          <a:latin typeface="Arial"/>
                          <a:cs typeface="Arial"/>
                        </a:rPr>
                        <a:t>=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80975">
                        <a:lnSpc>
                          <a:spcPts val="1240"/>
                        </a:lnSpc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number</a:t>
                      </a:r>
                      <a:r>
                        <a:rPr dirty="0" sz="1200" spc="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200" spc="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>
                          <a:latin typeface="Arial"/>
                          <a:cs typeface="Arial"/>
                        </a:rPr>
                        <a:t>scans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</a:tr>
              <a:tr h="177165">
                <a:tc>
                  <a:txBody>
                    <a:bodyPr/>
                    <a:lstStyle/>
                    <a:p>
                      <a:pPr marL="31750">
                        <a:lnSpc>
                          <a:spcPts val="1245"/>
                        </a:lnSpc>
                      </a:pPr>
                      <a:r>
                        <a:rPr dirty="0" sz="1200" spc="-25" i="1">
                          <a:latin typeface="Arial"/>
                          <a:cs typeface="Arial"/>
                        </a:rPr>
                        <a:t>B</a:t>
                      </a:r>
                      <a:r>
                        <a:rPr dirty="0" baseline="-10416" sz="1200" spc="-37" i="1">
                          <a:latin typeface="Arial"/>
                          <a:cs typeface="Arial"/>
                        </a:rPr>
                        <a:t>0</a:t>
                      </a:r>
                      <a:endParaRPr baseline="-10416" sz="12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245"/>
                        </a:lnSpc>
                      </a:pPr>
                      <a:r>
                        <a:rPr dirty="0" sz="1200" spc="-50">
                          <a:latin typeface="Arial"/>
                          <a:cs typeface="Arial"/>
                        </a:rPr>
                        <a:t>=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80975">
                        <a:lnSpc>
                          <a:spcPts val="1245"/>
                        </a:lnSpc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external magnetic </a:t>
                      </a:r>
                      <a:r>
                        <a:rPr dirty="0" sz="1200" spc="-10">
                          <a:latin typeface="Arial"/>
                          <a:cs typeface="Arial"/>
                        </a:rPr>
                        <a:t>field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</a:tr>
              <a:tr h="176530">
                <a:tc>
                  <a:txBody>
                    <a:bodyPr/>
                    <a:lstStyle/>
                    <a:p>
                      <a:pPr marL="31750">
                        <a:lnSpc>
                          <a:spcPts val="1240"/>
                        </a:lnSpc>
                      </a:pPr>
                      <a:r>
                        <a:rPr dirty="0" sz="1200" spc="-25" i="1">
                          <a:latin typeface="Arial"/>
                          <a:cs typeface="Arial"/>
                        </a:rPr>
                        <a:t>T</a:t>
                      </a:r>
                      <a:r>
                        <a:rPr dirty="0" baseline="-10416" sz="1200" spc="-37" i="1">
                          <a:latin typeface="Arial"/>
                          <a:cs typeface="Arial"/>
                        </a:rPr>
                        <a:t>2</a:t>
                      </a:r>
                      <a:endParaRPr baseline="-10416" sz="12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240"/>
                        </a:lnSpc>
                      </a:pPr>
                      <a:r>
                        <a:rPr dirty="0" sz="1200" spc="-50">
                          <a:latin typeface="Arial"/>
                          <a:cs typeface="Arial"/>
                        </a:rPr>
                        <a:t>=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80975">
                        <a:lnSpc>
                          <a:spcPts val="1240"/>
                        </a:lnSpc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transverse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relaxation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time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(determines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line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>
                          <a:latin typeface="Arial"/>
                          <a:cs typeface="Arial"/>
                        </a:rPr>
                        <a:t>width)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</a:tr>
              <a:tr h="161290">
                <a:tc>
                  <a:txBody>
                    <a:bodyPr/>
                    <a:lstStyle/>
                    <a:p>
                      <a:pPr marL="31750">
                        <a:lnSpc>
                          <a:spcPts val="1170"/>
                        </a:lnSpc>
                      </a:pPr>
                      <a:r>
                        <a:rPr dirty="0" sz="1200" spc="-50" i="1">
                          <a:latin typeface="Arial"/>
                          <a:cs typeface="Arial"/>
                        </a:rPr>
                        <a:t>T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70"/>
                        </a:lnSpc>
                      </a:pPr>
                      <a:r>
                        <a:rPr dirty="0" sz="1200" spc="-50">
                          <a:latin typeface="Arial"/>
                          <a:cs typeface="Arial"/>
                        </a:rPr>
                        <a:t>=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80975">
                        <a:lnSpc>
                          <a:spcPts val="1170"/>
                        </a:lnSpc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sample </a:t>
                      </a:r>
                      <a:r>
                        <a:rPr dirty="0" sz="1200" spc="-10">
                          <a:latin typeface="Arial"/>
                          <a:cs typeface="Arial"/>
                        </a:rPr>
                        <a:t>temperature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16" name="object 16" descr=""/>
          <p:cNvSpPr txBox="1"/>
          <p:nvPr/>
        </p:nvSpPr>
        <p:spPr>
          <a:xfrm>
            <a:off x="1432049" y="5541775"/>
            <a:ext cx="5250180" cy="739140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algn="just" marL="12700" marR="5080">
              <a:lnSpc>
                <a:spcPts val="1390"/>
              </a:lnSpc>
              <a:spcBef>
                <a:spcPts val="185"/>
              </a:spcBef>
            </a:pPr>
            <a:r>
              <a:rPr dirty="0" sz="1200">
                <a:latin typeface="Arial"/>
                <a:cs typeface="Arial"/>
              </a:rPr>
              <a:t>(Comment: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here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already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might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useful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better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signal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noise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ratio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excite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kind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nuclei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detect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another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kind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-10">
                <a:latin typeface="Arial"/>
                <a:cs typeface="Arial"/>
              </a:rPr>
              <a:t> better </a:t>
            </a:r>
            <a:r>
              <a:rPr dirty="0" sz="1200">
                <a:latin typeface="Arial"/>
                <a:cs typeface="Arial"/>
              </a:rPr>
              <a:t>gyromagnetic</a:t>
            </a:r>
            <a:r>
              <a:rPr dirty="0" sz="1200" spc="114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ratio</a:t>
            </a:r>
            <a:r>
              <a:rPr dirty="0" sz="1200" spc="12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2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same</a:t>
            </a:r>
            <a:r>
              <a:rPr dirty="0" sz="1200" spc="114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experiment.</a:t>
            </a:r>
            <a:r>
              <a:rPr dirty="0" sz="1200" spc="12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12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2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done</a:t>
            </a:r>
            <a:r>
              <a:rPr dirty="0" sz="1200" spc="114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20">
                <a:latin typeface="Arial"/>
                <a:cs typeface="Arial"/>
              </a:rPr>
              <a:t>  </a:t>
            </a:r>
            <a:r>
              <a:rPr dirty="0" sz="1200" spc="-10">
                <a:latin typeface="Arial"/>
                <a:cs typeface="Arial"/>
              </a:rPr>
              <a:t>inverse </a:t>
            </a:r>
            <a:r>
              <a:rPr dirty="0" sz="1200">
                <a:latin typeface="Arial"/>
                <a:cs typeface="Arial"/>
              </a:rPr>
              <a:t>experiments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described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sections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14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16).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838706" y="6876794"/>
            <a:ext cx="6039485" cy="275653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algn="just" lvl="1" marL="338455" indent="-285750">
              <a:lnSpc>
                <a:spcPct val="100000"/>
              </a:lnSpc>
              <a:spcBef>
                <a:spcPts val="130"/>
              </a:spcBef>
              <a:buAutoNum type="arabicPeriod" startAt="6"/>
              <a:tabLst>
                <a:tab pos="338455" algn="l"/>
                <a:tab pos="6000750" algn="l"/>
              </a:tabLst>
            </a:pPr>
            <a:r>
              <a:rPr dirty="0" u="heavy" sz="1550" spc="9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Useful</a:t>
            </a:r>
            <a:r>
              <a:rPr dirty="0" u="heavy" sz="1550" spc="12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Coupling</a:t>
            </a:r>
            <a:r>
              <a:rPr dirty="0" u="heavy" sz="1550" spc="12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Constants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1550">
              <a:latin typeface="Arial"/>
              <a:cs typeface="Arial"/>
            </a:endParaRPr>
          </a:p>
          <a:p>
            <a:pPr algn="just" marL="605790" marR="200660">
              <a:lnSpc>
                <a:spcPct val="95600"/>
              </a:lnSpc>
              <a:spcBef>
                <a:spcPts val="1195"/>
              </a:spcBef>
            </a:pPr>
            <a:r>
              <a:rPr dirty="0" sz="1200">
                <a:latin typeface="Arial"/>
                <a:cs typeface="Arial"/>
              </a:rPr>
              <a:t>Many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NMR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constants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such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chemical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shift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ranges,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sensitivities,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common </a:t>
            </a:r>
            <a:r>
              <a:rPr dirty="0" sz="1200">
                <a:latin typeface="Arial"/>
                <a:cs typeface="Arial"/>
              </a:rPr>
              <a:t>NMR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solvent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properties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etc.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found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Bruker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Almanac.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Here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we </a:t>
            </a:r>
            <a:r>
              <a:rPr dirty="0" sz="1200">
                <a:latin typeface="Arial"/>
                <a:cs typeface="Arial"/>
              </a:rPr>
              <a:t>added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values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some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common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coupling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constants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used</a:t>
            </a:r>
            <a:r>
              <a:rPr dirty="0" sz="1200" spc="15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more </a:t>
            </a:r>
            <a:r>
              <a:rPr dirty="0" sz="1200">
                <a:latin typeface="Arial"/>
                <a:cs typeface="Arial"/>
              </a:rPr>
              <a:t>often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(</a:t>
            </a:r>
            <a:r>
              <a:rPr dirty="0" sz="1200" b="1">
                <a:latin typeface="Courier New"/>
                <a:cs typeface="Courier New"/>
              </a:rPr>
              <a:t>cnst1</a:t>
            </a:r>
            <a:r>
              <a:rPr dirty="0" sz="1200" spc="-20" b="1">
                <a:latin typeface="Courier New"/>
                <a:cs typeface="Courier New"/>
              </a:rPr>
              <a:t> </a:t>
            </a:r>
            <a:r>
              <a:rPr dirty="0" sz="1200">
                <a:latin typeface="Arial"/>
                <a:cs typeface="Arial"/>
              </a:rPr>
              <a:t>–</a:t>
            </a:r>
            <a:r>
              <a:rPr dirty="0" sz="1200" spc="375">
                <a:latin typeface="Arial"/>
                <a:cs typeface="Arial"/>
              </a:rPr>
              <a:t> </a:t>
            </a:r>
            <a:r>
              <a:rPr dirty="0" sz="1200" b="1">
                <a:latin typeface="Courier New"/>
                <a:cs typeface="Courier New"/>
              </a:rPr>
              <a:t>cnst5</a:t>
            </a:r>
            <a:r>
              <a:rPr dirty="0" sz="1200">
                <a:latin typeface="Arial"/>
                <a:cs typeface="Arial"/>
              </a:rPr>
              <a:t>)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some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pulse</a:t>
            </a:r>
            <a:r>
              <a:rPr dirty="0" sz="1200" spc="-10">
                <a:latin typeface="Arial"/>
                <a:cs typeface="Arial"/>
              </a:rPr>
              <a:t> programs.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34"/>
              </a:spcBef>
            </a:pPr>
            <a:endParaRPr sz="1200">
              <a:latin typeface="Arial"/>
              <a:cs typeface="Arial"/>
            </a:endParaRPr>
          </a:p>
          <a:p>
            <a:pPr algn="just" lvl="2" marL="604520" indent="-541020">
              <a:lnSpc>
                <a:spcPct val="100000"/>
              </a:lnSpc>
              <a:buAutoNum type="arabicPeriod"/>
              <a:tabLst>
                <a:tab pos="604520" algn="l"/>
              </a:tabLst>
            </a:pPr>
            <a:r>
              <a:rPr dirty="0" sz="1400" b="1">
                <a:latin typeface="Arial"/>
                <a:cs typeface="Arial"/>
              </a:rPr>
              <a:t>Coupling</a:t>
            </a:r>
            <a:r>
              <a:rPr dirty="0" sz="1400" spc="-3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Constants:</a:t>
            </a:r>
            <a:r>
              <a:rPr dirty="0" sz="1400" spc="-75" b="1">
                <a:latin typeface="Arial"/>
                <a:cs typeface="Arial"/>
              </a:rPr>
              <a:t> </a:t>
            </a:r>
            <a:r>
              <a:rPr dirty="0" baseline="40123" sz="1350" spc="-30" b="1">
                <a:latin typeface="Arial"/>
                <a:cs typeface="Arial"/>
              </a:rPr>
              <a:t>n</a:t>
            </a:r>
            <a:r>
              <a:rPr dirty="0" sz="1400" spc="-20" b="1">
                <a:latin typeface="Arial"/>
                <a:cs typeface="Arial"/>
              </a:rPr>
              <a:t>J</a:t>
            </a:r>
            <a:r>
              <a:rPr dirty="0" baseline="-12345" sz="1350" spc="-30" b="1">
                <a:latin typeface="Arial"/>
                <a:cs typeface="Arial"/>
              </a:rPr>
              <a:t>CH</a:t>
            </a:r>
            <a:endParaRPr baseline="-12345" sz="1350">
              <a:latin typeface="Arial"/>
              <a:cs typeface="Arial"/>
            </a:endParaRPr>
          </a:p>
          <a:p>
            <a:pPr algn="just" marL="605790" marR="207010">
              <a:lnSpc>
                <a:spcPts val="1340"/>
              </a:lnSpc>
              <a:spcBef>
                <a:spcPts val="425"/>
              </a:spcBef>
            </a:pP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rule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thumb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possible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estimate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J</a:t>
            </a:r>
            <a:r>
              <a:rPr dirty="0" baseline="-10416" sz="1200">
                <a:latin typeface="Arial"/>
                <a:cs typeface="Arial"/>
              </a:rPr>
              <a:t>CH</a:t>
            </a:r>
            <a:r>
              <a:rPr dirty="0" baseline="-10416" sz="1200" spc="1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coupling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constant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from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following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equation: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J</a:t>
            </a:r>
            <a:r>
              <a:rPr dirty="0" baseline="-10416" sz="1200">
                <a:latin typeface="Arial"/>
                <a:cs typeface="Arial"/>
              </a:rPr>
              <a:t>CH</a:t>
            </a:r>
            <a:r>
              <a:rPr dirty="0" baseline="-10416" sz="1200" spc="127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~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500*(fractional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character).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is: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125Hz</a:t>
            </a:r>
            <a:endParaRPr sz="1200">
              <a:latin typeface="Arial"/>
              <a:cs typeface="Arial"/>
            </a:endParaRPr>
          </a:p>
          <a:p>
            <a:pPr algn="just" marL="605790">
              <a:lnSpc>
                <a:spcPts val="1415"/>
              </a:lnSpc>
            </a:pPr>
            <a:r>
              <a:rPr dirty="0" sz="1200">
                <a:latin typeface="Arial"/>
                <a:cs typeface="Arial"/>
              </a:rPr>
              <a:t>&lt;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J</a:t>
            </a:r>
            <a:r>
              <a:rPr dirty="0" baseline="-10416" sz="1200">
                <a:latin typeface="Arial"/>
                <a:cs typeface="Arial"/>
              </a:rPr>
              <a:t>CH</a:t>
            </a:r>
            <a:r>
              <a:rPr dirty="0" baseline="-10416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&lt;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250Hz,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1</a:t>
            </a:r>
            <a:r>
              <a:rPr dirty="0" sz="1200">
                <a:latin typeface="Arial"/>
                <a:cs typeface="Arial"/>
              </a:rPr>
              <a:t>J</a:t>
            </a:r>
            <a:r>
              <a:rPr dirty="0" baseline="-10416" sz="1200">
                <a:latin typeface="Arial"/>
                <a:cs typeface="Arial"/>
              </a:rPr>
              <a:t>CH</a:t>
            </a:r>
            <a:r>
              <a:rPr dirty="0" baseline="-10416" sz="1200" spc="52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=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145Hz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good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approximation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most</a:t>
            </a:r>
            <a:r>
              <a:rPr dirty="0" sz="1200" spc="-10">
                <a:latin typeface="Arial"/>
                <a:cs typeface="Arial"/>
              </a:rPr>
              <a:t> cases.</a:t>
            </a:r>
            <a:endParaRPr sz="1200">
              <a:latin typeface="Arial"/>
              <a:cs typeface="Arial"/>
            </a:endParaRPr>
          </a:p>
          <a:p>
            <a:pPr algn="just" marL="605790" marR="200660">
              <a:lnSpc>
                <a:spcPct val="101699"/>
              </a:lnSpc>
              <a:spcBef>
                <a:spcPts val="505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values</a:t>
            </a:r>
            <a:r>
              <a:rPr dirty="0" sz="1200" spc="3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37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2</a:t>
            </a:r>
            <a:r>
              <a:rPr dirty="0" sz="1200">
                <a:latin typeface="Arial"/>
                <a:cs typeface="Arial"/>
              </a:rPr>
              <a:t>J</a:t>
            </a:r>
            <a:r>
              <a:rPr dirty="0" baseline="-10416" sz="1200">
                <a:latin typeface="Arial"/>
                <a:cs typeface="Arial"/>
              </a:rPr>
              <a:t>CH</a:t>
            </a:r>
            <a:r>
              <a:rPr dirty="0" baseline="-10416" sz="1200" spc="652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coupling</a:t>
            </a:r>
            <a:r>
              <a:rPr dirty="0" sz="1200" spc="3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constants</a:t>
            </a:r>
            <a:r>
              <a:rPr dirty="0" sz="1200" spc="3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increase</a:t>
            </a:r>
            <a:r>
              <a:rPr dirty="0" sz="1200" spc="3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3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increasing</a:t>
            </a:r>
            <a:r>
              <a:rPr dirty="0" sz="1200" spc="38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HC</a:t>
            </a:r>
            <a:r>
              <a:rPr dirty="0" sz="1200" spc="-10">
                <a:latin typeface="Symbol"/>
                <a:cs typeface="Symbol"/>
              </a:rPr>
              <a:t></a:t>
            </a:r>
            <a:r>
              <a:rPr dirty="0" sz="1200" spc="-10">
                <a:latin typeface="Arial"/>
                <a:cs typeface="Arial"/>
              </a:rPr>
              <a:t>C</a:t>
            </a:r>
            <a:r>
              <a:rPr dirty="0" sz="1200" spc="-10">
                <a:latin typeface="Symbol"/>
                <a:cs typeface="Symbol"/>
              </a:rPr>
              <a:t>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Arial"/>
                <a:cs typeface="Arial"/>
              </a:rPr>
              <a:t>angles</a:t>
            </a:r>
            <a:r>
              <a:rPr dirty="0" sz="1200" spc="4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48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48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8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electronegativity</a:t>
            </a:r>
            <a:r>
              <a:rPr dirty="0" sz="1200" spc="48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48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8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</a:t>
            </a:r>
            <a:r>
              <a:rPr dirty="0" sz="1200">
                <a:latin typeface="Symbol"/>
                <a:cs typeface="Symbol"/>
              </a:rPr>
              <a:t>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>
                <a:latin typeface="Arial"/>
                <a:cs typeface="Arial"/>
              </a:rPr>
              <a:t>substituent</a:t>
            </a:r>
            <a:r>
              <a:rPr dirty="0" sz="1200">
                <a:latin typeface="Symbol"/>
                <a:cs typeface="Symbol"/>
              </a:rPr>
              <a:t></a:t>
            </a:r>
            <a:r>
              <a:rPr dirty="0" sz="1200" spc="130">
                <a:latin typeface="Times New Roman"/>
                <a:cs typeface="Times New Roman"/>
              </a:rPr>
              <a:t>  </a:t>
            </a:r>
            <a:r>
              <a:rPr dirty="0" sz="1200">
                <a:latin typeface="Arial"/>
                <a:cs typeface="Arial"/>
              </a:rPr>
              <a:t>They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 spc="-20">
                <a:latin typeface="Arial"/>
                <a:cs typeface="Arial"/>
              </a:rPr>
              <a:t>vary </a:t>
            </a:r>
            <a:r>
              <a:rPr dirty="0" sz="1200">
                <a:latin typeface="Arial"/>
                <a:cs typeface="Arial"/>
              </a:rPr>
              <a:t>between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–5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50Hz.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5" i="1">
                <a:latin typeface="Arial"/>
                <a:cs typeface="Arial"/>
              </a:rPr>
              <a:t> </a:t>
            </a:r>
            <a:r>
              <a:rPr dirty="0" sz="1200" spc="-2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662417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15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393948" y="841758"/>
            <a:ext cx="5320030" cy="885190"/>
          </a:xfrm>
          <a:prstGeom prst="rect">
            <a:avLst/>
          </a:prstGeom>
        </p:spPr>
        <p:txBody>
          <a:bodyPr wrap="square" lIns="0" tIns="18415" rIns="0" bIns="0" rtlCol="0" vert="horz">
            <a:spAutoFit/>
          </a:bodyPr>
          <a:lstStyle/>
          <a:p>
            <a:pPr algn="just" marL="50800" marR="43180">
              <a:lnSpc>
                <a:spcPct val="96700"/>
              </a:lnSpc>
              <a:spcBef>
                <a:spcPts val="145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3</a:t>
            </a:r>
            <a:r>
              <a:rPr dirty="0" sz="1200">
                <a:latin typeface="Arial"/>
                <a:cs typeface="Arial"/>
              </a:rPr>
              <a:t>J</a:t>
            </a:r>
            <a:r>
              <a:rPr dirty="0" baseline="-10416" sz="1200">
                <a:latin typeface="Arial"/>
                <a:cs typeface="Arial"/>
              </a:rPr>
              <a:t>CH</a:t>
            </a:r>
            <a:r>
              <a:rPr dirty="0" baseline="-10416" sz="1200" spc="277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coupling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constants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mostly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positive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maximal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at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CCCH </a:t>
            </a:r>
            <a:r>
              <a:rPr dirty="0" sz="1200">
                <a:latin typeface="Arial"/>
                <a:cs typeface="Arial"/>
              </a:rPr>
              <a:t>angles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0°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180°.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values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250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trans</a:t>
            </a:r>
            <a:r>
              <a:rPr dirty="0" sz="1200" spc="145" i="1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couplings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larger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330">
                <a:latin typeface="Arial"/>
                <a:cs typeface="Arial"/>
              </a:rPr>
              <a:t> </a:t>
            </a:r>
            <a:r>
              <a:rPr dirty="0" sz="1200" spc="-25" i="1">
                <a:latin typeface="Arial"/>
                <a:cs typeface="Arial"/>
              </a:rPr>
              <a:t>cis </a:t>
            </a:r>
            <a:r>
              <a:rPr dirty="0" sz="1200">
                <a:latin typeface="Arial"/>
                <a:cs typeface="Arial"/>
              </a:rPr>
              <a:t>couplings (Karplus </a:t>
            </a:r>
            <a:r>
              <a:rPr dirty="0" sz="1200" spc="-10">
                <a:latin typeface="Arial"/>
                <a:cs typeface="Arial"/>
              </a:rPr>
              <a:t>relation).</a:t>
            </a:r>
            <a:endParaRPr sz="1200">
              <a:latin typeface="Arial"/>
              <a:cs typeface="Arial"/>
            </a:endParaRPr>
          </a:p>
          <a:p>
            <a:pPr algn="just" marL="50800">
              <a:lnSpc>
                <a:spcPct val="100000"/>
              </a:lnSpc>
              <a:spcBef>
                <a:spcPts val="1105"/>
              </a:spcBef>
            </a:pPr>
            <a:r>
              <a:rPr dirty="0" sz="1200" spc="-10" i="1">
                <a:latin typeface="Times New Roman"/>
                <a:cs typeface="Times New Roman"/>
              </a:rPr>
              <a:t>Table</a:t>
            </a:r>
            <a:r>
              <a:rPr dirty="0" sz="1200" spc="-4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2:</a:t>
            </a:r>
            <a:r>
              <a:rPr dirty="0" sz="1200" spc="-3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Useful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CH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Coupling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spc="-10" i="1">
                <a:latin typeface="Times New Roman"/>
                <a:cs typeface="Times New Roman"/>
              </a:rPr>
              <a:t>Constants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6" name="object 6" descr=""/>
          <p:cNvGraphicFramePr>
            <a:graphicFrameLocks noGrp="1"/>
          </p:cNvGraphicFramePr>
          <p:nvPr/>
        </p:nvGraphicFramePr>
        <p:xfrm>
          <a:off x="1865376" y="1872486"/>
          <a:ext cx="3569335" cy="121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03375"/>
                <a:gridCol w="1884045"/>
              </a:tblGrid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 b="1">
                          <a:latin typeface="Arial"/>
                          <a:cs typeface="Arial"/>
                        </a:rPr>
                        <a:t>Compound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baseline="42735" sz="975" b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J</a:t>
                      </a:r>
                      <a:r>
                        <a:rPr dirty="0" baseline="-12820" sz="975" b="1">
                          <a:latin typeface="Arial"/>
                          <a:cs typeface="Arial"/>
                        </a:rPr>
                        <a:t>CH</a:t>
                      </a:r>
                      <a:r>
                        <a:rPr dirty="0" baseline="-12820" sz="975" spc="89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 b="1">
                          <a:latin typeface="Arial"/>
                          <a:cs typeface="Arial"/>
                        </a:rPr>
                        <a:t>in </a:t>
                      </a:r>
                      <a:r>
                        <a:rPr dirty="0" sz="1000" spc="-25" b="1">
                          <a:latin typeface="Arial"/>
                          <a:cs typeface="Arial"/>
                        </a:rPr>
                        <a:t>Hz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Ethane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124.9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Acetonitrile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136.0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Ethene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156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Benzene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159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Dichloromethane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178.0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Chloroform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209.0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Formaldehyde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222.0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object 7" descr=""/>
          <p:cNvGraphicFramePr>
            <a:graphicFrameLocks noGrp="1"/>
          </p:cNvGraphicFramePr>
          <p:nvPr/>
        </p:nvGraphicFramePr>
        <p:xfrm>
          <a:off x="1865376" y="3244086"/>
          <a:ext cx="3569335" cy="76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03375"/>
                <a:gridCol w="1884045"/>
              </a:tblGrid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 b="1">
                          <a:latin typeface="Arial"/>
                          <a:cs typeface="Arial"/>
                        </a:rPr>
                        <a:t>System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baseline="42735" sz="975" b="1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J</a:t>
                      </a:r>
                      <a:r>
                        <a:rPr dirty="0" baseline="-12820" sz="975" b="1">
                          <a:latin typeface="Arial"/>
                          <a:cs typeface="Arial"/>
                        </a:rPr>
                        <a:t>CH</a:t>
                      </a:r>
                      <a:r>
                        <a:rPr dirty="0" baseline="-12820" sz="975" spc="89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 b="1">
                          <a:latin typeface="Arial"/>
                          <a:cs typeface="Arial"/>
                        </a:rPr>
                        <a:t>in </a:t>
                      </a:r>
                      <a:r>
                        <a:rPr dirty="0" sz="1000" spc="-25" b="1">
                          <a:latin typeface="Arial"/>
                          <a:cs typeface="Arial"/>
                        </a:rPr>
                        <a:t>Hz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10 to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+6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+30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-7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-50">
                          <a:latin typeface="Arial"/>
                          <a:cs typeface="Arial"/>
                        </a:rPr>
                        <a:t>4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-4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+14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object 8" descr=""/>
          <p:cNvGraphicFramePr>
            <a:graphicFrameLocks noGrp="1"/>
          </p:cNvGraphicFramePr>
          <p:nvPr/>
        </p:nvGraphicFramePr>
        <p:xfrm>
          <a:off x="1865376" y="4158486"/>
          <a:ext cx="3569335" cy="76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03375"/>
                <a:gridCol w="1884045"/>
              </a:tblGrid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 b="1">
                          <a:latin typeface="Arial"/>
                          <a:cs typeface="Arial"/>
                        </a:rPr>
                        <a:t>System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100"/>
                        </a:lnSpc>
                      </a:pPr>
                      <a:r>
                        <a:rPr dirty="0" baseline="42735" sz="975" b="1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J</a:t>
                      </a:r>
                      <a:r>
                        <a:rPr dirty="0" baseline="-12820" sz="975" b="1">
                          <a:latin typeface="Arial"/>
                          <a:cs typeface="Arial"/>
                        </a:rPr>
                        <a:t>CH</a:t>
                      </a:r>
                      <a:r>
                        <a:rPr dirty="0" baseline="-12820" sz="975" spc="89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 b="1">
                          <a:latin typeface="Arial"/>
                          <a:cs typeface="Arial"/>
                        </a:rPr>
                        <a:t>in </a:t>
                      </a:r>
                      <a:r>
                        <a:rPr dirty="0" sz="1000" spc="-25" b="1">
                          <a:latin typeface="Arial"/>
                          <a:cs typeface="Arial"/>
                        </a:rPr>
                        <a:t>Hz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0">
                          <a:latin typeface="Arial"/>
                          <a:cs typeface="Arial"/>
                        </a:rPr>
                        <a:t>8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C(sp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)C(sp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20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C(sp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)C(sp</a:t>
                      </a:r>
                      <a:r>
                        <a:rPr dirty="0" baseline="42735" sz="97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20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019"/>
                        </a:lnSpc>
                        <a:spcBef>
                          <a:spcPts val="80"/>
                        </a:spcBef>
                      </a:pPr>
                      <a:r>
                        <a:rPr dirty="0" baseline="8333" sz="1500">
                          <a:latin typeface="Arial"/>
                          <a:cs typeface="Arial"/>
                        </a:rPr>
                        <a:t>J</a:t>
                      </a:r>
                      <a:r>
                        <a:rPr dirty="0" sz="650">
                          <a:latin typeface="Arial"/>
                          <a:cs typeface="Arial"/>
                        </a:rPr>
                        <a:t>trans</a:t>
                      </a:r>
                      <a:r>
                        <a:rPr dirty="0" sz="650" spc="70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8333" sz="1500">
                          <a:latin typeface="Arial"/>
                          <a:cs typeface="Arial"/>
                        </a:rPr>
                        <a:t>&gt;</a:t>
                      </a:r>
                      <a:r>
                        <a:rPr dirty="0" baseline="8333" sz="1500" spc="60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8333" sz="1500" spc="-30">
                          <a:latin typeface="Arial"/>
                          <a:cs typeface="Arial"/>
                        </a:rPr>
                        <a:t>J</a:t>
                      </a:r>
                      <a:r>
                        <a:rPr dirty="0" sz="650" spc="-20">
                          <a:latin typeface="Arial"/>
                          <a:cs typeface="Arial"/>
                        </a:rPr>
                        <a:t>cis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016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" name="object 9" descr=""/>
          <p:cNvSpPr txBox="1"/>
          <p:nvPr/>
        </p:nvSpPr>
        <p:spPr>
          <a:xfrm>
            <a:off x="851409" y="5145532"/>
            <a:ext cx="5875020" cy="10375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9309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References:</a:t>
            </a:r>
            <a:r>
              <a:rPr dirty="0" sz="1200" spc="-45" b="1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H.-</a:t>
            </a:r>
            <a:r>
              <a:rPr dirty="0" sz="1200">
                <a:latin typeface="Arial"/>
                <a:cs typeface="Arial"/>
              </a:rPr>
              <a:t>O.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Kalinowski,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S.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Berger,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S.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Braun;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baseline="38194" sz="1200" spc="-30" i="1">
                <a:latin typeface="Arial"/>
                <a:cs typeface="Arial"/>
              </a:rPr>
              <a:t>13</a:t>
            </a:r>
            <a:r>
              <a:rPr dirty="0" sz="1200" spc="-20" i="1">
                <a:latin typeface="Arial"/>
                <a:cs typeface="Arial"/>
              </a:rPr>
              <a:t>C-</a:t>
            </a:r>
            <a:r>
              <a:rPr dirty="0" sz="1200" i="1">
                <a:latin typeface="Arial"/>
                <a:cs typeface="Arial"/>
              </a:rPr>
              <a:t>NMR-</a:t>
            </a:r>
            <a:r>
              <a:rPr dirty="0" sz="1200" spc="-10" i="1">
                <a:latin typeface="Arial"/>
                <a:cs typeface="Arial"/>
              </a:rPr>
              <a:t>Spektroskopie;</a:t>
            </a:r>
            <a:endParaRPr sz="1200">
              <a:latin typeface="Arial"/>
              <a:cs typeface="Arial"/>
            </a:endParaRPr>
          </a:p>
          <a:p>
            <a:pPr marL="593090">
              <a:lnSpc>
                <a:spcPct val="100000"/>
              </a:lnSpc>
              <a:spcBef>
                <a:spcPts val="45"/>
              </a:spcBef>
            </a:pPr>
            <a:r>
              <a:rPr dirty="0" sz="1200">
                <a:latin typeface="Arial"/>
                <a:cs typeface="Arial"/>
              </a:rPr>
              <a:t>Georg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Thieme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Verlag;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Stuttgart,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New</a:t>
            </a:r>
            <a:r>
              <a:rPr dirty="0" sz="1200" spc="-10">
                <a:latin typeface="Arial"/>
                <a:cs typeface="Arial"/>
              </a:rPr>
              <a:t> York.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95"/>
              </a:spcBef>
            </a:pPr>
            <a:endParaRPr sz="12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tabLst>
                <a:tab pos="593090" algn="l"/>
              </a:tabLst>
            </a:pPr>
            <a:r>
              <a:rPr dirty="0" sz="1400" spc="-10" b="1">
                <a:latin typeface="Arial"/>
                <a:cs typeface="Arial"/>
              </a:rPr>
              <a:t>1.6.2</a:t>
            </a:r>
            <a:r>
              <a:rPr dirty="0" sz="1400" b="1">
                <a:latin typeface="Arial"/>
                <a:cs typeface="Arial"/>
              </a:rPr>
              <a:t>	Coupling</a:t>
            </a:r>
            <a:r>
              <a:rPr dirty="0" sz="1400" spc="-2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Constants</a:t>
            </a:r>
            <a:r>
              <a:rPr dirty="0" sz="1400" spc="-2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of</a:t>
            </a:r>
            <a:r>
              <a:rPr dirty="0" sz="1400" spc="-2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Hydrocarbons:</a:t>
            </a:r>
            <a:r>
              <a:rPr dirty="0" sz="1400" spc="-20" b="1">
                <a:latin typeface="Arial"/>
                <a:cs typeface="Arial"/>
              </a:rPr>
              <a:t> </a:t>
            </a:r>
            <a:r>
              <a:rPr dirty="0" baseline="40123" sz="1350" spc="-30" b="1">
                <a:latin typeface="Arial"/>
                <a:cs typeface="Arial"/>
              </a:rPr>
              <a:t>n</a:t>
            </a:r>
            <a:r>
              <a:rPr dirty="0" sz="1400" spc="-20" b="1">
                <a:latin typeface="Arial"/>
                <a:cs typeface="Arial"/>
              </a:rPr>
              <a:t>J</a:t>
            </a:r>
            <a:r>
              <a:rPr dirty="0" baseline="-12345" sz="1350" spc="-30" b="1">
                <a:latin typeface="Arial"/>
                <a:cs typeface="Arial"/>
              </a:rPr>
              <a:t>HH</a:t>
            </a:r>
            <a:endParaRPr baseline="-12345" sz="1350">
              <a:latin typeface="Arial"/>
              <a:cs typeface="Arial"/>
            </a:endParaRPr>
          </a:p>
          <a:p>
            <a:pPr marL="593090">
              <a:lnSpc>
                <a:spcPct val="100000"/>
              </a:lnSpc>
              <a:spcBef>
                <a:spcPts val="245"/>
              </a:spcBef>
            </a:pPr>
            <a:r>
              <a:rPr dirty="0" sz="1200">
                <a:latin typeface="Arial"/>
                <a:cs typeface="Arial"/>
              </a:rPr>
              <a:t>Usually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2</a:t>
            </a:r>
            <a:r>
              <a:rPr dirty="0" sz="1200">
                <a:latin typeface="Arial"/>
                <a:cs typeface="Arial"/>
              </a:rPr>
              <a:t>J</a:t>
            </a:r>
            <a:r>
              <a:rPr dirty="0" baseline="-10416" sz="1200">
                <a:latin typeface="Arial"/>
                <a:cs typeface="Arial"/>
              </a:rPr>
              <a:t>HH</a:t>
            </a:r>
            <a:r>
              <a:rPr dirty="0" baseline="-10416" sz="1200" spc="337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coupling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constants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negative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vary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range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between</a:t>
            </a:r>
            <a:endParaRPr sz="120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4076706" y="6169658"/>
            <a:ext cx="34480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45138" sz="1200" spc="-30">
                <a:latin typeface="Arial"/>
                <a:cs typeface="Arial"/>
              </a:rPr>
              <a:t>3</a:t>
            </a:r>
            <a:r>
              <a:rPr dirty="0" baseline="6944" sz="1800" spc="-30">
                <a:latin typeface="Arial"/>
                <a:cs typeface="Arial"/>
              </a:rPr>
              <a:t>J</a:t>
            </a:r>
            <a:r>
              <a:rPr dirty="0" sz="800" spc="-20">
                <a:latin typeface="Arial"/>
                <a:cs typeface="Arial"/>
              </a:rPr>
              <a:t>HH</a:t>
            </a:r>
            <a:endParaRPr sz="80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432054" y="6151372"/>
            <a:ext cx="5250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046730" algn="l"/>
              </a:tabLst>
            </a:pPr>
            <a:r>
              <a:rPr dirty="0" sz="1200">
                <a:latin typeface="Arial"/>
                <a:cs typeface="Arial"/>
              </a:rPr>
              <a:t>-0.5Hz</a:t>
            </a:r>
            <a:r>
              <a:rPr dirty="0" sz="1200" spc="4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-15Hz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hydrocarbons.</a:t>
            </a:r>
            <a:r>
              <a:rPr dirty="0" sz="1200">
                <a:latin typeface="Arial"/>
                <a:cs typeface="Arial"/>
              </a:rPr>
              <a:t>	coupling</a:t>
            </a:r>
            <a:r>
              <a:rPr dirty="0" sz="1200" spc="4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constants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459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mostly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381256" y="6328154"/>
            <a:ext cx="5345430" cy="885190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algn="just" marL="63500" marR="55880">
              <a:lnSpc>
                <a:spcPts val="1390"/>
              </a:lnSpc>
              <a:spcBef>
                <a:spcPts val="185"/>
              </a:spcBef>
            </a:pPr>
            <a:r>
              <a:rPr dirty="0" sz="1200">
                <a:latin typeface="Arial"/>
                <a:cs typeface="Arial"/>
              </a:rPr>
              <a:t>positive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usually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range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from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up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18Hz.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baseline="38194" sz="1200">
                <a:latin typeface="Arial"/>
                <a:cs typeface="Arial"/>
              </a:rPr>
              <a:t>n&gt;3</a:t>
            </a:r>
            <a:r>
              <a:rPr dirty="0" sz="1200">
                <a:latin typeface="Arial"/>
                <a:cs typeface="Arial"/>
              </a:rPr>
              <a:t>J</a:t>
            </a:r>
            <a:r>
              <a:rPr dirty="0" baseline="-10416" sz="1200">
                <a:latin typeface="Arial"/>
                <a:cs typeface="Arial"/>
              </a:rPr>
              <a:t>HH</a:t>
            </a:r>
            <a:r>
              <a:rPr dirty="0" baseline="-10416" sz="1200" spc="187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coupling</a:t>
            </a:r>
            <a:r>
              <a:rPr dirty="0" sz="1200" spc="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positive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2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negative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smaller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absolute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values,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range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from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0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3Hz.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Karplus relation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also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valid: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J</a:t>
            </a:r>
            <a:r>
              <a:rPr dirty="0" baseline="-10416" sz="1200">
                <a:latin typeface="Arial"/>
                <a:cs typeface="Arial"/>
              </a:rPr>
              <a:t>trans</a:t>
            </a:r>
            <a:r>
              <a:rPr dirty="0" baseline="-10416" sz="1200" spc="142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&gt;</a:t>
            </a:r>
            <a:r>
              <a:rPr dirty="0" sz="1200" spc="1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J</a:t>
            </a:r>
            <a:r>
              <a:rPr dirty="0" baseline="-10416" sz="1200" spc="-30">
                <a:latin typeface="Arial"/>
                <a:cs typeface="Arial"/>
              </a:rPr>
              <a:t>cis</a:t>
            </a:r>
            <a:r>
              <a:rPr dirty="0" sz="1200" spc="-2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  <a:p>
            <a:pPr algn="just" marL="63500">
              <a:lnSpc>
                <a:spcPct val="100000"/>
              </a:lnSpc>
              <a:spcBef>
                <a:spcPts val="1070"/>
              </a:spcBef>
            </a:pPr>
            <a:r>
              <a:rPr dirty="0" sz="1200" spc="-10" i="1">
                <a:latin typeface="Times New Roman"/>
                <a:cs typeface="Times New Roman"/>
              </a:rPr>
              <a:t>Table</a:t>
            </a:r>
            <a:r>
              <a:rPr dirty="0" sz="1200" spc="-3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3:</a:t>
            </a:r>
            <a:r>
              <a:rPr dirty="0" sz="1200" spc="-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Useful</a:t>
            </a:r>
            <a:r>
              <a:rPr dirty="0" sz="1200" spc="-1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HH</a:t>
            </a:r>
            <a:r>
              <a:rPr dirty="0" sz="1200" spc="-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Coupling</a:t>
            </a:r>
            <a:r>
              <a:rPr dirty="0" sz="1200" spc="-10" i="1">
                <a:latin typeface="Times New Roman"/>
                <a:cs typeface="Times New Roman"/>
              </a:rPr>
              <a:t> Constants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13" name="object 13" descr=""/>
          <p:cNvGraphicFramePr>
            <a:graphicFrameLocks noGrp="1"/>
          </p:cNvGraphicFramePr>
          <p:nvPr/>
        </p:nvGraphicFramePr>
        <p:xfrm>
          <a:off x="1865376" y="7358887"/>
          <a:ext cx="3569335" cy="45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57985"/>
                <a:gridCol w="1828800"/>
              </a:tblGrid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 b="1">
                          <a:latin typeface="Arial"/>
                          <a:cs typeface="Arial"/>
                        </a:rPr>
                        <a:t>System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baseline="42735" sz="975" b="1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J</a:t>
                      </a:r>
                      <a:r>
                        <a:rPr dirty="0" baseline="-12820" sz="975" b="1">
                          <a:latin typeface="Arial"/>
                          <a:cs typeface="Arial"/>
                        </a:rPr>
                        <a:t>HH</a:t>
                      </a:r>
                      <a:r>
                        <a:rPr dirty="0" baseline="-12820" sz="975" spc="89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 b="1">
                          <a:latin typeface="Arial"/>
                          <a:cs typeface="Arial"/>
                        </a:rPr>
                        <a:t>in </a:t>
                      </a:r>
                      <a:r>
                        <a:rPr dirty="0" sz="1000" spc="-25" b="1">
                          <a:latin typeface="Arial"/>
                          <a:cs typeface="Arial"/>
                        </a:rPr>
                        <a:t>Hz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HC(sp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12 to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15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HC(sp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0.5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-</a:t>
                      </a:r>
                      <a:r>
                        <a:rPr dirty="0" sz="1000" spc="-50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object 14" descr=""/>
          <p:cNvGraphicFramePr>
            <a:graphicFrameLocks noGrp="1"/>
          </p:cNvGraphicFramePr>
          <p:nvPr/>
        </p:nvGraphicFramePr>
        <p:xfrm>
          <a:off x="1865376" y="7968487"/>
          <a:ext cx="3569335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57985"/>
                <a:gridCol w="1828800"/>
              </a:tblGrid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 b="1">
                          <a:latin typeface="Arial"/>
                          <a:cs typeface="Arial"/>
                        </a:rPr>
                        <a:t>System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baseline="42735" sz="975" b="1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J</a:t>
                      </a:r>
                      <a:r>
                        <a:rPr dirty="0" baseline="-12820" sz="975" b="1">
                          <a:latin typeface="Arial"/>
                          <a:cs typeface="Arial"/>
                        </a:rPr>
                        <a:t>HH</a:t>
                      </a:r>
                      <a:r>
                        <a:rPr dirty="0" baseline="-12820" sz="975" spc="89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 b="1">
                          <a:latin typeface="Arial"/>
                          <a:cs typeface="Arial"/>
                        </a:rPr>
                        <a:t>in </a:t>
                      </a:r>
                      <a:r>
                        <a:rPr dirty="0" sz="1000" spc="-25" b="1">
                          <a:latin typeface="Arial"/>
                          <a:cs typeface="Arial"/>
                        </a:rPr>
                        <a:t>Hz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HC(sp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0">
                          <a:latin typeface="Arial"/>
                          <a:cs typeface="Arial"/>
                        </a:rPr>
                        <a:t>9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HC(sp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10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HC(sp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18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HC(sp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)CHO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0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HC(sp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)CHO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0">
                          <a:latin typeface="Arial"/>
                          <a:cs typeface="Arial"/>
                        </a:rPr>
                        <a:t>4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object 15" descr=""/>
          <p:cNvGraphicFramePr>
            <a:graphicFrameLocks noGrp="1"/>
          </p:cNvGraphicFramePr>
          <p:nvPr/>
        </p:nvGraphicFramePr>
        <p:xfrm>
          <a:off x="1865376" y="9035287"/>
          <a:ext cx="3569335" cy="6089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57985"/>
                <a:gridCol w="1828800"/>
              </a:tblGrid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 b="1">
                          <a:latin typeface="Arial"/>
                          <a:cs typeface="Arial"/>
                        </a:rPr>
                        <a:t>System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baseline="42735" sz="975" b="1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J</a:t>
                      </a:r>
                      <a:r>
                        <a:rPr dirty="0" baseline="-12820" sz="975" b="1">
                          <a:latin typeface="Arial"/>
                          <a:cs typeface="Arial"/>
                        </a:rPr>
                        <a:t>HH</a:t>
                      </a:r>
                      <a:r>
                        <a:rPr dirty="0" baseline="-12820" sz="975" spc="6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(abs.</a:t>
                      </a:r>
                      <a:r>
                        <a:rPr dirty="0" sz="1000" spc="-1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value)</a:t>
                      </a:r>
                      <a:r>
                        <a:rPr dirty="0" sz="1000" spc="-1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000" spc="-1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 b="1">
                          <a:latin typeface="Arial"/>
                          <a:cs typeface="Arial"/>
                        </a:rPr>
                        <a:t>Hz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HC(sp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1765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HC(sp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0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HC(sp)C(sp)C(sp</a:t>
                      </a:r>
                      <a:r>
                        <a:rPr dirty="0" baseline="42735" sz="975" spc="-1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)H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11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0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16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845553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2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432050" y="841758"/>
            <a:ext cx="5243830" cy="385445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12700" marR="5080">
              <a:lnSpc>
                <a:spcPts val="1390"/>
              </a:lnSpc>
              <a:spcBef>
                <a:spcPts val="185"/>
              </a:spcBef>
            </a:pPr>
            <a:r>
              <a:rPr dirty="0" sz="1200">
                <a:latin typeface="Arial"/>
                <a:cs typeface="Arial"/>
              </a:rPr>
              <a:t>Heteroatoms</a:t>
            </a:r>
            <a:r>
              <a:rPr dirty="0" sz="1200" spc="114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12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considerable</a:t>
            </a:r>
            <a:r>
              <a:rPr dirty="0" sz="1200" spc="12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I</a:t>
            </a:r>
            <a:r>
              <a:rPr dirty="0" sz="1200" spc="12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12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M</a:t>
            </a:r>
            <a:r>
              <a:rPr dirty="0" sz="1200" spc="114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effect</a:t>
            </a:r>
            <a:r>
              <a:rPr dirty="0" sz="1200" spc="12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12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shift</a:t>
            </a:r>
            <a:r>
              <a:rPr dirty="0" sz="1200" spc="12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J</a:t>
            </a:r>
            <a:r>
              <a:rPr dirty="0" sz="1200" spc="120">
                <a:latin typeface="Arial"/>
                <a:cs typeface="Arial"/>
              </a:rPr>
              <a:t>  </a:t>
            </a:r>
            <a:r>
              <a:rPr dirty="0" sz="1200" spc="-10">
                <a:latin typeface="Arial"/>
                <a:cs typeface="Arial"/>
              </a:rPr>
              <a:t>values dramatically.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9505" y="10174734"/>
            <a:ext cx="1013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Arial"/>
                <a:cs typeface="Arial"/>
              </a:rPr>
              <a:t>Avance</a:t>
            </a:r>
            <a:r>
              <a:rPr dirty="0" sz="1200" spc="5" i="1">
                <a:latin typeface="Arial"/>
                <a:cs typeface="Arial"/>
              </a:rPr>
              <a:t> </a:t>
            </a:r>
            <a:r>
              <a:rPr dirty="0" sz="1200" spc="-20" i="1">
                <a:latin typeface="Arial"/>
                <a:cs typeface="Arial"/>
              </a:rPr>
              <a:t>1D/2D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760721" y="10174734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BRUKER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662417" y="10174734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17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73177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/>
              <a:t>2</a:t>
            </a:r>
            <a:r>
              <a:rPr dirty="0" spc="50"/>
              <a:t> </a:t>
            </a:r>
            <a:r>
              <a:rPr dirty="0"/>
              <a:t>Preparing</a:t>
            </a:r>
            <a:r>
              <a:rPr dirty="0" spc="90"/>
              <a:t> </a:t>
            </a:r>
            <a:r>
              <a:rPr dirty="0"/>
              <a:t>for</a:t>
            </a:r>
            <a:r>
              <a:rPr dirty="0" spc="90"/>
              <a:t> </a:t>
            </a:r>
            <a:r>
              <a:rPr dirty="0" spc="-10"/>
              <a:t>Acquisition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889506" y="2268220"/>
            <a:ext cx="5963285" cy="736536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lvl="1" marL="288290" indent="-285750">
              <a:lnSpc>
                <a:spcPct val="100000"/>
              </a:lnSpc>
              <a:spcBef>
                <a:spcPts val="135"/>
              </a:spcBef>
              <a:buAutoNum type="arabicPeriod"/>
              <a:tabLst>
                <a:tab pos="288290" algn="l"/>
                <a:tab pos="5949950" algn="l"/>
              </a:tabLst>
            </a:pPr>
            <a:r>
              <a:rPr dirty="0" u="heavy" sz="1550" spc="3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Sample</a:t>
            </a:r>
            <a:r>
              <a:rPr dirty="0" u="heavy" sz="1550" spc="1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Preparation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1550">
              <a:latin typeface="Arial"/>
              <a:cs typeface="Arial"/>
            </a:endParaRPr>
          </a:p>
          <a:p>
            <a:pPr algn="just" marL="554990" marR="181610">
              <a:lnSpc>
                <a:spcPts val="1390"/>
              </a:lnSpc>
              <a:spcBef>
                <a:spcPts val="1215"/>
              </a:spcBef>
            </a:pP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sample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quality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have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significant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impact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on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quality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NMR </a:t>
            </a:r>
            <a:r>
              <a:rPr dirty="0" sz="1200">
                <a:latin typeface="Arial"/>
                <a:cs typeface="Arial"/>
              </a:rPr>
              <a:t>spectrum.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following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brief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list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suggestions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ensure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high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sample quality:</a:t>
            </a:r>
            <a:endParaRPr sz="1200">
              <a:latin typeface="Arial"/>
              <a:cs typeface="Arial"/>
            </a:endParaRPr>
          </a:p>
          <a:p>
            <a:pPr algn="just" lvl="2" marL="779145" marR="181610" indent="-224790">
              <a:lnSpc>
                <a:spcPts val="1390"/>
              </a:lnSpc>
              <a:spcBef>
                <a:spcPts val="1060"/>
              </a:spcBef>
              <a:buFont typeface="Symbol"/>
              <a:buChar char=""/>
              <a:tabLst>
                <a:tab pos="780415" algn="l"/>
              </a:tabLst>
            </a:pPr>
            <a:r>
              <a:rPr dirty="0" sz="1200">
                <a:latin typeface="Arial"/>
                <a:cs typeface="Arial"/>
              </a:rPr>
              <a:t>Always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clean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dry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sample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tubes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avoid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contamination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 spc="-25">
                <a:latin typeface="Arial"/>
                <a:cs typeface="Arial"/>
              </a:rPr>
              <a:t>	</a:t>
            </a:r>
            <a:r>
              <a:rPr dirty="0" sz="1200" spc="-10">
                <a:latin typeface="Arial"/>
                <a:cs typeface="Arial"/>
              </a:rPr>
              <a:t>sample.</a:t>
            </a:r>
            <a:endParaRPr sz="1200">
              <a:latin typeface="Arial"/>
              <a:cs typeface="Arial"/>
            </a:endParaRPr>
          </a:p>
          <a:p>
            <a:pPr lvl="2" marL="780415" indent="-225425">
              <a:lnSpc>
                <a:spcPct val="100000"/>
              </a:lnSpc>
              <a:spcBef>
                <a:spcPts val="975"/>
              </a:spcBef>
              <a:buFont typeface="Symbol"/>
              <a:buChar char=""/>
              <a:tabLst>
                <a:tab pos="780415" algn="l"/>
              </a:tabLst>
            </a:pPr>
            <a:r>
              <a:rPr dirty="0" sz="1200">
                <a:latin typeface="Arial"/>
                <a:cs typeface="Arial"/>
              </a:rPr>
              <a:t>Always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high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quality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sample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tubes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avoid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difficulties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with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shimming.</a:t>
            </a:r>
            <a:endParaRPr sz="1200">
              <a:latin typeface="Arial"/>
              <a:cs typeface="Arial"/>
            </a:endParaRPr>
          </a:p>
          <a:p>
            <a:pPr lvl="2" marL="780415" indent="-225425">
              <a:lnSpc>
                <a:spcPct val="100000"/>
              </a:lnSpc>
              <a:spcBef>
                <a:spcPts val="1010"/>
              </a:spcBef>
              <a:buFont typeface="Symbol"/>
              <a:buChar char=""/>
              <a:tabLst>
                <a:tab pos="780415" algn="l"/>
              </a:tabLst>
            </a:pPr>
            <a:r>
              <a:rPr dirty="0" sz="1200">
                <a:latin typeface="Arial"/>
                <a:cs typeface="Arial"/>
              </a:rPr>
              <a:t>Filter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sample</a:t>
            </a:r>
            <a:r>
              <a:rPr dirty="0" sz="1200" spc="-10">
                <a:latin typeface="Arial"/>
                <a:cs typeface="Arial"/>
              </a:rPr>
              <a:t> solution.</a:t>
            </a:r>
            <a:endParaRPr sz="1200">
              <a:latin typeface="Arial"/>
              <a:cs typeface="Arial"/>
            </a:endParaRPr>
          </a:p>
          <a:p>
            <a:pPr algn="just" lvl="2" marL="779145" marR="181610" indent="-224790">
              <a:lnSpc>
                <a:spcPts val="1390"/>
              </a:lnSpc>
              <a:spcBef>
                <a:spcPts val="1095"/>
              </a:spcBef>
              <a:buFont typeface="Symbol"/>
              <a:buChar char=""/>
              <a:tabLst>
                <a:tab pos="780415" algn="l"/>
              </a:tabLst>
            </a:pPr>
            <a:r>
              <a:rPr dirty="0" sz="1200">
                <a:latin typeface="Arial"/>
                <a:cs typeface="Arial"/>
              </a:rPr>
              <a:t>Always</a:t>
            </a:r>
            <a:r>
              <a:rPr dirty="0" sz="1200" spc="1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use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sample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volume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solution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height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(recommended </a:t>
            </a:r>
            <a:r>
              <a:rPr dirty="0" sz="1200" spc="-10">
                <a:latin typeface="Arial"/>
                <a:cs typeface="Arial"/>
              </a:rPr>
              <a:t>	</a:t>
            </a:r>
            <a:r>
              <a:rPr dirty="0" sz="1200">
                <a:latin typeface="Arial"/>
                <a:cs typeface="Arial"/>
              </a:rPr>
              <a:t>values:</a:t>
            </a:r>
            <a:r>
              <a:rPr dirty="0" sz="1200" spc="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0.6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ml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4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cm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solution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5</a:t>
            </a:r>
            <a:r>
              <a:rPr dirty="0" sz="1200" spc="-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mm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sample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tubes,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4.0</a:t>
            </a:r>
            <a:r>
              <a:rPr dirty="0" sz="1200" spc="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ml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4</a:t>
            </a:r>
            <a:r>
              <a:rPr dirty="0" sz="1200" spc="-7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cm </a:t>
            </a:r>
            <a:r>
              <a:rPr dirty="0" sz="1200" spc="-25">
                <a:latin typeface="Arial"/>
                <a:cs typeface="Arial"/>
              </a:rPr>
              <a:t>	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solution</a:t>
            </a:r>
            <a:r>
              <a:rPr dirty="0" sz="1200" spc="1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10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mm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sample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tubes).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minimizes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shimming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that </a:t>
            </a:r>
            <a:r>
              <a:rPr dirty="0" sz="1200" spc="-20">
                <a:latin typeface="Arial"/>
                <a:cs typeface="Arial"/>
              </a:rPr>
              <a:t>	</a:t>
            </a:r>
            <a:r>
              <a:rPr dirty="0" sz="1200">
                <a:latin typeface="Arial"/>
                <a:cs typeface="Arial"/>
              </a:rPr>
              <a:t>needs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done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between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sample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changes.</a:t>
            </a:r>
            <a:endParaRPr sz="1200">
              <a:latin typeface="Arial"/>
              <a:cs typeface="Arial"/>
            </a:endParaRPr>
          </a:p>
          <a:p>
            <a:pPr algn="just" lvl="2" marL="779145" marR="187325" indent="-224790">
              <a:lnSpc>
                <a:spcPct val="96700"/>
              </a:lnSpc>
              <a:spcBef>
                <a:spcPts val="1019"/>
              </a:spcBef>
              <a:buFont typeface="Symbol"/>
              <a:buChar char=""/>
              <a:tabLst>
                <a:tab pos="780415" algn="l"/>
              </a:tabLst>
            </a:pPr>
            <a:r>
              <a:rPr dirty="0" sz="1200">
                <a:latin typeface="Arial"/>
                <a:cs typeface="Arial"/>
              </a:rPr>
              <a:t>Use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depth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gauge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position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sample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tube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spinner.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is </a:t>
            </a:r>
            <a:r>
              <a:rPr dirty="0" sz="1200" spc="-25">
                <a:latin typeface="Arial"/>
                <a:cs typeface="Arial"/>
              </a:rPr>
              <a:t>	</a:t>
            </a:r>
            <a:r>
              <a:rPr dirty="0" sz="1200">
                <a:latin typeface="Arial"/>
                <a:cs typeface="Arial"/>
              </a:rPr>
              <a:t>discussed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further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Chapter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5</a:t>
            </a:r>
            <a:r>
              <a:rPr dirty="0" sz="1200" spc="2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‘Sample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Positioning'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BSMS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User's 	Manual.</a:t>
            </a:r>
            <a:endParaRPr sz="1200">
              <a:latin typeface="Arial"/>
              <a:cs typeface="Arial"/>
            </a:endParaRPr>
          </a:p>
          <a:p>
            <a:pPr algn="just" lvl="2" marL="779145" marR="181610" indent="-224790">
              <a:lnSpc>
                <a:spcPct val="100000"/>
              </a:lnSpc>
              <a:spcBef>
                <a:spcPts val="960"/>
              </a:spcBef>
              <a:buFont typeface="Symbol"/>
              <a:buChar char=""/>
              <a:tabLst>
                <a:tab pos="780415" algn="l"/>
              </a:tabLst>
            </a:pPr>
            <a:r>
              <a:rPr dirty="0" sz="1200">
                <a:latin typeface="Arial"/>
                <a:cs typeface="Arial"/>
              </a:rPr>
              <a:t>Check that the sample tube is held tightly in the spinner so that it does </a:t>
            </a:r>
            <a:r>
              <a:rPr dirty="0" sz="1200" spc="-25">
                <a:latin typeface="Arial"/>
                <a:cs typeface="Arial"/>
              </a:rPr>
              <a:t>not </a:t>
            </a:r>
            <a:r>
              <a:rPr dirty="0" sz="1200" spc="-25">
                <a:latin typeface="Arial"/>
                <a:cs typeface="Arial"/>
              </a:rPr>
              <a:t>	</a:t>
            </a:r>
            <a:r>
              <a:rPr dirty="0" sz="1200">
                <a:latin typeface="Arial"/>
                <a:cs typeface="Arial"/>
              </a:rPr>
              <a:t>slip during an </a:t>
            </a:r>
            <a:r>
              <a:rPr dirty="0" sz="1200" spc="-10">
                <a:latin typeface="Arial"/>
                <a:cs typeface="Arial"/>
              </a:rPr>
              <a:t>experiment.</a:t>
            </a:r>
            <a:endParaRPr sz="1200">
              <a:latin typeface="Arial"/>
              <a:cs typeface="Arial"/>
            </a:endParaRPr>
          </a:p>
          <a:p>
            <a:pPr lvl="2" marL="780415" indent="-225425">
              <a:lnSpc>
                <a:spcPct val="100000"/>
              </a:lnSpc>
              <a:spcBef>
                <a:spcPts val="1010"/>
              </a:spcBef>
              <a:buFont typeface="Symbol"/>
              <a:buChar char=""/>
              <a:tabLst>
                <a:tab pos="780415" algn="l"/>
              </a:tabLst>
            </a:pPr>
            <a:r>
              <a:rPr dirty="0" sz="1200">
                <a:latin typeface="Arial"/>
                <a:cs typeface="Arial"/>
              </a:rPr>
              <a:t>Wipe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 sample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tube clean before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inserting it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into the </a:t>
            </a:r>
            <a:r>
              <a:rPr dirty="0" sz="1200" spc="-10">
                <a:latin typeface="Arial"/>
                <a:cs typeface="Arial"/>
              </a:rPr>
              <a:t>magnet.</a:t>
            </a:r>
            <a:endParaRPr sz="1200">
              <a:latin typeface="Arial"/>
              <a:cs typeface="Arial"/>
            </a:endParaRPr>
          </a:p>
          <a:p>
            <a:pPr algn="just" lvl="2" marL="779145" marR="181610" indent="-224790">
              <a:lnSpc>
                <a:spcPts val="1390"/>
              </a:lnSpc>
              <a:spcBef>
                <a:spcPts val="1095"/>
              </a:spcBef>
              <a:buFont typeface="Symbol"/>
              <a:buChar char=""/>
              <a:tabLst>
                <a:tab pos="780415" algn="l"/>
              </a:tabLst>
            </a:pP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experiments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using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sample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spinning,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sure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10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95">
                <a:latin typeface="Arial"/>
                <a:cs typeface="Arial"/>
              </a:rPr>
              <a:t>  </a:t>
            </a:r>
            <a:r>
              <a:rPr dirty="0" sz="1200" spc="-10">
                <a:latin typeface="Arial"/>
                <a:cs typeface="Arial"/>
              </a:rPr>
              <a:t>spinner, </a:t>
            </a:r>
            <a:r>
              <a:rPr dirty="0" sz="1200" spc="-10">
                <a:latin typeface="Arial"/>
                <a:cs typeface="Arial"/>
              </a:rPr>
              <a:t>	</a:t>
            </a:r>
            <a:r>
              <a:rPr dirty="0" sz="1200">
                <a:latin typeface="Arial"/>
                <a:cs typeface="Arial"/>
              </a:rPr>
              <a:t>especially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reflectors,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clean.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This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important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maintaining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 spc="-25">
                <a:latin typeface="Arial"/>
                <a:cs typeface="Arial"/>
              </a:rPr>
              <a:t>	</a:t>
            </a:r>
            <a:r>
              <a:rPr dirty="0" sz="1200">
                <a:latin typeface="Arial"/>
                <a:cs typeface="Arial"/>
              </a:rPr>
              <a:t>correct spinning </a:t>
            </a:r>
            <a:r>
              <a:rPr dirty="0" sz="1200" spc="-10">
                <a:latin typeface="Arial"/>
                <a:cs typeface="Arial"/>
              </a:rPr>
              <a:t>rate.</a:t>
            </a:r>
            <a:endParaRPr sz="1200">
              <a:latin typeface="Arial"/>
              <a:cs typeface="Arial"/>
            </a:endParaRPr>
          </a:p>
          <a:p>
            <a:pPr lvl="2">
              <a:lnSpc>
                <a:spcPct val="100000"/>
              </a:lnSpc>
              <a:buFont typeface="Symbol"/>
              <a:buChar char=""/>
            </a:pPr>
            <a:endParaRPr sz="1200">
              <a:latin typeface="Arial"/>
              <a:cs typeface="Arial"/>
            </a:endParaRPr>
          </a:p>
          <a:p>
            <a:pPr lvl="2">
              <a:lnSpc>
                <a:spcPct val="100000"/>
              </a:lnSpc>
              <a:spcBef>
                <a:spcPts val="170"/>
              </a:spcBef>
              <a:buFont typeface="Symbol"/>
              <a:buChar char=""/>
            </a:pPr>
            <a:endParaRPr sz="1200">
              <a:latin typeface="Arial"/>
              <a:cs typeface="Arial"/>
            </a:endParaRPr>
          </a:p>
          <a:p>
            <a:pPr lvl="1" marL="288290" indent="-285750">
              <a:lnSpc>
                <a:spcPct val="100000"/>
              </a:lnSpc>
              <a:buAutoNum type="arabicPeriod" startAt="2"/>
              <a:tabLst>
                <a:tab pos="288290" algn="l"/>
                <a:tab pos="5949950" algn="l"/>
              </a:tabLst>
            </a:pPr>
            <a:r>
              <a:rPr dirty="0" u="heavy" sz="1550" spc="4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Bruker</a:t>
            </a:r>
            <a:r>
              <a:rPr dirty="0" u="heavy" sz="1550" spc="9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NMR</a:t>
            </a:r>
            <a:r>
              <a:rPr dirty="0" u="heavy" sz="1550" spc="9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55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software</a:t>
            </a:r>
            <a:r>
              <a:rPr dirty="0" u="heavy" sz="15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1550">
              <a:latin typeface="Arial"/>
              <a:cs typeface="Arial"/>
            </a:endParaRPr>
          </a:p>
          <a:p>
            <a:pPr algn="just" marL="554990" marR="175260">
              <a:lnSpc>
                <a:spcPct val="95800"/>
              </a:lnSpc>
              <a:spcBef>
                <a:spcPts val="1190"/>
              </a:spcBef>
            </a:pPr>
            <a:r>
              <a:rPr dirty="0" sz="1200">
                <a:latin typeface="Arial"/>
                <a:cs typeface="Arial"/>
              </a:rPr>
              <a:t>There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three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major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tasks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controlled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NMR</a:t>
            </a:r>
            <a:r>
              <a:rPr dirty="0" sz="1200" spc="409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software: </a:t>
            </a:r>
            <a:r>
              <a:rPr dirty="0" sz="1200">
                <a:latin typeface="Arial"/>
                <a:cs typeface="Arial"/>
              </a:rPr>
              <a:t>acquisition,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processing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plotting.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XWinNMR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program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is</a:t>
            </a:r>
            <a:r>
              <a:rPr dirty="0" sz="1200" spc="3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3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user </a:t>
            </a:r>
            <a:r>
              <a:rPr dirty="0" sz="1200">
                <a:latin typeface="Arial"/>
                <a:cs typeface="Arial"/>
              </a:rPr>
              <a:t>interface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all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these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tasks.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commands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either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called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up</a:t>
            </a:r>
            <a:r>
              <a:rPr dirty="0" sz="1200" spc="19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by </a:t>
            </a:r>
            <a:r>
              <a:rPr dirty="0" sz="1200">
                <a:latin typeface="Arial"/>
                <a:cs typeface="Arial"/>
              </a:rPr>
              <a:t>selecting</a:t>
            </a:r>
            <a:r>
              <a:rPr dirty="0" sz="1200" spc="3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menu</a:t>
            </a:r>
            <a:r>
              <a:rPr dirty="0" sz="1200" spc="3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items</a:t>
            </a:r>
            <a:r>
              <a:rPr dirty="0" sz="1200" spc="3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or</a:t>
            </a:r>
            <a:r>
              <a:rPr dirty="0" sz="1200" spc="3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3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typing</a:t>
            </a:r>
            <a:r>
              <a:rPr dirty="0" sz="1200" spc="3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3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appropriate</a:t>
            </a:r>
            <a:r>
              <a:rPr dirty="0" sz="1200" spc="3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3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36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command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line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followed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RETURN.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There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many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that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are </a:t>
            </a:r>
            <a:r>
              <a:rPr dirty="0" sz="1200">
                <a:latin typeface="Arial"/>
                <a:cs typeface="Arial"/>
              </a:rPr>
              <a:t>important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each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job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they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can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be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accessed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edited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0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user. </a:t>
            </a:r>
            <a:r>
              <a:rPr dirty="0" sz="1200">
                <a:latin typeface="Arial"/>
                <a:cs typeface="Arial"/>
              </a:rPr>
              <a:t>These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parameters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measured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well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as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processed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spectra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stored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</a:t>
            </a:r>
            <a:r>
              <a:rPr dirty="0" sz="1200" spc="1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datasets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which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are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specified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names,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experiment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numbers </a:t>
            </a:r>
            <a:r>
              <a:rPr dirty="0" sz="1200">
                <a:latin typeface="Arial"/>
                <a:cs typeface="Arial"/>
              </a:rPr>
              <a:t>(expno)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processing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numbers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(procno).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hko</dc:creator>
  <dc:title>kurs1d2d_030401.PDF</dc:title>
  <dcterms:created xsi:type="dcterms:W3CDTF">2024-03-13T15:47:28Z</dcterms:created>
  <dcterms:modified xsi:type="dcterms:W3CDTF">2024-03-13T15:47:28Z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2024-03-13T00:00:00Z</vt:filetime>
  </property>
  <property fmtid="{D5CDD505-2E9C-101B-9397-08002B2CF9AE}" pid="3" name="Creator">
    <vt:lpwstr>Microsoft Word</vt:lpwstr>
  </property>
  <property fmtid="{D5CDD505-2E9C-101B-9397-08002B2CF9AE}" pid="4" name="LastSaved">
    <vt:filetime>2024-03-13T00:00:00Z</vt:filetime>
  </property>
  <property fmtid="{D5CDD505-2E9C-101B-9397-08002B2CF9AE}" pid="5" name="Producer">
    <vt:lpwstr>GPL Ghostscript 9.20</vt:lpwstr>
  </property>
</Properties>
</file>