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7" r:id="rId5"/>
    <p:sldId id="260" r:id="rId6"/>
    <p:sldId id="258" r:id="rId7"/>
    <p:sldId id="259" r:id="rId8"/>
    <p:sldId id="261" r:id="rId9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72" autoAdjust="0"/>
    <p:restoredTop sz="94660"/>
  </p:normalViewPr>
  <p:slideViewPr>
    <p:cSldViewPr snapToGrid="0">
      <p:cViewPr varScale="1">
        <p:scale>
          <a:sx n="60" d="100"/>
          <a:sy n="60" d="100"/>
        </p:scale>
        <p:origin x="420" y="5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6883AA-FA38-4E11-BC46-042C7EDC0CC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26D82AC-EFAA-47CD-86FE-46CC15BEC27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AB9430-E880-4606-AA12-E1FFADADF0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CE4B67B-9939-40E1-AC11-4306754D08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36D1D1-98C8-4370-92AA-AA21431FA9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44607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0C8197-0991-4B81-B4B4-768E995E2E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93F75AD-AD76-44CB-B005-0C519E4A72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B343FC-347A-4F62-BF88-9FBF8C165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6CE169-4797-489A-AC9E-A9A3EDD0E9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B4095E-AF8C-4D68-A970-EF280988D8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848197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7E6A056-1142-456C-995F-A01F7CE354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7F0E2F-8B8B-4F7E-BCD3-EB5CA84AC9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DA0262-79DE-48B5-8419-FB9476B0D7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2EF7D3-49FE-422B-86CF-276E95673A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72BA026-9441-40C1-953D-09C198F6D0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236491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FE44FB-BB26-472E-B03B-0F19576170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3E4B24C-40C5-4044-A621-F383EE0FF4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AAD46F-AC13-44E4-AA34-86133361EF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DAF257-AA8F-4BAF-B005-1A00FBA25D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36DC377-B90B-4386-BCA5-7746B1A3BE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923702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02585D-A383-448E-B430-C4C62741DB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729C93A-7178-4595-9005-FE344E403F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85759F-CF3A-47F7-8EF0-C3DCB9ABDC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A07B0C-74BD-45F8-9F53-48D8456885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9D3838-C35D-402A-B9E8-CA2E6C8DA3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882903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61346E-16A2-4F32-8079-DA81282FF8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EB27F11-FD11-48EE-B5FA-12F36FCFD7C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03D513F-A74E-46B1-BA1D-83E760769B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43AB50-5B7A-4256-AEFF-991FB5C5D9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7D140A-ED70-473D-B5E0-1F5DE4DE24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B544720-9A90-4332-A34A-4460C2E6D9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558966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2CA829-CE80-496D-9FA6-0568B300CD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3FABBF-BEF2-4724-9764-4ADA806340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33998A-9F86-40E8-9B53-CC13D2500D6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5542A3D-A437-4000-8208-2413EA4A78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3E56946-B747-453E-99F9-CECE37B58EA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97A370C-7AC7-464E-8ACF-F72C57C70C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7636D6F-7FC2-41C2-8AAB-70C1A87074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35A2037-F6E4-48B1-A6DA-108AEA92A0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282410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9D2BF9-19F1-43E0-BE4F-8936226DD1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C7F6C21-33C8-4857-B91F-403ABA62E0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2CA8C7A-2A44-4C64-B372-41F11DE51F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F731BD8-45BC-4242-9CFD-137EEDB830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936458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B835470-6EAF-4B5F-A374-6FADDC0DD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37B0E3E-30BC-420D-AC0B-B30E22D9FE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E0511B8-0F2D-4D25-A557-0465347CE5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581545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BFF923-EC40-43AE-B472-7B5D9E035C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FD141D-6EC7-4DD2-A281-01CFB50BF6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511CEF4-8476-411A-9AEF-370D1CFD2D4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511BF65-9C0C-4FBE-BB7D-3F440C32C4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DC6F52-DAD4-4BA3-AF17-A3EEB0A6F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F81357-7092-43C5-A57B-1FB50B6868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739726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02DED6-81EF-432F-81DE-FA0568EDA3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2488A8B-58A3-43EA-9F72-3A6973943AE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813BB42-F45D-4FC2-AC48-06EC05CD14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CD0C5B-647F-459C-9504-EBA9E039F4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597D11-6837-4C45-8988-C4B232C98A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731E618-E031-4D01-A7EF-69C4B670F0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685301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61AF786-0779-49C0-8B18-B27D30C9BB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28ACE4F-25A9-489A-B544-46D57BC253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508512-1751-4B83-947A-6470051F849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A17198-2DC4-431D-AD5B-D553B6ED260F}" type="datetimeFigureOut">
              <a:rPr lang="cs-CZ" smtClean="0"/>
              <a:pPr/>
              <a:t>29.02.2024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8A94DD-355C-4022-9D20-E4AF77A8497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B5408C-8D11-414F-A6E9-A51A67D1831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1CA843-C584-4E37-B46F-E1DD0392F26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892731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is.muni.cz/auth/el/sci/ekurzy/CEIT_NMR_1/um/" TargetMode="External"/><Relationship Id="rId2" Type="http://schemas.openxmlformats.org/officeDocument/2006/relationships/hyperlink" Target="http://www.ncbr.muni.cz/~fiala/" TargetMode="Externa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http://www.inmr.net/free.html" TargetMode="External"/><Relationship Id="rId3" Type="http://schemas.openxmlformats.org/officeDocument/2006/relationships/hyperlink" Target="http://www.acdlabs.com/products/" TargetMode="External"/><Relationship Id="rId7" Type="http://schemas.openxmlformats.org/officeDocument/2006/relationships/hyperlink" Target="http://matnmr.sourceforge.net/" TargetMode="External"/><Relationship Id="rId2" Type="http://schemas.openxmlformats.org/officeDocument/2006/relationships/hyperlink" Target="https://www.bruker.com/en/products-and-solutions/mr/nmr-software/topspin.html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spin.niddk.nih.gov/NMRPipe/" TargetMode="External"/><Relationship Id="rId5" Type="http://schemas.openxmlformats.org/officeDocument/2006/relationships/hyperlink" Target="http://home.cc.umanitoba.ca/~wolowiec/spinworks/" TargetMode="External"/><Relationship Id="rId4" Type="http://schemas.openxmlformats.org/officeDocument/2006/relationships/hyperlink" Target="http://www.mestrec.com/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nmr.ceitec.cz/user-access/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6EC5545-BB3B-49D7-B52A-787C2157229B}"/>
              </a:ext>
            </a:extLst>
          </p:cNvPr>
          <p:cNvSpPr txBox="1"/>
          <p:nvPr/>
        </p:nvSpPr>
        <p:spPr>
          <a:xfrm>
            <a:off x="866078" y="580948"/>
            <a:ext cx="10459844" cy="50167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3600" b="1" dirty="0" err="1"/>
              <a:t>Inroductory</a:t>
            </a:r>
            <a:r>
              <a:rPr lang="cs-CZ" sz="3600" b="1" dirty="0"/>
              <a:t> notes</a:t>
            </a:r>
            <a:endParaRPr lang="en-US" sz="3600" b="1" dirty="0"/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r>
              <a:rPr lang="cs-CZ" sz="2800" b="1" dirty="0" err="1"/>
              <a:t>Classes</a:t>
            </a:r>
            <a:endParaRPr lang="cs-CZ" sz="2800" b="1" dirty="0"/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r>
              <a:rPr lang="cs-CZ" sz="2000" b="1" dirty="0" err="1"/>
              <a:t>Fridays</a:t>
            </a:r>
            <a:r>
              <a:rPr lang="cs-CZ" sz="2000" b="1" dirty="0"/>
              <a:t> 9</a:t>
            </a:r>
            <a:r>
              <a:rPr lang="en-US" sz="2000" b="1" dirty="0"/>
              <a:t>  – </a:t>
            </a:r>
            <a:r>
              <a:rPr lang="cs-CZ" sz="2000" b="1" dirty="0"/>
              <a:t>14</a:t>
            </a:r>
            <a:endParaRPr lang="en-US" sz="2000" b="1" dirty="0"/>
          </a:p>
          <a:p>
            <a:pPr marL="0" indent="0">
              <a:buNone/>
            </a:pPr>
            <a:endParaRPr lang="en-US" sz="2800" b="1" dirty="0"/>
          </a:p>
          <a:p>
            <a:pPr marL="0" indent="0">
              <a:buNone/>
            </a:pPr>
            <a:r>
              <a:rPr lang="en-US" sz="2800" b="1" dirty="0"/>
              <a:t>Credits requirements</a:t>
            </a:r>
          </a:p>
          <a:p>
            <a:pPr marL="0" indent="0">
              <a:buNone/>
            </a:pPr>
            <a:endParaRPr lang="en-US" sz="2000" b="1" dirty="0"/>
          </a:p>
          <a:p>
            <a:pPr marL="342900" indent="-342900">
              <a:buFontTx/>
              <a:buChar char="-"/>
            </a:pPr>
            <a:r>
              <a:rPr lang="en-US" sz="2000" dirty="0"/>
              <a:t>Protocols from the practical sessions (submit et least 3 days before exam) </a:t>
            </a:r>
          </a:p>
          <a:p>
            <a:pPr marL="342900" indent="-342900">
              <a:buFontTx/>
              <a:buChar char="-"/>
            </a:pPr>
            <a:r>
              <a:rPr lang="en-US" sz="2000" dirty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Exam (both theory and practice), within or outside the exam period</a:t>
            </a:r>
            <a:endParaRPr lang="cs-CZ" sz="18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endParaRPr lang="en-US" sz="2000" dirty="0"/>
          </a:p>
          <a:p>
            <a:pPr>
              <a:buFontTx/>
              <a:buChar char="-"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51250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6EC5545-BB3B-49D7-B52A-787C2157229B}"/>
              </a:ext>
            </a:extLst>
          </p:cNvPr>
          <p:cNvSpPr txBox="1"/>
          <p:nvPr/>
        </p:nvSpPr>
        <p:spPr>
          <a:xfrm>
            <a:off x="880946" y="612845"/>
            <a:ext cx="10459844" cy="61555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3600" b="1" dirty="0" err="1"/>
              <a:t>Supporting</a:t>
            </a:r>
            <a:r>
              <a:rPr lang="cs-CZ" sz="3600" b="1" dirty="0"/>
              <a:t> </a:t>
            </a:r>
            <a:r>
              <a:rPr lang="cs-CZ" sz="3600" b="1" dirty="0" err="1"/>
              <a:t>material</a:t>
            </a:r>
            <a:endParaRPr lang="cs-CZ" sz="3600" b="1" dirty="0"/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r>
              <a:rPr lang="cs-CZ" sz="2000" b="1" dirty="0"/>
              <a:t>On my web </a:t>
            </a:r>
            <a:r>
              <a:rPr lang="cs-CZ" sz="2000" b="1" dirty="0" err="1"/>
              <a:t>page</a:t>
            </a:r>
            <a:endParaRPr lang="cs-CZ" sz="2000" b="1" dirty="0"/>
          </a:p>
          <a:p>
            <a:pPr marL="0" indent="0">
              <a:buNone/>
            </a:pPr>
            <a:r>
              <a:rPr lang="cs-CZ" sz="2000" dirty="0">
                <a:hlinkClick r:id="rId2"/>
              </a:rPr>
              <a:t>http://www.ncbr.muni.cz/~fiala/</a:t>
            </a:r>
            <a:r>
              <a:rPr lang="cs-CZ" sz="2000" dirty="0"/>
              <a:t> </a:t>
            </a:r>
          </a:p>
          <a:p>
            <a:pPr marL="0" indent="0">
              <a:buNone/>
            </a:pPr>
            <a:r>
              <a:rPr lang="cs-CZ" sz="2000" dirty="0" err="1"/>
              <a:t>or</a:t>
            </a:r>
            <a:r>
              <a:rPr lang="cs-CZ" sz="2000" dirty="0"/>
              <a:t> in IS </a:t>
            </a:r>
            <a:r>
              <a:rPr lang="cs-CZ" sz="2000" dirty="0" err="1"/>
              <a:t>under</a:t>
            </a:r>
            <a:r>
              <a:rPr lang="cs-CZ" sz="2000" dirty="0"/>
              <a:t> Learning </a:t>
            </a:r>
            <a:r>
              <a:rPr lang="cs-CZ" sz="2000" dirty="0" err="1"/>
              <a:t>Materials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Presentations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Instructions</a:t>
            </a:r>
            <a:r>
              <a:rPr lang="cs-CZ" sz="2000" dirty="0"/>
              <a:t> </a:t>
            </a:r>
            <a:r>
              <a:rPr lang="cs-CZ" sz="2000" dirty="0" err="1"/>
              <a:t>for</a:t>
            </a:r>
            <a:r>
              <a:rPr lang="cs-CZ" sz="2000" dirty="0"/>
              <a:t> </a:t>
            </a:r>
            <a:r>
              <a:rPr lang="cs-CZ" sz="2000" dirty="0" err="1"/>
              <a:t>practical</a:t>
            </a:r>
            <a:r>
              <a:rPr lang="cs-CZ" sz="2000" dirty="0"/>
              <a:t> </a:t>
            </a:r>
            <a:r>
              <a:rPr lang="cs-CZ" sz="2000" dirty="0" err="1"/>
              <a:t>sessions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Example</a:t>
            </a:r>
            <a:r>
              <a:rPr lang="cs-CZ" sz="2000" dirty="0"/>
              <a:t> </a:t>
            </a:r>
            <a:r>
              <a:rPr lang="cs-CZ" sz="2000" dirty="0" err="1"/>
              <a:t>protocol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Questions</a:t>
            </a:r>
            <a:r>
              <a:rPr lang="cs-CZ" sz="2000" dirty="0"/>
              <a:t> </a:t>
            </a:r>
            <a:r>
              <a:rPr lang="cs-CZ" sz="2000" dirty="0" err="1"/>
              <a:t>for</a:t>
            </a:r>
            <a:r>
              <a:rPr lang="cs-CZ" sz="2000" dirty="0"/>
              <a:t> </a:t>
            </a: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exam</a:t>
            </a:r>
            <a:endParaRPr lang="cs-CZ" sz="2000" dirty="0"/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r>
              <a:rPr lang="cs-CZ" sz="2000" b="1" dirty="0" err="1"/>
              <a:t>Additional</a:t>
            </a:r>
            <a:r>
              <a:rPr lang="cs-CZ" sz="2000" b="1" dirty="0"/>
              <a:t> </a:t>
            </a:r>
            <a:r>
              <a:rPr lang="cs-CZ" sz="2000" b="1" dirty="0" err="1"/>
              <a:t>presentations</a:t>
            </a:r>
            <a:r>
              <a:rPr lang="cs-CZ" sz="2000" b="1" dirty="0"/>
              <a:t> </a:t>
            </a:r>
          </a:p>
          <a:p>
            <a:pPr marL="0" indent="0">
              <a:buNone/>
            </a:pPr>
            <a:r>
              <a:rPr lang="cs-CZ" sz="2000" dirty="0" err="1"/>
              <a:t>eKurz</a:t>
            </a:r>
            <a:r>
              <a:rPr lang="cs-CZ" sz="2000" dirty="0"/>
              <a:t> CEIT_NMR_1 (</a:t>
            </a:r>
            <a:r>
              <a:rPr lang="cs-CZ" sz="2000" dirty="0" err="1"/>
              <a:t>practical</a:t>
            </a:r>
            <a:r>
              <a:rPr lang="cs-CZ" sz="2000" dirty="0"/>
              <a:t> </a:t>
            </a:r>
            <a:r>
              <a:rPr lang="cs-CZ" sz="2000" dirty="0" err="1"/>
              <a:t>sessions</a:t>
            </a:r>
            <a:r>
              <a:rPr lang="cs-CZ" sz="2000" dirty="0"/>
              <a:t>)</a:t>
            </a:r>
            <a:endParaRPr lang="en-US" sz="2000" dirty="0"/>
          </a:p>
          <a:p>
            <a:pPr marL="0" indent="0">
              <a:buNone/>
            </a:pPr>
            <a:r>
              <a:rPr lang="en-US" sz="2000" dirty="0">
                <a:hlinkClick r:id="rId3"/>
              </a:rPr>
              <a:t>PřF:CEIT_NMR_1 Basics of NMR spectrometer measurements (muni.cz)</a:t>
            </a:r>
            <a:endParaRPr lang="cs-CZ" sz="2000" dirty="0"/>
          </a:p>
          <a:p>
            <a:r>
              <a:rPr lang="cs-CZ" sz="1800" dirty="0"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https://is.muni.cz/auth/el/sci/ekurzy/CEIT_NMR_1/um/</a:t>
            </a:r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endParaRPr lang="en-US" sz="2000" dirty="0"/>
          </a:p>
          <a:p>
            <a:pPr>
              <a:buFontTx/>
              <a:buChar char="-"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2592420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6EC5545-BB3B-49D7-B52A-787C2157229B}"/>
              </a:ext>
            </a:extLst>
          </p:cNvPr>
          <p:cNvSpPr txBox="1"/>
          <p:nvPr/>
        </p:nvSpPr>
        <p:spPr>
          <a:xfrm>
            <a:off x="880946" y="612845"/>
            <a:ext cx="10459844" cy="538609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2800" b="1" dirty="0" err="1"/>
              <a:t>Spectrometers</a:t>
            </a:r>
            <a:endParaRPr lang="cs-CZ" sz="2800" b="1" dirty="0"/>
          </a:p>
          <a:p>
            <a:pPr marL="0" indent="0">
              <a:buNone/>
            </a:pPr>
            <a:endParaRPr lang="cs-CZ" sz="2000" b="1" dirty="0"/>
          </a:p>
          <a:p>
            <a:pPr marL="0" indent="0">
              <a:buNone/>
            </a:pPr>
            <a:r>
              <a:rPr lang="cs-CZ" sz="2000" dirty="0"/>
              <a:t>Linux </a:t>
            </a:r>
            <a:r>
              <a:rPr lang="cs-CZ" sz="2000" dirty="0" err="1"/>
              <a:t>operating</a:t>
            </a:r>
            <a:r>
              <a:rPr lang="cs-CZ" sz="2000" dirty="0"/>
              <a:t> </a:t>
            </a:r>
            <a:r>
              <a:rPr lang="cs-CZ" sz="2000" dirty="0" err="1"/>
              <a:t>system</a:t>
            </a: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Choice</a:t>
            </a:r>
            <a:r>
              <a:rPr lang="cs-CZ" sz="2000" dirty="0"/>
              <a:t> </a:t>
            </a:r>
            <a:r>
              <a:rPr lang="cs-CZ" sz="2000" dirty="0" err="1"/>
              <a:t>of</a:t>
            </a:r>
            <a:r>
              <a:rPr lang="cs-CZ" sz="2000" dirty="0"/>
              <a:t> interface – MATE </a:t>
            </a:r>
            <a:r>
              <a:rPr lang="cs-CZ" sz="2000" dirty="0" err="1"/>
              <a:t>recommended</a:t>
            </a:r>
            <a:endParaRPr lang="en-US" sz="20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 algn="ctr">
              <a:buNone/>
            </a:pPr>
            <a:r>
              <a:rPr lang="en-US" sz="2800" b="1" dirty="0"/>
              <a:t>Software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err="1"/>
              <a:t>TopSpin</a:t>
            </a:r>
            <a:r>
              <a:rPr lang="en-US" sz="2400" dirty="0"/>
              <a:t> 4 (Bruker)</a:t>
            </a:r>
          </a:p>
          <a:p>
            <a:pPr marL="0" indent="0">
              <a:buNone/>
            </a:pPr>
            <a:r>
              <a:rPr lang="en-US" sz="2000" dirty="0"/>
              <a:t>Free academic license after registration</a:t>
            </a:r>
          </a:p>
          <a:p>
            <a:pPr marL="0" indent="0">
              <a:buNone/>
            </a:pPr>
            <a:r>
              <a:rPr lang="cs-CZ" sz="2000" dirty="0">
                <a:hlinkClick r:id="rId2"/>
              </a:rPr>
              <a:t>https://www.bruker.com/en/products-and-solutions/mr/nmr-software/topspin.html</a:t>
            </a:r>
            <a:r>
              <a:rPr lang="cs-CZ" sz="2000" dirty="0"/>
              <a:t>?</a:t>
            </a:r>
            <a:endParaRPr lang="en-US" sz="20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Third party software </a:t>
            </a:r>
          </a:p>
          <a:p>
            <a:pPr marL="0" indent="0">
              <a:buNone/>
            </a:pPr>
            <a:r>
              <a:rPr lang="en-US" sz="2000" dirty="0"/>
              <a:t>Commercial: </a:t>
            </a:r>
            <a:r>
              <a:rPr lang="cs-CZ" sz="2000" b="1" i="0" u="sng" dirty="0">
                <a:solidFill>
                  <a:srgbClr val="3A9684"/>
                </a:solidFill>
                <a:effectLst/>
                <a:latin typeface="Open Sans" panose="020B0606030504020204" pitchFamily="34" charset="0"/>
                <a:hlinkClick r:id="rId3"/>
              </a:rPr>
              <a:t>ACDNMR</a:t>
            </a:r>
            <a:r>
              <a:rPr lang="en-US" sz="2000" b="1" i="0" u="sng" dirty="0">
                <a:solidFill>
                  <a:srgbClr val="3A9684"/>
                </a:solidFill>
                <a:effectLst/>
                <a:latin typeface="Open Sans" panose="020B0606030504020204" pitchFamily="34" charset="0"/>
              </a:rPr>
              <a:t>, </a:t>
            </a:r>
            <a:r>
              <a:rPr lang="cs-CZ" sz="2000" b="1" i="0" u="sng" dirty="0">
                <a:solidFill>
                  <a:srgbClr val="2E7F71"/>
                </a:solidFill>
                <a:effectLst/>
                <a:latin typeface="Open Sans" panose="020B0606030504020204" pitchFamily="34" charset="0"/>
                <a:hlinkClick r:id="rId4"/>
              </a:rPr>
              <a:t>MNOVA</a:t>
            </a:r>
            <a:endParaRPr lang="cs-CZ" sz="2000" b="1" dirty="0"/>
          </a:p>
          <a:p>
            <a:pPr marL="0" indent="0">
              <a:buNone/>
            </a:pPr>
            <a:r>
              <a:rPr lang="en-US" sz="2000" dirty="0"/>
              <a:t>Free: </a:t>
            </a:r>
            <a:r>
              <a:rPr lang="cs-CZ" sz="2000" b="1" i="0" u="sng" dirty="0" err="1">
                <a:solidFill>
                  <a:srgbClr val="3A9684"/>
                </a:solidFill>
                <a:effectLst/>
                <a:latin typeface="Open Sans" panose="020B0606030504020204" pitchFamily="34" charset="0"/>
                <a:hlinkClick r:id="rId5"/>
              </a:rPr>
              <a:t>SpinWorks</a:t>
            </a:r>
            <a:r>
              <a:rPr lang="en-US" sz="2000" b="1" i="0" u="sng" dirty="0">
                <a:solidFill>
                  <a:srgbClr val="3A9684"/>
                </a:solidFill>
                <a:effectLst/>
                <a:latin typeface="Open Sans" panose="020B0606030504020204" pitchFamily="34" charset="0"/>
              </a:rPr>
              <a:t>, </a:t>
            </a:r>
            <a:r>
              <a:rPr lang="cs-CZ" sz="2000" b="1" i="0" u="sng" dirty="0" err="1">
                <a:solidFill>
                  <a:srgbClr val="2E7F71"/>
                </a:solidFill>
                <a:effectLst/>
                <a:latin typeface="Open Sans" panose="020B0606030504020204" pitchFamily="34" charset="0"/>
                <a:hlinkClick r:id="rId6"/>
              </a:rPr>
              <a:t>NMRPipe</a:t>
            </a:r>
            <a:r>
              <a:rPr lang="en-US" sz="2000" b="1" i="0" u="sng" dirty="0">
                <a:solidFill>
                  <a:srgbClr val="2E7F71"/>
                </a:solidFill>
                <a:effectLst/>
                <a:latin typeface="Open Sans" panose="020B0606030504020204" pitchFamily="34" charset="0"/>
              </a:rPr>
              <a:t>, </a:t>
            </a:r>
            <a:r>
              <a:rPr lang="cs-CZ" sz="2000" b="1" i="0" u="sng" dirty="0" err="1">
                <a:solidFill>
                  <a:srgbClr val="2E7F71"/>
                </a:solidFill>
                <a:effectLst/>
                <a:latin typeface="Open Sans" panose="020B0606030504020204" pitchFamily="34" charset="0"/>
                <a:hlinkClick r:id="rId7"/>
              </a:rPr>
              <a:t>matNMR</a:t>
            </a:r>
            <a:r>
              <a:rPr lang="cs-CZ" sz="2000" b="1" i="0" u="sng" dirty="0">
                <a:solidFill>
                  <a:srgbClr val="2E7F71"/>
                </a:solidFill>
                <a:effectLst/>
                <a:latin typeface="Open Sans" panose="020B0606030504020204" pitchFamily="34" charset="0"/>
                <a:hlinkClick r:id="rId7"/>
              </a:rPr>
              <a:t> 3</a:t>
            </a:r>
            <a:r>
              <a:rPr lang="en-US" sz="2000" b="1" i="0" u="sng" dirty="0">
                <a:solidFill>
                  <a:srgbClr val="2E7F71"/>
                </a:solidFill>
                <a:effectLst/>
                <a:latin typeface="Open Sans" panose="020B0606030504020204" pitchFamily="34" charset="0"/>
              </a:rPr>
              <a:t>, </a:t>
            </a:r>
            <a:r>
              <a:rPr lang="cs-CZ" sz="2000" b="1" i="0" u="sng" dirty="0" err="1">
                <a:solidFill>
                  <a:srgbClr val="3A9684"/>
                </a:solidFill>
                <a:effectLst/>
                <a:latin typeface="Open Sans" panose="020B0606030504020204" pitchFamily="34" charset="0"/>
                <a:hlinkClick r:id="rId8"/>
              </a:rPr>
              <a:t>iNMR</a:t>
            </a:r>
            <a:endParaRPr lang="cs-CZ" sz="2000" b="1" dirty="0"/>
          </a:p>
        </p:txBody>
      </p:sp>
    </p:spTree>
    <p:extLst>
      <p:ext uri="{BB962C8B-B14F-4D97-AF65-F5344CB8AC3E}">
        <p14:creationId xmlns:p14="http://schemas.microsoft.com/office/powerpoint/2010/main" val="27584075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6EC5545-BB3B-49D7-B52A-787C2157229B}"/>
              </a:ext>
            </a:extLst>
          </p:cNvPr>
          <p:cNvSpPr txBox="1"/>
          <p:nvPr/>
        </p:nvSpPr>
        <p:spPr>
          <a:xfrm>
            <a:off x="880946" y="612845"/>
            <a:ext cx="10459844" cy="563231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>
              <a:buNone/>
            </a:pPr>
            <a:r>
              <a:rPr lang="en-US" sz="2000" b="1" dirty="0"/>
              <a:t>Notes to </a:t>
            </a:r>
            <a:r>
              <a:rPr lang="en-US" sz="2000" b="1" dirty="0" err="1"/>
              <a:t>TopSpin</a:t>
            </a:r>
            <a:r>
              <a:rPr lang="cs-CZ" sz="2000" b="1" dirty="0"/>
              <a:t> 4</a:t>
            </a:r>
          </a:p>
          <a:p>
            <a:pPr marL="0" indent="0">
              <a:buNone/>
            </a:pPr>
            <a:r>
              <a:rPr lang="cs-CZ" sz="2000" dirty="0" err="1"/>
              <a:t>Currently</a:t>
            </a:r>
            <a:r>
              <a:rPr lang="cs-CZ" sz="2000" dirty="0"/>
              <a:t>, </a:t>
            </a:r>
            <a:r>
              <a:rPr lang="cs-CZ" sz="2000" dirty="0" err="1"/>
              <a:t>versions</a:t>
            </a:r>
            <a:r>
              <a:rPr lang="cs-CZ" sz="2000" dirty="0"/>
              <a:t> 4.1.X </a:t>
            </a:r>
            <a:r>
              <a:rPr lang="cs-CZ" sz="2000" dirty="0" err="1"/>
              <a:t>installed</a:t>
            </a:r>
            <a:r>
              <a:rPr lang="cs-CZ" sz="2000" dirty="0"/>
              <a:t> on </a:t>
            </a:r>
            <a:r>
              <a:rPr lang="cs-CZ" sz="2000" dirty="0" err="1"/>
              <a:t>spectrometers</a:t>
            </a:r>
            <a:r>
              <a:rPr lang="cs-CZ" sz="2000" dirty="0"/>
              <a:t>, 4.3 </a:t>
            </a:r>
            <a:r>
              <a:rPr lang="cs-CZ" sz="2000" dirty="0" err="1"/>
              <a:t>available</a:t>
            </a:r>
            <a:r>
              <a:rPr lang="cs-CZ" sz="2000" dirty="0"/>
              <a:t> on NMRCF </a:t>
            </a:r>
            <a:r>
              <a:rPr lang="cs-CZ" sz="2000" dirty="0" err="1"/>
              <a:t>datastation</a:t>
            </a:r>
            <a:r>
              <a:rPr lang="cs-CZ" sz="2000" dirty="0"/>
              <a:t> </a:t>
            </a:r>
            <a:endParaRPr lang="en-US" sz="2000" dirty="0"/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r>
              <a:rPr lang="en-US" sz="2000" dirty="0"/>
              <a:t>When you open Topspin for the first time under your own account, you need to set up a few things</a:t>
            </a:r>
          </a:p>
          <a:p>
            <a:pPr marL="0" indent="0">
              <a:buNone/>
            </a:pPr>
            <a:endParaRPr lang="en-US" sz="2000" dirty="0"/>
          </a:p>
          <a:p>
            <a:pPr>
              <a:buFontTx/>
              <a:buChar char="-"/>
            </a:pPr>
            <a:r>
              <a:rPr lang="en-US" sz="2000" dirty="0"/>
              <a:t>Set the path to data</a:t>
            </a:r>
          </a:p>
          <a:p>
            <a:pPr>
              <a:buFontTx/>
              <a:buChar char="-"/>
            </a:pPr>
            <a:r>
              <a:rPr lang="en-US" sz="2000" dirty="0"/>
              <a:t>Create directory for your data</a:t>
            </a:r>
          </a:p>
          <a:p>
            <a:pPr>
              <a:buFontTx/>
              <a:buChar char="-"/>
            </a:pPr>
            <a:r>
              <a:rPr lang="en-US" sz="2000" dirty="0"/>
              <a:t>Create a dataset in your data directory</a:t>
            </a:r>
          </a:p>
          <a:p>
            <a:pPr>
              <a:buFontTx/>
              <a:buChar char="-"/>
            </a:pPr>
            <a:r>
              <a:rPr lang="en-US" sz="2000" dirty="0"/>
              <a:t>Open and customize the status panel</a:t>
            </a:r>
          </a:p>
          <a:p>
            <a:pPr>
              <a:buFontTx/>
              <a:buChar char="-"/>
            </a:pPr>
            <a:r>
              <a:rPr lang="en-US" sz="2000" dirty="0"/>
              <a:t>Disable </a:t>
            </a:r>
            <a:r>
              <a:rPr lang="en-US" sz="2000" dirty="0" err="1"/>
              <a:t>zg</a:t>
            </a:r>
            <a:r>
              <a:rPr lang="en-US" sz="2000" dirty="0"/>
              <a:t> safety</a:t>
            </a:r>
          </a:p>
          <a:p>
            <a:pPr>
              <a:buFontTx/>
              <a:buChar char="-"/>
            </a:pPr>
            <a:r>
              <a:rPr lang="en-US" sz="2000" dirty="0"/>
              <a:t>Other customizations available – colors, # of command lines, lock grid lines etc.</a:t>
            </a:r>
            <a:endParaRPr lang="cs-CZ" sz="2000" dirty="0"/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preferences</a:t>
            </a:r>
            <a:r>
              <a:rPr lang="cs-CZ" sz="2000" dirty="0"/>
              <a:t> are </a:t>
            </a:r>
            <a:r>
              <a:rPr lang="cs-CZ" sz="2000" dirty="0" err="1"/>
              <a:t>stored</a:t>
            </a:r>
            <a:r>
              <a:rPr lang="cs-CZ" sz="2000" dirty="0"/>
              <a:t> in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dirty="0" err="1"/>
              <a:t>home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, </a:t>
            </a:r>
            <a:r>
              <a:rPr lang="cs-CZ" sz="2000" dirty="0" err="1"/>
              <a:t>e.g</a:t>
            </a:r>
            <a:r>
              <a:rPr lang="cs-CZ" sz="2000" dirty="0"/>
              <a:t>. </a:t>
            </a:r>
          </a:p>
          <a:p>
            <a:pPr marL="0" indent="0">
              <a:buNone/>
            </a:pPr>
            <a:r>
              <a:rPr lang="cs-CZ" sz="2000" dirty="0">
                <a:solidFill>
                  <a:srgbClr val="002060"/>
                </a:solidFill>
              </a:rPr>
              <a:t>/</a:t>
            </a:r>
            <a:r>
              <a:rPr lang="cs-CZ" sz="2000" dirty="0" err="1">
                <a:solidFill>
                  <a:srgbClr val="002060"/>
                </a:solidFill>
              </a:rPr>
              <a:t>home</a:t>
            </a:r>
            <a:r>
              <a:rPr lang="cs-CZ" sz="2000" dirty="0">
                <a:solidFill>
                  <a:srgbClr val="002060"/>
                </a:solidFill>
              </a:rPr>
              <a:t>/fiala</a:t>
            </a:r>
          </a:p>
          <a:p>
            <a:pPr marL="0" indent="0">
              <a:buNone/>
            </a:pPr>
            <a:r>
              <a:rPr lang="cs-CZ" sz="2000" dirty="0"/>
              <a:t>In </a:t>
            </a: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</a:t>
            </a:r>
            <a:r>
              <a:rPr lang="cs-CZ" sz="2000" dirty="0">
                <a:solidFill>
                  <a:srgbClr val="002060"/>
                </a:solidFill>
              </a:rPr>
              <a:t>.topspin</a:t>
            </a:r>
            <a:r>
              <a:rPr lang="en-US" sz="2000" dirty="0">
                <a:solidFill>
                  <a:srgbClr val="002060"/>
                </a:solidFill>
              </a:rPr>
              <a:t>1</a:t>
            </a:r>
            <a:endParaRPr lang="cs-CZ" sz="2000" dirty="0">
              <a:solidFill>
                <a:srgbClr val="002060"/>
              </a:solidFill>
            </a:endParaRP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cs-CZ" sz="2000" dirty="0" err="1"/>
              <a:t>If</a:t>
            </a:r>
            <a:r>
              <a:rPr lang="cs-CZ" sz="2000" dirty="0"/>
              <a:t> </a:t>
            </a:r>
            <a:r>
              <a:rPr lang="cs-CZ" sz="2000" dirty="0" err="1"/>
              <a:t>you</a:t>
            </a:r>
            <a:r>
              <a:rPr lang="cs-CZ" sz="2000" dirty="0"/>
              <a:t> </a:t>
            </a:r>
            <a:r>
              <a:rPr lang="cs-CZ" sz="2000" dirty="0" err="1"/>
              <a:t>want</a:t>
            </a:r>
            <a:r>
              <a:rPr lang="cs-CZ" sz="2000" dirty="0"/>
              <a:t> to use </a:t>
            </a:r>
            <a:r>
              <a:rPr lang="cs-CZ" sz="2000" dirty="0" err="1"/>
              <a:t>someone</a:t>
            </a:r>
            <a:r>
              <a:rPr lang="cs-CZ" sz="2000" dirty="0"/>
              <a:t> </a:t>
            </a:r>
            <a:r>
              <a:rPr lang="cs-CZ" sz="2000" dirty="0" err="1"/>
              <a:t>else‘s</a:t>
            </a:r>
            <a:r>
              <a:rPr lang="cs-CZ" sz="2000" dirty="0"/>
              <a:t> setup, copy </a:t>
            </a:r>
            <a:r>
              <a:rPr lang="cs-CZ" sz="2000" dirty="0" err="1"/>
              <a:t>this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</a:t>
            </a:r>
            <a:r>
              <a:rPr lang="cs-CZ" sz="2000" dirty="0" err="1"/>
              <a:t>from</a:t>
            </a:r>
            <a:r>
              <a:rPr lang="cs-CZ" sz="2000" dirty="0"/>
              <a:t> his/her </a:t>
            </a:r>
            <a:r>
              <a:rPr lang="cs-CZ" sz="2000" dirty="0" err="1"/>
              <a:t>home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to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dirty="0" err="1"/>
              <a:t>home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</a:t>
            </a:r>
            <a:r>
              <a:rPr lang="cs-CZ" sz="2000" dirty="0" err="1"/>
              <a:t>before</a:t>
            </a:r>
            <a:r>
              <a:rPr lang="cs-CZ" sz="2000" dirty="0"/>
              <a:t> </a:t>
            </a:r>
            <a:r>
              <a:rPr lang="cs-CZ" sz="2000" dirty="0" err="1"/>
              <a:t>starting</a:t>
            </a:r>
            <a:r>
              <a:rPr lang="cs-CZ" sz="2000" dirty="0"/>
              <a:t> </a:t>
            </a:r>
            <a:r>
              <a:rPr lang="cs-CZ" sz="2000" dirty="0" err="1"/>
              <a:t>TopSpin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9809869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7A9050B-0BC4-5D96-3FD9-52CC3ECEE7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AE0234BC-2485-86F6-9C06-463FA72DB2F3}"/>
              </a:ext>
            </a:extLst>
          </p:cNvPr>
          <p:cNvSpPr txBox="1"/>
          <p:nvPr/>
        </p:nvSpPr>
        <p:spPr>
          <a:xfrm>
            <a:off x="880946" y="612845"/>
            <a:ext cx="10459844" cy="60016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cs-CZ" sz="2800" b="1" dirty="0" err="1"/>
              <a:t>Becaming</a:t>
            </a:r>
            <a:r>
              <a:rPr lang="cs-CZ" sz="2800" b="1" dirty="0"/>
              <a:t> a user</a:t>
            </a:r>
          </a:p>
          <a:p>
            <a:pPr marL="0" indent="0">
              <a:buNone/>
            </a:pPr>
            <a:endParaRPr lang="cs-CZ" sz="2000" b="1" dirty="0"/>
          </a:p>
          <a:p>
            <a:pPr marL="0" indent="0">
              <a:buNone/>
            </a:pPr>
            <a:r>
              <a:rPr lang="cs-CZ" sz="2400" dirty="0" err="1"/>
              <a:t>After</a:t>
            </a:r>
            <a:r>
              <a:rPr lang="cs-CZ" sz="2400" dirty="0"/>
              <a:t> </a:t>
            </a:r>
            <a:r>
              <a:rPr lang="cs-CZ" sz="2400" dirty="0" err="1"/>
              <a:t>passing</a:t>
            </a:r>
            <a:r>
              <a:rPr lang="cs-CZ" sz="2400" dirty="0"/>
              <a:t> </a:t>
            </a:r>
            <a:r>
              <a:rPr lang="cs-CZ" sz="2400" dirty="0" err="1"/>
              <a:t>examination</a:t>
            </a:r>
            <a:endParaRPr lang="en-US" sz="2400" dirty="0"/>
          </a:p>
          <a:p>
            <a:pPr marL="0" indent="0">
              <a:buNone/>
            </a:pPr>
            <a:endParaRPr lang="cs-CZ" sz="2400" dirty="0"/>
          </a:p>
          <a:p>
            <a:pPr marL="0" indent="0">
              <a:buNone/>
            </a:pPr>
            <a:r>
              <a:rPr lang="cs-CZ" sz="2400" dirty="0" err="1"/>
              <a:t>Read</a:t>
            </a:r>
            <a:r>
              <a:rPr lang="cs-CZ" sz="2400" dirty="0"/>
              <a:t> and </a:t>
            </a:r>
            <a:r>
              <a:rPr lang="cs-CZ" sz="2400" dirty="0" err="1"/>
              <a:t>follow</a:t>
            </a:r>
            <a:r>
              <a:rPr lang="cs-CZ" sz="2400" dirty="0"/>
              <a:t> </a:t>
            </a:r>
            <a:r>
              <a:rPr lang="cs-CZ" sz="2400" dirty="0" err="1"/>
              <a:t>the</a:t>
            </a:r>
            <a:r>
              <a:rPr lang="cs-CZ" sz="2400" dirty="0"/>
              <a:t> </a:t>
            </a:r>
            <a:r>
              <a:rPr lang="cs-CZ" sz="2400" dirty="0" err="1"/>
              <a:t>Operaton</a:t>
            </a:r>
            <a:r>
              <a:rPr lang="cs-CZ" sz="2400" dirty="0"/>
              <a:t> </a:t>
            </a:r>
            <a:r>
              <a:rPr lang="cs-CZ" sz="2400" dirty="0" err="1"/>
              <a:t>rules</a:t>
            </a:r>
            <a:endParaRPr lang="cs-CZ" sz="2400" dirty="0"/>
          </a:p>
          <a:p>
            <a:pPr marL="0" indent="0">
              <a:buNone/>
            </a:pPr>
            <a:r>
              <a:rPr lang="cs-CZ" sz="2400" dirty="0">
                <a:hlinkClick r:id="rId2"/>
              </a:rPr>
              <a:t>User </a:t>
            </a:r>
            <a:r>
              <a:rPr lang="cs-CZ" sz="2400" dirty="0" err="1">
                <a:hlinkClick r:id="rId2"/>
              </a:rPr>
              <a:t>access</a:t>
            </a:r>
            <a:r>
              <a:rPr lang="cs-CZ" sz="2400" dirty="0">
                <a:hlinkClick r:id="rId2"/>
              </a:rPr>
              <a:t> - Ceitec.cz</a:t>
            </a:r>
            <a:endParaRPr lang="cs-CZ" sz="2400" dirty="0"/>
          </a:p>
          <a:p>
            <a:pPr marL="0" indent="0">
              <a:buNone/>
            </a:pPr>
            <a:endParaRPr lang="cs-CZ" sz="2400" dirty="0"/>
          </a:p>
          <a:p>
            <a:pPr marL="0" indent="0">
              <a:buNone/>
            </a:pPr>
            <a:r>
              <a:rPr lang="cs-CZ" sz="2400" dirty="0"/>
              <a:t>User </a:t>
            </a:r>
            <a:r>
              <a:rPr lang="cs-CZ" sz="2400" dirty="0" err="1"/>
              <a:t>account</a:t>
            </a:r>
            <a:r>
              <a:rPr lang="cs-CZ" sz="2400" dirty="0"/>
              <a:t> </a:t>
            </a:r>
            <a:r>
              <a:rPr lang="cs-CZ" sz="2400" dirty="0" err="1"/>
              <a:t>will</a:t>
            </a:r>
            <a:r>
              <a:rPr lang="cs-CZ" sz="2400" dirty="0"/>
              <a:t> </a:t>
            </a:r>
            <a:r>
              <a:rPr lang="cs-CZ" sz="2400" dirty="0" err="1"/>
              <a:t>be</a:t>
            </a:r>
            <a:r>
              <a:rPr lang="cs-CZ" sz="2400" dirty="0"/>
              <a:t> </a:t>
            </a:r>
            <a:r>
              <a:rPr lang="cs-CZ" sz="2400" dirty="0" err="1"/>
              <a:t>created</a:t>
            </a:r>
            <a:r>
              <a:rPr lang="cs-CZ" sz="2400" dirty="0"/>
              <a:t> </a:t>
            </a:r>
            <a:r>
              <a:rPr lang="cs-CZ" sz="2400" dirty="0" err="1"/>
              <a:t>for</a:t>
            </a:r>
            <a:r>
              <a:rPr lang="cs-CZ" sz="2400" dirty="0"/>
              <a:t> </a:t>
            </a:r>
            <a:r>
              <a:rPr lang="cs-CZ" sz="2400" dirty="0" err="1"/>
              <a:t>you</a:t>
            </a:r>
            <a:endParaRPr lang="cs-CZ" sz="2400" dirty="0"/>
          </a:p>
          <a:p>
            <a:pPr marL="0" indent="0">
              <a:buNone/>
            </a:pPr>
            <a:r>
              <a:rPr lang="cs-CZ" sz="2400" dirty="0"/>
              <a:t>(Petr </a:t>
            </a:r>
            <a:r>
              <a:rPr lang="cs-CZ" sz="2400" dirty="0" err="1"/>
              <a:t>Padrta</a:t>
            </a:r>
            <a:r>
              <a:rPr lang="cs-CZ" sz="2400" dirty="0"/>
              <a:t>)</a:t>
            </a:r>
          </a:p>
          <a:p>
            <a:pPr marL="0" indent="0">
              <a:buNone/>
            </a:pPr>
            <a:endParaRPr lang="cs-CZ" sz="2400" dirty="0"/>
          </a:p>
          <a:p>
            <a:pPr marL="0" indent="0">
              <a:buNone/>
            </a:pPr>
            <a:r>
              <a:rPr lang="cs-CZ" sz="2400" dirty="0" err="1"/>
              <a:t>You</a:t>
            </a:r>
            <a:r>
              <a:rPr lang="cs-CZ" sz="2400" dirty="0"/>
              <a:t> </a:t>
            </a:r>
            <a:r>
              <a:rPr lang="cs-CZ" sz="2400" dirty="0" err="1"/>
              <a:t>get</a:t>
            </a:r>
            <a:r>
              <a:rPr lang="cs-CZ" sz="2400" dirty="0"/>
              <a:t> </a:t>
            </a:r>
            <a:r>
              <a:rPr lang="cs-CZ" sz="2400" dirty="0" err="1"/>
              <a:t>access</a:t>
            </a:r>
            <a:r>
              <a:rPr lang="cs-CZ" sz="2400" dirty="0"/>
              <a:t> to </a:t>
            </a:r>
            <a:r>
              <a:rPr lang="cs-CZ" sz="2400" dirty="0" err="1"/>
              <a:t>the</a:t>
            </a:r>
            <a:r>
              <a:rPr lang="cs-CZ" sz="2400" dirty="0"/>
              <a:t> </a:t>
            </a:r>
            <a:r>
              <a:rPr lang="cs-CZ" sz="2400" dirty="0" err="1"/>
              <a:t>booking</a:t>
            </a:r>
            <a:r>
              <a:rPr lang="cs-CZ" sz="2400" dirty="0"/>
              <a:t> </a:t>
            </a:r>
            <a:r>
              <a:rPr lang="cs-CZ" sz="2400" dirty="0" err="1"/>
              <a:t>system</a:t>
            </a:r>
            <a:endParaRPr lang="cs-CZ" sz="2400" dirty="0"/>
          </a:p>
          <a:p>
            <a:pPr marL="0" indent="0">
              <a:buNone/>
            </a:pPr>
            <a:r>
              <a:rPr lang="cs-CZ" sz="2400" dirty="0" err="1"/>
              <a:t>Request</a:t>
            </a:r>
            <a:r>
              <a:rPr lang="cs-CZ" sz="2400" dirty="0"/>
              <a:t> </a:t>
            </a:r>
            <a:r>
              <a:rPr lang="cs-CZ" sz="2400" dirty="0" err="1"/>
              <a:t>at</a:t>
            </a:r>
            <a:endParaRPr lang="cs-CZ" sz="2400" dirty="0"/>
          </a:p>
          <a:p>
            <a:r>
              <a:rPr lang="cs-CZ" sz="2400" dirty="0">
                <a:hlinkClick r:id="rId2"/>
              </a:rPr>
              <a:t>User </a:t>
            </a:r>
            <a:r>
              <a:rPr lang="cs-CZ" sz="2400" dirty="0" err="1">
                <a:hlinkClick r:id="rId2"/>
              </a:rPr>
              <a:t>access</a:t>
            </a:r>
            <a:r>
              <a:rPr lang="cs-CZ" sz="2400" dirty="0">
                <a:hlinkClick r:id="rId2"/>
              </a:rPr>
              <a:t> - Ceitec.cz</a:t>
            </a:r>
            <a:endParaRPr lang="cs-CZ" sz="2400" dirty="0"/>
          </a:p>
          <a:p>
            <a:r>
              <a:rPr lang="cs-CZ" sz="2400" dirty="0" err="1"/>
              <a:t>new</a:t>
            </a:r>
            <a:r>
              <a:rPr lang="cs-CZ" sz="2400" dirty="0"/>
              <a:t> </a:t>
            </a:r>
            <a:r>
              <a:rPr lang="cs-CZ" sz="2400" dirty="0" err="1"/>
              <a:t>registration</a:t>
            </a:r>
            <a:endParaRPr lang="cs-CZ" sz="2400" dirty="0"/>
          </a:p>
          <a:p>
            <a:r>
              <a:rPr lang="cs-CZ" sz="2400" dirty="0"/>
              <a:t>(Jaromír </a:t>
            </a:r>
            <a:r>
              <a:rPr lang="cs-CZ" sz="2400" dirty="0" err="1"/>
              <a:t>Tousek</a:t>
            </a:r>
            <a:r>
              <a:rPr lang="cs-CZ" sz="2400" dirty="0"/>
              <a:t>)</a:t>
            </a:r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5681485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6FE70EF460A7BE439BD83E65374E48A0" ma:contentTypeVersion="18" ma:contentTypeDescription="Vytvoří nový dokument" ma:contentTypeScope="" ma:versionID="b3741879190ec0d7a0199b818adb7a3b">
  <xsd:schema xmlns:xsd="http://www.w3.org/2001/XMLSchema" xmlns:xs="http://www.w3.org/2001/XMLSchema" xmlns:p="http://schemas.microsoft.com/office/2006/metadata/properties" xmlns:ns3="ca46df7c-a7f2-4581-8df3-b380caef601f" xmlns:ns4="a181d7e5-3fc8-4e1f-a10f-4df0a917cde0" targetNamespace="http://schemas.microsoft.com/office/2006/metadata/properties" ma:root="true" ma:fieldsID="9c0737a23211eeb4dbbe89a399840efe" ns3:_="" ns4:_="">
    <xsd:import namespace="ca46df7c-a7f2-4581-8df3-b380caef601f"/>
    <xsd:import namespace="a181d7e5-3fc8-4e1f-a10f-4df0a917cde0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3:MediaServiceAutoTags" minOccurs="0"/>
                <xsd:element ref="ns3:MediaServiceGenerationTime" minOccurs="0"/>
                <xsd:element ref="ns3:MediaServiceEventHashCode" minOccurs="0"/>
                <xsd:element ref="ns3:MediaServiceOCR" minOccurs="0"/>
                <xsd:element ref="ns3:MediaServiceDateTaken" minOccurs="0"/>
                <xsd:element ref="ns4:SharedWithUsers" minOccurs="0"/>
                <xsd:element ref="ns4:SharedWithDetails" minOccurs="0"/>
                <xsd:element ref="ns4:SharingHintHash" minOccurs="0"/>
                <xsd:element ref="ns3:MediaLengthInSeconds" minOccurs="0"/>
                <xsd:element ref="ns3:_activity" minOccurs="0"/>
                <xsd:element ref="ns3:MediaServiceObjectDetectorVersions" minOccurs="0"/>
                <xsd:element ref="ns3:MediaServiceSystemTags" minOccurs="0"/>
                <xsd:element ref="ns3:MediaServiceLocation" minOccurs="0"/>
                <xsd:element ref="ns3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a46df7c-a7f2-4581-8df3-b380caef601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_activity" ma:index="21" nillable="true" ma:displayName="_activity" ma:hidden="true" ma:internalName="_activity">
      <xsd:simpleType>
        <xsd:restriction base="dms:Note"/>
      </xsd:simpleType>
    </xsd:element>
    <xsd:element name="MediaServiceObjectDetectorVersions" ma:index="22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ystemTags" ma:index="23" nillable="true" ma:displayName="MediaServiceSystemTags" ma:hidden="true" ma:internalName="MediaServiceSystemTags" ma:readOnly="true">
      <xsd:simpleType>
        <xsd:restriction base="dms:Note"/>
      </xsd:simpleType>
    </xsd:element>
    <xsd:element name="MediaServiceLocation" ma:index="24" nillable="true" ma:displayName="Location" ma:indexed="true" ma:internalName="MediaServiceLocation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181d7e5-3fc8-4e1f-a10f-4df0a917cde0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dílí se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dílené s podrobnostmi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Hodnota hash upozornění na sdílení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activity xmlns="ca46df7c-a7f2-4581-8df3-b380caef601f" xsi:nil="true"/>
  </documentManagement>
</p:properties>
</file>

<file path=customXml/itemProps1.xml><?xml version="1.0" encoding="utf-8"?>
<ds:datastoreItem xmlns:ds="http://schemas.openxmlformats.org/officeDocument/2006/customXml" ds:itemID="{F0EC5A63-4C22-4661-9BE1-D77F438F12D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a46df7c-a7f2-4581-8df3-b380caef601f"/>
    <ds:schemaRef ds:uri="a181d7e5-3fc8-4e1f-a10f-4df0a917cde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3746E2CD-D001-44CF-87FE-00BE7A7ADEED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1A6DE8A-4860-4859-AC80-F4A142C44A36}">
  <ds:schemaRefs>
    <ds:schemaRef ds:uri="http://purl.org/dc/elements/1.1/"/>
    <ds:schemaRef ds:uri="http://schemas.microsoft.com/office/2006/metadata/properties"/>
    <ds:schemaRef ds:uri="ca46df7c-a7f2-4581-8df3-b380caef601f"/>
    <ds:schemaRef ds:uri="http://schemas.microsoft.com/office/2006/documentManagement/types"/>
    <ds:schemaRef ds:uri="http://www.w3.org/XML/1998/namespace"/>
    <ds:schemaRef ds:uri="http://schemas.microsoft.com/office/infopath/2007/PartnerControls"/>
    <ds:schemaRef ds:uri="http://purl.org/dc/terms/"/>
    <ds:schemaRef ds:uri="http://schemas.openxmlformats.org/package/2006/metadata/core-properties"/>
    <ds:schemaRef ds:uri="a181d7e5-3fc8-4e1f-a10f-4df0a917cde0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365</Words>
  <Application>Microsoft Office PowerPoint</Application>
  <PresentationFormat>Širokoúhlá obrazovka</PresentationFormat>
  <Paragraphs>76</Paragraphs>
  <Slides>5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Open Sans</vt:lpstr>
      <vt:lpstr>Office Theme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Radovan Fiala</dc:creator>
  <cp:lastModifiedBy>Radovan Fiala</cp:lastModifiedBy>
  <cp:revision>12</cp:revision>
  <dcterms:created xsi:type="dcterms:W3CDTF">2021-09-23T09:43:43Z</dcterms:created>
  <dcterms:modified xsi:type="dcterms:W3CDTF">2024-02-29T15:53:03Z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0x0101006FE70EF460A7BE439BD83E65374E48A0</vt:lpwstr>
  </property>
</Properties>
</file>

<file path=docProps/thumbnail.jpeg>
</file>