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8" r:id="rId2"/>
    <p:sldId id="357" r:id="rId3"/>
    <p:sldId id="299" r:id="rId4"/>
    <p:sldId id="300" r:id="rId5"/>
    <p:sldId id="301" r:id="rId6"/>
    <p:sldId id="302" r:id="rId7"/>
    <p:sldId id="340" r:id="rId8"/>
    <p:sldId id="341" r:id="rId9"/>
    <p:sldId id="342" r:id="rId10"/>
    <p:sldId id="343" r:id="rId11"/>
    <p:sldId id="344" r:id="rId12"/>
    <p:sldId id="345" r:id="rId13"/>
    <p:sldId id="311" r:id="rId14"/>
    <p:sldId id="312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9" r:id="rId36"/>
    <p:sldId id="333" r:id="rId37"/>
    <p:sldId id="334" r:id="rId38"/>
    <p:sldId id="337" r:id="rId39"/>
    <p:sldId id="33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404" autoAdjust="0"/>
  </p:normalViewPr>
  <p:slideViewPr>
    <p:cSldViewPr showGuides="1">
      <p:cViewPr varScale="1">
        <p:scale>
          <a:sx n="102" d="100"/>
          <a:sy n="102" d="100"/>
        </p:scale>
        <p:origin x="4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6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28109A01-FB88-4F2A-9298-16E53AC438E2}" type="slidenum">
              <a:t>‹#›</a:t>
            </a:fld>
            <a:endParaRPr lang="cs-CZ" sz="1400" b="0" i="0" u="none" strike="noStrike" baseline="0">
              <a:ln>
                <a:noFill/>
              </a:ln>
              <a:solidFill>
                <a:srgbClr val="FFFFCC"/>
              </a:solidFill>
              <a:latin typeface="Times New Roman" pitchFamily="18"/>
              <a:ea typeface="Arial Unicode MS" pitchFamily="34"/>
              <a:cs typeface="Arial Unicode M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1935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Header Placeholder 1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Date Placeholder 14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1142640" y="685440"/>
            <a:ext cx="4554360" cy="342287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7" name="Notes Placeholder 16"/>
          <p:cNvSpPr txBox="1">
            <a:spLocks noGrp="1"/>
          </p:cNvSpPr>
          <p:nvPr>
            <p:ph type="body" sz="quarter" idx="3"/>
          </p:nvPr>
        </p:nvSpPr>
        <p:spPr>
          <a:xfrm>
            <a:off x="914039" y="4343400"/>
            <a:ext cx="5011560" cy="4108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  <p:sp>
        <p:nvSpPr>
          <p:cNvPr id="18" name="Footer Placeholder 17"/>
          <p:cNvSpPr txBox="1">
            <a:spLocks noGrp="1"/>
          </p:cNvSpPr>
          <p:nvPr>
            <p:ph type="ftr" sz="quarter" idx="4"/>
          </p:nvPr>
        </p:nvSpPr>
        <p:spPr>
          <a:xfrm>
            <a:off x="0" y="868644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440"/>
            <a:ext cx="2954160" cy="451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200">
                <a:solidFill>
                  <a:srgbClr val="000000"/>
                </a:solidFill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507D5292-BE58-4FB1-8A83-8B143789C4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cs-CZ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10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730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261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85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53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62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29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809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936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408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356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240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19399" y="777960"/>
            <a:ext cx="2662200" cy="383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6552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056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039" y="4343400"/>
            <a:ext cx="5011560" cy="41090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60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9550" y="387350"/>
            <a:ext cx="1957388" cy="600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7350"/>
            <a:ext cx="5721350" cy="600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3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1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00475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81200"/>
            <a:ext cx="3802063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5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0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5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189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7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2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0011"/>
            </a:gs>
            <a:gs pos="50000">
              <a:srgbClr val="660033"/>
            </a:gs>
            <a:gs pos="100000">
              <a:srgbClr val="220011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440" y="387360"/>
            <a:ext cx="7754760" cy="14274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cs-CZ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759" y="1981080"/>
            <a:ext cx="7754760" cy="44154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defPPr>
            <a:lvl1pPr marL="342720" marR="0" lvl="0" indent="-342720" algn="l" rtl="0" hangingPunct="0">
              <a:lnSpc>
                <a:spcPct val="54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  <a:lvl2pPr marL="742680" marR="0" lvl="1" indent="-285480" algn="l" rtl="0" hangingPunct="0">
              <a:lnSpc>
                <a:spcPct val="54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2pPr>
            <a:lvl3pPr marL="1143000" marR="0" lvl="2" indent="-228600" algn="l" rtl="0" hangingPunct="0">
              <a:lnSpc>
                <a:spcPct val="54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3pPr>
            <a:lvl4pPr marL="1600199" marR="0" lvl="3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4pPr>
            <a:lvl5pPr marL="2057400" marR="0" lvl="4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5pPr>
            <a:lvl6pPr marL="2057400" marR="0" lvl="5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6pPr>
            <a:lvl7pPr marL="2057400" marR="0" lvl="6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7pPr>
            <a:lvl8pPr marL="2057400" marR="0" lvl="7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8pPr>
            <a:lvl9pPr marL="2057400" marR="0" lvl="8" indent="-228600" algn="l" rtl="0" hangingPunct="0">
              <a:lnSpc>
                <a:spcPct val="54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CC"/>
                </a:solidFill>
                <a:latin typeface="Arial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54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cs-CZ" sz="4400" b="0" i="0" u="none" strike="noStrike" baseline="0">
          <a:ln>
            <a:noFill/>
          </a:ln>
          <a:solidFill>
            <a:srgbClr val="FFCC00"/>
          </a:solidFill>
          <a:latin typeface="Arial" pitchFamily="34"/>
          <a:ea typeface="Arial Unicode MS" pitchFamily="34"/>
          <a:cs typeface="Arial Unicode MS" pitchFamily="34"/>
        </a:defRPr>
      </a:lvl1pPr>
    </p:titleStyle>
    <p:bodyStyle>
      <a:lvl1pPr marL="342720" marR="0" indent="-342720" algn="l" rtl="0" hangingPunct="0">
        <a:lnSpc>
          <a:spcPct val="54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cs-CZ" sz="3200" b="0" i="0" u="none" strike="noStrike" baseline="0">
          <a:ln>
            <a:noFill/>
          </a:ln>
          <a:solidFill>
            <a:srgbClr val="FFFFCC"/>
          </a:solidFill>
          <a:latin typeface="Arial" pitchFamily="34"/>
          <a:ea typeface="Arial Unicode MS" pitchFamily="34"/>
          <a:cs typeface="Arial Unicode M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483E948-47A7-C7E0-B96B-B2F4F948B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4644624" cy="6583680"/>
          </a:xfrm>
          <a:prstGeom prst="rect">
            <a:avLst/>
          </a:prstGeom>
        </p:spPr>
      </p:pic>
      <p:pic>
        <p:nvPicPr>
          <p:cNvPr id="7" name="Picture 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50F40A3-9466-B83B-FEA5-74962BBE5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6" y="137160"/>
            <a:ext cx="4644624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diagram, scatter chart&#10;&#10;Description automatically generated">
            <a:extLst>
              <a:ext uri="{FF2B5EF4-FFF2-40B4-BE49-F238E27FC236}">
                <a16:creationId xmlns:a16="http://schemas.microsoft.com/office/drawing/2014/main" id="{E7D5BB43-93F3-122C-9805-61AF33522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8"/>
          <a:stretch/>
        </p:blipFill>
        <p:spPr>
          <a:xfrm>
            <a:off x="867419" y="1477363"/>
            <a:ext cx="7315200" cy="51435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81619" y="320271"/>
            <a:ext cx="8686800" cy="66697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4000" baseline="30000" dirty="0"/>
              <a:t>1</a:t>
            </a:r>
            <a:r>
              <a:rPr lang="en-US" sz="4000" dirty="0"/>
              <a:t>H TOCSY spectrum of DNA</a:t>
            </a:r>
          </a:p>
        </p:txBody>
      </p:sp>
      <p:sp>
        <p:nvSpPr>
          <p:cNvPr id="4" name="Freeform 3"/>
          <p:cNvSpPr/>
          <p:nvPr/>
        </p:nvSpPr>
        <p:spPr>
          <a:xfrm>
            <a:off x="952302" y="1700808"/>
            <a:ext cx="325908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aseline="-250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172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8139" y="433293"/>
            <a:ext cx="7767720" cy="6097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3600" baseline="30000" dirty="0"/>
              <a:t>1</a:t>
            </a:r>
            <a:r>
              <a:rPr lang="en-US" sz="3600" dirty="0"/>
              <a:t>H NOESY spectrum of DNA in D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0EF7FA9-A3B9-AF70-2245-5B62F6CFE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13000"/>
          <a:stretch/>
        </p:blipFill>
        <p:spPr>
          <a:xfrm>
            <a:off x="636593" y="1268760"/>
            <a:ext cx="7803970" cy="548716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309AF99-732C-FFF4-C9AD-DF1D7867E4E7}"/>
              </a:ext>
            </a:extLst>
          </p:cNvPr>
          <p:cNvSpPr/>
          <p:nvPr/>
        </p:nvSpPr>
        <p:spPr>
          <a:xfrm rot="16200000">
            <a:off x="-341312" y="3715080"/>
            <a:ext cx="325908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aseline="-250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64314E2B-5760-BED5-D726-86D61D6F1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5999"/>
          <a:stretch/>
        </p:blipFill>
        <p:spPr>
          <a:xfrm>
            <a:off x="457199" y="1484784"/>
            <a:ext cx="8229600" cy="51435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8139" y="433293"/>
            <a:ext cx="7767720" cy="6097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3600" baseline="30000" dirty="0"/>
              <a:t>1</a:t>
            </a:r>
            <a:r>
              <a:rPr lang="en-US" sz="3600" dirty="0"/>
              <a:t>H NOESY spectrum of DNA in 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F309AF99-732C-FFF4-C9AD-DF1D7867E4E7}"/>
              </a:ext>
            </a:extLst>
          </p:cNvPr>
          <p:cNvSpPr/>
          <p:nvPr/>
        </p:nvSpPr>
        <p:spPr>
          <a:xfrm>
            <a:off x="5690252" y="1916832"/>
            <a:ext cx="2765607" cy="374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0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000" baseline="-250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744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84440"/>
            <a:ext cx="9144000" cy="517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799" y="111240"/>
            <a:ext cx="7765920" cy="1984680"/>
          </a:xfrm>
        </p:spPr>
        <p:txBody>
          <a:bodyPr wrap="square" lIns="0" tIns="0" rIns="0" bIns="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4000"/>
              <a:t>Structure Determination Procedure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799" y="865080"/>
            <a:ext cx="7765920" cy="47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44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Resonance Assignment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879" y="1587600"/>
            <a:ext cx="8163000" cy="503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68009"/>
            <a:ext cx="8229600" cy="11563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6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Sequential </a:t>
            </a:r>
            <a:r>
              <a:rPr lang="en-GB" sz="36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br>
              <a:rPr lang="en-GB" sz="36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</a:br>
            <a:r>
              <a:rPr lang="en-GB" sz="36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with exchangeable protons</a:t>
            </a:r>
          </a:p>
        </p:txBody>
      </p:sp>
      <p:sp>
        <p:nvSpPr>
          <p:cNvPr id="5" name="Freeform 4"/>
          <p:cNvSpPr/>
          <p:nvPr/>
        </p:nvSpPr>
        <p:spPr>
          <a:xfrm>
            <a:off x="1187332" y="1412044"/>
            <a:ext cx="3090246" cy="5168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78000"/>
              </a:lnSpc>
              <a:buNone/>
              <a:tabLst/>
            </a:pPr>
            <a:r>
              <a:rPr lang="en-GB" sz="1800" b="1" dirty="0">
                <a:solidFill>
                  <a:srgbClr val="FFFFFF"/>
                </a:solidFill>
                <a:latin typeface="Courier New" panose="02070309020205020404" pitchFamily="49" charset="0"/>
                <a:ea typeface="Arial Unicode MS" pitchFamily="2"/>
                <a:cs typeface="Courier New" panose="02070309020205020404" pitchFamily="49" charset="0"/>
              </a:rPr>
              <a:t>Dickerson’s dodecamer</a:t>
            </a:r>
          </a:p>
          <a:p>
            <a:pPr marL="0" marR="0" lvl="0" indent="0" algn="ctr" rtl="0" hangingPunct="0">
              <a:lnSpc>
                <a:spcPct val="78000"/>
              </a:lnSpc>
              <a:buNone/>
              <a:tabLst/>
            </a:pPr>
            <a:r>
              <a:rPr lang="en-GB" sz="1800" b="1" dirty="0">
                <a:solidFill>
                  <a:srgbClr val="FFFFFF"/>
                </a:solidFill>
                <a:latin typeface="Courier New" panose="02070309020205020404" pitchFamily="49" charset="0"/>
                <a:ea typeface="Arial Unicode MS" pitchFamily="2"/>
                <a:cs typeface="Courier New" panose="02070309020205020404" pitchFamily="49" charset="0"/>
              </a:rPr>
              <a:t>d(CGCGAATTCGCG)</a:t>
            </a:r>
            <a:r>
              <a:rPr lang="en-GB" sz="1800" b="1" baseline="-25000" dirty="0">
                <a:solidFill>
                  <a:srgbClr val="FFFFFF"/>
                </a:solidFill>
                <a:latin typeface="Courier New" panose="02070309020205020404" pitchFamily="49" charset="0"/>
                <a:ea typeface="Arial Unicode MS" pitchFamily="2"/>
                <a:cs typeface="Courier New" panose="02070309020205020404" pitchFamily="49" charset="0"/>
              </a:rPr>
              <a:t>2</a:t>
            </a:r>
            <a:r>
              <a:rPr lang="en-GB" sz="1800" b="1" dirty="0">
                <a:solidFill>
                  <a:srgbClr val="FFFFFF"/>
                </a:solidFill>
                <a:latin typeface="Courier New" panose="02070309020205020404" pitchFamily="49" charset="0"/>
                <a:ea typeface="Arial Unicode MS" pitchFamily="2"/>
                <a:cs typeface="Courier New" panose="02070309020205020404" pitchFamily="49" charset="0"/>
              </a:rPr>
              <a:t>‏</a:t>
            </a:r>
          </a:p>
        </p:txBody>
      </p:sp>
      <p:sp>
        <p:nvSpPr>
          <p:cNvPr id="6" name="Freeform 5"/>
          <p:cNvSpPr/>
          <p:nvPr/>
        </p:nvSpPr>
        <p:spPr>
          <a:xfrm>
            <a:off x="1598760" y="6172200"/>
            <a:ext cx="1776240" cy="37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 err="1">
                <a:solidFill>
                  <a:srgbClr val="FFFF00"/>
                </a:solidFill>
                <a:latin typeface="Times New Roman" pitchFamily="18"/>
                <a:ea typeface="Arial Unicode MS" pitchFamily="2"/>
                <a:cs typeface="Tahoma" pitchFamily="2"/>
              </a:rPr>
              <a:t>imino-imino</a:t>
            </a:r>
            <a:endParaRPr lang="en-GB" sz="2400" b="1" dirty="0">
              <a:solidFill>
                <a:srgbClr val="FFFF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89519" y="6172200"/>
            <a:ext cx="1843559" cy="37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 err="1">
                <a:solidFill>
                  <a:srgbClr val="FFFF00"/>
                </a:solidFill>
                <a:latin typeface="Times New Roman" pitchFamily="18"/>
                <a:ea typeface="Arial Unicode MS" pitchFamily="2"/>
                <a:cs typeface="Tahoma" pitchFamily="2"/>
              </a:rPr>
              <a:t>imino</a:t>
            </a:r>
            <a:r>
              <a:rPr lang="en-GB" sz="2400" b="1" dirty="0">
                <a:solidFill>
                  <a:srgbClr val="FFFF00"/>
                </a:solidFill>
                <a:latin typeface="Times New Roman" pitchFamily="18"/>
                <a:ea typeface="Arial Unicode MS" pitchFamily="2"/>
                <a:cs typeface="Tahoma" pitchFamily="2"/>
              </a:rPr>
              <a:t>-amino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66531" y="1993909"/>
            <a:ext cx="1967039" cy="13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B84E5FD-8113-CD92-FE80-B2D0891D4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86" y="1420020"/>
            <a:ext cx="3536174" cy="4715819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2728A758-8272-B2B6-25CD-0BD3A262A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87" y="3382040"/>
            <a:ext cx="2916365" cy="27466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10175828-C9F7-FA1A-B439-3A219B2B2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81887"/>
            <a:ext cx="3170363" cy="422797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57200" y="582480"/>
            <a:ext cx="8229600" cy="52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71000"/>
              </a:lnSpc>
              <a:buNone/>
              <a:tabLst/>
            </a:pPr>
            <a: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Sequential resonance assignments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4445" y="1458706"/>
            <a:ext cx="2238451" cy="4492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6084168" y="4797152"/>
            <a:ext cx="2807926" cy="3245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000" b="1" dirty="0">
                <a:solidFill>
                  <a:schemeClr val="tx2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000" b="1" baseline="-25000" dirty="0">
                <a:solidFill>
                  <a:schemeClr val="tx2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pic>
        <p:nvPicPr>
          <p:cNvPr id="82" name="Picture 81" descr="Chart&#10;&#10;Description automatically generated">
            <a:extLst>
              <a:ext uri="{FF2B5EF4-FFF2-40B4-BE49-F238E27FC236}">
                <a16:creationId xmlns:a16="http://schemas.microsoft.com/office/drawing/2014/main" id="{1BED60B2-B624-B262-2412-1748257FC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4" y="1590850"/>
            <a:ext cx="3170363" cy="4227975"/>
          </a:xfrm>
          <a:prstGeom prst="rect">
            <a:avLst/>
          </a:prstGeom>
        </p:spPr>
      </p:pic>
      <p:sp>
        <p:nvSpPr>
          <p:cNvPr id="85" name="Freeform 4">
            <a:extLst>
              <a:ext uri="{FF2B5EF4-FFF2-40B4-BE49-F238E27FC236}">
                <a16:creationId xmlns:a16="http://schemas.microsoft.com/office/drawing/2014/main" id="{6628887A-C501-3667-6B64-5C749952F421}"/>
              </a:ext>
            </a:extLst>
          </p:cNvPr>
          <p:cNvSpPr/>
          <p:nvPr/>
        </p:nvSpPr>
        <p:spPr>
          <a:xfrm>
            <a:off x="3184724" y="1257308"/>
            <a:ext cx="1982572" cy="3245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" pitchFamily="34"/>
                <a:ea typeface="Arial Unicode MS" pitchFamily="2"/>
                <a:cs typeface="Tahoma" pitchFamily="2"/>
              </a:rPr>
              <a:t>H6/8-H2’,2’’/Me</a:t>
            </a:r>
          </a:p>
        </p:txBody>
      </p:sp>
      <p:sp>
        <p:nvSpPr>
          <p:cNvPr id="86" name="Freeform 4">
            <a:extLst>
              <a:ext uri="{FF2B5EF4-FFF2-40B4-BE49-F238E27FC236}">
                <a16:creationId xmlns:a16="http://schemas.microsoft.com/office/drawing/2014/main" id="{C4CDF7CB-24DB-DD2D-36C5-D3E4C2F45B95}"/>
              </a:ext>
            </a:extLst>
          </p:cNvPr>
          <p:cNvSpPr/>
          <p:nvPr/>
        </p:nvSpPr>
        <p:spPr>
          <a:xfrm>
            <a:off x="6777252" y="1257309"/>
            <a:ext cx="1208129" cy="3245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000" b="1" dirty="0">
                <a:solidFill>
                  <a:schemeClr val="bg1"/>
                </a:solidFill>
                <a:latin typeface="Arial" pitchFamily="34"/>
                <a:ea typeface="Arial Unicode MS" pitchFamily="2"/>
                <a:cs typeface="Tahoma" pitchFamily="2"/>
              </a:rPr>
              <a:t>H6/8-H1’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401972" y="3434420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C718F88-5814-C5C4-9778-BF0F93924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29330"/>
          <a:stretch/>
        </p:blipFill>
        <p:spPr>
          <a:xfrm>
            <a:off x="1691680" y="908720"/>
            <a:ext cx="6096851" cy="57456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1324348" y="3386168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7C5F0BD-D158-4C1C-FC33-0EB94D9975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0"/>
          <a:stretch/>
        </p:blipFill>
        <p:spPr>
          <a:xfrm>
            <a:off x="548640" y="1280160"/>
            <a:ext cx="5153884" cy="4663440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25AD100-6AD1-51B8-8263-17FBE84E73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r="23065"/>
          <a:stretch/>
        </p:blipFill>
        <p:spPr>
          <a:xfrm>
            <a:off x="5702523" y="1192744"/>
            <a:ext cx="344147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0774CF37-29F3-CE43-3CD8-8566E9DFF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7918" y="1280160"/>
            <a:ext cx="5142496" cy="4663440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047DBC8-3749-DB80-BC9F-E9DC134F3E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r="23293"/>
          <a:stretch/>
        </p:blipFill>
        <p:spPr>
          <a:xfrm>
            <a:off x="5711611" y="1180156"/>
            <a:ext cx="3432389" cy="5145816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1324348" y="3386168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220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Nuclear properties of selected isotopes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076480"/>
            <a:ext cx="8077320" cy="40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5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4B6BA62F-CD33-ED71-3691-159EECDB1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r="23279"/>
          <a:stretch/>
        </p:blipFill>
        <p:spPr>
          <a:xfrm>
            <a:off x="5691136" y="1180156"/>
            <a:ext cx="3452864" cy="514581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3125919-10EC-CBF6-D3B3-93D3F4299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8640" y="1280160"/>
            <a:ext cx="5142496" cy="466344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1324348" y="3386168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672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0895ED36-CAE8-0E64-8717-C59106FC6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r="23278"/>
          <a:stretch/>
        </p:blipFill>
        <p:spPr>
          <a:xfrm>
            <a:off x="5691136" y="1180156"/>
            <a:ext cx="3452864" cy="514581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3125919-10EC-CBF6-D3B3-93D3F4299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8640" y="1280160"/>
            <a:ext cx="5142496" cy="466344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1324348" y="3386168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F88E896-DFE7-D7F5-C05F-7D124F2F4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8640" y="1280160"/>
            <a:ext cx="514249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40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E09553E3-1938-3B8B-6CA6-37C0966D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r="23278"/>
          <a:stretch/>
        </p:blipFill>
        <p:spPr>
          <a:xfrm>
            <a:off x="5691136" y="1180156"/>
            <a:ext cx="3452864" cy="5145816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3125919-10EC-CBF6-D3B3-93D3F4299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8640" y="1280160"/>
            <a:ext cx="5142496" cy="466344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1324348" y="3386168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F88E896-DFE7-D7F5-C05F-7D124F2F4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8640" y="1280160"/>
            <a:ext cx="5142496" cy="466344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0344999-ADB4-11A2-D209-4494011B09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48640" y="1280160"/>
            <a:ext cx="514249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8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127B44F-6082-F74B-F34E-EE3D47320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2"/>
          <a:stretch/>
        </p:blipFill>
        <p:spPr>
          <a:xfrm>
            <a:off x="1691679" y="914269"/>
            <a:ext cx="6096851" cy="5740107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8600" y="260648"/>
            <a:ext cx="868680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3200" dirty="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H6/8-H1’ </a:t>
            </a:r>
            <a:r>
              <a:rPr lang="en-GB" sz="3200" dirty="0" err="1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connectivities</a:t>
            </a:r>
            <a:endParaRPr lang="en-GB" sz="32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-401972" y="3434420"/>
            <a:ext cx="330948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2400" b="1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="1" baseline="-25000" dirty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384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F841FF4-17FC-86CE-013C-433856B66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" y="797560"/>
            <a:ext cx="4511670" cy="6016734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8600" y="290112"/>
            <a:ext cx="8686800" cy="507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0">
              <a:buNone/>
              <a:tabLst/>
            </a:pPr>
            <a:r>
              <a:rPr lang="en-GB" sz="2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Assignment based on H6/8-H</a:t>
            </a:r>
            <a:r>
              <a:rPr lang="cs-CZ" sz="2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  <a:r>
              <a:rPr lang="en-GB" sz="2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’</a:t>
            </a:r>
            <a:r>
              <a:rPr lang="en-US" sz="2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2’’</a:t>
            </a:r>
            <a:r>
              <a:rPr lang="en-GB" sz="28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 connectivities</a:t>
            </a:r>
            <a:endParaRPr lang="en-GB" sz="2800" dirty="0">
              <a:solidFill>
                <a:srgbClr val="FFCC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4E6B6BD-E908-2AD8-1E29-BADCC06CF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2" y="797560"/>
            <a:ext cx="4511670" cy="601673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843808" y="908720"/>
            <a:ext cx="2282782" cy="2785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8000"/>
              </a:lnSpc>
              <a:buNone/>
              <a:tabLst/>
            </a:pPr>
            <a:r>
              <a:rPr lang="en-GB" sz="1600" b="1" dirty="0">
                <a:solidFill>
                  <a:schemeClr val="tx2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1600" b="1" baseline="-25000" dirty="0">
                <a:solidFill>
                  <a:schemeClr val="tx2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96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799440"/>
            <a:ext cx="9144000" cy="60972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3600" baseline="30000" dirty="0"/>
              <a:t>31</a:t>
            </a:r>
            <a:r>
              <a:rPr lang="en-US" sz="3600" dirty="0"/>
              <a:t>P spectrum of DNA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D3AF0AEE-A7D6-DA13-4FD7-72876272F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82" y="1638097"/>
            <a:ext cx="6680835" cy="472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92CE2-4D4B-51D1-31DE-AF9079DE737A}"/>
              </a:ext>
            </a:extLst>
          </p:cNvPr>
          <p:cNvSpPr txBox="1"/>
          <p:nvPr/>
        </p:nvSpPr>
        <p:spPr>
          <a:xfrm>
            <a:off x="3491880" y="1916832"/>
            <a:ext cx="216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d(CGCGAATTCGCG)</a:t>
            </a:r>
            <a:r>
              <a:rPr lang="en-US" sz="1800" baseline="-25000" dirty="0">
                <a:solidFill>
                  <a:schemeClr val="tx2"/>
                </a:solidFill>
              </a:rPr>
              <a:t>2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CEC6C-7B08-95EC-1F95-90E186DAC732}"/>
              </a:ext>
            </a:extLst>
          </p:cNvPr>
          <p:cNvSpPr txBox="1"/>
          <p:nvPr/>
        </p:nvSpPr>
        <p:spPr>
          <a:xfrm>
            <a:off x="2771800" y="3630965"/>
            <a:ext cx="216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Phosphate buffer</a:t>
            </a:r>
            <a:endParaRPr lang="cs-CZ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6FC844-45E3-101E-2C7B-CE13818EE3A2}"/>
              </a:ext>
            </a:extLst>
          </p:cNvPr>
          <p:cNvCxnSpPr>
            <a:cxnSpLocks/>
          </p:cNvCxnSpPr>
          <p:nvPr/>
        </p:nvCxnSpPr>
        <p:spPr>
          <a:xfrm flipH="1">
            <a:off x="2411760" y="3815631"/>
            <a:ext cx="432048" cy="184666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68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530360"/>
            <a:ext cx="9144000" cy="532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74640" y="132840"/>
            <a:ext cx="7765920" cy="1344960"/>
          </a:xfrm>
        </p:spPr>
        <p:txBody>
          <a:bodyPr wrap="square" lIns="0" tIns="0" rIns="0" bIns="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77000"/>
              </a:lnSpc>
            </a:pPr>
            <a:r>
              <a:rPr lang="en-US" sz="3600"/>
              <a:t>Assignment of Sugar-Phosphate Backbone</a:t>
            </a:r>
          </a:p>
        </p:txBody>
      </p:sp>
      <p:sp>
        <p:nvSpPr>
          <p:cNvPr id="4" name="Freeform 3"/>
          <p:cNvSpPr/>
          <p:nvPr/>
        </p:nvSpPr>
        <p:spPr>
          <a:xfrm>
            <a:off x="585360" y="2471760"/>
            <a:ext cx="1340640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64000"/>
              </a:lnSpc>
              <a:buNone/>
              <a:tabLst/>
            </a:pPr>
            <a:r>
              <a:rPr lang="en-US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HP-COSY</a:t>
            </a:r>
          </a:p>
        </p:txBody>
      </p:sp>
      <p:sp>
        <p:nvSpPr>
          <p:cNvPr id="5" name="Freeform 4"/>
          <p:cNvSpPr/>
          <p:nvPr/>
        </p:nvSpPr>
        <p:spPr>
          <a:xfrm>
            <a:off x="5214960" y="2443320"/>
            <a:ext cx="1495799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64000"/>
              </a:lnSpc>
              <a:buNone/>
              <a:tabLst/>
            </a:pPr>
            <a:r>
              <a:rPr lang="en-US" sz="200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HP-TOCSY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0BDB87-9E43-CC98-A34A-EAE16A1E8E8B}"/>
              </a:ext>
            </a:extLst>
          </p:cNvPr>
          <p:cNvSpPr txBox="1">
            <a:spLocks/>
          </p:cNvSpPr>
          <p:nvPr/>
        </p:nvSpPr>
        <p:spPr>
          <a:xfrm>
            <a:off x="-28053" y="532392"/>
            <a:ext cx="9144000" cy="609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spAutoFit/>
          </a:bodyPr>
          <a:lstStyle>
            <a:defPPr lvl="0">
              <a:buNone/>
              <a:defRPr/>
            </a:defPPr>
            <a:lvl1pPr marL="0" marR="0" lvl="0" indent="0" algn="ctr" rtl="0" hangingPunct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cs-CZ" sz="4400" b="0" i="0" u="none" strike="noStrike" baseline="0">
                <a:ln>
                  <a:noFill/>
                </a:ln>
                <a:solidFill>
                  <a:srgbClr val="FFCC00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</a:lstStyle>
          <a:p>
            <a:pPr>
              <a:lnSpc>
                <a:spcPct val="93000"/>
              </a:lnSpc>
            </a:pPr>
            <a:r>
              <a:rPr lang="en-US" sz="3600" kern="0" baseline="30000" dirty="0"/>
              <a:t>1</a:t>
            </a:r>
            <a:r>
              <a:rPr lang="en-US" sz="3600" kern="0" dirty="0"/>
              <a:t>H - </a:t>
            </a:r>
            <a:r>
              <a:rPr lang="en-US" sz="3600" kern="0" baseline="30000" dirty="0"/>
              <a:t>31</a:t>
            </a:r>
            <a:r>
              <a:rPr lang="en-US" sz="3600" kern="0" dirty="0"/>
              <a:t>P correlation spectrum</a:t>
            </a:r>
            <a:endParaRPr lang="en-US" sz="3600" kern="0" dirty="0">
              <a:solidFill>
                <a:srgbClr val="FF9900"/>
              </a:solidFill>
            </a:endParaRP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9D61BD2-40BA-11B7-7552-B4C5F090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7706" r="20863" b="-112"/>
          <a:stretch/>
        </p:blipFill>
        <p:spPr>
          <a:xfrm>
            <a:off x="1403648" y="1409160"/>
            <a:ext cx="6480720" cy="5328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A1533-39B4-ECCB-9027-484867EF4EEF}"/>
              </a:ext>
            </a:extLst>
          </p:cNvPr>
          <p:cNvSpPr txBox="1"/>
          <p:nvPr/>
        </p:nvSpPr>
        <p:spPr>
          <a:xfrm>
            <a:off x="7423986" y="386104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31</a:t>
            </a:r>
            <a:r>
              <a:rPr lang="en-US" b="1" dirty="0"/>
              <a:t>P</a:t>
            </a:r>
            <a:endParaRPr lang="cs-CZ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A5B65-F0E4-16DB-8E25-EC0C9BBAF451}"/>
              </a:ext>
            </a:extLst>
          </p:cNvPr>
          <p:cNvSpPr txBox="1"/>
          <p:nvPr/>
        </p:nvSpPr>
        <p:spPr>
          <a:xfrm>
            <a:off x="4339404" y="623731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1</a:t>
            </a:r>
            <a:r>
              <a:rPr lang="en-US" b="1" dirty="0"/>
              <a:t>H</a:t>
            </a:r>
            <a:endParaRPr lang="cs-CZ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704F4E-A215-F9A1-CF9D-328E535D62CB}"/>
              </a:ext>
            </a:extLst>
          </p:cNvPr>
          <p:cNvCxnSpPr>
            <a:cxnSpLocks/>
          </p:cNvCxnSpPr>
          <p:nvPr/>
        </p:nvCxnSpPr>
        <p:spPr>
          <a:xfrm>
            <a:off x="1907704" y="2132856"/>
            <a:ext cx="2304256" cy="0"/>
          </a:xfrm>
          <a:prstGeom prst="straightConnector1">
            <a:avLst/>
          </a:prstGeom>
          <a:ln w="22225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43B97-46F2-AB7A-D318-F233D5A3C8A8}"/>
              </a:ext>
            </a:extLst>
          </p:cNvPr>
          <p:cNvCxnSpPr>
            <a:cxnSpLocks/>
          </p:cNvCxnSpPr>
          <p:nvPr/>
        </p:nvCxnSpPr>
        <p:spPr>
          <a:xfrm>
            <a:off x="4339404" y="2132856"/>
            <a:ext cx="2304256" cy="0"/>
          </a:xfrm>
          <a:prstGeom prst="straightConnector1">
            <a:avLst/>
          </a:prstGeom>
          <a:ln w="22225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981ED7-4AA7-977C-4ED4-B82F6BFC8F64}"/>
              </a:ext>
            </a:extLst>
          </p:cNvPr>
          <p:cNvSpPr txBox="1"/>
          <p:nvPr/>
        </p:nvSpPr>
        <p:spPr>
          <a:xfrm>
            <a:off x="2879334" y="176352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3’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FF7EE-1A0D-08D7-9966-B7002F21995E}"/>
              </a:ext>
            </a:extLst>
          </p:cNvPr>
          <p:cNvSpPr txBox="1"/>
          <p:nvPr/>
        </p:nvSpPr>
        <p:spPr>
          <a:xfrm>
            <a:off x="5017235" y="1763524"/>
            <a:ext cx="94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4’, 5’, 5’’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C1654-FB8C-489C-80B2-EC73B1A6079A}"/>
              </a:ext>
            </a:extLst>
          </p:cNvPr>
          <p:cNvSpPr txBox="1"/>
          <p:nvPr/>
        </p:nvSpPr>
        <p:spPr>
          <a:xfrm>
            <a:off x="5076056" y="5517232"/>
            <a:ext cx="216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d(CGCGAATTCGCG)</a:t>
            </a:r>
            <a:r>
              <a:rPr lang="en-US" sz="1800" baseline="-25000" dirty="0">
                <a:solidFill>
                  <a:schemeClr val="tx2"/>
                </a:solidFill>
              </a:rPr>
              <a:t>2</a:t>
            </a: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152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152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Spin systems in ribose and deoxyribose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2496960"/>
            <a:ext cx="8229600" cy="33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440" y="2015999"/>
            <a:ext cx="3816359" cy="369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34000" y="2022479"/>
            <a:ext cx="3865319" cy="36813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57200" y="488880"/>
            <a:ext cx="8229600" cy="717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buNone/>
              <a:tabLst/>
            </a:pPr>
            <a:r>
              <a:rPr lang="en-GB" sz="4400">
                <a:solidFill>
                  <a:srgbClr val="FFFF00"/>
                </a:solidFill>
                <a:latin typeface="Arial" pitchFamily="34"/>
                <a:ea typeface="Arial Unicode MS" pitchFamily="2"/>
                <a:cs typeface="Tahoma" pitchFamily="2"/>
              </a:rPr>
              <a:t>J-couplings from COSY spectra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440" y="2015999"/>
            <a:ext cx="3816359" cy="369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34000" y="2022479"/>
            <a:ext cx="3865319" cy="368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66000"/>
              </a:lnSpc>
            </a:pPr>
            <a:r>
              <a:rPr lang="en-US" sz="4000"/>
              <a:t>P determination from J-couplings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1371599"/>
            <a:ext cx="8272440" cy="503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8151840" y="4921200"/>
            <a:ext cx="51912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1’2’</a:t>
            </a:r>
          </a:p>
        </p:txBody>
      </p:sp>
      <p:sp>
        <p:nvSpPr>
          <p:cNvPr id="5" name="Freeform 4"/>
          <p:cNvSpPr/>
          <p:nvPr/>
        </p:nvSpPr>
        <p:spPr>
          <a:xfrm>
            <a:off x="8151840" y="3579839"/>
            <a:ext cx="51912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2’3’</a:t>
            </a:r>
          </a:p>
        </p:txBody>
      </p:sp>
      <p:sp>
        <p:nvSpPr>
          <p:cNvPr id="6" name="Freeform 5"/>
          <p:cNvSpPr/>
          <p:nvPr/>
        </p:nvSpPr>
        <p:spPr>
          <a:xfrm>
            <a:off x="8151840" y="3186000"/>
            <a:ext cx="58608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1’2’’</a:t>
            </a:r>
          </a:p>
        </p:txBody>
      </p:sp>
      <p:sp>
        <p:nvSpPr>
          <p:cNvPr id="7" name="Freeform 6"/>
          <p:cNvSpPr/>
          <p:nvPr/>
        </p:nvSpPr>
        <p:spPr>
          <a:xfrm>
            <a:off x="8151840" y="2711520"/>
            <a:ext cx="51912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3’4’</a:t>
            </a:r>
          </a:p>
        </p:txBody>
      </p:sp>
      <p:sp>
        <p:nvSpPr>
          <p:cNvPr id="8" name="Freeform 7"/>
          <p:cNvSpPr/>
          <p:nvPr/>
        </p:nvSpPr>
        <p:spPr>
          <a:xfrm>
            <a:off x="8151840" y="2317680"/>
            <a:ext cx="586080" cy="27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74000"/>
              </a:lnSpc>
              <a:buNone/>
              <a:tabLst/>
            </a:pPr>
            <a:r>
              <a:rPr lang="en-GB" sz="16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2’’3’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33280"/>
            <a:ext cx="8229600" cy="122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buNone/>
              <a:tabLst/>
            </a:pPr>
            <a:r>
              <a:rPr lang="en-GB" sz="4000">
                <a:solidFill>
                  <a:srgbClr val="FFCC00"/>
                </a:solidFill>
                <a:latin typeface="Arial" pitchFamily="34"/>
                <a:ea typeface="Arial Unicode MS" pitchFamily="2"/>
                <a:cs typeface="Tahoma" pitchFamily="2"/>
              </a:rPr>
              <a:t>Equilibrium of N and S conformations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7919" y="1471680"/>
            <a:ext cx="5867279" cy="5113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498760" y="2017799"/>
            <a:ext cx="1163880" cy="44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95000"/>
              </a:lnSpc>
              <a:buNone/>
              <a:tabLst/>
            </a:pPr>
            <a:r>
              <a:rPr lang="en-GB" sz="2400" b="1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3’-endo</a:t>
            </a:r>
          </a:p>
        </p:txBody>
      </p:sp>
      <p:sp>
        <p:nvSpPr>
          <p:cNvPr id="5" name="Freeform 4"/>
          <p:cNvSpPr/>
          <p:nvPr/>
        </p:nvSpPr>
        <p:spPr>
          <a:xfrm>
            <a:off x="6019919" y="5562720"/>
            <a:ext cx="1163880" cy="44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95000"/>
              </a:lnSpc>
              <a:buNone/>
              <a:tabLst/>
            </a:pPr>
            <a:r>
              <a:rPr lang="en-GB" sz="24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2’-endo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04480" cy="692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6480"/>
            <a:ext cx="9204480" cy="69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120" y="1600200"/>
            <a:ext cx="7467479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652292"/>
            <a:ext cx="8229600" cy="3874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spAutoFit/>
          </a:bodyPr>
          <a:lstStyle>
            <a:defPPr lvl="0">
              <a:buNone/>
              <a:defRPr/>
            </a:defPPr>
            <a:lvl1pPr marL="0" marR="0" lvl="0" indent="0" algn="ctr" rtl="0" hangingPunct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cs-CZ" sz="4400" b="0" i="0" u="none" strike="noStrike" baseline="0">
                <a:ln>
                  <a:noFill/>
                </a:ln>
                <a:solidFill>
                  <a:srgbClr val="FFCC00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</a:lstStyle>
          <a:p>
            <a:r>
              <a:rPr lang="en-US" sz="3200" kern="0" dirty="0">
                <a:solidFill>
                  <a:srgbClr val="FFC000"/>
                </a:solidFill>
              </a:rPr>
              <a:t>Heteronuclear NMR of Nucleic Acids</a:t>
            </a:r>
          </a:p>
        </p:txBody>
      </p:sp>
      <p:sp>
        <p:nvSpPr>
          <p:cNvPr id="4" name="Freeform 3"/>
          <p:cNvSpPr/>
          <p:nvPr/>
        </p:nvSpPr>
        <p:spPr>
          <a:xfrm>
            <a:off x="949680" y="1828800"/>
            <a:ext cx="731124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In most cases, </a:t>
            </a:r>
            <a:r>
              <a:rPr lang="en-US" sz="2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rPr>
              <a:t>requires samples isotopicaly enriched</a:t>
            </a: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by </a:t>
            </a:r>
            <a:r>
              <a:rPr lang="en-US" sz="2400" baseline="300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13</a:t>
            </a: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C and </a:t>
            </a:r>
            <a:r>
              <a:rPr lang="en-US" sz="2400" baseline="300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15</a:t>
            </a: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N (except for HSQC, HMQC)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Assignment uses NOE or through-bond experiments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Traditional constraints (NOEs, J-couplings)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Novel constraints (RDCs, residual CSA)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Studies of intramolecular dynamics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9627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spAutoFit/>
          </a:bodyPr>
          <a:lstStyle>
            <a:defPPr lvl="0">
              <a:buNone/>
              <a:defRPr/>
            </a:defPPr>
            <a:lvl1pPr marL="0" marR="0" lvl="0" indent="0" algn="ctr" rtl="0" hangingPunct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cs-CZ" sz="4400" b="0" i="0" u="none" strike="noStrike" baseline="0">
                <a:ln>
                  <a:noFill/>
                </a:ln>
                <a:solidFill>
                  <a:srgbClr val="FFCC00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</a:lstStyle>
          <a:p>
            <a:r>
              <a:rPr lang="en-US" sz="2800" b="1" kern="0">
                <a:solidFill>
                  <a:srgbClr val="333399"/>
                </a:solidFill>
              </a:rPr>
              <a:t>Correlation of exchangeable protons with</a:t>
            </a:r>
            <a:r>
              <a:rPr lang="en-US" sz="2800" kern="0">
                <a:solidFill>
                  <a:srgbClr val="333399"/>
                </a:solidFill>
              </a:rPr>
              <a:t> </a:t>
            </a:r>
            <a:r>
              <a:rPr lang="en-US" sz="2800" kern="0" baseline="30000">
                <a:solidFill>
                  <a:srgbClr val="333399"/>
                </a:solidFill>
              </a:rPr>
              <a:t>15</a:t>
            </a:r>
            <a:r>
              <a:rPr lang="en-US" sz="2800" kern="0">
                <a:solidFill>
                  <a:srgbClr val="333399"/>
                </a:solidFill>
              </a:rPr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43199" y="1324080"/>
            <a:ext cx="5494320" cy="42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914400" y="5715000"/>
            <a:ext cx="3905279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Gradient sensitivity-enhanced HSQC</a:t>
            </a: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Kay, Keifer, Saarinen, JACS 1992.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6840" y="2038319"/>
            <a:ext cx="1379520" cy="2361240"/>
            <a:chOff x="996840" y="2038319"/>
            <a:chExt cx="1379520" cy="2361240"/>
          </a:xfrm>
        </p:grpSpPr>
        <p:sp>
          <p:nvSpPr>
            <p:cNvPr id="6" name="Straight Connector 5"/>
            <p:cNvSpPr/>
            <p:nvPr/>
          </p:nvSpPr>
          <p:spPr>
            <a:xfrm>
              <a:off x="1523880" y="3868559"/>
              <a:ext cx="203400" cy="180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523880" y="3562200"/>
              <a:ext cx="20340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523880" y="3257640"/>
              <a:ext cx="20340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523880" y="2951279"/>
              <a:ext cx="203400" cy="144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11400" y="3103559"/>
              <a:ext cx="20340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A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35280" y="310500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U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09600" y="340056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28800" y="3408480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11400" y="3699000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39960" y="371304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515960" y="4173480"/>
              <a:ext cx="203400" cy="17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03480" y="4003559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32040" y="401796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09520" y="2752560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24400" y="2736720"/>
              <a:ext cx="418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82680" y="2039759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U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20599" y="2417760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U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89119" y="2038319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30319" y="2473200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1425600" y="2657520"/>
              <a:ext cx="420839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00080" y="4062239"/>
              <a:ext cx="293400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1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996840" y="2916359"/>
              <a:ext cx="293400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69920" y="2887559"/>
              <a:ext cx="406440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10</a:t>
              </a:r>
            </a:p>
          </p:txBody>
        </p:sp>
      </p:grpSp>
      <p:sp>
        <p:nvSpPr>
          <p:cNvPr id="29" name="Freeform 28"/>
          <p:cNvSpPr/>
          <p:nvPr/>
        </p:nvSpPr>
        <p:spPr>
          <a:xfrm>
            <a:off x="914400" y="1752479"/>
            <a:ext cx="1450800" cy="29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227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spAutoFit/>
          </a:bodyPr>
          <a:lstStyle>
            <a:defPPr lvl="0">
              <a:buNone/>
              <a:defRPr/>
            </a:defPPr>
            <a:lvl1pPr marL="0" marR="0" lvl="0" indent="0" algn="ctr" rtl="0" hangingPunct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cs-CZ" sz="4400" b="0" i="0" u="none" strike="noStrike" baseline="0">
                <a:ln>
                  <a:noFill/>
                </a:ln>
                <a:solidFill>
                  <a:srgbClr val="FFCC00"/>
                </a:solidFill>
                <a:latin typeface="Arial" pitchFamily="34"/>
                <a:ea typeface="Arial Unicode MS" pitchFamily="34"/>
                <a:cs typeface="Arial Unicode MS" pitchFamily="34"/>
              </a:defRPr>
            </a:lvl1pPr>
          </a:lstStyle>
          <a:p>
            <a:r>
              <a:rPr lang="en-US" sz="3200" b="1" kern="0">
                <a:solidFill>
                  <a:srgbClr val="333399"/>
                </a:solidFill>
              </a:rPr>
              <a:t>Identification of hydrogen and carbon atoms in bases and sugars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981080"/>
            <a:ext cx="4572000" cy="35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468519" y="6019919"/>
            <a:ext cx="5404598" cy="4483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(Constant-time) </a:t>
            </a:r>
            <a:r>
              <a:rPr lang="en-US" sz="2400" baseline="300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</a:t>
            </a:r>
            <a:r>
              <a:rPr lang="en-US" sz="24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H-</a:t>
            </a:r>
            <a:r>
              <a:rPr lang="en-US" sz="2400" baseline="300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13</a:t>
            </a:r>
            <a:r>
              <a:rPr lang="en-US" sz="24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C HSQC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1600200"/>
            <a:ext cx="4495680" cy="4094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76320" y="1905120"/>
            <a:ext cx="449568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base</a:t>
            </a:r>
          </a:p>
        </p:txBody>
      </p:sp>
      <p:sp>
        <p:nvSpPr>
          <p:cNvPr id="7" name="Freeform 6"/>
          <p:cNvSpPr/>
          <p:nvPr/>
        </p:nvSpPr>
        <p:spPr>
          <a:xfrm>
            <a:off x="4572000" y="1600200"/>
            <a:ext cx="449568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32540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1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/>
              <a:t>Spin systems in nucleic acid bases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1706400"/>
            <a:ext cx="5715000" cy="503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chemical shift ranges in DNA and RNA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2209680"/>
            <a:ext cx="8382240" cy="394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387360"/>
            <a:ext cx="7770959" cy="143388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baseline="30000"/>
              <a:t>1</a:t>
            </a:r>
            <a:r>
              <a:rPr lang="en-US"/>
              <a:t>H chemical shift ranges in DNA and RNA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798560"/>
            <a:ext cx="6934319" cy="47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41838"/>
            <a:ext cx="9144000" cy="1124924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3600" baseline="30000" dirty="0"/>
              <a:t>1</a:t>
            </a:r>
            <a:r>
              <a:rPr lang="en-US" sz="3600" dirty="0"/>
              <a:t>H NMR spectrum of d(CGCGAATTCGCG)</a:t>
            </a:r>
            <a:br>
              <a:rPr lang="en-US" sz="3600" dirty="0">
                <a:solidFill>
                  <a:srgbClr val="FF9900"/>
                </a:solidFill>
              </a:rPr>
            </a:b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CE86D76-79DB-B205-A533-3141F932A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8"/>
          <a:stretch/>
        </p:blipFill>
        <p:spPr>
          <a:xfrm>
            <a:off x="411480" y="1484784"/>
            <a:ext cx="832104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F914F43F-B79D-F350-DAD3-05E21A6EA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4" b="6334"/>
          <a:stretch/>
        </p:blipFill>
        <p:spPr>
          <a:xfrm>
            <a:off x="1231582" y="1009115"/>
            <a:ext cx="6680835" cy="2728435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8600" y="260648"/>
            <a:ext cx="8686800" cy="66697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4000" baseline="30000" dirty="0"/>
              <a:t>1</a:t>
            </a:r>
            <a:r>
              <a:rPr lang="en-US" sz="4000" dirty="0"/>
              <a:t>H NMR spectra in H</a:t>
            </a:r>
            <a:r>
              <a:rPr lang="en-US" sz="4000" baseline="-25000" dirty="0"/>
              <a:t>2</a:t>
            </a:r>
            <a:r>
              <a:rPr lang="en-US" sz="4000" dirty="0"/>
              <a:t>O</a:t>
            </a:r>
          </a:p>
        </p:txBody>
      </p:sp>
      <p:sp>
        <p:nvSpPr>
          <p:cNvPr id="4" name="Freeform 3"/>
          <p:cNvSpPr/>
          <p:nvPr/>
        </p:nvSpPr>
        <p:spPr>
          <a:xfrm>
            <a:off x="4211960" y="1556792"/>
            <a:ext cx="2017132" cy="9706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GB" sz="24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Watson-Crick</a:t>
            </a:r>
          </a:p>
          <a:p>
            <a:pPr marL="0" marR="0" lvl="0" indent="0" rtl="0" hangingPunct="0">
              <a:buNone/>
              <a:tabLst/>
            </a:pPr>
            <a:r>
              <a:rPr lang="en-GB" sz="1200" b="1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1200" b="1" baseline="-250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  <a:p>
            <a:pPr hangingPunct="0"/>
            <a:r>
              <a:rPr lang="en-GB" sz="1200" b="1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B-helix</a:t>
            </a:r>
            <a:endParaRPr lang="en-GB" sz="1200" b="1" baseline="-25000" dirty="0">
              <a:solidFill>
                <a:srgbClr val="3333CC"/>
              </a:solidFill>
              <a:latin typeface="Arial" pitchFamily="34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endParaRPr lang="en-GB" sz="1200" b="1" baseline="-25000" dirty="0">
              <a:solidFill>
                <a:srgbClr val="3333CC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3E07FFCE-1364-A546-69B0-0563EE9D7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41134" r="-727" b="-35971"/>
          <a:stretch/>
        </p:blipFill>
        <p:spPr>
          <a:xfrm>
            <a:off x="1253816" y="3861048"/>
            <a:ext cx="6680835" cy="4480479"/>
          </a:xfrm>
          <a:prstGeom prst="rect">
            <a:avLst/>
          </a:prstGeom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F465ABE5-19B5-A42B-3601-E4B78E5212BA}"/>
              </a:ext>
            </a:extLst>
          </p:cNvPr>
          <p:cNvSpPr/>
          <p:nvPr/>
        </p:nvSpPr>
        <p:spPr>
          <a:xfrm>
            <a:off x="1311755" y="4029939"/>
            <a:ext cx="3236568" cy="7847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 dirty="0" err="1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Hoogsteen</a:t>
            </a:r>
            <a:endParaRPr lang="en-GB" sz="2400" dirty="0">
              <a:solidFill>
                <a:srgbClr val="3333CC"/>
              </a:solidFill>
              <a:latin typeface="Arial" pitchFamily="34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buNone/>
              <a:tabLst/>
            </a:pPr>
            <a:r>
              <a:rPr lang="en-GB" sz="1200" b="1" dirty="0">
                <a:solidFill>
                  <a:srgbClr val="3333CC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d(AAT GGG T GGG TTT GGG T GGG TAA)</a:t>
            </a:r>
          </a:p>
          <a:p>
            <a:pPr marL="0" marR="0" lvl="0" indent="0" rtl="0" hangingPunct="0">
              <a:buNone/>
              <a:tabLst/>
            </a:pPr>
            <a:r>
              <a:rPr lang="en-GB" sz="1200" b="1" dirty="0">
                <a:solidFill>
                  <a:srgbClr val="3333CC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G-quadruplex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hart, scatter chart&#10;&#10;Description automatically generated">
            <a:extLst>
              <a:ext uri="{FF2B5EF4-FFF2-40B4-BE49-F238E27FC236}">
                <a16:creationId xmlns:a16="http://schemas.microsoft.com/office/drawing/2014/main" id="{13FD3A84-2C94-B26F-FE8A-8C65B7657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8"/>
          <a:stretch/>
        </p:blipFill>
        <p:spPr>
          <a:xfrm>
            <a:off x="755576" y="1248718"/>
            <a:ext cx="7772400" cy="514350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81619" y="320271"/>
            <a:ext cx="8686800" cy="66697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lnSpc>
                <a:spcPct val="93000"/>
              </a:lnSpc>
            </a:pPr>
            <a:r>
              <a:rPr lang="en-US" sz="4000" baseline="30000" dirty="0"/>
              <a:t>1</a:t>
            </a:r>
            <a:r>
              <a:rPr lang="en-US" sz="4000" dirty="0"/>
              <a:t>H COSY spectrum of DNA</a:t>
            </a:r>
          </a:p>
        </p:txBody>
      </p:sp>
      <p:sp>
        <p:nvSpPr>
          <p:cNvPr id="4" name="Freeform 3"/>
          <p:cNvSpPr/>
          <p:nvPr/>
        </p:nvSpPr>
        <p:spPr>
          <a:xfrm>
            <a:off x="1115616" y="1628800"/>
            <a:ext cx="325908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en-GB" sz="24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d(CGCGAATTCGCG)</a:t>
            </a:r>
            <a:r>
              <a:rPr lang="en-GB" sz="2400" baseline="-25000" dirty="0">
                <a:solidFill>
                  <a:srgbClr val="3333CC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411</Words>
  <Application>Microsoft Office PowerPoint</Application>
  <PresentationFormat>On-screen Show (4:3)</PresentationFormat>
  <Paragraphs>105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Default</vt:lpstr>
      <vt:lpstr>PowerPoint Presentation</vt:lpstr>
      <vt:lpstr>Nuclear properties of selected isotopes</vt:lpstr>
      <vt:lpstr>Spin systems in ribose and deoxyribose</vt:lpstr>
      <vt:lpstr>Spin systems in nucleic acid bases</vt:lpstr>
      <vt:lpstr>1H chemical shift ranges in DNA and RNA</vt:lpstr>
      <vt:lpstr>1H chemical shift ranges in DNA and RNA</vt:lpstr>
      <vt:lpstr>1H NMR spectrum of d(CGCGAATTCGCG) </vt:lpstr>
      <vt:lpstr>1H NMR spectra in H2O</vt:lpstr>
      <vt:lpstr>1H COSY spectrum of DNA</vt:lpstr>
      <vt:lpstr>1H TOCSY spectrum of DNA</vt:lpstr>
      <vt:lpstr>1H NOESY spectrum of DNA in D2O</vt:lpstr>
      <vt:lpstr>1H NOESY spectrum of DNA in H2O</vt:lpstr>
      <vt:lpstr>Structure Determination 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31P spectrum of DNA</vt:lpstr>
      <vt:lpstr>Assignment of Sugar-Phosphate Backbone</vt:lpstr>
      <vt:lpstr>PowerPoint Presentation</vt:lpstr>
      <vt:lpstr>PowerPoint Presentation</vt:lpstr>
      <vt:lpstr>PowerPoint Presentation</vt:lpstr>
      <vt:lpstr>PowerPoint Presentation</vt:lpstr>
      <vt:lpstr>P determination from J-couplings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Radovan Fiala</dc:creator>
  <cp:lastModifiedBy>Radovan Fiala</cp:lastModifiedBy>
  <cp:revision>17</cp:revision>
  <dcterms:modified xsi:type="dcterms:W3CDTF">2024-04-08T12:37:55Z</dcterms:modified>
</cp:coreProperties>
</file>