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6"/>
  </p:notesMasterIdLst>
  <p:handoutMasterIdLst>
    <p:handoutMasterId r:id="rId37"/>
  </p:handoutMasterIdLst>
  <p:sldIdLst>
    <p:sldId id="305" r:id="rId2"/>
    <p:sldId id="258" r:id="rId3"/>
    <p:sldId id="315" r:id="rId4"/>
    <p:sldId id="413" r:id="rId5"/>
    <p:sldId id="416" r:id="rId6"/>
    <p:sldId id="418" r:id="rId7"/>
    <p:sldId id="419" r:id="rId8"/>
    <p:sldId id="421" r:id="rId9"/>
    <p:sldId id="423" r:id="rId10"/>
    <p:sldId id="398" r:id="rId11"/>
    <p:sldId id="424" r:id="rId12"/>
    <p:sldId id="425" r:id="rId13"/>
    <p:sldId id="430" r:id="rId14"/>
    <p:sldId id="410" r:id="rId15"/>
    <p:sldId id="412" r:id="rId16"/>
    <p:sldId id="437" r:id="rId17"/>
    <p:sldId id="459" r:id="rId18"/>
    <p:sldId id="460" r:id="rId19"/>
    <p:sldId id="461" r:id="rId20"/>
    <p:sldId id="462" r:id="rId21"/>
    <p:sldId id="326" r:id="rId22"/>
    <p:sldId id="458" r:id="rId23"/>
    <p:sldId id="386" r:id="rId24"/>
    <p:sldId id="387" r:id="rId25"/>
    <p:sldId id="448" r:id="rId26"/>
    <p:sldId id="450" r:id="rId27"/>
    <p:sldId id="451" r:id="rId28"/>
    <p:sldId id="452" r:id="rId29"/>
    <p:sldId id="463" r:id="rId30"/>
    <p:sldId id="464" r:id="rId31"/>
    <p:sldId id="449" r:id="rId32"/>
    <p:sldId id="442" r:id="rId33"/>
    <p:sldId id="438" r:id="rId34"/>
    <p:sldId id="439" r:id="rId3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ka Bacovska" initials="RB" lastIdx="1" clrIdx="0">
    <p:extLst>
      <p:ext uri="{19B8F6BF-5375-455C-9EA6-DF929625EA0E}">
        <p15:presenceInfo xmlns:p15="http://schemas.microsoft.com/office/powerpoint/2012/main" userId="6da7545a85036e8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3F"/>
    <a:srgbClr val="9100DC"/>
    <a:srgbClr val="00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79" autoAdjust="0"/>
    <p:restoredTop sz="95768" autoAdjust="0"/>
  </p:normalViewPr>
  <p:slideViewPr>
    <p:cSldViewPr snapToGrid="0">
      <p:cViewPr varScale="1">
        <p:scale>
          <a:sx n="59" d="100"/>
          <a:sy n="59" d="100"/>
        </p:scale>
        <p:origin x="80" y="168"/>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BE05392-D4D3-4E85-BFBB-07DF41A9DD56}"/>
              </a:ext>
            </a:extLst>
          </p:cNvPr>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3720701-5EC8-434F-9CA0-CD933CBA3508}" type="slidenum">
              <a:rPr lang="cs-CZ" altLang="cs-CZ">
                <a:latin typeface="Calibri" panose="020F0502020204030204" pitchFamily="34" charset="0"/>
              </a:rPr>
              <a:pPr eaLnBrk="1" hangingPunct="1"/>
              <a:t>5</a:t>
            </a:fld>
            <a:endParaRPr lang="cs-CZ" altLang="cs-CZ">
              <a:latin typeface="Calibri" panose="020F0502020204030204" pitchFamily="34" charset="0"/>
            </a:endParaRPr>
          </a:p>
        </p:txBody>
      </p:sp>
      <p:sp>
        <p:nvSpPr>
          <p:cNvPr id="66563" name="Rectangle 2">
            <a:extLst>
              <a:ext uri="{FF2B5EF4-FFF2-40B4-BE49-F238E27FC236}">
                <a16:creationId xmlns:a16="http://schemas.microsoft.com/office/drawing/2014/main" id="{98656DF4-6C6D-487B-AB4F-8B17D6887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a:extLst>
              <a:ext uri="{FF2B5EF4-FFF2-40B4-BE49-F238E27FC236}">
                <a16:creationId xmlns:a16="http://schemas.microsoft.com/office/drawing/2014/main" id="{BE5B420F-B313-41A8-9AC3-E8A88ABE0A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8">
            <a:extLst>
              <a:ext uri="{FF2B5EF4-FFF2-40B4-BE49-F238E27FC236}">
                <a16:creationId xmlns:a16="http://schemas.microsoft.com/office/drawing/2014/main" id="{B0F7ADA8-E0D8-E140-B3EB-7B177B99ED3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6" name="Obrázek 8">
            <a:extLst>
              <a:ext uri="{FF2B5EF4-FFF2-40B4-BE49-F238E27FC236}">
                <a16:creationId xmlns:a16="http://schemas.microsoft.com/office/drawing/2014/main" id="{E49E2218-4CCF-BC44-930E-B31D9BFD897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84321F44-F4CD-1342-9190-83F8027175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2" cy="1060263"/>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AF3F"/>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E82366C8-899C-3046-9F1A-E4AA93091E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AF3F"/>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2C8EF9BC-CA15-F749-AE84-143521C1B71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1546941" cy="1060263"/>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AF3F"/>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5418" cy="593152"/>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SCI slide">
    <p:bg>
      <p:bgPr>
        <a:solidFill>
          <a:srgbClr val="00AF3F"/>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042872" y="2021800"/>
            <a:ext cx="4106254" cy="2814399"/>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3">
            <a:extLst>
              <a:ext uri="{FF2B5EF4-FFF2-40B4-BE49-F238E27FC236}">
                <a16:creationId xmlns:a16="http://schemas.microsoft.com/office/drawing/2014/main" id="{ED9B4165-0DA1-40F0-9F08-8E51A8700190}"/>
              </a:ext>
            </a:extLst>
          </p:cNvPr>
          <p:cNvSpPr>
            <a:spLocks noGrp="1"/>
          </p:cNvSpPr>
          <p:nvPr>
            <p:ph type="dt" sz="half" idx="10"/>
          </p:nvPr>
        </p:nvSpPr>
        <p:spPr/>
        <p:txBody>
          <a:bodyPr/>
          <a:lstStyle>
            <a:lvl1pPr>
              <a:defRPr/>
            </a:lvl1pPr>
          </a:lstStyle>
          <a:p>
            <a:pPr>
              <a:defRPr/>
            </a:pPr>
            <a:fld id="{97BF49C9-7C9B-4E60-9D19-65C6D87D8F1F}" type="datetimeFigureOut">
              <a:rPr lang="cs-CZ"/>
              <a:pPr>
                <a:defRPr/>
              </a:pPr>
              <a:t>20.11.2024</a:t>
            </a:fld>
            <a:endParaRPr lang="cs-CZ"/>
          </a:p>
        </p:txBody>
      </p:sp>
      <p:sp>
        <p:nvSpPr>
          <p:cNvPr id="6" name="Zástupný symbol pro zápatí 4">
            <a:extLst>
              <a:ext uri="{FF2B5EF4-FFF2-40B4-BE49-F238E27FC236}">
                <a16:creationId xmlns:a16="http://schemas.microsoft.com/office/drawing/2014/main" id="{37540EF5-C820-4671-84B4-8CC1D4924EA8}"/>
              </a:ext>
            </a:extLst>
          </p:cNvPr>
          <p:cNvSpPr>
            <a:spLocks noGrp="1"/>
          </p:cNvSpPr>
          <p:nvPr>
            <p:ph type="ftr" sz="quarter" idx="11"/>
          </p:nvPr>
        </p:nvSpPr>
        <p:spPr/>
        <p:txBody>
          <a:bodyPr/>
          <a:lstStyle>
            <a:lvl1pPr>
              <a:defRPr/>
            </a:lvl1pPr>
          </a:lstStyle>
          <a:p>
            <a:pPr>
              <a:defRPr/>
            </a:pPr>
            <a:endParaRPr lang="cs-CZ"/>
          </a:p>
        </p:txBody>
      </p:sp>
      <p:sp>
        <p:nvSpPr>
          <p:cNvPr id="7" name="Zástupný symbol pro číslo snímku 5">
            <a:extLst>
              <a:ext uri="{FF2B5EF4-FFF2-40B4-BE49-F238E27FC236}">
                <a16:creationId xmlns:a16="http://schemas.microsoft.com/office/drawing/2014/main" id="{9DF4CF98-BFF3-4FDF-B1E5-2BDCD0E3B4EF}"/>
              </a:ext>
            </a:extLst>
          </p:cNvPr>
          <p:cNvSpPr>
            <a:spLocks noGrp="1"/>
          </p:cNvSpPr>
          <p:nvPr>
            <p:ph type="sldNum" sz="quarter" idx="12"/>
          </p:nvPr>
        </p:nvSpPr>
        <p:spPr/>
        <p:txBody>
          <a:bodyPr/>
          <a:lstStyle>
            <a:lvl1pPr>
              <a:defRPr/>
            </a:lvl1pPr>
          </a:lstStyle>
          <a:p>
            <a:fld id="{F257FCEC-42E2-44B8-A303-1C0F6306D406}" type="slidenum">
              <a:rPr lang="cs-CZ" altLang="cs-CZ"/>
              <a:pPr/>
              <a:t>‹#›</a:t>
            </a:fld>
            <a:endParaRPr lang="cs-CZ" altLang="cs-CZ"/>
          </a:p>
        </p:txBody>
      </p:sp>
    </p:spTree>
    <p:extLst>
      <p:ext uri="{BB962C8B-B14F-4D97-AF65-F5344CB8AC3E}">
        <p14:creationId xmlns:p14="http://schemas.microsoft.com/office/powerpoint/2010/main" val="2545780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9D7DA8C-AD50-192B-9A90-36E5DD7E443F}"/>
              </a:ext>
            </a:extLst>
          </p:cNvPr>
          <p:cNvSpPr>
            <a:spLocks noGrp="1"/>
          </p:cNvSpPr>
          <p:nvPr>
            <p:ph type="title"/>
          </p:nvPr>
        </p:nvSpPr>
        <p:spPr>
          <a:xfrm>
            <a:off x="914400" y="609600"/>
            <a:ext cx="10363200" cy="1143000"/>
          </a:xfrm>
        </p:spPr>
        <p:txBody>
          <a:bodyPr/>
          <a:lstStyle/>
          <a:p>
            <a:r>
              <a:rPr lang="cs-CZ"/>
              <a:t>Kliknutím lze upravit styl.</a:t>
            </a:r>
          </a:p>
        </p:txBody>
      </p:sp>
      <p:sp>
        <p:nvSpPr>
          <p:cNvPr id="3" name="Zástupný symbol pro online obrázek 2">
            <a:extLst>
              <a:ext uri="{FF2B5EF4-FFF2-40B4-BE49-F238E27FC236}">
                <a16:creationId xmlns:a16="http://schemas.microsoft.com/office/drawing/2014/main" id="{AFCCB91C-1C87-C2A4-00BF-F44DC0E4F905}"/>
              </a:ext>
            </a:extLst>
          </p:cNvPr>
          <p:cNvSpPr>
            <a:spLocks noGrp="1"/>
          </p:cNvSpPr>
          <p:nvPr>
            <p:ph type="clipArt" sz="half" idx="1"/>
          </p:nvPr>
        </p:nvSpPr>
        <p:spPr>
          <a:xfrm>
            <a:off x="914400" y="1981200"/>
            <a:ext cx="5080000" cy="4114800"/>
          </a:xfrm>
        </p:spPr>
        <p:txBody>
          <a:bodyPr/>
          <a:lstStyle/>
          <a:p>
            <a:endParaRPr lang="cs-CZ"/>
          </a:p>
        </p:txBody>
      </p:sp>
      <p:sp>
        <p:nvSpPr>
          <p:cNvPr id="4" name="Zástupný text 3">
            <a:extLst>
              <a:ext uri="{FF2B5EF4-FFF2-40B4-BE49-F238E27FC236}">
                <a16:creationId xmlns:a16="http://schemas.microsoft.com/office/drawing/2014/main" id="{131F94F3-8D0D-7BFD-B73F-CEA968888517}"/>
              </a:ext>
            </a:extLst>
          </p:cNvPr>
          <p:cNvSpPr>
            <a:spLocks noGrp="1"/>
          </p:cNvSpPr>
          <p:nvPr>
            <p:ph type="body" sz="half" idx="2"/>
          </p:nvPr>
        </p:nvSpPr>
        <p:spPr>
          <a:xfrm>
            <a:off x="6197600" y="1981200"/>
            <a:ext cx="5080000" cy="4114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5E34B616-B5E8-41B8-0C89-4FE559AAD7AE}"/>
              </a:ext>
            </a:extLst>
          </p:cNvPr>
          <p:cNvSpPr>
            <a:spLocks noGrp="1"/>
          </p:cNvSpPr>
          <p:nvPr>
            <p:ph type="dt" sz="half" idx="10"/>
          </p:nvPr>
        </p:nvSpPr>
        <p:spPr>
          <a:xfrm>
            <a:off x="914400" y="6248400"/>
            <a:ext cx="2540000" cy="457200"/>
          </a:xfrm>
        </p:spPr>
        <p:txBody>
          <a:bodyPr/>
          <a:lstStyle>
            <a:lvl1pPr>
              <a:defRPr/>
            </a:lvl1pPr>
          </a:lstStyle>
          <a:p>
            <a:endParaRPr lang="cs-CZ" altLang="cs-CZ"/>
          </a:p>
        </p:txBody>
      </p:sp>
      <p:sp>
        <p:nvSpPr>
          <p:cNvPr id="6" name="Zástupný symbol pro zápatí 5">
            <a:extLst>
              <a:ext uri="{FF2B5EF4-FFF2-40B4-BE49-F238E27FC236}">
                <a16:creationId xmlns:a16="http://schemas.microsoft.com/office/drawing/2014/main" id="{3AB9738A-5716-23BA-FCC9-3046B04C341A}"/>
              </a:ext>
            </a:extLst>
          </p:cNvPr>
          <p:cNvSpPr>
            <a:spLocks noGrp="1"/>
          </p:cNvSpPr>
          <p:nvPr>
            <p:ph type="ftr" sz="quarter" idx="11"/>
          </p:nvPr>
        </p:nvSpPr>
        <p:spPr>
          <a:xfrm>
            <a:off x="4165600" y="6248400"/>
            <a:ext cx="3860800" cy="457200"/>
          </a:xfrm>
        </p:spPr>
        <p:txBody>
          <a:bodyPr/>
          <a:lstStyle>
            <a:lvl1pPr>
              <a:defRPr/>
            </a:lvl1pPr>
          </a:lstStyle>
          <a:p>
            <a:endParaRPr lang="cs-CZ" altLang="cs-CZ"/>
          </a:p>
        </p:txBody>
      </p:sp>
      <p:sp>
        <p:nvSpPr>
          <p:cNvPr id="7" name="Zástupný symbol pro číslo snímku 6">
            <a:extLst>
              <a:ext uri="{FF2B5EF4-FFF2-40B4-BE49-F238E27FC236}">
                <a16:creationId xmlns:a16="http://schemas.microsoft.com/office/drawing/2014/main" id="{70F9E64C-73A8-F1B6-45A1-D86718CDC356}"/>
              </a:ext>
            </a:extLst>
          </p:cNvPr>
          <p:cNvSpPr>
            <a:spLocks noGrp="1"/>
          </p:cNvSpPr>
          <p:nvPr>
            <p:ph type="sldNum" sz="quarter" idx="12"/>
          </p:nvPr>
        </p:nvSpPr>
        <p:spPr>
          <a:xfrm>
            <a:off x="8737600" y="6248400"/>
            <a:ext cx="2540000" cy="457200"/>
          </a:xfrm>
        </p:spPr>
        <p:txBody>
          <a:bodyPr/>
          <a:lstStyle>
            <a:lvl1pPr>
              <a:defRPr/>
            </a:lvl1pPr>
          </a:lstStyle>
          <a:p>
            <a:fld id="{6F793315-B82A-497F-A55B-B5667D522711}" type="slidenum">
              <a:rPr lang="cs-CZ" altLang="cs-CZ"/>
              <a:pPr/>
              <a:t>‹#›</a:t>
            </a:fld>
            <a:endParaRPr lang="cs-CZ" altLang="cs-CZ"/>
          </a:p>
        </p:txBody>
      </p:sp>
    </p:spTree>
    <p:extLst>
      <p:ext uri="{BB962C8B-B14F-4D97-AF65-F5344CB8AC3E}">
        <p14:creationId xmlns:p14="http://schemas.microsoft.com/office/powerpoint/2010/main" val="284581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8">
            <a:extLst>
              <a:ext uri="{FF2B5EF4-FFF2-40B4-BE49-F238E27FC236}">
                <a16:creationId xmlns:a16="http://schemas.microsoft.com/office/drawing/2014/main" id="{CDFB5469-7B43-0D44-819F-C704135239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8">
            <a:extLst>
              <a:ext uri="{FF2B5EF4-FFF2-40B4-BE49-F238E27FC236}">
                <a16:creationId xmlns:a16="http://schemas.microsoft.com/office/drawing/2014/main" id="{3839D93F-D054-0C49-B5BA-33CA7A41AA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3E1F77B3-EBC6-1040-9535-33D9549B746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8">
            <a:extLst>
              <a:ext uri="{FF2B5EF4-FFF2-40B4-BE49-F238E27FC236}">
                <a16:creationId xmlns:a16="http://schemas.microsoft.com/office/drawing/2014/main" id="{797919FE-C3ED-C14E-AED0-882F982294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0" name="Obrázek 8">
            <a:extLst>
              <a:ext uri="{FF2B5EF4-FFF2-40B4-BE49-F238E27FC236}">
                <a16:creationId xmlns:a16="http://schemas.microsoft.com/office/drawing/2014/main" id="{24329B9F-B123-B646-A47E-27058DD10E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8">
            <a:extLst>
              <a:ext uri="{FF2B5EF4-FFF2-40B4-BE49-F238E27FC236}">
                <a16:creationId xmlns:a16="http://schemas.microsoft.com/office/drawing/2014/main" id="{1109301E-D1AD-0B43-976E-29DC995E1D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8">
            <a:extLst>
              <a:ext uri="{FF2B5EF4-FFF2-40B4-BE49-F238E27FC236}">
                <a16:creationId xmlns:a16="http://schemas.microsoft.com/office/drawing/2014/main" id="{3DE62B41-48ED-D243-8CF8-571E1EC807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8">
            <a:extLst>
              <a:ext uri="{FF2B5EF4-FFF2-40B4-BE49-F238E27FC236}">
                <a16:creationId xmlns:a16="http://schemas.microsoft.com/office/drawing/2014/main" id="{B2E98577-C944-7148-9D17-F5F41F0E8A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881277" y="6048000"/>
            <a:ext cx="867341" cy="59447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00" r:id="rId18"/>
    <p:sldLayoutId id="2147483701" r:id="rId19"/>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1"/>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is.muni.cz/auth/mail/mail_posli?to=175344%40mail.muni.cz"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hyperlink" Target="http://cs.wikipedia.org/wiki/C%C3%A9va" TargetMode="External"/><Relationship Id="rId3" Type="http://schemas.openxmlformats.org/officeDocument/2006/relationships/hyperlink" Target="http://cs.wikipedia.org/w/index.php?title=Vegeta%C4%8Dn%C3%ADho_obdob%C3%AD&amp;action=edit&amp;redlink=1" TargetMode="External"/><Relationship Id="rId7" Type="http://schemas.openxmlformats.org/officeDocument/2006/relationships/hyperlink" Target="http://cs.wikipedia.org/wiki/P%C3%B3r" TargetMode="External"/><Relationship Id="rId12" Type="http://schemas.openxmlformats.org/officeDocument/2006/relationships/image" Target="../media/image30.png"/><Relationship Id="rId2" Type="http://schemas.openxmlformats.org/officeDocument/2006/relationships/hyperlink" Target="http://cs.wikipedia.org/wiki/Kambium" TargetMode="External"/><Relationship Id="rId1" Type="http://schemas.openxmlformats.org/officeDocument/2006/relationships/slideLayout" Target="../slideLayouts/slideLayout2.xml"/><Relationship Id="rId6" Type="http://schemas.openxmlformats.org/officeDocument/2006/relationships/hyperlink" Target="http://cs.wikipedia.org/wiki/Po%C4%8Das%C3%AD" TargetMode="External"/><Relationship Id="rId11" Type="http://schemas.openxmlformats.org/officeDocument/2006/relationships/hyperlink" Target="http://cs.wikipedia.org/wiki/Tracheida" TargetMode="External"/><Relationship Id="rId5" Type="http://schemas.openxmlformats.org/officeDocument/2006/relationships/hyperlink" Target="http://cs.wikipedia.org/wiki/Dendrochronologie" TargetMode="External"/><Relationship Id="rId10" Type="http://schemas.openxmlformats.org/officeDocument/2006/relationships/hyperlink" Target="http://cs.wikipedia.org/wiki/Trachej" TargetMode="External"/><Relationship Id="rId4" Type="http://schemas.openxmlformats.org/officeDocument/2006/relationships/hyperlink" Target="http://cs.wikipedia.org/w/index.php?title=Radi%C3%A1ln%C3%AD_%C5%99ez&amp;action=edit&amp;redlink=1" TargetMode="External"/><Relationship Id="rId9" Type="http://schemas.openxmlformats.org/officeDocument/2006/relationships/hyperlink" Target="http://cs.wikipedia.org/wiki/C%C3%A9vic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hyperlink" Target="http://cs.wikipedia.org/wiki/Tis" TargetMode="External"/><Relationship Id="rId13" Type="http://schemas.openxmlformats.org/officeDocument/2006/relationships/hyperlink" Target="http://cs.wikipedia.org/wiki/Moru%C5%A1ovn%C3%ADk" TargetMode="External"/><Relationship Id="rId18" Type="http://schemas.openxmlformats.org/officeDocument/2006/relationships/hyperlink" Target="http://cs.wikipedia.org/wiki/Buk_(rod)" TargetMode="External"/><Relationship Id="rId26" Type="http://schemas.openxmlformats.org/officeDocument/2006/relationships/hyperlink" Target="http://cs.wikipedia.org/wiki/Vrba" TargetMode="External"/><Relationship Id="rId3" Type="http://schemas.openxmlformats.org/officeDocument/2006/relationships/hyperlink" Target="http://cs.wikipedia.org/wiki/Jedle" TargetMode="External"/><Relationship Id="rId21" Type="http://schemas.openxmlformats.org/officeDocument/2006/relationships/hyperlink" Target="http://cs.wikipedia.org/wiki/Ol%C5%A1e_(strom)" TargetMode="External"/><Relationship Id="rId7" Type="http://schemas.openxmlformats.org/officeDocument/2006/relationships/hyperlink" Target="http://cs.wikipedia.org/wiki/Jalovec" TargetMode="External"/><Relationship Id="rId12" Type="http://schemas.openxmlformats.org/officeDocument/2006/relationships/hyperlink" Target="http://cs.wikipedia.org/wiki/Jilm" TargetMode="External"/><Relationship Id="rId17" Type="http://schemas.openxmlformats.org/officeDocument/2006/relationships/hyperlink" Target="http://cs.wikipedia.org/wiki/Slivo%C5%88_%C5%A1vestka" TargetMode="External"/><Relationship Id="rId25" Type="http://schemas.openxmlformats.org/officeDocument/2006/relationships/hyperlink" Target="http://cs.wikipedia.org/wiki/Topol" TargetMode="External"/><Relationship Id="rId2" Type="http://schemas.openxmlformats.org/officeDocument/2006/relationships/hyperlink" Target="http://cs.wikipedia.org/wiki/Smrk" TargetMode="External"/><Relationship Id="rId16" Type="http://schemas.openxmlformats.org/officeDocument/2006/relationships/hyperlink" Target="http://cs.wikipedia.org/wiki/T%C5%99e%C5%A1e%C5%88" TargetMode="External"/><Relationship Id="rId20" Type="http://schemas.openxmlformats.org/officeDocument/2006/relationships/hyperlink" Target="http://cs.wikipedia.org/wiki/Habr" TargetMode="External"/><Relationship Id="rId29" Type="http://schemas.openxmlformats.org/officeDocument/2006/relationships/hyperlink" Target="http://cs.wikipedia.org/wiki/Listnat%C3%BD_strom" TargetMode="External"/><Relationship Id="rId1" Type="http://schemas.openxmlformats.org/officeDocument/2006/relationships/slideLayout" Target="../slideLayouts/slideLayout2.xml"/><Relationship Id="rId6" Type="http://schemas.openxmlformats.org/officeDocument/2006/relationships/hyperlink" Target="http://cs.wikipedia.org/wiki/Douglaska" TargetMode="External"/><Relationship Id="rId11" Type="http://schemas.openxmlformats.org/officeDocument/2006/relationships/hyperlink" Target="http://cs.wikipedia.org/wiki/Ak%C3%A1t" TargetMode="External"/><Relationship Id="rId24" Type="http://schemas.openxmlformats.org/officeDocument/2006/relationships/hyperlink" Target="http://cs.wikipedia.org/wiki/B%C5%99%C3%ADza" TargetMode="External"/><Relationship Id="rId5" Type="http://schemas.openxmlformats.org/officeDocument/2006/relationships/hyperlink" Target="http://cs.wikipedia.org/wiki/Mod%C5%99%C3%ADn" TargetMode="External"/><Relationship Id="rId15" Type="http://schemas.openxmlformats.org/officeDocument/2006/relationships/hyperlink" Target="http://cs.wikipedia.org/wiki/O%C5%99e%C5%A1%C3%A1k" TargetMode="External"/><Relationship Id="rId23" Type="http://schemas.openxmlformats.org/officeDocument/2006/relationships/hyperlink" Target="http://cs.wikipedia.org/wiki/Javor" TargetMode="External"/><Relationship Id="rId28" Type="http://schemas.openxmlformats.org/officeDocument/2006/relationships/hyperlink" Target="http://cs.wikipedia.org/wiki/Jehli%C4%8Dnany" TargetMode="External"/><Relationship Id="rId10" Type="http://schemas.openxmlformats.org/officeDocument/2006/relationships/hyperlink" Target="http://cs.wikipedia.org/wiki/Jasan" TargetMode="External"/><Relationship Id="rId19" Type="http://schemas.openxmlformats.org/officeDocument/2006/relationships/hyperlink" Target="http://cs.wikipedia.org/wiki/Platan" TargetMode="External"/><Relationship Id="rId4" Type="http://schemas.openxmlformats.org/officeDocument/2006/relationships/hyperlink" Target="http://cs.wikipedia.org/wiki/Borovice" TargetMode="External"/><Relationship Id="rId9" Type="http://schemas.openxmlformats.org/officeDocument/2006/relationships/hyperlink" Target="http://cs.wikipedia.org/wiki/Dub" TargetMode="External"/><Relationship Id="rId14" Type="http://schemas.openxmlformats.org/officeDocument/2006/relationships/hyperlink" Target="http://cs.wikipedia.org/wiki/Ka%C5%A1tanovn%C3%ADk" TargetMode="External"/><Relationship Id="rId22" Type="http://schemas.openxmlformats.org/officeDocument/2006/relationships/hyperlink" Target="http://cs.wikipedia.org/wiki/L%C3%ADpa_(rod)" TargetMode="External"/><Relationship Id="rId27" Type="http://schemas.openxmlformats.org/officeDocument/2006/relationships/hyperlink" Target="http://cs.wikipedia.org/wiki/Hru%C5%A1e%C5%8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http://zs.stonarov.indos.cz/stromy/druhy/borovi1.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http://zs.stonarov.indos.cz/stromy/druhy/buk.jp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http://zs.stonarov.indos.cz/stromy/druhy/jasan.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hyperlink" Target="https://cs.wikipedia.org/wiki/Konop%C3%AD_set%C3%A9" TargetMode="External"/><Relationship Id="rId13" Type="http://schemas.openxmlformats.org/officeDocument/2006/relationships/image" Target="../media/image51.png"/><Relationship Id="rId3" Type="http://schemas.openxmlformats.org/officeDocument/2006/relationships/hyperlink" Target="https://cs.wikipedia.org/wiki/Celul%C3%B3za" TargetMode="External"/><Relationship Id="rId7" Type="http://schemas.openxmlformats.org/officeDocument/2006/relationships/hyperlink" Target="https://cs.wikipedia.org/wiki/Bavlna" TargetMode="External"/><Relationship Id="rId12" Type="http://schemas.openxmlformats.org/officeDocument/2006/relationships/image" Target="../media/image50.jpeg"/><Relationship Id="rId2" Type="http://schemas.openxmlformats.org/officeDocument/2006/relationships/hyperlink" Target="https://cs.wikipedia.org/wiki/Vl%C3%A1kno" TargetMode="External"/><Relationship Id="rId1" Type="http://schemas.openxmlformats.org/officeDocument/2006/relationships/slideLayout" Target="../slideLayouts/slideLayout3.xml"/><Relationship Id="rId6" Type="http://schemas.openxmlformats.org/officeDocument/2006/relationships/hyperlink" Target="https://cs.wikipedia.org/w/index.php?title=Plodinov%C3%A9_vl%C3%A1kno&amp;action=edit&amp;redlink=1" TargetMode="External"/><Relationship Id="rId11" Type="http://schemas.openxmlformats.org/officeDocument/2006/relationships/image" Target="../media/image49.jpeg"/><Relationship Id="rId5" Type="http://schemas.openxmlformats.org/officeDocument/2006/relationships/hyperlink" Target="https://cs.wikipedia.org/wiki/Smrk" TargetMode="External"/><Relationship Id="rId10" Type="http://schemas.openxmlformats.org/officeDocument/2006/relationships/image" Target="../media/image48.jpeg"/><Relationship Id="rId4" Type="http://schemas.openxmlformats.org/officeDocument/2006/relationships/hyperlink" Target="https://cs.wikipedia.org/wiki/Buni%C4%8Dina" TargetMode="Externa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8.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491EF5B-3067-7546-837B-2D005F3ED499}"/>
              </a:ext>
            </a:extLst>
          </p:cNvPr>
          <p:cNvSpPr>
            <a:spLocks noGrp="1"/>
          </p:cNvSpPr>
          <p:nvPr>
            <p:ph type="ctrTitle"/>
          </p:nvPr>
        </p:nvSpPr>
        <p:spPr>
          <a:xfrm>
            <a:off x="398502" y="1788002"/>
            <a:ext cx="11361600" cy="1963866"/>
          </a:xfrm>
        </p:spPr>
        <p:txBody>
          <a:bodyPr>
            <a:normAutofit/>
          </a:bodyPr>
          <a:lstStyle/>
          <a:p>
            <a:pPr algn="ctr"/>
            <a:r>
              <a:rPr lang="cs-CZ" sz="2800" b="0" dirty="0">
                <a:solidFill>
                  <a:schemeClr val="tx1"/>
                </a:solidFill>
              </a:rPr>
              <a:t>C9500 Užitá chemie</a:t>
            </a:r>
            <a:br>
              <a:rPr lang="cs-CZ" b="0" dirty="0">
                <a:solidFill>
                  <a:schemeClr val="tx1"/>
                </a:solidFill>
              </a:rPr>
            </a:br>
            <a:r>
              <a:rPr lang="cs-CZ" sz="1800" b="0" dirty="0">
                <a:solidFill>
                  <a:schemeClr val="tx1"/>
                </a:solidFill>
              </a:rPr>
              <a:t>6. lekce</a:t>
            </a:r>
            <a:br>
              <a:rPr lang="cs-CZ" b="0" dirty="0">
                <a:solidFill>
                  <a:schemeClr val="tx1"/>
                </a:solidFill>
              </a:rPr>
            </a:br>
            <a:r>
              <a:rPr lang="cs-CZ" b="0" dirty="0">
                <a:solidFill>
                  <a:schemeClr val="tx1"/>
                </a:solidFill>
              </a:rPr>
              <a:t>Dřevo, papír</a:t>
            </a:r>
            <a:endParaRPr lang="cs-CZ" sz="5300" b="0" dirty="0">
              <a:solidFill>
                <a:schemeClr val="tx1"/>
              </a:solidFill>
            </a:endParaRPr>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a:xfrm>
            <a:off x="398502" y="4116402"/>
            <a:ext cx="11361600" cy="1101550"/>
          </a:xfrm>
        </p:spPr>
        <p:txBody>
          <a:bodyPr/>
          <a:lstStyle/>
          <a:p>
            <a:pPr algn="ctr"/>
            <a:r>
              <a:rPr lang="cs-CZ" dirty="0"/>
              <a:t>Mgr. Ing. Radka Kopecká, Ph.D.</a:t>
            </a:r>
          </a:p>
          <a:p>
            <a:pPr algn="ctr"/>
            <a:r>
              <a:rPr lang="cs-CZ" b="1" i="0" u="sng" dirty="0">
                <a:solidFill>
                  <a:srgbClr val="002265"/>
                </a:solidFill>
                <a:effectLst/>
                <a:latin typeface="Open Sans"/>
                <a:hlinkClick r:id="rId2"/>
              </a:rPr>
              <a:t>175344@mail.muni.cz</a:t>
            </a:r>
            <a:endParaRPr lang="cs-CZ" dirty="0"/>
          </a:p>
        </p:txBody>
      </p:sp>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1"/>
          </p:nvPr>
        </p:nvSpPr>
        <p:spPr/>
        <p:txBody>
          <a:bodyPr/>
          <a:lstStyle/>
          <a:p>
            <a:r>
              <a:rPr lang="cs-CZ" dirty="0"/>
              <a:t>C9500 Užitá chemie</a:t>
            </a:r>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CFC388F-315E-4AE6-B779-EED6F84ED78F}" type="slidenum">
              <a:rPr lang="cs-CZ" smtClean="0"/>
              <a:pPr/>
              <a:t>1</a:t>
            </a:fld>
            <a:endParaRPr lang="cs-CZ" altLang="cs-CZ" noProof="0" dirty="0"/>
          </a:p>
        </p:txBody>
      </p:sp>
    </p:spTree>
    <p:extLst>
      <p:ext uri="{BB962C8B-B14F-4D97-AF65-F5344CB8AC3E}">
        <p14:creationId xmlns:p14="http://schemas.microsoft.com/office/powerpoint/2010/main" val="3419752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325A3C67-8627-40F3-9F64-D6D8737A37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960" t="1852" r="31152" b="1117"/>
          <a:stretch/>
        </p:blipFill>
        <p:spPr bwMode="auto">
          <a:xfrm>
            <a:off x="-1159878" y="848668"/>
            <a:ext cx="7353107" cy="47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ovéPole 5">
            <a:extLst>
              <a:ext uri="{FF2B5EF4-FFF2-40B4-BE49-F238E27FC236}">
                <a16:creationId xmlns:a16="http://schemas.microsoft.com/office/drawing/2014/main" id="{99C74344-4661-47D7-A2FA-C9AAD7603203}"/>
              </a:ext>
            </a:extLst>
          </p:cNvPr>
          <p:cNvSpPr txBox="1">
            <a:spLocks noChangeArrowheads="1"/>
          </p:cNvSpPr>
          <p:nvPr/>
        </p:nvSpPr>
        <p:spPr bwMode="auto">
          <a:xfrm>
            <a:off x="342422" y="231444"/>
            <a:ext cx="3400425" cy="461962"/>
          </a:xfrm>
          <a:prstGeom prst="rect">
            <a:avLst/>
          </a:prstGeom>
          <a:solidFill>
            <a:srgbClr val="FFC000"/>
          </a:solidFill>
          <a:ln w="9525">
            <a:solidFill>
              <a:srgbClr val="C0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latin typeface="Calibri" panose="020F0502020204030204" pitchFamily="34" charset="0"/>
              </a:rPr>
              <a:t>Činitelé působící na dřevo</a:t>
            </a:r>
          </a:p>
        </p:txBody>
      </p:sp>
      <p:sp>
        <p:nvSpPr>
          <p:cNvPr id="2" name="Obdélník 1">
            <a:extLst>
              <a:ext uri="{FF2B5EF4-FFF2-40B4-BE49-F238E27FC236}">
                <a16:creationId xmlns:a16="http://schemas.microsoft.com/office/drawing/2014/main" id="{7CC42FE6-A8E5-E200-33DB-F14C1DCC2620}"/>
              </a:ext>
            </a:extLst>
          </p:cNvPr>
          <p:cNvSpPr/>
          <p:nvPr/>
        </p:nvSpPr>
        <p:spPr>
          <a:xfrm>
            <a:off x="7464533" y="10022990"/>
            <a:ext cx="3277485" cy="1079500"/>
          </a:xfrm>
          <a:prstGeom prst="rect">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1800" dirty="0"/>
          </a:p>
        </p:txBody>
      </p:sp>
      <p:sp>
        <p:nvSpPr>
          <p:cNvPr id="3" name="TextovéPole 5">
            <a:extLst>
              <a:ext uri="{FF2B5EF4-FFF2-40B4-BE49-F238E27FC236}">
                <a16:creationId xmlns:a16="http://schemas.microsoft.com/office/drawing/2014/main" id="{710D06CB-EF54-0C01-E9DC-91FCA98C17D1}"/>
              </a:ext>
            </a:extLst>
          </p:cNvPr>
          <p:cNvSpPr txBox="1">
            <a:spLocks noChangeArrowheads="1"/>
          </p:cNvSpPr>
          <p:nvPr/>
        </p:nvSpPr>
        <p:spPr bwMode="auto">
          <a:xfrm>
            <a:off x="6193230" y="1385656"/>
            <a:ext cx="55468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vázaná</a:t>
            </a:r>
          </a:p>
          <a:p>
            <a:pPr eaLnBrk="1" hangingPunct="1"/>
            <a:r>
              <a:rPr lang="cs-CZ" altLang="cs-CZ" sz="1800" dirty="0">
                <a:latin typeface="Calibri" panose="020F0502020204030204" pitchFamily="34" charset="0"/>
              </a:rPr>
              <a:t>(= vazba uvnitř buněk mezi molekulami vody a </a:t>
            </a:r>
            <a:r>
              <a:rPr lang="cs-CZ" altLang="cs-CZ" sz="1800" dirty="0" err="1">
                <a:latin typeface="Calibri" panose="020F0502020204030204" pitchFamily="34" charset="0"/>
              </a:rPr>
              <a:t>celulosou</a:t>
            </a:r>
            <a:r>
              <a:rPr lang="cs-CZ" altLang="cs-CZ" sz="1800" dirty="0">
                <a:latin typeface="Calibri" panose="020F0502020204030204" pitchFamily="34" charset="0"/>
              </a:rPr>
              <a:t>)</a:t>
            </a:r>
          </a:p>
        </p:txBody>
      </p:sp>
      <p:sp>
        <p:nvSpPr>
          <p:cNvPr id="4" name="TextovéPole 6">
            <a:extLst>
              <a:ext uri="{FF2B5EF4-FFF2-40B4-BE49-F238E27FC236}">
                <a16:creationId xmlns:a16="http://schemas.microsoft.com/office/drawing/2014/main" id="{BFA364D7-FFCB-4250-A814-CCE77A923B04}"/>
              </a:ext>
            </a:extLst>
          </p:cNvPr>
          <p:cNvSpPr txBox="1">
            <a:spLocks noChangeArrowheads="1"/>
          </p:cNvSpPr>
          <p:nvPr/>
        </p:nvSpPr>
        <p:spPr bwMode="auto">
          <a:xfrm>
            <a:off x="6193229" y="2011028"/>
            <a:ext cx="4248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volná</a:t>
            </a:r>
          </a:p>
          <a:p>
            <a:pPr eaLnBrk="1" hangingPunct="1"/>
            <a:r>
              <a:rPr lang="cs-CZ" altLang="cs-CZ" sz="1800" dirty="0">
                <a:latin typeface="Calibri" panose="020F0502020204030204" pitchFamily="34" charset="0"/>
              </a:rPr>
              <a:t>(= v buněčných kavitách, bez </a:t>
            </a:r>
            <a:r>
              <a:rPr lang="cs-CZ" altLang="cs-CZ" sz="1800" dirty="0" err="1">
                <a:latin typeface="Calibri" panose="020F0502020204030204" pitchFamily="34" charset="0"/>
              </a:rPr>
              <a:t>chem</a:t>
            </a:r>
            <a:r>
              <a:rPr lang="cs-CZ" altLang="cs-CZ" sz="1800" dirty="0">
                <a:latin typeface="Calibri" panose="020F0502020204030204" pitchFamily="34" charset="0"/>
              </a:rPr>
              <a:t>. vazby)</a:t>
            </a:r>
          </a:p>
        </p:txBody>
      </p:sp>
      <p:pic>
        <p:nvPicPr>
          <p:cNvPr id="5" name="Picture 3">
            <a:extLst>
              <a:ext uri="{FF2B5EF4-FFF2-40B4-BE49-F238E27FC236}">
                <a16:creationId xmlns:a16="http://schemas.microsoft.com/office/drawing/2014/main" id="{0D65B1A0-A107-70B1-FFAD-5531DBE84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6744" y="2772386"/>
            <a:ext cx="21732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Documents and Settings\Tynushka\My Documents\My Pictures\Fotosynteza.jpg">
            <a:extLst>
              <a:ext uri="{FF2B5EF4-FFF2-40B4-BE49-F238E27FC236}">
                <a16:creationId xmlns:a16="http://schemas.microsoft.com/office/drawing/2014/main" id="{20808F4A-29AD-A238-DF13-34D7C6460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476636" y="2901060"/>
            <a:ext cx="2806700" cy="3660375"/>
          </a:xfrm>
          <a:prstGeom prst="rect">
            <a:avLst/>
          </a:prstGeom>
        </p:spPr>
      </p:pic>
      <p:sp>
        <p:nvSpPr>
          <p:cNvPr id="7" name="Text Box 14">
            <a:extLst>
              <a:ext uri="{FF2B5EF4-FFF2-40B4-BE49-F238E27FC236}">
                <a16:creationId xmlns:a16="http://schemas.microsoft.com/office/drawing/2014/main" id="{D6D2816A-1FD5-0AA9-9004-6B5F75CF2459}"/>
              </a:ext>
            </a:extLst>
          </p:cNvPr>
          <p:cNvSpPr txBox="1">
            <a:spLocks noChangeArrowheads="1"/>
          </p:cNvSpPr>
          <p:nvPr/>
        </p:nvSpPr>
        <p:spPr bwMode="auto">
          <a:xfrm>
            <a:off x="270984" y="5776416"/>
            <a:ext cx="5922243" cy="461665"/>
          </a:xfrm>
          <a:prstGeom prst="rect">
            <a:avLst/>
          </a:prstGeom>
          <a:solidFill>
            <a:srgbClr val="FFFF00"/>
          </a:solidFill>
          <a:ln w="19050">
            <a:solidFill>
              <a:srgbClr val="C00000"/>
            </a:solidFill>
            <a:miter lim="800000"/>
            <a:headEnd/>
            <a:tailEnd/>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latin typeface="Calibri" panose="020F0502020204030204" pitchFamily="34" charset="0"/>
              </a:rPr>
              <a:t>12 H</a:t>
            </a:r>
            <a:r>
              <a:rPr lang="cs-CZ" altLang="cs-CZ" b="1" baseline="-30000" dirty="0">
                <a:latin typeface="Calibri" panose="020F0502020204030204" pitchFamily="34" charset="0"/>
              </a:rPr>
              <a:t>2</a:t>
            </a:r>
            <a:r>
              <a:rPr lang="cs-CZ" altLang="cs-CZ" b="1" dirty="0">
                <a:latin typeface="Calibri" panose="020F0502020204030204" pitchFamily="34" charset="0"/>
              </a:rPr>
              <a:t>O + 6 CO</a:t>
            </a:r>
            <a:r>
              <a:rPr lang="cs-CZ" altLang="cs-CZ" b="1" baseline="-30000" dirty="0">
                <a:latin typeface="Calibri" panose="020F0502020204030204" pitchFamily="34" charset="0"/>
              </a:rPr>
              <a:t>2</a:t>
            </a:r>
            <a:r>
              <a:rPr lang="cs-CZ" altLang="cs-CZ" b="1" dirty="0">
                <a:latin typeface="Calibri" panose="020F0502020204030204" pitchFamily="34" charset="0"/>
              </a:rPr>
              <a:t> 	C</a:t>
            </a:r>
            <a:r>
              <a:rPr lang="cs-CZ" altLang="cs-CZ" b="1" baseline="-30000" dirty="0">
                <a:latin typeface="Calibri" panose="020F0502020204030204" pitchFamily="34" charset="0"/>
              </a:rPr>
              <a:t>6</a:t>
            </a:r>
            <a:r>
              <a:rPr lang="cs-CZ" altLang="cs-CZ" b="1" dirty="0">
                <a:latin typeface="Calibri" panose="020F0502020204030204" pitchFamily="34" charset="0"/>
              </a:rPr>
              <a:t>H</a:t>
            </a:r>
            <a:r>
              <a:rPr lang="cs-CZ" altLang="cs-CZ" b="1" baseline="-30000" dirty="0">
                <a:latin typeface="Calibri" panose="020F0502020204030204" pitchFamily="34" charset="0"/>
              </a:rPr>
              <a:t>12</a:t>
            </a:r>
            <a:r>
              <a:rPr lang="cs-CZ" altLang="cs-CZ" b="1" dirty="0">
                <a:latin typeface="Calibri" panose="020F0502020204030204" pitchFamily="34" charset="0"/>
              </a:rPr>
              <a:t>O</a:t>
            </a:r>
            <a:r>
              <a:rPr lang="cs-CZ" altLang="cs-CZ" b="1" baseline="-30000" dirty="0">
                <a:latin typeface="Calibri" panose="020F0502020204030204" pitchFamily="34" charset="0"/>
              </a:rPr>
              <a:t>6</a:t>
            </a:r>
            <a:r>
              <a:rPr lang="cs-CZ" altLang="cs-CZ" b="1" dirty="0">
                <a:latin typeface="Calibri" panose="020F0502020204030204" pitchFamily="34" charset="0"/>
              </a:rPr>
              <a:t> + 6 O</a:t>
            </a:r>
            <a:r>
              <a:rPr lang="cs-CZ" altLang="cs-CZ" b="1" baseline="-30000" dirty="0">
                <a:latin typeface="Calibri" panose="020F0502020204030204" pitchFamily="34" charset="0"/>
              </a:rPr>
              <a:t>2</a:t>
            </a:r>
            <a:r>
              <a:rPr lang="cs-CZ" altLang="cs-CZ" b="1" dirty="0">
                <a:latin typeface="Calibri" panose="020F0502020204030204" pitchFamily="34" charset="0"/>
              </a:rPr>
              <a:t>+ 6 H</a:t>
            </a:r>
            <a:r>
              <a:rPr lang="cs-CZ" altLang="cs-CZ" b="1" baseline="-30000" dirty="0">
                <a:latin typeface="Calibri" panose="020F0502020204030204" pitchFamily="34" charset="0"/>
              </a:rPr>
              <a:t>2</a:t>
            </a:r>
            <a:r>
              <a:rPr lang="cs-CZ" altLang="cs-CZ" b="1" dirty="0">
                <a:latin typeface="Calibri" panose="020F0502020204030204" pitchFamily="34" charset="0"/>
              </a:rPr>
              <a:t>O </a:t>
            </a:r>
          </a:p>
        </p:txBody>
      </p:sp>
      <p:sp>
        <p:nvSpPr>
          <p:cNvPr id="9" name="Obdélník 25">
            <a:extLst>
              <a:ext uri="{FF2B5EF4-FFF2-40B4-BE49-F238E27FC236}">
                <a16:creationId xmlns:a16="http://schemas.microsoft.com/office/drawing/2014/main" id="{FD318B30-39D4-B831-1BB6-DF6016CD350F}"/>
              </a:ext>
            </a:extLst>
          </p:cNvPr>
          <p:cNvSpPr>
            <a:spLocks noChangeArrowheads="1"/>
          </p:cNvSpPr>
          <p:nvPr/>
        </p:nvSpPr>
        <p:spPr bwMode="auto">
          <a:xfrm>
            <a:off x="7523975" y="10303045"/>
            <a:ext cx="792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 =</a:t>
            </a:r>
          </a:p>
        </p:txBody>
      </p:sp>
      <p:sp>
        <p:nvSpPr>
          <p:cNvPr id="10" name="Obdélník 26">
            <a:extLst>
              <a:ext uri="{FF2B5EF4-FFF2-40B4-BE49-F238E27FC236}">
                <a16:creationId xmlns:a16="http://schemas.microsoft.com/office/drawing/2014/main" id="{00067BC2-A262-B48A-E3FA-544993D02EAC}"/>
              </a:ext>
            </a:extLst>
          </p:cNvPr>
          <p:cNvSpPr>
            <a:spLocks noChangeArrowheads="1"/>
          </p:cNvSpPr>
          <p:nvPr/>
        </p:nvSpPr>
        <p:spPr bwMode="auto">
          <a:xfrm>
            <a:off x="8104405" y="10030557"/>
            <a:ext cx="2736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(množství vody ve dřevě)</a:t>
            </a:r>
          </a:p>
        </p:txBody>
      </p:sp>
      <p:sp>
        <p:nvSpPr>
          <p:cNvPr id="11" name="Obdélník 27">
            <a:extLst>
              <a:ext uri="{FF2B5EF4-FFF2-40B4-BE49-F238E27FC236}">
                <a16:creationId xmlns:a16="http://schemas.microsoft.com/office/drawing/2014/main" id="{53ACA9CA-AD3F-68ED-181F-C3DCF4FEAFF1}"/>
              </a:ext>
            </a:extLst>
          </p:cNvPr>
          <p:cNvSpPr>
            <a:spLocks noChangeArrowheads="1"/>
          </p:cNvSpPr>
          <p:nvPr/>
        </p:nvSpPr>
        <p:spPr bwMode="auto">
          <a:xfrm>
            <a:off x="8128923" y="10507254"/>
            <a:ext cx="293834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a:latin typeface="Calibri" panose="020F0502020204030204" pitchFamily="34" charset="0"/>
              </a:rPr>
              <a:t>(množství celkového vyschlého dřeva)</a:t>
            </a:r>
          </a:p>
        </p:txBody>
      </p:sp>
      <p:sp>
        <p:nvSpPr>
          <p:cNvPr id="12" name="TextovéPole 4">
            <a:extLst>
              <a:ext uri="{FF2B5EF4-FFF2-40B4-BE49-F238E27FC236}">
                <a16:creationId xmlns:a16="http://schemas.microsoft.com/office/drawing/2014/main" id="{9F49ADF5-07E9-FD7D-B4CE-3D65F88C456A}"/>
              </a:ext>
            </a:extLst>
          </p:cNvPr>
          <p:cNvSpPr txBox="1">
            <a:spLocks noChangeArrowheads="1"/>
          </p:cNvSpPr>
          <p:nvPr/>
        </p:nvSpPr>
        <p:spPr bwMode="auto">
          <a:xfrm>
            <a:off x="3868737" y="1478595"/>
            <a:ext cx="1028700" cy="708025"/>
          </a:xfrm>
          <a:prstGeom prst="rect">
            <a:avLst/>
          </a:prstGeom>
          <a:solidFill>
            <a:srgbClr val="FFFF00"/>
          </a:solidFill>
          <a:ln w="12700">
            <a:solidFill>
              <a:srgbClr val="FF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4000" b="1" dirty="0">
                <a:latin typeface="Calibri" panose="020F0502020204030204" pitchFamily="34" charset="0"/>
              </a:rPr>
              <a:t>H</a:t>
            </a:r>
            <a:r>
              <a:rPr lang="cs-CZ" altLang="cs-CZ" sz="4000" b="1" baseline="-25000" dirty="0">
                <a:latin typeface="Calibri" panose="020F0502020204030204" pitchFamily="34" charset="0"/>
              </a:rPr>
              <a:t>2</a:t>
            </a:r>
            <a:r>
              <a:rPr lang="cs-CZ" altLang="cs-CZ" sz="4000" b="1" dirty="0">
                <a:latin typeface="Calibri" panose="020F0502020204030204" pitchFamily="34" charset="0"/>
              </a:rPr>
              <a:t>O</a:t>
            </a:r>
          </a:p>
        </p:txBody>
      </p:sp>
      <p:cxnSp>
        <p:nvCxnSpPr>
          <p:cNvPr id="13" name="Přímá spojovací šipka 8">
            <a:extLst>
              <a:ext uri="{FF2B5EF4-FFF2-40B4-BE49-F238E27FC236}">
                <a16:creationId xmlns:a16="http://schemas.microsoft.com/office/drawing/2014/main" id="{FC31090D-A780-5B7F-5E73-6A28A257081A}"/>
              </a:ext>
            </a:extLst>
          </p:cNvPr>
          <p:cNvCxnSpPr/>
          <p:nvPr/>
        </p:nvCxnSpPr>
        <p:spPr>
          <a:xfrm>
            <a:off x="5014912" y="1708822"/>
            <a:ext cx="1081088" cy="1587"/>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Přímá spojovací šipka 9">
            <a:extLst>
              <a:ext uri="{FF2B5EF4-FFF2-40B4-BE49-F238E27FC236}">
                <a16:creationId xmlns:a16="http://schemas.microsoft.com/office/drawing/2014/main" id="{8553238A-D6DB-8303-AC35-E26AE41A0C38}"/>
              </a:ext>
            </a:extLst>
          </p:cNvPr>
          <p:cNvCxnSpPr>
            <a:cxnSpLocks/>
          </p:cNvCxnSpPr>
          <p:nvPr/>
        </p:nvCxnSpPr>
        <p:spPr>
          <a:xfrm>
            <a:off x="5014912" y="1738722"/>
            <a:ext cx="943129" cy="4479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063471BE-1D97-93E8-CA50-AF6D6B748EE0}"/>
              </a:ext>
            </a:extLst>
          </p:cNvPr>
          <p:cNvCxnSpPr/>
          <p:nvPr/>
        </p:nvCxnSpPr>
        <p:spPr bwMode="auto">
          <a:xfrm>
            <a:off x="2300438" y="6009332"/>
            <a:ext cx="608226"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ovéPole 3">
            <a:extLst>
              <a:ext uri="{FF2B5EF4-FFF2-40B4-BE49-F238E27FC236}">
                <a16:creationId xmlns:a16="http://schemas.microsoft.com/office/drawing/2014/main" id="{67842D9E-191E-4801-BB06-2A26D8F46FE9}"/>
              </a:ext>
            </a:extLst>
          </p:cNvPr>
          <p:cNvSpPr txBox="1">
            <a:spLocks noChangeArrowheads="1"/>
          </p:cNvSpPr>
          <p:nvPr/>
        </p:nvSpPr>
        <p:spPr bwMode="auto">
          <a:xfrm>
            <a:off x="387942" y="272814"/>
            <a:ext cx="4392613" cy="523875"/>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a:t>Příčiny poškození dřeva</a:t>
            </a:r>
          </a:p>
        </p:txBody>
      </p:sp>
      <p:sp>
        <p:nvSpPr>
          <p:cNvPr id="20483" name="TextovéPole 4">
            <a:extLst>
              <a:ext uri="{FF2B5EF4-FFF2-40B4-BE49-F238E27FC236}">
                <a16:creationId xmlns:a16="http://schemas.microsoft.com/office/drawing/2014/main" id="{5DD2CAB7-45EE-4AE4-8D37-BC5366737EE5}"/>
              </a:ext>
            </a:extLst>
          </p:cNvPr>
          <p:cNvSpPr txBox="1">
            <a:spLocks noChangeArrowheads="1"/>
          </p:cNvSpPr>
          <p:nvPr/>
        </p:nvSpPr>
        <p:spPr bwMode="auto">
          <a:xfrm>
            <a:off x="387942" y="965994"/>
            <a:ext cx="2808288" cy="4619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Tepelná degradace</a:t>
            </a:r>
          </a:p>
        </p:txBody>
      </p:sp>
      <p:sp>
        <p:nvSpPr>
          <p:cNvPr id="20484" name="TextovéPole 5">
            <a:extLst>
              <a:ext uri="{FF2B5EF4-FFF2-40B4-BE49-F238E27FC236}">
                <a16:creationId xmlns:a16="http://schemas.microsoft.com/office/drawing/2014/main" id="{6C4DC682-31C4-4619-A43D-91F7DD77D8AF}"/>
              </a:ext>
            </a:extLst>
          </p:cNvPr>
          <p:cNvSpPr txBox="1">
            <a:spLocks noChangeArrowheads="1"/>
          </p:cNvSpPr>
          <p:nvPr/>
        </p:nvSpPr>
        <p:spPr bwMode="auto">
          <a:xfrm>
            <a:off x="387942" y="1458317"/>
            <a:ext cx="11648113"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Ztráta vody (i chemicky vázané) z </a:t>
            </a:r>
            <a:r>
              <a:rPr lang="cs-CZ" altLang="cs-CZ" sz="1800" dirty="0" err="1"/>
              <a:t>hemicelulosy</a:t>
            </a:r>
            <a:r>
              <a:rPr lang="cs-CZ" altLang="cs-CZ" sz="1800" dirty="0"/>
              <a:t> &gt; </a:t>
            </a:r>
            <a:r>
              <a:rPr lang="cs-CZ" altLang="cs-CZ" sz="1800" dirty="0" err="1"/>
              <a:t>celulosy</a:t>
            </a:r>
            <a:r>
              <a:rPr lang="cs-CZ" altLang="cs-CZ" sz="1800" dirty="0"/>
              <a:t> &gt; ligninu</a:t>
            </a:r>
          </a:p>
          <a:p>
            <a:pPr eaLnBrk="1" hangingPunct="1">
              <a:buFont typeface="Arial" panose="020B0604020202020204" pitchFamily="34" charset="0"/>
              <a:buChar char="•"/>
            </a:pPr>
            <a:r>
              <a:rPr lang="cs-CZ" altLang="cs-CZ" sz="1800" dirty="0"/>
              <a:t> Oslabení vazeb mezi vlákny – při broušení dřeva se oddělují vlákna</a:t>
            </a:r>
          </a:p>
          <a:p>
            <a:pPr eaLnBrk="1" hangingPunct="1">
              <a:buFont typeface="Arial" panose="020B0604020202020204" pitchFamily="34" charset="0"/>
              <a:buChar char="•"/>
            </a:pPr>
            <a:r>
              <a:rPr lang="cs-CZ" altLang="cs-CZ" sz="1800" dirty="0"/>
              <a:t> Průběh ovlivněn teplotou a časem</a:t>
            </a:r>
          </a:p>
          <a:p>
            <a:pPr eaLnBrk="1" hangingPunct="1">
              <a:buFont typeface="Arial" panose="020B0604020202020204" pitchFamily="34" charset="0"/>
              <a:buChar char="•"/>
            </a:pPr>
            <a:r>
              <a:rPr lang="cs-CZ" altLang="cs-CZ" sz="1800" dirty="0"/>
              <a:t> Ztráta 1% suché hmotnosti dřeva (předsušeno 105°C, 4-5 hod.) je vyvolána zahřátím:</a:t>
            </a:r>
          </a:p>
          <a:p>
            <a:pPr lvl="2" eaLnBrk="1" hangingPunct="1"/>
            <a:r>
              <a:rPr lang="cs-CZ" altLang="cs-CZ" sz="1800" dirty="0"/>
              <a:t>1 min. – 250°C</a:t>
            </a:r>
          </a:p>
          <a:p>
            <a:pPr lvl="2" eaLnBrk="1" hangingPunct="1"/>
            <a:r>
              <a:rPr lang="cs-CZ" altLang="cs-CZ" sz="1800" dirty="0"/>
              <a:t>1 hod. – 195°C</a:t>
            </a:r>
          </a:p>
          <a:p>
            <a:pPr lvl="2" eaLnBrk="1" hangingPunct="1"/>
            <a:r>
              <a:rPr lang="cs-CZ" altLang="cs-CZ" sz="1800" dirty="0"/>
              <a:t>1 den – 155°C</a:t>
            </a:r>
          </a:p>
          <a:p>
            <a:pPr lvl="2" eaLnBrk="1" hangingPunct="1"/>
            <a:r>
              <a:rPr lang="cs-CZ" altLang="cs-CZ" sz="1800" dirty="0"/>
              <a:t>1 týden – 130°C</a:t>
            </a:r>
          </a:p>
          <a:p>
            <a:pPr lvl="2" eaLnBrk="1" hangingPunct="1"/>
            <a:r>
              <a:rPr lang="cs-CZ" altLang="cs-CZ" sz="1800" dirty="0"/>
              <a:t>1 měsíc – 110°C</a:t>
            </a:r>
          </a:p>
          <a:p>
            <a:pPr lvl="2" eaLnBrk="1" hangingPunct="1"/>
            <a:r>
              <a:rPr lang="cs-CZ" altLang="cs-CZ" sz="1800" dirty="0"/>
              <a:t>1 rok – 80°C</a:t>
            </a:r>
          </a:p>
          <a:p>
            <a:pPr eaLnBrk="1" hangingPunct="1">
              <a:buFont typeface="Arial" panose="020B0604020202020204" pitchFamily="34" charset="0"/>
              <a:buChar char="•"/>
            </a:pPr>
            <a:r>
              <a:rPr lang="cs-CZ" altLang="cs-CZ" sz="1800" dirty="0"/>
              <a:t> Pokles houževnatosti, odolnosti k opotřebování</a:t>
            </a:r>
          </a:p>
        </p:txBody>
      </p:sp>
      <p:sp>
        <p:nvSpPr>
          <p:cNvPr id="20485" name="TextovéPole 6">
            <a:extLst>
              <a:ext uri="{FF2B5EF4-FFF2-40B4-BE49-F238E27FC236}">
                <a16:creationId xmlns:a16="http://schemas.microsoft.com/office/drawing/2014/main" id="{A1D8AB47-8D4D-4BBF-9018-3ACDDBE48436}"/>
              </a:ext>
            </a:extLst>
          </p:cNvPr>
          <p:cNvSpPr txBox="1">
            <a:spLocks noChangeArrowheads="1"/>
          </p:cNvSpPr>
          <p:nvPr/>
        </p:nvSpPr>
        <p:spPr bwMode="auto">
          <a:xfrm>
            <a:off x="387942" y="4732702"/>
            <a:ext cx="2808288" cy="460375"/>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Kyselá hydrolýza</a:t>
            </a:r>
          </a:p>
        </p:txBody>
      </p:sp>
      <p:sp>
        <p:nvSpPr>
          <p:cNvPr id="20486" name="TextovéPole 7">
            <a:extLst>
              <a:ext uri="{FF2B5EF4-FFF2-40B4-BE49-F238E27FC236}">
                <a16:creationId xmlns:a16="http://schemas.microsoft.com/office/drawing/2014/main" id="{24E3AC98-6379-4AB0-A26D-76CB196E1EA0}"/>
              </a:ext>
            </a:extLst>
          </p:cNvPr>
          <p:cNvSpPr txBox="1">
            <a:spLocks noChangeArrowheads="1"/>
          </p:cNvSpPr>
          <p:nvPr/>
        </p:nvSpPr>
        <p:spPr bwMode="auto">
          <a:xfrm>
            <a:off x="387942" y="5262687"/>
            <a:ext cx="871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Rychlost při T= 20°C, slabých kyselinách – malá……dokonce uskladnění kyselin</a:t>
            </a:r>
          </a:p>
          <a:p>
            <a:pPr eaLnBrk="1" hangingPunct="1">
              <a:buFont typeface="Arial" panose="020B0604020202020204" pitchFamily="34" charset="0"/>
              <a:buChar char="•"/>
            </a:pPr>
            <a:r>
              <a:rPr lang="cs-CZ" altLang="cs-CZ" sz="1800" dirty="0"/>
              <a:t> Dřevo + voda (dlouhá doba) + přirozená kyselost dřeva (pH=4-5) – hydrolýza </a:t>
            </a:r>
            <a:r>
              <a:rPr lang="cs-CZ" altLang="cs-CZ" sz="1800" dirty="0" err="1"/>
              <a:t>hemicelulosy</a:t>
            </a:r>
            <a:r>
              <a:rPr lang="cs-CZ" altLang="cs-CZ" sz="1800" dirty="0"/>
              <a:t> až na monosacharidy</a:t>
            </a:r>
          </a:p>
          <a:p>
            <a:pPr eaLnBrk="1" hangingPunct="1">
              <a:buFont typeface="Arial" panose="020B0604020202020204" pitchFamily="34" charset="0"/>
              <a:buChar char="•"/>
            </a:pPr>
            <a:r>
              <a:rPr lang="cs-CZ" altLang="cs-CZ" sz="1800" dirty="0"/>
              <a:t> </a:t>
            </a:r>
            <a:r>
              <a:rPr lang="cs-CZ" altLang="cs-CZ" sz="1800" dirty="0" err="1"/>
              <a:t>Loužené</a:t>
            </a:r>
            <a:r>
              <a:rPr lang="cs-CZ" altLang="cs-CZ" sz="1800" dirty="0"/>
              <a:t> dřevo bez </a:t>
            </a:r>
            <a:r>
              <a:rPr lang="cs-CZ" altLang="cs-CZ" sz="1800" dirty="0" err="1"/>
              <a:t>hemicelulosy</a:t>
            </a:r>
            <a:r>
              <a:rPr lang="cs-CZ" altLang="cs-CZ" sz="1800" dirty="0"/>
              <a:t> – výborná stabilita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a:extLst>
              <a:ext uri="{FF2B5EF4-FFF2-40B4-BE49-F238E27FC236}">
                <a16:creationId xmlns:a16="http://schemas.microsoft.com/office/drawing/2014/main" id="{E3A5F0B0-2E27-4313-903F-26A9DF4DE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2" y="248443"/>
            <a:ext cx="4141787"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Přímá spojovací šipka 6">
            <a:extLst>
              <a:ext uri="{FF2B5EF4-FFF2-40B4-BE49-F238E27FC236}">
                <a16:creationId xmlns:a16="http://schemas.microsoft.com/office/drawing/2014/main" id="{3FE26CE9-DE3F-4A9D-8922-867D0378AD1C}"/>
              </a:ext>
            </a:extLst>
          </p:cNvPr>
          <p:cNvCxnSpPr/>
          <p:nvPr/>
        </p:nvCxnSpPr>
        <p:spPr>
          <a:xfrm>
            <a:off x="5880101" y="908050"/>
            <a:ext cx="1223963" cy="15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508" name="TextovéPole 7">
            <a:extLst>
              <a:ext uri="{FF2B5EF4-FFF2-40B4-BE49-F238E27FC236}">
                <a16:creationId xmlns:a16="http://schemas.microsoft.com/office/drawing/2014/main" id="{22388D1C-B8EB-446C-859B-7440587E0B21}"/>
              </a:ext>
            </a:extLst>
          </p:cNvPr>
          <p:cNvSpPr txBox="1">
            <a:spLocks noChangeArrowheads="1"/>
          </p:cNvSpPr>
          <p:nvPr/>
        </p:nvSpPr>
        <p:spPr bwMode="auto">
          <a:xfrm>
            <a:off x="5950098" y="492550"/>
            <a:ext cx="10080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cs-CZ" altLang="cs-CZ" dirty="0"/>
              <a:t>H</a:t>
            </a:r>
            <a:r>
              <a:rPr lang="cs-CZ" altLang="cs-CZ" baseline="-25000" dirty="0"/>
              <a:t>2</a:t>
            </a:r>
            <a:r>
              <a:rPr lang="cs-CZ" altLang="cs-CZ" dirty="0"/>
              <a:t>O, H</a:t>
            </a:r>
            <a:r>
              <a:rPr lang="cs-CZ" altLang="cs-CZ" baseline="30000" dirty="0"/>
              <a:t>+</a:t>
            </a:r>
          </a:p>
        </p:txBody>
      </p:sp>
      <p:pic>
        <p:nvPicPr>
          <p:cNvPr id="21509" name="Picture 4">
            <a:extLst>
              <a:ext uri="{FF2B5EF4-FFF2-40B4-BE49-F238E27FC236}">
                <a16:creationId xmlns:a16="http://schemas.microsoft.com/office/drawing/2014/main" id="{305A91BD-A891-44BD-8326-EFCC14732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227" y="104776"/>
            <a:ext cx="1804987"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ovéPole 10">
            <a:extLst>
              <a:ext uri="{FF2B5EF4-FFF2-40B4-BE49-F238E27FC236}">
                <a16:creationId xmlns:a16="http://schemas.microsoft.com/office/drawing/2014/main" id="{9CFCF54B-981E-4743-8FB1-E91A97156E03}"/>
              </a:ext>
            </a:extLst>
          </p:cNvPr>
          <p:cNvSpPr txBox="1">
            <a:spLocks noChangeArrowheads="1"/>
          </p:cNvSpPr>
          <p:nvPr/>
        </p:nvSpPr>
        <p:spPr bwMode="auto">
          <a:xfrm>
            <a:off x="7515520" y="677217"/>
            <a:ext cx="2159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n</a:t>
            </a:r>
          </a:p>
        </p:txBody>
      </p:sp>
      <p:sp>
        <p:nvSpPr>
          <p:cNvPr id="21511" name="TextovéPole 11">
            <a:extLst>
              <a:ext uri="{FF2B5EF4-FFF2-40B4-BE49-F238E27FC236}">
                <a16:creationId xmlns:a16="http://schemas.microsoft.com/office/drawing/2014/main" id="{559B4AC6-F6FA-4C27-9E0E-2420529D66DD}"/>
              </a:ext>
            </a:extLst>
          </p:cNvPr>
          <p:cNvSpPr txBox="1">
            <a:spLocks noChangeArrowheads="1"/>
          </p:cNvSpPr>
          <p:nvPr/>
        </p:nvSpPr>
        <p:spPr bwMode="auto">
          <a:xfrm>
            <a:off x="406401" y="1871664"/>
            <a:ext cx="1944687" cy="461962"/>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Fotooxidace</a:t>
            </a:r>
          </a:p>
        </p:txBody>
      </p:sp>
      <p:sp>
        <p:nvSpPr>
          <p:cNvPr id="21512" name="TextovéPole 12">
            <a:extLst>
              <a:ext uri="{FF2B5EF4-FFF2-40B4-BE49-F238E27FC236}">
                <a16:creationId xmlns:a16="http://schemas.microsoft.com/office/drawing/2014/main" id="{FB6D1529-4761-4B3B-B74D-9AE6090118D6}"/>
              </a:ext>
            </a:extLst>
          </p:cNvPr>
          <p:cNvSpPr txBox="1">
            <a:spLocks noChangeArrowheads="1"/>
          </p:cNvSpPr>
          <p:nvPr/>
        </p:nvSpPr>
        <p:spPr bwMode="auto">
          <a:xfrm>
            <a:off x="442912" y="2468375"/>
            <a:ext cx="87852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Dřevo vystaveno slunečnímu záření, UV záření</a:t>
            </a:r>
          </a:p>
          <a:p>
            <a:pPr lvl="2" eaLnBrk="1" hangingPunct="1">
              <a:buFont typeface="Arial" panose="020B0604020202020204" pitchFamily="34" charset="0"/>
              <a:buChar char="•"/>
            </a:pPr>
            <a:r>
              <a:rPr lang="cs-CZ" altLang="cs-CZ" sz="1800" dirty="0"/>
              <a:t> Suché prostředí … zhnědnutí … oxidace </a:t>
            </a:r>
            <a:r>
              <a:rPr lang="cs-CZ" altLang="cs-CZ" sz="1800" dirty="0" err="1"/>
              <a:t>hemicelulosy</a:t>
            </a:r>
            <a:r>
              <a:rPr lang="cs-CZ" altLang="cs-CZ" sz="1800" dirty="0"/>
              <a:t>, ligninu, </a:t>
            </a:r>
            <a:r>
              <a:rPr lang="cs-CZ" altLang="cs-CZ" sz="1800" dirty="0" err="1"/>
              <a:t>celulosy</a:t>
            </a:r>
            <a:endParaRPr lang="cs-CZ" altLang="cs-CZ" sz="1800" dirty="0"/>
          </a:p>
          <a:p>
            <a:pPr lvl="2" eaLnBrk="1" hangingPunct="1">
              <a:buFont typeface="Arial" panose="020B0604020202020204" pitchFamily="34" charset="0"/>
              <a:buChar char="•"/>
            </a:pPr>
            <a:r>
              <a:rPr lang="cs-CZ" altLang="cs-CZ" sz="1800" dirty="0"/>
              <a:t> Vlhké prostředí … zšednutí … oxidace ligninu (vymytí)</a:t>
            </a:r>
          </a:p>
          <a:p>
            <a:pPr eaLnBrk="1" hangingPunct="1">
              <a:buFont typeface="Arial" panose="020B0604020202020204" pitchFamily="34" charset="0"/>
              <a:buChar char="•"/>
            </a:pPr>
            <a:r>
              <a:rPr lang="cs-CZ" altLang="cs-CZ" sz="1800" dirty="0"/>
              <a:t> Na povrchu dřeva</a:t>
            </a:r>
          </a:p>
        </p:txBody>
      </p:sp>
      <p:sp>
        <p:nvSpPr>
          <p:cNvPr id="21513" name="TextovéPole 13">
            <a:extLst>
              <a:ext uri="{FF2B5EF4-FFF2-40B4-BE49-F238E27FC236}">
                <a16:creationId xmlns:a16="http://schemas.microsoft.com/office/drawing/2014/main" id="{92D2112D-D1C8-4CAD-A234-09078C24DE48}"/>
              </a:ext>
            </a:extLst>
          </p:cNvPr>
          <p:cNvSpPr txBox="1">
            <a:spLocks noChangeArrowheads="1"/>
          </p:cNvSpPr>
          <p:nvPr/>
        </p:nvSpPr>
        <p:spPr bwMode="auto">
          <a:xfrm>
            <a:off x="1054100" y="3962402"/>
            <a:ext cx="1152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Dřevo </a:t>
            </a:r>
          </a:p>
        </p:txBody>
      </p:sp>
      <p:cxnSp>
        <p:nvCxnSpPr>
          <p:cNvPr id="16" name="Přímá spojovací šipka 15">
            <a:extLst>
              <a:ext uri="{FF2B5EF4-FFF2-40B4-BE49-F238E27FC236}">
                <a16:creationId xmlns:a16="http://schemas.microsoft.com/office/drawing/2014/main" id="{A9D242D6-39E1-4B40-A499-07A18E071B2C}"/>
              </a:ext>
            </a:extLst>
          </p:cNvPr>
          <p:cNvCxnSpPr>
            <a:stCxn id="21513" idx="3"/>
          </p:cNvCxnSpPr>
          <p:nvPr/>
        </p:nvCxnSpPr>
        <p:spPr>
          <a:xfrm flipV="1">
            <a:off x="2206625" y="4178301"/>
            <a:ext cx="1223963" cy="1428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1515" name="TextovéPole 16">
            <a:extLst>
              <a:ext uri="{FF2B5EF4-FFF2-40B4-BE49-F238E27FC236}">
                <a16:creationId xmlns:a16="http://schemas.microsoft.com/office/drawing/2014/main" id="{518F295E-D0BE-4E01-A5BC-A652FD7C1F4D}"/>
              </a:ext>
            </a:extLst>
          </p:cNvPr>
          <p:cNvSpPr txBox="1">
            <a:spLocks noChangeArrowheads="1"/>
          </p:cNvSpPr>
          <p:nvPr/>
        </p:nvSpPr>
        <p:spPr bwMode="auto">
          <a:xfrm>
            <a:off x="2464595" y="3769946"/>
            <a:ext cx="6492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OX.</a:t>
            </a:r>
          </a:p>
        </p:txBody>
      </p:sp>
      <p:sp>
        <p:nvSpPr>
          <p:cNvPr id="21516" name="TextovéPole 17">
            <a:extLst>
              <a:ext uri="{FF2B5EF4-FFF2-40B4-BE49-F238E27FC236}">
                <a16:creationId xmlns:a16="http://schemas.microsoft.com/office/drawing/2014/main" id="{8671D4FC-F958-4D50-A475-126F1F2332A6}"/>
              </a:ext>
            </a:extLst>
          </p:cNvPr>
          <p:cNvSpPr txBox="1">
            <a:spLocks noChangeArrowheads="1"/>
          </p:cNvSpPr>
          <p:nvPr/>
        </p:nvSpPr>
        <p:spPr bwMode="auto">
          <a:xfrm>
            <a:off x="3834589" y="3604794"/>
            <a:ext cx="1079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dirty="0"/>
              <a:t>H</a:t>
            </a:r>
            <a:r>
              <a:rPr lang="cs-CZ" altLang="cs-CZ" sz="2000" baseline="-25000" dirty="0"/>
              <a:t>2</a:t>
            </a:r>
            <a:r>
              <a:rPr lang="cs-CZ" altLang="cs-CZ" sz="2000" dirty="0"/>
              <a:t>O</a:t>
            </a:r>
          </a:p>
          <a:p>
            <a:pPr eaLnBrk="1" hangingPunct="1"/>
            <a:r>
              <a:rPr lang="cs-CZ" altLang="cs-CZ" sz="2000" dirty="0"/>
              <a:t>CO</a:t>
            </a:r>
            <a:r>
              <a:rPr lang="cs-CZ" altLang="cs-CZ" sz="2000" baseline="-25000" dirty="0"/>
              <a:t>2</a:t>
            </a:r>
          </a:p>
          <a:p>
            <a:pPr eaLnBrk="1" hangingPunct="1"/>
            <a:r>
              <a:rPr lang="cs-CZ" altLang="cs-CZ" sz="2000" dirty="0"/>
              <a:t>CH</a:t>
            </a:r>
            <a:r>
              <a:rPr lang="cs-CZ" altLang="cs-CZ" sz="2000" baseline="-25000" dirty="0"/>
              <a:t>3</a:t>
            </a:r>
            <a:r>
              <a:rPr lang="cs-CZ" altLang="cs-CZ" sz="2000" dirty="0"/>
              <a:t>OH</a:t>
            </a:r>
          </a:p>
        </p:txBody>
      </p:sp>
      <p:pic>
        <p:nvPicPr>
          <p:cNvPr id="21517" name="Picture 5">
            <a:extLst>
              <a:ext uri="{FF2B5EF4-FFF2-40B4-BE49-F238E27FC236}">
                <a16:creationId xmlns:a16="http://schemas.microsoft.com/office/drawing/2014/main" id="{F8322D5D-980E-4245-8A07-B35A3FA97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014" y="3677820"/>
            <a:ext cx="8572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6">
            <a:extLst>
              <a:ext uri="{FF2B5EF4-FFF2-40B4-BE49-F238E27FC236}">
                <a16:creationId xmlns:a16="http://schemas.microsoft.com/office/drawing/2014/main" id="{CAF36065-C94B-4411-8E94-250FCEF20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878" y="3604794"/>
            <a:ext cx="1152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0">
            <a:extLst>
              <a:ext uri="{FF2B5EF4-FFF2-40B4-BE49-F238E27FC236}">
                <a16:creationId xmlns:a16="http://schemas.microsoft.com/office/drawing/2014/main" id="{28D40390-4B9C-4D45-A5E7-685B122ACA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5764" y="3533358"/>
            <a:ext cx="16954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0" name="TextovéPole 24">
            <a:extLst>
              <a:ext uri="{FF2B5EF4-FFF2-40B4-BE49-F238E27FC236}">
                <a16:creationId xmlns:a16="http://schemas.microsoft.com/office/drawing/2014/main" id="{F0896FC2-B7B6-4BD1-9FBD-C28F6EC568F6}"/>
              </a:ext>
            </a:extLst>
          </p:cNvPr>
          <p:cNvSpPr txBox="1">
            <a:spLocks noChangeArrowheads="1"/>
          </p:cNvSpPr>
          <p:nvPr/>
        </p:nvSpPr>
        <p:spPr bwMode="auto">
          <a:xfrm>
            <a:off x="437560" y="4945674"/>
            <a:ext cx="5545137" cy="461963"/>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a:t>Dřevokazné houby a dřevokazný hmyz</a:t>
            </a:r>
          </a:p>
        </p:txBody>
      </p:sp>
      <p:sp>
        <p:nvSpPr>
          <p:cNvPr id="21521" name="TextovéPole 25">
            <a:extLst>
              <a:ext uri="{FF2B5EF4-FFF2-40B4-BE49-F238E27FC236}">
                <a16:creationId xmlns:a16="http://schemas.microsoft.com/office/drawing/2014/main" id="{67AEB7A5-DBA6-4B66-820C-9E8A160779D6}"/>
              </a:ext>
            </a:extLst>
          </p:cNvPr>
          <p:cNvSpPr txBox="1">
            <a:spLocks noChangeArrowheads="1"/>
          </p:cNvSpPr>
          <p:nvPr/>
        </p:nvSpPr>
        <p:spPr bwMode="auto">
          <a:xfrm>
            <a:off x="442912" y="5608063"/>
            <a:ext cx="87852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dirty="0" err="1"/>
              <a:t>Eumycota</a:t>
            </a:r>
            <a:r>
              <a:rPr lang="cs-CZ" altLang="cs-CZ" sz="1800" dirty="0"/>
              <a:t> – </a:t>
            </a:r>
            <a:r>
              <a:rPr lang="cs-CZ" altLang="cs-CZ" sz="1800" dirty="0" err="1"/>
              <a:t>Basidiomycetes</a:t>
            </a:r>
            <a:r>
              <a:rPr lang="cs-CZ" altLang="cs-CZ" sz="1800" dirty="0"/>
              <a:t>, </a:t>
            </a:r>
            <a:r>
              <a:rPr lang="cs-CZ" altLang="cs-CZ" sz="1800" dirty="0" err="1"/>
              <a:t>Deuteromycetes</a:t>
            </a:r>
            <a:r>
              <a:rPr lang="cs-CZ" altLang="cs-CZ" sz="1800" dirty="0"/>
              <a:t>, </a:t>
            </a:r>
            <a:r>
              <a:rPr lang="cs-CZ" altLang="cs-CZ" sz="1800" dirty="0" err="1"/>
              <a:t>Ascomycetes</a:t>
            </a:r>
            <a:r>
              <a:rPr lang="cs-CZ" altLang="cs-CZ" sz="1800" dirty="0"/>
              <a:t> …hniloba, tlení, plísně</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bdélník 2">
            <a:extLst>
              <a:ext uri="{FF2B5EF4-FFF2-40B4-BE49-F238E27FC236}">
                <a16:creationId xmlns:a16="http://schemas.microsoft.com/office/drawing/2014/main" id="{039CB331-9BAA-4435-B5C4-D367FB7ABC80}"/>
              </a:ext>
            </a:extLst>
          </p:cNvPr>
          <p:cNvSpPr>
            <a:spLocks noChangeArrowheads="1"/>
          </p:cNvSpPr>
          <p:nvPr/>
        </p:nvSpPr>
        <p:spPr bwMode="auto">
          <a:xfrm>
            <a:off x="191294" y="1412876"/>
            <a:ext cx="11738436"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1800" b="1" dirty="0"/>
              <a:t>Letokruh</a:t>
            </a:r>
            <a:r>
              <a:rPr lang="cs-CZ" altLang="cs-CZ" sz="1800" dirty="0"/>
              <a:t> je přírůstek dřeva vytvořený </a:t>
            </a:r>
            <a:r>
              <a:rPr lang="cs-CZ" altLang="cs-CZ" sz="1800" dirty="0">
                <a:hlinkClick r:id="rId2" tooltip="Kambium"/>
              </a:rPr>
              <a:t>kambiem</a:t>
            </a:r>
            <a:r>
              <a:rPr lang="cs-CZ" altLang="cs-CZ" sz="1800" dirty="0"/>
              <a:t> v průběhu jednoho </a:t>
            </a:r>
            <a:r>
              <a:rPr lang="cs-CZ" altLang="cs-CZ" sz="1800" dirty="0">
                <a:hlinkClick r:id="rId3" tooltip="Vegetačního období (stránka neexistuje)"/>
              </a:rPr>
              <a:t>vegetačního období</a:t>
            </a:r>
            <a:r>
              <a:rPr lang="cs-CZ" altLang="cs-CZ" sz="1800" dirty="0"/>
              <a:t>. Počet letokruhů na </a:t>
            </a:r>
            <a:r>
              <a:rPr lang="cs-CZ" altLang="cs-CZ" sz="1800" dirty="0">
                <a:hlinkClick r:id="rId4" tooltip="Radiální řez (stránka neexistuje)"/>
              </a:rPr>
              <a:t>radiálním řezu</a:t>
            </a:r>
            <a:r>
              <a:rPr lang="cs-CZ" altLang="cs-CZ" sz="1800" dirty="0"/>
              <a:t> (příčný řez) odpovídá stáří stromu.</a:t>
            </a:r>
          </a:p>
          <a:p>
            <a:pPr eaLnBrk="1" hangingPunct="1"/>
            <a:r>
              <a:rPr lang="cs-CZ" altLang="cs-CZ" sz="1800" dirty="0"/>
              <a:t>(Poznáme jih nebo sever.)</a:t>
            </a:r>
          </a:p>
          <a:p>
            <a:pPr eaLnBrk="1" hangingPunct="1"/>
            <a:endParaRPr lang="cs-CZ" altLang="cs-CZ" sz="1800" dirty="0"/>
          </a:p>
          <a:p>
            <a:pPr eaLnBrk="1" hangingPunct="1"/>
            <a:r>
              <a:rPr lang="cs-CZ" altLang="cs-CZ" sz="1800" dirty="0"/>
              <a:t>Letokruhy se zabývá vědní obor </a:t>
            </a:r>
            <a:r>
              <a:rPr lang="cs-CZ" altLang="cs-CZ" sz="1800" dirty="0">
                <a:hlinkClick r:id="rId5" tooltip="Dendrochronologie"/>
              </a:rPr>
              <a:t>dendrochronologie</a:t>
            </a:r>
            <a:r>
              <a:rPr lang="cs-CZ" altLang="cs-CZ" sz="1800" dirty="0"/>
              <a:t>, který využívá nepravidelností letokruhů, způsobených zejména odlišným chodem </a:t>
            </a:r>
            <a:r>
              <a:rPr lang="cs-CZ" altLang="cs-CZ" sz="1800" dirty="0">
                <a:hlinkClick r:id="rId6" tooltip="Počasí"/>
              </a:rPr>
              <a:t>počasí</a:t>
            </a:r>
            <a:r>
              <a:rPr lang="cs-CZ" altLang="cs-CZ" sz="1800" dirty="0"/>
              <a:t> v různých letech k určování doby, z níž dřevo pochází.</a:t>
            </a:r>
          </a:p>
          <a:p>
            <a:pPr eaLnBrk="1" hangingPunct="1"/>
            <a:endParaRPr lang="cs-CZ" altLang="cs-CZ" sz="1800" dirty="0"/>
          </a:p>
          <a:p>
            <a:pPr eaLnBrk="1" hangingPunct="1"/>
            <a:r>
              <a:rPr lang="cs-CZ" altLang="cs-CZ" sz="1800" dirty="0"/>
              <a:t>Letokruh je zpravidla rozdělen na dvě části:</a:t>
            </a:r>
          </a:p>
          <a:p>
            <a:pPr lvl="3" eaLnBrk="1" hangingPunct="1"/>
            <a:r>
              <a:rPr lang="cs-CZ" altLang="cs-CZ" sz="1800" b="1" dirty="0"/>
              <a:t>Jarní dřevo</a:t>
            </a:r>
            <a:r>
              <a:rPr lang="cs-CZ" altLang="cs-CZ" sz="1800" dirty="0"/>
              <a:t> je obvykle světlejší a měkčí část v letokruhu. </a:t>
            </a:r>
            <a:r>
              <a:rPr lang="cs-CZ" altLang="cs-CZ" sz="1800" dirty="0">
                <a:hlinkClick r:id="rId7" tooltip="Pór"/>
              </a:rPr>
              <a:t>Póry</a:t>
            </a:r>
            <a:r>
              <a:rPr lang="cs-CZ" altLang="cs-CZ" sz="1800" dirty="0"/>
              <a:t> (</a:t>
            </a:r>
            <a:r>
              <a:rPr lang="cs-CZ" altLang="cs-CZ" sz="1800" dirty="0">
                <a:hlinkClick r:id="rId8" tooltip="Céva"/>
              </a:rPr>
              <a:t>cévy</a:t>
            </a:r>
            <a:r>
              <a:rPr lang="cs-CZ" altLang="cs-CZ" sz="1800" dirty="0"/>
              <a:t> a </a:t>
            </a:r>
            <a:r>
              <a:rPr lang="cs-CZ" altLang="cs-CZ" sz="1800" dirty="0">
                <a:hlinkClick r:id="rId9" tooltip="Cévice"/>
              </a:rPr>
              <a:t>cévice</a:t>
            </a:r>
            <a:r>
              <a:rPr lang="cs-CZ" altLang="cs-CZ" sz="1800" dirty="0"/>
              <a:t> = </a:t>
            </a:r>
            <a:r>
              <a:rPr lang="cs-CZ" altLang="cs-CZ" sz="1800" dirty="0">
                <a:hlinkClick r:id="rId10" tooltip="Trachej"/>
              </a:rPr>
              <a:t>tracheje</a:t>
            </a:r>
            <a:r>
              <a:rPr lang="cs-CZ" altLang="cs-CZ" sz="1800" dirty="0"/>
              <a:t> a </a:t>
            </a:r>
            <a:r>
              <a:rPr lang="cs-CZ" altLang="cs-CZ" sz="1800" dirty="0">
                <a:hlinkClick r:id="rId11" tooltip="Tracheida"/>
              </a:rPr>
              <a:t>tracheidy</a:t>
            </a:r>
            <a:r>
              <a:rPr lang="cs-CZ" altLang="cs-CZ" sz="1800" dirty="0"/>
              <a:t>) mají větší průměr než u letního dřeva.</a:t>
            </a:r>
          </a:p>
          <a:p>
            <a:pPr lvl="3" eaLnBrk="1" hangingPunct="1"/>
            <a:r>
              <a:rPr lang="cs-CZ" altLang="cs-CZ" sz="1800" b="1" dirty="0"/>
              <a:t>Letní dřevo</a:t>
            </a:r>
            <a:r>
              <a:rPr lang="cs-CZ" altLang="cs-CZ" sz="1800" dirty="0"/>
              <a:t> je tmavší a obvykle tvrdší část letokruhu.</a:t>
            </a:r>
          </a:p>
          <a:p>
            <a:pPr eaLnBrk="1" hangingPunct="1"/>
            <a:endParaRPr lang="cs-CZ" altLang="cs-CZ" sz="1800" dirty="0"/>
          </a:p>
          <a:p>
            <a:pPr eaLnBrk="1" hangingPunct="1"/>
            <a:r>
              <a:rPr lang="cs-CZ" altLang="cs-CZ" sz="1800" dirty="0"/>
              <a:t>V našich zeměpisných šířkách - letokruhy všechny dřeviny.</a:t>
            </a:r>
          </a:p>
          <a:p>
            <a:pPr eaLnBrk="1" hangingPunct="1"/>
            <a:r>
              <a:rPr lang="cs-CZ" altLang="cs-CZ" sz="1800" dirty="0"/>
              <a:t>U tropických dřevin-  letokruhy nepatné.</a:t>
            </a:r>
          </a:p>
        </p:txBody>
      </p:sp>
      <p:sp>
        <p:nvSpPr>
          <p:cNvPr id="28675" name="TextovéPole 3">
            <a:extLst>
              <a:ext uri="{FF2B5EF4-FFF2-40B4-BE49-F238E27FC236}">
                <a16:creationId xmlns:a16="http://schemas.microsoft.com/office/drawing/2014/main" id="{1C89497C-4B9B-4E87-9728-903DA48B9EE9}"/>
              </a:ext>
            </a:extLst>
          </p:cNvPr>
          <p:cNvSpPr txBox="1">
            <a:spLocks noChangeArrowheads="1"/>
          </p:cNvSpPr>
          <p:nvPr/>
        </p:nvSpPr>
        <p:spPr bwMode="auto">
          <a:xfrm>
            <a:off x="191294" y="862439"/>
            <a:ext cx="1728787" cy="461963"/>
          </a:xfrm>
          <a:prstGeom prst="rect">
            <a:avLst/>
          </a:prstGeom>
          <a:solidFill>
            <a:srgbClr val="FFC000"/>
          </a:solidFill>
          <a:ln w="9525">
            <a:solidFill>
              <a:srgbClr val="FF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t>Letokruhy</a:t>
            </a:r>
          </a:p>
        </p:txBody>
      </p:sp>
      <p:sp>
        <p:nvSpPr>
          <p:cNvPr id="28676" name="TextovéPole 4">
            <a:extLst>
              <a:ext uri="{FF2B5EF4-FFF2-40B4-BE49-F238E27FC236}">
                <a16:creationId xmlns:a16="http://schemas.microsoft.com/office/drawing/2014/main" id="{BF2F75A4-4B9E-482D-A021-B75627AACF76}"/>
              </a:ext>
            </a:extLst>
          </p:cNvPr>
          <p:cNvSpPr txBox="1">
            <a:spLocks noChangeArrowheads="1"/>
          </p:cNvSpPr>
          <p:nvPr/>
        </p:nvSpPr>
        <p:spPr bwMode="auto">
          <a:xfrm>
            <a:off x="191294" y="241301"/>
            <a:ext cx="3024187" cy="523875"/>
          </a:xfrm>
          <a:prstGeom prst="rect">
            <a:avLst/>
          </a:prstGeom>
          <a:solidFill>
            <a:srgbClr val="FFFF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800" b="1"/>
              <a:t>Datování dřeva</a:t>
            </a:r>
          </a:p>
        </p:txBody>
      </p:sp>
      <p:pic>
        <p:nvPicPr>
          <p:cNvPr id="5" name="Picture 2">
            <a:extLst>
              <a:ext uri="{FF2B5EF4-FFF2-40B4-BE49-F238E27FC236}">
                <a16:creationId xmlns:a16="http://schemas.microsoft.com/office/drawing/2014/main" id="{5CF14453-0731-4409-9409-CD7AE5B63A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32157" y="4387643"/>
            <a:ext cx="3133873" cy="211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A947F326-C51A-4E9C-88FC-6D260200C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998137"/>
            <a:ext cx="2752725"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Obdélník 5">
            <a:extLst>
              <a:ext uri="{FF2B5EF4-FFF2-40B4-BE49-F238E27FC236}">
                <a16:creationId xmlns:a16="http://schemas.microsoft.com/office/drawing/2014/main" id="{21CA5617-797D-494F-A101-7DCF11932B83}"/>
              </a:ext>
            </a:extLst>
          </p:cNvPr>
          <p:cNvSpPr>
            <a:spLocks noChangeArrowheads="1"/>
          </p:cNvSpPr>
          <p:nvPr/>
        </p:nvSpPr>
        <p:spPr bwMode="auto">
          <a:xfrm>
            <a:off x="395585" y="220662"/>
            <a:ext cx="1142782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t>Dendrochronologie</a:t>
            </a:r>
          </a:p>
          <a:p>
            <a:pPr eaLnBrk="1" hangingPunct="1"/>
            <a:endParaRPr lang="cs-CZ" altLang="cs-CZ" b="1" dirty="0"/>
          </a:p>
          <a:p>
            <a:pPr eaLnBrk="1" hangingPunct="1"/>
            <a:r>
              <a:rPr lang="cs-CZ" altLang="cs-CZ" sz="2000" dirty="0"/>
              <a:t>● Tato technika byla vyvinuta ve 20. století americkým astronomem A. E.</a:t>
            </a:r>
          </a:p>
          <a:p>
            <a:pPr eaLnBrk="1" hangingPunct="1"/>
            <a:r>
              <a:rPr lang="cs-CZ" altLang="cs-CZ" sz="2000" dirty="0" err="1"/>
              <a:t>Douglass</a:t>
            </a:r>
            <a:r>
              <a:rPr lang="cs-CZ" altLang="cs-CZ" sz="2000" dirty="0"/>
              <a:t>, který objevil korelaci mezi </a:t>
            </a:r>
            <a:r>
              <a:rPr lang="cs-CZ" altLang="cs-CZ" sz="2000" i="1" dirty="0"/>
              <a:t>letokruhy a slunečním cyklem.</a:t>
            </a:r>
          </a:p>
          <a:p>
            <a:pPr eaLnBrk="1" hangingPunct="1"/>
            <a:r>
              <a:rPr lang="cs-CZ" altLang="cs-CZ" sz="2000" dirty="0"/>
              <a:t>● Stromy v mírném pásmu vytvářejí v období vegetace novou vrstvu dřeva.</a:t>
            </a:r>
          </a:p>
          <a:p>
            <a:pPr eaLnBrk="1" hangingPunct="1"/>
            <a:r>
              <a:rPr lang="cs-CZ" altLang="cs-CZ" sz="2000" dirty="0"/>
              <a:t>● Na konci vegetační doby se tvoří hustší, tmavší dřevo než na začátku</a:t>
            </a:r>
          </a:p>
          <a:p>
            <a:pPr eaLnBrk="1" hangingPunct="1"/>
            <a:r>
              <a:rPr lang="cs-CZ" altLang="cs-CZ" sz="2000" dirty="0"/>
              <a:t>vegetačního období. Rozhraní mezi těmito vrstvami vytváří letokruhy.</a:t>
            </a:r>
          </a:p>
          <a:p>
            <a:pPr eaLnBrk="1" hangingPunct="1"/>
            <a:r>
              <a:rPr lang="cs-CZ" altLang="cs-CZ" sz="2000" dirty="0"/>
              <a:t>● Pro datování jsou důležité roky, v nichž se tvoří výrazně odlišné letokruhy,</a:t>
            </a:r>
          </a:p>
          <a:p>
            <a:pPr eaLnBrk="1" hangingPunct="1"/>
            <a:r>
              <a:rPr lang="cs-CZ" altLang="cs-CZ" sz="2000" dirty="0"/>
              <a:t>které představují záchytné body pro datování.</a:t>
            </a:r>
          </a:p>
          <a:p>
            <a:pPr eaLnBrk="1" hangingPunct="1"/>
            <a:r>
              <a:rPr lang="cs-CZ" altLang="cs-CZ" sz="2000" dirty="0"/>
              <a:t>● Samotné datování spočívá v porovnání dostatečně dlouhé řady šířek</a:t>
            </a:r>
          </a:p>
          <a:p>
            <a:pPr eaLnBrk="1" hangingPunct="1"/>
            <a:r>
              <a:rPr lang="cs-CZ" altLang="cs-CZ" sz="2000" dirty="0"/>
              <a:t>letokruhů neznámého dřeva se standardní letokruhovou křivkou</a:t>
            </a:r>
          </a:p>
          <a:p>
            <a:pPr eaLnBrk="1" hangingPunct="1"/>
            <a:r>
              <a:rPr lang="cs-CZ" altLang="cs-CZ" sz="2000" dirty="0"/>
              <a:t>(letokruhovým kalendářem).</a:t>
            </a:r>
          </a:p>
        </p:txBody>
      </p:sp>
      <p:pic>
        <p:nvPicPr>
          <p:cNvPr id="30724" name="Picture 1">
            <a:extLst>
              <a:ext uri="{FF2B5EF4-FFF2-40B4-BE49-F238E27FC236}">
                <a16:creationId xmlns:a16="http://schemas.microsoft.com/office/drawing/2014/main" id="{95D1328D-5AA4-412A-A775-E2B3CD12B9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1624" y="2740818"/>
            <a:ext cx="25717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F8E1DA71-252C-4BCC-BCC0-57D366C81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74" y="295276"/>
            <a:ext cx="6257925" cy="3607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A44F8B65-C8F8-57DE-0D0E-20767FBE0D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67086" y="4944533"/>
            <a:ext cx="2460056" cy="172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a:extLst>
              <a:ext uri="{FF2B5EF4-FFF2-40B4-BE49-F238E27FC236}">
                <a16:creationId xmlns:a16="http://schemas.microsoft.com/office/drawing/2014/main" id="{15D61D41-DFE3-221F-7687-D21DF5B5B1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4" y="3988469"/>
            <a:ext cx="6257925" cy="274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Obdélník 3">
            <a:extLst>
              <a:ext uri="{FF2B5EF4-FFF2-40B4-BE49-F238E27FC236}">
                <a16:creationId xmlns:a16="http://schemas.microsoft.com/office/drawing/2014/main" id="{31DA50FB-E6A6-4683-B75D-A044BD163B0F}"/>
              </a:ext>
            </a:extLst>
          </p:cNvPr>
          <p:cNvSpPr>
            <a:spLocks noChangeArrowheads="1"/>
          </p:cNvSpPr>
          <p:nvPr/>
        </p:nvSpPr>
        <p:spPr bwMode="auto">
          <a:xfrm>
            <a:off x="265814" y="188913"/>
            <a:ext cx="118127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mn-lt"/>
              </a:rPr>
              <a:t>Základní druhy dřeva</a:t>
            </a:r>
          </a:p>
          <a:p>
            <a:pPr eaLnBrk="1" hangingPunct="1"/>
            <a:r>
              <a:rPr lang="cs-CZ" altLang="cs-CZ" sz="2000" dirty="0">
                <a:latin typeface="+mn-lt"/>
              </a:rPr>
              <a:t>dřevo jehličnatých dřevin – např. </a:t>
            </a:r>
            <a:r>
              <a:rPr lang="cs-CZ" altLang="cs-CZ" sz="2000" dirty="0">
                <a:latin typeface="+mn-lt"/>
                <a:hlinkClick r:id="rId2" tooltip="Smrk"/>
              </a:rPr>
              <a:t>smrk</a:t>
            </a:r>
            <a:r>
              <a:rPr lang="cs-CZ" altLang="cs-CZ" sz="2000" dirty="0">
                <a:latin typeface="+mn-lt"/>
              </a:rPr>
              <a:t>, </a:t>
            </a:r>
            <a:r>
              <a:rPr lang="cs-CZ" altLang="cs-CZ" sz="2000" dirty="0">
                <a:latin typeface="+mn-lt"/>
                <a:hlinkClick r:id="rId3" tooltip="Jedle"/>
              </a:rPr>
              <a:t>jedle</a:t>
            </a:r>
            <a:r>
              <a:rPr lang="cs-CZ" altLang="cs-CZ" sz="2000" dirty="0">
                <a:latin typeface="+mn-lt"/>
              </a:rPr>
              <a:t>, </a:t>
            </a:r>
            <a:r>
              <a:rPr lang="cs-CZ" altLang="cs-CZ" sz="2000" dirty="0">
                <a:latin typeface="+mn-lt"/>
                <a:hlinkClick r:id="rId4" tooltip="Borovice"/>
              </a:rPr>
              <a:t>borovice</a:t>
            </a:r>
            <a:r>
              <a:rPr lang="cs-CZ" altLang="cs-CZ" sz="2000" dirty="0">
                <a:latin typeface="+mn-lt"/>
              </a:rPr>
              <a:t>, </a:t>
            </a:r>
            <a:r>
              <a:rPr lang="cs-CZ" altLang="cs-CZ" sz="2000" dirty="0">
                <a:latin typeface="+mn-lt"/>
                <a:hlinkClick r:id="rId5" tooltip="Modřín"/>
              </a:rPr>
              <a:t>modřín</a:t>
            </a:r>
            <a:r>
              <a:rPr lang="cs-CZ" altLang="cs-CZ" sz="2000" dirty="0">
                <a:latin typeface="+mn-lt"/>
              </a:rPr>
              <a:t>, </a:t>
            </a:r>
            <a:r>
              <a:rPr lang="cs-CZ" altLang="cs-CZ" sz="2000" dirty="0">
                <a:latin typeface="+mn-lt"/>
                <a:hlinkClick r:id="rId6" tooltip="Douglaska"/>
              </a:rPr>
              <a:t>douglaska</a:t>
            </a:r>
            <a:r>
              <a:rPr lang="cs-CZ" altLang="cs-CZ" sz="2000" dirty="0">
                <a:latin typeface="+mn-lt"/>
              </a:rPr>
              <a:t>, </a:t>
            </a:r>
            <a:r>
              <a:rPr lang="cs-CZ" altLang="cs-CZ" sz="2000" dirty="0">
                <a:latin typeface="+mn-lt"/>
                <a:hlinkClick r:id="rId7" tooltip="Jalovec"/>
              </a:rPr>
              <a:t>jalovec</a:t>
            </a:r>
            <a:r>
              <a:rPr lang="cs-CZ" altLang="cs-CZ" sz="2000" dirty="0">
                <a:latin typeface="+mn-lt"/>
              </a:rPr>
              <a:t>, </a:t>
            </a:r>
            <a:r>
              <a:rPr lang="cs-CZ" altLang="cs-CZ" sz="2000" dirty="0">
                <a:latin typeface="+mn-lt"/>
                <a:hlinkClick r:id="rId8" tooltip="Tis"/>
              </a:rPr>
              <a:t>tis</a:t>
            </a:r>
            <a:endParaRPr lang="cs-CZ" altLang="cs-CZ" sz="2000" dirty="0">
              <a:latin typeface="+mn-lt"/>
            </a:endParaRPr>
          </a:p>
          <a:p>
            <a:pPr eaLnBrk="1" hangingPunct="1"/>
            <a:r>
              <a:rPr lang="cs-CZ" altLang="cs-CZ" sz="2000" dirty="0">
                <a:latin typeface="+mn-lt"/>
              </a:rPr>
              <a:t>dřevo listnatých dřevin </a:t>
            </a:r>
          </a:p>
          <a:p>
            <a:pPr lvl="1" eaLnBrk="1" hangingPunct="1"/>
            <a:r>
              <a:rPr lang="cs-CZ" altLang="cs-CZ" sz="2000" dirty="0">
                <a:latin typeface="+mn-lt"/>
              </a:rPr>
              <a:t>s kruhovitě pórovitou stavbou – např. </a:t>
            </a:r>
            <a:r>
              <a:rPr lang="cs-CZ" altLang="cs-CZ" sz="2000" dirty="0">
                <a:latin typeface="+mn-lt"/>
                <a:hlinkClick r:id="rId9" tooltip="Dub"/>
              </a:rPr>
              <a:t>dub</a:t>
            </a:r>
            <a:r>
              <a:rPr lang="cs-CZ" altLang="cs-CZ" sz="2000" dirty="0">
                <a:latin typeface="+mn-lt"/>
              </a:rPr>
              <a:t>, </a:t>
            </a:r>
            <a:r>
              <a:rPr lang="cs-CZ" altLang="cs-CZ" sz="2000" dirty="0">
                <a:latin typeface="+mn-lt"/>
                <a:hlinkClick r:id="rId10" tooltip="Jasan"/>
              </a:rPr>
              <a:t>jasan</a:t>
            </a:r>
            <a:r>
              <a:rPr lang="cs-CZ" altLang="cs-CZ" sz="2000" dirty="0">
                <a:latin typeface="+mn-lt"/>
              </a:rPr>
              <a:t>, </a:t>
            </a:r>
            <a:r>
              <a:rPr lang="cs-CZ" altLang="cs-CZ" sz="2000" dirty="0">
                <a:latin typeface="+mn-lt"/>
                <a:hlinkClick r:id="rId11" tooltip="Akát"/>
              </a:rPr>
              <a:t>akát</a:t>
            </a:r>
            <a:r>
              <a:rPr lang="cs-CZ" altLang="cs-CZ" sz="2000" dirty="0">
                <a:latin typeface="+mn-lt"/>
              </a:rPr>
              <a:t>, </a:t>
            </a:r>
            <a:r>
              <a:rPr lang="cs-CZ" altLang="cs-CZ" sz="2000" dirty="0">
                <a:latin typeface="+mn-lt"/>
                <a:hlinkClick r:id="rId12" tooltip="Jilm"/>
              </a:rPr>
              <a:t>jilm</a:t>
            </a:r>
            <a:r>
              <a:rPr lang="cs-CZ" altLang="cs-CZ" sz="2000" dirty="0">
                <a:latin typeface="+mn-lt"/>
              </a:rPr>
              <a:t>, </a:t>
            </a:r>
            <a:r>
              <a:rPr lang="cs-CZ" altLang="cs-CZ" sz="2000" dirty="0">
                <a:latin typeface="+mn-lt"/>
                <a:hlinkClick r:id="rId13" tooltip="Morušovník"/>
              </a:rPr>
              <a:t>morušovník</a:t>
            </a:r>
            <a:r>
              <a:rPr lang="cs-CZ" altLang="cs-CZ" sz="2000" dirty="0">
                <a:latin typeface="+mn-lt"/>
              </a:rPr>
              <a:t>, </a:t>
            </a:r>
            <a:r>
              <a:rPr lang="cs-CZ" altLang="cs-CZ" sz="2000" dirty="0">
                <a:latin typeface="+mn-lt"/>
                <a:hlinkClick r:id="rId14" tooltip="Kaštanovník"/>
              </a:rPr>
              <a:t>kaštanovník</a:t>
            </a:r>
            <a:endParaRPr lang="cs-CZ" altLang="cs-CZ" sz="2000" dirty="0">
              <a:latin typeface="+mn-lt"/>
            </a:endParaRPr>
          </a:p>
          <a:p>
            <a:pPr lvl="1" eaLnBrk="1" hangingPunct="1"/>
            <a:r>
              <a:rPr lang="cs-CZ" altLang="cs-CZ" sz="2000" dirty="0">
                <a:latin typeface="+mn-lt"/>
              </a:rPr>
              <a:t>s polokruhovitě pórovitou stavbou – např. </a:t>
            </a:r>
            <a:r>
              <a:rPr lang="cs-CZ" altLang="cs-CZ" sz="2000" dirty="0">
                <a:latin typeface="+mn-lt"/>
                <a:hlinkClick r:id="rId15" tooltip="Ořešák"/>
              </a:rPr>
              <a:t>ořešák</a:t>
            </a:r>
            <a:r>
              <a:rPr lang="cs-CZ" altLang="cs-CZ" sz="2000" dirty="0">
                <a:latin typeface="+mn-lt"/>
              </a:rPr>
              <a:t>, </a:t>
            </a:r>
            <a:r>
              <a:rPr lang="cs-CZ" altLang="cs-CZ" sz="2000" dirty="0">
                <a:latin typeface="+mn-lt"/>
                <a:hlinkClick r:id="rId16" tooltip="Třešeň"/>
              </a:rPr>
              <a:t>třešeň</a:t>
            </a:r>
            <a:r>
              <a:rPr lang="cs-CZ" altLang="cs-CZ" sz="2000" dirty="0">
                <a:latin typeface="+mn-lt"/>
              </a:rPr>
              <a:t>, </a:t>
            </a:r>
            <a:r>
              <a:rPr lang="cs-CZ" altLang="cs-CZ" sz="2000" dirty="0">
                <a:latin typeface="+mn-lt"/>
                <a:hlinkClick r:id="rId17" tooltip="Slivoň švestka"/>
              </a:rPr>
              <a:t>švestka</a:t>
            </a:r>
            <a:endParaRPr lang="cs-CZ" altLang="cs-CZ" sz="2000" dirty="0">
              <a:latin typeface="+mn-lt"/>
            </a:endParaRPr>
          </a:p>
          <a:p>
            <a:pPr lvl="1" eaLnBrk="1" hangingPunct="1"/>
            <a:r>
              <a:rPr lang="cs-CZ" altLang="cs-CZ" sz="2000" dirty="0">
                <a:latin typeface="+mn-lt"/>
              </a:rPr>
              <a:t>s roztroušeně pórovitou stavbou dřeva – např. </a:t>
            </a:r>
            <a:r>
              <a:rPr lang="cs-CZ" altLang="cs-CZ" sz="2000" dirty="0">
                <a:latin typeface="+mn-lt"/>
                <a:hlinkClick r:id="rId18" tooltip="Buk (rod)"/>
              </a:rPr>
              <a:t>buk</a:t>
            </a:r>
            <a:r>
              <a:rPr lang="cs-CZ" altLang="cs-CZ" sz="2000" dirty="0">
                <a:latin typeface="+mn-lt"/>
              </a:rPr>
              <a:t>, </a:t>
            </a:r>
            <a:r>
              <a:rPr lang="cs-CZ" altLang="cs-CZ" sz="2000" dirty="0">
                <a:latin typeface="+mn-lt"/>
                <a:hlinkClick r:id="rId19" tooltip="Platan"/>
              </a:rPr>
              <a:t>platan</a:t>
            </a:r>
            <a:r>
              <a:rPr lang="cs-CZ" altLang="cs-CZ" sz="2000" dirty="0">
                <a:latin typeface="+mn-lt"/>
              </a:rPr>
              <a:t>, </a:t>
            </a:r>
            <a:r>
              <a:rPr lang="cs-CZ" altLang="cs-CZ" sz="2000" dirty="0">
                <a:latin typeface="+mn-lt"/>
                <a:hlinkClick r:id="rId20" tooltip="Habr"/>
              </a:rPr>
              <a:t>habr</a:t>
            </a:r>
            <a:r>
              <a:rPr lang="cs-CZ" altLang="cs-CZ" sz="2000" dirty="0">
                <a:latin typeface="+mn-lt"/>
              </a:rPr>
              <a:t>, </a:t>
            </a:r>
            <a:r>
              <a:rPr lang="cs-CZ" altLang="cs-CZ" sz="2000" dirty="0">
                <a:latin typeface="+mn-lt"/>
                <a:hlinkClick r:id="rId21" tooltip="Olše (strom)"/>
              </a:rPr>
              <a:t>olše</a:t>
            </a:r>
            <a:r>
              <a:rPr lang="cs-CZ" altLang="cs-CZ" sz="2000" dirty="0">
                <a:latin typeface="+mn-lt"/>
              </a:rPr>
              <a:t>, </a:t>
            </a:r>
            <a:r>
              <a:rPr lang="cs-CZ" altLang="cs-CZ" sz="2000" dirty="0">
                <a:latin typeface="+mn-lt"/>
                <a:hlinkClick r:id="rId22" tooltip="Lípa (rod)"/>
              </a:rPr>
              <a:t>lípa</a:t>
            </a:r>
            <a:r>
              <a:rPr lang="cs-CZ" altLang="cs-CZ" sz="2000" dirty="0">
                <a:latin typeface="+mn-lt"/>
              </a:rPr>
              <a:t>, </a:t>
            </a:r>
            <a:r>
              <a:rPr lang="cs-CZ" altLang="cs-CZ" sz="2000" dirty="0">
                <a:latin typeface="+mn-lt"/>
                <a:hlinkClick r:id="rId23" tooltip="Javor"/>
              </a:rPr>
              <a:t>javor</a:t>
            </a:r>
            <a:r>
              <a:rPr lang="cs-CZ" altLang="cs-CZ" sz="2000" dirty="0">
                <a:latin typeface="+mn-lt"/>
              </a:rPr>
              <a:t>, </a:t>
            </a:r>
            <a:r>
              <a:rPr lang="cs-CZ" altLang="cs-CZ" sz="2000" dirty="0">
                <a:latin typeface="+mn-lt"/>
                <a:hlinkClick r:id="rId24" tooltip="Bříza"/>
              </a:rPr>
              <a:t>bříza</a:t>
            </a:r>
            <a:r>
              <a:rPr lang="cs-CZ" altLang="cs-CZ" sz="2000" dirty="0">
                <a:latin typeface="+mn-lt"/>
              </a:rPr>
              <a:t>, </a:t>
            </a:r>
            <a:r>
              <a:rPr lang="cs-CZ" altLang="cs-CZ" sz="2000" dirty="0">
                <a:latin typeface="+mn-lt"/>
                <a:hlinkClick r:id="rId25" tooltip="Topol"/>
              </a:rPr>
              <a:t>topol</a:t>
            </a:r>
            <a:r>
              <a:rPr lang="cs-CZ" altLang="cs-CZ" sz="2000" dirty="0">
                <a:latin typeface="+mn-lt"/>
              </a:rPr>
              <a:t>, </a:t>
            </a:r>
            <a:r>
              <a:rPr lang="cs-CZ" altLang="cs-CZ" sz="2000" dirty="0">
                <a:latin typeface="+mn-lt"/>
                <a:hlinkClick r:id="rId26" tooltip="Vrba"/>
              </a:rPr>
              <a:t>vrba</a:t>
            </a:r>
            <a:r>
              <a:rPr lang="cs-CZ" altLang="cs-CZ" sz="2000" dirty="0">
                <a:latin typeface="+mn-lt"/>
              </a:rPr>
              <a:t>, </a:t>
            </a:r>
            <a:r>
              <a:rPr lang="cs-CZ" altLang="cs-CZ" sz="2000" dirty="0">
                <a:latin typeface="+mn-lt"/>
                <a:hlinkClick r:id="rId27" tooltip="Hrušeň"/>
              </a:rPr>
              <a:t>hrušeň</a:t>
            </a:r>
            <a:endParaRPr lang="cs-CZ" altLang="cs-CZ" sz="2000" dirty="0">
              <a:latin typeface="+mn-lt"/>
            </a:endParaRPr>
          </a:p>
        </p:txBody>
      </p:sp>
      <p:sp>
        <p:nvSpPr>
          <p:cNvPr id="34819" name="Obdélník 4">
            <a:extLst>
              <a:ext uri="{FF2B5EF4-FFF2-40B4-BE49-F238E27FC236}">
                <a16:creationId xmlns:a16="http://schemas.microsoft.com/office/drawing/2014/main" id="{49B5C4C7-D26D-443B-A0DA-21C59C228087}"/>
              </a:ext>
            </a:extLst>
          </p:cNvPr>
          <p:cNvSpPr>
            <a:spLocks noChangeArrowheads="1"/>
          </p:cNvSpPr>
          <p:nvPr/>
        </p:nvSpPr>
        <p:spPr bwMode="auto">
          <a:xfrm>
            <a:off x="265814" y="2993065"/>
            <a:ext cx="1168518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dirty="0">
                <a:latin typeface="+mn-lt"/>
              </a:rPr>
              <a:t>Tvrdé a měkké dřevo</a:t>
            </a:r>
          </a:p>
          <a:p>
            <a:pPr eaLnBrk="1" hangingPunct="1"/>
            <a:r>
              <a:rPr lang="cs-CZ" altLang="cs-CZ" sz="2000" dirty="0">
                <a:latin typeface="+mn-lt"/>
              </a:rPr>
              <a:t>Dřevo je a bylo pro lidi velmi důležitým materiálem. Každý druh dřeva má svoje zvláštní vlastnosti, což ovlivňuje možnosti jeho využití. Měkké dřevo je takové, které se snáze opracovává, pochází většinou z </a:t>
            </a:r>
            <a:r>
              <a:rPr lang="cs-CZ" altLang="cs-CZ" sz="2000" dirty="0">
                <a:latin typeface="+mn-lt"/>
                <a:hlinkClick r:id="rId28" tooltip="Jehličnany"/>
              </a:rPr>
              <a:t>jehličnatých stromů</a:t>
            </a:r>
            <a:r>
              <a:rPr lang="cs-CZ" altLang="cs-CZ" sz="2000" dirty="0">
                <a:latin typeface="+mn-lt"/>
              </a:rPr>
              <a:t>, z listnatých například </a:t>
            </a:r>
            <a:r>
              <a:rPr lang="cs-CZ" altLang="cs-CZ" sz="2000" dirty="0">
                <a:latin typeface="+mn-lt"/>
                <a:hlinkClick r:id="rId22" tooltip="Lípa (rod)"/>
              </a:rPr>
              <a:t>lipové</a:t>
            </a:r>
            <a:r>
              <a:rPr lang="cs-CZ" altLang="cs-CZ" sz="2000" dirty="0">
                <a:latin typeface="+mn-lt"/>
              </a:rPr>
              <a:t>, </a:t>
            </a:r>
            <a:r>
              <a:rPr lang="cs-CZ" altLang="cs-CZ" sz="2000" dirty="0">
                <a:latin typeface="+mn-lt"/>
                <a:hlinkClick r:id="rId25" tooltip="Topol"/>
              </a:rPr>
              <a:t>topolové</a:t>
            </a:r>
            <a:r>
              <a:rPr lang="cs-CZ" altLang="cs-CZ" sz="2000" dirty="0">
                <a:latin typeface="+mn-lt"/>
              </a:rPr>
              <a:t>, </a:t>
            </a:r>
            <a:r>
              <a:rPr lang="cs-CZ" altLang="cs-CZ" sz="2000" dirty="0">
                <a:latin typeface="+mn-lt"/>
                <a:hlinkClick r:id="rId26" tooltip="Vrba"/>
              </a:rPr>
              <a:t>vrbové</a:t>
            </a:r>
            <a:r>
              <a:rPr lang="cs-CZ" altLang="cs-CZ" sz="2000" dirty="0">
                <a:latin typeface="+mn-lt"/>
              </a:rPr>
              <a:t> a další, zatím co tvrdé dřevo se získává hlavně z </a:t>
            </a:r>
            <a:r>
              <a:rPr lang="cs-CZ" altLang="cs-CZ" sz="2000" dirty="0">
                <a:latin typeface="+mn-lt"/>
                <a:hlinkClick r:id="rId29" tooltip="Listnatý strom"/>
              </a:rPr>
              <a:t>listnatých stromů</a:t>
            </a:r>
            <a:r>
              <a:rPr lang="cs-CZ" altLang="cs-CZ" sz="2000" dirty="0">
                <a:latin typeface="+mn-lt"/>
              </a:rPr>
              <a:t> (z jehličnatých stromů považujeme za tvrdé dřevo </a:t>
            </a:r>
            <a:r>
              <a:rPr lang="cs-CZ" altLang="cs-CZ" sz="2000" dirty="0">
                <a:latin typeface="+mn-lt"/>
                <a:hlinkClick r:id="rId4" tooltip="Borovice"/>
              </a:rPr>
              <a:t>borovice</a:t>
            </a:r>
            <a:r>
              <a:rPr lang="cs-CZ" altLang="cs-CZ" sz="2000" dirty="0">
                <a:latin typeface="+mn-lt"/>
              </a:rPr>
              <a:t>, </a:t>
            </a:r>
            <a:r>
              <a:rPr lang="cs-CZ" altLang="cs-CZ" sz="2000" dirty="0">
                <a:latin typeface="+mn-lt"/>
                <a:hlinkClick r:id="rId6" tooltip="Douglaska"/>
              </a:rPr>
              <a:t>douglasky</a:t>
            </a:r>
            <a:r>
              <a:rPr lang="cs-CZ" altLang="cs-CZ" sz="2000" dirty="0">
                <a:latin typeface="+mn-lt"/>
              </a:rPr>
              <a:t>, </a:t>
            </a:r>
            <a:r>
              <a:rPr lang="cs-CZ" altLang="cs-CZ" sz="2000" dirty="0">
                <a:latin typeface="+mn-lt"/>
                <a:hlinkClick r:id="rId8" tooltip="Tis"/>
              </a:rPr>
              <a:t>tisu</a:t>
            </a:r>
            <a:r>
              <a:rPr lang="cs-CZ" altLang="cs-CZ" sz="2000" dirty="0">
                <a:latin typeface="+mn-lt"/>
              </a:rPr>
              <a:t>...). Krom několika výjimek měkká dřeva podléhají hnilobě snáze než tvrdá. Tento jev však lze omezit pomocí vhodného ošetření dřeva.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FF357CE-B757-1C9F-F00B-533860DB9EA3}"/>
              </a:ext>
            </a:extLst>
          </p:cNvPr>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6" name="Rectangle 6">
            <a:extLst>
              <a:ext uri="{FF2B5EF4-FFF2-40B4-BE49-F238E27FC236}">
                <a16:creationId xmlns:a16="http://schemas.microsoft.com/office/drawing/2014/main" id="{ACE330EE-F31C-38D7-6A55-DDD297D5CC9F}"/>
              </a:ext>
            </a:extLst>
          </p:cNvPr>
          <p:cNvSpPr txBox="1">
            <a:spLocks noChangeArrowheads="1"/>
          </p:cNvSpPr>
          <p:nvPr/>
        </p:nvSpPr>
        <p:spPr>
          <a:xfrm>
            <a:off x="308371" y="378001"/>
            <a:ext cx="5787629" cy="4165124"/>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Wingdings" panose="05000000000000000000" pitchFamily="2" charset="2"/>
              <a:buNone/>
            </a:pPr>
            <a:r>
              <a:rPr lang="cs-CZ" altLang="cs-CZ" sz="2000" b="1" kern="0" dirty="0">
                <a:effectLst>
                  <a:outerShdw blurRad="38100" dist="38100" dir="2700000" algn="tl">
                    <a:srgbClr val="000000"/>
                  </a:outerShdw>
                </a:effectLst>
              </a:rPr>
              <a:t>Borovice lesní (</a:t>
            </a:r>
            <a:r>
              <a:rPr lang="cs-CZ" altLang="cs-CZ" sz="2000" b="1" kern="0" dirty="0" err="1">
                <a:effectLst>
                  <a:outerShdw blurRad="38100" dist="38100" dir="2700000" algn="tl">
                    <a:srgbClr val="000000"/>
                  </a:outerShdw>
                </a:effectLst>
              </a:rPr>
              <a:t>Pinus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sylvestris</a:t>
            </a:r>
            <a:r>
              <a:rPr lang="cs-CZ" altLang="cs-CZ" sz="2000" b="1" kern="0" dirty="0">
                <a:effectLst>
                  <a:outerShdw blurRad="38100" dist="38100" dir="2700000" algn="tl">
                    <a:srgbClr val="000000"/>
                  </a:outerShdw>
                </a:effectLst>
              </a:rPr>
              <a:t>)</a:t>
            </a:r>
          </a:p>
          <a:p>
            <a:pPr>
              <a:lnSpc>
                <a:spcPct val="80000"/>
              </a:lnSpc>
              <a:buFont typeface="Wingdings" panose="05000000000000000000" pitchFamily="2" charset="2"/>
              <a:buNone/>
            </a:pPr>
            <a:endParaRPr lang="cs-CZ" altLang="cs-CZ" sz="1400" b="1" kern="0" dirty="0">
              <a:effectLst>
                <a:outerShdw blurRad="38100" dist="38100" dir="2700000" algn="tl">
                  <a:srgbClr val="000000"/>
                </a:outerShdw>
              </a:effectLst>
            </a:endParaRPr>
          </a:p>
          <a:p>
            <a:pPr algn="just">
              <a:lnSpc>
                <a:spcPct val="80000"/>
              </a:lnSpc>
              <a:buClr>
                <a:schemeClr val="bg2"/>
              </a:buClr>
            </a:pPr>
            <a:r>
              <a:rPr lang="cs-CZ" altLang="cs-CZ" sz="1400" b="1" kern="0" dirty="0"/>
              <a:t>Výška : </a:t>
            </a:r>
            <a:r>
              <a:rPr lang="cs-CZ" altLang="cs-CZ" sz="1400" kern="0" dirty="0"/>
              <a:t>40 - 60 m</a:t>
            </a:r>
          </a:p>
          <a:p>
            <a:pPr algn="just">
              <a:lnSpc>
                <a:spcPct val="80000"/>
              </a:lnSpc>
              <a:buClr>
                <a:schemeClr val="bg2"/>
              </a:buClr>
            </a:pPr>
            <a:r>
              <a:rPr lang="cs-CZ" altLang="cs-CZ" sz="1400" b="1" kern="0" dirty="0"/>
              <a:t>Stáří: </a:t>
            </a:r>
            <a:r>
              <a:rPr lang="cs-CZ" altLang="cs-CZ" sz="1400" kern="0" dirty="0"/>
              <a:t>60 a více let </a:t>
            </a:r>
          </a:p>
          <a:p>
            <a:pPr algn="just">
              <a:lnSpc>
                <a:spcPct val="80000"/>
              </a:lnSpc>
              <a:buClr>
                <a:schemeClr val="bg2"/>
              </a:buClr>
            </a:pPr>
            <a:r>
              <a:rPr lang="cs-CZ" altLang="cs-CZ" sz="1400" b="1" kern="0" dirty="0" err="1"/>
              <a:t>Opadavost</a:t>
            </a:r>
            <a:r>
              <a:rPr lang="cs-CZ" altLang="cs-CZ" sz="1400" b="1" kern="0" dirty="0"/>
              <a:t>:  </a:t>
            </a:r>
            <a:r>
              <a:rPr lang="cs-CZ" altLang="cs-CZ" sz="1400" kern="0" dirty="0"/>
              <a:t>rostlina neopadavá</a:t>
            </a:r>
            <a:r>
              <a:rPr lang="cs-CZ" altLang="cs-CZ" sz="1400" b="1" kern="0" dirty="0"/>
              <a:t> </a:t>
            </a:r>
          </a:p>
          <a:p>
            <a:pPr algn="just">
              <a:lnSpc>
                <a:spcPct val="80000"/>
              </a:lnSpc>
              <a:buClr>
                <a:schemeClr val="bg2"/>
              </a:buClr>
            </a:pPr>
            <a:r>
              <a:rPr lang="cs-CZ" altLang="cs-CZ" sz="1400" b="1" kern="0" dirty="0"/>
              <a:t>Původ: </a:t>
            </a:r>
            <a:r>
              <a:rPr lang="cs-CZ" altLang="cs-CZ" sz="1400" kern="0" dirty="0"/>
              <a:t>Evropa </a:t>
            </a:r>
          </a:p>
          <a:p>
            <a:pPr algn="just">
              <a:lnSpc>
                <a:spcPct val="80000"/>
              </a:lnSpc>
              <a:buClr>
                <a:schemeClr val="bg2"/>
              </a:buClr>
            </a:pPr>
            <a:r>
              <a:rPr lang="cs-CZ" altLang="cs-CZ" sz="1400" b="1" kern="0" dirty="0"/>
              <a:t>Kůra: </a:t>
            </a:r>
            <a:r>
              <a:rPr lang="cs-CZ" altLang="cs-CZ" sz="1400" kern="0" dirty="0"/>
              <a:t>šedohnědá </a:t>
            </a:r>
          </a:p>
          <a:p>
            <a:pPr algn="just">
              <a:lnSpc>
                <a:spcPct val="80000"/>
              </a:lnSpc>
              <a:buClr>
                <a:schemeClr val="bg2"/>
              </a:buClr>
            </a:pPr>
            <a:r>
              <a:rPr lang="cs-CZ" altLang="cs-CZ" sz="1400" b="1" kern="0" dirty="0"/>
              <a:t>Doba květenství: k</a:t>
            </a:r>
            <a:r>
              <a:rPr lang="cs-CZ" altLang="cs-CZ" sz="1400" kern="0" dirty="0"/>
              <a:t>věten </a:t>
            </a:r>
          </a:p>
          <a:p>
            <a:pPr algn="just">
              <a:lnSpc>
                <a:spcPct val="80000"/>
              </a:lnSpc>
              <a:buClr>
                <a:schemeClr val="bg2"/>
              </a:buClr>
            </a:pPr>
            <a:r>
              <a:rPr lang="cs-CZ" altLang="cs-CZ" sz="1400" b="1" kern="0" dirty="0"/>
              <a:t>Květy: </a:t>
            </a:r>
            <a:r>
              <a:rPr lang="cs-CZ" altLang="cs-CZ" sz="1400" kern="0" dirty="0"/>
              <a:t>samčí žluté na spodní straně letorostu, samičí červené stopkaté na konci výhonů</a:t>
            </a:r>
          </a:p>
          <a:p>
            <a:pPr algn="just">
              <a:lnSpc>
                <a:spcPct val="80000"/>
              </a:lnSpc>
              <a:buClr>
                <a:schemeClr val="bg2"/>
              </a:buClr>
            </a:pPr>
            <a:r>
              <a:rPr lang="cs-CZ" altLang="cs-CZ" sz="1400" b="1" kern="0" dirty="0"/>
              <a:t>Plod: J</a:t>
            </a:r>
            <a:r>
              <a:rPr lang="cs-CZ" altLang="cs-CZ" sz="1400" kern="0" dirty="0"/>
              <a:t>e to převislá šiška se stopkou umístěnou asymetricky. </a:t>
            </a:r>
          </a:p>
          <a:p>
            <a:pPr algn="just">
              <a:lnSpc>
                <a:spcPct val="80000"/>
              </a:lnSpc>
              <a:buClr>
                <a:schemeClr val="bg2"/>
              </a:buClr>
            </a:pPr>
            <a:r>
              <a:rPr lang="cs-CZ" altLang="cs-CZ" sz="1400" b="1" kern="0" dirty="0"/>
              <a:t>Výskyt: N</a:t>
            </a:r>
            <a:r>
              <a:rPr lang="cs-CZ" altLang="cs-CZ" sz="1400" kern="0" dirty="0"/>
              <a:t>a velmi suchých stanovištích. Dokáže si získat vodu z velké hloubky, díky čemuž netrpí vývraty. Má ráda volný prostor, není schopna růstu v semknutých prostorech.</a:t>
            </a:r>
          </a:p>
        </p:txBody>
      </p:sp>
      <p:pic>
        <p:nvPicPr>
          <p:cNvPr id="7" name="Picture 7">
            <a:extLst>
              <a:ext uri="{FF2B5EF4-FFF2-40B4-BE49-F238E27FC236}">
                <a16:creationId xmlns:a16="http://schemas.microsoft.com/office/drawing/2014/main" id="{13218FF2-6A41-B042-655B-A9F6A68A918E}"/>
              </a:ext>
            </a:extLst>
          </p:cNvPr>
          <p:cNvPicPr>
            <a:picLocks noGrp="1"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6642080" y="378001"/>
            <a:ext cx="3958740" cy="527046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6">
            <a:extLst>
              <a:ext uri="{FF2B5EF4-FFF2-40B4-BE49-F238E27FC236}">
                <a16:creationId xmlns:a16="http://schemas.microsoft.com/office/drawing/2014/main" id="{FD94A6F5-A9BB-9048-F397-5E377F81BE3C}"/>
              </a:ext>
            </a:extLst>
          </p:cNvPr>
          <p:cNvSpPr txBox="1">
            <a:spLocks noChangeArrowheads="1"/>
          </p:cNvSpPr>
          <p:nvPr/>
        </p:nvSpPr>
        <p:spPr>
          <a:xfrm>
            <a:off x="308371" y="3268588"/>
            <a:ext cx="5890298" cy="47529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Charakteristika dřeva</a:t>
            </a:r>
            <a:r>
              <a:rPr lang="cs-CZ" altLang="cs-CZ" sz="1600" kern="0" dirty="0"/>
              <a:t>: Dřevo jádrové, běl dosti široká, barvy nažloutlé, jádro červenohnědé až hnědé. Letokruhy výrazné – ostře ohraničené jarní přírůstky od letních, rovněž i barevně výrazně odlišeny. Četné pryskyřičné kanálky patrné pouhým okem, jako drobné bílé tečky na příčném řezu. Dřeňové paprsky jsou patrné pouze pod lupou. Dřevo voní po pryskyřici, častá smolnatost. Výrazná kresba na tangenciálním řezu.</a:t>
            </a:r>
            <a:endParaRPr lang="cs-CZ" altLang="cs-CZ" sz="1600" b="1" kern="0" dirty="0"/>
          </a:p>
          <a:p>
            <a:pPr algn="just">
              <a:lnSpc>
                <a:spcPct val="80000"/>
              </a:lnSpc>
              <a:buClr>
                <a:schemeClr val="bg2"/>
              </a:buClr>
            </a:pPr>
            <a:endParaRPr lang="cs-CZ" altLang="cs-CZ" sz="1600" b="1" kern="0" dirty="0"/>
          </a:p>
          <a:p>
            <a:pPr algn="just">
              <a:lnSpc>
                <a:spcPct val="80000"/>
              </a:lnSpc>
              <a:buClr>
                <a:schemeClr val="bg2"/>
              </a:buClr>
            </a:pPr>
            <a:r>
              <a:rPr lang="cs-CZ" altLang="cs-CZ" sz="1600" b="1" kern="0" dirty="0"/>
              <a:t>Použití: </a:t>
            </a:r>
            <a:r>
              <a:rPr lang="cs-CZ" altLang="cs-CZ" sz="1600" kern="0" dirty="0"/>
              <a:t>Z borových kmenů se vyrábějí nejvíce výřezy pilařské, především pro truhlářské zpracování – stavební (dveře, okna, obklady, schodiště, zábradlí, obklady) výroba dýh, dřevovláknitých a dřevotřískových desek, dřevité vlny, buničiny.</a:t>
            </a:r>
          </a:p>
        </p:txBody>
      </p:sp>
      <p:pic>
        <p:nvPicPr>
          <p:cNvPr id="10" name="Picture 10">
            <a:extLst>
              <a:ext uri="{FF2B5EF4-FFF2-40B4-BE49-F238E27FC236}">
                <a16:creationId xmlns:a16="http://schemas.microsoft.com/office/drawing/2014/main" id="{3BDCB856-C979-4ABC-3729-B3BAEE9E52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77822" y="3782500"/>
            <a:ext cx="1370983" cy="18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1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6" name="Rectangle 6">
            <a:extLst>
              <a:ext uri="{FF2B5EF4-FFF2-40B4-BE49-F238E27FC236}">
                <a16:creationId xmlns:a16="http://schemas.microsoft.com/office/drawing/2014/main" id="{0CFBB9D1-65E7-3C3F-C162-826BE69F59CE}"/>
              </a:ext>
            </a:extLst>
          </p:cNvPr>
          <p:cNvSpPr txBox="1">
            <a:spLocks noChangeArrowheads="1"/>
          </p:cNvSpPr>
          <p:nvPr/>
        </p:nvSpPr>
        <p:spPr>
          <a:xfrm>
            <a:off x="220663" y="144463"/>
            <a:ext cx="4537075" cy="5040312"/>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buFont typeface="Wingdings" panose="05000000000000000000" pitchFamily="2" charset="2"/>
              <a:buNone/>
            </a:pPr>
            <a:r>
              <a:rPr lang="cs-CZ" altLang="cs-CZ" sz="2000" b="1" kern="0" dirty="0">
                <a:effectLst>
                  <a:outerShdw blurRad="38100" dist="38100" dir="2700000" algn="tl">
                    <a:srgbClr val="000000"/>
                  </a:outerShdw>
                </a:effectLst>
              </a:rPr>
              <a:t>Dub zimní (</a:t>
            </a:r>
            <a:r>
              <a:rPr lang="cs-CZ" altLang="cs-CZ" sz="2000" b="1" kern="0" dirty="0" err="1">
                <a:effectLst>
                  <a:outerShdw blurRad="38100" dist="38100" dir="2700000" algn="tl">
                    <a:srgbClr val="000000"/>
                  </a:outerShdw>
                </a:effectLst>
              </a:rPr>
              <a:t>Quercus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petraea</a:t>
            </a:r>
            <a:r>
              <a:rPr lang="cs-CZ" altLang="cs-CZ" sz="2000" b="1" kern="0" dirty="0">
                <a:effectLst>
                  <a:outerShdw blurRad="38100" dist="38100" dir="2700000" algn="tl">
                    <a:srgbClr val="000000"/>
                  </a:outerShdw>
                </a:effectLst>
              </a:rPr>
              <a:t>)</a:t>
            </a:r>
            <a:r>
              <a:rPr lang="cs-CZ" altLang="cs-CZ" sz="2000" kern="0" dirty="0">
                <a:effectLst>
                  <a:outerShdw blurRad="38100" dist="38100" dir="2700000" algn="tl">
                    <a:srgbClr val="000000"/>
                  </a:outerShdw>
                </a:effectLst>
              </a:rPr>
              <a:t> </a:t>
            </a:r>
            <a:endParaRPr lang="cs-CZ" altLang="cs-CZ" sz="2000" b="1" kern="0" dirty="0">
              <a:effectLst>
                <a:outerShdw blurRad="38100" dist="38100" dir="2700000" algn="tl">
                  <a:srgbClr val="000000"/>
                </a:outerShdw>
              </a:effectLst>
            </a:endParaRPr>
          </a:p>
          <a:p>
            <a:pPr algn="just">
              <a:buClr>
                <a:schemeClr val="bg2"/>
              </a:buClr>
            </a:pPr>
            <a:r>
              <a:rPr lang="cs-CZ" altLang="cs-CZ" sz="1400" b="1" kern="0" dirty="0"/>
              <a:t>Výška</a:t>
            </a:r>
            <a:r>
              <a:rPr lang="cs-CZ" altLang="cs-CZ" sz="1400" kern="0" dirty="0"/>
              <a:t>: až 30 - 40m </a:t>
            </a:r>
          </a:p>
          <a:p>
            <a:pPr algn="just">
              <a:buClr>
                <a:schemeClr val="bg2"/>
              </a:buClr>
            </a:pPr>
            <a:r>
              <a:rPr lang="cs-CZ" altLang="cs-CZ" sz="1400" b="1" kern="0" dirty="0"/>
              <a:t>Stáří</a:t>
            </a:r>
            <a:r>
              <a:rPr lang="cs-CZ" altLang="cs-CZ" sz="1400" kern="0" dirty="0"/>
              <a:t>: 400 až 1000 let </a:t>
            </a:r>
          </a:p>
          <a:p>
            <a:pPr algn="just">
              <a:buClr>
                <a:schemeClr val="bg2"/>
              </a:buClr>
            </a:pPr>
            <a:r>
              <a:rPr lang="cs-CZ" altLang="cs-CZ" sz="1400" b="1" kern="0" dirty="0"/>
              <a:t>Průměr kmene</a:t>
            </a:r>
            <a:r>
              <a:rPr lang="cs-CZ" altLang="cs-CZ" sz="1400" kern="0" dirty="0"/>
              <a:t>: přes 1m </a:t>
            </a:r>
          </a:p>
          <a:p>
            <a:pPr algn="just">
              <a:buClr>
                <a:schemeClr val="bg2"/>
              </a:buClr>
            </a:pPr>
            <a:r>
              <a:rPr lang="cs-CZ" altLang="cs-CZ" sz="1400" b="1" kern="0" dirty="0"/>
              <a:t>Charakteristika: </a:t>
            </a:r>
            <a:r>
              <a:rPr lang="cs-CZ" altLang="cs-CZ" sz="1400" kern="0" dirty="0"/>
              <a:t>opadavý, jednodomý, náročný na půdu, téměř po celé Evropě, stoupá do nadmořských výšek 600m, světlomilný, citlivý na chlad, vejčitá štíhlá koruna, listy dlouhé 16cm a široké 10cm, cenná lesní i parková dřevina. Dává přednost propustným, čerstvě vlhkým až suchým půdám, mokré půdy nesnáší </a:t>
            </a:r>
          </a:p>
          <a:p>
            <a:pPr algn="just">
              <a:buClr>
                <a:schemeClr val="bg2"/>
              </a:buClr>
            </a:pPr>
            <a:r>
              <a:rPr lang="cs-CZ" altLang="cs-CZ" sz="1400" b="1" kern="0" dirty="0"/>
              <a:t>Plody:</a:t>
            </a:r>
            <a:r>
              <a:rPr lang="cs-CZ" altLang="cs-CZ" sz="1400" kern="0" dirty="0"/>
              <a:t> žaludy</a:t>
            </a:r>
          </a:p>
        </p:txBody>
      </p:sp>
      <p:pic>
        <p:nvPicPr>
          <p:cNvPr id="7" name="Picture 7">
            <a:extLst>
              <a:ext uri="{FF2B5EF4-FFF2-40B4-BE49-F238E27FC236}">
                <a16:creationId xmlns:a16="http://schemas.microsoft.com/office/drawing/2014/main" id="{E8844672-C233-40CB-6B89-E8321389B10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53288" y="214312"/>
            <a:ext cx="4870062" cy="5214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6">
            <a:extLst>
              <a:ext uri="{FF2B5EF4-FFF2-40B4-BE49-F238E27FC236}">
                <a16:creationId xmlns:a16="http://schemas.microsoft.com/office/drawing/2014/main" id="{30BAF4C5-D2EA-543F-AB19-D83F9D9B8317}"/>
              </a:ext>
            </a:extLst>
          </p:cNvPr>
          <p:cNvSpPr txBox="1">
            <a:spLocks noChangeArrowheads="1"/>
          </p:cNvSpPr>
          <p:nvPr/>
        </p:nvSpPr>
        <p:spPr>
          <a:xfrm>
            <a:off x="220663" y="3146544"/>
            <a:ext cx="6761162" cy="5040313"/>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Použití.</a:t>
            </a:r>
            <a:r>
              <a:rPr lang="cs-CZ" altLang="cs-CZ" sz="1600" kern="0" dirty="0"/>
              <a:t> Použití stavební truhlářství, schodiště, parkety, prahy, nábytkové truhlářství, výroba dýh, umělecké truhlářství, výroba sudů.</a:t>
            </a:r>
            <a:endParaRPr lang="cs-CZ" altLang="cs-CZ" sz="1600" b="1" kern="0" dirty="0"/>
          </a:p>
          <a:p>
            <a:pPr algn="just">
              <a:lnSpc>
                <a:spcPct val="80000"/>
              </a:lnSpc>
              <a:buClr>
                <a:schemeClr val="bg2"/>
              </a:buClr>
            </a:pPr>
            <a:endParaRPr lang="cs-CZ" altLang="cs-CZ" sz="1600" b="1" kern="0" dirty="0"/>
          </a:p>
          <a:p>
            <a:pPr algn="just">
              <a:lnSpc>
                <a:spcPct val="80000"/>
              </a:lnSpc>
              <a:buClr>
                <a:schemeClr val="bg2"/>
              </a:buClr>
            </a:pPr>
            <a:r>
              <a:rPr lang="cs-CZ" altLang="cs-CZ" sz="1600" b="1" kern="0" dirty="0"/>
              <a:t>Charakteristika dřeva</a:t>
            </a:r>
            <a:r>
              <a:rPr lang="cs-CZ" altLang="cs-CZ" sz="1600" kern="0" dirty="0"/>
              <a:t>: Dřevo tvrdé, těžké, velmi trvanlivé. Dřevo jádrové, běl velmi úzká, barvy světlehnědé, mohutné jádro bary žlutohnědé až temně hnědé. Nápadně velký průměr cév, patrné pouhým okem jako kruhové otvůrky na příčném řezu a jako podélné rýhy na podélných řezech, které nelze obráběním odstranit. Dřeňové paprsky mohutné, jeví se na podélných řezech jako tmavé dlouhé pruhy, na příčném řezu jako zrcátka různých tvarů a velikostí. Jarní přírůstky jsou barevně odlišné od letních, přechod je však pozvolný. Kresba na tangenciálním řezu dosti výrazná </a:t>
            </a:r>
          </a:p>
        </p:txBody>
      </p:sp>
      <p:pic>
        <p:nvPicPr>
          <p:cNvPr id="9" name="Picture 7">
            <a:extLst>
              <a:ext uri="{FF2B5EF4-FFF2-40B4-BE49-F238E27FC236}">
                <a16:creationId xmlns:a16="http://schemas.microsoft.com/office/drawing/2014/main" id="{90E2DCCC-BFD1-D37E-DE38-462F21AFB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4144" y="4768851"/>
            <a:ext cx="1897062"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422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2" name="Rectangle 6">
            <a:extLst>
              <a:ext uri="{FF2B5EF4-FFF2-40B4-BE49-F238E27FC236}">
                <a16:creationId xmlns:a16="http://schemas.microsoft.com/office/drawing/2014/main" id="{61128B4F-5CC9-29AF-FEDD-B9682B286E66}"/>
              </a:ext>
            </a:extLst>
          </p:cNvPr>
          <p:cNvSpPr txBox="1">
            <a:spLocks noChangeArrowheads="1"/>
          </p:cNvSpPr>
          <p:nvPr/>
        </p:nvSpPr>
        <p:spPr>
          <a:xfrm>
            <a:off x="257175" y="269875"/>
            <a:ext cx="7600950" cy="51847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Wingdings" panose="05000000000000000000" pitchFamily="2" charset="2"/>
              <a:buNone/>
            </a:pPr>
            <a:r>
              <a:rPr lang="cs-CZ" altLang="cs-CZ" sz="2000" b="1" kern="0" dirty="0">
                <a:effectLst>
                  <a:outerShdw blurRad="38100" dist="38100" dir="2700000" algn="tl">
                    <a:srgbClr val="000000"/>
                  </a:outerShdw>
                </a:effectLst>
              </a:rPr>
              <a:t>Buk lesní (</a:t>
            </a:r>
            <a:r>
              <a:rPr lang="cs-CZ" altLang="cs-CZ" sz="2000" b="1" kern="0" dirty="0" err="1">
                <a:effectLst>
                  <a:outerShdw blurRad="38100" dist="38100" dir="2700000" algn="tl">
                    <a:srgbClr val="000000"/>
                  </a:outerShdw>
                </a:effectLst>
              </a:rPr>
              <a:t>Fagus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sylvatica</a:t>
            </a:r>
            <a:r>
              <a:rPr lang="cs-CZ" altLang="cs-CZ" sz="2000" b="1" kern="0" dirty="0">
                <a:effectLst>
                  <a:outerShdw blurRad="38100" dist="38100" dir="2700000" algn="tl">
                    <a:srgbClr val="000000"/>
                  </a:outerShdw>
                </a:effectLst>
              </a:rPr>
              <a:t>)</a:t>
            </a:r>
          </a:p>
          <a:p>
            <a:pPr>
              <a:lnSpc>
                <a:spcPct val="80000"/>
              </a:lnSpc>
              <a:buFont typeface="Wingdings" panose="05000000000000000000" pitchFamily="2" charset="2"/>
              <a:buNone/>
            </a:pPr>
            <a:endParaRPr lang="cs-CZ" altLang="cs-CZ" sz="1400" b="1" kern="0" dirty="0">
              <a:effectLst>
                <a:outerShdw blurRad="38100" dist="38100" dir="2700000" algn="tl">
                  <a:srgbClr val="000000"/>
                </a:outerShdw>
              </a:effectLst>
            </a:endParaRPr>
          </a:p>
          <a:p>
            <a:pPr algn="just">
              <a:lnSpc>
                <a:spcPct val="80000"/>
              </a:lnSpc>
              <a:buClr>
                <a:schemeClr val="bg2"/>
              </a:buClr>
              <a:buSzPct val="75000"/>
            </a:pPr>
            <a:r>
              <a:rPr lang="cs-CZ" altLang="cs-CZ" sz="1400" b="1" kern="0" dirty="0"/>
              <a:t>Výška:</a:t>
            </a:r>
            <a:r>
              <a:rPr lang="cs-CZ" altLang="cs-CZ" sz="1400" kern="0" dirty="0"/>
              <a:t> od 30 do 40 m </a:t>
            </a:r>
          </a:p>
          <a:p>
            <a:pPr algn="just">
              <a:lnSpc>
                <a:spcPct val="80000"/>
              </a:lnSpc>
              <a:buClr>
                <a:schemeClr val="bg2"/>
              </a:buClr>
              <a:buSzPct val="75000"/>
            </a:pPr>
            <a:r>
              <a:rPr lang="cs-CZ" altLang="cs-CZ" sz="1400" b="1" kern="0" dirty="0"/>
              <a:t>Stáří:</a:t>
            </a:r>
            <a:r>
              <a:rPr lang="cs-CZ" altLang="cs-CZ" sz="1400" kern="0" dirty="0"/>
              <a:t> dožívá se 25 až 500 let.</a:t>
            </a:r>
          </a:p>
          <a:p>
            <a:pPr algn="just">
              <a:lnSpc>
                <a:spcPct val="80000"/>
              </a:lnSpc>
              <a:buClr>
                <a:schemeClr val="bg2"/>
              </a:buClr>
              <a:buSzPct val="75000"/>
            </a:pPr>
            <a:r>
              <a:rPr lang="cs-CZ" altLang="cs-CZ" sz="1400" b="1" kern="0" dirty="0"/>
              <a:t>Tvar:</a:t>
            </a:r>
            <a:r>
              <a:rPr lang="cs-CZ" altLang="cs-CZ" sz="1400" kern="0" dirty="0"/>
              <a:t> široce kuželovitý </a:t>
            </a:r>
          </a:p>
          <a:p>
            <a:pPr algn="just">
              <a:lnSpc>
                <a:spcPct val="80000"/>
              </a:lnSpc>
              <a:buClr>
                <a:schemeClr val="bg2"/>
              </a:buClr>
              <a:buSzPct val="75000"/>
            </a:pPr>
            <a:r>
              <a:rPr lang="cs-CZ" altLang="cs-CZ" sz="1400" b="1" kern="0" dirty="0"/>
              <a:t>Vytrvalost listů:</a:t>
            </a:r>
            <a:r>
              <a:rPr lang="cs-CZ" altLang="cs-CZ" sz="1400" kern="0" dirty="0"/>
              <a:t> opadavé </a:t>
            </a:r>
          </a:p>
          <a:p>
            <a:pPr algn="just">
              <a:lnSpc>
                <a:spcPct val="80000"/>
              </a:lnSpc>
              <a:buClr>
                <a:schemeClr val="bg2"/>
              </a:buClr>
              <a:buSzPct val="75000"/>
            </a:pPr>
            <a:r>
              <a:rPr lang="cs-CZ" altLang="cs-CZ" sz="1400" b="1" kern="0" dirty="0"/>
              <a:t>Typ listů:</a:t>
            </a:r>
            <a:r>
              <a:rPr lang="cs-CZ" altLang="cs-CZ" sz="1400" kern="0" dirty="0"/>
              <a:t> jednoduché, celistvé, střídavé, vejčité, okraj čepele celokrajný </a:t>
            </a:r>
          </a:p>
          <a:p>
            <a:pPr algn="just">
              <a:lnSpc>
                <a:spcPct val="80000"/>
              </a:lnSpc>
              <a:buClr>
                <a:schemeClr val="bg2"/>
              </a:buClr>
              <a:buSzPct val="75000"/>
            </a:pPr>
            <a:r>
              <a:rPr lang="cs-CZ" altLang="cs-CZ" sz="1400" b="1" kern="0" dirty="0"/>
              <a:t>Kůra</a:t>
            </a:r>
            <a:r>
              <a:rPr lang="cs-CZ" altLang="cs-CZ" sz="1400" kern="0" dirty="0"/>
              <a:t>: šedá, hladká </a:t>
            </a:r>
          </a:p>
          <a:p>
            <a:pPr algn="just">
              <a:lnSpc>
                <a:spcPct val="80000"/>
              </a:lnSpc>
              <a:buClr>
                <a:schemeClr val="bg2"/>
              </a:buClr>
              <a:buSzPct val="75000"/>
            </a:pPr>
            <a:r>
              <a:rPr lang="cs-CZ" altLang="cs-CZ" sz="1400" b="1" kern="0" dirty="0"/>
              <a:t>Doba květu:</a:t>
            </a:r>
            <a:r>
              <a:rPr lang="cs-CZ" altLang="cs-CZ" sz="1400" kern="0" dirty="0"/>
              <a:t> květen </a:t>
            </a:r>
          </a:p>
          <a:p>
            <a:pPr algn="just">
              <a:lnSpc>
                <a:spcPct val="80000"/>
              </a:lnSpc>
              <a:buClr>
                <a:schemeClr val="bg2"/>
              </a:buClr>
              <a:buSzPct val="75000"/>
            </a:pPr>
            <a:r>
              <a:rPr lang="cs-CZ" altLang="cs-CZ" sz="1400" b="1" kern="0" dirty="0"/>
              <a:t>Plody:</a:t>
            </a:r>
            <a:r>
              <a:rPr lang="cs-CZ" altLang="cs-CZ" sz="1400" kern="0" dirty="0"/>
              <a:t> trojboké nažky dlouhé 10 mm, hnědá barva, začíná plodit v 50 až 80 letech (1kg = 2-4 tisíce semen)</a:t>
            </a:r>
          </a:p>
          <a:p>
            <a:pPr algn="just">
              <a:lnSpc>
                <a:spcPct val="80000"/>
              </a:lnSpc>
              <a:buClr>
                <a:schemeClr val="bg2"/>
              </a:buClr>
              <a:buSzPct val="75000"/>
            </a:pPr>
            <a:r>
              <a:rPr lang="cs-CZ" altLang="cs-CZ" sz="1400" b="1" kern="0" dirty="0"/>
              <a:t>Semenné roky:</a:t>
            </a:r>
            <a:r>
              <a:rPr lang="cs-CZ" altLang="cs-CZ" sz="1400" kern="0" dirty="0"/>
              <a:t> po 5-8(-10) letech </a:t>
            </a:r>
          </a:p>
          <a:p>
            <a:pPr algn="just">
              <a:lnSpc>
                <a:spcPct val="80000"/>
              </a:lnSpc>
              <a:buClr>
                <a:schemeClr val="bg2"/>
              </a:buClr>
              <a:buSzPct val="120000"/>
              <a:buFont typeface="Symbol" panose="05050102010706020507" pitchFamily="18" charset="2"/>
              <a:buChar char="·"/>
            </a:pPr>
            <a:r>
              <a:rPr lang="cs-CZ" altLang="cs-CZ" sz="1400" b="1" kern="0" dirty="0"/>
              <a:t>Výskyt</a:t>
            </a:r>
            <a:r>
              <a:rPr lang="cs-CZ" altLang="cs-CZ" sz="1400" kern="0" dirty="0"/>
              <a:t>: Nesnáší </a:t>
            </a:r>
            <a:r>
              <a:rPr lang="cs-CZ" altLang="cs-CZ" sz="1400" kern="0" dirty="0" err="1"/>
              <a:t>promokřené</a:t>
            </a:r>
            <a:r>
              <a:rPr lang="cs-CZ" altLang="cs-CZ" sz="1400" kern="0" dirty="0"/>
              <a:t> nebo podmáčené lokality. Nejlépe roste na humózních půdách s bohatým obsahem vápníku.</a:t>
            </a:r>
          </a:p>
          <a:p>
            <a:pPr algn="just">
              <a:lnSpc>
                <a:spcPct val="80000"/>
              </a:lnSpc>
              <a:buSzTx/>
              <a:buFont typeface="Wingdings" panose="05000000000000000000" pitchFamily="2" charset="2"/>
              <a:buNone/>
            </a:pPr>
            <a:endParaRPr lang="cs-CZ" altLang="cs-CZ" sz="1800" kern="0" dirty="0"/>
          </a:p>
        </p:txBody>
      </p:sp>
      <p:pic>
        <p:nvPicPr>
          <p:cNvPr id="4" name="Picture 7">
            <a:extLst>
              <a:ext uri="{FF2B5EF4-FFF2-40B4-BE49-F238E27FC236}">
                <a16:creationId xmlns:a16="http://schemas.microsoft.com/office/drawing/2014/main" id="{B4607CB8-FFC2-EB1F-AFEB-3E6CC18905FB}"/>
              </a:ext>
            </a:extLst>
          </p:cNvPr>
          <p:cNvPicPr>
            <a:picLocks noGrp="1"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8250238" y="341313"/>
            <a:ext cx="3530600" cy="511333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6">
            <a:extLst>
              <a:ext uri="{FF2B5EF4-FFF2-40B4-BE49-F238E27FC236}">
                <a16:creationId xmlns:a16="http://schemas.microsoft.com/office/drawing/2014/main" id="{B927AD99-032E-0FD8-BF46-90FD51E6756D}"/>
              </a:ext>
            </a:extLst>
          </p:cNvPr>
          <p:cNvSpPr txBox="1">
            <a:spLocks noChangeArrowheads="1"/>
          </p:cNvSpPr>
          <p:nvPr/>
        </p:nvSpPr>
        <p:spPr>
          <a:xfrm>
            <a:off x="348081" y="2897981"/>
            <a:ext cx="7414793" cy="5184775"/>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lnSpc>
                <a:spcPct val="80000"/>
              </a:lnSpc>
              <a:buClr>
                <a:schemeClr val="bg2"/>
              </a:buClr>
            </a:pPr>
            <a:r>
              <a:rPr lang="cs-CZ" altLang="cs-CZ" sz="1600" b="1" kern="0" dirty="0"/>
              <a:t>Použití:</a:t>
            </a:r>
            <a:r>
              <a:rPr lang="cs-CZ" altLang="cs-CZ" sz="1600" kern="0" dirty="0"/>
              <a:t> Nábytkové truhlářství, bukové dřevo se také výborně hodí na výrobu ohýbaného nábytku, dále se z něj vyrábějí hračky, kuchyňské nářadí, dříve i železniční pražce.</a:t>
            </a:r>
          </a:p>
          <a:p>
            <a:pPr algn="just">
              <a:lnSpc>
                <a:spcPct val="80000"/>
              </a:lnSpc>
              <a:buClr>
                <a:schemeClr val="bg2"/>
              </a:buClr>
              <a:buFont typeface="Wingdings" panose="05000000000000000000" pitchFamily="2" charset="2"/>
              <a:buNone/>
            </a:pPr>
            <a:endParaRPr lang="cs-CZ" altLang="cs-CZ" sz="1600" kern="0" dirty="0"/>
          </a:p>
          <a:p>
            <a:pPr algn="just">
              <a:lnSpc>
                <a:spcPct val="80000"/>
              </a:lnSpc>
              <a:buClr>
                <a:schemeClr val="bg2"/>
              </a:buClr>
            </a:pPr>
            <a:r>
              <a:rPr lang="cs-CZ" altLang="cs-CZ" sz="1600" b="1" kern="0" dirty="0"/>
              <a:t>Charakteristika dřeva:</a:t>
            </a:r>
            <a:r>
              <a:rPr lang="cs-CZ" altLang="cs-CZ" sz="1600" kern="0" dirty="0"/>
              <a:t> Dřevo starých stromů někdy vykazuje tzv. </a:t>
            </a:r>
            <a:r>
              <a:rPr lang="cs-CZ" altLang="cs-CZ" sz="1600" b="1" kern="0" dirty="0"/>
              <a:t>nepravé jádro </a:t>
            </a:r>
            <a:r>
              <a:rPr lang="cs-CZ" altLang="cs-CZ" sz="1600" kern="0" dirty="0"/>
              <a:t>– barevně odlišenou vnitřní část kmene, která není ohraničena letokruhem. Cévy pouhým okem nezřetelné. Dřeňové paprsky široké, velmi dobře znatelné, tvořící nápadné čáry na příčném řezu a na tangenciálním řezu černé nahnědlé čárky – důležitý poznávací znak. Letokruhu a kresba neznatelné. Dřevo buku je tvrdé, těžké, málo </a:t>
            </a:r>
            <a:r>
              <a:rPr lang="cs-CZ" altLang="cs-CZ" sz="1600" kern="0" dirty="0" err="1"/>
              <a:t>trvanlivé.Jedinou</a:t>
            </a:r>
            <a:r>
              <a:rPr lang="cs-CZ" altLang="cs-CZ" sz="1600" kern="0" dirty="0"/>
              <a:t> nevýhodou syrového buku je nutnost ho po pokácení velice rychle zpracovat jinak se dřevo zapaří.</a:t>
            </a:r>
          </a:p>
          <a:p>
            <a:pPr algn="just">
              <a:lnSpc>
                <a:spcPct val="80000"/>
              </a:lnSpc>
            </a:pPr>
            <a:endParaRPr lang="cs-CZ" altLang="cs-CZ" sz="1600" kern="0" dirty="0"/>
          </a:p>
        </p:txBody>
      </p:sp>
      <p:pic>
        <p:nvPicPr>
          <p:cNvPr id="6" name="Picture 9">
            <a:extLst>
              <a:ext uri="{FF2B5EF4-FFF2-40B4-BE49-F238E27FC236}">
                <a16:creationId xmlns:a16="http://schemas.microsoft.com/office/drawing/2014/main" id="{DEB8FFAC-05B3-E02F-2FBB-EF8A090C0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780" y="4552775"/>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667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a:t>
            </a:fld>
            <a:endParaRPr lang="cs-CZ" altLang="cs-CZ"/>
          </a:p>
        </p:txBody>
      </p:sp>
      <p:sp>
        <p:nvSpPr>
          <p:cNvPr id="4" name="TextovéPole 3">
            <a:extLst>
              <a:ext uri="{FF2B5EF4-FFF2-40B4-BE49-F238E27FC236}">
                <a16:creationId xmlns:a16="http://schemas.microsoft.com/office/drawing/2014/main" id="{2882F504-BDCC-468B-9A9C-AACA03228E7E}"/>
              </a:ext>
            </a:extLst>
          </p:cNvPr>
          <p:cNvSpPr txBox="1"/>
          <p:nvPr/>
        </p:nvSpPr>
        <p:spPr>
          <a:xfrm>
            <a:off x="342901" y="378000"/>
            <a:ext cx="1409699" cy="584775"/>
          </a:xfrm>
          <a:prstGeom prst="rect">
            <a:avLst/>
          </a:prstGeom>
          <a:solidFill>
            <a:srgbClr val="FFC000"/>
          </a:solidFill>
          <a:ln>
            <a:solidFill>
              <a:schemeClr val="accent2"/>
            </a:solidFill>
          </a:ln>
        </p:spPr>
        <p:txBody>
          <a:bodyPr wrap="square" rtlCol="0">
            <a:spAutoFit/>
          </a:bodyPr>
          <a:lstStyle/>
          <a:p>
            <a:pPr algn="l"/>
            <a:r>
              <a:rPr lang="cs-CZ" sz="3200" b="1" dirty="0">
                <a:latin typeface="+mn-lt"/>
              </a:rPr>
              <a:t>Dřevo</a:t>
            </a:r>
          </a:p>
        </p:txBody>
      </p:sp>
      <p:pic>
        <p:nvPicPr>
          <p:cNvPr id="12" name="Picture 3" descr="1017_timeline">
            <a:extLst>
              <a:ext uri="{FF2B5EF4-FFF2-40B4-BE49-F238E27FC236}">
                <a16:creationId xmlns:a16="http://schemas.microsoft.com/office/drawing/2014/main" id="{ED486A2C-0524-449C-BAC8-CBCE9BEFF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701300" y="378000"/>
            <a:ext cx="4076700" cy="3532589"/>
          </a:xfrm>
          <a:prstGeom prst="rect">
            <a:avLst/>
          </a:prstGeom>
        </p:spPr>
      </p:pic>
      <p:sp>
        <p:nvSpPr>
          <p:cNvPr id="13" name="TextovéPole 2">
            <a:extLst>
              <a:ext uri="{FF2B5EF4-FFF2-40B4-BE49-F238E27FC236}">
                <a16:creationId xmlns:a16="http://schemas.microsoft.com/office/drawing/2014/main" id="{DAA26D3D-53CC-4EE8-9E3B-D1A849ADB0A7}"/>
              </a:ext>
            </a:extLst>
          </p:cNvPr>
          <p:cNvSpPr txBox="1">
            <a:spLocks noChangeArrowheads="1"/>
          </p:cNvSpPr>
          <p:nvPr/>
        </p:nvSpPr>
        <p:spPr bwMode="auto">
          <a:xfrm>
            <a:off x="1811337" y="500812"/>
            <a:ext cx="856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latin typeface="Calibri" panose="020F0502020204030204" pitchFamily="34" charset="0"/>
              </a:rPr>
              <a:t>Dřevo používáno od pravěku do současnosti.</a:t>
            </a:r>
          </a:p>
        </p:txBody>
      </p:sp>
      <p:sp>
        <p:nvSpPr>
          <p:cNvPr id="14" name="Obdélník 4">
            <a:extLst>
              <a:ext uri="{FF2B5EF4-FFF2-40B4-BE49-F238E27FC236}">
                <a16:creationId xmlns:a16="http://schemas.microsoft.com/office/drawing/2014/main" id="{21D08A88-7FF7-4FBA-AF16-67A7F356F6B5}"/>
              </a:ext>
            </a:extLst>
          </p:cNvPr>
          <p:cNvSpPr>
            <a:spLocks noChangeArrowheads="1"/>
          </p:cNvSpPr>
          <p:nvPr/>
        </p:nvSpPr>
        <p:spPr bwMode="auto">
          <a:xfrm>
            <a:off x="342900" y="976624"/>
            <a:ext cx="7429500" cy="2580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buFont typeface="Arial" panose="020B0604020202020204" pitchFamily="34" charset="0"/>
              <a:buChar char="•"/>
            </a:pPr>
            <a:r>
              <a:rPr lang="cs-CZ" altLang="cs-CZ" sz="2000" dirty="0">
                <a:latin typeface="+mn-lt"/>
              </a:rPr>
              <a:t> </a:t>
            </a:r>
            <a:r>
              <a:rPr lang="cs-CZ" altLang="cs-CZ" sz="1800" dirty="0">
                <a:latin typeface="+mn-lt"/>
              </a:rPr>
              <a:t>Dřevo je pevné pletivo stonků vyšších rostlin, které označujeme jako dřeviny. </a:t>
            </a:r>
            <a:r>
              <a:rPr lang="pl-PL" altLang="cs-CZ" sz="1800" dirty="0">
                <a:latin typeface="+mn-lt"/>
              </a:rPr>
              <a:t>Dřevo je zahrnováno mezi obnovitelné zdroje energie, jako jeden z druhů </a:t>
            </a:r>
            <a:r>
              <a:rPr lang="cs-CZ" altLang="cs-CZ" sz="1800" dirty="0">
                <a:latin typeface="+mn-lt"/>
              </a:rPr>
              <a:t>biomasy. Je to snadno dostupný přírodní materiál, který lidé široce využívají </a:t>
            </a:r>
            <a:r>
              <a:rPr lang="pl-PL" altLang="cs-CZ" sz="1800" dirty="0">
                <a:latin typeface="+mn-lt"/>
              </a:rPr>
              <a:t>po celou dobu své historie.</a:t>
            </a:r>
          </a:p>
          <a:p>
            <a:pPr eaLnBrk="1" hangingPunct="1">
              <a:lnSpc>
                <a:spcPct val="150000"/>
              </a:lnSpc>
              <a:buFont typeface="Arial" panose="020B0604020202020204" pitchFamily="34" charset="0"/>
              <a:buChar char="•"/>
            </a:pPr>
            <a:r>
              <a:rPr lang="cs-CZ" altLang="cs-CZ" sz="1800" dirty="0">
                <a:latin typeface="+mn-lt"/>
              </a:rPr>
              <a:t> Nejdříve se dřevo využívalo jako palivo. Později bylo používáno ke konstrukci domů, nářadí, nábytku, k výrobě papíru, atd.</a:t>
            </a:r>
          </a:p>
        </p:txBody>
      </p:sp>
      <p:pic>
        <p:nvPicPr>
          <p:cNvPr id="15" name="Picture 3">
            <a:extLst>
              <a:ext uri="{FF2B5EF4-FFF2-40B4-BE49-F238E27FC236}">
                <a16:creationId xmlns:a16="http://schemas.microsoft.com/office/drawing/2014/main" id="{1176FA7E-BCCB-49BA-AAB2-60AA3C312B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0438" y="3281389"/>
            <a:ext cx="1441962" cy="107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3">
            <a:extLst>
              <a:ext uri="{FF2B5EF4-FFF2-40B4-BE49-F238E27FC236}">
                <a16:creationId xmlns:a16="http://schemas.microsoft.com/office/drawing/2014/main" id="{9A3ABB07-4E57-4568-BDA7-F2EAC0A292C7}"/>
              </a:ext>
            </a:extLst>
          </p:cNvPr>
          <p:cNvSpPr txBox="1">
            <a:spLocks noChangeArrowheads="1"/>
          </p:cNvSpPr>
          <p:nvPr/>
        </p:nvSpPr>
        <p:spPr>
          <a:xfrm>
            <a:off x="5385509" y="4671608"/>
            <a:ext cx="7036308" cy="2015767"/>
          </a:xfrm>
          <a:prstGeom prst="rect">
            <a:avLst/>
          </a:prstGeom>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4"/>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80000"/>
              </a:lnSpc>
              <a:buFont typeface="Arial" panose="020B0604020202020204" pitchFamily="34" charset="0"/>
              <a:buChar char="•"/>
            </a:pPr>
            <a:r>
              <a:rPr lang="cs-CZ" altLang="cs-CZ" sz="2000" kern="0" dirty="0"/>
              <a:t>svět. těžba dřeva – stále roste 4 – 5 miliard m3</a:t>
            </a:r>
          </a:p>
          <a:p>
            <a:pPr lvl="1">
              <a:lnSpc>
                <a:spcPct val="80000"/>
              </a:lnSpc>
              <a:buFont typeface="Arial" panose="020B0604020202020204" pitchFamily="34" charset="0"/>
              <a:buChar char="•"/>
            </a:pPr>
            <a:r>
              <a:rPr lang="cs-CZ" altLang="cs-CZ" sz="1400" kern="0" dirty="0"/>
              <a:t>hlavní těžaři: USA, Čína, Kanada, Brazílie, Indonésie</a:t>
            </a:r>
            <a:br>
              <a:rPr lang="cs-CZ" altLang="cs-CZ" sz="1400" kern="0" dirty="0"/>
            </a:br>
            <a:r>
              <a:rPr lang="cs-CZ" altLang="cs-CZ" sz="1400" kern="0" dirty="0"/>
              <a:t>hlavní exportéři: Kanada, Rusko, USA</a:t>
            </a:r>
            <a:br>
              <a:rPr lang="cs-CZ" altLang="cs-CZ" sz="1200" kern="0" dirty="0"/>
            </a:br>
            <a:endParaRPr lang="cs-CZ" altLang="cs-CZ" sz="1200" kern="0" dirty="0"/>
          </a:p>
          <a:p>
            <a:pPr>
              <a:lnSpc>
                <a:spcPct val="80000"/>
              </a:lnSpc>
              <a:buFont typeface="Arial" panose="020B0604020202020204" pitchFamily="34" charset="0"/>
              <a:buChar char="•"/>
            </a:pPr>
            <a:r>
              <a:rPr lang="cs-CZ" altLang="cs-CZ" sz="2000" kern="0" dirty="0"/>
              <a:t>Využití dřeva: stavebnictví, papírenství, řemeslná dřevovýroba, domácnosti </a:t>
            </a:r>
          </a:p>
        </p:txBody>
      </p:sp>
      <p:pic>
        <p:nvPicPr>
          <p:cNvPr id="5" name="Obrázek 4">
            <a:extLst>
              <a:ext uri="{FF2B5EF4-FFF2-40B4-BE49-F238E27FC236}">
                <a16:creationId xmlns:a16="http://schemas.microsoft.com/office/drawing/2014/main" id="{54DA361B-E0C8-7DF6-7F32-CAD894B29E63}"/>
              </a:ext>
            </a:extLst>
          </p:cNvPr>
          <p:cNvPicPr>
            <a:picLocks noChangeAspect="1"/>
          </p:cNvPicPr>
          <p:nvPr/>
        </p:nvPicPr>
        <p:blipFill>
          <a:blip r:embed="rId5"/>
          <a:stretch>
            <a:fillRect/>
          </a:stretch>
        </p:blipFill>
        <p:spPr>
          <a:xfrm>
            <a:off x="414000" y="3733784"/>
            <a:ext cx="4857209" cy="2474427"/>
          </a:xfrm>
          <a:prstGeom prst="rect">
            <a:avLst/>
          </a:prstGeom>
        </p:spPr>
      </p:pic>
    </p:spTree>
    <p:extLst>
      <p:ext uri="{BB962C8B-B14F-4D97-AF65-F5344CB8AC3E}">
        <p14:creationId xmlns:p14="http://schemas.microsoft.com/office/powerpoint/2010/main" val="2601469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4CD4D36-C355-4C0A-2843-93668A898BC3}"/>
              </a:ext>
            </a:extLst>
          </p:cNvPr>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2" name="Rectangle 6">
            <a:extLst>
              <a:ext uri="{FF2B5EF4-FFF2-40B4-BE49-F238E27FC236}">
                <a16:creationId xmlns:a16="http://schemas.microsoft.com/office/drawing/2014/main" id="{A7DB07C8-BE62-308B-278C-0D7CEDE36D05}"/>
              </a:ext>
            </a:extLst>
          </p:cNvPr>
          <p:cNvSpPr txBox="1">
            <a:spLocks noChangeArrowheads="1"/>
          </p:cNvSpPr>
          <p:nvPr/>
        </p:nvSpPr>
        <p:spPr>
          <a:xfrm>
            <a:off x="284999" y="270669"/>
            <a:ext cx="7115925" cy="5543550"/>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nSpc>
                <a:spcPct val="90000"/>
              </a:lnSpc>
              <a:buFont typeface="Wingdings" panose="05000000000000000000" pitchFamily="2" charset="2"/>
              <a:buNone/>
            </a:pPr>
            <a:r>
              <a:rPr lang="cs-CZ" altLang="cs-CZ" sz="2000" b="1" kern="0" dirty="0">
                <a:effectLst>
                  <a:outerShdw blurRad="38100" dist="38100" dir="2700000" algn="tl">
                    <a:srgbClr val="000000"/>
                  </a:outerShdw>
                </a:effectLst>
              </a:rPr>
              <a:t>Jasan ztepilý(</a:t>
            </a:r>
            <a:r>
              <a:rPr lang="cs-CZ" altLang="cs-CZ" sz="2000" b="1" kern="0" dirty="0" err="1">
                <a:effectLst>
                  <a:outerShdw blurRad="38100" dist="38100" dir="2700000" algn="tl">
                    <a:srgbClr val="000000"/>
                  </a:outerShdw>
                </a:effectLst>
              </a:rPr>
              <a:t>Fraxinus</a:t>
            </a:r>
            <a:r>
              <a:rPr lang="cs-CZ" altLang="cs-CZ" sz="2000" b="1" kern="0" dirty="0">
                <a:effectLst>
                  <a:outerShdw blurRad="38100" dist="38100" dir="2700000" algn="tl">
                    <a:srgbClr val="000000"/>
                  </a:outerShdw>
                </a:effectLst>
              </a:rPr>
              <a:t> </a:t>
            </a:r>
            <a:r>
              <a:rPr lang="cs-CZ" altLang="cs-CZ" sz="2000" b="1" kern="0" dirty="0" err="1">
                <a:effectLst>
                  <a:outerShdw blurRad="38100" dist="38100" dir="2700000" algn="tl">
                    <a:srgbClr val="000000"/>
                  </a:outerShdw>
                </a:effectLst>
              </a:rPr>
              <a:t>excelsior</a:t>
            </a:r>
            <a:r>
              <a:rPr lang="cs-CZ" altLang="cs-CZ" sz="2000" b="1" kern="0" dirty="0">
                <a:effectLst>
                  <a:outerShdw blurRad="38100" dist="38100" dir="2700000" algn="tl">
                    <a:srgbClr val="000000"/>
                  </a:outerShdw>
                </a:effectLst>
              </a:rPr>
              <a:t>)</a:t>
            </a:r>
            <a:r>
              <a:rPr lang="cs-CZ" altLang="cs-CZ" sz="2000" kern="0" dirty="0">
                <a:effectLst>
                  <a:outerShdw blurRad="38100" dist="38100" dir="2700000" algn="tl">
                    <a:srgbClr val="000000"/>
                  </a:outerShdw>
                </a:effectLst>
              </a:rPr>
              <a:t> </a:t>
            </a:r>
            <a:endParaRPr lang="cs-CZ" altLang="cs-CZ" sz="2000" b="1" kern="0" dirty="0">
              <a:effectLst>
                <a:outerShdw blurRad="38100" dist="38100" dir="2700000" algn="tl">
                  <a:srgbClr val="000000"/>
                </a:outerShdw>
              </a:effectLst>
            </a:endParaRPr>
          </a:p>
          <a:p>
            <a:pPr algn="just">
              <a:lnSpc>
                <a:spcPct val="90000"/>
              </a:lnSpc>
              <a:buClr>
                <a:schemeClr val="bg2"/>
              </a:buClr>
            </a:pPr>
            <a:r>
              <a:rPr lang="cs-CZ" altLang="cs-CZ" sz="1400" b="1" kern="0" dirty="0"/>
              <a:t>Výška: </a:t>
            </a:r>
            <a:r>
              <a:rPr lang="cs-CZ" altLang="cs-CZ" sz="1400" kern="0" dirty="0"/>
              <a:t>21 až 30 m </a:t>
            </a:r>
          </a:p>
          <a:p>
            <a:pPr algn="just">
              <a:lnSpc>
                <a:spcPct val="90000"/>
              </a:lnSpc>
              <a:buClr>
                <a:schemeClr val="bg2"/>
              </a:buClr>
            </a:pPr>
            <a:r>
              <a:rPr lang="cs-CZ" altLang="cs-CZ" sz="1400" b="1" kern="0" dirty="0"/>
              <a:t>Stáří: </a:t>
            </a:r>
            <a:r>
              <a:rPr lang="cs-CZ" altLang="cs-CZ" sz="1400" kern="0" dirty="0"/>
              <a:t>150 a více let </a:t>
            </a:r>
          </a:p>
          <a:p>
            <a:pPr algn="just">
              <a:lnSpc>
                <a:spcPct val="90000"/>
              </a:lnSpc>
              <a:buClr>
                <a:schemeClr val="bg2"/>
              </a:buClr>
            </a:pPr>
            <a:r>
              <a:rPr lang="cs-CZ" altLang="cs-CZ" sz="1400" b="1" kern="0" dirty="0"/>
              <a:t>Původ: </a:t>
            </a:r>
            <a:r>
              <a:rPr lang="cs-CZ" altLang="cs-CZ" sz="1400" kern="0" dirty="0"/>
              <a:t>Evropa, Kavkaz</a:t>
            </a:r>
            <a:r>
              <a:rPr lang="cs-CZ" altLang="cs-CZ" sz="1400" b="1" kern="0" dirty="0"/>
              <a:t> </a:t>
            </a:r>
          </a:p>
          <a:p>
            <a:pPr algn="just">
              <a:lnSpc>
                <a:spcPct val="90000"/>
              </a:lnSpc>
              <a:buClr>
                <a:schemeClr val="bg2"/>
              </a:buClr>
            </a:pPr>
            <a:r>
              <a:rPr lang="cs-CZ" altLang="cs-CZ" sz="1400" b="1" kern="0" dirty="0"/>
              <a:t>Listy: </a:t>
            </a:r>
            <a:r>
              <a:rPr lang="cs-CZ" altLang="cs-CZ" sz="1400" kern="0" dirty="0"/>
              <a:t>lístky podlouhlé, 3-10 cm dlouhé </a:t>
            </a:r>
          </a:p>
          <a:p>
            <a:pPr algn="just">
              <a:lnSpc>
                <a:spcPct val="90000"/>
              </a:lnSpc>
              <a:buClr>
                <a:schemeClr val="bg2"/>
              </a:buClr>
            </a:pPr>
            <a:r>
              <a:rPr lang="cs-CZ" altLang="cs-CZ" sz="1400" b="1" kern="0" dirty="0"/>
              <a:t>Kůra: </a:t>
            </a:r>
            <a:r>
              <a:rPr lang="cs-CZ" altLang="cs-CZ" sz="1400" kern="0" dirty="0"/>
              <a:t>kůra v mládí hladká, šedozelená, u starších jedinců tmavší, hluboce rozbrázděná borka  </a:t>
            </a:r>
          </a:p>
          <a:p>
            <a:pPr algn="just">
              <a:lnSpc>
                <a:spcPct val="90000"/>
              </a:lnSpc>
              <a:buClr>
                <a:schemeClr val="bg2"/>
              </a:buClr>
            </a:pPr>
            <a:r>
              <a:rPr lang="cs-CZ" altLang="cs-CZ" sz="1400" b="1" kern="0" dirty="0"/>
              <a:t>Plody: </a:t>
            </a:r>
            <a:r>
              <a:rPr lang="cs-CZ" altLang="cs-CZ" sz="1400" kern="0" dirty="0"/>
              <a:t>křídlaté nažky, na bázi většinou zaokrouhlené </a:t>
            </a:r>
          </a:p>
          <a:p>
            <a:pPr algn="just">
              <a:lnSpc>
                <a:spcPct val="90000"/>
              </a:lnSpc>
              <a:buClr>
                <a:schemeClr val="bg2"/>
              </a:buClr>
            </a:pPr>
            <a:r>
              <a:rPr lang="cs-CZ" altLang="cs-CZ" sz="1400" b="1" kern="0" dirty="0"/>
              <a:t>Charakteristika </a:t>
            </a:r>
            <a:r>
              <a:rPr lang="cs-CZ" altLang="cs-CZ" sz="1400" b="1" kern="0" dirty="0" err="1"/>
              <a:t>dřeva:D</a:t>
            </a:r>
            <a:r>
              <a:rPr lang="cs-CZ" altLang="cs-CZ" sz="1400" kern="0" dirty="0" err="1"/>
              <a:t>řevo</a:t>
            </a:r>
            <a:r>
              <a:rPr lang="cs-CZ" altLang="cs-CZ" sz="1400" kern="0" dirty="0"/>
              <a:t> velmi tvrdé, velmi pružné, velmi těžké, trvanlivé. Dřevo jádrové, běl široká, barvy žlutobílé, málo vyvinuté jádro je světlehnědé. Cévy vytváří na podélném řezu nápadné rýhy, dřeňové paprsky jsou viditelné pouze pod lupou. Letokruhy jsou dost výrazné, tak jako i kresba.</a:t>
            </a:r>
          </a:p>
        </p:txBody>
      </p:sp>
      <p:pic>
        <p:nvPicPr>
          <p:cNvPr id="4" name="Picture 7">
            <a:extLst>
              <a:ext uri="{FF2B5EF4-FFF2-40B4-BE49-F238E27FC236}">
                <a16:creationId xmlns:a16="http://schemas.microsoft.com/office/drawing/2014/main" id="{CDB27AFE-A3EB-6795-5417-6338A61DA5C5}"/>
              </a:ext>
            </a:extLst>
          </p:cNvPr>
          <p:cNvPicPr>
            <a:picLocks noGrp="1" noChangeAspect="1" noChangeArrowheads="1"/>
          </p:cNvPicPr>
          <p:nvPr>
            <p:ph sz="half" idx="1"/>
          </p:nvPr>
        </p:nvPicPr>
        <p:blipFill>
          <a:blip r:embed="rId3" r:link="rId4">
            <a:extLst>
              <a:ext uri="{28A0092B-C50C-407E-A947-70E740481C1C}">
                <a14:useLocalDpi xmlns:a14="http://schemas.microsoft.com/office/drawing/2010/main" val="0"/>
              </a:ext>
            </a:extLst>
          </a:blip>
          <a:srcRect/>
          <a:stretch>
            <a:fillRect/>
          </a:stretch>
        </p:blipFill>
        <p:spPr>
          <a:xfrm>
            <a:off x="7978775" y="381000"/>
            <a:ext cx="3744913" cy="2808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6">
            <a:extLst>
              <a:ext uri="{FF2B5EF4-FFF2-40B4-BE49-F238E27FC236}">
                <a16:creationId xmlns:a16="http://schemas.microsoft.com/office/drawing/2014/main" id="{3BD5E833-F016-CE32-9B72-48FFD83A9227}"/>
              </a:ext>
            </a:extLst>
          </p:cNvPr>
          <p:cNvSpPr txBox="1">
            <a:spLocks noChangeArrowheads="1"/>
          </p:cNvSpPr>
          <p:nvPr/>
        </p:nvSpPr>
        <p:spPr>
          <a:xfrm>
            <a:off x="285000" y="3042444"/>
            <a:ext cx="7115924" cy="4538662"/>
          </a:xfrm>
          <a:prstGeom prst="rect">
            <a:avLst/>
          </a:prstGeom>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algn="just">
              <a:buClr>
                <a:schemeClr val="bg2"/>
              </a:buClr>
            </a:pPr>
            <a:r>
              <a:rPr lang="cs-CZ" altLang="cs-CZ" sz="1600" b="1" kern="0" dirty="0"/>
              <a:t>Použití:</a:t>
            </a:r>
            <a:r>
              <a:rPr lang="cs-CZ" altLang="cs-CZ" sz="1600" kern="0" dirty="0"/>
              <a:t> V nábytkovém truhlářství (dýhování, parkety, tělocvičné nářadí, kvalitní topůrka, dříve i letecké vrtule. Dřevo je vhodné i na soustružení. </a:t>
            </a:r>
          </a:p>
        </p:txBody>
      </p:sp>
      <p:pic>
        <p:nvPicPr>
          <p:cNvPr id="6" name="Picture 8">
            <a:extLst>
              <a:ext uri="{FF2B5EF4-FFF2-40B4-BE49-F238E27FC236}">
                <a16:creationId xmlns:a16="http://schemas.microsoft.com/office/drawing/2014/main" id="{23A3EF61-1CC8-9F08-0BB9-3BAB0D55BC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8775" y="3370500"/>
            <a:ext cx="2160588"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29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12" name="Picture 8">
            <a:extLst>
              <a:ext uri="{FF2B5EF4-FFF2-40B4-BE49-F238E27FC236}">
                <a16:creationId xmlns:a16="http://schemas.microsoft.com/office/drawing/2014/main" id="{F9A09CFC-FA44-693B-42B8-E1D112896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914" y="3429000"/>
            <a:ext cx="28082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42152C2A-3CE3-0560-E44A-FD939A1F1B83}"/>
              </a:ext>
            </a:extLst>
          </p:cNvPr>
          <p:cNvSpPr txBox="1">
            <a:spLocks noChangeArrowheads="1"/>
          </p:cNvSpPr>
          <p:nvPr/>
        </p:nvSpPr>
        <p:spPr bwMode="auto">
          <a:xfrm>
            <a:off x="5352257" y="476251"/>
            <a:ext cx="5510212" cy="576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2"/>
              </a:buClr>
              <a:buSzPct val="80000"/>
              <a:buFont typeface="Wingdings" panose="05000000000000000000" pitchFamily="2" charset="2"/>
              <a:buChar char="l"/>
              <a:defRPr sz="3200" kern="1200">
                <a:solidFill>
                  <a:schemeClr val="tx1"/>
                </a:solidFill>
                <a:latin typeface="+mn-lt"/>
                <a:ea typeface="+mn-ea"/>
                <a:cs typeface="+mn-cs"/>
              </a:defRPr>
            </a:lvl1pPr>
            <a:lvl2pPr marL="742950" indent="-285750" algn="l" rtl="0" fontAlgn="base">
              <a:spcBef>
                <a:spcPct val="20000"/>
              </a:spcBef>
              <a:spcAft>
                <a:spcPct val="0"/>
              </a:spcAft>
              <a:buClr>
                <a:schemeClr val="tx1"/>
              </a:buClr>
              <a:buSzPct val="90000"/>
              <a:buChar char="–"/>
              <a:defRPr sz="2800" kern="1200">
                <a:solidFill>
                  <a:schemeClr val="tx1"/>
                </a:solidFill>
                <a:latin typeface="+mn-lt"/>
                <a:ea typeface="+mn-ea"/>
                <a:cs typeface="+mn-cs"/>
              </a:defRPr>
            </a:lvl2pPr>
            <a:lvl3pPr marL="1143000" indent="-228600" algn="l" rtl="0" fontAlgn="base">
              <a:spcBef>
                <a:spcPct val="20000"/>
              </a:spcBef>
              <a:spcAft>
                <a:spcPct val="0"/>
              </a:spcAft>
              <a:buClr>
                <a:schemeClr val="accent1"/>
              </a:buClr>
              <a:buSzPct val="60000"/>
              <a:buFont typeface="Wingdings" panose="05000000000000000000" pitchFamily="2" charset="2"/>
              <a:buChar char="l"/>
              <a:defRPr sz="2400" kern="1200">
                <a:solidFill>
                  <a:schemeClr val="tx1"/>
                </a:solidFill>
                <a:latin typeface="+mn-lt"/>
                <a:ea typeface="+mn-ea"/>
                <a:cs typeface="+mn-cs"/>
              </a:defRPr>
            </a:lvl3pPr>
            <a:lvl4pPr marL="1600200" indent="-228600" algn="l" rtl="0" fontAlgn="base">
              <a:spcBef>
                <a:spcPct val="20000"/>
              </a:spcBef>
              <a:spcAft>
                <a:spcPct val="0"/>
              </a:spcAft>
              <a:buClr>
                <a:schemeClr val="tx1"/>
              </a:buClr>
              <a:buChar char="–"/>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Font typeface="Wingdings" panose="05000000000000000000" pitchFamily="2" charset="2"/>
              <a:buNone/>
            </a:pPr>
            <a:endParaRPr lang="cs-CZ" altLang="cs-CZ" sz="900" b="1" dirty="0"/>
          </a:p>
          <a:p>
            <a:pPr algn="just">
              <a:lnSpc>
                <a:spcPct val="80000"/>
              </a:lnSpc>
              <a:buFont typeface="Wingdings" panose="05000000000000000000" pitchFamily="2" charset="2"/>
              <a:buNone/>
            </a:pPr>
            <a:r>
              <a:rPr lang="cs-CZ" altLang="cs-CZ" sz="1800" b="1" dirty="0">
                <a:effectLst>
                  <a:outerShdw blurRad="38100" dist="38100" dir="2700000" algn="tl">
                    <a:srgbClr val="000000"/>
                  </a:outerShdw>
                </a:effectLst>
              </a:rPr>
              <a:t>Habr obecný(</a:t>
            </a:r>
            <a:r>
              <a:rPr lang="cs-CZ" altLang="cs-CZ" sz="1800" b="1" dirty="0" err="1">
                <a:effectLst>
                  <a:outerShdw blurRad="38100" dist="38100" dir="2700000" algn="tl">
                    <a:srgbClr val="000000"/>
                  </a:outerShdw>
                </a:effectLst>
              </a:rPr>
              <a:t>Carpinus</a:t>
            </a:r>
            <a:r>
              <a:rPr lang="cs-CZ" altLang="cs-CZ" sz="1800" b="1" dirty="0">
                <a:effectLst>
                  <a:outerShdw blurRad="38100" dist="38100" dir="2700000" algn="tl">
                    <a:srgbClr val="000000"/>
                  </a:outerShdw>
                </a:effectLst>
              </a:rPr>
              <a:t> </a:t>
            </a:r>
            <a:r>
              <a:rPr lang="cs-CZ" altLang="cs-CZ" sz="1800" b="1" dirty="0" err="1">
                <a:effectLst>
                  <a:outerShdw blurRad="38100" dist="38100" dir="2700000" algn="tl">
                    <a:srgbClr val="000000"/>
                  </a:outerShdw>
                </a:effectLst>
              </a:rPr>
              <a:t>betulus</a:t>
            </a:r>
            <a:r>
              <a:rPr lang="cs-CZ" altLang="cs-CZ" sz="1800" b="1" dirty="0">
                <a:effectLst>
                  <a:outerShdw blurRad="38100" dist="38100" dir="2700000" algn="tl">
                    <a:srgbClr val="000000"/>
                  </a:outerShdw>
                </a:effectLst>
              </a:rPr>
              <a:t>)</a:t>
            </a:r>
            <a:r>
              <a:rPr lang="cs-CZ" altLang="cs-CZ" sz="1800" dirty="0">
                <a:effectLst>
                  <a:outerShdw blurRad="38100" dist="38100" dir="2700000" algn="tl">
                    <a:srgbClr val="000000"/>
                  </a:outerShdw>
                </a:effectLst>
              </a:rPr>
              <a:t> </a:t>
            </a:r>
          </a:p>
          <a:p>
            <a:pPr algn="just">
              <a:lnSpc>
                <a:spcPct val="80000"/>
              </a:lnSpc>
              <a:buFont typeface="Wingdings" panose="05000000000000000000" pitchFamily="2" charset="2"/>
              <a:buNone/>
            </a:pPr>
            <a:endParaRPr lang="cs-CZ" altLang="cs-CZ" sz="1800" b="1" dirty="0">
              <a:effectLst>
                <a:outerShdw blurRad="38100" dist="38100" dir="2700000" algn="tl">
                  <a:srgbClr val="000000"/>
                </a:outerShdw>
              </a:effectLst>
            </a:endParaRPr>
          </a:p>
          <a:p>
            <a:pPr algn="just">
              <a:lnSpc>
                <a:spcPct val="80000"/>
              </a:lnSpc>
              <a:buClr>
                <a:schemeClr val="bg2"/>
              </a:buClr>
            </a:pPr>
            <a:r>
              <a:rPr lang="cs-CZ" altLang="cs-CZ" sz="1600" b="1" dirty="0"/>
              <a:t>Barva dřeva:</a:t>
            </a:r>
            <a:r>
              <a:rPr lang="cs-CZ" altLang="cs-CZ" sz="1600" dirty="0"/>
              <a:t> běl a jádro žlutavě bílé až šedé, bez zbarvení jádra.</a:t>
            </a:r>
            <a:endParaRPr lang="cs-CZ" altLang="cs-CZ" sz="1600" b="1" dirty="0"/>
          </a:p>
          <a:p>
            <a:pPr algn="just">
              <a:lnSpc>
                <a:spcPct val="80000"/>
              </a:lnSpc>
              <a:buClr>
                <a:schemeClr val="bg2"/>
              </a:buClr>
            </a:pPr>
            <a:r>
              <a:rPr lang="cs-CZ" altLang="cs-CZ" sz="1600" b="1" dirty="0"/>
              <a:t>Vlastnosti:</a:t>
            </a:r>
            <a:r>
              <a:rPr lang="cs-CZ" altLang="cs-CZ" sz="1600" dirty="0"/>
              <a:t> velmi tvrdé, těžké, tuhé a ohebné, při sušení hodně sesychá, trhá se a bortí, těžko se opracovává, dobré zpracování povrchu.</a:t>
            </a:r>
            <a:endParaRPr lang="cs-CZ" altLang="cs-CZ" sz="1600" b="1" dirty="0"/>
          </a:p>
          <a:p>
            <a:pPr algn="just">
              <a:lnSpc>
                <a:spcPct val="80000"/>
              </a:lnSpc>
              <a:buClr>
                <a:schemeClr val="bg2"/>
              </a:buClr>
            </a:pPr>
            <a:r>
              <a:rPr lang="cs-CZ" altLang="cs-CZ" sz="1600" b="1" dirty="0"/>
              <a:t>Použití:</a:t>
            </a:r>
            <a:r>
              <a:rPr lang="cs-CZ" altLang="cs-CZ" sz="1600" dirty="0"/>
              <a:t> plaz hoblíku, držadla nástrojů, topůrka pro kladiva a jiné nástroje</a:t>
            </a:r>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dirty="0"/>
          </a:p>
          <a:p>
            <a:pPr algn="just">
              <a:lnSpc>
                <a:spcPct val="80000"/>
              </a:lnSpc>
              <a:buClr>
                <a:schemeClr val="bg2"/>
              </a:buClr>
            </a:pPr>
            <a:endParaRPr lang="cs-CZ" altLang="cs-CZ" sz="1600" b="1" dirty="0"/>
          </a:p>
          <a:p>
            <a:pPr algn="just">
              <a:lnSpc>
                <a:spcPct val="80000"/>
              </a:lnSpc>
              <a:buFont typeface="Wingdings" panose="05000000000000000000" pitchFamily="2" charset="2"/>
              <a:buNone/>
            </a:pPr>
            <a:r>
              <a:rPr lang="cs-CZ" altLang="cs-CZ" sz="1800" b="1" dirty="0">
                <a:effectLst>
                  <a:outerShdw blurRad="38100" dist="38100" dir="2700000" algn="tl">
                    <a:srgbClr val="000000"/>
                  </a:outerShdw>
                </a:effectLst>
              </a:rPr>
              <a:t>Lípa srdčitá(</a:t>
            </a:r>
            <a:r>
              <a:rPr lang="cs-CZ" altLang="cs-CZ" sz="1800" b="1" dirty="0" err="1">
                <a:effectLst>
                  <a:outerShdw blurRad="38100" dist="38100" dir="2700000" algn="tl">
                    <a:srgbClr val="000000"/>
                  </a:outerShdw>
                </a:effectLst>
              </a:rPr>
              <a:t>Tilia</a:t>
            </a:r>
            <a:r>
              <a:rPr lang="cs-CZ" altLang="cs-CZ" sz="1800" b="1" dirty="0">
                <a:effectLst>
                  <a:outerShdw blurRad="38100" dist="38100" dir="2700000" algn="tl">
                    <a:srgbClr val="000000"/>
                  </a:outerShdw>
                </a:effectLst>
              </a:rPr>
              <a:t> </a:t>
            </a:r>
            <a:r>
              <a:rPr lang="cs-CZ" altLang="cs-CZ" sz="1800" b="1" dirty="0" err="1">
                <a:effectLst>
                  <a:outerShdw blurRad="38100" dist="38100" dir="2700000" algn="tl">
                    <a:srgbClr val="000000"/>
                  </a:outerShdw>
                </a:effectLst>
              </a:rPr>
              <a:t>cordata</a:t>
            </a:r>
            <a:r>
              <a:rPr lang="cs-CZ" altLang="cs-CZ" sz="1800" b="1" dirty="0">
                <a:effectLst>
                  <a:outerShdw blurRad="38100" dist="38100" dir="2700000" algn="tl">
                    <a:srgbClr val="000000"/>
                  </a:outerShdw>
                </a:effectLst>
              </a:rPr>
              <a:t>)</a:t>
            </a:r>
            <a:r>
              <a:rPr lang="cs-CZ" altLang="cs-CZ" sz="1800" dirty="0">
                <a:effectLst>
                  <a:outerShdw blurRad="38100" dist="38100" dir="2700000" algn="tl">
                    <a:srgbClr val="000000"/>
                  </a:outerShdw>
                </a:effectLst>
              </a:rPr>
              <a:t> </a:t>
            </a:r>
          </a:p>
          <a:p>
            <a:pPr algn="just">
              <a:lnSpc>
                <a:spcPct val="80000"/>
              </a:lnSpc>
              <a:buFont typeface="Wingdings" panose="05000000000000000000" pitchFamily="2" charset="2"/>
              <a:buNone/>
            </a:pPr>
            <a:endParaRPr lang="cs-CZ" altLang="cs-CZ" sz="1800" b="1" dirty="0">
              <a:effectLst>
                <a:outerShdw blurRad="38100" dist="38100" dir="2700000" algn="tl">
                  <a:srgbClr val="000000"/>
                </a:outerShdw>
              </a:effectLst>
            </a:endParaRPr>
          </a:p>
          <a:p>
            <a:pPr algn="just">
              <a:lnSpc>
                <a:spcPct val="80000"/>
              </a:lnSpc>
              <a:buClr>
                <a:schemeClr val="bg2"/>
              </a:buClr>
            </a:pPr>
            <a:r>
              <a:rPr lang="cs-CZ" altLang="cs-CZ" sz="1600" b="1" dirty="0"/>
              <a:t>Barva dřeva:</a:t>
            </a:r>
            <a:r>
              <a:rPr lang="cs-CZ" altLang="cs-CZ" sz="1600" dirty="0"/>
              <a:t> běl běložlutá až lehce načervenalá, velmi široká, vyzrálé dřevo stejně zbarvené.</a:t>
            </a:r>
            <a:endParaRPr lang="cs-CZ" altLang="cs-CZ" sz="1600" b="1" dirty="0"/>
          </a:p>
          <a:p>
            <a:pPr algn="just">
              <a:lnSpc>
                <a:spcPct val="80000"/>
              </a:lnSpc>
              <a:buClr>
                <a:schemeClr val="bg2"/>
              </a:buClr>
            </a:pPr>
            <a:r>
              <a:rPr lang="cs-CZ" altLang="cs-CZ" sz="1600" b="1" dirty="0"/>
              <a:t>Vlastnosti:</a:t>
            </a:r>
            <a:r>
              <a:rPr lang="cs-CZ" altLang="cs-CZ" sz="1600" dirty="0"/>
              <a:t> měkké, lehké, tuhé a značně elastické, středně ohebné, dobrá rozměrová a tvarová stálost, za určitých podmínek se dobře suší, dobře se opracovává, dobré zpracování povrchu.</a:t>
            </a:r>
            <a:endParaRPr lang="cs-CZ" altLang="cs-CZ" sz="1600" b="1" dirty="0"/>
          </a:p>
          <a:p>
            <a:pPr algn="just">
              <a:lnSpc>
                <a:spcPct val="80000"/>
              </a:lnSpc>
              <a:buClr>
                <a:schemeClr val="bg2"/>
              </a:buClr>
            </a:pPr>
            <a:r>
              <a:rPr lang="cs-CZ" altLang="cs-CZ" sz="1600" b="1" dirty="0"/>
              <a:t>Použití:</a:t>
            </a:r>
            <a:r>
              <a:rPr lang="cs-CZ" altLang="cs-CZ" sz="1600" dirty="0"/>
              <a:t> řezbářské a soustružnické práce, umělecké prvky, rýsovací stoly, překližkové dýhy, poddýžky</a:t>
            </a:r>
          </a:p>
        </p:txBody>
      </p:sp>
      <p:pic>
        <p:nvPicPr>
          <p:cNvPr id="5" name="Picture 7">
            <a:extLst>
              <a:ext uri="{FF2B5EF4-FFF2-40B4-BE49-F238E27FC236}">
                <a16:creationId xmlns:a16="http://schemas.microsoft.com/office/drawing/2014/main" id="{5E2DB068-5637-2C10-565B-B74D72627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914" y="258764"/>
            <a:ext cx="2879725" cy="287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F629D414-0591-D609-7BF1-ABB32D6784D4}"/>
              </a:ext>
            </a:extLst>
          </p:cNvPr>
          <p:cNvPicPr>
            <a:picLocks noChangeAspect="1"/>
          </p:cNvPicPr>
          <p:nvPr/>
        </p:nvPicPr>
        <p:blipFill>
          <a:blip r:embed="rId2"/>
          <a:stretch>
            <a:fillRect/>
          </a:stretch>
        </p:blipFill>
        <p:spPr>
          <a:xfrm>
            <a:off x="666000" y="635364"/>
            <a:ext cx="10506825" cy="5405569"/>
          </a:xfrm>
          <a:prstGeom prst="rect">
            <a:avLst/>
          </a:prstGeom>
        </p:spPr>
      </p:pic>
      <p:sp>
        <p:nvSpPr>
          <p:cNvPr id="3" name="Zástupný symbol pro číslo snímku 2">
            <a:extLst>
              <a:ext uri="{FF2B5EF4-FFF2-40B4-BE49-F238E27FC236}">
                <a16:creationId xmlns:a16="http://schemas.microsoft.com/office/drawing/2014/main" id="{AD44434A-2A57-1C39-659C-5C8705997D33}"/>
              </a:ext>
            </a:extLst>
          </p:cNvPr>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Tree>
    <p:extLst>
      <p:ext uri="{BB962C8B-B14F-4D97-AF65-F5344CB8AC3E}">
        <p14:creationId xmlns:p14="http://schemas.microsoft.com/office/powerpoint/2010/main" val="2418939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23</a:t>
            </a:fld>
            <a:endParaRPr lang="cs-CZ" altLang="cs-CZ"/>
          </a:p>
        </p:txBody>
      </p:sp>
      <p:sp>
        <p:nvSpPr>
          <p:cNvPr id="4" name="TextovéPole 3">
            <a:extLst>
              <a:ext uri="{FF2B5EF4-FFF2-40B4-BE49-F238E27FC236}">
                <a16:creationId xmlns:a16="http://schemas.microsoft.com/office/drawing/2014/main" id="{3AC62AA4-87D0-4130-9682-45491E664A2E}"/>
              </a:ext>
            </a:extLst>
          </p:cNvPr>
          <p:cNvSpPr txBox="1"/>
          <p:nvPr/>
        </p:nvSpPr>
        <p:spPr>
          <a:xfrm>
            <a:off x="342902" y="378000"/>
            <a:ext cx="1273248" cy="584775"/>
          </a:xfrm>
          <a:prstGeom prst="rect">
            <a:avLst/>
          </a:prstGeom>
          <a:solidFill>
            <a:schemeClr val="tx2">
              <a:lumMod val="20000"/>
              <a:lumOff val="80000"/>
            </a:schemeClr>
          </a:solidFill>
          <a:ln>
            <a:solidFill>
              <a:schemeClr val="accent2"/>
            </a:solidFill>
          </a:ln>
        </p:spPr>
        <p:txBody>
          <a:bodyPr wrap="square" rtlCol="0">
            <a:spAutoFit/>
          </a:bodyPr>
          <a:lstStyle/>
          <a:p>
            <a:pPr algn="l"/>
            <a:r>
              <a:rPr lang="cs-CZ" sz="3200" b="1" dirty="0">
                <a:latin typeface="+mn-lt"/>
              </a:rPr>
              <a:t>Papír</a:t>
            </a:r>
          </a:p>
        </p:txBody>
      </p:sp>
      <p:sp>
        <p:nvSpPr>
          <p:cNvPr id="5" name="TextovéPole 4">
            <a:extLst>
              <a:ext uri="{FF2B5EF4-FFF2-40B4-BE49-F238E27FC236}">
                <a16:creationId xmlns:a16="http://schemas.microsoft.com/office/drawing/2014/main" id="{99F86155-A225-4A41-8606-A4A73D5F6ADE}"/>
              </a:ext>
            </a:extLst>
          </p:cNvPr>
          <p:cNvSpPr txBox="1"/>
          <p:nvPr/>
        </p:nvSpPr>
        <p:spPr>
          <a:xfrm>
            <a:off x="342902" y="1121504"/>
            <a:ext cx="11586828" cy="1200329"/>
          </a:xfrm>
          <a:prstGeom prst="rect">
            <a:avLst/>
          </a:prstGeom>
          <a:noFill/>
        </p:spPr>
        <p:txBody>
          <a:bodyPr wrap="square">
            <a:spAutoFit/>
          </a:bodyPr>
          <a:lstStyle/>
          <a:p>
            <a:pPr algn="just"/>
            <a:r>
              <a:rPr lang="cs-CZ" sz="1800" b="1" i="0" dirty="0">
                <a:solidFill>
                  <a:srgbClr val="202122"/>
                </a:solidFill>
                <a:effectLst/>
                <a:latin typeface="Arial" panose="020B0604020202020204" pitchFamily="34" charset="0"/>
              </a:rPr>
              <a:t>Papír</a:t>
            </a:r>
            <a:r>
              <a:rPr lang="cs-CZ" sz="1800" b="0" i="0" dirty="0">
                <a:solidFill>
                  <a:srgbClr val="202122"/>
                </a:solidFill>
                <a:effectLst/>
                <a:latin typeface="Arial" panose="020B0604020202020204" pitchFamily="34" charset="0"/>
              </a:rPr>
              <a:t> je tenký, hladký materiál vyráběný zhutněním </a:t>
            </a:r>
            <a:r>
              <a:rPr lang="cs-CZ" sz="1800" b="0" i="0" u="none" strike="noStrike" dirty="0">
                <a:solidFill>
                  <a:srgbClr val="0645AD"/>
                </a:solidFill>
                <a:effectLst/>
                <a:latin typeface="Arial" panose="020B0604020202020204" pitchFamily="34" charset="0"/>
                <a:hlinkClick r:id="rId2" tooltip="Vlákno"/>
              </a:rPr>
              <a:t>vlákna</a:t>
            </a:r>
            <a:r>
              <a:rPr lang="cs-CZ" sz="1800" b="0" i="0" dirty="0">
                <a:solidFill>
                  <a:srgbClr val="202122"/>
                </a:solidFill>
                <a:effectLst/>
                <a:latin typeface="Arial" panose="020B0604020202020204" pitchFamily="34" charset="0"/>
              </a:rPr>
              <a:t>. Použitá vlákna jsou obvykle přírodní a založená na </a:t>
            </a:r>
            <a:r>
              <a:rPr lang="cs-CZ" sz="1800" b="0" i="0" u="none" strike="noStrike" dirty="0">
                <a:solidFill>
                  <a:srgbClr val="0645AD"/>
                </a:solidFill>
                <a:effectLst/>
                <a:latin typeface="Arial" panose="020B0604020202020204" pitchFamily="34" charset="0"/>
                <a:hlinkClick r:id="rId3" tooltip="Celulóza"/>
              </a:rPr>
              <a:t>celulóze</a:t>
            </a:r>
            <a:r>
              <a:rPr lang="cs-CZ" sz="1800" b="0" i="0" dirty="0">
                <a:solidFill>
                  <a:srgbClr val="202122"/>
                </a:solidFill>
                <a:effectLst/>
                <a:latin typeface="Arial" panose="020B0604020202020204" pitchFamily="34" charset="0"/>
              </a:rPr>
              <a:t>. Nejobvyklejší materiál je </a:t>
            </a:r>
            <a:r>
              <a:rPr lang="cs-CZ" sz="1800" b="0" i="0" u="none" strike="noStrike" dirty="0">
                <a:solidFill>
                  <a:srgbClr val="0645AD"/>
                </a:solidFill>
                <a:effectLst/>
                <a:latin typeface="Arial" panose="020B0604020202020204" pitchFamily="34" charset="0"/>
                <a:hlinkClick r:id="rId4" tooltip="Buničina"/>
              </a:rPr>
              <a:t>buničina</a:t>
            </a:r>
            <a:r>
              <a:rPr lang="cs-CZ" sz="1800" b="0" i="0" dirty="0">
                <a:solidFill>
                  <a:srgbClr val="202122"/>
                </a:solidFill>
                <a:effectLst/>
                <a:latin typeface="Arial" panose="020B0604020202020204" pitchFamily="34" charset="0"/>
              </a:rPr>
              <a:t> vyrobená ze dřeva (většinou </a:t>
            </a:r>
            <a:r>
              <a:rPr lang="cs-CZ" sz="1800" b="0" i="0" u="none" strike="noStrike" dirty="0">
                <a:solidFill>
                  <a:srgbClr val="0645AD"/>
                </a:solidFill>
                <a:effectLst/>
                <a:latin typeface="Arial" panose="020B0604020202020204" pitchFamily="34" charset="0"/>
                <a:hlinkClick r:id="rId5" tooltip="Smrk"/>
              </a:rPr>
              <a:t>smrku</a:t>
            </a:r>
            <a:r>
              <a:rPr lang="cs-CZ" sz="1800" b="0" i="0" dirty="0">
                <a:solidFill>
                  <a:srgbClr val="202122"/>
                </a:solidFill>
                <a:effectLst/>
                <a:latin typeface="Arial" panose="020B0604020202020204" pitchFamily="34" charset="0"/>
              </a:rPr>
              <a:t>), či ze sekundárních vláken (sběrový papír), ale mohou být použity i jiné </a:t>
            </a:r>
            <a:r>
              <a:rPr lang="cs-CZ" sz="1800" b="0" i="0" u="none" strike="noStrike" dirty="0">
                <a:solidFill>
                  <a:srgbClr val="BA0000"/>
                </a:solidFill>
                <a:effectLst/>
                <a:latin typeface="Arial" panose="020B0604020202020204" pitchFamily="34" charset="0"/>
                <a:hlinkClick r:id="rId6" tooltip="Plodinové vlákno (stránka neexistuje)"/>
              </a:rPr>
              <a:t>rostlinné vláknité</a:t>
            </a:r>
            <a:r>
              <a:rPr lang="cs-CZ" sz="1800" b="0" i="0" dirty="0">
                <a:solidFill>
                  <a:srgbClr val="202122"/>
                </a:solidFill>
                <a:effectLst/>
                <a:latin typeface="Arial" panose="020B0604020202020204" pitchFamily="34" charset="0"/>
              </a:rPr>
              <a:t> materiály jako </a:t>
            </a:r>
            <a:r>
              <a:rPr lang="cs-CZ" sz="1800" b="0" i="0" u="none" strike="noStrike" dirty="0">
                <a:solidFill>
                  <a:srgbClr val="0645AD"/>
                </a:solidFill>
                <a:effectLst/>
                <a:latin typeface="Arial" panose="020B0604020202020204" pitchFamily="34" charset="0"/>
                <a:hlinkClick r:id="rId7" tooltip="Bavlna"/>
              </a:rPr>
              <a:t>bavlna</a:t>
            </a:r>
            <a:r>
              <a:rPr lang="cs-CZ" sz="1800" b="0" i="0" dirty="0">
                <a:solidFill>
                  <a:srgbClr val="202122"/>
                </a:solidFill>
                <a:effectLst/>
                <a:latin typeface="Arial" panose="020B0604020202020204" pitchFamily="34" charset="0"/>
              </a:rPr>
              <a:t>, a </a:t>
            </a:r>
            <a:r>
              <a:rPr lang="cs-CZ" sz="1800" b="0" i="0" u="none" strike="noStrike" dirty="0">
                <a:solidFill>
                  <a:srgbClr val="0645AD"/>
                </a:solidFill>
                <a:effectLst/>
                <a:latin typeface="Arial" panose="020B0604020202020204" pitchFamily="34" charset="0"/>
                <a:hlinkClick r:id="rId8" tooltip="Konopí seté"/>
              </a:rPr>
              <a:t>konopí</a:t>
            </a:r>
            <a:r>
              <a:rPr lang="cs-CZ" sz="1800" b="0" i="0" dirty="0">
                <a:solidFill>
                  <a:srgbClr val="202122"/>
                </a:solidFill>
                <a:effectLst/>
                <a:latin typeface="Arial" panose="020B0604020202020204" pitchFamily="34" charset="0"/>
              </a:rPr>
              <a:t>, vlákna bource morušového, ale i jiné alternativní suroviny.</a:t>
            </a:r>
            <a:endParaRPr lang="cs-CZ" sz="1800" dirty="0"/>
          </a:p>
        </p:txBody>
      </p:sp>
      <p:pic>
        <p:nvPicPr>
          <p:cNvPr id="6" name="Obrázek 5">
            <a:extLst>
              <a:ext uri="{FF2B5EF4-FFF2-40B4-BE49-F238E27FC236}">
                <a16:creationId xmlns:a16="http://schemas.microsoft.com/office/drawing/2014/main" id="{BD7CCD0B-7F75-45FA-A867-6DFB277EB8F9}"/>
              </a:ext>
            </a:extLst>
          </p:cNvPr>
          <p:cNvPicPr>
            <a:picLocks noChangeAspect="1"/>
          </p:cNvPicPr>
          <p:nvPr/>
        </p:nvPicPr>
        <p:blipFill>
          <a:blip r:embed="rId9"/>
          <a:stretch>
            <a:fillRect/>
          </a:stretch>
        </p:blipFill>
        <p:spPr>
          <a:xfrm>
            <a:off x="414000" y="2479611"/>
            <a:ext cx="6597264" cy="4000389"/>
          </a:xfrm>
          <a:prstGeom prst="rect">
            <a:avLst/>
          </a:prstGeom>
        </p:spPr>
      </p:pic>
      <p:sp>
        <p:nvSpPr>
          <p:cNvPr id="8" name="TextovéPole 4">
            <a:extLst>
              <a:ext uri="{FF2B5EF4-FFF2-40B4-BE49-F238E27FC236}">
                <a16:creationId xmlns:a16="http://schemas.microsoft.com/office/drawing/2014/main" id="{C188B9FA-4A7C-4A6C-A1FB-6E371D345C99}"/>
              </a:ext>
            </a:extLst>
          </p:cNvPr>
          <p:cNvSpPr txBox="1">
            <a:spLocks noChangeArrowheads="1"/>
          </p:cNvSpPr>
          <p:nvPr/>
        </p:nvSpPr>
        <p:spPr bwMode="auto">
          <a:xfrm>
            <a:off x="7134447" y="2321833"/>
            <a:ext cx="47146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a:solidFill>
                  <a:schemeClr val="tx1"/>
                </a:solidFill>
                <a:latin typeface="Arial" charset="0"/>
              </a:defRPr>
            </a:lvl1pPr>
            <a:lvl2pPr marL="914400" indent="-4572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346200" indent="-1346200" algn="l" eaLnBrk="1" hangingPunct="1">
              <a:defRPr/>
            </a:pPr>
            <a:r>
              <a:rPr lang="cs-CZ" altLang="cs-CZ" sz="1800" b="1" dirty="0"/>
              <a:t>Vláknina</a:t>
            </a:r>
            <a:r>
              <a:rPr lang="cs-CZ" altLang="cs-CZ" sz="1800" dirty="0"/>
              <a:t> = jednotlivá rostlinná vlákna, která tvoří řetězce neškrobových polysacharidů</a:t>
            </a:r>
          </a:p>
          <a:p>
            <a:pPr algn="l" eaLnBrk="1" hangingPunct="1">
              <a:defRPr/>
            </a:pPr>
            <a:endParaRPr lang="cs-CZ" altLang="cs-CZ" sz="1800" dirty="0"/>
          </a:p>
          <a:p>
            <a:pPr lvl="1" algn="l" eaLnBrk="1" hangingPunct="1">
              <a:defRPr/>
            </a:pPr>
            <a:endParaRPr lang="cs-CZ" altLang="cs-CZ" sz="1800" dirty="0"/>
          </a:p>
          <a:p>
            <a:pPr algn="l" eaLnBrk="1" hangingPunct="1">
              <a:defRPr/>
            </a:pPr>
            <a:endParaRPr lang="en-GB" altLang="cs-CZ" sz="1800" dirty="0"/>
          </a:p>
        </p:txBody>
      </p:sp>
      <p:pic>
        <p:nvPicPr>
          <p:cNvPr id="9" name="Picture 2" descr="http://www.abctechsystem.cz/files/drevo.jpg">
            <a:extLst>
              <a:ext uri="{FF2B5EF4-FFF2-40B4-BE49-F238E27FC236}">
                <a16:creationId xmlns:a16="http://schemas.microsoft.com/office/drawing/2014/main" id="{397859B3-BED2-424A-96D8-649E1A9FCF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6356" y="3509263"/>
            <a:ext cx="100806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visnove.cz/proobcany/wp-content/uploads/2011/03/sber.jpg">
            <a:extLst>
              <a:ext uri="{FF2B5EF4-FFF2-40B4-BE49-F238E27FC236}">
                <a16:creationId xmlns:a16="http://schemas.microsoft.com/office/drawing/2014/main" id="{2F9EA761-DF38-4461-961E-EE9673193F8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86327" y="3536077"/>
            <a:ext cx="12954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myslivecke-zbozi.cz/fotky7141/bavlna.jpg">
            <a:extLst>
              <a:ext uri="{FF2B5EF4-FFF2-40B4-BE49-F238E27FC236}">
                <a16:creationId xmlns:a16="http://schemas.microsoft.com/office/drawing/2014/main" id="{FD53A14B-457B-4602-A784-9E87ECD5B5E8}"/>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04910" y="3481163"/>
            <a:ext cx="1008063"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http://www.krystalhelp.cz/obrazy/konopi.gif">
            <a:extLst>
              <a:ext uri="{FF2B5EF4-FFF2-40B4-BE49-F238E27FC236}">
                <a16:creationId xmlns:a16="http://schemas.microsoft.com/office/drawing/2014/main" id="{34BFEF12-0E5A-4DD2-B047-AB47A4C64A6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036156" y="3502472"/>
            <a:ext cx="94615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ovéPole 1">
            <a:extLst>
              <a:ext uri="{FF2B5EF4-FFF2-40B4-BE49-F238E27FC236}">
                <a16:creationId xmlns:a16="http://schemas.microsoft.com/office/drawing/2014/main" id="{5CFB787D-B64D-4284-B8F2-0B2F9632081D}"/>
              </a:ext>
            </a:extLst>
          </p:cNvPr>
          <p:cNvSpPr txBox="1">
            <a:spLocks noChangeArrowheads="1"/>
          </p:cNvSpPr>
          <p:nvPr/>
        </p:nvSpPr>
        <p:spPr bwMode="auto">
          <a:xfrm>
            <a:off x="6688174" y="4738626"/>
            <a:ext cx="5775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cs-CZ" altLang="cs-CZ" sz="1600" dirty="0">
                <a:latin typeface="Arial" panose="020B0604020202020204" pitchFamily="34" charset="0"/>
              </a:rPr>
              <a:t>Zdroje vlákniny (dřevo, sběrový papír, bavlník, konopí)</a:t>
            </a:r>
          </a:p>
        </p:txBody>
      </p:sp>
    </p:spTree>
    <p:extLst>
      <p:ext uri="{BB962C8B-B14F-4D97-AF65-F5344CB8AC3E}">
        <p14:creationId xmlns:p14="http://schemas.microsoft.com/office/powerpoint/2010/main" val="235117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AE2E27CF-1C4D-4A4D-B34B-EDC2FB7681A1}"/>
              </a:ext>
            </a:extLst>
          </p:cNvPr>
          <p:cNvSpPr>
            <a:spLocks noGrp="1"/>
          </p:cNvSpPr>
          <p:nvPr>
            <p:ph type="sldNum" sz="quarter" idx="11"/>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24</a:t>
            </a:fld>
            <a:endParaRPr lang="cs-CZ" altLang="cs-CZ"/>
          </a:p>
        </p:txBody>
      </p:sp>
      <p:pic>
        <p:nvPicPr>
          <p:cNvPr id="4" name="Obrázek 3">
            <a:extLst>
              <a:ext uri="{FF2B5EF4-FFF2-40B4-BE49-F238E27FC236}">
                <a16:creationId xmlns:a16="http://schemas.microsoft.com/office/drawing/2014/main" id="{BFD974F7-0BBA-433A-B108-F3447398C3DB}"/>
              </a:ext>
            </a:extLst>
          </p:cNvPr>
          <p:cNvPicPr>
            <a:picLocks noChangeAspect="1"/>
          </p:cNvPicPr>
          <p:nvPr/>
        </p:nvPicPr>
        <p:blipFill>
          <a:blip r:embed="rId2"/>
          <a:stretch>
            <a:fillRect/>
          </a:stretch>
        </p:blipFill>
        <p:spPr>
          <a:xfrm>
            <a:off x="451653" y="378001"/>
            <a:ext cx="5969926" cy="2610901"/>
          </a:xfrm>
          <a:prstGeom prst="rect">
            <a:avLst/>
          </a:prstGeom>
        </p:spPr>
      </p:pic>
      <p:pic>
        <p:nvPicPr>
          <p:cNvPr id="5" name="Obrázek 4">
            <a:extLst>
              <a:ext uri="{FF2B5EF4-FFF2-40B4-BE49-F238E27FC236}">
                <a16:creationId xmlns:a16="http://schemas.microsoft.com/office/drawing/2014/main" id="{43AB20D2-6C2F-4986-BAB6-BBA9ED51ED43}"/>
              </a:ext>
            </a:extLst>
          </p:cNvPr>
          <p:cNvPicPr>
            <a:picLocks noChangeAspect="1"/>
          </p:cNvPicPr>
          <p:nvPr/>
        </p:nvPicPr>
        <p:blipFill>
          <a:blip r:embed="rId3"/>
          <a:stretch>
            <a:fillRect/>
          </a:stretch>
        </p:blipFill>
        <p:spPr>
          <a:xfrm rot="16200000">
            <a:off x="8601537" y="-117254"/>
            <a:ext cx="2278780" cy="3269290"/>
          </a:xfrm>
          <a:prstGeom prst="rect">
            <a:avLst/>
          </a:prstGeom>
        </p:spPr>
      </p:pic>
      <p:pic>
        <p:nvPicPr>
          <p:cNvPr id="8" name="Obrázek 7">
            <a:extLst>
              <a:ext uri="{FF2B5EF4-FFF2-40B4-BE49-F238E27FC236}">
                <a16:creationId xmlns:a16="http://schemas.microsoft.com/office/drawing/2014/main" id="{A1DB13C4-6176-4754-873B-A87483EC56CA}"/>
              </a:ext>
            </a:extLst>
          </p:cNvPr>
          <p:cNvPicPr>
            <a:picLocks noChangeAspect="1"/>
          </p:cNvPicPr>
          <p:nvPr/>
        </p:nvPicPr>
        <p:blipFill>
          <a:blip r:embed="rId4"/>
          <a:stretch>
            <a:fillRect/>
          </a:stretch>
        </p:blipFill>
        <p:spPr>
          <a:xfrm>
            <a:off x="3550340" y="2954974"/>
            <a:ext cx="5742477" cy="3525025"/>
          </a:xfrm>
          <a:prstGeom prst="rect">
            <a:avLst/>
          </a:prstGeom>
        </p:spPr>
      </p:pic>
    </p:spTree>
    <p:extLst>
      <p:ext uri="{BB962C8B-B14F-4D97-AF65-F5344CB8AC3E}">
        <p14:creationId xmlns:p14="http://schemas.microsoft.com/office/powerpoint/2010/main" val="1977495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1E72C3A-0CD9-4C1A-A312-EFB8321026DC}"/>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8B64C5-A303-4B0F-8F7E-21494862EC8B}"/>
              </a:ext>
            </a:extLst>
          </p:cNvPr>
          <p:cNvSpPr>
            <a:spLocks noGrp="1"/>
          </p:cNvSpPr>
          <p:nvPr>
            <p:ph type="sldNum" sz="quarter" idx="11"/>
          </p:nvPr>
        </p:nvSpPr>
        <p:spPr/>
        <p:txBody>
          <a:bodyPr/>
          <a:lstStyle/>
          <a:p>
            <a:fld id="{0970407D-EE58-4A0B-824B-1D3AE42DD9CF}" type="slidenum">
              <a:rPr lang="cs-CZ" altLang="cs-CZ" smtClean="0"/>
              <a:pPr/>
              <a:t>25</a:t>
            </a:fld>
            <a:endParaRPr lang="cs-CZ" altLang="cs-CZ" dirty="0"/>
          </a:p>
        </p:txBody>
      </p:sp>
      <p:pic>
        <p:nvPicPr>
          <p:cNvPr id="8" name="Obrázek 7">
            <a:extLst>
              <a:ext uri="{FF2B5EF4-FFF2-40B4-BE49-F238E27FC236}">
                <a16:creationId xmlns:a16="http://schemas.microsoft.com/office/drawing/2014/main" id="{404FDFFA-2A5D-4EC3-A59D-7693E96E47F1}"/>
              </a:ext>
            </a:extLst>
          </p:cNvPr>
          <p:cNvPicPr>
            <a:picLocks noChangeAspect="1"/>
          </p:cNvPicPr>
          <p:nvPr/>
        </p:nvPicPr>
        <p:blipFill>
          <a:blip r:embed="rId2"/>
          <a:stretch>
            <a:fillRect/>
          </a:stretch>
        </p:blipFill>
        <p:spPr>
          <a:xfrm>
            <a:off x="414000" y="221181"/>
            <a:ext cx="5763516" cy="3340726"/>
          </a:xfrm>
          <a:prstGeom prst="rect">
            <a:avLst/>
          </a:prstGeom>
        </p:spPr>
      </p:pic>
      <p:pic>
        <p:nvPicPr>
          <p:cNvPr id="9" name="Obrázek 8">
            <a:extLst>
              <a:ext uri="{FF2B5EF4-FFF2-40B4-BE49-F238E27FC236}">
                <a16:creationId xmlns:a16="http://schemas.microsoft.com/office/drawing/2014/main" id="{7BC70F3E-EC2A-439B-A70D-3AC6FE060C65}"/>
              </a:ext>
            </a:extLst>
          </p:cNvPr>
          <p:cNvPicPr>
            <a:picLocks noChangeAspect="1"/>
          </p:cNvPicPr>
          <p:nvPr/>
        </p:nvPicPr>
        <p:blipFill>
          <a:blip r:embed="rId3"/>
          <a:stretch>
            <a:fillRect/>
          </a:stretch>
        </p:blipFill>
        <p:spPr>
          <a:xfrm>
            <a:off x="6347636" y="221181"/>
            <a:ext cx="5327133" cy="3728993"/>
          </a:xfrm>
          <a:prstGeom prst="rect">
            <a:avLst/>
          </a:prstGeom>
        </p:spPr>
      </p:pic>
      <p:pic>
        <p:nvPicPr>
          <p:cNvPr id="11" name="Obrázek 10">
            <a:extLst>
              <a:ext uri="{FF2B5EF4-FFF2-40B4-BE49-F238E27FC236}">
                <a16:creationId xmlns:a16="http://schemas.microsoft.com/office/drawing/2014/main" id="{38A24F9D-E30D-44DE-AE7B-B3BDA57E7398}"/>
              </a:ext>
            </a:extLst>
          </p:cNvPr>
          <p:cNvPicPr>
            <a:picLocks noChangeAspect="1"/>
          </p:cNvPicPr>
          <p:nvPr/>
        </p:nvPicPr>
        <p:blipFill>
          <a:blip r:embed="rId4"/>
          <a:stretch>
            <a:fillRect/>
          </a:stretch>
        </p:blipFill>
        <p:spPr>
          <a:xfrm>
            <a:off x="720000" y="3721395"/>
            <a:ext cx="4746789" cy="2758605"/>
          </a:xfrm>
          <a:prstGeom prst="rect">
            <a:avLst/>
          </a:prstGeom>
        </p:spPr>
      </p:pic>
    </p:spTree>
    <p:extLst>
      <p:ext uri="{BB962C8B-B14F-4D97-AF65-F5344CB8AC3E}">
        <p14:creationId xmlns:p14="http://schemas.microsoft.com/office/powerpoint/2010/main" val="2894413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26</a:t>
            </a:fld>
            <a:endParaRPr lang="cs-CZ" altLang="cs-CZ" dirty="0"/>
          </a:p>
        </p:txBody>
      </p:sp>
      <p:pic>
        <p:nvPicPr>
          <p:cNvPr id="12" name="Obrázek 11">
            <a:extLst>
              <a:ext uri="{FF2B5EF4-FFF2-40B4-BE49-F238E27FC236}">
                <a16:creationId xmlns:a16="http://schemas.microsoft.com/office/drawing/2014/main" id="{A1980568-0E92-4463-9594-B8CE275B94FE}"/>
              </a:ext>
            </a:extLst>
          </p:cNvPr>
          <p:cNvPicPr>
            <a:picLocks noChangeAspect="1"/>
          </p:cNvPicPr>
          <p:nvPr/>
        </p:nvPicPr>
        <p:blipFill>
          <a:blip r:embed="rId2"/>
          <a:stretch>
            <a:fillRect/>
          </a:stretch>
        </p:blipFill>
        <p:spPr>
          <a:xfrm>
            <a:off x="414000" y="378000"/>
            <a:ext cx="5394590" cy="4482427"/>
          </a:xfrm>
          <a:prstGeom prst="rect">
            <a:avLst/>
          </a:prstGeom>
        </p:spPr>
      </p:pic>
      <p:pic>
        <p:nvPicPr>
          <p:cNvPr id="14" name="Obrázek 13">
            <a:extLst>
              <a:ext uri="{FF2B5EF4-FFF2-40B4-BE49-F238E27FC236}">
                <a16:creationId xmlns:a16="http://schemas.microsoft.com/office/drawing/2014/main" id="{6AF115A0-41DF-4637-BE02-8DEAC9B9031E}"/>
              </a:ext>
            </a:extLst>
          </p:cNvPr>
          <p:cNvPicPr>
            <a:picLocks noChangeAspect="1"/>
          </p:cNvPicPr>
          <p:nvPr/>
        </p:nvPicPr>
        <p:blipFill>
          <a:blip r:embed="rId3"/>
          <a:stretch>
            <a:fillRect/>
          </a:stretch>
        </p:blipFill>
        <p:spPr>
          <a:xfrm>
            <a:off x="6250459" y="378000"/>
            <a:ext cx="5527541" cy="3455582"/>
          </a:xfrm>
          <a:prstGeom prst="rect">
            <a:avLst/>
          </a:prstGeom>
        </p:spPr>
      </p:pic>
      <p:pic>
        <p:nvPicPr>
          <p:cNvPr id="16" name="Obrázek 15">
            <a:extLst>
              <a:ext uri="{FF2B5EF4-FFF2-40B4-BE49-F238E27FC236}">
                <a16:creationId xmlns:a16="http://schemas.microsoft.com/office/drawing/2014/main" id="{63310506-CEE3-4CCC-BD37-3E5900E6811B}"/>
              </a:ext>
            </a:extLst>
          </p:cNvPr>
          <p:cNvPicPr>
            <a:picLocks noChangeAspect="1"/>
          </p:cNvPicPr>
          <p:nvPr/>
        </p:nvPicPr>
        <p:blipFill>
          <a:blip r:embed="rId4"/>
          <a:stretch>
            <a:fillRect/>
          </a:stretch>
        </p:blipFill>
        <p:spPr>
          <a:xfrm>
            <a:off x="6397258" y="4039530"/>
            <a:ext cx="3888525" cy="1982522"/>
          </a:xfrm>
          <a:prstGeom prst="rect">
            <a:avLst/>
          </a:prstGeom>
        </p:spPr>
      </p:pic>
    </p:spTree>
    <p:extLst>
      <p:ext uri="{BB962C8B-B14F-4D97-AF65-F5344CB8AC3E}">
        <p14:creationId xmlns:p14="http://schemas.microsoft.com/office/powerpoint/2010/main" val="1795181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27</a:t>
            </a:fld>
            <a:endParaRPr lang="cs-CZ" altLang="cs-CZ" dirty="0"/>
          </a:p>
        </p:txBody>
      </p:sp>
      <p:pic>
        <p:nvPicPr>
          <p:cNvPr id="5" name="Obrázek 4">
            <a:extLst>
              <a:ext uri="{FF2B5EF4-FFF2-40B4-BE49-F238E27FC236}">
                <a16:creationId xmlns:a16="http://schemas.microsoft.com/office/drawing/2014/main" id="{83A399CA-CE3C-42E1-9624-DA51F456004B}"/>
              </a:ext>
            </a:extLst>
          </p:cNvPr>
          <p:cNvPicPr>
            <a:picLocks noChangeAspect="1"/>
          </p:cNvPicPr>
          <p:nvPr/>
        </p:nvPicPr>
        <p:blipFill>
          <a:blip r:embed="rId2"/>
          <a:stretch>
            <a:fillRect/>
          </a:stretch>
        </p:blipFill>
        <p:spPr>
          <a:xfrm>
            <a:off x="245044" y="270138"/>
            <a:ext cx="5674758" cy="4503882"/>
          </a:xfrm>
          <a:prstGeom prst="rect">
            <a:avLst/>
          </a:prstGeom>
        </p:spPr>
      </p:pic>
      <p:pic>
        <p:nvPicPr>
          <p:cNvPr id="6" name="Obrázek 5">
            <a:extLst>
              <a:ext uri="{FF2B5EF4-FFF2-40B4-BE49-F238E27FC236}">
                <a16:creationId xmlns:a16="http://schemas.microsoft.com/office/drawing/2014/main" id="{C4E6CC73-C574-45EF-8B57-AEA024679B58}"/>
              </a:ext>
            </a:extLst>
          </p:cNvPr>
          <p:cNvPicPr>
            <a:picLocks noChangeAspect="1"/>
          </p:cNvPicPr>
          <p:nvPr/>
        </p:nvPicPr>
        <p:blipFill>
          <a:blip r:embed="rId3"/>
          <a:stretch>
            <a:fillRect/>
          </a:stretch>
        </p:blipFill>
        <p:spPr>
          <a:xfrm>
            <a:off x="6268116" y="270137"/>
            <a:ext cx="5923884" cy="4198199"/>
          </a:xfrm>
          <a:prstGeom prst="rect">
            <a:avLst/>
          </a:prstGeom>
        </p:spPr>
      </p:pic>
    </p:spTree>
    <p:extLst>
      <p:ext uri="{BB962C8B-B14F-4D97-AF65-F5344CB8AC3E}">
        <p14:creationId xmlns:p14="http://schemas.microsoft.com/office/powerpoint/2010/main" val="3636732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DAE1E56-1670-4A93-9DAC-A4946C2641C4}"/>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717CC368-EBDE-4228-8246-FFB7AC4321CE}"/>
              </a:ext>
            </a:extLst>
          </p:cNvPr>
          <p:cNvSpPr>
            <a:spLocks noGrp="1"/>
          </p:cNvSpPr>
          <p:nvPr>
            <p:ph type="sldNum" sz="quarter" idx="11"/>
          </p:nvPr>
        </p:nvSpPr>
        <p:spPr/>
        <p:txBody>
          <a:bodyPr/>
          <a:lstStyle/>
          <a:p>
            <a:fld id="{0970407D-EE58-4A0B-824B-1D3AE42DD9CF}" type="slidenum">
              <a:rPr lang="cs-CZ" altLang="cs-CZ" smtClean="0"/>
              <a:pPr/>
              <a:t>28</a:t>
            </a:fld>
            <a:endParaRPr lang="cs-CZ" altLang="cs-CZ" dirty="0"/>
          </a:p>
        </p:txBody>
      </p:sp>
      <p:pic>
        <p:nvPicPr>
          <p:cNvPr id="5" name="Obrázek 4">
            <a:extLst>
              <a:ext uri="{FF2B5EF4-FFF2-40B4-BE49-F238E27FC236}">
                <a16:creationId xmlns:a16="http://schemas.microsoft.com/office/drawing/2014/main" id="{4CEE5E92-0449-4B7D-876F-B33583C05789}"/>
              </a:ext>
            </a:extLst>
          </p:cNvPr>
          <p:cNvPicPr>
            <a:picLocks noChangeAspect="1"/>
          </p:cNvPicPr>
          <p:nvPr/>
        </p:nvPicPr>
        <p:blipFill>
          <a:blip r:embed="rId2"/>
          <a:stretch>
            <a:fillRect/>
          </a:stretch>
        </p:blipFill>
        <p:spPr>
          <a:xfrm>
            <a:off x="244439" y="194567"/>
            <a:ext cx="7251515" cy="6033433"/>
          </a:xfrm>
          <a:prstGeom prst="rect">
            <a:avLst/>
          </a:prstGeom>
        </p:spPr>
      </p:pic>
      <p:pic>
        <p:nvPicPr>
          <p:cNvPr id="7" name="Obrázek 6">
            <a:extLst>
              <a:ext uri="{FF2B5EF4-FFF2-40B4-BE49-F238E27FC236}">
                <a16:creationId xmlns:a16="http://schemas.microsoft.com/office/drawing/2014/main" id="{EF5AE121-5E8D-400C-AE40-543047798D90}"/>
              </a:ext>
            </a:extLst>
          </p:cNvPr>
          <p:cNvPicPr>
            <a:picLocks noChangeAspect="1"/>
          </p:cNvPicPr>
          <p:nvPr/>
        </p:nvPicPr>
        <p:blipFill>
          <a:blip r:embed="rId3"/>
          <a:stretch>
            <a:fillRect/>
          </a:stretch>
        </p:blipFill>
        <p:spPr>
          <a:xfrm>
            <a:off x="7702316" y="378000"/>
            <a:ext cx="4245245" cy="2359653"/>
          </a:xfrm>
          <a:prstGeom prst="rect">
            <a:avLst/>
          </a:prstGeom>
        </p:spPr>
      </p:pic>
    </p:spTree>
    <p:extLst>
      <p:ext uri="{BB962C8B-B14F-4D97-AF65-F5344CB8AC3E}">
        <p14:creationId xmlns:p14="http://schemas.microsoft.com/office/powerpoint/2010/main" val="37618860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0033228A-D66C-4190-247D-AC220976FFD9}"/>
              </a:ext>
            </a:extLst>
          </p:cNvPr>
          <p:cNvSpPr>
            <a:spLocks noGrp="1"/>
          </p:cNvSpPr>
          <p:nvPr>
            <p:ph type="sldNum" sz="quarter" idx="11"/>
          </p:nvPr>
        </p:nvSpPr>
        <p:spPr/>
        <p:txBody>
          <a:bodyPr/>
          <a:lstStyle/>
          <a:p>
            <a:fld id="{0970407D-EE58-4A0B-824B-1D3AE42DD9CF}" type="slidenum">
              <a:rPr lang="cs-CZ" altLang="cs-CZ" smtClean="0"/>
              <a:pPr/>
              <a:t>29</a:t>
            </a:fld>
            <a:endParaRPr lang="cs-CZ" altLang="cs-CZ" dirty="0"/>
          </a:p>
        </p:txBody>
      </p:sp>
      <p:pic>
        <p:nvPicPr>
          <p:cNvPr id="8" name="Obrázek 7">
            <a:extLst>
              <a:ext uri="{FF2B5EF4-FFF2-40B4-BE49-F238E27FC236}">
                <a16:creationId xmlns:a16="http://schemas.microsoft.com/office/drawing/2014/main" id="{EAA7D0C4-9FC1-631B-86FB-8661148B5188}"/>
              </a:ext>
            </a:extLst>
          </p:cNvPr>
          <p:cNvPicPr>
            <a:picLocks noChangeAspect="1"/>
          </p:cNvPicPr>
          <p:nvPr/>
        </p:nvPicPr>
        <p:blipFill>
          <a:blip r:embed="rId2"/>
          <a:stretch>
            <a:fillRect/>
          </a:stretch>
        </p:blipFill>
        <p:spPr>
          <a:xfrm>
            <a:off x="308203" y="378001"/>
            <a:ext cx="5595079" cy="3051000"/>
          </a:xfrm>
          <a:prstGeom prst="rect">
            <a:avLst/>
          </a:prstGeom>
        </p:spPr>
      </p:pic>
      <p:pic>
        <p:nvPicPr>
          <p:cNvPr id="10" name="Obrázek 9">
            <a:extLst>
              <a:ext uri="{FF2B5EF4-FFF2-40B4-BE49-F238E27FC236}">
                <a16:creationId xmlns:a16="http://schemas.microsoft.com/office/drawing/2014/main" id="{3C1AE737-6FED-9855-65F5-A9CAE7322421}"/>
              </a:ext>
            </a:extLst>
          </p:cNvPr>
          <p:cNvPicPr>
            <a:picLocks noChangeAspect="1"/>
          </p:cNvPicPr>
          <p:nvPr/>
        </p:nvPicPr>
        <p:blipFill>
          <a:blip r:embed="rId3"/>
          <a:stretch>
            <a:fillRect/>
          </a:stretch>
        </p:blipFill>
        <p:spPr>
          <a:xfrm>
            <a:off x="6096000" y="378001"/>
            <a:ext cx="5880293" cy="4324628"/>
          </a:xfrm>
          <a:prstGeom prst="rect">
            <a:avLst/>
          </a:prstGeom>
        </p:spPr>
      </p:pic>
    </p:spTree>
    <p:extLst>
      <p:ext uri="{BB962C8B-B14F-4D97-AF65-F5344CB8AC3E}">
        <p14:creationId xmlns:p14="http://schemas.microsoft.com/office/powerpoint/2010/main" val="4106950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26D117A1-1779-4709-9970-183A7EED2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9" y="1715337"/>
            <a:ext cx="6603233" cy="483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ovéPole 2">
            <a:extLst>
              <a:ext uri="{FF2B5EF4-FFF2-40B4-BE49-F238E27FC236}">
                <a16:creationId xmlns:a16="http://schemas.microsoft.com/office/drawing/2014/main" id="{EAD4761B-133B-4927-82BA-ACE95ACC247B}"/>
              </a:ext>
            </a:extLst>
          </p:cNvPr>
          <p:cNvSpPr txBox="1">
            <a:spLocks noChangeArrowheads="1"/>
          </p:cNvSpPr>
          <p:nvPr/>
        </p:nvSpPr>
        <p:spPr bwMode="auto">
          <a:xfrm>
            <a:off x="417514" y="232072"/>
            <a:ext cx="4275529" cy="46166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dirty="0"/>
              <a:t>Mikroskopická struktura dřeva</a:t>
            </a:r>
          </a:p>
        </p:txBody>
      </p:sp>
      <p:pic>
        <p:nvPicPr>
          <p:cNvPr id="29700" name="Picture 1">
            <a:extLst>
              <a:ext uri="{FF2B5EF4-FFF2-40B4-BE49-F238E27FC236}">
                <a16:creationId xmlns:a16="http://schemas.microsoft.com/office/drawing/2014/main" id="{80B75BD8-5E75-4D9F-80D4-444D44590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39" y="794051"/>
            <a:ext cx="26574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Obrázek 2">
            <a:extLst>
              <a:ext uri="{FF2B5EF4-FFF2-40B4-BE49-F238E27FC236}">
                <a16:creationId xmlns:a16="http://schemas.microsoft.com/office/drawing/2014/main" id="{7ACB4C7F-3B4C-CBE2-2D95-000C35E18996}"/>
              </a:ext>
            </a:extLst>
          </p:cNvPr>
          <p:cNvPicPr>
            <a:picLocks noChangeAspect="1"/>
          </p:cNvPicPr>
          <p:nvPr/>
        </p:nvPicPr>
        <p:blipFill>
          <a:blip r:embed="rId4"/>
          <a:stretch>
            <a:fillRect/>
          </a:stretch>
        </p:blipFill>
        <p:spPr>
          <a:xfrm>
            <a:off x="7368846" y="232072"/>
            <a:ext cx="4405640" cy="3001882"/>
          </a:xfrm>
          <a:prstGeom prst="rect">
            <a:avLst/>
          </a:prstGeom>
        </p:spPr>
      </p:pic>
      <p:pic>
        <p:nvPicPr>
          <p:cNvPr id="5" name="Obrázek 4">
            <a:extLst>
              <a:ext uri="{FF2B5EF4-FFF2-40B4-BE49-F238E27FC236}">
                <a16:creationId xmlns:a16="http://schemas.microsoft.com/office/drawing/2014/main" id="{B4B226D4-FD35-8058-E36C-8DE9D592F5EC}"/>
              </a:ext>
            </a:extLst>
          </p:cNvPr>
          <p:cNvPicPr>
            <a:picLocks noChangeAspect="1"/>
          </p:cNvPicPr>
          <p:nvPr/>
        </p:nvPicPr>
        <p:blipFill>
          <a:blip r:embed="rId5"/>
          <a:stretch>
            <a:fillRect/>
          </a:stretch>
        </p:blipFill>
        <p:spPr>
          <a:xfrm>
            <a:off x="7368846" y="3266380"/>
            <a:ext cx="2657475" cy="335954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C1D86138-66C7-A16A-7551-1986F863463F}"/>
              </a:ext>
            </a:extLst>
          </p:cNvPr>
          <p:cNvSpPr>
            <a:spLocks noGrp="1"/>
          </p:cNvSpPr>
          <p:nvPr>
            <p:ph type="sldNum" sz="quarter" idx="11"/>
          </p:nvPr>
        </p:nvSpPr>
        <p:spPr/>
        <p:txBody>
          <a:bodyPr/>
          <a:lstStyle/>
          <a:p>
            <a:fld id="{0970407D-EE58-4A0B-824B-1D3AE42DD9CF}" type="slidenum">
              <a:rPr lang="cs-CZ" altLang="cs-CZ" smtClean="0"/>
              <a:pPr/>
              <a:t>30</a:t>
            </a:fld>
            <a:endParaRPr lang="cs-CZ" altLang="cs-CZ" dirty="0"/>
          </a:p>
        </p:txBody>
      </p:sp>
      <p:pic>
        <p:nvPicPr>
          <p:cNvPr id="7" name="Obrázek 6">
            <a:extLst>
              <a:ext uri="{FF2B5EF4-FFF2-40B4-BE49-F238E27FC236}">
                <a16:creationId xmlns:a16="http://schemas.microsoft.com/office/drawing/2014/main" id="{D6EEE530-CAD3-C844-9340-F6E6D983C610}"/>
              </a:ext>
            </a:extLst>
          </p:cNvPr>
          <p:cNvPicPr>
            <a:picLocks noChangeAspect="1"/>
          </p:cNvPicPr>
          <p:nvPr/>
        </p:nvPicPr>
        <p:blipFill>
          <a:blip r:embed="rId2"/>
          <a:stretch>
            <a:fillRect/>
          </a:stretch>
        </p:blipFill>
        <p:spPr>
          <a:xfrm>
            <a:off x="96437" y="226265"/>
            <a:ext cx="5880294" cy="3980322"/>
          </a:xfrm>
          <a:prstGeom prst="rect">
            <a:avLst/>
          </a:prstGeom>
        </p:spPr>
      </p:pic>
      <p:pic>
        <p:nvPicPr>
          <p:cNvPr id="9" name="Obrázek 8">
            <a:extLst>
              <a:ext uri="{FF2B5EF4-FFF2-40B4-BE49-F238E27FC236}">
                <a16:creationId xmlns:a16="http://schemas.microsoft.com/office/drawing/2014/main" id="{AACF5040-B893-FC97-5FB8-186973DCEF37}"/>
              </a:ext>
            </a:extLst>
          </p:cNvPr>
          <p:cNvPicPr>
            <a:picLocks noChangeAspect="1"/>
          </p:cNvPicPr>
          <p:nvPr/>
        </p:nvPicPr>
        <p:blipFill>
          <a:blip r:embed="rId3"/>
          <a:stretch>
            <a:fillRect/>
          </a:stretch>
        </p:blipFill>
        <p:spPr>
          <a:xfrm>
            <a:off x="6215270" y="226265"/>
            <a:ext cx="5815137" cy="2288335"/>
          </a:xfrm>
          <a:prstGeom prst="rect">
            <a:avLst/>
          </a:prstGeom>
        </p:spPr>
      </p:pic>
      <p:pic>
        <p:nvPicPr>
          <p:cNvPr id="11" name="Obrázek 10">
            <a:extLst>
              <a:ext uri="{FF2B5EF4-FFF2-40B4-BE49-F238E27FC236}">
                <a16:creationId xmlns:a16="http://schemas.microsoft.com/office/drawing/2014/main" id="{0E00DC74-F956-4E68-6F22-423D0F1A6150}"/>
              </a:ext>
            </a:extLst>
          </p:cNvPr>
          <p:cNvPicPr>
            <a:picLocks noChangeAspect="1"/>
          </p:cNvPicPr>
          <p:nvPr/>
        </p:nvPicPr>
        <p:blipFill>
          <a:blip r:embed="rId4"/>
          <a:stretch>
            <a:fillRect/>
          </a:stretch>
        </p:blipFill>
        <p:spPr>
          <a:xfrm>
            <a:off x="6280425" y="2804765"/>
            <a:ext cx="5815138" cy="3077271"/>
          </a:xfrm>
          <a:prstGeom prst="rect">
            <a:avLst/>
          </a:prstGeom>
        </p:spPr>
      </p:pic>
    </p:spTree>
    <p:extLst>
      <p:ext uri="{BB962C8B-B14F-4D97-AF65-F5344CB8AC3E}">
        <p14:creationId xmlns:p14="http://schemas.microsoft.com/office/powerpoint/2010/main" val="2511880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565C288-6813-4D97-9CD3-D278FD3A511A}"/>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FFD6E127-9ACE-43E4-BD58-6C332826BDD7}"/>
              </a:ext>
            </a:extLst>
          </p:cNvPr>
          <p:cNvSpPr>
            <a:spLocks noGrp="1"/>
          </p:cNvSpPr>
          <p:nvPr>
            <p:ph type="sldNum" sz="quarter" idx="11"/>
          </p:nvPr>
        </p:nvSpPr>
        <p:spPr/>
        <p:txBody>
          <a:bodyPr/>
          <a:lstStyle/>
          <a:p>
            <a:fld id="{0970407D-EE58-4A0B-824B-1D3AE42DD9CF}" type="slidenum">
              <a:rPr lang="cs-CZ" altLang="cs-CZ" smtClean="0"/>
              <a:pPr/>
              <a:t>31</a:t>
            </a:fld>
            <a:endParaRPr lang="cs-CZ" altLang="cs-CZ" dirty="0"/>
          </a:p>
        </p:txBody>
      </p:sp>
      <p:pic>
        <p:nvPicPr>
          <p:cNvPr id="8" name="Obrázek 7">
            <a:extLst>
              <a:ext uri="{FF2B5EF4-FFF2-40B4-BE49-F238E27FC236}">
                <a16:creationId xmlns:a16="http://schemas.microsoft.com/office/drawing/2014/main" id="{2B554C56-163F-4971-96BF-B82B26BA8935}"/>
              </a:ext>
            </a:extLst>
          </p:cNvPr>
          <p:cNvPicPr>
            <a:picLocks noChangeAspect="1"/>
          </p:cNvPicPr>
          <p:nvPr/>
        </p:nvPicPr>
        <p:blipFill>
          <a:blip r:embed="rId2"/>
          <a:stretch>
            <a:fillRect/>
          </a:stretch>
        </p:blipFill>
        <p:spPr>
          <a:xfrm>
            <a:off x="336525" y="0"/>
            <a:ext cx="11518949" cy="6858000"/>
          </a:xfrm>
          <a:prstGeom prst="rect">
            <a:avLst/>
          </a:prstGeom>
        </p:spPr>
      </p:pic>
    </p:spTree>
    <p:extLst>
      <p:ext uri="{BB962C8B-B14F-4D97-AF65-F5344CB8AC3E}">
        <p14:creationId xmlns:p14="http://schemas.microsoft.com/office/powerpoint/2010/main" val="374726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osoba, snímek obrazovky&#10;&#10;Popis byl vytvořen automaticky">
            <a:extLst>
              <a:ext uri="{FF2B5EF4-FFF2-40B4-BE49-F238E27FC236}">
                <a16:creationId xmlns:a16="http://schemas.microsoft.com/office/drawing/2014/main" id="{3D4DA3E1-87D7-4AA8-B6E4-B013C24AF7CF}"/>
              </a:ext>
            </a:extLst>
          </p:cNvPr>
          <p:cNvPicPr>
            <a:picLocks noChangeAspect="1"/>
          </p:cNvPicPr>
          <p:nvPr/>
        </p:nvPicPr>
        <p:blipFill>
          <a:blip r:embed="rId2"/>
          <a:stretch>
            <a:fillRect/>
          </a:stretch>
        </p:blipFill>
        <p:spPr>
          <a:xfrm>
            <a:off x="609600" y="836740"/>
            <a:ext cx="5384800" cy="2948177"/>
          </a:xfrm>
          <a:prstGeom prst="rect">
            <a:avLst/>
          </a:prstGeom>
          <a:noFill/>
        </p:spPr>
      </p:pic>
      <p:pic>
        <p:nvPicPr>
          <p:cNvPr id="5" name="Obrázek 4" descr="Obsah obrázku text&#10;&#10;Popis byl vytvořen automaticky">
            <a:extLst>
              <a:ext uri="{FF2B5EF4-FFF2-40B4-BE49-F238E27FC236}">
                <a16:creationId xmlns:a16="http://schemas.microsoft.com/office/drawing/2014/main" id="{B8E485BC-82B1-4176-98FE-BCC26A7D0A1F}"/>
              </a:ext>
            </a:extLst>
          </p:cNvPr>
          <p:cNvPicPr>
            <a:picLocks noChangeAspect="1"/>
          </p:cNvPicPr>
          <p:nvPr/>
        </p:nvPicPr>
        <p:blipFill>
          <a:blip r:embed="rId3"/>
          <a:stretch>
            <a:fillRect/>
          </a:stretch>
        </p:blipFill>
        <p:spPr>
          <a:xfrm>
            <a:off x="6197600" y="890587"/>
            <a:ext cx="5384800" cy="2840482"/>
          </a:xfrm>
          <a:prstGeom prst="rect">
            <a:avLst/>
          </a:prstGeom>
          <a:noFill/>
        </p:spPr>
      </p:pic>
      <p:sp>
        <p:nvSpPr>
          <p:cNvPr id="2" name="Zástupný symbol pro zápatí 1">
            <a:extLst>
              <a:ext uri="{FF2B5EF4-FFF2-40B4-BE49-F238E27FC236}">
                <a16:creationId xmlns:a16="http://schemas.microsoft.com/office/drawing/2014/main" id="{008D563F-5E4C-4A29-8432-A23B04CE07DE}"/>
              </a:ext>
            </a:extLst>
          </p:cNvPr>
          <p:cNvSpPr>
            <a:spLocks noGrp="1"/>
          </p:cNvSpPr>
          <p:nvPr>
            <p:ph type="ftr" sz="quarter" idx="11"/>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C8C8EEE4-27A5-4748-8B5F-C7C4E5255C95}"/>
              </a:ext>
            </a:extLst>
          </p:cNvPr>
          <p:cNvSpPr>
            <a:spLocks noGrp="1"/>
          </p:cNvSpPr>
          <p:nvPr>
            <p:ph type="sldNum" sz="quarter" idx="12"/>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32</a:t>
            </a:fld>
            <a:endParaRPr lang="cs-CZ" altLang="cs-CZ"/>
          </a:p>
        </p:txBody>
      </p:sp>
      <p:sp>
        <p:nvSpPr>
          <p:cNvPr id="6" name="TextovéPole 5">
            <a:extLst>
              <a:ext uri="{FF2B5EF4-FFF2-40B4-BE49-F238E27FC236}">
                <a16:creationId xmlns:a16="http://schemas.microsoft.com/office/drawing/2014/main" id="{9D6B14FD-5818-485B-B877-F9526FE6E800}"/>
              </a:ext>
            </a:extLst>
          </p:cNvPr>
          <p:cNvSpPr txBox="1"/>
          <p:nvPr/>
        </p:nvSpPr>
        <p:spPr>
          <a:xfrm>
            <a:off x="414000" y="378000"/>
            <a:ext cx="3370521" cy="400110"/>
          </a:xfrm>
          <a:prstGeom prst="rect">
            <a:avLst/>
          </a:prstGeom>
          <a:noFill/>
        </p:spPr>
        <p:txBody>
          <a:bodyPr wrap="square" rtlCol="0">
            <a:spAutoFit/>
          </a:bodyPr>
          <a:lstStyle/>
          <a:p>
            <a:pPr algn="l"/>
            <a:r>
              <a:rPr lang="cs-CZ" sz="2000" b="1" dirty="0">
                <a:latin typeface="+mn-lt"/>
              </a:rPr>
              <a:t>Fyzikální vlastnosti</a:t>
            </a:r>
          </a:p>
        </p:txBody>
      </p:sp>
      <p:pic>
        <p:nvPicPr>
          <p:cNvPr id="9" name="Obrázek 8">
            <a:extLst>
              <a:ext uri="{FF2B5EF4-FFF2-40B4-BE49-F238E27FC236}">
                <a16:creationId xmlns:a16="http://schemas.microsoft.com/office/drawing/2014/main" id="{1C107D09-622B-4CAD-9A96-71D69B025D41}"/>
              </a:ext>
            </a:extLst>
          </p:cNvPr>
          <p:cNvPicPr>
            <a:picLocks noChangeAspect="1"/>
          </p:cNvPicPr>
          <p:nvPr/>
        </p:nvPicPr>
        <p:blipFill>
          <a:blip r:embed="rId4"/>
          <a:stretch>
            <a:fillRect/>
          </a:stretch>
        </p:blipFill>
        <p:spPr>
          <a:xfrm>
            <a:off x="3497964" y="3843547"/>
            <a:ext cx="4992872" cy="2714911"/>
          </a:xfrm>
          <a:prstGeom prst="rect">
            <a:avLst/>
          </a:prstGeom>
        </p:spPr>
      </p:pic>
    </p:spTree>
    <p:extLst>
      <p:ext uri="{BB962C8B-B14F-4D97-AF65-F5344CB8AC3E}">
        <p14:creationId xmlns:p14="http://schemas.microsoft.com/office/powerpoint/2010/main" val="1874370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ázek 7">
            <a:extLst>
              <a:ext uri="{FF2B5EF4-FFF2-40B4-BE49-F238E27FC236}">
                <a16:creationId xmlns:a16="http://schemas.microsoft.com/office/drawing/2014/main" id="{9600DA06-4651-4D27-9389-5E8C8B0A9AB6}"/>
              </a:ext>
            </a:extLst>
          </p:cNvPr>
          <p:cNvPicPr>
            <a:picLocks noChangeAspect="1"/>
          </p:cNvPicPr>
          <p:nvPr/>
        </p:nvPicPr>
        <p:blipFill>
          <a:blip r:embed="rId2"/>
          <a:stretch>
            <a:fillRect/>
          </a:stretch>
        </p:blipFill>
        <p:spPr>
          <a:xfrm>
            <a:off x="403310" y="575416"/>
            <a:ext cx="5591091" cy="3019188"/>
          </a:xfrm>
          <a:prstGeom prst="rect">
            <a:avLst/>
          </a:prstGeom>
          <a:noFill/>
        </p:spPr>
      </p:pic>
      <p:pic>
        <p:nvPicPr>
          <p:cNvPr id="11" name="Obrázek 10">
            <a:extLst>
              <a:ext uri="{FF2B5EF4-FFF2-40B4-BE49-F238E27FC236}">
                <a16:creationId xmlns:a16="http://schemas.microsoft.com/office/drawing/2014/main" id="{F2DA4E5B-21B9-420E-B2BC-05A5DD10AD96}"/>
              </a:ext>
            </a:extLst>
          </p:cNvPr>
          <p:cNvPicPr>
            <a:picLocks noChangeAspect="1"/>
          </p:cNvPicPr>
          <p:nvPr/>
        </p:nvPicPr>
        <p:blipFill>
          <a:blip r:embed="rId3"/>
          <a:stretch>
            <a:fillRect/>
          </a:stretch>
        </p:blipFill>
        <p:spPr>
          <a:xfrm>
            <a:off x="6096000" y="575416"/>
            <a:ext cx="5894943" cy="2711674"/>
          </a:xfrm>
          <a:prstGeom prst="rect">
            <a:avLst/>
          </a:prstGeom>
          <a:noFill/>
        </p:spPr>
      </p:pic>
      <p:sp>
        <p:nvSpPr>
          <p:cNvPr id="2" name="Zástupný symbol pro zápatí 1">
            <a:extLst>
              <a:ext uri="{FF2B5EF4-FFF2-40B4-BE49-F238E27FC236}">
                <a16:creationId xmlns:a16="http://schemas.microsoft.com/office/drawing/2014/main" id="{E0BE0F51-F5D3-4E20-A26D-616882785AA0}"/>
              </a:ext>
            </a:extLst>
          </p:cNvPr>
          <p:cNvSpPr>
            <a:spLocks noGrp="1"/>
          </p:cNvSpPr>
          <p:nvPr>
            <p:ph type="ftr" sz="quarter" idx="11"/>
          </p:nvPr>
        </p:nvSpPr>
        <p:spPr>
          <a:xfrm>
            <a:off x="720000" y="6228000"/>
            <a:ext cx="7920000" cy="252000"/>
          </a:xfrm>
        </p:spPr>
        <p:txBody>
          <a:bodyPr wrap="square" anchor="ctr">
            <a:normAutofit/>
          </a:bodyPr>
          <a:lstStyle/>
          <a:p>
            <a:pPr>
              <a:spcAft>
                <a:spcPts val="600"/>
              </a:spcAft>
            </a:pPr>
            <a:r>
              <a:rPr lang="cs-CZ"/>
              <a:t>Zápatí prezentace</a:t>
            </a:r>
          </a:p>
        </p:txBody>
      </p:sp>
      <p:sp>
        <p:nvSpPr>
          <p:cNvPr id="3" name="Zástupný symbol pro číslo snímku 2">
            <a:extLst>
              <a:ext uri="{FF2B5EF4-FFF2-40B4-BE49-F238E27FC236}">
                <a16:creationId xmlns:a16="http://schemas.microsoft.com/office/drawing/2014/main" id="{3FD41443-B1FB-4F1E-A844-F80EDEA10CB1}"/>
              </a:ext>
            </a:extLst>
          </p:cNvPr>
          <p:cNvSpPr>
            <a:spLocks noGrp="1"/>
          </p:cNvSpPr>
          <p:nvPr>
            <p:ph type="sldNum" sz="quarter" idx="12"/>
          </p:nvPr>
        </p:nvSpPr>
        <p:spPr>
          <a:xfrm>
            <a:off x="414000" y="6228000"/>
            <a:ext cx="252000" cy="252000"/>
          </a:xfrm>
        </p:spPr>
        <p:txBody>
          <a:bodyPr wrap="none" anchor="ctr">
            <a:normAutofit/>
          </a:bodyPr>
          <a:lstStyle/>
          <a:p>
            <a:pPr>
              <a:spcAft>
                <a:spcPts val="600"/>
              </a:spcAft>
            </a:pPr>
            <a:fld id="{0970407D-EE58-4A0B-824B-1D3AE42DD9CF}" type="slidenum">
              <a:rPr lang="cs-CZ" altLang="cs-CZ" smtClean="0"/>
              <a:pPr>
                <a:spcAft>
                  <a:spcPts val="600"/>
                </a:spcAft>
              </a:pPr>
              <a:t>33</a:t>
            </a:fld>
            <a:endParaRPr lang="cs-CZ" altLang="cs-CZ"/>
          </a:p>
        </p:txBody>
      </p:sp>
    </p:spTree>
    <p:extLst>
      <p:ext uri="{BB962C8B-B14F-4D97-AF65-F5344CB8AC3E}">
        <p14:creationId xmlns:p14="http://schemas.microsoft.com/office/powerpoint/2010/main" val="359860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AEB52AF3-66BA-453E-B069-057F6996D5D2}"/>
              </a:ext>
            </a:extLst>
          </p:cNvPr>
          <p:cNvSpPr>
            <a:spLocks noGrp="1"/>
          </p:cNvSpPr>
          <p:nvPr>
            <p:ph type="ftr" sz="quarter" idx="10"/>
          </p:nvPr>
        </p:nvSpPr>
        <p:spPr/>
        <p:txBody>
          <a:bodyPr/>
          <a:lstStyle/>
          <a:p>
            <a:r>
              <a:rPr lang="cs-CZ"/>
              <a:t>Zápatí prezentace</a:t>
            </a:r>
            <a:endParaRPr lang="cs-CZ" dirty="0"/>
          </a:p>
        </p:txBody>
      </p:sp>
      <p:sp>
        <p:nvSpPr>
          <p:cNvPr id="3" name="Zástupný symbol pro číslo snímku 2">
            <a:extLst>
              <a:ext uri="{FF2B5EF4-FFF2-40B4-BE49-F238E27FC236}">
                <a16:creationId xmlns:a16="http://schemas.microsoft.com/office/drawing/2014/main" id="{02F2885E-9F70-4691-AF2E-CF73CFE7603B}"/>
              </a:ext>
            </a:extLst>
          </p:cNvPr>
          <p:cNvSpPr>
            <a:spLocks noGrp="1"/>
          </p:cNvSpPr>
          <p:nvPr>
            <p:ph type="sldNum" sz="quarter" idx="11"/>
          </p:nvPr>
        </p:nvSpPr>
        <p:spPr/>
        <p:txBody>
          <a:bodyPr/>
          <a:lstStyle/>
          <a:p>
            <a:fld id="{0970407D-EE58-4A0B-824B-1D3AE42DD9CF}" type="slidenum">
              <a:rPr lang="cs-CZ" altLang="cs-CZ" smtClean="0"/>
              <a:pPr/>
              <a:t>34</a:t>
            </a:fld>
            <a:endParaRPr lang="cs-CZ" altLang="cs-CZ" dirty="0"/>
          </a:p>
        </p:txBody>
      </p:sp>
      <p:pic>
        <p:nvPicPr>
          <p:cNvPr id="8" name="Obrázek 7">
            <a:extLst>
              <a:ext uri="{FF2B5EF4-FFF2-40B4-BE49-F238E27FC236}">
                <a16:creationId xmlns:a16="http://schemas.microsoft.com/office/drawing/2014/main" id="{97531745-A31D-4E3E-8744-C6211EAE4131}"/>
              </a:ext>
            </a:extLst>
          </p:cNvPr>
          <p:cNvPicPr>
            <a:picLocks noChangeAspect="1"/>
          </p:cNvPicPr>
          <p:nvPr/>
        </p:nvPicPr>
        <p:blipFill>
          <a:blip r:embed="rId2"/>
          <a:stretch>
            <a:fillRect/>
          </a:stretch>
        </p:blipFill>
        <p:spPr>
          <a:xfrm>
            <a:off x="295107" y="2062716"/>
            <a:ext cx="6074973" cy="4165284"/>
          </a:xfrm>
          <a:prstGeom prst="rect">
            <a:avLst/>
          </a:prstGeom>
        </p:spPr>
      </p:pic>
      <p:pic>
        <p:nvPicPr>
          <p:cNvPr id="10" name="Obrázek 9">
            <a:extLst>
              <a:ext uri="{FF2B5EF4-FFF2-40B4-BE49-F238E27FC236}">
                <a16:creationId xmlns:a16="http://schemas.microsoft.com/office/drawing/2014/main" id="{9EACBA3A-47F3-463F-8B5D-8E0217FC2F6E}"/>
              </a:ext>
            </a:extLst>
          </p:cNvPr>
          <p:cNvPicPr>
            <a:picLocks noChangeAspect="1"/>
          </p:cNvPicPr>
          <p:nvPr/>
        </p:nvPicPr>
        <p:blipFill>
          <a:blip r:embed="rId3"/>
          <a:stretch>
            <a:fillRect/>
          </a:stretch>
        </p:blipFill>
        <p:spPr>
          <a:xfrm>
            <a:off x="6419997" y="2711302"/>
            <a:ext cx="5577626" cy="2970333"/>
          </a:xfrm>
          <a:prstGeom prst="rect">
            <a:avLst/>
          </a:prstGeom>
        </p:spPr>
      </p:pic>
      <p:pic>
        <p:nvPicPr>
          <p:cNvPr id="12" name="Obrázek 11">
            <a:extLst>
              <a:ext uri="{FF2B5EF4-FFF2-40B4-BE49-F238E27FC236}">
                <a16:creationId xmlns:a16="http://schemas.microsoft.com/office/drawing/2014/main" id="{4DF6D8A2-7503-4687-A2EA-0CB4ED167F9A}"/>
              </a:ext>
            </a:extLst>
          </p:cNvPr>
          <p:cNvPicPr>
            <a:picLocks noChangeAspect="1"/>
          </p:cNvPicPr>
          <p:nvPr/>
        </p:nvPicPr>
        <p:blipFill rotWithShape="1">
          <a:blip r:embed="rId4"/>
          <a:srcRect t="-1" b="40320"/>
          <a:stretch/>
        </p:blipFill>
        <p:spPr>
          <a:xfrm>
            <a:off x="190500" y="178377"/>
            <a:ext cx="8153400" cy="1659866"/>
          </a:xfrm>
          <a:prstGeom prst="rect">
            <a:avLst/>
          </a:prstGeom>
        </p:spPr>
      </p:pic>
      <p:pic>
        <p:nvPicPr>
          <p:cNvPr id="14" name="Obrázek 13">
            <a:extLst>
              <a:ext uri="{FF2B5EF4-FFF2-40B4-BE49-F238E27FC236}">
                <a16:creationId xmlns:a16="http://schemas.microsoft.com/office/drawing/2014/main" id="{3C26DD88-21B3-4AF7-AF6A-3AABF3D086F1}"/>
              </a:ext>
            </a:extLst>
          </p:cNvPr>
          <p:cNvPicPr>
            <a:picLocks noChangeAspect="1"/>
          </p:cNvPicPr>
          <p:nvPr/>
        </p:nvPicPr>
        <p:blipFill>
          <a:blip r:embed="rId5"/>
          <a:stretch>
            <a:fillRect/>
          </a:stretch>
        </p:blipFill>
        <p:spPr>
          <a:xfrm>
            <a:off x="8732210" y="647728"/>
            <a:ext cx="2914650" cy="1057275"/>
          </a:xfrm>
          <a:prstGeom prst="rect">
            <a:avLst/>
          </a:prstGeom>
          <a:ln>
            <a:solidFill>
              <a:schemeClr val="accent2"/>
            </a:solidFill>
          </a:ln>
        </p:spPr>
      </p:pic>
    </p:spTree>
    <p:extLst>
      <p:ext uri="{BB962C8B-B14F-4D97-AF65-F5344CB8AC3E}">
        <p14:creationId xmlns:p14="http://schemas.microsoft.com/office/powerpoint/2010/main" val="309605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bdélník 5">
            <a:extLst>
              <a:ext uri="{FF2B5EF4-FFF2-40B4-BE49-F238E27FC236}">
                <a16:creationId xmlns:a16="http://schemas.microsoft.com/office/drawing/2014/main" id="{1C3D55DB-7298-42E8-BF9B-E8BFF2C96B4F}"/>
              </a:ext>
            </a:extLst>
          </p:cNvPr>
          <p:cNvSpPr>
            <a:spLocks noChangeArrowheads="1"/>
          </p:cNvSpPr>
          <p:nvPr/>
        </p:nvSpPr>
        <p:spPr bwMode="auto">
          <a:xfrm>
            <a:off x="407989" y="158752"/>
            <a:ext cx="3146425" cy="461962"/>
          </a:xfrm>
          <a:prstGeom prst="rect">
            <a:avLst/>
          </a:prstGeom>
          <a:solidFill>
            <a:srgbClr val="FFC000"/>
          </a:solidFill>
          <a:ln w="9525">
            <a:solidFill>
              <a:srgbClr val="C00000"/>
            </a:solid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Chemické složení dřeva</a:t>
            </a:r>
          </a:p>
        </p:txBody>
      </p:sp>
      <p:sp>
        <p:nvSpPr>
          <p:cNvPr id="6148" name="Obdélník 6">
            <a:extLst>
              <a:ext uri="{FF2B5EF4-FFF2-40B4-BE49-F238E27FC236}">
                <a16:creationId xmlns:a16="http://schemas.microsoft.com/office/drawing/2014/main" id="{F1F6EC4B-B5D2-45BE-9DCB-0F7DB1CD1C46}"/>
              </a:ext>
            </a:extLst>
          </p:cNvPr>
          <p:cNvSpPr>
            <a:spLocks noChangeArrowheads="1"/>
          </p:cNvSpPr>
          <p:nvPr/>
        </p:nvSpPr>
        <p:spPr bwMode="auto">
          <a:xfrm>
            <a:off x="407989" y="716005"/>
            <a:ext cx="11603036"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2000" dirty="0"/>
              <a:t> Dřeva různých dřevin mají velmi podobné prvkové složení.</a:t>
            </a:r>
          </a:p>
          <a:p>
            <a:pPr lvl="1" eaLnBrk="1" hangingPunct="1">
              <a:buFont typeface="Arial" panose="020B0604020202020204" pitchFamily="34" charset="0"/>
              <a:buChar char="•"/>
            </a:pPr>
            <a:r>
              <a:rPr lang="cs-CZ" altLang="cs-CZ" sz="2000" dirty="0"/>
              <a:t> C: 49,5 %,  O: 44,2 %,  H: 6,3 %</a:t>
            </a:r>
            <a:endParaRPr lang="cs-CZ" altLang="cs-CZ" sz="800" dirty="0"/>
          </a:p>
          <a:p>
            <a:pPr eaLnBrk="1" hangingPunct="1">
              <a:buFont typeface="Arial" panose="020B0604020202020204" pitchFamily="34" charset="0"/>
              <a:buChar char="•"/>
            </a:pPr>
            <a:r>
              <a:rPr lang="cs-CZ" altLang="cs-CZ" sz="2000" dirty="0"/>
              <a:t> Kromě těchto prvků je ve dřevě přítomen dusík (0,1-1 %) a anorganické prvky, </a:t>
            </a:r>
          </a:p>
          <a:p>
            <a:pPr eaLnBrk="1" hangingPunct="1">
              <a:buFont typeface="Arial" panose="020B0604020202020204" pitchFamily="34" charset="0"/>
              <a:buChar char="•"/>
            </a:pPr>
            <a:r>
              <a:rPr lang="cs-CZ" altLang="cs-CZ" sz="2000" dirty="0"/>
              <a:t>které tvoří hlavní složku popela.</a:t>
            </a:r>
          </a:p>
          <a:p>
            <a:pPr eaLnBrk="1" hangingPunct="1"/>
            <a:endParaRPr lang="cs-CZ" altLang="cs-CZ" sz="800" dirty="0"/>
          </a:p>
          <a:p>
            <a:pPr eaLnBrk="1" hangingPunct="1">
              <a:buFont typeface="Arial" panose="020B0604020202020204" pitchFamily="34" charset="0"/>
              <a:buChar char="•"/>
            </a:pPr>
            <a:r>
              <a:rPr lang="cs-CZ" altLang="cs-CZ" sz="2000" dirty="0">
                <a:latin typeface="Calibri" panose="020F0502020204030204" pitchFamily="34" charset="0"/>
              </a:rPr>
              <a:t> </a:t>
            </a:r>
            <a:r>
              <a:rPr lang="cs-CZ" altLang="cs-CZ" sz="2000" dirty="0"/>
              <a:t>Dřevo je tvořeno hlavně makromolekulárními látkami (90-98 %).</a:t>
            </a:r>
          </a:p>
          <a:p>
            <a:pPr lvl="1" eaLnBrk="1" hangingPunct="1">
              <a:buFont typeface="Arial" panose="020B0604020202020204" pitchFamily="34" charset="0"/>
              <a:buChar char="•"/>
            </a:pPr>
            <a:r>
              <a:rPr lang="cs-CZ" altLang="cs-CZ" dirty="0">
                <a:latin typeface="Calibri" panose="020F0502020204030204" pitchFamily="34" charset="0"/>
              </a:rPr>
              <a:t>celulóza (40–50 %),  lignin (20–30 %),  hemicelulóza (20–30 %)</a:t>
            </a:r>
          </a:p>
          <a:p>
            <a:pPr eaLnBrk="1" hangingPunct="1">
              <a:buFont typeface="Arial" panose="020B0604020202020204" pitchFamily="34" charset="0"/>
              <a:buChar char="•"/>
            </a:pPr>
            <a:r>
              <a:rPr lang="cs-CZ" altLang="cs-CZ" dirty="0">
                <a:latin typeface="Calibri" panose="020F0502020204030204" pitchFamily="34" charset="0"/>
              </a:rPr>
              <a:t> doprovodné složky </a:t>
            </a:r>
          </a:p>
          <a:p>
            <a:pPr lvl="1" eaLnBrk="1" hangingPunct="1"/>
            <a:r>
              <a:rPr lang="cs-CZ" altLang="cs-CZ" sz="2000" dirty="0">
                <a:latin typeface="Calibri" panose="020F0502020204030204" pitchFamily="34" charset="0"/>
              </a:rPr>
              <a:t>další organické látky (1–3 %, u tropických dřevin až 15 %): terpeny, tuky, vosky, pektiny, třísloviny (pouze u listnatých stromů), steroly, pryskyřice, anorganické látky (0,1–0,5 %, u tropických dřevin až 5 %) – po spálení tvoří popel</a:t>
            </a:r>
          </a:p>
          <a:p>
            <a:pPr eaLnBrk="1" hangingPunct="1">
              <a:buFont typeface="Arial" panose="020B0604020202020204" pitchFamily="34" charset="0"/>
              <a:buChar char="•"/>
            </a:pPr>
            <a:r>
              <a:rPr lang="cs-CZ" altLang="cs-CZ" dirty="0">
                <a:latin typeface="Calibri" panose="020F0502020204030204" pitchFamily="34" charset="0"/>
              </a:rPr>
              <a:t> voda </a:t>
            </a:r>
            <a:r>
              <a:rPr lang="cs-CZ" altLang="cs-CZ" sz="2000" dirty="0">
                <a:latin typeface="Calibri" panose="020F0502020204030204" pitchFamily="34" charset="0"/>
              </a:rPr>
              <a:t>v různém množství (podle ročního období, stupně vyschnutí dřeva atd.)</a:t>
            </a:r>
          </a:p>
        </p:txBody>
      </p:sp>
      <p:sp>
        <p:nvSpPr>
          <p:cNvPr id="2" name="Rectangle 3">
            <a:extLst>
              <a:ext uri="{FF2B5EF4-FFF2-40B4-BE49-F238E27FC236}">
                <a16:creationId xmlns:a16="http://schemas.microsoft.com/office/drawing/2014/main" id="{673382B9-08EC-1243-A3E0-FB038D82D0B2}"/>
              </a:ext>
            </a:extLst>
          </p:cNvPr>
          <p:cNvSpPr txBox="1">
            <a:spLocks noChangeArrowheads="1"/>
          </p:cNvSpPr>
          <p:nvPr/>
        </p:nvSpPr>
        <p:spPr>
          <a:xfrm>
            <a:off x="407989" y="4720058"/>
            <a:ext cx="5000625" cy="1854112"/>
          </a:xfrm>
          <a:prstGeom prst="rect">
            <a:avLst/>
          </a:prstGeom>
          <a:ln>
            <a:solidFill>
              <a:srgbClr val="C00000"/>
            </a:solidFill>
            <a:miter lim="800000"/>
            <a:headEnd/>
            <a:tailEnd/>
          </a:ln>
        </p:spPr>
        <p:txBody>
          <a:bodyPr vert="horz" lIns="0" tIns="0" rIns="0" bIns="0" rtlCol="0">
            <a:noAutofit/>
          </a:bodyPr>
          <a:lstStyle>
            <a:lvl1pPr marL="252000" marR="0" indent="-180000" algn="l" defTabSz="914400" rtl="0" eaLnBrk="1" fontAlgn="base" latinLnBrk="0" hangingPunct="1">
              <a:lnSpc>
                <a:spcPts val="3600"/>
              </a:lnSpc>
              <a:spcBef>
                <a:spcPts val="0"/>
              </a:spcBef>
              <a:spcAft>
                <a:spcPct val="0"/>
              </a:spcAft>
              <a:buClr>
                <a:schemeClr val="tx2"/>
              </a:buClr>
              <a:buSzPct val="100000"/>
              <a:buFont typeface="Arial" panose="020B0604020202020204" pitchFamily="34" charset="0"/>
              <a:buChar char="̶"/>
              <a:tabLst/>
              <a:defRPr sz="2800" b="0">
                <a:solidFill>
                  <a:schemeClr val="tx1"/>
                </a:solidFill>
                <a:latin typeface="+mn-lt"/>
                <a:ea typeface="+mn-ea"/>
                <a:cs typeface="+mn-cs"/>
              </a:defRPr>
            </a:lvl1pPr>
            <a:lvl2pPr marL="504000" indent="-180000" algn="l" rtl="0" eaLnBrk="1" fontAlgn="base" hangingPunct="1">
              <a:lnSpc>
                <a:spcPct val="100000"/>
              </a:lnSpc>
              <a:spcBef>
                <a:spcPts val="0"/>
              </a:spcBef>
              <a:spcAft>
                <a:spcPct val="0"/>
              </a:spcAft>
              <a:buClr>
                <a:schemeClr val="tx2"/>
              </a:buClr>
              <a:buSzPct val="100000"/>
              <a:buFont typeface="Arial" panose="020B0604020202020204" pitchFamily="34" charset="0"/>
              <a:buChar char="̶"/>
              <a:defRPr sz="2000" b="0">
                <a:solidFill>
                  <a:schemeClr val="tx1"/>
                </a:solidFill>
                <a:latin typeface="+mn-lt"/>
              </a:defRPr>
            </a:lvl2pPr>
            <a:lvl3pPr marL="914400" indent="0" algn="l" rtl="0" eaLnBrk="1" fontAlgn="base" hangingPunct="1">
              <a:lnSpc>
                <a:spcPct val="100000"/>
              </a:lnSpc>
              <a:spcBef>
                <a:spcPts val="0"/>
              </a:spcBef>
              <a:spcAft>
                <a:spcPct val="0"/>
              </a:spcAft>
              <a:buClr>
                <a:schemeClr val="folHlink"/>
              </a:buClr>
              <a:buSzPct val="80000"/>
              <a:buFontTx/>
              <a:buNone/>
              <a:defRPr sz="16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72000" indent="0" algn="just">
              <a:lnSpc>
                <a:spcPct val="100000"/>
              </a:lnSpc>
              <a:buNone/>
            </a:pPr>
            <a:r>
              <a:rPr lang="cs-CZ" altLang="cs-CZ" sz="1600" u="sng" kern="0" dirty="0">
                <a:solidFill>
                  <a:srgbClr val="0033CC"/>
                </a:solidFill>
              </a:rPr>
              <a:t>nerozpustná frakce</a:t>
            </a:r>
            <a:endParaRPr lang="cs-CZ" altLang="cs-CZ" sz="1600" u="sng" kern="0" dirty="0">
              <a:solidFill>
                <a:srgbClr val="FF0000"/>
              </a:solidFill>
            </a:endParaRPr>
          </a:p>
          <a:p>
            <a:pPr algn="just">
              <a:lnSpc>
                <a:spcPct val="100000"/>
              </a:lnSpc>
              <a:buFontTx/>
              <a:buNone/>
            </a:pPr>
            <a:r>
              <a:rPr lang="cs-CZ" altLang="cs-CZ" sz="1600" u="sng" kern="0" dirty="0"/>
              <a:t>celulóza</a:t>
            </a:r>
            <a:r>
              <a:rPr lang="cs-CZ" altLang="cs-CZ" sz="1600" kern="0" dirty="0"/>
              <a:t> – ve vodě, zředěných kyselinách a zředěných louzích </a:t>
            </a:r>
            <a:br>
              <a:rPr lang="cs-CZ" altLang="cs-CZ" sz="1600" kern="0" dirty="0"/>
            </a:br>
            <a:r>
              <a:rPr lang="cs-CZ" altLang="cs-CZ" sz="1600" kern="0" dirty="0"/>
              <a:t>a v </a:t>
            </a:r>
            <a:r>
              <a:rPr lang="cs-CZ" altLang="cs-CZ" sz="1600" kern="0" dirty="0" err="1"/>
              <a:t>org.rozpouštědlech</a:t>
            </a:r>
            <a:r>
              <a:rPr lang="cs-CZ" altLang="cs-CZ" sz="1600" kern="0" dirty="0"/>
              <a:t> nerozpustná</a:t>
            </a:r>
          </a:p>
          <a:p>
            <a:pPr algn="just">
              <a:lnSpc>
                <a:spcPct val="100000"/>
              </a:lnSpc>
              <a:buFontTx/>
              <a:buNone/>
            </a:pPr>
            <a:r>
              <a:rPr lang="cs-CZ" altLang="cs-CZ" sz="1600" u="sng" kern="0" dirty="0"/>
              <a:t>hemicelulózy</a:t>
            </a:r>
            <a:r>
              <a:rPr lang="cs-CZ" altLang="cs-CZ" sz="1600" kern="0" dirty="0"/>
              <a:t> – část rozpustná ve vodě</a:t>
            </a:r>
          </a:p>
          <a:p>
            <a:pPr algn="just">
              <a:lnSpc>
                <a:spcPct val="100000"/>
              </a:lnSpc>
              <a:buFontTx/>
              <a:buNone/>
            </a:pPr>
            <a:r>
              <a:rPr lang="cs-CZ" altLang="cs-CZ" sz="1600" u="sng" kern="0" dirty="0"/>
              <a:t>lignin</a:t>
            </a:r>
            <a:r>
              <a:rPr lang="cs-CZ" altLang="cs-CZ" sz="1600" kern="0" dirty="0"/>
              <a:t> – nerozpustný, vázán na hemicelulózu a částečně i na celulózu</a:t>
            </a:r>
          </a:p>
        </p:txBody>
      </p:sp>
      <p:sp>
        <p:nvSpPr>
          <p:cNvPr id="3" name="Rectangle 4">
            <a:extLst>
              <a:ext uri="{FF2B5EF4-FFF2-40B4-BE49-F238E27FC236}">
                <a16:creationId xmlns:a16="http://schemas.microsoft.com/office/drawing/2014/main" id="{917FBACA-5331-8F90-F77E-98702BCBAB1A}"/>
              </a:ext>
            </a:extLst>
          </p:cNvPr>
          <p:cNvSpPr txBox="1">
            <a:spLocks noChangeArrowheads="1"/>
          </p:cNvSpPr>
          <p:nvPr/>
        </p:nvSpPr>
        <p:spPr>
          <a:xfrm>
            <a:off x="5561046" y="4720058"/>
            <a:ext cx="5119687" cy="1854112"/>
          </a:xfrm>
          <a:prstGeom prst="rect">
            <a:avLst/>
          </a:prstGeom>
          <a:ln>
            <a:solidFill>
              <a:srgbClr val="C00000"/>
            </a:solidFill>
            <a:miter lim="800000"/>
            <a:headEnd/>
            <a:tailEnd/>
          </a:ln>
        </p:spPr>
        <p:txBody>
          <a:bodyPr/>
          <a:lst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a:lstStyle>
          <a:p>
            <a:pPr marL="533400" indent="-533400">
              <a:lnSpc>
                <a:spcPct val="90000"/>
              </a:lnSpc>
            </a:pPr>
            <a:r>
              <a:rPr lang="cs-CZ" altLang="cs-CZ" sz="1600" u="sng" kern="0" dirty="0">
                <a:solidFill>
                  <a:srgbClr val="0033CC"/>
                </a:solidFill>
              </a:rPr>
              <a:t>rozpustná frakce</a:t>
            </a:r>
            <a:endParaRPr lang="cs-CZ" altLang="cs-CZ" sz="1600" u="sng" kern="0" dirty="0">
              <a:solidFill>
                <a:srgbClr val="FF0000"/>
              </a:solidFill>
            </a:endParaRPr>
          </a:p>
          <a:p>
            <a:pPr marL="252000" indent="-180000" algn="just">
              <a:lnSpc>
                <a:spcPct val="100000"/>
              </a:lnSpc>
            </a:pPr>
            <a:r>
              <a:rPr lang="cs-CZ" altLang="cs-CZ" sz="1600" kern="0" dirty="0"/>
              <a:t>pektin – značná část rozpustná ve vodě</a:t>
            </a:r>
          </a:p>
          <a:p>
            <a:pPr marL="252000" indent="-180000" algn="just">
              <a:lnSpc>
                <a:spcPct val="100000"/>
              </a:lnSpc>
            </a:pPr>
            <a:r>
              <a:rPr lang="cs-CZ" altLang="cs-CZ" sz="1600" kern="0" dirty="0"/>
              <a:t>nestravitelné oligosacharidy :</a:t>
            </a:r>
          </a:p>
          <a:p>
            <a:pPr marL="252000" indent="-180000" algn="just">
              <a:lnSpc>
                <a:spcPct val="100000"/>
              </a:lnSpc>
            </a:pPr>
            <a:r>
              <a:rPr lang="cs-CZ" altLang="cs-CZ" sz="1600" kern="0" dirty="0"/>
              <a:t>a) gumy – neutrální soli vysokomolekulárních kyselin</a:t>
            </a:r>
          </a:p>
          <a:p>
            <a:pPr marL="252000" indent="-180000" algn="just">
              <a:lnSpc>
                <a:spcPct val="100000"/>
              </a:lnSpc>
            </a:pPr>
            <a:r>
              <a:rPr lang="cs-CZ" altLang="cs-CZ" sz="1600" kern="0" dirty="0"/>
              <a:t>b) vosky – za horka rozpustné, směs esterů vyšších jednosytných mastných kyselin a alkoholů</a:t>
            </a:r>
          </a:p>
          <a:p>
            <a:pPr marL="533400" indent="-533400">
              <a:lnSpc>
                <a:spcPct val="90000"/>
              </a:lnSpc>
              <a:buFontTx/>
              <a:buChar char="•"/>
            </a:pPr>
            <a:endParaRPr lang="cs-CZ" altLang="cs-CZ" sz="1600" kern="0" dirty="0"/>
          </a:p>
        </p:txBody>
      </p:sp>
      <p:pic>
        <p:nvPicPr>
          <p:cNvPr id="4" name="Picture 2">
            <a:extLst>
              <a:ext uri="{FF2B5EF4-FFF2-40B4-BE49-F238E27FC236}">
                <a16:creationId xmlns:a16="http://schemas.microsoft.com/office/drawing/2014/main" id="{FC6AB609-BC17-DB3C-EC5B-17A300F86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039" y="1251284"/>
            <a:ext cx="2118972" cy="158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3910F0B7-4B4B-4384-B896-C26C329C0591}"/>
              </a:ext>
            </a:extLst>
          </p:cNvPr>
          <p:cNvSpPr>
            <a:spLocks noGrp="1" noChangeArrowheads="1"/>
          </p:cNvSpPr>
          <p:nvPr>
            <p:ph type="body" idx="1"/>
          </p:nvPr>
        </p:nvSpPr>
        <p:spPr>
          <a:xfrm>
            <a:off x="418213" y="897733"/>
            <a:ext cx="10717619" cy="1462088"/>
          </a:xfrm>
        </p:spPr>
        <p:txBody>
          <a:bodyPr rtlCol="0">
            <a:normAutofit/>
          </a:bodyPr>
          <a:lstStyle/>
          <a:p>
            <a:pPr algn="just" fontAlgn="auto">
              <a:lnSpc>
                <a:spcPct val="90000"/>
              </a:lnSpc>
              <a:spcAft>
                <a:spcPts val="0"/>
              </a:spcAft>
              <a:buFont typeface="Arial" panose="020B0604020202020204" pitchFamily="34" charset="0"/>
              <a:buChar char="•"/>
              <a:defRPr/>
            </a:pPr>
            <a:r>
              <a:rPr lang="cs-CZ" sz="1800" dirty="0">
                <a:cs typeface="Times New Roman" pitchFamily="18" charset="0"/>
              </a:rPr>
              <a:t>Nosné stěny buněk dřevní hmoty jsou převážně z celulózy = přírodní makromolekulární polysacharidy</a:t>
            </a:r>
            <a:r>
              <a:rPr lang="cs-CZ" sz="1800" dirty="0"/>
              <a:t>.</a:t>
            </a:r>
          </a:p>
          <a:p>
            <a:pPr algn="just" fontAlgn="auto">
              <a:lnSpc>
                <a:spcPct val="90000"/>
              </a:lnSpc>
              <a:spcAft>
                <a:spcPts val="0"/>
              </a:spcAft>
              <a:buFont typeface="Arial" panose="020B0604020202020204" pitchFamily="34" charset="0"/>
              <a:buChar char="•"/>
              <a:defRPr/>
            </a:pPr>
            <a:r>
              <a:rPr lang="cs-CZ" sz="1800" dirty="0"/>
              <a:t>Makromolekuly celulózy se seskupují do mikroskopických fibril, které stěnu šroubovitě obtáčejí tak, že se ve stěně kříží.</a:t>
            </a:r>
          </a:p>
        </p:txBody>
      </p:sp>
      <p:pic>
        <p:nvPicPr>
          <p:cNvPr id="9219" name="Picture 4" descr="cellulo">
            <a:extLst>
              <a:ext uri="{FF2B5EF4-FFF2-40B4-BE49-F238E27FC236}">
                <a16:creationId xmlns:a16="http://schemas.microsoft.com/office/drawing/2014/main" id="{EC560751-9999-44CC-BDE0-2ADC9580AA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987" y="3803443"/>
            <a:ext cx="4062412"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extovéPole 5">
            <a:extLst>
              <a:ext uri="{FF2B5EF4-FFF2-40B4-BE49-F238E27FC236}">
                <a16:creationId xmlns:a16="http://schemas.microsoft.com/office/drawing/2014/main" id="{3A4FD6C4-ED32-4CA0-8EED-87B4B469E99E}"/>
              </a:ext>
            </a:extLst>
          </p:cNvPr>
          <p:cNvSpPr txBox="1">
            <a:spLocks noChangeArrowheads="1"/>
          </p:cNvSpPr>
          <p:nvPr/>
        </p:nvSpPr>
        <p:spPr bwMode="auto">
          <a:xfrm>
            <a:off x="382772" y="260352"/>
            <a:ext cx="1296987"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dirty="0">
                <a:latin typeface="Calibri" panose="020F0502020204030204" pitchFamily="34" charset="0"/>
              </a:rPr>
              <a:t>Celulóza</a:t>
            </a:r>
          </a:p>
        </p:txBody>
      </p:sp>
      <p:pic>
        <p:nvPicPr>
          <p:cNvPr id="9222" name="Picture 4">
            <a:extLst>
              <a:ext uri="{FF2B5EF4-FFF2-40B4-BE49-F238E27FC236}">
                <a16:creationId xmlns:a16="http://schemas.microsoft.com/office/drawing/2014/main" id="{626939CB-0B04-45A2-8539-365D579243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509" t="-2489" r="-50" b="434"/>
          <a:stretch/>
        </p:blipFill>
        <p:spPr bwMode="auto">
          <a:xfrm rot="16200000">
            <a:off x="8507255" y="4562087"/>
            <a:ext cx="1305390" cy="279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délník 7">
            <a:extLst>
              <a:ext uri="{FF2B5EF4-FFF2-40B4-BE49-F238E27FC236}">
                <a16:creationId xmlns:a16="http://schemas.microsoft.com/office/drawing/2014/main" id="{0064ADCE-8AF4-4E58-8EBE-869699A207F9}"/>
              </a:ext>
            </a:extLst>
          </p:cNvPr>
          <p:cNvSpPr>
            <a:spLocks noChangeArrowheads="1"/>
          </p:cNvSpPr>
          <p:nvPr/>
        </p:nvSpPr>
        <p:spPr bwMode="auto">
          <a:xfrm>
            <a:off x="418213" y="1838947"/>
            <a:ext cx="115256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latin typeface="+mn-lt"/>
              </a:rPr>
              <a:t> přírodní polysacharid</a:t>
            </a:r>
          </a:p>
          <a:p>
            <a:pPr eaLnBrk="1" hangingPunct="1">
              <a:buFont typeface="Arial" panose="020B0604020202020204" pitchFamily="34" charset="0"/>
              <a:buChar char="•"/>
            </a:pPr>
            <a:r>
              <a:rPr lang="pl-PL" altLang="cs-CZ" sz="1800" dirty="0">
                <a:latin typeface="+mn-lt"/>
              </a:rPr>
              <a:t>  délka 8 000-10 000 jednotek, </a:t>
            </a:r>
            <a:r>
              <a:rPr lang="cs-CZ" altLang="cs-CZ" sz="1800" dirty="0">
                <a:latin typeface="+mn-lt"/>
              </a:rPr>
              <a:t>řetězce dlouhé 4 000 </a:t>
            </a:r>
            <a:r>
              <a:rPr lang="el-GR" altLang="cs-CZ" sz="1800" dirty="0">
                <a:latin typeface="+mn-lt"/>
              </a:rPr>
              <a:t>μ</a:t>
            </a:r>
            <a:r>
              <a:rPr lang="cs-CZ" altLang="cs-CZ" sz="1800" dirty="0">
                <a:latin typeface="+mn-lt"/>
              </a:rPr>
              <a:t>m</a:t>
            </a:r>
          </a:p>
          <a:p>
            <a:pPr eaLnBrk="1" hangingPunct="1">
              <a:buFont typeface="Arial" panose="020B0604020202020204" pitchFamily="34" charset="0"/>
              <a:buChar char="•"/>
            </a:pPr>
            <a:r>
              <a:rPr lang="cs-CZ" altLang="cs-CZ" sz="1800" dirty="0">
                <a:latin typeface="+mn-lt"/>
              </a:rPr>
              <a:t> řetězce vzájemně propojeny H – můstky → odolnost proti působení vody a rozpouštědel (nerozpustná v H2O, jen bobtná) </a:t>
            </a:r>
          </a:p>
          <a:p>
            <a:pPr eaLnBrk="1" hangingPunct="1">
              <a:buFont typeface="Arial" panose="020B0604020202020204" pitchFamily="34" charset="0"/>
              <a:buChar char="•"/>
            </a:pPr>
            <a:r>
              <a:rPr lang="cs-CZ" altLang="cs-CZ" sz="1800" dirty="0">
                <a:latin typeface="+mn-lt"/>
              </a:rPr>
              <a:t> čistá </a:t>
            </a:r>
            <a:r>
              <a:rPr lang="cs-CZ" altLang="cs-CZ" sz="1800" dirty="0" err="1">
                <a:latin typeface="+mn-lt"/>
              </a:rPr>
              <a:t>celulosa</a:t>
            </a:r>
            <a:r>
              <a:rPr lang="cs-CZ" altLang="cs-CZ" sz="1800" dirty="0">
                <a:latin typeface="+mn-lt"/>
              </a:rPr>
              <a:t> – bavlněné a lněné vlákno</a:t>
            </a:r>
          </a:p>
          <a:p>
            <a:pPr eaLnBrk="1" hangingPunct="1">
              <a:buFont typeface="Arial" panose="020B0604020202020204" pitchFamily="34" charset="0"/>
              <a:buChar char="•"/>
            </a:pPr>
            <a:r>
              <a:rPr lang="cs-CZ" altLang="cs-CZ" sz="1800" dirty="0">
                <a:latin typeface="+mn-lt"/>
              </a:rPr>
              <a:t> výroba: buničiny, papíru, viskózového a acetátového hedvábí, filmových pásů a celofánu, filtračního papíru…</a:t>
            </a:r>
          </a:p>
        </p:txBody>
      </p:sp>
      <p:pic>
        <p:nvPicPr>
          <p:cNvPr id="3" name="Obrázek 2">
            <a:extLst>
              <a:ext uri="{FF2B5EF4-FFF2-40B4-BE49-F238E27FC236}">
                <a16:creationId xmlns:a16="http://schemas.microsoft.com/office/drawing/2014/main" id="{21B59060-2FE9-45CD-A2D8-2DC14AF90DA2}"/>
              </a:ext>
            </a:extLst>
          </p:cNvPr>
          <p:cNvPicPr>
            <a:picLocks noChangeAspect="1"/>
          </p:cNvPicPr>
          <p:nvPr/>
        </p:nvPicPr>
        <p:blipFill>
          <a:blip r:embed="rId5"/>
          <a:stretch>
            <a:fillRect/>
          </a:stretch>
        </p:blipFill>
        <p:spPr>
          <a:xfrm>
            <a:off x="418213" y="3804271"/>
            <a:ext cx="6786361" cy="2664444"/>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85439BEB-DF3E-42B9-8568-96683876BDDD}"/>
              </a:ext>
            </a:extLst>
          </p:cNvPr>
          <p:cNvSpPr>
            <a:spLocks noChangeArrowheads="1"/>
          </p:cNvSpPr>
          <p:nvPr/>
        </p:nvSpPr>
        <p:spPr bwMode="auto">
          <a:xfrm>
            <a:off x="486882" y="260351"/>
            <a:ext cx="533976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2000" dirty="0">
                <a:latin typeface="Calibri" panose="020F0502020204030204" pitchFamily="34" charset="0"/>
              </a:rPr>
              <a:t>silně polární látka</a:t>
            </a:r>
          </a:p>
          <a:p>
            <a:pPr eaLnBrk="1" hangingPunct="1">
              <a:buFont typeface="Arial" panose="020B0604020202020204" pitchFamily="34" charset="0"/>
              <a:buChar char="•"/>
            </a:pPr>
            <a:r>
              <a:rPr lang="cs-CZ" altLang="cs-CZ" sz="2000" dirty="0">
                <a:solidFill>
                  <a:srgbClr val="000000"/>
                </a:solidFill>
                <a:latin typeface="Calibri" panose="020F0502020204030204" pitchFamily="34" charset="0"/>
              </a:rPr>
              <a:t>vysoké dielektrické ztráty a permitivita</a:t>
            </a:r>
          </a:p>
          <a:p>
            <a:pPr eaLnBrk="1" hangingPunct="1">
              <a:buFont typeface="Arial" panose="020B0604020202020204" pitchFamily="34" charset="0"/>
              <a:buChar char="•"/>
            </a:pPr>
            <a:r>
              <a:rPr lang="cs-CZ" altLang="cs-CZ" sz="2000" dirty="0">
                <a:latin typeface="Calibri" panose="020F0502020204030204" pitchFamily="34" charset="0"/>
              </a:rPr>
              <a:t>nerozpustná ve vodě a některých chemikáliích</a:t>
            </a:r>
          </a:p>
          <a:p>
            <a:pPr eaLnBrk="1" hangingPunct="1">
              <a:buFont typeface="Arial" panose="020B0604020202020204" pitchFamily="34" charset="0"/>
              <a:buChar char="•"/>
            </a:pPr>
            <a:r>
              <a:rPr lang="cs-CZ" altLang="cs-CZ" sz="2000" dirty="0">
                <a:latin typeface="Calibri" panose="020F0502020204030204" pitchFamily="34" charset="0"/>
              </a:rPr>
              <a:t>snadno navlhá</a:t>
            </a:r>
          </a:p>
        </p:txBody>
      </p:sp>
      <p:sp>
        <p:nvSpPr>
          <p:cNvPr id="6" name="Obdélník 3">
            <a:extLst>
              <a:ext uri="{FF2B5EF4-FFF2-40B4-BE49-F238E27FC236}">
                <a16:creationId xmlns:a16="http://schemas.microsoft.com/office/drawing/2014/main" id="{B3230747-74BE-4BD2-AD70-E30FBD60983E}"/>
              </a:ext>
            </a:extLst>
          </p:cNvPr>
          <p:cNvSpPr>
            <a:spLocks noChangeArrowheads="1"/>
          </p:cNvSpPr>
          <p:nvPr/>
        </p:nvSpPr>
        <p:spPr bwMode="auto">
          <a:xfrm>
            <a:off x="486882" y="1860683"/>
            <a:ext cx="86407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V celulóze rozlišujeme krystalické a amorfní oblasti. </a:t>
            </a:r>
          </a:p>
          <a:p>
            <a:pPr lvl="1" eaLnBrk="1" hangingPunct="1">
              <a:buFont typeface="Arial" panose="020B0604020202020204" pitchFamily="34" charset="0"/>
              <a:buChar char="•"/>
            </a:pPr>
            <a:r>
              <a:rPr lang="cs-CZ" altLang="cs-CZ" sz="1800" dirty="0"/>
              <a:t>V krystalických oblastech jsou řetězce navzájem vázány sekundárními vazbami, jedná se hlavně o inter- a intramolekulární vodíkové můstky.</a:t>
            </a:r>
          </a:p>
          <a:p>
            <a:pPr lvl="1" eaLnBrk="1" hangingPunct="1">
              <a:buFont typeface="Arial" panose="020B0604020202020204" pitchFamily="34" charset="0"/>
              <a:buChar char="•"/>
            </a:pPr>
            <a:r>
              <a:rPr lang="cs-CZ" altLang="cs-CZ" sz="1800" dirty="0"/>
              <a:t> V amorfních oblastech celulózových vláken dochází k absorpci vody.</a:t>
            </a:r>
          </a:p>
          <a:p>
            <a:pPr lvl="1" eaLnBrk="1" hangingPunct="1"/>
            <a:endParaRPr lang="cs-CZ" altLang="cs-CZ" sz="1800" dirty="0"/>
          </a:p>
          <a:p>
            <a:pPr eaLnBrk="1" hangingPunct="1">
              <a:buFont typeface="Arial" panose="020B0604020202020204" pitchFamily="34" charset="0"/>
              <a:buChar char="•"/>
            </a:pPr>
            <a:r>
              <a:rPr lang="cs-CZ" altLang="cs-CZ" sz="1800" dirty="0"/>
              <a:t> Molekuly vody se v první fází váží na volné hydroxylové skupiny pomocí</a:t>
            </a:r>
          </a:p>
          <a:p>
            <a:pPr eaLnBrk="1" hangingPunct="1"/>
            <a:r>
              <a:rPr lang="cs-CZ" altLang="cs-CZ" sz="1800" dirty="0"/>
              <a:t>vodíkových můstků. Další molekuly vody vytvářejí vodíkové můstky s již</a:t>
            </a:r>
          </a:p>
          <a:p>
            <a:pPr eaLnBrk="1" hangingPunct="1"/>
            <a:r>
              <a:rPr lang="cs-CZ" altLang="cs-CZ" sz="1800" dirty="0"/>
              <a:t>vázanými molekulami vody.</a:t>
            </a:r>
          </a:p>
          <a:p>
            <a:pPr eaLnBrk="1" hangingPunct="1"/>
            <a:endParaRPr lang="cs-CZ" altLang="cs-CZ" sz="1800" dirty="0"/>
          </a:p>
          <a:p>
            <a:pPr eaLnBrk="1" hangingPunct="1">
              <a:buFont typeface="Arial" panose="020B0604020202020204" pitchFamily="34" charset="0"/>
              <a:buChar char="•"/>
            </a:pPr>
            <a:r>
              <a:rPr lang="cs-CZ" altLang="cs-CZ" sz="1800" dirty="0"/>
              <a:t> Sorpční schopnost celulózy se významně podílí na bobtnání dřeva.</a:t>
            </a:r>
          </a:p>
          <a:p>
            <a:pPr eaLnBrk="1" hangingPunct="1"/>
            <a:endParaRPr lang="cs-CZ" altLang="cs-CZ" sz="1800" dirty="0"/>
          </a:p>
          <a:p>
            <a:pPr eaLnBrk="1" hangingPunct="1">
              <a:buFont typeface="Arial" panose="020B0604020202020204" pitchFamily="34" charset="0"/>
              <a:buChar char="•"/>
            </a:pPr>
            <a:r>
              <a:rPr lang="cs-CZ" altLang="cs-CZ" sz="1800" dirty="0"/>
              <a:t> Makromolekulární celulóza se nerozpouští v běžných rozpouštědlech.</a:t>
            </a:r>
          </a:p>
          <a:p>
            <a:pPr eaLnBrk="1" hangingPunct="1"/>
            <a:r>
              <a:rPr lang="cs-CZ" altLang="cs-CZ" sz="1800" dirty="0"/>
              <a:t>Působením silných kyselin a zásad podléhá hydrolýze, čímž se snižuje její</a:t>
            </a:r>
          </a:p>
          <a:p>
            <a:pPr eaLnBrk="1" hangingPunct="1"/>
            <a:r>
              <a:rPr lang="cs-CZ" altLang="cs-CZ" sz="1800" dirty="0"/>
              <a:t>polymerační stupeň.</a:t>
            </a:r>
          </a:p>
          <a:p>
            <a:pPr eaLnBrk="1" hangingPunct="1"/>
            <a:endParaRPr lang="cs-CZ" altLang="cs-CZ" sz="1800" dirty="0"/>
          </a:p>
          <a:p>
            <a:pPr eaLnBrk="1" hangingPunct="1">
              <a:buFont typeface="Arial" panose="020B0604020202020204" pitchFamily="34" charset="0"/>
              <a:buChar char="•"/>
            </a:pPr>
            <a:r>
              <a:rPr lang="cs-CZ" altLang="cs-CZ" sz="1800" dirty="0"/>
              <a:t> Podílí se z 40-50 % na hmotnosti dřeva.</a:t>
            </a:r>
          </a:p>
        </p:txBody>
      </p:sp>
      <p:pic>
        <p:nvPicPr>
          <p:cNvPr id="7" name="Picture 3">
            <a:extLst>
              <a:ext uri="{FF2B5EF4-FFF2-40B4-BE49-F238E27FC236}">
                <a16:creationId xmlns:a16="http://schemas.microsoft.com/office/drawing/2014/main" id="{2DA2C2B6-5709-4D34-ACA5-71350BC341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9088" y="40012"/>
            <a:ext cx="3433763" cy="4082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woodcrosssection">
            <a:extLst>
              <a:ext uri="{FF2B5EF4-FFF2-40B4-BE49-F238E27FC236}">
                <a16:creationId xmlns:a16="http://schemas.microsoft.com/office/drawing/2014/main" id="{72316C52-8288-46DD-9B2B-38A6539EA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7300" y="4164451"/>
            <a:ext cx="2076523" cy="249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5-08-CelluloseArrange-L">
            <a:extLst>
              <a:ext uri="{FF2B5EF4-FFF2-40B4-BE49-F238E27FC236}">
                <a16:creationId xmlns:a16="http://schemas.microsoft.com/office/drawing/2014/main" id="{D6740B8F-91B4-4BAE-9854-F2E9E664F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75" y="196555"/>
            <a:ext cx="6010865" cy="6338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DA4B9E4F-2283-4D72-92C4-D87CB65D8E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152" t="30220" r="13289" b="19786"/>
          <a:stretch>
            <a:fillRect/>
          </a:stretch>
        </p:blipFill>
        <p:spPr bwMode="auto">
          <a:xfrm>
            <a:off x="561310" y="333375"/>
            <a:ext cx="4897438" cy="265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CF7AED75-CBA9-4EBF-B780-71073BA43B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56" t="13542" r="13281" b="9375"/>
          <a:stretch>
            <a:fillRect/>
          </a:stretch>
        </p:blipFill>
        <p:spPr bwMode="auto">
          <a:xfrm>
            <a:off x="561310" y="3041650"/>
            <a:ext cx="48974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bdélník 1">
            <a:extLst>
              <a:ext uri="{FF2B5EF4-FFF2-40B4-BE49-F238E27FC236}">
                <a16:creationId xmlns:a16="http://schemas.microsoft.com/office/drawing/2014/main" id="{E00CCE85-7994-4579-95F9-7DE95BD4E106}"/>
              </a:ext>
            </a:extLst>
          </p:cNvPr>
          <p:cNvSpPr>
            <a:spLocks noChangeArrowheads="1"/>
          </p:cNvSpPr>
          <p:nvPr/>
        </p:nvSpPr>
        <p:spPr bwMode="auto">
          <a:xfrm>
            <a:off x="395584" y="755949"/>
            <a:ext cx="11651103" cy="1754326"/>
          </a:xfrm>
          <a:prstGeom prst="rect">
            <a:avLst/>
          </a:prstGeom>
          <a:noFill/>
          <a:ln w="9525">
            <a:noFill/>
            <a:miter lim="800000"/>
            <a:headEnd/>
            <a:tailEnd/>
          </a:ln>
        </p:spPr>
        <p:txBody>
          <a:bodyPr wrap="square">
            <a:spAutoFit/>
          </a:bodyPr>
          <a:lstStyle/>
          <a:p>
            <a:pPr>
              <a:buFont typeface="Arial" pitchFamily="34" charset="0"/>
              <a:buChar char="•"/>
              <a:defRPr/>
            </a:pPr>
            <a:r>
              <a:rPr lang="cs-CZ" sz="1800" dirty="0">
                <a:latin typeface="+mn-lt"/>
                <a:cs typeface="Arial" charset="0"/>
              </a:rPr>
              <a:t>Skupina lineárních polysacharidů s krátkými postranními řetězci, průměrný polymerační stupeň je 150.</a:t>
            </a:r>
          </a:p>
          <a:p>
            <a:pPr>
              <a:buFont typeface="Arial" pitchFamily="34" charset="0"/>
              <a:buChar char="•"/>
              <a:defRPr/>
            </a:pPr>
            <a:r>
              <a:rPr lang="cs-CZ" sz="1800" dirty="0">
                <a:latin typeface="+mn-lt"/>
                <a:cs typeface="Arial" charset="0"/>
              </a:rPr>
              <a:t>Dřevo obsahuje asi 20-30 % hemicelulóz. V listnatých dřevinách je jejich obsah vyšší.</a:t>
            </a:r>
          </a:p>
          <a:p>
            <a:pPr>
              <a:buFont typeface="Arial" pitchFamily="34" charset="0"/>
              <a:buChar char="•"/>
              <a:defRPr/>
            </a:pPr>
            <a:r>
              <a:rPr lang="cs-CZ" sz="1800" dirty="0">
                <a:latin typeface="+mn-lt"/>
                <a:cs typeface="Arial" charset="0"/>
              </a:rPr>
              <a:t> Hemicelulózy spojují celulózová vlákna v rostlinné buňce.</a:t>
            </a:r>
          </a:p>
          <a:p>
            <a:pPr>
              <a:buFont typeface="Arial" pitchFamily="34" charset="0"/>
              <a:buChar char="•"/>
              <a:defRPr/>
            </a:pPr>
            <a:r>
              <a:rPr lang="cs-CZ" sz="1800" dirty="0">
                <a:latin typeface="+mn-lt"/>
                <a:cs typeface="Arial" charset="0"/>
              </a:rPr>
              <a:t> Celulóza a hemicelulózy patří mezi polysacharidy a souhrnně je označujeme jako </a:t>
            </a:r>
            <a:r>
              <a:rPr lang="cs-CZ" sz="1800" i="1" dirty="0" err="1">
                <a:latin typeface="+mn-lt"/>
                <a:cs typeface="Arial" charset="0"/>
              </a:rPr>
              <a:t>holocelulózu</a:t>
            </a:r>
            <a:r>
              <a:rPr lang="cs-CZ" sz="1800" i="1" dirty="0">
                <a:latin typeface="+mn-lt"/>
                <a:cs typeface="Arial" charset="0"/>
              </a:rPr>
              <a:t>.</a:t>
            </a:r>
            <a:endParaRPr lang="cs-CZ" sz="1800" dirty="0">
              <a:latin typeface="+mn-lt"/>
              <a:cs typeface="Arial" charset="0"/>
            </a:endParaRPr>
          </a:p>
          <a:p>
            <a:pPr>
              <a:buFont typeface="Arial" pitchFamily="34" charset="0"/>
              <a:buChar char="•"/>
              <a:defRPr/>
            </a:pPr>
            <a:r>
              <a:rPr lang="cs-CZ" sz="1800" dirty="0">
                <a:latin typeface="+mn-lt"/>
                <a:cs typeface="Arial" charset="0"/>
              </a:rPr>
              <a:t> Převládají u nich amorfní oblasti.</a:t>
            </a:r>
            <a:endParaRPr lang="pl-PL" sz="1800" dirty="0">
              <a:latin typeface="+mn-lt"/>
              <a:cs typeface="Arial" charset="0"/>
            </a:endParaRPr>
          </a:p>
          <a:p>
            <a:pPr>
              <a:buFont typeface="Arial" pitchFamily="34" charset="0"/>
              <a:buChar char="•"/>
              <a:defRPr/>
            </a:pPr>
            <a:r>
              <a:rPr lang="pl-PL" sz="1800" dirty="0">
                <a:latin typeface="+mn-lt"/>
                <a:cs typeface="Arial" charset="0"/>
              </a:rPr>
              <a:t> V</a:t>
            </a:r>
            <a:r>
              <a:rPr lang="cs-CZ" sz="1800" dirty="0" err="1">
                <a:latin typeface="+mn-lt"/>
                <a:cs typeface="Arial" charset="0"/>
              </a:rPr>
              <a:t>lákna</a:t>
            </a:r>
            <a:r>
              <a:rPr lang="cs-CZ" sz="1800" dirty="0">
                <a:latin typeface="+mn-lt"/>
                <a:cs typeface="Arial" charset="0"/>
              </a:rPr>
              <a:t> mají nižší pevnost a hůře odolávají chemickým látkám proti celulose.</a:t>
            </a:r>
          </a:p>
        </p:txBody>
      </p:sp>
      <p:sp>
        <p:nvSpPr>
          <p:cNvPr id="14339" name="TextovéPole 2">
            <a:extLst>
              <a:ext uri="{FF2B5EF4-FFF2-40B4-BE49-F238E27FC236}">
                <a16:creationId xmlns:a16="http://schemas.microsoft.com/office/drawing/2014/main" id="{2A987A29-CEE5-4CDC-9617-402404726EA3}"/>
              </a:ext>
            </a:extLst>
          </p:cNvPr>
          <p:cNvSpPr txBox="1">
            <a:spLocks noChangeArrowheads="1"/>
          </p:cNvSpPr>
          <p:nvPr/>
        </p:nvSpPr>
        <p:spPr bwMode="auto">
          <a:xfrm>
            <a:off x="395584" y="230189"/>
            <a:ext cx="2016125"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hemicelulóza</a:t>
            </a:r>
          </a:p>
        </p:txBody>
      </p:sp>
      <p:sp>
        <p:nvSpPr>
          <p:cNvPr id="4" name="Obdélník 4">
            <a:extLst>
              <a:ext uri="{FF2B5EF4-FFF2-40B4-BE49-F238E27FC236}">
                <a16:creationId xmlns:a16="http://schemas.microsoft.com/office/drawing/2014/main" id="{6FEDAC1F-27B7-4A22-A1B5-B70E6AF4F8E7}"/>
              </a:ext>
            </a:extLst>
          </p:cNvPr>
          <p:cNvSpPr>
            <a:spLocks noChangeArrowheads="1"/>
          </p:cNvSpPr>
          <p:nvPr/>
        </p:nvSpPr>
        <p:spPr bwMode="auto">
          <a:xfrm>
            <a:off x="395584" y="3287091"/>
            <a:ext cx="11651103" cy="3416320"/>
          </a:xfrm>
          <a:prstGeom prst="rect">
            <a:avLst/>
          </a:prstGeom>
          <a:noFill/>
          <a:ln w="9525">
            <a:noFill/>
            <a:miter lim="800000"/>
            <a:headEnd/>
            <a:tailEnd/>
          </a:ln>
        </p:spPr>
        <p:txBody>
          <a:bodyPr wrap="square">
            <a:spAutoFit/>
          </a:bodyPr>
          <a:lstStyle/>
          <a:p>
            <a:pPr algn="just">
              <a:buFont typeface="Arial" charset="0"/>
              <a:buChar char="•"/>
              <a:defRPr/>
            </a:pPr>
            <a:r>
              <a:rPr lang="cs-CZ" sz="1800" dirty="0">
                <a:latin typeface="+mn-lt"/>
                <a:cs typeface="Arial" charset="0"/>
              </a:rPr>
              <a:t> beztvará(amorfní) látka - struktura není přesně známa</a:t>
            </a:r>
          </a:p>
          <a:p>
            <a:pPr algn="just">
              <a:buFont typeface="Arial" charset="0"/>
              <a:buChar char="•"/>
              <a:defRPr/>
            </a:pPr>
            <a:r>
              <a:rPr lang="cs-CZ" sz="1800" dirty="0">
                <a:latin typeface="+mn-lt"/>
                <a:cs typeface="Arial" charset="0"/>
              </a:rPr>
              <a:t> rozvětvené aromatické polymery prolínají celulosu a hemicelulosu – vyplňují mezery</a:t>
            </a:r>
          </a:p>
          <a:p>
            <a:pPr algn="just">
              <a:buFont typeface="Arial" charset="0"/>
              <a:buChar char="•"/>
              <a:defRPr/>
            </a:pPr>
            <a:r>
              <a:rPr lang="cs-CZ" sz="1800" dirty="0">
                <a:latin typeface="+mn-lt"/>
                <a:cs typeface="Arial" charset="0"/>
              </a:rPr>
              <a:t> tvoří 20-30 % hmotnosti dřeva, v jehličnatých dřevinách je jeho obsah vyšší</a:t>
            </a:r>
          </a:p>
          <a:p>
            <a:pPr algn="just">
              <a:buFont typeface="Arial" charset="0"/>
              <a:buChar char="•"/>
              <a:defRPr/>
            </a:pPr>
            <a:r>
              <a:rPr lang="cs-CZ" sz="1800" dirty="0">
                <a:latin typeface="+mn-lt"/>
                <a:cs typeface="Arial" charset="0"/>
              </a:rPr>
              <a:t> základní jednotkou je </a:t>
            </a:r>
            <a:r>
              <a:rPr lang="cs-CZ" sz="1800" dirty="0" err="1">
                <a:latin typeface="+mn-lt"/>
                <a:cs typeface="Arial" charset="0"/>
              </a:rPr>
              <a:t>fenylpropan</a:t>
            </a:r>
            <a:r>
              <a:rPr lang="cs-CZ" sz="1800" dirty="0">
                <a:latin typeface="+mn-lt"/>
                <a:cs typeface="Arial" charset="0"/>
              </a:rPr>
              <a:t>, který je různě substituován na</a:t>
            </a:r>
          </a:p>
          <a:p>
            <a:pPr algn="just">
              <a:defRPr/>
            </a:pPr>
            <a:r>
              <a:rPr lang="cs-CZ" sz="1800" dirty="0">
                <a:latin typeface="+mn-lt"/>
                <a:cs typeface="Arial" charset="0"/>
              </a:rPr>
              <a:t>benzenovém jádře i v bočním řetězci</a:t>
            </a:r>
          </a:p>
          <a:p>
            <a:pPr algn="just">
              <a:buFont typeface="Arial" charset="0"/>
              <a:buChar char="•"/>
              <a:defRPr/>
            </a:pPr>
            <a:r>
              <a:rPr lang="cs-CZ" sz="1800" dirty="0">
                <a:latin typeface="+mn-lt"/>
                <a:cs typeface="Arial" charset="0"/>
              </a:rPr>
              <a:t> termoplasty, plní funkci tmele, rozklad při 140°C →hnědnutí dřeva</a:t>
            </a:r>
          </a:p>
          <a:p>
            <a:pPr algn="just">
              <a:buFont typeface="Arial" charset="0"/>
              <a:buChar char="•"/>
              <a:defRPr/>
            </a:pPr>
            <a:r>
              <a:rPr lang="cs-CZ" sz="1800" dirty="0">
                <a:latin typeface="+mn-lt"/>
                <a:cs typeface="Arial" charset="0"/>
              </a:rPr>
              <a:t> málo odolné zásadám</a:t>
            </a:r>
          </a:p>
          <a:p>
            <a:pPr algn="just">
              <a:buFont typeface="Arial" charset="0"/>
              <a:buChar char="•"/>
              <a:defRPr/>
            </a:pPr>
            <a:r>
              <a:rPr lang="cs-CZ" sz="1800" dirty="0">
                <a:latin typeface="+mn-lt"/>
                <a:cs typeface="Arial" charset="0"/>
              </a:rPr>
              <a:t> dodávají dřevu – tvrdost, pevnost, tvarovou stálost</a:t>
            </a:r>
          </a:p>
          <a:p>
            <a:pPr algn="just">
              <a:buFont typeface="Arial" charset="0"/>
              <a:buChar char="•"/>
              <a:defRPr/>
            </a:pPr>
            <a:r>
              <a:rPr lang="cs-CZ" sz="1800" dirty="0">
                <a:latin typeface="+mn-lt"/>
                <a:cs typeface="Arial" charset="0"/>
              </a:rPr>
              <a:t> zabezpečuje zdřevnatění (</a:t>
            </a:r>
            <a:r>
              <a:rPr lang="cs-CZ" sz="1800" dirty="0" err="1">
                <a:latin typeface="+mn-lt"/>
                <a:cs typeface="Arial" charset="0"/>
              </a:rPr>
              <a:t>lignifikaci</a:t>
            </a:r>
            <a:r>
              <a:rPr lang="cs-CZ" sz="1800" dirty="0">
                <a:latin typeface="+mn-lt"/>
                <a:cs typeface="Arial" charset="0"/>
              </a:rPr>
              <a:t>) buněčných stěn.</a:t>
            </a:r>
          </a:p>
          <a:p>
            <a:pPr algn="just">
              <a:buFont typeface="Arial" charset="0"/>
              <a:buChar char="•"/>
              <a:defRPr/>
            </a:pPr>
            <a:r>
              <a:rPr lang="cs-CZ" sz="1800" dirty="0">
                <a:latin typeface="+mn-lt"/>
                <a:cs typeface="Arial" charset="0"/>
              </a:rPr>
              <a:t> plastifikační přísada do betonu</a:t>
            </a:r>
          </a:p>
          <a:p>
            <a:pPr algn="just">
              <a:buFont typeface="Arial" charset="0"/>
              <a:buChar char="•"/>
              <a:defRPr/>
            </a:pPr>
            <a:r>
              <a:rPr lang="cs-CZ" sz="1800" dirty="0">
                <a:latin typeface="+mn-lt"/>
                <a:cs typeface="Arial" charset="0"/>
              </a:rPr>
              <a:t> lignin nevytváří ve dřevě přesně ohraničený útvar</a:t>
            </a:r>
          </a:p>
          <a:p>
            <a:pPr algn="just">
              <a:buFont typeface="Arial" charset="0"/>
              <a:buChar char="•"/>
              <a:defRPr/>
            </a:pPr>
            <a:r>
              <a:rPr lang="cs-CZ" sz="1800" dirty="0">
                <a:latin typeface="+mn-lt"/>
                <a:cs typeface="Arial" charset="0"/>
              </a:rPr>
              <a:t> omezuje průnik vody přes buněčné stěny, protože je hydrofobní.</a:t>
            </a:r>
          </a:p>
        </p:txBody>
      </p:sp>
      <p:sp>
        <p:nvSpPr>
          <p:cNvPr id="5" name="TextovéPole 3">
            <a:extLst>
              <a:ext uri="{FF2B5EF4-FFF2-40B4-BE49-F238E27FC236}">
                <a16:creationId xmlns:a16="http://schemas.microsoft.com/office/drawing/2014/main" id="{DA5A813D-88DD-4C7F-8C1E-421671F1DC7E}"/>
              </a:ext>
            </a:extLst>
          </p:cNvPr>
          <p:cNvSpPr txBox="1">
            <a:spLocks noChangeArrowheads="1"/>
          </p:cNvSpPr>
          <p:nvPr/>
        </p:nvSpPr>
        <p:spPr bwMode="auto">
          <a:xfrm>
            <a:off x="395584" y="2742130"/>
            <a:ext cx="1008063" cy="461962"/>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b="1">
                <a:latin typeface="Calibri" panose="020F0502020204030204" pitchFamily="34" charset="0"/>
              </a:rPr>
              <a:t>lignin</a:t>
            </a:r>
          </a:p>
        </p:txBody>
      </p:sp>
      <p:pic>
        <p:nvPicPr>
          <p:cNvPr id="6" name="Picture 2">
            <a:extLst>
              <a:ext uri="{FF2B5EF4-FFF2-40B4-BE49-F238E27FC236}">
                <a16:creationId xmlns:a16="http://schemas.microsoft.com/office/drawing/2014/main" id="{9B7B6679-CF4F-4D01-AB57-AE25BA3C7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362451"/>
            <a:ext cx="2700337" cy="221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Obdélník 3">
            <a:extLst>
              <a:ext uri="{FF2B5EF4-FFF2-40B4-BE49-F238E27FC236}">
                <a16:creationId xmlns:a16="http://schemas.microsoft.com/office/drawing/2014/main" id="{5022DC25-352E-456D-B651-4D4DEF27545D}"/>
              </a:ext>
            </a:extLst>
          </p:cNvPr>
          <p:cNvSpPr>
            <a:spLocks noChangeArrowheads="1"/>
          </p:cNvSpPr>
          <p:nvPr/>
        </p:nvSpPr>
        <p:spPr bwMode="auto">
          <a:xfrm>
            <a:off x="451737" y="695144"/>
            <a:ext cx="9965439"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eaLnBrk="0" hangingPunct="0">
              <a:defRPr>
                <a:solidFill>
                  <a:schemeClr val="tx1"/>
                </a:solidFill>
                <a:latin typeface="Arial" panose="020B0604020202020204" pitchFamily="34" charset="0"/>
                <a:cs typeface="Arial" panose="020B0604020202020204" pitchFamily="34" charset="0"/>
              </a:defRPr>
            </a:lvl3pPr>
            <a:lvl4pPr marL="4572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cs-CZ" altLang="cs-CZ" sz="1800" dirty="0"/>
              <a:t> Nejsou obvykle součástí buněčných stěn.</a:t>
            </a:r>
          </a:p>
          <a:p>
            <a:pPr eaLnBrk="1" hangingPunct="1">
              <a:buFont typeface="Arial" panose="020B0604020202020204" pitchFamily="34" charset="0"/>
              <a:buChar char="•"/>
            </a:pPr>
            <a:r>
              <a:rPr lang="cs-CZ" altLang="cs-CZ" sz="1800" dirty="0"/>
              <a:t> L</a:t>
            </a:r>
            <a:r>
              <a:rPr lang="nl-NL" altLang="cs-CZ" sz="1800" dirty="0"/>
              <a:t>ze je ze dřeva extrahovat.</a:t>
            </a:r>
            <a:endParaRPr lang="cs-CZ" altLang="cs-CZ" sz="1800" dirty="0"/>
          </a:p>
          <a:p>
            <a:pPr eaLnBrk="1" hangingPunct="1">
              <a:buFont typeface="Arial" panose="020B0604020202020204" pitchFamily="34" charset="0"/>
              <a:buChar char="•"/>
            </a:pPr>
            <a:r>
              <a:rPr lang="cs-CZ" altLang="cs-CZ" sz="1800" dirty="0"/>
              <a:t> Jejich složení a množství je specifické pro jednotlivé typy dřevin, jejich stáří a výskyt.</a:t>
            </a:r>
          </a:p>
          <a:p>
            <a:pPr eaLnBrk="1" hangingPunct="1">
              <a:buFont typeface="Arial" panose="020B0604020202020204" pitchFamily="34" charset="0"/>
              <a:buChar char="•"/>
            </a:pPr>
            <a:r>
              <a:rPr lang="cs-CZ" altLang="cs-CZ" sz="1800" dirty="0"/>
              <a:t> Anorganické látky (0,5-1 %)</a:t>
            </a:r>
          </a:p>
          <a:p>
            <a:pPr lvl="1" eaLnBrk="1" hangingPunct="1">
              <a:buFont typeface="Arial" panose="020B0604020202020204" pitchFamily="34" charset="0"/>
              <a:buChar char="•"/>
            </a:pPr>
            <a:r>
              <a:rPr lang="pl-PL" altLang="cs-CZ" sz="1800" dirty="0"/>
              <a:t>soli Ca, K, Mg, Na, Mn, atd.</a:t>
            </a:r>
          </a:p>
          <a:p>
            <a:pPr eaLnBrk="1" hangingPunct="1">
              <a:buFont typeface="Arial" panose="020B0604020202020204" pitchFamily="34" charset="0"/>
              <a:buChar char="•"/>
            </a:pPr>
            <a:r>
              <a:rPr lang="cs-CZ" altLang="cs-CZ" sz="1800" dirty="0"/>
              <a:t>Organické látky</a:t>
            </a:r>
          </a:p>
          <a:p>
            <a:pPr lvl="1" eaLnBrk="1" hangingPunct="1">
              <a:buFont typeface="Arial" panose="020B0604020202020204" pitchFamily="34" charset="0"/>
              <a:buChar char="•"/>
            </a:pPr>
            <a:r>
              <a:rPr lang="cs-CZ" altLang="cs-CZ" sz="1800" dirty="0"/>
              <a:t>sacharidy</a:t>
            </a:r>
          </a:p>
          <a:p>
            <a:pPr lvl="2" eaLnBrk="1" hangingPunct="1">
              <a:buFont typeface="Arial" panose="020B0604020202020204" pitchFamily="34" charset="0"/>
              <a:buChar char="•"/>
            </a:pPr>
            <a:r>
              <a:rPr lang="cs-CZ" altLang="cs-CZ" sz="1800" dirty="0"/>
              <a:t>polysacharidy – škrob, pektiny</a:t>
            </a:r>
          </a:p>
          <a:p>
            <a:pPr lvl="2" eaLnBrk="1" hangingPunct="1">
              <a:buFont typeface="Arial" panose="020B0604020202020204" pitchFamily="34" charset="0"/>
              <a:buChar char="•"/>
            </a:pPr>
            <a:r>
              <a:rPr lang="cs-CZ" altLang="cs-CZ" sz="1800" dirty="0"/>
              <a:t>oligosacharidy</a:t>
            </a:r>
          </a:p>
          <a:p>
            <a:pPr lvl="2" eaLnBrk="1" hangingPunct="1">
              <a:buFont typeface="Arial" panose="020B0604020202020204" pitchFamily="34" charset="0"/>
              <a:buChar char="•"/>
            </a:pPr>
            <a:r>
              <a:rPr lang="cs-CZ" altLang="cs-CZ" sz="1800" dirty="0"/>
              <a:t>monosacharidy – galaktóza, arabinóza</a:t>
            </a:r>
          </a:p>
          <a:p>
            <a:pPr lvl="1" eaLnBrk="1" hangingPunct="1">
              <a:buFont typeface="Arial" panose="020B0604020202020204" pitchFamily="34" charset="0"/>
              <a:buChar char="•"/>
            </a:pPr>
            <a:r>
              <a:rPr lang="cs-CZ" altLang="cs-CZ" sz="1800" dirty="0"/>
              <a:t>fenolické látky</a:t>
            </a:r>
          </a:p>
          <a:p>
            <a:pPr lvl="2" eaLnBrk="1" hangingPunct="1">
              <a:buFont typeface="Arial" panose="020B0604020202020204" pitchFamily="34" charset="0"/>
              <a:buChar char="•"/>
            </a:pPr>
            <a:r>
              <a:rPr lang="cs-CZ" altLang="cs-CZ" sz="1800" dirty="0"/>
              <a:t>třísloviny (taniny)</a:t>
            </a:r>
          </a:p>
          <a:p>
            <a:pPr lvl="2" eaLnBrk="1" hangingPunct="1">
              <a:buFont typeface="Arial" panose="020B0604020202020204" pitchFamily="34" charset="0"/>
              <a:buChar char="•"/>
            </a:pPr>
            <a:r>
              <a:rPr lang="cs-CZ" altLang="cs-CZ" sz="1800" dirty="0" err="1"/>
              <a:t>flavonoidy</a:t>
            </a:r>
            <a:endParaRPr lang="cs-CZ" altLang="cs-CZ" sz="1800" dirty="0"/>
          </a:p>
          <a:p>
            <a:pPr lvl="2" eaLnBrk="1" hangingPunct="1">
              <a:buFont typeface="Arial" panose="020B0604020202020204" pitchFamily="34" charset="0"/>
              <a:buChar char="•"/>
            </a:pPr>
            <a:r>
              <a:rPr lang="cs-CZ" altLang="cs-CZ" sz="1800" dirty="0"/>
              <a:t>chinony</a:t>
            </a:r>
          </a:p>
          <a:p>
            <a:pPr lvl="2" eaLnBrk="1" hangingPunct="1">
              <a:buFont typeface="Arial" panose="020B0604020202020204" pitchFamily="34" charset="0"/>
              <a:buChar char="•"/>
            </a:pPr>
            <a:r>
              <a:rPr lang="cs-CZ" altLang="cs-CZ" sz="1800" dirty="0" err="1"/>
              <a:t>lignany</a:t>
            </a:r>
            <a:endParaRPr lang="cs-CZ" altLang="cs-CZ" sz="1800" dirty="0"/>
          </a:p>
          <a:p>
            <a:pPr lvl="3" eaLnBrk="1" hangingPunct="1">
              <a:buFont typeface="Arial" panose="020B0604020202020204" pitchFamily="34" charset="0"/>
              <a:buChar char="•"/>
            </a:pPr>
            <a:r>
              <a:rPr lang="cs-CZ" altLang="cs-CZ" sz="1800" dirty="0"/>
              <a:t>terpenoidy</a:t>
            </a:r>
          </a:p>
          <a:p>
            <a:pPr lvl="1" eaLnBrk="1" hangingPunct="1">
              <a:buFont typeface="Arial" panose="020B0604020202020204" pitchFamily="34" charset="0"/>
              <a:buChar char="•"/>
            </a:pPr>
            <a:r>
              <a:rPr lang="cs-CZ" altLang="cs-CZ" sz="1800" dirty="0"/>
              <a:t>alkaloidy</a:t>
            </a:r>
          </a:p>
          <a:p>
            <a:pPr lvl="1" eaLnBrk="1" hangingPunct="1">
              <a:buFont typeface="Arial" panose="020B0604020202020204" pitchFamily="34" charset="0"/>
              <a:buChar char="•"/>
            </a:pPr>
            <a:r>
              <a:rPr lang="cs-CZ" altLang="cs-CZ" sz="1800" dirty="0"/>
              <a:t>acyklické kyseliny</a:t>
            </a:r>
          </a:p>
          <a:p>
            <a:pPr lvl="1" eaLnBrk="1" hangingPunct="1">
              <a:buFont typeface="Arial" panose="020B0604020202020204" pitchFamily="34" charset="0"/>
              <a:buChar char="•"/>
            </a:pPr>
            <a:r>
              <a:rPr lang="cs-CZ" altLang="cs-CZ" sz="1800" dirty="0"/>
              <a:t>alkoholy</a:t>
            </a:r>
          </a:p>
          <a:p>
            <a:pPr lvl="1" eaLnBrk="1" hangingPunct="1">
              <a:buFont typeface="Arial" panose="020B0604020202020204" pitchFamily="34" charset="0"/>
              <a:buChar char="•"/>
            </a:pPr>
            <a:r>
              <a:rPr lang="cs-CZ" altLang="cs-CZ" sz="1800" dirty="0"/>
              <a:t>bílkoviny</a:t>
            </a:r>
          </a:p>
          <a:p>
            <a:pPr lvl="1" eaLnBrk="1" hangingPunct="1">
              <a:buFont typeface="Arial" panose="020B0604020202020204" pitchFamily="34" charset="0"/>
              <a:buChar char="•"/>
            </a:pPr>
            <a:r>
              <a:rPr lang="cs-CZ" altLang="cs-CZ" sz="1800" dirty="0"/>
              <a:t>tuky a vosky</a:t>
            </a:r>
          </a:p>
        </p:txBody>
      </p:sp>
      <p:sp>
        <p:nvSpPr>
          <p:cNvPr id="16387" name="TextovéPole 4">
            <a:extLst>
              <a:ext uri="{FF2B5EF4-FFF2-40B4-BE49-F238E27FC236}">
                <a16:creationId xmlns:a16="http://schemas.microsoft.com/office/drawing/2014/main" id="{F06D61F6-E148-4CB6-AC26-9FE37DA5359A}"/>
              </a:ext>
            </a:extLst>
          </p:cNvPr>
          <p:cNvSpPr txBox="1">
            <a:spLocks noChangeArrowheads="1"/>
          </p:cNvSpPr>
          <p:nvPr/>
        </p:nvSpPr>
        <p:spPr bwMode="auto">
          <a:xfrm>
            <a:off x="451737" y="207374"/>
            <a:ext cx="2663825" cy="401637"/>
          </a:xfrm>
          <a:prstGeom prst="rect">
            <a:avLst/>
          </a:prstGeom>
          <a:solidFill>
            <a:srgbClr val="FFC000"/>
          </a:solidFill>
          <a:ln w="9525">
            <a:solidFill>
              <a:srgbClr val="C00000"/>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cs-CZ" altLang="cs-CZ" sz="2000" b="1"/>
              <a:t>další složky dřeva</a:t>
            </a:r>
          </a:p>
        </p:txBody>
      </p:sp>
    </p:spTree>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sci-prezentace-16-9-cz-v11.potx" id="{752B7536-5AE2-417E-ADC9-516CF57E47A0}" vid="{C3A561A7-18A2-4AA4-BD35-A7AB220CBEDF}"/>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muni-sci-prezentace-16-9-cz-v11</Template>
  <TotalTime>20473</TotalTime>
  <Words>2597</Words>
  <Application>Microsoft Office PowerPoint</Application>
  <PresentationFormat>Širokoúhlá obrazovka</PresentationFormat>
  <Paragraphs>272</Paragraphs>
  <Slides>34</Slides>
  <Notes>1</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34</vt:i4>
      </vt:variant>
    </vt:vector>
  </HeadingPairs>
  <TitlesOfParts>
    <vt:vector size="42" baseType="lpstr">
      <vt:lpstr>Arial</vt:lpstr>
      <vt:lpstr>Calibri</vt:lpstr>
      <vt:lpstr>Open Sans</vt:lpstr>
      <vt:lpstr>Symbol</vt:lpstr>
      <vt:lpstr>Tahoma</vt:lpstr>
      <vt:lpstr>Times New Roman</vt:lpstr>
      <vt:lpstr>Wingdings</vt:lpstr>
      <vt:lpstr>Prezentace_MU_CZ</vt:lpstr>
      <vt:lpstr>C9500 Užitá chemie 6. lekce Dřevo, papír</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C9500 Užitá chemie</dc:title>
  <dc:creator>Radka Bacovska</dc:creator>
  <cp:lastModifiedBy>Radka Kopecká</cp:lastModifiedBy>
  <cp:revision>51</cp:revision>
  <cp:lastPrinted>1601-01-01T00:00:00Z</cp:lastPrinted>
  <dcterms:created xsi:type="dcterms:W3CDTF">2021-02-28T15:49:05Z</dcterms:created>
  <dcterms:modified xsi:type="dcterms:W3CDTF">2024-11-20T21:53:39Z</dcterms:modified>
</cp:coreProperties>
</file>