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6"/>
  </p:notesMasterIdLst>
  <p:handoutMasterIdLst>
    <p:handoutMasterId r:id="rId27"/>
  </p:handoutMasterIdLst>
  <p:sldIdLst>
    <p:sldId id="256" r:id="rId2"/>
    <p:sldId id="1171" r:id="rId3"/>
    <p:sldId id="1172" r:id="rId4"/>
    <p:sldId id="1184" r:id="rId5"/>
    <p:sldId id="1188" r:id="rId6"/>
    <p:sldId id="1189" r:id="rId7"/>
    <p:sldId id="1190" r:id="rId8"/>
    <p:sldId id="1193" r:id="rId9"/>
    <p:sldId id="1185" r:id="rId10"/>
    <p:sldId id="1194" r:id="rId11"/>
    <p:sldId id="1195" r:id="rId12"/>
    <p:sldId id="1196" r:id="rId13"/>
    <p:sldId id="1191" r:id="rId14"/>
    <p:sldId id="1192" r:id="rId15"/>
    <p:sldId id="1197" r:id="rId16"/>
    <p:sldId id="1173" r:id="rId17"/>
    <p:sldId id="1175" r:id="rId18"/>
    <p:sldId id="1174" r:id="rId19"/>
    <p:sldId id="1200" r:id="rId20"/>
    <p:sldId id="1198" r:id="rId21"/>
    <p:sldId id="1199" r:id="rId22"/>
    <p:sldId id="1179" r:id="rId23"/>
    <p:sldId id="1186" r:id="rId24"/>
    <p:sldId id="1187" r:id="rId2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dka Bacovska" initials="RB" lastIdx="2" clrIdx="0">
    <p:extLst>
      <p:ext uri="{19B8F6BF-5375-455C-9EA6-DF929625EA0E}">
        <p15:presenceInfo xmlns:p15="http://schemas.microsoft.com/office/powerpoint/2012/main" userId="6da7545a85036e8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AF3F"/>
    <a:srgbClr val="9100DC"/>
    <a:srgbClr val="00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36" autoAdjust="0"/>
    <p:restoredTop sz="95768" autoAdjust="0"/>
  </p:normalViewPr>
  <p:slideViewPr>
    <p:cSldViewPr snapToGrid="0">
      <p:cViewPr varScale="1">
        <p:scale>
          <a:sx n="64" d="100"/>
          <a:sy n="64" d="100"/>
        </p:scale>
        <p:origin x="172" y="52"/>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B0F7ADA8-E0D8-E140-B3EB-7B177B99ED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84321F44-F4CD-1342-9190-83F8027175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E82366C8-899C-3046-9F1A-E4AA93091E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AF3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2C8EF9BC-CA15-F749-AE84-143521C1B7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AF3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CDFB5469-7B43-0D44-819F-C704135239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3839D93F-D054-0C49-B5BA-33CA7A41AA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E1F77B3-EBC6-1040-9535-33D9549B74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797919FE-C3ED-C14E-AED0-882F98229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24329B9F-B123-B646-A47E-27058DD10E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1109301E-D1AD-0B43-976E-29DC995E1D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3DE62B41-48ED-D243-8CF8-571E1EC807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B2E98577-C944-7148-9D17-F5F41F0E8A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is.muni.cz/auth/mail/mail_posli?to=175344%40mail.m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cs.wikipedia.org/wiki/%C4%8Clov%C4%9Bk" TargetMode="External"/><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jpeg"/><Relationship Id="rId4" Type="http://schemas.openxmlformats.org/officeDocument/2006/relationships/image" Target="../media/image7.png"/><Relationship Id="rId9" Type="http://schemas.openxmlformats.org/officeDocument/2006/relationships/hyperlink" Target="https://cs.wikipedia.org/wiki/Zv%C3%AD%C5%99e"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hyperlink" Target="https://cs.wikipedia.org/wiki/Starov%C4%9Bk%C3%A1_filosofie" TargetMode="External"/><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https://cs.wikipedia.org/wiki/Hippokratova_p%C5%99%C3%ADsaha" TargetMode="External"/><Relationship Id="rId11" Type="http://schemas.openxmlformats.org/officeDocument/2006/relationships/image" Target="../media/image20.png"/><Relationship Id="rId5" Type="http://schemas.openxmlformats.org/officeDocument/2006/relationships/hyperlink" Target="https://cs.wikipedia.org/wiki/Starov%C4%9Bk" TargetMode="External"/><Relationship Id="rId10" Type="http://schemas.openxmlformats.org/officeDocument/2006/relationships/image" Target="../media/image19.png"/><Relationship Id="rId4" Type="http://schemas.openxmlformats.org/officeDocument/2006/relationships/hyperlink" Target="https://cs.wikipedia.org/wiki/Logika" TargetMode="External"/><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cs-CZ" dirty="0"/>
              <a:t>C9500 Užitá chemie – Polymerní materiály</a:t>
            </a:r>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a:xfrm>
            <a:off x="398502" y="1788002"/>
            <a:ext cx="11361600" cy="1963866"/>
          </a:xfrm>
        </p:spPr>
        <p:txBody>
          <a:bodyPr/>
          <a:lstStyle/>
          <a:p>
            <a:pPr algn="ctr"/>
            <a:r>
              <a:rPr lang="cs-CZ" sz="2800" dirty="0"/>
              <a:t>C9500 Užitá chemie</a:t>
            </a:r>
            <a:br>
              <a:rPr lang="cs-CZ" dirty="0"/>
            </a:br>
            <a:r>
              <a:rPr lang="cs-CZ" sz="1800" dirty="0"/>
              <a:t>8. lekce</a:t>
            </a:r>
            <a:br>
              <a:rPr lang="cs-CZ" sz="1800" dirty="0"/>
            </a:br>
            <a:r>
              <a:rPr lang="cs-CZ" dirty="0"/>
              <a:t>Léčiva a léčivé přípravky </a:t>
            </a: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a:xfrm>
            <a:off x="398502" y="4116402"/>
            <a:ext cx="11361600" cy="1101550"/>
          </a:xfrm>
        </p:spPr>
        <p:txBody>
          <a:bodyPr/>
          <a:lstStyle/>
          <a:p>
            <a:pPr algn="ctr"/>
            <a:r>
              <a:rPr lang="cs-CZ" dirty="0"/>
              <a:t>Mgr. Ing. Radka Kopecká, Ph.D.</a:t>
            </a:r>
          </a:p>
          <a:p>
            <a:pPr algn="ctr"/>
            <a:r>
              <a:rPr lang="cs-CZ" b="1" i="0" u="sng" dirty="0">
                <a:solidFill>
                  <a:srgbClr val="002265"/>
                </a:solidFill>
                <a:effectLst/>
                <a:latin typeface="Open Sans"/>
                <a:hlinkClick r:id="rId2"/>
              </a:rPr>
              <a:t>175344@mail.muni.cz</a:t>
            </a:r>
            <a:endParaRPr lang="cs-CZ" dirty="0"/>
          </a:p>
        </p:txBody>
      </p:sp>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F87CBAE-3813-64E6-75EC-57F5EB9CFA9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3C0A504-76B2-4BD4-2978-EE7A0892E29C}"/>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pic>
        <p:nvPicPr>
          <p:cNvPr id="7" name="Obrázek 6">
            <a:extLst>
              <a:ext uri="{FF2B5EF4-FFF2-40B4-BE49-F238E27FC236}">
                <a16:creationId xmlns:a16="http://schemas.microsoft.com/office/drawing/2014/main" id="{338AFA0A-D102-12B3-A00E-FF1E24CE4493}"/>
              </a:ext>
            </a:extLst>
          </p:cNvPr>
          <p:cNvPicPr>
            <a:picLocks noChangeAspect="1"/>
          </p:cNvPicPr>
          <p:nvPr/>
        </p:nvPicPr>
        <p:blipFill>
          <a:blip r:embed="rId2"/>
          <a:stretch>
            <a:fillRect/>
          </a:stretch>
        </p:blipFill>
        <p:spPr>
          <a:xfrm>
            <a:off x="221843" y="181418"/>
            <a:ext cx="6795645" cy="4560533"/>
          </a:xfrm>
          <a:prstGeom prst="rect">
            <a:avLst/>
          </a:prstGeom>
        </p:spPr>
      </p:pic>
      <p:pic>
        <p:nvPicPr>
          <p:cNvPr id="13" name="Obrázek 12">
            <a:extLst>
              <a:ext uri="{FF2B5EF4-FFF2-40B4-BE49-F238E27FC236}">
                <a16:creationId xmlns:a16="http://schemas.microsoft.com/office/drawing/2014/main" id="{8FEC34EF-B9E0-6DAE-ADBF-019CCC0CAB98}"/>
              </a:ext>
            </a:extLst>
          </p:cNvPr>
          <p:cNvPicPr>
            <a:picLocks noChangeAspect="1"/>
          </p:cNvPicPr>
          <p:nvPr/>
        </p:nvPicPr>
        <p:blipFill>
          <a:blip r:embed="rId3"/>
          <a:stretch>
            <a:fillRect/>
          </a:stretch>
        </p:blipFill>
        <p:spPr>
          <a:xfrm>
            <a:off x="221843" y="4761150"/>
            <a:ext cx="1947199" cy="1131580"/>
          </a:xfrm>
          <a:prstGeom prst="rect">
            <a:avLst/>
          </a:prstGeom>
        </p:spPr>
      </p:pic>
      <p:pic>
        <p:nvPicPr>
          <p:cNvPr id="15" name="Obrázek 14">
            <a:extLst>
              <a:ext uri="{FF2B5EF4-FFF2-40B4-BE49-F238E27FC236}">
                <a16:creationId xmlns:a16="http://schemas.microsoft.com/office/drawing/2014/main" id="{74315BBA-3E6F-21BF-B47B-42F61D7FED9F}"/>
              </a:ext>
            </a:extLst>
          </p:cNvPr>
          <p:cNvPicPr>
            <a:picLocks noChangeAspect="1"/>
          </p:cNvPicPr>
          <p:nvPr/>
        </p:nvPicPr>
        <p:blipFill>
          <a:blip r:embed="rId4"/>
          <a:stretch>
            <a:fillRect/>
          </a:stretch>
        </p:blipFill>
        <p:spPr>
          <a:xfrm>
            <a:off x="7134451" y="181418"/>
            <a:ext cx="4969175" cy="2600990"/>
          </a:xfrm>
          <a:prstGeom prst="rect">
            <a:avLst/>
          </a:prstGeom>
        </p:spPr>
      </p:pic>
      <p:pic>
        <p:nvPicPr>
          <p:cNvPr id="17" name="Obrázek 16">
            <a:extLst>
              <a:ext uri="{FF2B5EF4-FFF2-40B4-BE49-F238E27FC236}">
                <a16:creationId xmlns:a16="http://schemas.microsoft.com/office/drawing/2014/main" id="{B2EA84D4-94BA-0854-1A53-F160D5C21809}"/>
              </a:ext>
            </a:extLst>
          </p:cNvPr>
          <p:cNvPicPr>
            <a:picLocks noChangeAspect="1"/>
          </p:cNvPicPr>
          <p:nvPr/>
        </p:nvPicPr>
        <p:blipFill>
          <a:blip r:embed="rId5"/>
          <a:stretch>
            <a:fillRect/>
          </a:stretch>
        </p:blipFill>
        <p:spPr>
          <a:xfrm>
            <a:off x="7186170" y="3006564"/>
            <a:ext cx="3997837" cy="2127213"/>
          </a:xfrm>
          <a:prstGeom prst="rect">
            <a:avLst/>
          </a:prstGeom>
        </p:spPr>
      </p:pic>
    </p:spTree>
    <p:extLst>
      <p:ext uri="{BB962C8B-B14F-4D97-AF65-F5344CB8AC3E}">
        <p14:creationId xmlns:p14="http://schemas.microsoft.com/office/powerpoint/2010/main" val="4291435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5AB157F-8930-0F7F-5BE6-790CC6ABDD5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656CC10-0499-DA15-AC70-2AF27EC19110}"/>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pic>
        <p:nvPicPr>
          <p:cNvPr id="7" name="Obrázek 6">
            <a:extLst>
              <a:ext uri="{FF2B5EF4-FFF2-40B4-BE49-F238E27FC236}">
                <a16:creationId xmlns:a16="http://schemas.microsoft.com/office/drawing/2014/main" id="{916D73EC-6FF9-2A46-1716-23225B50F907}"/>
              </a:ext>
            </a:extLst>
          </p:cNvPr>
          <p:cNvPicPr>
            <a:picLocks noChangeAspect="1"/>
          </p:cNvPicPr>
          <p:nvPr/>
        </p:nvPicPr>
        <p:blipFill>
          <a:blip r:embed="rId2"/>
          <a:stretch>
            <a:fillRect/>
          </a:stretch>
        </p:blipFill>
        <p:spPr>
          <a:xfrm>
            <a:off x="413999" y="143650"/>
            <a:ext cx="9394473" cy="5289587"/>
          </a:xfrm>
          <a:prstGeom prst="rect">
            <a:avLst/>
          </a:prstGeom>
        </p:spPr>
      </p:pic>
    </p:spTree>
    <p:extLst>
      <p:ext uri="{BB962C8B-B14F-4D97-AF65-F5344CB8AC3E}">
        <p14:creationId xmlns:p14="http://schemas.microsoft.com/office/powerpoint/2010/main" val="488574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A52B53F-AB30-786A-046F-2D87F46D4E88}"/>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15D462F-BEDF-231B-F3BC-7E2F2545DAD0}"/>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pic>
        <p:nvPicPr>
          <p:cNvPr id="7" name="Obrázek 6">
            <a:extLst>
              <a:ext uri="{FF2B5EF4-FFF2-40B4-BE49-F238E27FC236}">
                <a16:creationId xmlns:a16="http://schemas.microsoft.com/office/drawing/2014/main" id="{40AE2822-064B-DAE0-31A1-4DED3B803828}"/>
              </a:ext>
            </a:extLst>
          </p:cNvPr>
          <p:cNvPicPr>
            <a:picLocks noChangeAspect="1"/>
          </p:cNvPicPr>
          <p:nvPr/>
        </p:nvPicPr>
        <p:blipFill>
          <a:blip r:embed="rId2"/>
          <a:stretch>
            <a:fillRect/>
          </a:stretch>
        </p:blipFill>
        <p:spPr>
          <a:xfrm>
            <a:off x="206781" y="280987"/>
            <a:ext cx="8524875" cy="6296025"/>
          </a:xfrm>
          <a:prstGeom prst="rect">
            <a:avLst/>
          </a:prstGeom>
        </p:spPr>
      </p:pic>
    </p:spTree>
    <p:extLst>
      <p:ext uri="{BB962C8B-B14F-4D97-AF65-F5344CB8AC3E}">
        <p14:creationId xmlns:p14="http://schemas.microsoft.com/office/powerpoint/2010/main" val="2123621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2E0D100-9832-E733-E3E3-3644BAC3AA3D}"/>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AAE77A4-F3F8-E2C3-50FB-7685625F5BD2}"/>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pic>
        <p:nvPicPr>
          <p:cNvPr id="7" name="Obrázek 6">
            <a:extLst>
              <a:ext uri="{FF2B5EF4-FFF2-40B4-BE49-F238E27FC236}">
                <a16:creationId xmlns:a16="http://schemas.microsoft.com/office/drawing/2014/main" id="{D47A1E62-D311-7B83-D84B-CE5B6579FB0D}"/>
              </a:ext>
            </a:extLst>
          </p:cNvPr>
          <p:cNvPicPr>
            <a:picLocks noChangeAspect="1"/>
          </p:cNvPicPr>
          <p:nvPr/>
        </p:nvPicPr>
        <p:blipFill>
          <a:blip r:embed="rId2"/>
          <a:stretch>
            <a:fillRect/>
          </a:stretch>
        </p:blipFill>
        <p:spPr>
          <a:xfrm>
            <a:off x="191325" y="212550"/>
            <a:ext cx="8448675" cy="6267450"/>
          </a:xfrm>
          <a:prstGeom prst="rect">
            <a:avLst/>
          </a:prstGeom>
        </p:spPr>
      </p:pic>
    </p:spTree>
    <p:extLst>
      <p:ext uri="{BB962C8B-B14F-4D97-AF65-F5344CB8AC3E}">
        <p14:creationId xmlns:p14="http://schemas.microsoft.com/office/powerpoint/2010/main" val="1541044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A378616-4298-949E-F8F2-FBA0869F3B6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6091A85-31EA-C75A-8472-26E3DD786633}"/>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pic>
        <p:nvPicPr>
          <p:cNvPr id="7" name="Obrázek 6">
            <a:extLst>
              <a:ext uri="{FF2B5EF4-FFF2-40B4-BE49-F238E27FC236}">
                <a16:creationId xmlns:a16="http://schemas.microsoft.com/office/drawing/2014/main" id="{7DC0EB14-BB28-0A1A-1A80-71B785F8D4BF}"/>
              </a:ext>
            </a:extLst>
          </p:cNvPr>
          <p:cNvPicPr>
            <a:picLocks noChangeAspect="1"/>
          </p:cNvPicPr>
          <p:nvPr/>
        </p:nvPicPr>
        <p:blipFill>
          <a:blip r:embed="rId2"/>
          <a:stretch>
            <a:fillRect/>
          </a:stretch>
        </p:blipFill>
        <p:spPr>
          <a:xfrm>
            <a:off x="227062" y="196369"/>
            <a:ext cx="10373598" cy="6490433"/>
          </a:xfrm>
          <a:prstGeom prst="rect">
            <a:avLst/>
          </a:prstGeom>
        </p:spPr>
      </p:pic>
    </p:spTree>
    <p:extLst>
      <p:ext uri="{BB962C8B-B14F-4D97-AF65-F5344CB8AC3E}">
        <p14:creationId xmlns:p14="http://schemas.microsoft.com/office/powerpoint/2010/main" val="3241157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692F17E-561D-D053-3330-E368E6EED86B}"/>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A7D585A-5F42-013C-C5AC-BE9CED8E0989}"/>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pic>
        <p:nvPicPr>
          <p:cNvPr id="7" name="Obrázek 6">
            <a:extLst>
              <a:ext uri="{FF2B5EF4-FFF2-40B4-BE49-F238E27FC236}">
                <a16:creationId xmlns:a16="http://schemas.microsoft.com/office/drawing/2014/main" id="{4BDCECD6-5ACE-7B39-38AF-BB1B18C5D369}"/>
              </a:ext>
            </a:extLst>
          </p:cNvPr>
          <p:cNvPicPr>
            <a:picLocks noChangeAspect="1"/>
          </p:cNvPicPr>
          <p:nvPr/>
        </p:nvPicPr>
        <p:blipFill>
          <a:blip r:embed="rId2"/>
          <a:stretch>
            <a:fillRect/>
          </a:stretch>
        </p:blipFill>
        <p:spPr>
          <a:xfrm>
            <a:off x="298500" y="185737"/>
            <a:ext cx="9345230" cy="6486525"/>
          </a:xfrm>
          <a:prstGeom prst="rect">
            <a:avLst/>
          </a:prstGeom>
        </p:spPr>
      </p:pic>
      <p:sp>
        <p:nvSpPr>
          <p:cNvPr id="4" name="Obdélník 3">
            <a:extLst>
              <a:ext uri="{FF2B5EF4-FFF2-40B4-BE49-F238E27FC236}">
                <a16:creationId xmlns:a16="http://schemas.microsoft.com/office/drawing/2014/main" id="{8BD0A444-30BD-3486-6B03-646A96B52EC9}"/>
              </a:ext>
            </a:extLst>
          </p:cNvPr>
          <p:cNvSpPr/>
          <p:nvPr/>
        </p:nvSpPr>
        <p:spPr bwMode="auto">
          <a:xfrm>
            <a:off x="298500" y="6228000"/>
            <a:ext cx="9345230" cy="444262"/>
          </a:xfrm>
          <a:prstGeom prst="rect">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01539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pic>
        <p:nvPicPr>
          <p:cNvPr id="4" name="Obrázek 3">
            <a:extLst>
              <a:ext uri="{FF2B5EF4-FFF2-40B4-BE49-F238E27FC236}">
                <a16:creationId xmlns:a16="http://schemas.microsoft.com/office/drawing/2014/main" id="{A0237EE9-9E34-4EBC-BC8D-05378FF11B83}"/>
              </a:ext>
            </a:extLst>
          </p:cNvPr>
          <p:cNvPicPr>
            <a:picLocks noChangeAspect="1"/>
          </p:cNvPicPr>
          <p:nvPr/>
        </p:nvPicPr>
        <p:blipFill>
          <a:blip r:embed="rId2"/>
          <a:stretch>
            <a:fillRect/>
          </a:stretch>
        </p:blipFill>
        <p:spPr>
          <a:xfrm>
            <a:off x="414000" y="378000"/>
            <a:ext cx="5505450" cy="571500"/>
          </a:xfrm>
          <a:prstGeom prst="rect">
            <a:avLst/>
          </a:prstGeom>
          <a:ln>
            <a:solidFill>
              <a:schemeClr val="accent6">
                <a:lumMod val="60000"/>
                <a:lumOff val="40000"/>
              </a:schemeClr>
            </a:solidFill>
          </a:ln>
        </p:spPr>
      </p:pic>
      <p:pic>
        <p:nvPicPr>
          <p:cNvPr id="6" name="Obrázek 5">
            <a:extLst>
              <a:ext uri="{FF2B5EF4-FFF2-40B4-BE49-F238E27FC236}">
                <a16:creationId xmlns:a16="http://schemas.microsoft.com/office/drawing/2014/main" id="{5E4DBF1A-A711-4A7D-9DBC-5CE44F40FF0B}"/>
              </a:ext>
            </a:extLst>
          </p:cNvPr>
          <p:cNvPicPr>
            <a:picLocks noChangeAspect="1"/>
          </p:cNvPicPr>
          <p:nvPr/>
        </p:nvPicPr>
        <p:blipFill>
          <a:blip r:embed="rId3"/>
          <a:stretch>
            <a:fillRect/>
          </a:stretch>
        </p:blipFill>
        <p:spPr>
          <a:xfrm>
            <a:off x="414000" y="1145426"/>
            <a:ext cx="5250128" cy="2563813"/>
          </a:xfrm>
          <a:prstGeom prst="rect">
            <a:avLst/>
          </a:prstGeom>
        </p:spPr>
      </p:pic>
      <p:pic>
        <p:nvPicPr>
          <p:cNvPr id="8" name="Obrázek 7">
            <a:extLst>
              <a:ext uri="{FF2B5EF4-FFF2-40B4-BE49-F238E27FC236}">
                <a16:creationId xmlns:a16="http://schemas.microsoft.com/office/drawing/2014/main" id="{BC58C79A-5B78-41F6-809B-63B4A058D3C1}"/>
              </a:ext>
            </a:extLst>
          </p:cNvPr>
          <p:cNvPicPr>
            <a:picLocks noChangeAspect="1"/>
          </p:cNvPicPr>
          <p:nvPr/>
        </p:nvPicPr>
        <p:blipFill>
          <a:blip r:embed="rId4"/>
          <a:stretch>
            <a:fillRect/>
          </a:stretch>
        </p:blipFill>
        <p:spPr>
          <a:xfrm>
            <a:off x="414000" y="3905165"/>
            <a:ext cx="5250127" cy="2044217"/>
          </a:xfrm>
          <a:prstGeom prst="rect">
            <a:avLst/>
          </a:prstGeom>
        </p:spPr>
      </p:pic>
      <p:pic>
        <p:nvPicPr>
          <p:cNvPr id="3074" name="Picture 2" descr="Anestetika » Medixa.org">
            <a:extLst>
              <a:ext uri="{FF2B5EF4-FFF2-40B4-BE49-F238E27FC236}">
                <a16:creationId xmlns:a16="http://schemas.microsoft.com/office/drawing/2014/main" id="{094362CE-CE87-4357-ACCA-B2437AC5D4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0252" y="3052686"/>
            <a:ext cx="1563040" cy="803758"/>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A14C924B-C7AE-40BA-877C-E181DE95AE8F}"/>
              </a:ext>
            </a:extLst>
          </p:cNvPr>
          <p:cNvPicPr>
            <a:picLocks noChangeAspect="1"/>
          </p:cNvPicPr>
          <p:nvPr/>
        </p:nvPicPr>
        <p:blipFill>
          <a:blip r:embed="rId6"/>
          <a:stretch>
            <a:fillRect/>
          </a:stretch>
        </p:blipFill>
        <p:spPr>
          <a:xfrm>
            <a:off x="6096000" y="484949"/>
            <a:ext cx="3977748" cy="2401229"/>
          </a:xfrm>
          <a:prstGeom prst="rect">
            <a:avLst/>
          </a:prstGeom>
        </p:spPr>
      </p:pic>
      <p:pic>
        <p:nvPicPr>
          <p:cNvPr id="12" name="Obrázek 11">
            <a:extLst>
              <a:ext uri="{FF2B5EF4-FFF2-40B4-BE49-F238E27FC236}">
                <a16:creationId xmlns:a16="http://schemas.microsoft.com/office/drawing/2014/main" id="{5D6C3F0F-BC00-4A29-A537-DD9457FD9C36}"/>
              </a:ext>
            </a:extLst>
          </p:cNvPr>
          <p:cNvPicPr>
            <a:picLocks noChangeAspect="1"/>
          </p:cNvPicPr>
          <p:nvPr/>
        </p:nvPicPr>
        <p:blipFill>
          <a:blip r:embed="rId7"/>
          <a:stretch>
            <a:fillRect/>
          </a:stretch>
        </p:blipFill>
        <p:spPr>
          <a:xfrm>
            <a:off x="10150836" y="1834241"/>
            <a:ext cx="1859864" cy="1051937"/>
          </a:xfrm>
          <a:prstGeom prst="rect">
            <a:avLst/>
          </a:prstGeom>
        </p:spPr>
      </p:pic>
      <p:pic>
        <p:nvPicPr>
          <p:cNvPr id="14" name="Obrázek 13">
            <a:extLst>
              <a:ext uri="{FF2B5EF4-FFF2-40B4-BE49-F238E27FC236}">
                <a16:creationId xmlns:a16="http://schemas.microsoft.com/office/drawing/2014/main" id="{CEE47610-266D-487C-A885-471647B6B527}"/>
              </a:ext>
            </a:extLst>
          </p:cNvPr>
          <p:cNvPicPr>
            <a:picLocks noChangeAspect="1"/>
          </p:cNvPicPr>
          <p:nvPr/>
        </p:nvPicPr>
        <p:blipFill>
          <a:blip r:embed="rId8"/>
          <a:stretch>
            <a:fillRect/>
          </a:stretch>
        </p:blipFill>
        <p:spPr>
          <a:xfrm>
            <a:off x="10342079" y="484949"/>
            <a:ext cx="1477378" cy="1307564"/>
          </a:xfrm>
          <a:prstGeom prst="rect">
            <a:avLst/>
          </a:prstGeom>
        </p:spPr>
      </p:pic>
      <p:pic>
        <p:nvPicPr>
          <p:cNvPr id="16" name="Obrázek 15">
            <a:extLst>
              <a:ext uri="{FF2B5EF4-FFF2-40B4-BE49-F238E27FC236}">
                <a16:creationId xmlns:a16="http://schemas.microsoft.com/office/drawing/2014/main" id="{93D26F78-9FF1-4946-91BC-74F7495E18F8}"/>
              </a:ext>
            </a:extLst>
          </p:cNvPr>
          <p:cNvPicPr>
            <a:picLocks noChangeAspect="1"/>
          </p:cNvPicPr>
          <p:nvPr/>
        </p:nvPicPr>
        <p:blipFill>
          <a:blip r:embed="rId9"/>
          <a:stretch>
            <a:fillRect/>
          </a:stretch>
        </p:blipFill>
        <p:spPr>
          <a:xfrm>
            <a:off x="6096000" y="3070622"/>
            <a:ext cx="5183290" cy="803758"/>
          </a:xfrm>
          <a:prstGeom prst="rect">
            <a:avLst/>
          </a:prstGeom>
        </p:spPr>
      </p:pic>
      <p:pic>
        <p:nvPicPr>
          <p:cNvPr id="5" name="Obrázek 4">
            <a:extLst>
              <a:ext uri="{FF2B5EF4-FFF2-40B4-BE49-F238E27FC236}">
                <a16:creationId xmlns:a16="http://schemas.microsoft.com/office/drawing/2014/main" id="{8BA5864D-BF4F-FFD6-07D5-ECA87E628695}"/>
              </a:ext>
            </a:extLst>
          </p:cNvPr>
          <p:cNvPicPr>
            <a:picLocks noChangeAspect="1"/>
          </p:cNvPicPr>
          <p:nvPr/>
        </p:nvPicPr>
        <p:blipFill>
          <a:blip r:embed="rId10"/>
          <a:stretch>
            <a:fillRect/>
          </a:stretch>
        </p:blipFill>
        <p:spPr>
          <a:xfrm>
            <a:off x="6043292" y="3971823"/>
            <a:ext cx="5614882" cy="2040134"/>
          </a:xfrm>
          <a:prstGeom prst="rect">
            <a:avLst/>
          </a:prstGeom>
        </p:spPr>
      </p:pic>
      <p:pic>
        <p:nvPicPr>
          <p:cNvPr id="3076" name="Picture 4" descr="Blog | klinika Top Moravia Health">
            <a:extLst>
              <a:ext uri="{FF2B5EF4-FFF2-40B4-BE49-F238E27FC236}">
                <a16:creationId xmlns:a16="http://schemas.microsoft.com/office/drawing/2014/main" id="{41151FED-074E-48DD-AB1D-1A5B735448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3292" y="5569293"/>
            <a:ext cx="1339596" cy="803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542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pic>
        <p:nvPicPr>
          <p:cNvPr id="4" name="Obrázek 3">
            <a:extLst>
              <a:ext uri="{FF2B5EF4-FFF2-40B4-BE49-F238E27FC236}">
                <a16:creationId xmlns:a16="http://schemas.microsoft.com/office/drawing/2014/main" id="{3C1B5188-98B9-4AC0-B276-CCCB69926C59}"/>
              </a:ext>
            </a:extLst>
          </p:cNvPr>
          <p:cNvPicPr>
            <a:picLocks noChangeAspect="1"/>
          </p:cNvPicPr>
          <p:nvPr/>
        </p:nvPicPr>
        <p:blipFill>
          <a:blip r:embed="rId2"/>
          <a:stretch>
            <a:fillRect/>
          </a:stretch>
        </p:blipFill>
        <p:spPr>
          <a:xfrm>
            <a:off x="309562" y="223837"/>
            <a:ext cx="6619875" cy="4429125"/>
          </a:xfrm>
          <a:prstGeom prst="rect">
            <a:avLst/>
          </a:prstGeom>
        </p:spPr>
      </p:pic>
      <p:pic>
        <p:nvPicPr>
          <p:cNvPr id="6" name="Obrázek 5">
            <a:extLst>
              <a:ext uri="{FF2B5EF4-FFF2-40B4-BE49-F238E27FC236}">
                <a16:creationId xmlns:a16="http://schemas.microsoft.com/office/drawing/2014/main" id="{B004F6A9-1088-421D-8B67-29FE35968988}"/>
              </a:ext>
            </a:extLst>
          </p:cNvPr>
          <p:cNvPicPr>
            <a:picLocks noChangeAspect="1"/>
          </p:cNvPicPr>
          <p:nvPr/>
        </p:nvPicPr>
        <p:blipFill>
          <a:blip r:embed="rId3"/>
          <a:stretch>
            <a:fillRect/>
          </a:stretch>
        </p:blipFill>
        <p:spPr>
          <a:xfrm>
            <a:off x="7073900" y="223837"/>
            <a:ext cx="4652962" cy="2933086"/>
          </a:xfrm>
          <a:prstGeom prst="rect">
            <a:avLst/>
          </a:prstGeom>
        </p:spPr>
      </p:pic>
      <p:pic>
        <p:nvPicPr>
          <p:cNvPr id="8" name="Obrázek 7">
            <a:extLst>
              <a:ext uri="{FF2B5EF4-FFF2-40B4-BE49-F238E27FC236}">
                <a16:creationId xmlns:a16="http://schemas.microsoft.com/office/drawing/2014/main" id="{16E6C06A-3EA2-4EAE-9B4A-CDD93C6EDA48}"/>
              </a:ext>
            </a:extLst>
          </p:cNvPr>
          <p:cNvPicPr>
            <a:picLocks noChangeAspect="1"/>
          </p:cNvPicPr>
          <p:nvPr/>
        </p:nvPicPr>
        <p:blipFill>
          <a:blip r:embed="rId4"/>
          <a:stretch>
            <a:fillRect/>
          </a:stretch>
        </p:blipFill>
        <p:spPr>
          <a:xfrm>
            <a:off x="1524000" y="4729462"/>
            <a:ext cx="3211175" cy="1904701"/>
          </a:xfrm>
          <a:prstGeom prst="rect">
            <a:avLst/>
          </a:prstGeom>
        </p:spPr>
      </p:pic>
      <p:pic>
        <p:nvPicPr>
          <p:cNvPr id="10" name="Obrázek 9">
            <a:extLst>
              <a:ext uri="{FF2B5EF4-FFF2-40B4-BE49-F238E27FC236}">
                <a16:creationId xmlns:a16="http://schemas.microsoft.com/office/drawing/2014/main" id="{CF93986C-8124-4228-B621-4F36D4314285}"/>
              </a:ext>
            </a:extLst>
          </p:cNvPr>
          <p:cNvPicPr>
            <a:picLocks noChangeAspect="1"/>
          </p:cNvPicPr>
          <p:nvPr/>
        </p:nvPicPr>
        <p:blipFill>
          <a:blip r:embed="rId5"/>
          <a:stretch>
            <a:fillRect/>
          </a:stretch>
        </p:blipFill>
        <p:spPr>
          <a:xfrm>
            <a:off x="4730412" y="4781699"/>
            <a:ext cx="5937588" cy="1800225"/>
          </a:xfrm>
          <a:prstGeom prst="rect">
            <a:avLst/>
          </a:prstGeom>
        </p:spPr>
      </p:pic>
      <p:pic>
        <p:nvPicPr>
          <p:cNvPr id="12" name="Obrázek 11">
            <a:extLst>
              <a:ext uri="{FF2B5EF4-FFF2-40B4-BE49-F238E27FC236}">
                <a16:creationId xmlns:a16="http://schemas.microsoft.com/office/drawing/2014/main" id="{D95C28FB-C2E6-43B2-B4BB-1736406CCB4E}"/>
              </a:ext>
            </a:extLst>
          </p:cNvPr>
          <p:cNvPicPr>
            <a:picLocks noChangeAspect="1"/>
          </p:cNvPicPr>
          <p:nvPr/>
        </p:nvPicPr>
        <p:blipFill>
          <a:blip r:embed="rId6"/>
          <a:stretch>
            <a:fillRect/>
          </a:stretch>
        </p:blipFill>
        <p:spPr>
          <a:xfrm>
            <a:off x="6667500" y="3353635"/>
            <a:ext cx="1830387" cy="1231351"/>
          </a:xfrm>
          <a:prstGeom prst="rect">
            <a:avLst/>
          </a:prstGeom>
        </p:spPr>
      </p:pic>
      <p:pic>
        <p:nvPicPr>
          <p:cNvPr id="14" name="Obrázek 13">
            <a:extLst>
              <a:ext uri="{FF2B5EF4-FFF2-40B4-BE49-F238E27FC236}">
                <a16:creationId xmlns:a16="http://schemas.microsoft.com/office/drawing/2014/main" id="{65E77086-A3C9-4327-8D85-00438CD1A150}"/>
              </a:ext>
            </a:extLst>
          </p:cNvPr>
          <p:cNvPicPr>
            <a:picLocks noChangeAspect="1"/>
          </p:cNvPicPr>
          <p:nvPr/>
        </p:nvPicPr>
        <p:blipFill>
          <a:blip r:embed="rId7"/>
          <a:stretch>
            <a:fillRect/>
          </a:stretch>
        </p:blipFill>
        <p:spPr>
          <a:xfrm>
            <a:off x="8838574" y="3336205"/>
            <a:ext cx="1231557" cy="1248781"/>
          </a:xfrm>
          <a:prstGeom prst="rect">
            <a:avLst/>
          </a:prstGeom>
        </p:spPr>
      </p:pic>
      <p:pic>
        <p:nvPicPr>
          <p:cNvPr id="16" name="Obrázek 15">
            <a:extLst>
              <a:ext uri="{FF2B5EF4-FFF2-40B4-BE49-F238E27FC236}">
                <a16:creationId xmlns:a16="http://schemas.microsoft.com/office/drawing/2014/main" id="{D7B6BBAF-65CA-4026-AAA5-B2177F1AFC55}"/>
              </a:ext>
            </a:extLst>
          </p:cNvPr>
          <p:cNvPicPr>
            <a:picLocks noChangeAspect="1"/>
          </p:cNvPicPr>
          <p:nvPr/>
        </p:nvPicPr>
        <p:blipFill>
          <a:blip r:embed="rId8"/>
          <a:stretch>
            <a:fillRect/>
          </a:stretch>
        </p:blipFill>
        <p:spPr>
          <a:xfrm>
            <a:off x="10407025" y="3317306"/>
            <a:ext cx="1231558" cy="1300456"/>
          </a:xfrm>
          <a:prstGeom prst="rect">
            <a:avLst/>
          </a:prstGeom>
        </p:spPr>
      </p:pic>
    </p:spTree>
    <p:extLst>
      <p:ext uri="{BB962C8B-B14F-4D97-AF65-F5344CB8AC3E}">
        <p14:creationId xmlns:p14="http://schemas.microsoft.com/office/powerpoint/2010/main" val="3312434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pic>
        <p:nvPicPr>
          <p:cNvPr id="6" name="Obrázek 5">
            <a:extLst>
              <a:ext uri="{FF2B5EF4-FFF2-40B4-BE49-F238E27FC236}">
                <a16:creationId xmlns:a16="http://schemas.microsoft.com/office/drawing/2014/main" id="{51126E46-307D-42E0-B2AD-19CB02F2A185}"/>
              </a:ext>
            </a:extLst>
          </p:cNvPr>
          <p:cNvPicPr>
            <a:picLocks noChangeAspect="1"/>
          </p:cNvPicPr>
          <p:nvPr/>
        </p:nvPicPr>
        <p:blipFill>
          <a:blip r:embed="rId2"/>
          <a:stretch>
            <a:fillRect/>
          </a:stretch>
        </p:blipFill>
        <p:spPr>
          <a:xfrm>
            <a:off x="190500" y="277813"/>
            <a:ext cx="5791200" cy="3886654"/>
          </a:xfrm>
          <a:prstGeom prst="rect">
            <a:avLst/>
          </a:prstGeom>
        </p:spPr>
      </p:pic>
      <p:pic>
        <p:nvPicPr>
          <p:cNvPr id="8" name="Obrázek 7">
            <a:extLst>
              <a:ext uri="{FF2B5EF4-FFF2-40B4-BE49-F238E27FC236}">
                <a16:creationId xmlns:a16="http://schemas.microsoft.com/office/drawing/2014/main" id="{4A67276A-2232-4020-9F6E-BD45235A6832}"/>
              </a:ext>
            </a:extLst>
          </p:cNvPr>
          <p:cNvPicPr>
            <a:picLocks noChangeAspect="1"/>
          </p:cNvPicPr>
          <p:nvPr/>
        </p:nvPicPr>
        <p:blipFill>
          <a:blip r:embed="rId3"/>
          <a:stretch>
            <a:fillRect/>
          </a:stretch>
        </p:blipFill>
        <p:spPr>
          <a:xfrm>
            <a:off x="6411912" y="277813"/>
            <a:ext cx="5475244" cy="2960687"/>
          </a:xfrm>
          <a:prstGeom prst="rect">
            <a:avLst/>
          </a:prstGeom>
        </p:spPr>
      </p:pic>
      <p:pic>
        <p:nvPicPr>
          <p:cNvPr id="10" name="Obrázek 9">
            <a:extLst>
              <a:ext uri="{FF2B5EF4-FFF2-40B4-BE49-F238E27FC236}">
                <a16:creationId xmlns:a16="http://schemas.microsoft.com/office/drawing/2014/main" id="{56553F31-3ADA-4078-9060-0425C6308533}"/>
              </a:ext>
            </a:extLst>
          </p:cNvPr>
          <p:cNvPicPr>
            <a:picLocks noChangeAspect="1"/>
          </p:cNvPicPr>
          <p:nvPr/>
        </p:nvPicPr>
        <p:blipFill>
          <a:blip r:embed="rId4"/>
          <a:stretch>
            <a:fillRect/>
          </a:stretch>
        </p:blipFill>
        <p:spPr>
          <a:xfrm>
            <a:off x="977900" y="4415429"/>
            <a:ext cx="4703762" cy="2164758"/>
          </a:xfrm>
          <a:prstGeom prst="rect">
            <a:avLst/>
          </a:prstGeom>
        </p:spPr>
      </p:pic>
      <p:pic>
        <p:nvPicPr>
          <p:cNvPr id="12" name="Obrázek 11">
            <a:extLst>
              <a:ext uri="{FF2B5EF4-FFF2-40B4-BE49-F238E27FC236}">
                <a16:creationId xmlns:a16="http://schemas.microsoft.com/office/drawing/2014/main" id="{27223155-BAB8-4704-9F7F-2B18615E87F0}"/>
              </a:ext>
            </a:extLst>
          </p:cNvPr>
          <p:cNvPicPr>
            <a:picLocks noChangeAspect="1"/>
          </p:cNvPicPr>
          <p:nvPr/>
        </p:nvPicPr>
        <p:blipFill>
          <a:blip r:embed="rId5"/>
          <a:stretch>
            <a:fillRect/>
          </a:stretch>
        </p:blipFill>
        <p:spPr>
          <a:xfrm>
            <a:off x="6210302" y="3308427"/>
            <a:ext cx="5003798" cy="1182918"/>
          </a:xfrm>
          <a:prstGeom prst="rect">
            <a:avLst/>
          </a:prstGeom>
        </p:spPr>
      </p:pic>
      <p:pic>
        <p:nvPicPr>
          <p:cNvPr id="16" name="Obrázek 15">
            <a:extLst>
              <a:ext uri="{FF2B5EF4-FFF2-40B4-BE49-F238E27FC236}">
                <a16:creationId xmlns:a16="http://schemas.microsoft.com/office/drawing/2014/main" id="{AA2CF95D-2949-46FD-8941-72A754D9A639}"/>
              </a:ext>
            </a:extLst>
          </p:cNvPr>
          <p:cNvPicPr>
            <a:picLocks noChangeAspect="1"/>
          </p:cNvPicPr>
          <p:nvPr/>
        </p:nvPicPr>
        <p:blipFill>
          <a:blip r:embed="rId6"/>
          <a:stretch>
            <a:fillRect/>
          </a:stretch>
        </p:blipFill>
        <p:spPr>
          <a:xfrm>
            <a:off x="6210302" y="4514989"/>
            <a:ext cx="4584698" cy="2188051"/>
          </a:xfrm>
          <a:prstGeom prst="rect">
            <a:avLst/>
          </a:prstGeom>
        </p:spPr>
      </p:pic>
    </p:spTree>
    <p:extLst>
      <p:ext uri="{BB962C8B-B14F-4D97-AF65-F5344CB8AC3E}">
        <p14:creationId xmlns:p14="http://schemas.microsoft.com/office/powerpoint/2010/main" val="3312066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122AA91-A6F8-5D00-A44B-870B65E11980}"/>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1FB5A374-1907-53BA-BECB-5160E191A495}"/>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pic>
        <p:nvPicPr>
          <p:cNvPr id="7" name="Obrázek 6">
            <a:extLst>
              <a:ext uri="{FF2B5EF4-FFF2-40B4-BE49-F238E27FC236}">
                <a16:creationId xmlns:a16="http://schemas.microsoft.com/office/drawing/2014/main" id="{E76723AE-E9A8-9BB8-2A85-C03A78880850}"/>
              </a:ext>
            </a:extLst>
          </p:cNvPr>
          <p:cNvPicPr>
            <a:picLocks noChangeAspect="1"/>
          </p:cNvPicPr>
          <p:nvPr/>
        </p:nvPicPr>
        <p:blipFill>
          <a:blip r:embed="rId2"/>
          <a:stretch>
            <a:fillRect/>
          </a:stretch>
        </p:blipFill>
        <p:spPr>
          <a:xfrm>
            <a:off x="265813" y="266700"/>
            <a:ext cx="8534400" cy="6324600"/>
          </a:xfrm>
          <a:prstGeom prst="rect">
            <a:avLst/>
          </a:prstGeom>
        </p:spPr>
      </p:pic>
    </p:spTree>
    <p:extLst>
      <p:ext uri="{BB962C8B-B14F-4D97-AF65-F5344CB8AC3E}">
        <p14:creationId xmlns:p14="http://schemas.microsoft.com/office/powerpoint/2010/main" val="96585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pic>
        <p:nvPicPr>
          <p:cNvPr id="4" name="Obrázek 3">
            <a:extLst>
              <a:ext uri="{FF2B5EF4-FFF2-40B4-BE49-F238E27FC236}">
                <a16:creationId xmlns:a16="http://schemas.microsoft.com/office/drawing/2014/main" id="{DAEAD603-6D84-44F7-8485-4919137C723F}"/>
              </a:ext>
            </a:extLst>
          </p:cNvPr>
          <p:cNvPicPr>
            <a:picLocks noChangeAspect="1"/>
          </p:cNvPicPr>
          <p:nvPr/>
        </p:nvPicPr>
        <p:blipFill>
          <a:blip r:embed="rId2"/>
          <a:stretch>
            <a:fillRect/>
          </a:stretch>
        </p:blipFill>
        <p:spPr>
          <a:xfrm>
            <a:off x="414000" y="1411372"/>
            <a:ext cx="5314570" cy="3296280"/>
          </a:xfrm>
          <a:prstGeom prst="rect">
            <a:avLst/>
          </a:prstGeom>
        </p:spPr>
      </p:pic>
      <p:sp>
        <p:nvSpPr>
          <p:cNvPr id="5" name="TextovéPole 4">
            <a:extLst>
              <a:ext uri="{FF2B5EF4-FFF2-40B4-BE49-F238E27FC236}">
                <a16:creationId xmlns:a16="http://schemas.microsoft.com/office/drawing/2014/main" id="{D2DD6E01-D666-49E9-AC54-C880390F72DD}"/>
              </a:ext>
            </a:extLst>
          </p:cNvPr>
          <p:cNvSpPr txBox="1"/>
          <p:nvPr/>
        </p:nvSpPr>
        <p:spPr>
          <a:xfrm>
            <a:off x="414000" y="378000"/>
            <a:ext cx="1394480" cy="523220"/>
          </a:xfrm>
          <a:prstGeom prst="rect">
            <a:avLst/>
          </a:prstGeom>
          <a:solidFill>
            <a:schemeClr val="accent3">
              <a:lumMod val="60000"/>
              <a:lumOff val="40000"/>
            </a:schemeClr>
          </a:solidFill>
          <a:ln>
            <a:solidFill>
              <a:schemeClr val="accent6">
                <a:lumMod val="60000"/>
                <a:lumOff val="40000"/>
              </a:schemeClr>
            </a:solidFill>
          </a:ln>
        </p:spPr>
        <p:txBody>
          <a:bodyPr wrap="square" rtlCol="0">
            <a:spAutoFit/>
          </a:bodyPr>
          <a:lstStyle/>
          <a:p>
            <a:pPr algn="l"/>
            <a:r>
              <a:rPr lang="cs-CZ" sz="2800" b="1" dirty="0">
                <a:latin typeface="+mn-lt"/>
              </a:rPr>
              <a:t>Léčiva</a:t>
            </a:r>
          </a:p>
        </p:txBody>
      </p:sp>
      <p:pic>
        <p:nvPicPr>
          <p:cNvPr id="7" name="Obrázek 6">
            <a:extLst>
              <a:ext uri="{FF2B5EF4-FFF2-40B4-BE49-F238E27FC236}">
                <a16:creationId xmlns:a16="http://schemas.microsoft.com/office/drawing/2014/main" id="{FA852180-957E-45F1-A923-614A70E89CF4}"/>
              </a:ext>
            </a:extLst>
          </p:cNvPr>
          <p:cNvPicPr>
            <a:picLocks noChangeAspect="1"/>
          </p:cNvPicPr>
          <p:nvPr/>
        </p:nvPicPr>
        <p:blipFill>
          <a:blip r:embed="rId3"/>
          <a:stretch>
            <a:fillRect/>
          </a:stretch>
        </p:blipFill>
        <p:spPr>
          <a:xfrm>
            <a:off x="2195512" y="1353621"/>
            <a:ext cx="3757613" cy="304671"/>
          </a:xfrm>
          <a:prstGeom prst="rect">
            <a:avLst/>
          </a:prstGeom>
        </p:spPr>
      </p:pic>
      <p:pic>
        <p:nvPicPr>
          <p:cNvPr id="9" name="Obrázek 8">
            <a:extLst>
              <a:ext uri="{FF2B5EF4-FFF2-40B4-BE49-F238E27FC236}">
                <a16:creationId xmlns:a16="http://schemas.microsoft.com/office/drawing/2014/main" id="{8E8DB972-3BC4-4A6C-9C1A-7CE10DE4083B}"/>
              </a:ext>
            </a:extLst>
          </p:cNvPr>
          <p:cNvPicPr>
            <a:picLocks noChangeAspect="1"/>
          </p:cNvPicPr>
          <p:nvPr/>
        </p:nvPicPr>
        <p:blipFill>
          <a:blip r:embed="rId4"/>
          <a:stretch>
            <a:fillRect/>
          </a:stretch>
        </p:blipFill>
        <p:spPr>
          <a:xfrm>
            <a:off x="3900489" y="2068246"/>
            <a:ext cx="4805362" cy="912792"/>
          </a:xfrm>
          <a:prstGeom prst="rect">
            <a:avLst/>
          </a:prstGeom>
        </p:spPr>
      </p:pic>
      <p:pic>
        <p:nvPicPr>
          <p:cNvPr id="11" name="Obrázek 10">
            <a:extLst>
              <a:ext uri="{FF2B5EF4-FFF2-40B4-BE49-F238E27FC236}">
                <a16:creationId xmlns:a16="http://schemas.microsoft.com/office/drawing/2014/main" id="{4B945F2B-50AD-4098-A0FA-3BC499CAEE87}"/>
              </a:ext>
            </a:extLst>
          </p:cNvPr>
          <p:cNvPicPr>
            <a:picLocks noChangeAspect="1"/>
          </p:cNvPicPr>
          <p:nvPr/>
        </p:nvPicPr>
        <p:blipFill>
          <a:blip r:embed="rId5"/>
          <a:stretch>
            <a:fillRect/>
          </a:stretch>
        </p:blipFill>
        <p:spPr>
          <a:xfrm>
            <a:off x="5728570" y="3296358"/>
            <a:ext cx="4805362" cy="813330"/>
          </a:xfrm>
          <a:prstGeom prst="rect">
            <a:avLst/>
          </a:prstGeom>
        </p:spPr>
      </p:pic>
      <p:pic>
        <p:nvPicPr>
          <p:cNvPr id="13" name="Obrázek 12">
            <a:extLst>
              <a:ext uri="{FF2B5EF4-FFF2-40B4-BE49-F238E27FC236}">
                <a16:creationId xmlns:a16="http://schemas.microsoft.com/office/drawing/2014/main" id="{D8E2DB7B-6AAC-436E-BC81-E7613F9E2EF2}"/>
              </a:ext>
            </a:extLst>
          </p:cNvPr>
          <p:cNvPicPr>
            <a:picLocks noChangeAspect="1"/>
          </p:cNvPicPr>
          <p:nvPr/>
        </p:nvPicPr>
        <p:blipFill>
          <a:blip r:embed="rId6"/>
          <a:stretch>
            <a:fillRect/>
          </a:stretch>
        </p:blipFill>
        <p:spPr>
          <a:xfrm>
            <a:off x="868130" y="4649901"/>
            <a:ext cx="4040754" cy="1169997"/>
          </a:xfrm>
          <a:prstGeom prst="rect">
            <a:avLst/>
          </a:prstGeom>
        </p:spPr>
      </p:pic>
      <p:pic>
        <p:nvPicPr>
          <p:cNvPr id="15" name="Obrázek 14">
            <a:extLst>
              <a:ext uri="{FF2B5EF4-FFF2-40B4-BE49-F238E27FC236}">
                <a16:creationId xmlns:a16="http://schemas.microsoft.com/office/drawing/2014/main" id="{9FC67368-07C8-4499-BDA2-C5F6E0D87E80}"/>
              </a:ext>
            </a:extLst>
          </p:cNvPr>
          <p:cNvPicPr>
            <a:picLocks noChangeAspect="1"/>
          </p:cNvPicPr>
          <p:nvPr/>
        </p:nvPicPr>
        <p:blipFill>
          <a:blip r:embed="rId7"/>
          <a:stretch>
            <a:fillRect/>
          </a:stretch>
        </p:blipFill>
        <p:spPr>
          <a:xfrm>
            <a:off x="3733271" y="5457283"/>
            <a:ext cx="4439708" cy="1060343"/>
          </a:xfrm>
          <a:prstGeom prst="rect">
            <a:avLst/>
          </a:prstGeom>
        </p:spPr>
      </p:pic>
      <p:sp>
        <p:nvSpPr>
          <p:cNvPr id="17" name="TextovéPole 16">
            <a:extLst>
              <a:ext uri="{FF2B5EF4-FFF2-40B4-BE49-F238E27FC236}">
                <a16:creationId xmlns:a16="http://schemas.microsoft.com/office/drawing/2014/main" id="{4734D00E-91E6-4B0A-B348-C16FE65D632F}"/>
              </a:ext>
            </a:extLst>
          </p:cNvPr>
          <p:cNvSpPr txBox="1"/>
          <p:nvPr/>
        </p:nvSpPr>
        <p:spPr>
          <a:xfrm>
            <a:off x="1915125" y="339499"/>
            <a:ext cx="10116454" cy="830997"/>
          </a:xfrm>
          <a:prstGeom prst="rect">
            <a:avLst/>
          </a:prstGeom>
          <a:noFill/>
          <a:ln>
            <a:solidFill>
              <a:schemeClr val="accent6">
                <a:lumMod val="60000"/>
                <a:lumOff val="40000"/>
              </a:schemeClr>
            </a:solidFill>
          </a:ln>
        </p:spPr>
        <p:txBody>
          <a:bodyPr wrap="square">
            <a:spAutoFit/>
          </a:bodyPr>
          <a:lstStyle/>
          <a:p>
            <a:r>
              <a:rPr lang="cs-CZ" sz="1600" b="1" i="0" dirty="0">
                <a:solidFill>
                  <a:srgbClr val="202122"/>
                </a:solidFill>
                <a:effectLst/>
                <a:latin typeface="Arial" panose="020B0604020202020204" pitchFamily="34" charset="0"/>
              </a:rPr>
              <a:t>Léčivo</a:t>
            </a:r>
            <a:r>
              <a:rPr lang="cs-CZ" sz="1600" b="0" i="0" dirty="0">
                <a:solidFill>
                  <a:srgbClr val="202122"/>
                </a:solidFill>
                <a:effectLst/>
                <a:latin typeface="Arial" panose="020B0604020202020204" pitchFamily="34" charset="0"/>
              </a:rPr>
              <a:t> je léčivá látka, směs léčivých látek nebo léčivý přípravek. Léčivo je určeno k příznivému ovlivňování zdraví </a:t>
            </a:r>
            <a:r>
              <a:rPr lang="cs-CZ" sz="1600" b="0" i="0" u="none" strike="noStrike" dirty="0">
                <a:solidFill>
                  <a:srgbClr val="0645AD"/>
                </a:solidFill>
                <a:effectLst/>
                <a:latin typeface="Arial" panose="020B0604020202020204" pitchFamily="34" charset="0"/>
                <a:hlinkClick r:id="rId8" tooltip="Člověk"/>
              </a:rPr>
              <a:t>lidí</a:t>
            </a:r>
            <a:r>
              <a:rPr lang="cs-CZ" sz="1600" b="0" i="0" dirty="0">
                <a:solidFill>
                  <a:srgbClr val="202122"/>
                </a:solidFill>
                <a:effectLst/>
                <a:latin typeface="Arial" panose="020B0604020202020204" pitchFamily="34" charset="0"/>
              </a:rPr>
              <a:t> nebo </a:t>
            </a:r>
            <a:r>
              <a:rPr lang="cs-CZ" sz="1600" b="0" i="0" u="none" strike="noStrike" dirty="0">
                <a:solidFill>
                  <a:srgbClr val="0645AD"/>
                </a:solidFill>
                <a:effectLst/>
                <a:latin typeface="Arial" panose="020B0604020202020204" pitchFamily="34" charset="0"/>
                <a:hlinkClick r:id="rId9" tooltip="Zvíře"/>
              </a:rPr>
              <a:t>zvířat</a:t>
            </a:r>
            <a:r>
              <a:rPr lang="cs-CZ" sz="1600" u="none" strike="noStrike" dirty="0">
                <a:solidFill>
                  <a:srgbClr val="202122"/>
                </a:solidFill>
                <a:latin typeface="Arial" panose="020B0604020202020204" pitchFamily="34" charset="0"/>
              </a:rPr>
              <a:t> – k profylaxi, za diagnostickým účelem, k léčení / zmírnění cho</a:t>
            </a:r>
            <a:r>
              <a:rPr lang="cs-CZ" sz="1600" dirty="0">
                <a:solidFill>
                  <a:srgbClr val="202122"/>
                </a:solidFill>
                <a:latin typeface="Arial" panose="020B0604020202020204" pitchFamily="34" charset="0"/>
              </a:rPr>
              <a:t>roby, k ovlivnění fyziologických funkcí.</a:t>
            </a:r>
            <a:endParaRPr lang="cs-CZ" sz="1600" dirty="0"/>
          </a:p>
        </p:txBody>
      </p:sp>
      <p:pic>
        <p:nvPicPr>
          <p:cNvPr id="1026" name="Picture 2" descr="Padělaný lék nepozná 72 % Čechů - Tevapoint | TEVApoint.cz">
            <a:extLst>
              <a:ext uri="{FF2B5EF4-FFF2-40B4-BE49-F238E27FC236}">
                <a16:creationId xmlns:a16="http://schemas.microsoft.com/office/drawing/2014/main" id="{884F0313-A249-4CF7-886E-9BF6E3D6B6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74593" y="1361414"/>
            <a:ext cx="306705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1AF65182-13A2-8771-30FD-004F421E096A}"/>
              </a:ext>
            </a:extLst>
          </p:cNvPr>
          <p:cNvPicPr>
            <a:picLocks noChangeAspect="1"/>
          </p:cNvPicPr>
          <p:nvPr/>
        </p:nvPicPr>
        <p:blipFill>
          <a:blip r:embed="rId11"/>
          <a:stretch>
            <a:fillRect/>
          </a:stretch>
        </p:blipFill>
        <p:spPr>
          <a:xfrm>
            <a:off x="10622664" y="4004705"/>
            <a:ext cx="1155335" cy="1748829"/>
          </a:xfrm>
          <a:prstGeom prst="rect">
            <a:avLst/>
          </a:prstGeom>
        </p:spPr>
      </p:pic>
      <p:sp>
        <p:nvSpPr>
          <p:cNvPr id="8" name="Šipka: doprava 7">
            <a:extLst>
              <a:ext uri="{FF2B5EF4-FFF2-40B4-BE49-F238E27FC236}">
                <a16:creationId xmlns:a16="http://schemas.microsoft.com/office/drawing/2014/main" id="{FD8211DE-137D-D2EF-2F9B-6D2194350304}"/>
              </a:ext>
            </a:extLst>
          </p:cNvPr>
          <p:cNvSpPr/>
          <p:nvPr/>
        </p:nvSpPr>
        <p:spPr bwMode="auto">
          <a:xfrm>
            <a:off x="10001250" y="4852430"/>
            <a:ext cx="532682" cy="24765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0" name="Šipka: doprava 9">
            <a:extLst>
              <a:ext uri="{FF2B5EF4-FFF2-40B4-BE49-F238E27FC236}">
                <a16:creationId xmlns:a16="http://schemas.microsoft.com/office/drawing/2014/main" id="{5E50E558-EE35-92DB-AF98-D141E12CC6D7}"/>
              </a:ext>
            </a:extLst>
          </p:cNvPr>
          <p:cNvSpPr/>
          <p:nvPr/>
        </p:nvSpPr>
        <p:spPr bwMode="auto">
          <a:xfrm>
            <a:off x="8198380" y="4881005"/>
            <a:ext cx="532682" cy="24765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14" name="Obrázek 13">
            <a:extLst>
              <a:ext uri="{FF2B5EF4-FFF2-40B4-BE49-F238E27FC236}">
                <a16:creationId xmlns:a16="http://schemas.microsoft.com/office/drawing/2014/main" id="{D30EDB2D-3CD9-7394-A4D1-68CEC0895F64}"/>
              </a:ext>
            </a:extLst>
          </p:cNvPr>
          <p:cNvPicPr>
            <a:picLocks noChangeAspect="1"/>
          </p:cNvPicPr>
          <p:nvPr/>
        </p:nvPicPr>
        <p:blipFill>
          <a:blip r:embed="rId12"/>
          <a:stretch>
            <a:fillRect/>
          </a:stretch>
        </p:blipFill>
        <p:spPr>
          <a:xfrm>
            <a:off x="8788568" y="4348516"/>
            <a:ext cx="1123950" cy="1304925"/>
          </a:xfrm>
          <a:prstGeom prst="rect">
            <a:avLst/>
          </a:prstGeom>
        </p:spPr>
      </p:pic>
      <p:pic>
        <p:nvPicPr>
          <p:cNvPr id="18" name="Obrázek 17">
            <a:extLst>
              <a:ext uri="{FF2B5EF4-FFF2-40B4-BE49-F238E27FC236}">
                <a16:creationId xmlns:a16="http://schemas.microsoft.com/office/drawing/2014/main" id="{EB8691B3-F115-77FA-1F40-CAF8274E703A}"/>
              </a:ext>
            </a:extLst>
          </p:cNvPr>
          <p:cNvPicPr>
            <a:picLocks noChangeAspect="1"/>
          </p:cNvPicPr>
          <p:nvPr/>
        </p:nvPicPr>
        <p:blipFill>
          <a:blip r:embed="rId13"/>
          <a:stretch>
            <a:fillRect/>
          </a:stretch>
        </p:blipFill>
        <p:spPr>
          <a:xfrm>
            <a:off x="6875868" y="4558212"/>
            <a:ext cx="1270447" cy="889849"/>
          </a:xfrm>
          <a:prstGeom prst="rect">
            <a:avLst/>
          </a:prstGeom>
        </p:spPr>
      </p:pic>
    </p:spTree>
    <p:extLst>
      <p:ext uri="{BB962C8B-B14F-4D97-AF65-F5344CB8AC3E}">
        <p14:creationId xmlns:p14="http://schemas.microsoft.com/office/powerpoint/2010/main" val="694673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791A905-66B7-E6E2-DB17-629561E6568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2F45343-31FD-F37C-8D21-EC6A32262057}"/>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pic>
        <p:nvPicPr>
          <p:cNvPr id="7" name="Obrázek 6">
            <a:extLst>
              <a:ext uri="{FF2B5EF4-FFF2-40B4-BE49-F238E27FC236}">
                <a16:creationId xmlns:a16="http://schemas.microsoft.com/office/drawing/2014/main" id="{6B734397-4D6C-851A-9D54-8A4FA068A472}"/>
              </a:ext>
            </a:extLst>
          </p:cNvPr>
          <p:cNvPicPr>
            <a:picLocks noChangeAspect="1"/>
          </p:cNvPicPr>
          <p:nvPr/>
        </p:nvPicPr>
        <p:blipFill>
          <a:blip r:embed="rId2"/>
          <a:stretch>
            <a:fillRect/>
          </a:stretch>
        </p:blipFill>
        <p:spPr>
          <a:xfrm>
            <a:off x="180864" y="241125"/>
            <a:ext cx="8810625" cy="6238875"/>
          </a:xfrm>
          <a:prstGeom prst="rect">
            <a:avLst/>
          </a:prstGeom>
        </p:spPr>
      </p:pic>
    </p:spTree>
    <p:extLst>
      <p:ext uri="{BB962C8B-B14F-4D97-AF65-F5344CB8AC3E}">
        <p14:creationId xmlns:p14="http://schemas.microsoft.com/office/powerpoint/2010/main" val="3261271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E52C95E-9DF4-CE12-52BD-262C3B39F88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12F6CE8-0C49-3139-7ADB-BD5884D5418E}"/>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pic>
        <p:nvPicPr>
          <p:cNvPr id="7" name="Obrázek 6">
            <a:extLst>
              <a:ext uri="{FF2B5EF4-FFF2-40B4-BE49-F238E27FC236}">
                <a16:creationId xmlns:a16="http://schemas.microsoft.com/office/drawing/2014/main" id="{97796ADC-D36C-9E6B-9B56-A5AF7E628C51}"/>
              </a:ext>
            </a:extLst>
          </p:cNvPr>
          <p:cNvPicPr>
            <a:picLocks noChangeAspect="1"/>
          </p:cNvPicPr>
          <p:nvPr/>
        </p:nvPicPr>
        <p:blipFill>
          <a:blip r:embed="rId2"/>
          <a:stretch>
            <a:fillRect/>
          </a:stretch>
        </p:blipFill>
        <p:spPr>
          <a:xfrm>
            <a:off x="255637" y="262602"/>
            <a:ext cx="10482691" cy="6217398"/>
          </a:xfrm>
          <a:prstGeom prst="rect">
            <a:avLst/>
          </a:prstGeom>
        </p:spPr>
      </p:pic>
    </p:spTree>
    <p:extLst>
      <p:ext uri="{BB962C8B-B14F-4D97-AF65-F5344CB8AC3E}">
        <p14:creationId xmlns:p14="http://schemas.microsoft.com/office/powerpoint/2010/main" val="2079946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pic>
        <p:nvPicPr>
          <p:cNvPr id="4" name="Obrázek 3">
            <a:extLst>
              <a:ext uri="{FF2B5EF4-FFF2-40B4-BE49-F238E27FC236}">
                <a16:creationId xmlns:a16="http://schemas.microsoft.com/office/drawing/2014/main" id="{6A57A915-F4D1-4C06-8173-F715852F9C86}"/>
              </a:ext>
            </a:extLst>
          </p:cNvPr>
          <p:cNvPicPr>
            <a:picLocks noChangeAspect="1"/>
          </p:cNvPicPr>
          <p:nvPr/>
        </p:nvPicPr>
        <p:blipFill>
          <a:blip r:embed="rId2"/>
          <a:stretch>
            <a:fillRect/>
          </a:stretch>
        </p:blipFill>
        <p:spPr>
          <a:xfrm>
            <a:off x="185400" y="378000"/>
            <a:ext cx="6486525" cy="3914775"/>
          </a:xfrm>
          <a:prstGeom prst="rect">
            <a:avLst/>
          </a:prstGeom>
        </p:spPr>
      </p:pic>
      <p:pic>
        <p:nvPicPr>
          <p:cNvPr id="6" name="Obrázek 5">
            <a:extLst>
              <a:ext uri="{FF2B5EF4-FFF2-40B4-BE49-F238E27FC236}">
                <a16:creationId xmlns:a16="http://schemas.microsoft.com/office/drawing/2014/main" id="{6D269851-E3CE-48A5-9244-43487ED58364}"/>
              </a:ext>
            </a:extLst>
          </p:cNvPr>
          <p:cNvPicPr>
            <a:picLocks noChangeAspect="1"/>
          </p:cNvPicPr>
          <p:nvPr/>
        </p:nvPicPr>
        <p:blipFill>
          <a:blip r:embed="rId3"/>
          <a:stretch>
            <a:fillRect/>
          </a:stretch>
        </p:blipFill>
        <p:spPr>
          <a:xfrm>
            <a:off x="6900525" y="378000"/>
            <a:ext cx="4973975" cy="2840362"/>
          </a:xfrm>
          <a:prstGeom prst="rect">
            <a:avLst/>
          </a:prstGeom>
        </p:spPr>
      </p:pic>
      <p:pic>
        <p:nvPicPr>
          <p:cNvPr id="8" name="Obrázek 7">
            <a:extLst>
              <a:ext uri="{FF2B5EF4-FFF2-40B4-BE49-F238E27FC236}">
                <a16:creationId xmlns:a16="http://schemas.microsoft.com/office/drawing/2014/main" id="{1A74E77C-5359-4CE3-8C88-A1F11CDE0B3A}"/>
              </a:ext>
            </a:extLst>
          </p:cNvPr>
          <p:cNvPicPr>
            <a:picLocks noChangeAspect="1"/>
          </p:cNvPicPr>
          <p:nvPr/>
        </p:nvPicPr>
        <p:blipFill>
          <a:blip r:embed="rId4"/>
          <a:stretch>
            <a:fillRect/>
          </a:stretch>
        </p:blipFill>
        <p:spPr>
          <a:xfrm>
            <a:off x="772137" y="4376414"/>
            <a:ext cx="3747475" cy="2052637"/>
          </a:xfrm>
          <a:prstGeom prst="rect">
            <a:avLst/>
          </a:prstGeom>
        </p:spPr>
      </p:pic>
      <p:pic>
        <p:nvPicPr>
          <p:cNvPr id="10" name="Obrázek 9">
            <a:extLst>
              <a:ext uri="{FF2B5EF4-FFF2-40B4-BE49-F238E27FC236}">
                <a16:creationId xmlns:a16="http://schemas.microsoft.com/office/drawing/2014/main" id="{AAB3393E-A4BF-4AC2-A462-8C42D7938E3C}"/>
              </a:ext>
            </a:extLst>
          </p:cNvPr>
          <p:cNvPicPr>
            <a:picLocks noChangeAspect="1"/>
          </p:cNvPicPr>
          <p:nvPr/>
        </p:nvPicPr>
        <p:blipFill>
          <a:blip r:embed="rId5"/>
          <a:stretch>
            <a:fillRect/>
          </a:stretch>
        </p:blipFill>
        <p:spPr>
          <a:xfrm>
            <a:off x="4674549" y="4370872"/>
            <a:ext cx="5177009" cy="2052638"/>
          </a:xfrm>
          <a:prstGeom prst="rect">
            <a:avLst/>
          </a:prstGeom>
        </p:spPr>
      </p:pic>
      <p:pic>
        <p:nvPicPr>
          <p:cNvPr id="12" name="Obrázek 11">
            <a:extLst>
              <a:ext uri="{FF2B5EF4-FFF2-40B4-BE49-F238E27FC236}">
                <a16:creationId xmlns:a16="http://schemas.microsoft.com/office/drawing/2014/main" id="{34E203FC-4FC5-40B5-9B32-92B1230C845E}"/>
              </a:ext>
            </a:extLst>
          </p:cNvPr>
          <p:cNvPicPr>
            <a:picLocks noChangeAspect="1"/>
          </p:cNvPicPr>
          <p:nvPr/>
        </p:nvPicPr>
        <p:blipFill>
          <a:blip r:embed="rId6"/>
          <a:stretch>
            <a:fillRect/>
          </a:stretch>
        </p:blipFill>
        <p:spPr>
          <a:xfrm>
            <a:off x="10147445" y="2792511"/>
            <a:ext cx="1855787" cy="1272978"/>
          </a:xfrm>
          <a:prstGeom prst="rect">
            <a:avLst/>
          </a:prstGeom>
        </p:spPr>
      </p:pic>
      <p:pic>
        <p:nvPicPr>
          <p:cNvPr id="14" name="Obrázek 13">
            <a:extLst>
              <a:ext uri="{FF2B5EF4-FFF2-40B4-BE49-F238E27FC236}">
                <a16:creationId xmlns:a16="http://schemas.microsoft.com/office/drawing/2014/main" id="{3B2ABA5A-88A9-4C42-A03D-3A1EF7DAC0CE}"/>
              </a:ext>
            </a:extLst>
          </p:cNvPr>
          <p:cNvPicPr>
            <a:picLocks noChangeAspect="1"/>
          </p:cNvPicPr>
          <p:nvPr/>
        </p:nvPicPr>
        <p:blipFill>
          <a:blip r:embed="rId7"/>
          <a:stretch>
            <a:fillRect/>
          </a:stretch>
        </p:blipFill>
        <p:spPr>
          <a:xfrm>
            <a:off x="9998220" y="4345422"/>
            <a:ext cx="2005012" cy="1928812"/>
          </a:xfrm>
          <a:prstGeom prst="rect">
            <a:avLst/>
          </a:prstGeom>
        </p:spPr>
      </p:pic>
      <p:pic>
        <p:nvPicPr>
          <p:cNvPr id="4098" name="Picture 2" descr="Penicilin – objev, vývoj a využití | Zdravě.cz">
            <a:extLst>
              <a:ext uri="{FF2B5EF4-FFF2-40B4-BE49-F238E27FC236}">
                <a16:creationId xmlns:a16="http://schemas.microsoft.com/office/drawing/2014/main" id="{7458882C-26AF-45BC-9774-0E86F304BA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1998" y="3334603"/>
            <a:ext cx="1323975" cy="89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861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D0ABE644-31D0-4D13-A5B3-D2293A55DA7A}"/>
              </a:ext>
            </a:extLst>
          </p:cNvPr>
          <p:cNvSpPr txBox="1"/>
          <p:nvPr/>
        </p:nvSpPr>
        <p:spPr>
          <a:xfrm>
            <a:off x="256800" y="84494"/>
            <a:ext cx="11935200" cy="6689011"/>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cs-CZ" sz="1800" dirty="0">
                <a:latin typeface="+mn-lt"/>
              </a:rPr>
              <a:t>Analeptika = povzbuzují základní životní funkce organismu</a:t>
            </a:r>
          </a:p>
          <a:p>
            <a:pPr marL="285750" indent="-285750" algn="l">
              <a:lnSpc>
                <a:spcPct val="150000"/>
              </a:lnSpc>
              <a:buFont typeface="Arial" panose="020B0604020202020204" pitchFamily="34" charset="0"/>
              <a:buChar char="•"/>
            </a:pPr>
            <a:r>
              <a:rPr lang="cs-CZ" sz="1800" dirty="0">
                <a:latin typeface="+mn-lt"/>
              </a:rPr>
              <a:t>Spasmolytika = uvolňují křeče hladkého svalstva (papaverin, atropin)</a:t>
            </a:r>
          </a:p>
          <a:p>
            <a:pPr marL="285750" indent="-285750" algn="l">
              <a:lnSpc>
                <a:spcPct val="150000"/>
              </a:lnSpc>
              <a:buFont typeface="Arial" panose="020B0604020202020204" pitchFamily="34" charset="0"/>
              <a:buChar char="•"/>
            </a:pPr>
            <a:r>
              <a:rPr lang="cs-CZ" sz="1800" dirty="0">
                <a:latin typeface="+mn-lt"/>
              </a:rPr>
              <a:t>Antiepileptika = látky tlumící projevy epilepsie</a:t>
            </a:r>
          </a:p>
          <a:p>
            <a:pPr marL="285750" indent="-285750" algn="l">
              <a:lnSpc>
                <a:spcPct val="150000"/>
              </a:lnSpc>
              <a:buFont typeface="Arial" panose="020B0604020202020204" pitchFamily="34" charset="0"/>
              <a:buChar char="•"/>
            </a:pPr>
            <a:r>
              <a:rPr lang="cs-CZ" sz="1800" dirty="0" err="1">
                <a:latin typeface="+mn-lt"/>
              </a:rPr>
              <a:t>Antiparkinsonika</a:t>
            </a:r>
            <a:r>
              <a:rPr lang="cs-CZ" sz="1800" dirty="0">
                <a:latin typeface="+mn-lt"/>
              </a:rPr>
              <a:t> </a:t>
            </a:r>
          </a:p>
          <a:p>
            <a:pPr marL="285750" indent="-285750" algn="l">
              <a:lnSpc>
                <a:spcPct val="150000"/>
              </a:lnSpc>
              <a:buFont typeface="Arial" panose="020B0604020202020204" pitchFamily="34" charset="0"/>
              <a:buChar char="•"/>
            </a:pPr>
            <a:r>
              <a:rPr lang="cs-CZ" sz="1800" dirty="0" err="1">
                <a:latin typeface="+mn-lt"/>
              </a:rPr>
              <a:t>Psychotimulancia</a:t>
            </a:r>
            <a:r>
              <a:rPr lang="cs-CZ" sz="1800" dirty="0">
                <a:latin typeface="+mn-lt"/>
              </a:rPr>
              <a:t> = látky snižující únavu a zrychluje myšlenkové pochody (kofein, amfetamin)</a:t>
            </a:r>
          </a:p>
          <a:p>
            <a:pPr marL="285750" indent="-285750" algn="l">
              <a:lnSpc>
                <a:spcPct val="150000"/>
              </a:lnSpc>
              <a:buFont typeface="Arial" panose="020B0604020202020204" pitchFamily="34" charset="0"/>
              <a:buChar char="•"/>
            </a:pPr>
            <a:r>
              <a:rPr lang="cs-CZ" sz="1800" dirty="0">
                <a:latin typeface="+mn-lt"/>
              </a:rPr>
              <a:t>Antidepresiva = látky potlačující stavy deprese, úzkosti</a:t>
            </a:r>
          </a:p>
          <a:p>
            <a:pPr marL="285750" indent="-285750" algn="l">
              <a:lnSpc>
                <a:spcPct val="150000"/>
              </a:lnSpc>
              <a:buFont typeface="Arial" panose="020B0604020202020204" pitchFamily="34" charset="0"/>
              <a:buChar char="•"/>
            </a:pPr>
            <a:r>
              <a:rPr lang="cs-CZ" sz="1800" dirty="0">
                <a:latin typeface="+mn-lt"/>
              </a:rPr>
              <a:t>Neuroleptika = látky působící při schizofrenii a mánii</a:t>
            </a:r>
          </a:p>
          <a:p>
            <a:pPr marL="285750" indent="-285750" algn="l">
              <a:lnSpc>
                <a:spcPct val="150000"/>
              </a:lnSpc>
              <a:buFont typeface="Arial" panose="020B0604020202020204" pitchFamily="34" charset="0"/>
              <a:buChar char="•"/>
            </a:pPr>
            <a:r>
              <a:rPr lang="cs-CZ" sz="1800" dirty="0">
                <a:latin typeface="+mn-lt"/>
              </a:rPr>
              <a:t>Látky působící na kardiovaskulární systém = kardiotonika (digitoxin), </a:t>
            </a:r>
            <a:r>
              <a:rPr lang="cs-CZ" sz="1800" dirty="0" err="1">
                <a:latin typeface="+mn-lt"/>
              </a:rPr>
              <a:t>antiarytmika</a:t>
            </a:r>
            <a:r>
              <a:rPr lang="cs-CZ" sz="1800" dirty="0">
                <a:latin typeface="+mn-lt"/>
              </a:rPr>
              <a:t> (lidokain), antikoagulační látky</a:t>
            </a:r>
          </a:p>
          <a:p>
            <a:pPr marL="285750" indent="-285750" algn="l">
              <a:lnSpc>
                <a:spcPct val="150000"/>
              </a:lnSpc>
              <a:buFont typeface="Arial" panose="020B0604020202020204" pitchFamily="34" charset="0"/>
              <a:buChar char="•"/>
            </a:pPr>
            <a:r>
              <a:rPr lang="cs-CZ" sz="1800" dirty="0" err="1">
                <a:latin typeface="+mn-lt"/>
              </a:rPr>
              <a:t>Antidiabetika</a:t>
            </a:r>
            <a:r>
              <a:rPr lang="cs-CZ" sz="1800" dirty="0">
                <a:latin typeface="+mn-lt"/>
              </a:rPr>
              <a:t> = léčba cukrovky</a:t>
            </a:r>
          </a:p>
          <a:p>
            <a:pPr marL="285750" indent="-285750" algn="l">
              <a:lnSpc>
                <a:spcPct val="150000"/>
              </a:lnSpc>
              <a:buFont typeface="Arial" panose="020B0604020202020204" pitchFamily="34" charset="0"/>
              <a:buChar char="•"/>
            </a:pPr>
            <a:r>
              <a:rPr lang="cs-CZ" sz="1800" dirty="0">
                <a:latin typeface="+mn-lt"/>
              </a:rPr>
              <a:t>Diuretika = látky zvyšující vylučování moči</a:t>
            </a:r>
          </a:p>
          <a:p>
            <a:pPr marL="285750" indent="-285750" algn="l">
              <a:lnSpc>
                <a:spcPct val="150000"/>
              </a:lnSpc>
              <a:buFont typeface="Arial" panose="020B0604020202020204" pitchFamily="34" charset="0"/>
              <a:buChar char="•"/>
            </a:pPr>
            <a:r>
              <a:rPr lang="cs-CZ" sz="1800" dirty="0">
                <a:latin typeface="+mn-lt"/>
              </a:rPr>
              <a:t>Antihistaminika = látky zmírňující projevy alergických reakcí</a:t>
            </a:r>
          </a:p>
          <a:p>
            <a:pPr marL="285750" indent="-285750" algn="l">
              <a:lnSpc>
                <a:spcPct val="150000"/>
              </a:lnSpc>
              <a:buFont typeface="Arial" panose="020B0604020202020204" pitchFamily="34" charset="0"/>
              <a:buChar char="•"/>
            </a:pPr>
            <a:r>
              <a:rPr lang="cs-CZ" sz="1800" dirty="0">
                <a:latin typeface="+mn-lt"/>
              </a:rPr>
              <a:t>Antiseptika = látky zabraňující otravě</a:t>
            </a:r>
          </a:p>
          <a:p>
            <a:pPr marL="285750" indent="-285750" algn="l">
              <a:lnSpc>
                <a:spcPct val="150000"/>
              </a:lnSpc>
              <a:buFont typeface="Arial" panose="020B0604020202020204" pitchFamily="34" charset="0"/>
              <a:buChar char="•"/>
            </a:pPr>
            <a:r>
              <a:rPr lang="cs-CZ" sz="1800" dirty="0">
                <a:latin typeface="+mn-lt"/>
              </a:rPr>
              <a:t>Antibiotika = ničí patogenní mikroorganismy (sacharidové, laktonové / </a:t>
            </a:r>
            <a:r>
              <a:rPr lang="cs-CZ" sz="1800" dirty="0" err="1">
                <a:latin typeface="+mn-lt"/>
              </a:rPr>
              <a:t>laktamové</a:t>
            </a:r>
            <a:r>
              <a:rPr lang="cs-CZ" sz="1800" dirty="0">
                <a:latin typeface="+mn-lt"/>
              </a:rPr>
              <a:t>, chinonové, peptidové, N-heterocykly, O-heterocykly, alicyklické/ alifatické/ aromatické, ostatní)</a:t>
            </a:r>
          </a:p>
          <a:p>
            <a:pPr marL="285750" indent="-285750" algn="l">
              <a:lnSpc>
                <a:spcPct val="150000"/>
              </a:lnSpc>
              <a:buFont typeface="Arial" panose="020B0604020202020204" pitchFamily="34" charset="0"/>
              <a:buChar char="•"/>
            </a:pPr>
            <a:r>
              <a:rPr lang="cs-CZ" sz="1800" dirty="0">
                <a:latin typeface="+mn-lt"/>
              </a:rPr>
              <a:t>Antivirotika</a:t>
            </a:r>
          </a:p>
          <a:p>
            <a:pPr marL="285750" indent="-285750" algn="l">
              <a:lnSpc>
                <a:spcPct val="150000"/>
              </a:lnSpc>
              <a:buFont typeface="Arial" panose="020B0604020202020204" pitchFamily="34" charset="0"/>
              <a:buChar char="•"/>
            </a:pPr>
            <a:r>
              <a:rPr lang="cs-CZ" sz="1800" dirty="0">
                <a:latin typeface="+mn-lt"/>
              </a:rPr>
              <a:t>….</a:t>
            </a:r>
          </a:p>
        </p:txBody>
      </p:sp>
      <p:pic>
        <p:nvPicPr>
          <p:cNvPr id="5122" name="Picture 2" descr="Léky proti bolesti | Laik - Léčba-bolesti.cz - nádorová bolest - léčba,  centra, poradna lékaře">
            <a:extLst>
              <a:ext uri="{FF2B5EF4-FFF2-40B4-BE49-F238E27FC236}">
                <a16:creationId xmlns:a16="http://schemas.microsoft.com/office/drawing/2014/main" id="{B6B87F1F-E444-43C5-8A7B-FFBC3802C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459913" y="0"/>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625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7F1CA27-0581-4B14-9811-6B27A750B236}"/>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411D9B0-2C90-4059-96B7-9D23FBBD253F}"/>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pic>
        <p:nvPicPr>
          <p:cNvPr id="6" name="Obrázek 5">
            <a:extLst>
              <a:ext uri="{FF2B5EF4-FFF2-40B4-BE49-F238E27FC236}">
                <a16:creationId xmlns:a16="http://schemas.microsoft.com/office/drawing/2014/main" id="{F69B0CE3-9F7B-4562-8553-73F299E01E96}"/>
              </a:ext>
            </a:extLst>
          </p:cNvPr>
          <p:cNvPicPr>
            <a:picLocks noChangeAspect="1"/>
          </p:cNvPicPr>
          <p:nvPr/>
        </p:nvPicPr>
        <p:blipFill>
          <a:blip r:embed="rId2"/>
          <a:stretch>
            <a:fillRect/>
          </a:stretch>
        </p:blipFill>
        <p:spPr>
          <a:xfrm>
            <a:off x="2019300" y="412219"/>
            <a:ext cx="8585200" cy="5815781"/>
          </a:xfrm>
          <a:prstGeom prst="rect">
            <a:avLst/>
          </a:prstGeom>
        </p:spPr>
      </p:pic>
    </p:spTree>
    <p:extLst>
      <p:ext uri="{BB962C8B-B14F-4D97-AF65-F5344CB8AC3E}">
        <p14:creationId xmlns:p14="http://schemas.microsoft.com/office/powerpoint/2010/main" val="2454946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D9E849-2E1E-4056-9CC0-679885B3FA04}"/>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2" name="TextovéPole 1">
            <a:extLst>
              <a:ext uri="{FF2B5EF4-FFF2-40B4-BE49-F238E27FC236}">
                <a16:creationId xmlns:a16="http://schemas.microsoft.com/office/drawing/2014/main" id="{7E543AE5-8BB8-4FCF-BBF9-CFB6B64F6D16}"/>
              </a:ext>
            </a:extLst>
          </p:cNvPr>
          <p:cNvSpPr txBox="1"/>
          <p:nvPr/>
        </p:nvSpPr>
        <p:spPr>
          <a:xfrm>
            <a:off x="414000" y="378000"/>
            <a:ext cx="3513221" cy="523220"/>
          </a:xfrm>
          <a:prstGeom prst="rect">
            <a:avLst/>
          </a:prstGeom>
          <a:noFill/>
          <a:ln>
            <a:solidFill>
              <a:schemeClr val="accent6">
                <a:lumMod val="60000"/>
                <a:lumOff val="40000"/>
              </a:schemeClr>
            </a:solidFill>
          </a:ln>
        </p:spPr>
        <p:txBody>
          <a:bodyPr wrap="square" rtlCol="0">
            <a:spAutoFit/>
          </a:bodyPr>
          <a:lstStyle/>
          <a:p>
            <a:pPr algn="l"/>
            <a:r>
              <a:rPr lang="cs-CZ" sz="2800" dirty="0">
                <a:latin typeface="+mn-lt"/>
              </a:rPr>
              <a:t>Historický vývoj léčiv</a:t>
            </a:r>
          </a:p>
        </p:txBody>
      </p:sp>
      <p:pic>
        <p:nvPicPr>
          <p:cNvPr id="2050" name="Picture 2" descr="5 účinných bylinek na dobrý spánek a nespavost - Dreamly">
            <a:extLst>
              <a:ext uri="{FF2B5EF4-FFF2-40B4-BE49-F238E27FC236}">
                <a16:creationId xmlns:a16="http://schemas.microsoft.com/office/drawing/2014/main" id="{891DC9EF-06FF-4A81-B68E-4148EF4F3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00" y="1156536"/>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5" name="Šipka: doprava 4">
            <a:extLst>
              <a:ext uri="{FF2B5EF4-FFF2-40B4-BE49-F238E27FC236}">
                <a16:creationId xmlns:a16="http://schemas.microsoft.com/office/drawing/2014/main" id="{F7904D1C-00C3-493B-B526-3D22208C1F75}"/>
              </a:ext>
            </a:extLst>
          </p:cNvPr>
          <p:cNvSpPr/>
          <p:nvPr/>
        </p:nvSpPr>
        <p:spPr bwMode="auto">
          <a:xfrm>
            <a:off x="3157200" y="1721531"/>
            <a:ext cx="770021" cy="33974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8" name="TextovéPole 7">
            <a:extLst>
              <a:ext uri="{FF2B5EF4-FFF2-40B4-BE49-F238E27FC236}">
                <a16:creationId xmlns:a16="http://schemas.microsoft.com/office/drawing/2014/main" id="{AEA10B2D-9247-4416-AB4D-8711F5D3BDE2}"/>
              </a:ext>
            </a:extLst>
          </p:cNvPr>
          <p:cNvSpPr txBox="1"/>
          <p:nvPr/>
        </p:nvSpPr>
        <p:spPr>
          <a:xfrm>
            <a:off x="5449122" y="1968738"/>
            <a:ext cx="4343934" cy="1077218"/>
          </a:xfrm>
          <a:prstGeom prst="rect">
            <a:avLst/>
          </a:prstGeom>
          <a:noFill/>
          <a:ln>
            <a:solidFill>
              <a:schemeClr val="accent6">
                <a:lumMod val="60000"/>
                <a:lumOff val="40000"/>
              </a:schemeClr>
            </a:solidFill>
          </a:ln>
        </p:spPr>
        <p:txBody>
          <a:bodyPr wrap="square">
            <a:spAutoFit/>
          </a:bodyPr>
          <a:lstStyle/>
          <a:p>
            <a:pPr algn="just"/>
            <a:r>
              <a:rPr lang="cs-CZ" sz="1600" b="0" i="0" dirty="0" err="1">
                <a:solidFill>
                  <a:srgbClr val="202122"/>
                </a:solidFill>
                <a:effectLst/>
                <a:latin typeface="Arial" panose="020B0604020202020204" pitchFamily="34" charset="0"/>
              </a:rPr>
              <a:t>Galén</a:t>
            </a:r>
            <a:r>
              <a:rPr lang="cs-CZ" sz="1600" b="0" i="0" dirty="0">
                <a:solidFill>
                  <a:srgbClr val="202122"/>
                </a:solidFill>
                <a:effectLst/>
                <a:latin typeface="Arial" panose="020B0604020202020204" pitchFamily="34" charset="0"/>
              </a:rPr>
              <a:t> byl jeden z nejznámějších starověkých lékařů, </a:t>
            </a:r>
            <a:r>
              <a:rPr lang="cs-CZ" sz="1600" b="0" i="0" u="none" strike="noStrike" dirty="0">
                <a:solidFill>
                  <a:srgbClr val="0645AD"/>
                </a:solidFill>
                <a:effectLst/>
                <a:latin typeface="Arial" panose="020B0604020202020204" pitchFamily="34" charset="0"/>
                <a:hlinkClick r:id="rId3" tooltip="Starověká filosofie"/>
              </a:rPr>
              <a:t>filosofem</a:t>
            </a:r>
            <a:r>
              <a:rPr lang="cs-CZ" sz="1600" b="0" i="0" dirty="0">
                <a:solidFill>
                  <a:srgbClr val="202122"/>
                </a:solidFill>
                <a:effectLst/>
                <a:latin typeface="Arial" panose="020B0604020202020204" pitchFamily="34" charset="0"/>
              </a:rPr>
              <a:t> pozdní antiky a originálním </a:t>
            </a:r>
            <a:r>
              <a:rPr lang="cs-CZ" sz="1600" b="0" i="0" u="none" strike="noStrike" dirty="0">
                <a:solidFill>
                  <a:srgbClr val="0645AD"/>
                </a:solidFill>
                <a:effectLst/>
                <a:latin typeface="Arial" panose="020B0604020202020204" pitchFamily="34" charset="0"/>
                <a:hlinkClick r:id="rId4" tooltip="Logika"/>
              </a:rPr>
              <a:t>logikem</a:t>
            </a:r>
            <a:r>
              <a:rPr lang="cs-CZ" sz="1600" b="0" i="0" dirty="0">
                <a:solidFill>
                  <a:srgbClr val="202122"/>
                </a:solidFill>
                <a:effectLst/>
                <a:latin typeface="Arial" panose="020B0604020202020204" pitchFamily="34" charset="0"/>
              </a:rPr>
              <a:t>. Pitvy na zvířatech.</a:t>
            </a:r>
            <a:r>
              <a:rPr lang="cs-CZ" sz="1600" b="1" i="0" dirty="0">
                <a:solidFill>
                  <a:srgbClr val="202122"/>
                </a:solidFill>
                <a:effectLst/>
                <a:latin typeface="Arial" panose="020B0604020202020204" pitchFamily="34" charset="0"/>
              </a:rPr>
              <a:t> Galenika = přírodní léčiva</a:t>
            </a:r>
            <a:endParaRPr lang="cs-CZ" sz="1600" b="1" dirty="0"/>
          </a:p>
        </p:txBody>
      </p:sp>
      <p:sp>
        <p:nvSpPr>
          <p:cNvPr id="10" name="TextovéPole 9">
            <a:extLst>
              <a:ext uri="{FF2B5EF4-FFF2-40B4-BE49-F238E27FC236}">
                <a16:creationId xmlns:a16="http://schemas.microsoft.com/office/drawing/2014/main" id="{2ED0B48D-C00F-40E6-9C43-CCF9AA15846C}"/>
              </a:ext>
            </a:extLst>
          </p:cNvPr>
          <p:cNvSpPr txBox="1"/>
          <p:nvPr/>
        </p:nvSpPr>
        <p:spPr>
          <a:xfrm>
            <a:off x="5435066" y="489291"/>
            <a:ext cx="4357990" cy="1077218"/>
          </a:xfrm>
          <a:prstGeom prst="rect">
            <a:avLst/>
          </a:prstGeom>
          <a:noFill/>
          <a:ln>
            <a:solidFill>
              <a:schemeClr val="accent6">
                <a:lumMod val="60000"/>
                <a:lumOff val="40000"/>
              </a:schemeClr>
            </a:solidFill>
          </a:ln>
        </p:spPr>
        <p:txBody>
          <a:bodyPr wrap="square">
            <a:spAutoFit/>
          </a:bodyPr>
          <a:lstStyle/>
          <a:p>
            <a:r>
              <a:rPr lang="cs-CZ" sz="1600" b="0" i="0" dirty="0">
                <a:solidFill>
                  <a:srgbClr val="202122"/>
                </a:solidFill>
                <a:effectLst/>
                <a:latin typeface="Arial" panose="020B0604020202020204" pitchFamily="34" charset="0"/>
              </a:rPr>
              <a:t>Hippokrates byl nejslavnější lékař </a:t>
            </a:r>
            <a:r>
              <a:rPr lang="cs-CZ" sz="1600" b="0" i="0" u="none" strike="noStrike" dirty="0">
                <a:solidFill>
                  <a:srgbClr val="0645AD"/>
                </a:solidFill>
                <a:effectLst/>
                <a:latin typeface="Arial" panose="020B0604020202020204" pitchFamily="34" charset="0"/>
                <a:hlinkClick r:id="rId5" tooltip="Starověk"/>
              </a:rPr>
              <a:t>starověku</a:t>
            </a:r>
            <a:r>
              <a:rPr lang="cs-CZ" sz="1600" b="0" i="0" dirty="0">
                <a:solidFill>
                  <a:srgbClr val="202122"/>
                </a:solidFill>
                <a:effectLst/>
                <a:latin typeface="Arial" panose="020B0604020202020204" pitchFamily="34" charset="0"/>
              </a:rPr>
              <a:t>, považovaný za zakladatele lékařské vědy. Etické principy lékařského povolání (</a:t>
            </a:r>
            <a:r>
              <a:rPr lang="cs-CZ" sz="1600" b="0" i="0" u="none" strike="noStrike" dirty="0">
                <a:solidFill>
                  <a:srgbClr val="0645AD"/>
                </a:solidFill>
                <a:effectLst/>
                <a:latin typeface="Arial" panose="020B0604020202020204" pitchFamily="34" charset="0"/>
                <a:hlinkClick r:id="rId6" tooltip="Hippokratova přísaha"/>
              </a:rPr>
              <a:t>Hippokratova přísaha</a:t>
            </a:r>
            <a:r>
              <a:rPr lang="cs-CZ" sz="1600" b="0" i="0" dirty="0">
                <a:solidFill>
                  <a:srgbClr val="202122"/>
                </a:solidFill>
                <a:effectLst/>
                <a:latin typeface="Arial" panose="020B0604020202020204" pitchFamily="34" charset="0"/>
              </a:rPr>
              <a:t>).</a:t>
            </a:r>
            <a:endParaRPr lang="cs-CZ" sz="1600" dirty="0"/>
          </a:p>
        </p:txBody>
      </p:sp>
      <p:pic>
        <p:nvPicPr>
          <p:cNvPr id="2052" name="Picture 4" descr="Hippokratés od Petra Paula Rubense">
            <a:extLst>
              <a:ext uri="{FF2B5EF4-FFF2-40B4-BE49-F238E27FC236}">
                <a16:creationId xmlns:a16="http://schemas.microsoft.com/office/drawing/2014/main" id="{3B4F7A3E-E039-4755-8DC9-7589ED5191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3386" y="317631"/>
            <a:ext cx="1008526" cy="14074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audius Galén">
            <a:extLst>
              <a:ext uri="{FF2B5EF4-FFF2-40B4-BE49-F238E27FC236}">
                <a16:creationId xmlns:a16="http://schemas.microsoft.com/office/drawing/2014/main" id="{D14664A4-F701-4022-9B49-9DEBCA9288C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87651" y="1922374"/>
            <a:ext cx="1025049" cy="1285029"/>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5DCDA4CC-78A8-43C8-875A-3D5EB6D7BCFF}"/>
              </a:ext>
            </a:extLst>
          </p:cNvPr>
          <p:cNvPicPr>
            <a:picLocks noChangeAspect="1"/>
          </p:cNvPicPr>
          <p:nvPr/>
        </p:nvPicPr>
        <p:blipFill>
          <a:blip r:embed="rId9"/>
          <a:stretch>
            <a:fillRect/>
          </a:stretch>
        </p:blipFill>
        <p:spPr>
          <a:xfrm>
            <a:off x="10229440" y="291420"/>
            <a:ext cx="1346215" cy="1743076"/>
          </a:xfrm>
          <a:prstGeom prst="rect">
            <a:avLst/>
          </a:prstGeom>
        </p:spPr>
      </p:pic>
      <p:sp>
        <p:nvSpPr>
          <p:cNvPr id="15" name="Šipka: doprava 14">
            <a:extLst>
              <a:ext uri="{FF2B5EF4-FFF2-40B4-BE49-F238E27FC236}">
                <a16:creationId xmlns:a16="http://schemas.microsoft.com/office/drawing/2014/main" id="{2A05FB36-7821-43FE-88D3-7FFFC881D735}"/>
              </a:ext>
            </a:extLst>
          </p:cNvPr>
          <p:cNvSpPr/>
          <p:nvPr/>
        </p:nvSpPr>
        <p:spPr bwMode="auto">
          <a:xfrm>
            <a:off x="9304060" y="1637887"/>
            <a:ext cx="770021" cy="339742"/>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13" name="Obrázek 12">
            <a:extLst>
              <a:ext uri="{FF2B5EF4-FFF2-40B4-BE49-F238E27FC236}">
                <a16:creationId xmlns:a16="http://schemas.microsoft.com/office/drawing/2014/main" id="{EC7FAD8C-BFD8-438A-8975-DB4448C1AF89}"/>
              </a:ext>
            </a:extLst>
          </p:cNvPr>
          <p:cNvPicPr>
            <a:picLocks noChangeAspect="1"/>
          </p:cNvPicPr>
          <p:nvPr/>
        </p:nvPicPr>
        <p:blipFill>
          <a:blip r:embed="rId10"/>
          <a:stretch>
            <a:fillRect/>
          </a:stretch>
        </p:blipFill>
        <p:spPr>
          <a:xfrm>
            <a:off x="9931681" y="2184337"/>
            <a:ext cx="1941731" cy="2575560"/>
          </a:xfrm>
          <a:prstGeom prst="rect">
            <a:avLst/>
          </a:prstGeom>
          <a:ln>
            <a:solidFill>
              <a:schemeClr val="accent6">
                <a:lumMod val="60000"/>
                <a:lumOff val="40000"/>
              </a:schemeClr>
            </a:solidFill>
          </a:ln>
        </p:spPr>
      </p:pic>
      <p:pic>
        <p:nvPicPr>
          <p:cNvPr id="16" name="Obrázek 15">
            <a:extLst>
              <a:ext uri="{FF2B5EF4-FFF2-40B4-BE49-F238E27FC236}">
                <a16:creationId xmlns:a16="http://schemas.microsoft.com/office/drawing/2014/main" id="{F8833966-5088-459C-912F-739489C3CDB1}"/>
              </a:ext>
            </a:extLst>
          </p:cNvPr>
          <p:cNvPicPr>
            <a:picLocks noChangeAspect="1"/>
          </p:cNvPicPr>
          <p:nvPr/>
        </p:nvPicPr>
        <p:blipFill>
          <a:blip r:embed="rId11"/>
          <a:stretch>
            <a:fillRect/>
          </a:stretch>
        </p:blipFill>
        <p:spPr>
          <a:xfrm>
            <a:off x="5111912" y="3132124"/>
            <a:ext cx="4577160" cy="2031989"/>
          </a:xfrm>
          <a:prstGeom prst="rect">
            <a:avLst/>
          </a:prstGeom>
        </p:spPr>
      </p:pic>
      <p:pic>
        <p:nvPicPr>
          <p:cNvPr id="18" name="Obrázek 17">
            <a:extLst>
              <a:ext uri="{FF2B5EF4-FFF2-40B4-BE49-F238E27FC236}">
                <a16:creationId xmlns:a16="http://schemas.microsoft.com/office/drawing/2014/main" id="{D02B7111-4357-4245-B75D-75D6333CC696}"/>
              </a:ext>
            </a:extLst>
          </p:cNvPr>
          <p:cNvPicPr>
            <a:picLocks noChangeAspect="1"/>
          </p:cNvPicPr>
          <p:nvPr/>
        </p:nvPicPr>
        <p:blipFill>
          <a:blip r:embed="rId12"/>
          <a:stretch>
            <a:fillRect/>
          </a:stretch>
        </p:blipFill>
        <p:spPr>
          <a:xfrm>
            <a:off x="388261" y="3132124"/>
            <a:ext cx="4502783" cy="2066115"/>
          </a:xfrm>
          <a:prstGeom prst="rect">
            <a:avLst/>
          </a:prstGeom>
        </p:spPr>
      </p:pic>
      <p:sp>
        <p:nvSpPr>
          <p:cNvPr id="19" name="Šipka: zahnutá doleva 18">
            <a:extLst>
              <a:ext uri="{FF2B5EF4-FFF2-40B4-BE49-F238E27FC236}">
                <a16:creationId xmlns:a16="http://schemas.microsoft.com/office/drawing/2014/main" id="{67A0D121-05A1-4BDA-A3DE-8C67949CB965}"/>
              </a:ext>
            </a:extLst>
          </p:cNvPr>
          <p:cNvSpPr/>
          <p:nvPr/>
        </p:nvSpPr>
        <p:spPr bwMode="auto">
          <a:xfrm rot="1778384">
            <a:off x="9931681" y="4966605"/>
            <a:ext cx="733111" cy="750770"/>
          </a:xfrm>
          <a:prstGeom prst="curvedLef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20" name="Šipka: doleva 19">
            <a:extLst>
              <a:ext uri="{FF2B5EF4-FFF2-40B4-BE49-F238E27FC236}">
                <a16:creationId xmlns:a16="http://schemas.microsoft.com/office/drawing/2014/main" id="{18251461-7319-4BF5-9DED-C8442C1A8E74}"/>
              </a:ext>
            </a:extLst>
          </p:cNvPr>
          <p:cNvSpPr/>
          <p:nvPr/>
        </p:nvSpPr>
        <p:spPr bwMode="auto">
          <a:xfrm>
            <a:off x="4515658" y="4861355"/>
            <a:ext cx="750771" cy="336884"/>
          </a:xfrm>
          <a:prstGeom prst="lef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22" name="Obrázek 21">
            <a:extLst>
              <a:ext uri="{FF2B5EF4-FFF2-40B4-BE49-F238E27FC236}">
                <a16:creationId xmlns:a16="http://schemas.microsoft.com/office/drawing/2014/main" id="{5E6B7393-156F-4460-814D-E13B54BA9DE2}"/>
              </a:ext>
            </a:extLst>
          </p:cNvPr>
          <p:cNvPicPr>
            <a:picLocks noChangeAspect="1"/>
          </p:cNvPicPr>
          <p:nvPr/>
        </p:nvPicPr>
        <p:blipFill>
          <a:blip r:embed="rId13"/>
          <a:stretch>
            <a:fillRect/>
          </a:stretch>
        </p:blipFill>
        <p:spPr>
          <a:xfrm>
            <a:off x="2758134" y="5326825"/>
            <a:ext cx="5146236" cy="1169875"/>
          </a:xfrm>
          <a:prstGeom prst="rect">
            <a:avLst/>
          </a:prstGeom>
        </p:spPr>
      </p:pic>
      <p:sp>
        <p:nvSpPr>
          <p:cNvPr id="23" name="Šipka: zahnutá nahoru 22">
            <a:extLst>
              <a:ext uri="{FF2B5EF4-FFF2-40B4-BE49-F238E27FC236}">
                <a16:creationId xmlns:a16="http://schemas.microsoft.com/office/drawing/2014/main" id="{DD41DC9D-E96F-4657-84D8-582EC43EB0F8}"/>
              </a:ext>
            </a:extLst>
          </p:cNvPr>
          <p:cNvSpPr/>
          <p:nvPr/>
        </p:nvSpPr>
        <p:spPr bwMode="auto">
          <a:xfrm rot="3670532">
            <a:off x="1816100" y="5422900"/>
            <a:ext cx="736600" cy="660400"/>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423860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857819E-4C0F-44DF-B4F0-EC5ED1B6CE6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A86B7359-7223-4B5E-B76E-371B9883D026}"/>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pic>
        <p:nvPicPr>
          <p:cNvPr id="11" name="Obrázek 10">
            <a:extLst>
              <a:ext uri="{FF2B5EF4-FFF2-40B4-BE49-F238E27FC236}">
                <a16:creationId xmlns:a16="http://schemas.microsoft.com/office/drawing/2014/main" id="{185090C8-EA6D-43C1-983F-B3CA8435F26B}"/>
              </a:ext>
            </a:extLst>
          </p:cNvPr>
          <p:cNvPicPr>
            <a:picLocks noChangeAspect="1"/>
          </p:cNvPicPr>
          <p:nvPr/>
        </p:nvPicPr>
        <p:blipFill>
          <a:blip r:embed="rId2"/>
          <a:stretch>
            <a:fillRect/>
          </a:stretch>
        </p:blipFill>
        <p:spPr>
          <a:xfrm>
            <a:off x="6928885" y="1332251"/>
            <a:ext cx="4677059" cy="4598188"/>
          </a:xfrm>
          <a:prstGeom prst="rect">
            <a:avLst/>
          </a:prstGeom>
        </p:spPr>
      </p:pic>
      <p:pic>
        <p:nvPicPr>
          <p:cNvPr id="6148" name="Picture 4" descr="Příběhy léků” jsou ze strany SÚKLu pouze výkřikem do tmy | makrofag - zde  je povoleno beztrestně pochybovat">
            <a:extLst>
              <a:ext uri="{FF2B5EF4-FFF2-40B4-BE49-F238E27FC236}">
                <a16:creationId xmlns:a16="http://schemas.microsoft.com/office/drawing/2014/main" id="{B2CF97AD-A8A2-4857-A81D-0F2FE74DC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77" y="1161128"/>
            <a:ext cx="5061098" cy="361507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024393B6-E659-4047-8611-18E69EB549A1}"/>
              </a:ext>
            </a:extLst>
          </p:cNvPr>
          <p:cNvPicPr>
            <a:picLocks noChangeAspect="1"/>
          </p:cNvPicPr>
          <p:nvPr/>
        </p:nvPicPr>
        <p:blipFill>
          <a:blip r:embed="rId4"/>
          <a:stretch>
            <a:fillRect/>
          </a:stretch>
        </p:blipFill>
        <p:spPr>
          <a:xfrm>
            <a:off x="414000" y="5018568"/>
            <a:ext cx="3222335" cy="1744200"/>
          </a:xfrm>
          <a:prstGeom prst="rect">
            <a:avLst/>
          </a:prstGeom>
        </p:spPr>
      </p:pic>
      <p:pic>
        <p:nvPicPr>
          <p:cNvPr id="5" name="Obrázek 4">
            <a:extLst>
              <a:ext uri="{FF2B5EF4-FFF2-40B4-BE49-F238E27FC236}">
                <a16:creationId xmlns:a16="http://schemas.microsoft.com/office/drawing/2014/main" id="{ED1DEA75-3576-73F5-BF86-396A057D130B}"/>
              </a:ext>
            </a:extLst>
          </p:cNvPr>
          <p:cNvPicPr>
            <a:picLocks noChangeAspect="1"/>
          </p:cNvPicPr>
          <p:nvPr/>
        </p:nvPicPr>
        <p:blipFill>
          <a:blip r:embed="rId5"/>
          <a:stretch>
            <a:fillRect/>
          </a:stretch>
        </p:blipFill>
        <p:spPr>
          <a:xfrm>
            <a:off x="202019" y="246728"/>
            <a:ext cx="11823404" cy="914400"/>
          </a:xfrm>
          <a:prstGeom prst="rect">
            <a:avLst/>
          </a:prstGeom>
        </p:spPr>
      </p:pic>
    </p:spTree>
    <p:extLst>
      <p:ext uri="{BB962C8B-B14F-4D97-AF65-F5344CB8AC3E}">
        <p14:creationId xmlns:p14="http://schemas.microsoft.com/office/powerpoint/2010/main" val="4018224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47E966F-AFA7-858D-0202-FC481F8CDD1F}"/>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pic>
        <p:nvPicPr>
          <p:cNvPr id="8" name="Obrázek 7">
            <a:extLst>
              <a:ext uri="{FF2B5EF4-FFF2-40B4-BE49-F238E27FC236}">
                <a16:creationId xmlns:a16="http://schemas.microsoft.com/office/drawing/2014/main" id="{973751FE-A8F1-666A-4A00-BB9DF62CF4A9}"/>
              </a:ext>
            </a:extLst>
          </p:cNvPr>
          <p:cNvPicPr>
            <a:picLocks noChangeAspect="1"/>
          </p:cNvPicPr>
          <p:nvPr/>
        </p:nvPicPr>
        <p:blipFill>
          <a:blip r:embed="rId2"/>
          <a:stretch>
            <a:fillRect/>
          </a:stretch>
        </p:blipFill>
        <p:spPr>
          <a:xfrm>
            <a:off x="330804" y="476655"/>
            <a:ext cx="11530391" cy="5383693"/>
          </a:xfrm>
          <a:prstGeom prst="rect">
            <a:avLst/>
          </a:prstGeom>
        </p:spPr>
      </p:pic>
      <p:pic>
        <p:nvPicPr>
          <p:cNvPr id="7" name="Obrázek 6">
            <a:extLst>
              <a:ext uri="{FF2B5EF4-FFF2-40B4-BE49-F238E27FC236}">
                <a16:creationId xmlns:a16="http://schemas.microsoft.com/office/drawing/2014/main" id="{626198DF-96C1-3A3D-4EBA-2CE17797E928}"/>
              </a:ext>
            </a:extLst>
          </p:cNvPr>
          <p:cNvPicPr>
            <a:picLocks noChangeAspect="1"/>
          </p:cNvPicPr>
          <p:nvPr/>
        </p:nvPicPr>
        <p:blipFill rotWithShape="1">
          <a:blip r:embed="rId3"/>
          <a:srcRect b="20858"/>
          <a:stretch/>
        </p:blipFill>
        <p:spPr>
          <a:xfrm>
            <a:off x="4657060" y="272792"/>
            <a:ext cx="6443331" cy="2097920"/>
          </a:xfrm>
          <a:prstGeom prst="rect">
            <a:avLst/>
          </a:prstGeom>
        </p:spPr>
      </p:pic>
    </p:spTree>
    <p:extLst>
      <p:ext uri="{BB962C8B-B14F-4D97-AF65-F5344CB8AC3E}">
        <p14:creationId xmlns:p14="http://schemas.microsoft.com/office/powerpoint/2010/main" val="4110506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47295EC-5492-6BC6-1D0A-E3B1B455CD79}"/>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pic>
        <p:nvPicPr>
          <p:cNvPr id="11" name="Obrázek 10">
            <a:extLst>
              <a:ext uri="{FF2B5EF4-FFF2-40B4-BE49-F238E27FC236}">
                <a16:creationId xmlns:a16="http://schemas.microsoft.com/office/drawing/2014/main" id="{CBF8E02F-19F2-490D-DECC-DFAF2D1F6E52}"/>
              </a:ext>
            </a:extLst>
          </p:cNvPr>
          <p:cNvPicPr>
            <a:picLocks noChangeAspect="1"/>
          </p:cNvPicPr>
          <p:nvPr/>
        </p:nvPicPr>
        <p:blipFill>
          <a:blip r:embed="rId2"/>
          <a:stretch>
            <a:fillRect/>
          </a:stretch>
        </p:blipFill>
        <p:spPr>
          <a:xfrm>
            <a:off x="296715" y="874095"/>
            <a:ext cx="8107674" cy="5633032"/>
          </a:xfrm>
          <a:prstGeom prst="rect">
            <a:avLst/>
          </a:prstGeom>
        </p:spPr>
      </p:pic>
      <p:pic>
        <p:nvPicPr>
          <p:cNvPr id="7" name="Obrázek 6">
            <a:extLst>
              <a:ext uri="{FF2B5EF4-FFF2-40B4-BE49-F238E27FC236}">
                <a16:creationId xmlns:a16="http://schemas.microsoft.com/office/drawing/2014/main" id="{F6139D9B-0AD1-D282-18A8-663F480B255A}"/>
              </a:ext>
            </a:extLst>
          </p:cNvPr>
          <p:cNvPicPr>
            <a:picLocks noChangeAspect="1"/>
          </p:cNvPicPr>
          <p:nvPr/>
        </p:nvPicPr>
        <p:blipFill>
          <a:blip r:embed="rId3"/>
          <a:stretch>
            <a:fillRect/>
          </a:stretch>
        </p:blipFill>
        <p:spPr>
          <a:xfrm>
            <a:off x="8083883" y="223283"/>
            <a:ext cx="4005336" cy="3305180"/>
          </a:xfrm>
          <a:prstGeom prst="rect">
            <a:avLst/>
          </a:prstGeom>
        </p:spPr>
      </p:pic>
      <p:sp>
        <p:nvSpPr>
          <p:cNvPr id="12" name="TextovéPole 11">
            <a:extLst>
              <a:ext uri="{FF2B5EF4-FFF2-40B4-BE49-F238E27FC236}">
                <a16:creationId xmlns:a16="http://schemas.microsoft.com/office/drawing/2014/main" id="{062B05EC-6344-B086-6B18-D336B1BF13F1}"/>
              </a:ext>
            </a:extLst>
          </p:cNvPr>
          <p:cNvSpPr txBox="1"/>
          <p:nvPr/>
        </p:nvSpPr>
        <p:spPr>
          <a:xfrm>
            <a:off x="296715" y="223283"/>
            <a:ext cx="2595014" cy="523220"/>
          </a:xfrm>
          <a:prstGeom prst="rect">
            <a:avLst/>
          </a:prstGeom>
          <a:solidFill>
            <a:srgbClr val="FFFF00"/>
          </a:solidFill>
          <a:ln>
            <a:solidFill>
              <a:srgbClr val="FF0000"/>
            </a:solidFill>
          </a:ln>
        </p:spPr>
        <p:txBody>
          <a:bodyPr wrap="square" rtlCol="0">
            <a:spAutoFit/>
          </a:bodyPr>
          <a:lstStyle/>
          <a:p>
            <a:pPr algn="l"/>
            <a:r>
              <a:rPr lang="cs-CZ" sz="2800" dirty="0">
                <a:latin typeface="+mn-lt"/>
              </a:rPr>
              <a:t>Složení tablety</a:t>
            </a:r>
          </a:p>
        </p:txBody>
      </p:sp>
      <p:pic>
        <p:nvPicPr>
          <p:cNvPr id="14" name="Obrázek 13">
            <a:extLst>
              <a:ext uri="{FF2B5EF4-FFF2-40B4-BE49-F238E27FC236}">
                <a16:creationId xmlns:a16="http://schemas.microsoft.com/office/drawing/2014/main" id="{F9C3B35D-4577-A0C7-3064-4A28891563E8}"/>
              </a:ext>
            </a:extLst>
          </p:cNvPr>
          <p:cNvPicPr>
            <a:picLocks noChangeAspect="1"/>
          </p:cNvPicPr>
          <p:nvPr/>
        </p:nvPicPr>
        <p:blipFill>
          <a:blip r:embed="rId4"/>
          <a:stretch>
            <a:fillRect/>
          </a:stretch>
        </p:blipFill>
        <p:spPr>
          <a:xfrm>
            <a:off x="1853837" y="2841441"/>
            <a:ext cx="5090431" cy="965016"/>
          </a:xfrm>
          <a:prstGeom prst="rect">
            <a:avLst/>
          </a:prstGeom>
        </p:spPr>
      </p:pic>
    </p:spTree>
    <p:extLst>
      <p:ext uri="{BB962C8B-B14F-4D97-AF65-F5344CB8AC3E}">
        <p14:creationId xmlns:p14="http://schemas.microsoft.com/office/powerpoint/2010/main" val="2093034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45F08BD-8849-B8CD-A03D-5EE1C6A0D4F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5F203CC6-E42E-7FA2-6A49-41D821ABB10F}"/>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pic>
        <p:nvPicPr>
          <p:cNvPr id="6" name="Obrázek 5">
            <a:extLst>
              <a:ext uri="{FF2B5EF4-FFF2-40B4-BE49-F238E27FC236}">
                <a16:creationId xmlns:a16="http://schemas.microsoft.com/office/drawing/2014/main" id="{085370A7-CF7A-2969-40EA-D0F6B3B9C528}"/>
              </a:ext>
            </a:extLst>
          </p:cNvPr>
          <p:cNvPicPr>
            <a:picLocks noChangeAspect="1"/>
          </p:cNvPicPr>
          <p:nvPr/>
        </p:nvPicPr>
        <p:blipFill>
          <a:blip r:embed="rId2"/>
          <a:stretch>
            <a:fillRect/>
          </a:stretch>
        </p:blipFill>
        <p:spPr>
          <a:xfrm>
            <a:off x="414000" y="210243"/>
            <a:ext cx="9304158" cy="6269757"/>
          </a:xfrm>
          <a:prstGeom prst="rect">
            <a:avLst/>
          </a:prstGeom>
        </p:spPr>
      </p:pic>
    </p:spTree>
    <p:extLst>
      <p:ext uri="{BB962C8B-B14F-4D97-AF65-F5344CB8AC3E}">
        <p14:creationId xmlns:p14="http://schemas.microsoft.com/office/powerpoint/2010/main" val="1937980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CF21075-BBA0-9E91-CBB3-CB42EFA4B47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3114D0A-ED91-EC9F-28CC-080F2310D8EE}"/>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pic>
        <p:nvPicPr>
          <p:cNvPr id="7" name="Obrázek 6">
            <a:extLst>
              <a:ext uri="{FF2B5EF4-FFF2-40B4-BE49-F238E27FC236}">
                <a16:creationId xmlns:a16="http://schemas.microsoft.com/office/drawing/2014/main" id="{C123F803-38DF-10A9-1B9C-2410905A7F74}"/>
              </a:ext>
            </a:extLst>
          </p:cNvPr>
          <p:cNvPicPr>
            <a:picLocks noChangeAspect="1"/>
          </p:cNvPicPr>
          <p:nvPr/>
        </p:nvPicPr>
        <p:blipFill>
          <a:blip r:embed="rId2"/>
          <a:stretch>
            <a:fillRect/>
          </a:stretch>
        </p:blipFill>
        <p:spPr>
          <a:xfrm>
            <a:off x="374700" y="208200"/>
            <a:ext cx="8141980" cy="6271984"/>
          </a:xfrm>
          <a:prstGeom prst="rect">
            <a:avLst/>
          </a:prstGeom>
        </p:spPr>
      </p:pic>
      <p:pic>
        <p:nvPicPr>
          <p:cNvPr id="11" name="Obrázek 10">
            <a:extLst>
              <a:ext uri="{FF2B5EF4-FFF2-40B4-BE49-F238E27FC236}">
                <a16:creationId xmlns:a16="http://schemas.microsoft.com/office/drawing/2014/main" id="{58D902BE-E249-FF58-EBAA-8DA9441B4D56}"/>
              </a:ext>
            </a:extLst>
          </p:cNvPr>
          <p:cNvPicPr>
            <a:picLocks noChangeAspect="1"/>
          </p:cNvPicPr>
          <p:nvPr/>
        </p:nvPicPr>
        <p:blipFill>
          <a:blip r:embed="rId3"/>
          <a:stretch>
            <a:fillRect/>
          </a:stretch>
        </p:blipFill>
        <p:spPr>
          <a:xfrm>
            <a:off x="8721356" y="1297172"/>
            <a:ext cx="3314700" cy="5050465"/>
          </a:xfrm>
          <a:prstGeom prst="rect">
            <a:avLst/>
          </a:prstGeom>
        </p:spPr>
      </p:pic>
      <p:sp>
        <p:nvSpPr>
          <p:cNvPr id="12" name="TextovéPole 11">
            <a:extLst>
              <a:ext uri="{FF2B5EF4-FFF2-40B4-BE49-F238E27FC236}">
                <a16:creationId xmlns:a16="http://schemas.microsoft.com/office/drawing/2014/main" id="{ADB4933B-4368-D27C-6195-A9D4D32EE615}"/>
              </a:ext>
            </a:extLst>
          </p:cNvPr>
          <p:cNvSpPr txBox="1"/>
          <p:nvPr/>
        </p:nvSpPr>
        <p:spPr>
          <a:xfrm>
            <a:off x="8721356" y="208200"/>
            <a:ext cx="3211033" cy="954107"/>
          </a:xfrm>
          <a:prstGeom prst="rect">
            <a:avLst/>
          </a:prstGeom>
          <a:solidFill>
            <a:srgbClr val="FFFF00"/>
          </a:solidFill>
          <a:ln>
            <a:solidFill>
              <a:srgbClr val="FF0000"/>
            </a:solidFill>
          </a:ln>
        </p:spPr>
        <p:txBody>
          <a:bodyPr wrap="square" rtlCol="0">
            <a:spAutoFit/>
          </a:bodyPr>
          <a:lstStyle/>
          <a:p>
            <a:pPr algn="l"/>
            <a:r>
              <a:rPr lang="cs-CZ" sz="2800" dirty="0">
                <a:latin typeface="+mn-lt"/>
              </a:rPr>
              <a:t>Rychlost nástupu účinků - podání</a:t>
            </a:r>
          </a:p>
        </p:txBody>
      </p:sp>
    </p:spTree>
    <p:extLst>
      <p:ext uri="{BB962C8B-B14F-4D97-AF65-F5344CB8AC3E}">
        <p14:creationId xmlns:p14="http://schemas.microsoft.com/office/powerpoint/2010/main" val="3712581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F1ED3C8C-E27A-4478-8137-9880C38511DA}"/>
              </a:ext>
            </a:extLst>
          </p:cNvPr>
          <p:cNvPicPr>
            <a:picLocks noChangeAspect="1"/>
          </p:cNvPicPr>
          <p:nvPr/>
        </p:nvPicPr>
        <p:blipFill>
          <a:blip r:embed="rId2"/>
          <a:stretch>
            <a:fillRect/>
          </a:stretch>
        </p:blipFill>
        <p:spPr>
          <a:xfrm>
            <a:off x="304800" y="321500"/>
            <a:ext cx="5511800" cy="4123015"/>
          </a:xfrm>
          <a:prstGeom prst="rect">
            <a:avLst/>
          </a:prstGeom>
        </p:spPr>
      </p:pic>
      <p:sp>
        <p:nvSpPr>
          <p:cNvPr id="9" name="TextovéPole 8">
            <a:extLst>
              <a:ext uri="{FF2B5EF4-FFF2-40B4-BE49-F238E27FC236}">
                <a16:creationId xmlns:a16="http://schemas.microsoft.com/office/drawing/2014/main" id="{53A84D74-3816-4EA5-AFB8-3810883DDD2D}"/>
              </a:ext>
            </a:extLst>
          </p:cNvPr>
          <p:cNvSpPr txBox="1"/>
          <p:nvPr/>
        </p:nvSpPr>
        <p:spPr>
          <a:xfrm>
            <a:off x="5994400" y="321500"/>
            <a:ext cx="5892800" cy="4278094"/>
          </a:xfrm>
          <a:prstGeom prst="rect">
            <a:avLst/>
          </a:prstGeom>
          <a:noFill/>
        </p:spPr>
        <p:txBody>
          <a:bodyPr wrap="square">
            <a:spAutoFit/>
          </a:bodyPr>
          <a:lstStyle/>
          <a:p>
            <a:pPr algn="just"/>
            <a:r>
              <a:rPr lang="cs-CZ" sz="1600" b="1" i="0" dirty="0">
                <a:solidFill>
                  <a:srgbClr val="212529"/>
                </a:solidFill>
                <a:effectLst/>
                <a:latin typeface="+mn-lt"/>
              </a:rPr>
              <a:t>Doprava léku k místu účinku </a:t>
            </a:r>
          </a:p>
          <a:p>
            <a:pPr algn="just"/>
            <a:r>
              <a:rPr lang="cs-CZ" sz="1600" b="0" i="0" dirty="0">
                <a:solidFill>
                  <a:srgbClr val="212529"/>
                </a:solidFill>
                <a:effectLst/>
                <a:latin typeface="+mn-lt"/>
              </a:rPr>
              <a:t>Když se lék dostane do zažívacího traktu, vstřebává se podle své povahy v žaludku a nebo ve střevě. Stěnou trávicího traktu se dostane do krve a krví pak do jater. Játra detoxikují část látky, zbytek se pak dostává dále do těla. Protože je látka rovnoměrně rozváděna po celém těle, musí jí být dostatečné množství, aby měla účinnou koncentraci. Po účinku je játry zase vyloučen z těla v podobě odpadních látek. Pokud je vpravena injekčně, obejdou se játra a </a:t>
            </a:r>
            <a:r>
              <a:rPr lang="cs-CZ" sz="1600" dirty="0">
                <a:solidFill>
                  <a:srgbClr val="212529"/>
                </a:solidFill>
                <a:latin typeface="+mn-lt"/>
              </a:rPr>
              <a:t>žaludek, tím pádem dávka látky může být nižší.</a:t>
            </a:r>
          </a:p>
          <a:p>
            <a:pPr algn="just"/>
            <a:r>
              <a:rPr lang="cs-CZ" sz="1600" dirty="0">
                <a:solidFill>
                  <a:srgbClr val="212529"/>
                </a:solidFill>
                <a:latin typeface="+mn-lt"/>
              </a:rPr>
              <a:t>Ve chvíli kdy se zbytek léku dostane do místa účinku, začne se vázat na receptory a tam začne ovlivňovat funkci tohoto místa v těle (např. penicilin se naváže na bakteriální stěnu a začne ji destruovat). Po navázání se na receptor dojde k ovlivnění funkce buňky (zesílení stažlivosti srdečního svalu, zpomalení srdečního rytmu, stop tvorby produkce enzymů). Po určité době receptor opustí a změna funkce se postupně „vypíná“.</a:t>
            </a:r>
          </a:p>
        </p:txBody>
      </p:sp>
      <p:pic>
        <p:nvPicPr>
          <p:cNvPr id="11" name="Obrázek 10">
            <a:extLst>
              <a:ext uri="{FF2B5EF4-FFF2-40B4-BE49-F238E27FC236}">
                <a16:creationId xmlns:a16="http://schemas.microsoft.com/office/drawing/2014/main" id="{C68A5578-6BDB-4501-B210-AC7066F90FC1}"/>
              </a:ext>
            </a:extLst>
          </p:cNvPr>
          <p:cNvPicPr>
            <a:picLocks noChangeAspect="1"/>
          </p:cNvPicPr>
          <p:nvPr/>
        </p:nvPicPr>
        <p:blipFill>
          <a:blip r:embed="rId3"/>
          <a:stretch>
            <a:fillRect/>
          </a:stretch>
        </p:blipFill>
        <p:spPr>
          <a:xfrm>
            <a:off x="5994400" y="4599594"/>
            <a:ext cx="4495800" cy="2205519"/>
          </a:xfrm>
          <a:prstGeom prst="rect">
            <a:avLst/>
          </a:prstGeom>
        </p:spPr>
      </p:pic>
      <p:pic>
        <p:nvPicPr>
          <p:cNvPr id="13" name="Obrázek 12">
            <a:extLst>
              <a:ext uri="{FF2B5EF4-FFF2-40B4-BE49-F238E27FC236}">
                <a16:creationId xmlns:a16="http://schemas.microsoft.com/office/drawing/2014/main" id="{6D89F794-9318-4B71-BC90-E3CD4982FD6D}"/>
              </a:ext>
            </a:extLst>
          </p:cNvPr>
          <p:cNvPicPr>
            <a:picLocks noChangeAspect="1"/>
          </p:cNvPicPr>
          <p:nvPr/>
        </p:nvPicPr>
        <p:blipFill>
          <a:blip r:embed="rId4"/>
          <a:stretch>
            <a:fillRect/>
          </a:stretch>
        </p:blipFill>
        <p:spPr>
          <a:xfrm>
            <a:off x="304800" y="4153663"/>
            <a:ext cx="4089400" cy="2382837"/>
          </a:xfrm>
          <a:prstGeom prst="rect">
            <a:avLst/>
          </a:prstGeom>
        </p:spPr>
      </p:pic>
    </p:spTree>
    <p:extLst>
      <p:ext uri="{BB962C8B-B14F-4D97-AF65-F5344CB8AC3E}">
        <p14:creationId xmlns:p14="http://schemas.microsoft.com/office/powerpoint/2010/main" val="3093556382"/>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ci-prezentace-16-9-cz-v11.potx" id="{752B7536-5AE2-417E-ADC9-516CF57E47A0}" vid="{C3A561A7-18A2-4AA4-BD35-A7AB220CBEDF}"/>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muni-sci-prezentace-16-9-cz-v11</Template>
  <TotalTime>10318</TotalTime>
  <Words>482</Words>
  <Application>Microsoft Office PowerPoint</Application>
  <PresentationFormat>Širokoúhlá obrazovka</PresentationFormat>
  <Paragraphs>64</Paragraphs>
  <Slides>24</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24</vt:i4>
      </vt:variant>
    </vt:vector>
  </HeadingPairs>
  <TitlesOfParts>
    <vt:vector size="29" baseType="lpstr">
      <vt:lpstr>Arial</vt:lpstr>
      <vt:lpstr>Open Sans</vt:lpstr>
      <vt:lpstr>Tahoma</vt:lpstr>
      <vt:lpstr>Wingdings</vt:lpstr>
      <vt:lpstr>Prezentace_MU_CZ</vt:lpstr>
      <vt:lpstr>C9500 Užitá chemie 8. lekce Léčiva a léčivé přípravky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C9500 Užitá chemie</dc:title>
  <dc:creator>Radka Bacovska</dc:creator>
  <cp:lastModifiedBy>Radka Kopecká</cp:lastModifiedBy>
  <cp:revision>83</cp:revision>
  <cp:lastPrinted>1601-01-01T00:00:00Z</cp:lastPrinted>
  <dcterms:created xsi:type="dcterms:W3CDTF">2021-02-28T15:49:05Z</dcterms:created>
  <dcterms:modified xsi:type="dcterms:W3CDTF">2024-12-11T21:42:08Z</dcterms:modified>
</cp:coreProperties>
</file>