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4"/>
  </p:notesMasterIdLst>
  <p:sldIdLst>
    <p:sldId id="305" r:id="rId2"/>
    <p:sldId id="292" r:id="rId3"/>
    <p:sldId id="448" r:id="rId4"/>
    <p:sldId id="446" r:id="rId5"/>
    <p:sldId id="434" r:id="rId6"/>
    <p:sldId id="435" r:id="rId7"/>
    <p:sldId id="437" r:id="rId8"/>
    <p:sldId id="438" r:id="rId9"/>
    <p:sldId id="440" r:id="rId10"/>
    <p:sldId id="436" r:id="rId11"/>
    <p:sldId id="447" r:id="rId12"/>
    <p:sldId id="441" r:id="rId13"/>
    <p:sldId id="442" r:id="rId14"/>
    <p:sldId id="443" r:id="rId15"/>
    <p:sldId id="444" r:id="rId16"/>
    <p:sldId id="445" r:id="rId17"/>
    <p:sldId id="450" r:id="rId18"/>
    <p:sldId id="465" r:id="rId19"/>
    <p:sldId id="466" r:id="rId20"/>
    <p:sldId id="451" r:id="rId21"/>
    <p:sldId id="449" r:id="rId22"/>
    <p:sldId id="467" r:id="rId23"/>
    <p:sldId id="462" r:id="rId24"/>
    <p:sldId id="455" r:id="rId25"/>
    <p:sldId id="458" r:id="rId26"/>
    <p:sldId id="459" r:id="rId27"/>
    <p:sldId id="464" r:id="rId28"/>
    <p:sldId id="463" r:id="rId29"/>
    <p:sldId id="452" r:id="rId30"/>
    <p:sldId id="453" r:id="rId31"/>
    <p:sldId id="460" r:id="rId32"/>
    <p:sldId id="45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EEF69-3889-4EF1-B3E5-2F41B6F6E041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FFCC6-87E7-430D-BEFA-14E8073A7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83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5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579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6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177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7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692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8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563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10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305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50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05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99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41" y="231865"/>
            <a:ext cx="10894080" cy="112907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608641" y="1604329"/>
            <a:ext cx="5354879" cy="446879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47840" y="1604329"/>
            <a:ext cx="5354881" cy="446879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A79004B-E45C-4656-8DE0-1FE27E6F058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B7F24CB-8038-403C-B11D-152EC5BB21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6CE1A95-F7BE-4357-9A15-0ADEBA72E1F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32380-6D0D-4FE7-AF36-4299EA1756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63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0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22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42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6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1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9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43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56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3A381-A469-4C1A-A355-CEBEEFA66D4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94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hyperlink" Target="https://is.muni.cz/elportal/estud/pedf/js07/mineraly/materialy/pages/predmluva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4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5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02" y="1788002"/>
            <a:ext cx="11361600" cy="1963866"/>
          </a:xfrm>
        </p:spPr>
        <p:txBody>
          <a:bodyPr>
            <a:normAutofit/>
          </a:bodyPr>
          <a:lstStyle/>
          <a:p>
            <a:pPr algn="ctr"/>
            <a:r>
              <a:rPr lang="cs-CZ" sz="2800" dirty="0"/>
              <a:t>C9500 Užitá chemie</a:t>
            </a:r>
            <a:br>
              <a:rPr lang="cs-CZ" dirty="0"/>
            </a:br>
            <a:r>
              <a:rPr lang="cs-CZ" sz="5300" dirty="0"/>
              <a:t>Sklo, kámen, keramika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39C0B12-F4DE-4944-8B16-1302E2243483}"/>
              </a:ext>
            </a:extLst>
          </p:cNvPr>
          <p:cNvSpPr txBox="1"/>
          <p:nvPr/>
        </p:nvSpPr>
        <p:spPr>
          <a:xfrm>
            <a:off x="457199" y="1395055"/>
            <a:ext cx="33337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Proces výroby skla můžeme rozdělit do čtyř procesů: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výroba vsázky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tavení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tvarování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chlazení skla.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24D4A5-5241-4F9C-992B-EC3FF589416E}"/>
              </a:ext>
            </a:extLst>
          </p:cNvPr>
          <p:cNvSpPr txBox="1"/>
          <p:nvPr/>
        </p:nvSpPr>
        <p:spPr>
          <a:xfrm>
            <a:off x="457199" y="381000"/>
            <a:ext cx="2971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výroba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CAAE26-2C59-4E8D-80C4-E1F96E3307A2}"/>
              </a:ext>
            </a:extLst>
          </p:cNvPr>
          <p:cNvSpPr txBox="1"/>
          <p:nvPr/>
        </p:nvSpPr>
        <p:spPr>
          <a:xfrm>
            <a:off x="3714748" y="333403"/>
            <a:ext cx="8258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Surovina na výrobu skla se nazývá sklářský kmen, který je uveden do stádia taveniny </a:t>
            </a:r>
          </a:p>
          <a:p>
            <a:r>
              <a:rPr lang="cs-CZ" dirty="0"/>
              <a:t>• Sklářský kmen obsahuje: – 70% </a:t>
            </a:r>
            <a:r>
              <a:rPr lang="cs-CZ" dirty="0" err="1"/>
              <a:t>sklotvorných</a:t>
            </a:r>
            <a:r>
              <a:rPr lang="cs-CZ" dirty="0"/>
              <a:t> oxidů – 20% tavidel – Stabilizátory – Odbarvovače – Barviva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9A85A8E-6491-4290-92A0-A0360B025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1256733"/>
            <a:ext cx="7400925" cy="5422532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FD30746-D752-0E0D-5136-71BF9DCE1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81801"/>
      </p:ext>
    </p:extLst>
  </p:cSld>
  <p:clrMapOvr>
    <a:masterClrMapping/>
  </p:clrMapOvr>
  <p:transition spd="med" advTm="178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580434A-5228-45CB-8C52-D93F19C9DB75}"/>
              </a:ext>
            </a:extLst>
          </p:cNvPr>
          <p:cNvSpPr txBox="1"/>
          <p:nvPr/>
        </p:nvSpPr>
        <p:spPr>
          <a:xfrm>
            <a:off x="380999" y="3220964"/>
            <a:ext cx="11201401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Soda povrchově reaguje s pískem již při 550 °C:  Na2CO3 + SiO2 → Na2SiO3 + CO2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Při 700 °C reakce pokračuje dál: Na2SiO3 + SiO2 → Na2Si2O5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Podstatou chemických změn je rozklad a oxidace jednotlivých složek sklářského kmene na oxidy, které se s SiO2 slučují na křemičitany proměnlivého složení,	např. Na2CO3 → Na2O + CO2 a dále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	m </a:t>
            </a:r>
            <a:r>
              <a:rPr lang="cs-CZ" sz="2000" dirty="0" err="1"/>
              <a:t>MeO</a:t>
            </a:r>
            <a:r>
              <a:rPr lang="cs-CZ" sz="2000" dirty="0"/>
              <a:t> + n SiO2 → m </a:t>
            </a:r>
            <a:r>
              <a:rPr lang="cs-CZ" sz="2000" dirty="0" err="1"/>
              <a:t>MeO</a:t>
            </a:r>
            <a:r>
              <a:rPr lang="cs-CZ" sz="2000" dirty="0"/>
              <a:t> . n SiO2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AA29AD-1529-4E7D-B1C0-8EF34BA0E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307703"/>
            <a:ext cx="11144251" cy="31095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15D651B-54FA-43BF-B730-320FB8B40179}"/>
              </a:ext>
            </a:extLst>
          </p:cNvPr>
          <p:cNvSpPr txBox="1"/>
          <p:nvPr/>
        </p:nvSpPr>
        <p:spPr>
          <a:xfrm>
            <a:off x="400050" y="5667984"/>
            <a:ext cx="569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Zpracování skloviny: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dříve (lití, mačkání)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později (foukání, tažení, lisování, válcování)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1539D64-3E00-4070-55B1-CFF4D1328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8"/>
    </mc:Choice>
    <mc:Fallback xmlns="">
      <p:transition spd="slow" advTm="1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FD88495-BCD2-4FCE-9D45-D9AA9C3915A5}"/>
              </a:ext>
            </a:extLst>
          </p:cNvPr>
          <p:cNvSpPr txBox="1"/>
          <p:nvPr/>
        </p:nvSpPr>
        <p:spPr>
          <a:xfrm>
            <a:off x="380999" y="1260465"/>
            <a:ext cx="1153885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původu: </a:t>
            </a:r>
          </a:p>
          <a:p>
            <a:pPr marL="800100" lvl="1" indent="-342900">
              <a:buAutoNum type="arabicPeriod"/>
            </a:pPr>
            <a:r>
              <a:rPr lang="cs-CZ" sz="2000" dirty="0"/>
              <a:t>přírodní – skla, která vznikla přírodními procesy, nejčastěji vulkanickou činností v přírodě. Horniny ze skupiny vulkanických skel (obsidián, pemza, perlit a smolek), které vznikají rychlým ochlazením kyselé lávy na zemském povrchu. Tektity jsou skla, která vznikla v souvislosti s dopadem meteoritu na zemský povrch a roztavením původních sedimentárních hornin v místě dopadu. Podle místa geografického výskytu se tektity označují např. jako vltavíny, </a:t>
            </a:r>
            <a:r>
              <a:rPr lang="cs-CZ" sz="2000" dirty="0" err="1"/>
              <a:t>australity</a:t>
            </a:r>
            <a:r>
              <a:rPr lang="cs-CZ" sz="2000" dirty="0"/>
              <a:t>, </a:t>
            </a:r>
            <a:r>
              <a:rPr lang="cs-CZ" sz="2000" dirty="0" err="1"/>
              <a:t>indočínity</a:t>
            </a:r>
            <a:r>
              <a:rPr lang="cs-CZ" sz="2000" dirty="0"/>
              <a:t> (</a:t>
            </a:r>
            <a:r>
              <a:rPr lang="cs-CZ" sz="2000" dirty="0" err="1"/>
              <a:t>javanity</a:t>
            </a:r>
            <a:r>
              <a:rPr lang="cs-CZ" sz="2000" dirty="0"/>
              <a:t>, </a:t>
            </a:r>
            <a:r>
              <a:rPr lang="cs-CZ" sz="2000" dirty="0" err="1"/>
              <a:t>filipínity</a:t>
            </a:r>
            <a:r>
              <a:rPr lang="cs-CZ" sz="2000" dirty="0"/>
              <a:t>), </a:t>
            </a:r>
            <a:r>
              <a:rPr lang="cs-CZ" sz="2000" dirty="0" err="1"/>
              <a:t>irgizity</a:t>
            </a:r>
            <a:r>
              <a:rPr lang="cs-CZ" sz="2000" dirty="0"/>
              <a:t>. Vltavíny byly objeveny v r. 1787 jako první z tektitů a dostaly svůj název podle řeky Vltavy. </a:t>
            </a:r>
          </a:p>
          <a:p>
            <a:pPr marL="800100" lvl="1" indent="-342900">
              <a:buAutoNum type="arabicPeriod"/>
            </a:pPr>
            <a:endParaRPr lang="cs-CZ" sz="2000" dirty="0"/>
          </a:p>
          <a:p>
            <a:pPr marL="800100" lvl="1" indent="-342900">
              <a:buAutoNum type="arabicPeriod"/>
            </a:pPr>
            <a:r>
              <a:rPr lang="cs-CZ" sz="2000" dirty="0"/>
              <a:t>umělá – skla, vznikají buď tavením sklářského kmene a přísad a následným řízeným ochlazením bez krystalizace (označovaná také jako průmyslová skla) nebo jako vedlejší produkt spalování uhlí (vysokoteplotní popílky, uhelné tavné strusky)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643D9F-8E39-45E5-AAA2-DC6BAD554C4F}"/>
              </a:ext>
            </a:extLst>
          </p:cNvPr>
          <p:cNvSpPr txBox="1"/>
          <p:nvPr/>
        </p:nvSpPr>
        <p:spPr>
          <a:xfrm>
            <a:off x="457199" y="381000"/>
            <a:ext cx="2971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dělení</a:t>
            </a:r>
          </a:p>
        </p:txBody>
      </p:sp>
      <p:pic>
        <p:nvPicPr>
          <p:cNvPr id="8194" name="Picture 2" descr="Vltavíny - prodej, cena, naleziště, šperkové kameny">
            <a:extLst>
              <a:ext uri="{FF2B5EF4-FFF2-40B4-BE49-F238E27FC236}">
                <a16:creationId xmlns:a16="http://schemas.microsoft.com/office/drawing/2014/main" id="{64124F12-7CC6-4B5F-8B93-1B6010D5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748" y="4467685"/>
            <a:ext cx="3525504" cy="199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92AEA15-AA83-318B-C74D-8AE0D86D5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3"/>
    </mc:Choice>
    <mc:Fallback xmlns="">
      <p:transition spd="slow" advTm="2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76FD40E-791C-4A42-9646-5041CDBF0531}"/>
              </a:ext>
            </a:extLst>
          </p:cNvPr>
          <p:cNvSpPr txBox="1"/>
          <p:nvPr/>
        </p:nvSpPr>
        <p:spPr>
          <a:xfrm>
            <a:off x="261256" y="397281"/>
            <a:ext cx="1128848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chemismu průmyslových skel (tj. podle příslušnosti k základním soustavám):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SiO2 – křemenné sklo  - tavení čistého křišťálu ve vakuu při teplotě kolem 2000 °C, pro výrobu osvětlovacích výbojek a různých aparatur.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Na2O (K2O, Li2O) - SiO2 – tzv. rozpustné (vodní) sklo Vodní sklo je obchodní název jak tavenin alkalických křemičitanů, tak jejich vodných roztoků. Vyrábí se dvoustupňovou syntézou.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K2O – </a:t>
            </a:r>
            <a:r>
              <a:rPr lang="cs-CZ" sz="2000" dirty="0" err="1"/>
              <a:t>CaO</a:t>
            </a:r>
            <a:r>
              <a:rPr lang="cs-CZ" sz="2000" dirty="0"/>
              <a:t> - SiO2 a K2O – </a:t>
            </a:r>
            <a:r>
              <a:rPr lang="cs-CZ" sz="2000" dirty="0" err="1"/>
              <a:t>PbO</a:t>
            </a:r>
            <a:r>
              <a:rPr lang="cs-CZ" sz="2000" dirty="0"/>
              <a:t> - SiO2 – křišťálová skla = kvalitní druh čirého bezbarvého skla s vysokým leskem vysokou světelnou propustností, pro výrobky umělecké, dekorační, užitkové. Pojmem křišťálové sklo se omezuje pouze na olovnaté sklo s více než 24% </a:t>
            </a:r>
            <a:r>
              <a:rPr lang="cs-CZ" sz="2000" dirty="0" err="1"/>
              <a:t>PbO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Na2O – B2O3 - SiO2 – tepelně odolná skla, např. tzv. jenské sklo (75% SiO2 a 8% B2O3) nebo u nás sklo </a:t>
            </a:r>
            <a:r>
              <a:rPr lang="cs-CZ" sz="2000" dirty="0" err="1"/>
              <a:t>Simax</a:t>
            </a:r>
            <a:r>
              <a:rPr lang="cs-CZ" sz="2000" dirty="0"/>
              <a:t> (80% SiO2 a 12,8% B2O3). Z těchto typů skel se vyrábí laboratorní nádobí nebo varné nádobí pro domácnost.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CaO</a:t>
            </a:r>
            <a:r>
              <a:rPr lang="cs-CZ" sz="2000" dirty="0"/>
              <a:t> – </a:t>
            </a:r>
            <a:r>
              <a:rPr lang="cs-CZ" sz="2000" dirty="0" err="1"/>
              <a:t>MgO</a:t>
            </a:r>
            <a:r>
              <a:rPr lang="cs-CZ" sz="2000" dirty="0"/>
              <a:t> – Al2O3 - SiO2 – nízkoalkalická skla, </a:t>
            </a:r>
          </a:p>
          <a:p>
            <a:r>
              <a:rPr lang="cs-CZ" sz="2000" dirty="0"/>
              <a:t>      využití v chemickém a farmaceutickém průmyslu</a:t>
            </a:r>
          </a:p>
        </p:txBody>
      </p:sp>
      <p:pic>
        <p:nvPicPr>
          <p:cNvPr id="7170" name="Picture 2" descr="Fotografie chemické laboratorní sklo #19483321 | fotobanka Fotky&amp;Foto">
            <a:extLst>
              <a:ext uri="{FF2B5EF4-FFF2-40B4-BE49-F238E27FC236}">
                <a16:creationId xmlns:a16="http://schemas.microsoft.com/office/drawing/2014/main" id="{66C84AB0-7A38-4187-BCF8-68286A79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02" y="4612041"/>
            <a:ext cx="2696327" cy="196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BA1880F-6DEB-1F9B-D132-9122CE24B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"/>
    </mc:Choice>
    <mc:Fallback xmlns="">
      <p:transition spd="slow" advTm="1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8902AE3-A3DB-4CAC-BCBA-43B78CB6C0FA}"/>
              </a:ext>
            </a:extLst>
          </p:cNvPr>
          <p:cNvSpPr txBox="1"/>
          <p:nvPr/>
        </p:nvSpPr>
        <p:spPr>
          <a:xfrm>
            <a:off x="348342" y="211086"/>
            <a:ext cx="1154974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způsobu průmyslové výroby a použití: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ploché sklo tažené, válcované nebo vyráběné tzv. </a:t>
            </a:r>
            <a:r>
              <a:rPr lang="cs-CZ" sz="2000" dirty="0" err="1"/>
              <a:t>float</a:t>
            </a:r>
            <a:r>
              <a:rPr lang="cs-CZ" sz="2000" dirty="0"/>
              <a:t> procesem, stavebnictví pro zasklívání oken, dveří, zrcadlové sklo, bezpečnostní sklo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tvarované sklo - sklobetonové konstrukce stěn, stropů nebo kleneb, kdy mohou staticky spolupůsobit spolu s betonovou výplní, např. tzv. luxfery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foukané sklo se tvaruje pomocí sklářské píšťaly, zejména výroba uměleckého a dekorativního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pěnové sklo je anorganický pórovitý materiál s tepelněizolačními vlastnostmi, který má, na rozdíl od ostatních tepelněizolačních materiálů, vysokou pevnost v tlaku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skleněná vlákna - uplatnění ve stavebnictví jako tepelně a zvukově izolační materiál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A5FDCE0-8BC4-30FE-811D-D20B6331B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9"/>
    </mc:Choice>
    <mc:Fallback xmlns="">
      <p:transition spd="slow" advTm="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D611565-0ED0-49BD-9F97-66A01DEBA580}"/>
              </a:ext>
            </a:extLst>
          </p:cNvPr>
          <p:cNvSpPr txBox="1"/>
          <p:nvPr/>
        </p:nvSpPr>
        <p:spPr>
          <a:xfrm>
            <a:off x="457199" y="361950"/>
            <a:ext cx="32766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/>
              <a:t>Sklo - zdobení</a:t>
            </a:r>
            <a:endParaRPr lang="cs-CZ" sz="4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B85073-805A-42B9-9742-8E9C2D55F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290888"/>
            <a:ext cx="5807327" cy="26384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54D832-8240-40BC-81EC-57FB9FA58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67" y="4131315"/>
            <a:ext cx="5717590" cy="264829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386F44-1E47-4489-AB95-CD0168730A51}"/>
              </a:ext>
            </a:extLst>
          </p:cNvPr>
          <p:cNvSpPr txBox="1"/>
          <p:nvPr/>
        </p:nvSpPr>
        <p:spPr>
          <a:xfrm>
            <a:off x="6583680" y="1088886"/>
            <a:ext cx="4238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Chemické - mechanické: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Tepání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Rytí a řezání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Punktování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Leptání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Matování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Pískování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Ledování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Malování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Lazurování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Malba na kov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Stříbření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35A5BB-7716-44A0-90A7-4FD25A61AB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96" t="-1913" r="1839" b="-11767"/>
          <a:stretch/>
        </p:blipFill>
        <p:spPr>
          <a:xfrm>
            <a:off x="7477761" y="4874538"/>
            <a:ext cx="4318000" cy="1745744"/>
          </a:xfrm>
          <a:prstGeom prst="rect">
            <a:avLst/>
          </a:prstGeom>
        </p:spPr>
      </p:pic>
      <p:pic>
        <p:nvPicPr>
          <p:cNvPr id="16" name="Picture 2" descr="Sada sklenic na víno s karafou smaltované sklo 7 ks">
            <a:extLst>
              <a:ext uri="{FF2B5EF4-FFF2-40B4-BE49-F238E27FC236}">
                <a16:creationId xmlns:a16="http://schemas.microsoft.com/office/drawing/2014/main" id="{8B880D28-5DD6-4AB9-9A85-48B75458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840" y="1398905"/>
            <a:ext cx="2213292" cy="221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29E25B9-F479-4EAD-4232-22353BBA4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3"/>
    </mc:Choice>
    <mc:Fallback xmlns="">
      <p:transition spd="slow" advTm="4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3A4A8B83-30ED-4DA7-B447-97C0C3163840}"/>
              </a:ext>
            </a:extLst>
          </p:cNvPr>
          <p:cNvSpPr txBox="1"/>
          <p:nvPr/>
        </p:nvSpPr>
        <p:spPr>
          <a:xfrm>
            <a:off x="457200" y="1301006"/>
            <a:ext cx="1127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Neduhy a vady skla: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Zkoušení skla, </a:t>
            </a:r>
            <a:r>
              <a:rPr lang="cs-CZ" sz="2000" dirty="0" err="1"/>
              <a:t>Odskelňování</a:t>
            </a:r>
            <a:r>
              <a:rPr lang="cs-CZ" sz="2000" dirty="0"/>
              <a:t>, Bubliny, Kamínky ve skle, Šlíry, Vrásnění, švy, přelisky, Nestejná síla stěny, </a:t>
            </a:r>
            <a:r>
              <a:rPr lang="cs-CZ" sz="2000" dirty="0" err="1"/>
              <a:t>Fleury</a:t>
            </a:r>
            <a:r>
              <a:rPr lang="cs-CZ" sz="2000" dirty="0"/>
              <a:t>, Dechové obrázky, Stárnutí, Slepnutí, Tečení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432BCD4-6080-4AB5-A2E1-A759223B2D76}"/>
              </a:ext>
            </a:extLst>
          </p:cNvPr>
          <p:cNvSpPr txBox="1"/>
          <p:nvPr/>
        </p:nvSpPr>
        <p:spPr>
          <a:xfrm>
            <a:off x="457200" y="342900"/>
            <a:ext cx="250507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vady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BE72B8A-E3B0-4D44-9A57-F7046E3E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26" y="2711133"/>
            <a:ext cx="5441648" cy="387254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11E9270-7352-4669-964A-6F874E405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408" y="2711133"/>
            <a:ext cx="5452392" cy="387254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5F707D1-F62A-98A5-479D-D5CC1B2B7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0"/>
    </mc:Choice>
    <mc:Fallback xmlns="">
      <p:transition spd="slow" advTm="40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7129407-C167-4DB1-8925-35847D0BFD2C}"/>
              </a:ext>
            </a:extLst>
          </p:cNvPr>
          <p:cNvSpPr txBox="1"/>
          <p:nvPr/>
        </p:nvSpPr>
        <p:spPr>
          <a:xfrm>
            <a:off x="457200" y="1292989"/>
            <a:ext cx="11353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Minerály (nerosty) a horniny tvoří povrch naší planety.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MINERÁLY (stejnorodé látky), lze zapsat chemickým vzorcem - vyskytují se jako součást hornin, nebo samostatně - velké množství tvoří ložiska nerostných surovin. Nerosty v krystalovém tvaru jsou ohraničeny pravidelnými stěnami.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HORNINY (nestejnorodé látky), nelze zapsat chemickým vzorcem - jsou tvořeny souborem zrn jednoho nebo více minerálů, které jsou v hornině různě umístěny. - podle způsobu vzniku se horniny dělí na 3 skupiny: </a:t>
            </a:r>
          </a:p>
          <a:p>
            <a:pPr algn="just"/>
            <a:r>
              <a:rPr lang="cs-CZ" dirty="0"/>
              <a:t>	VYVŘELÉ</a:t>
            </a:r>
          </a:p>
          <a:p>
            <a:pPr algn="just"/>
            <a:r>
              <a:rPr lang="cs-CZ" dirty="0"/>
              <a:t>	USAZENÉ</a:t>
            </a:r>
          </a:p>
          <a:p>
            <a:pPr algn="just"/>
            <a:r>
              <a:rPr lang="cs-CZ" dirty="0"/>
              <a:t>	PŘEMĚNĚNÉ</a:t>
            </a:r>
          </a:p>
          <a:p>
            <a:pPr algn="just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76FCBA-AFD3-4473-B6AC-EED3D8DCD95A}"/>
              </a:ext>
            </a:extLst>
          </p:cNvPr>
          <p:cNvSpPr txBox="1"/>
          <p:nvPr/>
        </p:nvSpPr>
        <p:spPr>
          <a:xfrm>
            <a:off x="457200" y="342900"/>
            <a:ext cx="5772150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Minerály, horniny, nerosty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8CA6A4-F347-4C83-B634-403C6FB964F0}"/>
              </a:ext>
            </a:extLst>
          </p:cNvPr>
          <p:cNvSpPr txBox="1"/>
          <p:nvPr/>
        </p:nvSpPr>
        <p:spPr>
          <a:xfrm>
            <a:off x="581025" y="424764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Chladnutím a tuhnutím horniny zvané magma vznikly vyvřelé horniny. Usazené horniny vznikly zvětráváním a následným usazováním starších hornin. Přeměněné horniny vznikly přeměnou vyvřelých hornin v důsledku tepla a tlaku v nitru Země.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09CDDE2-07DF-4651-A1F0-4FB7275CBFC9}"/>
              </a:ext>
            </a:extLst>
          </p:cNvPr>
          <p:cNvSpPr txBox="1"/>
          <p:nvPr/>
        </p:nvSpPr>
        <p:spPr>
          <a:xfrm>
            <a:off x="581025" y="595381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https://is.muni.cz/elportal/estud/pedf/js07/mineraly/materialy/pages/predmluva.html</a:t>
            </a:r>
            <a:endParaRPr lang="cs-CZ" dirty="0"/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7CE4DD8-F909-4BDB-A0D0-FD8096778DEE}"/>
              </a:ext>
            </a:extLst>
          </p:cNvPr>
          <p:cNvSpPr txBox="1"/>
          <p:nvPr/>
        </p:nvSpPr>
        <p:spPr>
          <a:xfrm>
            <a:off x="6429375" y="37367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Mineralogie je nauka o minerálech (nerostech).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Petrologie je nauka o horninách. 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4E78A46-BDBE-464F-B396-864143A38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592" y="3149887"/>
            <a:ext cx="4952408" cy="2195512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AB84B3B-4728-5029-2566-34AD6A018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41"/>
    </mc:Choice>
    <mc:Fallback xmlns="">
      <p:transition spd="slow" advTm="4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763B57F-B6A6-46F9-BA04-CFDC1C0C0E93}"/>
              </a:ext>
            </a:extLst>
          </p:cNvPr>
          <p:cNvSpPr txBox="1"/>
          <p:nvPr/>
        </p:nvSpPr>
        <p:spPr>
          <a:xfrm>
            <a:off x="390525" y="211042"/>
            <a:ext cx="590867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Krystal je mnohostěn omezený pravidelnými přirozenými hladkými plochami. Krystaly mohou vyrůst jako: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monokrystaly – všechny částice jsou v jedné krystalové struktuře, která je neporušená, vlastnosti se mohou v určitých směrech lišit - anizotropní – polovodiče z monokrystalů Si a </a:t>
            </a:r>
            <a:r>
              <a:rPr lang="cs-CZ" sz="2000" dirty="0" err="1"/>
              <a:t>Ge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polykrystaly – jsou tvořeny větším počtem malých krystalů, vlastnosti mají ve všech směrech stejné – izotropní – kovy.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900F853-44B7-4E23-A183-A0E2063A8F71}"/>
              </a:ext>
            </a:extLst>
          </p:cNvPr>
          <p:cNvSpPr txBox="1"/>
          <p:nvPr/>
        </p:nvSpPr>
        <p:spPr>
          <a:xfrm>
            <a:off x="418370" y="3571240"/>
            <a:ext cx="5880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Krystaly rozdělujeme podle jejich souměrnosti do 7 soustav: kosočtverečná, čtverečná, krychlová, jednoklonná, trojklonná a šesterečná.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BAB255-9253-4019-9F67-744BC645E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4514711"/>
            <a:ext cx="5675439" cy="199889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0EB97C9-85AF-44A9-BEE6-29505B5B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2240"/>
            <a:ext cx="567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30C63C5-6576-1053-A94F-F5B31838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0"/>
    </mc:Choice>
    <mc:Fallback xmlns="">
      <p:transition spd="slow" advTm="2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neralogie Fyzikln a chemick vlastnosti nerost tvrdost hustota">
            <a:extLst>
              <a:ext uri="{FF2B5EF4-FFF2-40B4-BE49-F238E27FC236}">
                <a16:creationId xmlns:a16="http://schemas.microsoft.com/office/drawing/2014/main" id="{4549E9A5-AA82-4D95-B907-8E1AECB98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1"/>
          <a:stretch/>
        </p:blipFill>
        <p:spPr bwMode="auto">
          <a:xfrm>
            <a:off x="4876800" y="281915"/>
            <a:ext cx="6858000" cy="43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371793-27A0-4B73-8C04-28ABE04A9542}"/>
              </a:ext>
            </a:extLst>
          </p:cNvPr>
          <p:cNvSpPr txBox="1"/>
          <p:nvPr/>
        </p:nvSpPr>
        <p:spPr>
          <a:xfrm>
            <a:off x="458912" y="309444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Fyzikální vlastnosti nerostů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tvrdost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 hustota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štěpnost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lom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pružnost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lesk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barva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propustnost světla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vryp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žárovzdornost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elektrické vlastnosti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magnetismus.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C97B40-6F37-4886-838B-5E9057FECAE2}"/>
              </a:ext>
            </a:extLst>
          </p:cNvPr>
          <p:cNvSpPr txBox="1"/>
          <p:nvPr/>
        </p:nvSpPr>
        <p:spPr>
          <a:xfrm>
            <a:off x="458056" y="4525081"/>
            <a:ext cx="609771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Chemické vlastnosti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chemické složení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polymorfie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izomorfie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reakce s kyselinami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rozpustnost ve vodě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2078E62-E82A-4022-8338-7F80B54F15FC}"/>
              </a:ext>
            </a:extLst>
          </p:cNvPr>
          <p:cNvSpPr txBox="1"/>
          <p:nvPr/>
        </p:nvSpPr>
        <p:spPr>
          <a:xfrm>
            <a:off x="4363949" y="5003214"/>
            <a:ext cx="756434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Třídy mineralogického systému </a:t>
            </a:r>
          </a:p>
          <a:p>
            <a:r>
              <a:rPr lang="cs-CZ" dirty="0"/>
              <a:t>I. Prvky II. Sulfidy III. Halogenidy IV. Oxidy a hydroxidy V. Uhličitany VI. Sírany VII. Fosforečnany VIII. Křemičitany IX. Organické nerosty Přírodní skla (nepatří do mineralogického systému)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AB29F04-296C-6C33-DEDC-CF1C7D467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1"/>
    </mc:Choice>
    <mc:Fallback xmlns="">
      <p:transition spd="slow" advTm="2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CC3095D1-EA7D-4D54-8626-899B4E2CF006}"/>
              </a:ext>
            </a:extLst>
          </p:cNvPr>
          <p:cNvSpPr txBox="1"/>
          <p:nvPr/>
        </p:nvSpPr>
        <p:spPr>
          <a:xfrm>
            <a:off x="457200" y="1285875"/>
            <a:ext cx="8639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Sklo je anorganický, amorfní (nekrystalický) materiál, vyrobený tavením vhodných surovin a následným řízeným ochlazením vzniklé skloviny bez krystalizace. </a:t>
            </a:r>
          </a:p>
          <a:p>
            <a:pPr algn="just"/>
            <a:r>
              <a:rPr lang="cs-CZ" sz="2000" dirty="0"/>
              <a:t>Skelný stav vzniká plynulým přechodem ze stavu kapalného do stavu pevného.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A04C203-0C9E-4FBA-9BCD-4FCC2CA42921}"/>
              </a:ext>
            </a:extLst>
          </p:cNvPr>
          <p:cNvSpPr txBox="1"/>
          <p:nvPr/>
        </p:nvSpPr>
        <p:spPr>
          <a:xfrm>
            <a:off x="514349" y="5746343"/>
            <a:ext cx="64436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Podle surovin a přísad, které se přidávají do sklářského kmene, můžeme sklo rozdělit na anorganické, organické, chemické, technické nebo užitkové.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52AB88-CA52-4CAC-BE74-7F456C084EC6}"/>
              </a:ext>
            </a:extLst>
          </p:cNvPr>
          <p:cNvSpPr txBox="1"/>
          <p:nvPr/>
        </p:nvSpPr>
        <p:spPr>
          <a:xfrm>
            <a:off x="457200" y="409575"/>
            <a:ext cx="318135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definice</a:t>
            </a:r>
          </a:p>
        </p:txBody>
      </p:sp>
      <p:pic>
        <p:nvPicPr>
          <p:cNvPr id="1026" name="Picture 2" descr="AUDIO: Lepíme rozbité sklo | Lepidla.cz">
            <a:extLst>
              <a:ext uri="{FF2B5EF4-FFF2-40B4-BE49-F238E27FC236}">
                <a16:creationId xmlns:a16="http://schemas.microsoft.com/office/drawing/2014/main" id="{62EC30D3-CAD0-4582-968B-BF668E5D3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19100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D5FE547F-DC40-4C54-B1F0-C2BFE1A7C9AE}"/>
              </a:ext>
            </a:extLst>
          </p:cNvPr>
          <p:cNvSpPr txBox="1"/>
          <p:nvPr/>
        </p:nvSpPr>
        <p:spPr>
          <a:xfrm>
            <a:off x="457199" y="2687970"/>
            <a:ext cx="11420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Sklo je „tuhým roztokem“ různých křemičitanů sodných, draselných, vápenatých, případně olovnatých nebo barnatých, které jsou doprovázeny dalšími sloučeninami, zejména oxidy kovů.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2D67959-E02F-41EB-91E8-D78FFB888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512" y="3573066"/>
            <a:ext cx="4729162" cy="276754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D017078-276A-4442-A219-C8157C403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838" y="3700129"/>
            <a:ext cx="3709988" cy="1865766"/>
          </a:xfrm>
          <a:prstGeom prst="rect">
            <a:avLst/>
          </a:prstGeom>
        </p:spPr>
      </p:pic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924C1379-613D-169C-1840-54C83CAB7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</p:cSld>
  <p:clrMapOvr>
    <a:masterClrMapping/>
  </p:clrMapOvr>
  <p:transition spd="med" advTm="133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F7F9035-1507-46F6-8904-D65D3742B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8" y="1064800"/>
            <a:ext cx="6050775" cy="51431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00D656-B460-40BF-92FB-F3E5F9598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873" y="850096"/>
            <a:ext cx="3854945" cy="20623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7BE299-A7C4-4085-B11F-3752B1850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873" y="4097372"/>
            <a:ext cx="3854945" cy="177327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FEAFC0-80A5-47E0-93CF-A1C6ED54266F}"/>
              </a:ext>
            </a:extLst>
          </p:cNvPr>
          <p:cNvSpPr txBox="1"/>
          <p:nvPr/>
        </p:nvSpPr>
        <p:spPr>
          <a:xfrm>
            <a:off x="725788" y="650041"/>
            <a:ext cx="1154384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Horniny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86BBA1B-B6B0-EFFB-3B53-845307513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3"/>
    </mc:Choice>
    <mc:Fallback xmlns="">
      <p:transition spd="slow" advTm="1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E5166E5-9BEF-4E99-849A-0F23E899A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48" y="209974"/>
            <a:ext cx="4135472" cy="29051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349A56-BD16-40CC-B115-8620AC852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927" y="321734"/>
            <a:ext cx="4120808" cy="29051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73D882-33C3-4DA3-B3F4-494DF1534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569" y="3631096"/>
            <a:ext cx="3972028" cy="27605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87BC72-A0A0-4E32-B041-FE211E376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487" y="3631096"/>
            <a:ext cx="3915688" cy="276056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EFEBE43-31B1-E87E-DDEA-A3299FD95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5"/>
    </mc:Choice>
    <mc:Fallback xmlns="">
      <p:transition spd="slow" advTm="2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852AB88-CA52-4CAC-BE74-7F456C084EC6}"/>
              </a:ext>
            </a:extLst>
          </p:cNvPr>
          <p:cNvSpPr txBox="1"/>
          <p:nvPr/>
        </p:nvSpPr>
        <p:spPr>
          <a:xfrm>
            <a:off x="457200" y="399415"/>
            <a:ext cx="4238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definice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EB387A-86E9-4F94-B822-4F2738027BA3}"/>
              </a:ext>
            </a:extLst>
          </p:cNvPr>
          <p:cNvSpPr txBox="1"/>
          <p:nvPr/>
        </p:nvSpPr>
        <p:spPr>
          <a:xfrm>
            <a:off x="405763" y="2536365"/>
            <a:ext cx="1135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Keramické výrobky řadíme mezi silikáty stejně jako sklo, maltoviny, smalty.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DC2F52-4BE2-4FB0-AD30-2129E872C88D}"/>
              </a:ext>
            </a:extLst>
          </p:cNvPr>
          <p:cNvSpPr txBox="1"/>
          <p:nvPr/>
        </p:nvSpPr>
        <p:spPr>
          <a:xfrm>
            <a:off x="457200" y="1373375"/>
            <a:ext cx="1146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Keramika je pevná anorganická polykrystalická látka vyrobená keramickým výrobním způsobem z minerálních surovin s převládající složkou SiO2, tedy jílových minerálů, vytvarovaná a následně vypálená na vysokou teplotu (obvykle nad 900 °C), čímž dojde ke slinování keramického střepu, zpevnění a tvorbě mikrostruktury.</a:t>
            </a:r>
          </a:p>
        </p:txBody>
      </p:sp>
      <p:pic>
        <p:nvPicPr>
          <p:cNvPr id="1026" name="Picture 2" descr="keramika">
            <a:extLst>
              <a:ext uri="{FF2B5EF4-FFF2-40B4-BE49-F238E27FC236}">
                <a16:creationId xmlns:a16="http://schemas.microsoft.com/office/drawing/2014/main" id="{657A776C-4E47-48AC-B52B-B67A10C4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86" y="4200865"/>
            <a:ext cx="2554605" cy="19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892366B-DB4A-4363-B986-C74E434B945E}"/>
              </a:ext>
            </a:extLst>
          </p:cNvPr>
          <p:cNvSpPr txBox="1"/>
          <p:nvPr/>
        </p:nvSpPr>
        <p:spPr>
          <a:xfrm>
            <a:off x="7123430" y="62516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https://www.youtube.com/watch?v=syaKXsyohAo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B2EEBB-DD59-48CD-A98C-725F62039E86}"/>
              </a:ext>
            </a:extLst>
          </p:cNvPr>
          <p:cNvSpPr txBox="1"/>
          <p:nvPr/>
        </p:nvSpPr>
        <p:spPr>
          <a:xfrm>
            <a:off x="457199" y="3073898"/>
            <a:ext cx="112560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</a:t>
            </a:r>
            <a:r>
              <a:rPr lang="cs-CZ" sz="2000" b="1" i="0" dirty="0">
                <a:effectLst/>
              </a:rPr>
              <a:t>linování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 (= 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spékání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 ve smyslu práškové metalurgie) se v oblasti technologie silikátů označuje proces, kterým se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zpevňují disperzní systémy za zvýšené teploty. Obvykle je doprovázeno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objemovou kontrakcí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a zhutňováním, tj. snížením pórovitosti. Vzniká tak </a:t>
            </a:r>
            <a:r>
              <a:rPr lang="cs-CZ" sz="2000" b="1" i="0" dirty="0">
                <a:effectLst/>
              </a:rPr>
              <a:t>hutná polykrystalická hmota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, v níž jsou </a:t>
            </a:r>
            <a:r>
              <a:rPr lang="cs-CZ" sz="2000" b="1" i="0" dirty="0">
                <a:effectLst/>
              </a:rPr>
              <a:t>původní částice pevně spojeny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 Slinování může probíhat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 pevném stavu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nebo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účinkem taveniny.</a:t>
            </a:r>
            <a:endParaRPr lang="cs-CZ" sz="2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1FFE93D-7E68-4D67-AD03-DC15147FD7A7}"/>
              </a:ext>
            </a:extLst>
          </p:cNvPr>
          <p:cNvSpPr txBox="1"/>
          <p:nvPr/>
        </p:nvSpPr>
        <p:spPr>
          <a:xfrm>
            <a:off x="457199" y="4712097"/>
            <a:ext cx="5866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</a:rPr>
              <a:t>Kromě krystalických fází příp. fáze skelné obsahuje </a:t>
            </a:r>
            <a:r>
              <a:rPr lang="cs-CZ" b="1" i="0" dirty="0">
                <a:effectLst/>
              </a:rPr>
              <a:t>keramický střep</a:t>
            </a:r>
            <a:r>
              <a:rPr lang="cs-CZ" b="0" i="0" dirty="0">
                <a:solidFill>
                  <a:srgbClr val="000000"/>
                </a:solidFill>
                <a:effectLst/>
              </a:rPr>
              <a:t> obvykle také větší či menší množství </a:t>
            </a:r>
            <a:r>
              <a:rPr lang="cs-CZ" b="1" i="0" dirty="0">
                <a:effectLst/>
              </a:rPr>
              <a:t>pórů</a:t>
            </a:r>
            <a:r>
              <a:rPr lang="cs-CZ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F702769-7FAD-4A80-9EAD-098E28F8111C}"/>
              </a:ext>
            </a:extLst>
          </p:cNvPr>
          <p:cNvSpPr txBox="1"/>
          <p:nvPr/>
        </p:nvSpPr>
        <p:spPr>
          <a:xfrm>
            <a:off x="474925" y="5535255"/>
            <a:ext cx="664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</a:rPr>
              <a:t>Keramika na bázi přírodních surovin představuje, vedle kamene </a:t>
            </a:r>
            <a:br>
              <a:rPr lang="cs-CZ" b="0" i="0" dirty="0">
                <a:solidFill>
                  <a:srgbClr val="000000"/>
                </a:solidFill>
                <a:effectLst/>
              </a:rPr>
            </a:br>
            <a:r>
              <a:rPr lang="cs-CZ" b="0" i="0" dirty="0">
                <a:solidFill>
                  <a:srgbClr val="000000"/>
                </a:solidFill>
                <a:effectLst/>
              </a:rPr>
              <a:t>a dřeva, jeden z </a:t>
            </a:r>
            <a:r>
              <a:rPr lang="cs-CZ" b="1" i="0" dirty="0">
                <a:effectLst/>
              </a:rPr>
              <a:t>nejdéle používaných materiálů</a:t>
            </a:r>
            <a:r>
              <a:rPr lang="cs-CZ" b="0" i="0" dirty="0">
                <a:solidFill>
                  <a:srgbClr val="000000"/>
                </a:solidFill>
                <a:effectLst/>
              </a:rPr>
              <a:t> v lidské historii </a:t>
            </a:r>
            <a:br>
              <a:rPr lang="cs-CZ" b="0" i="0" dirty="0">
                <a:solidFill>
                  <a:srgbClr val="000000"/>
                </a:solidFill>
                <a:effectLst/>
              </a:rPr>
            </a:br>
            <a:r>
              <a:rPr lang="cs-CZ" b="0" i="0" dirty="0">
                <a:solidFill>
                  <a:srgbClr val="000000"/>
                </a:solidFill>
                <a:effectLst/>
              </a:rPr>
              <a:t>a vůbec první záměrně vyrobený materiál umělý.</a:t>
            </a:r>
            <a:endParaRPr lang="cs-CZ" dirty="0"/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0F3DFF37-9A19-B9EF-37C1-9D9D3496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0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FB11E43-A3EC-4438-AE5A-A420B7185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747" y="847566"/>
            <a:ext cx="5291666" cy="41671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A6B3EC-B263-4A96-8E4B-7F2224409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85" y="1320324"/>
            <a:ext cx="5291667" cy="37703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A78A87E-B9DB-4869-B328-5AE53F12E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747" y="4978401"/>
            <a:ext cx="5302268" cy="13685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97B4FBC-1DF7-4254-8DA2-8B93B6E87F85}"/>
              </a:ext>
            </a:extLst>
          </p:cNvPr>
          <p:cNvSpPr txBox="1"/>
          <p:nvPr/>
        </p:nvSpPr>
        <p:spPr>
          <a:xfrm>
            <a:off x="457200" y="368935"/>
            <a:ext cx="4238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historie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98139231-6826-1487-51B6-3C55AE49B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2"/>
    </mc:Choice>
    <mc:Fallback xmlns="">
      <p:transition spd="slow" advTm="3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64F898F-9A6C-434E-BF68-98B29FD2D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34" y="1025693"/>
            <a:ext cx="6765768" cy="54989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563D7D-B99D-41ED-A441-DBACC71D6CD9}"/>
              </a:ext>
            </a:extLst>
          </p:cNvPr>
          <p:cNvSpPr txBox="1"/>
          <p:nvPr/>
        </p:nvSpPr>
        <p:spPr>
          <a:xfrm>
            <a:off x="429534" y="287867"/>
            <a:ext cx="454152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suroviny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BC126D4-643E-4BF2-9115-4C422CE62366}"/>
              </a:ext>
            </a:extLst>
          </p:cNvPr>
          <p:cNvSpPr/>
          <p:nvPr/>
        </p:nvSpPr>
        <p:spPr>
          <a:xfrm>
            <a:off x="429534" y="5012521"/>
            <a:ext cx="6765768" cy="1693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CD1FA6-A975-46DC-B684-8B273511A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876" y="287867"/>
            <a:ext cx="4707021" cy="2462212"/>
          </a:xfrm>
          <a:prstGeom prst="rect">
            <a:avLst/>
          </a:prstGeom>
        </p:spPr>
      </p:pic>
      <p:pic>
        <p:nvPicPr>
          <p:cNvPr id="4098" name="Picture 2" descr="Vzorek kaolinu">
            <a:extLst>
              <a:ext uri="{FF2B5EF4-FFF2-40B4-BE49-F238E27FC236}">
                <a16:creationId xmlns:a16="http://schemas.microsoft.com/office/drawing/2014/main" id="{8126C8EC-51E9-4F32-B3CC-DCE752A6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473" y="3640956"/>
            <a:ext cx="2228850" cy="17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E757FD-6238-4E69-B4FB-836826B52446}"/>
              </a:ext>
            </a:extLst>
          </p:cNvPr>
          <p:cNvSpPr txBox="1"/>
          <p:nvPr/>
        </p:nvSpPr>
        <p:spPr>
          <a:xfrm>
            <a:off x="7381874" y="2780019"/>
            <a:ext cx="47070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Kaolin=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reziduální</a:t>
            </a:r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nepřemístěná bělavá hornina sedimentárního původu.</a:t>
            </a:r>
          </a:p>
          <a:p>
            <a:pPr algn="just"/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Vzniká 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zvětráváním</a:t>
            </a:r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či kaolinizací živcových hornin</a:t>
            </a:r>
            <a:endParaRPr lang="cs-CZ" sz="1600" dirty="0"/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C5CA062E-8990-132D-4EA0-BAC55DC98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20"/>
    </mc:Choice>
    <mc:Fallback xmlns="">
      <p:transition spd="slow" advTm="3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00BD795-A971-4716-8861-1DFBBF7E5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9" y="1440564"/>
            <a:ext cx="6410084" cy="46152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8684927-5855-44C7-816C-E3A7FB164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928" y="643467"/>
            <a:ext cx="3736835" cy="24756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CA1708-9285-4351-89DA-23A7B18CC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750" y="3748194"/>
            <a:ext cx="3817191" cy="247163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7732A55-5AB6-4D73-A292-150090BE12CD}"/>
              </a:ext>
            </a:extLst>
          </p:cNvPr>
          <p:cNvSpPr txBox="1"/>
          <p:nvPr/>
        </p:nvSpPr>
        <p:spPr>
          <a:xfrm>
            <a:off x="642894" y="643467"/>
            <a:ext cx="454152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suroviny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7ECE13E-5B55-5D01-EA67-C5F2EEFD3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41"/>
    </mc:Choice>
    <mc:Fallback xmlns="">
      <p:transition spd="slow" advTm="2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13B2850-7CAB-4C44-B8A4-538B6D5AE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39" y="165902"/>
            <a:ext cx="9462535" cy="652619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1C8CB69-4E7F-6BFA-D344-9B348BBA9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3"/>
    </mc:Choice>
    <mc:Fallback xmlns="">
      <p:transition spd="slow" advTm="3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2B0C779-092C-48C9-9F85-3FFE5FE598DF}"/>
              </a:ext>
            </a:extLst>
          </p:cNvPr>
          <p:cNvSpPr txBox="1"/>
          <p:nvPr/>
        </p:nvSpPr>
        <p:spPr>
          <a:xfrm>
            <a:off x="419100" y="419100"/>
            <a:ext cx="112395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Kaolín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B22F24-A91F-4A45-92F1-EABC4488F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587" y="833437"/>
            <a:ext cx="8886825" cy="519112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F64FD29-FA93-D1B9-1A97-AEDE4F2EB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1"/>
    </mc:Choice>
    <mc:Fallback xmlns="">
      <p:transition spd="slow" advTm="3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1A5155A-3A08-4A96-B603-D75DE0A7B5C5}"/>
              </a:ext>
            </a:extLst>
          </p:cNvPr>
          <p:cNvSpPr txBox="1"/>
          <p:nvPr/>
        </p:nvSpPr>
        <p:spPr>
          <a:xfrm>
            <a:off x="309519" y="252942"/>
            <a:ext cx="4028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výroba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A182C17-2185-4C2B-BBF3-4EE97C43E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944" y="36314"/>
            <a:ext cx="7868056" cy="11718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573A2D3-DCDA-4A9F-952B-E36957879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59" y="1299704"/>
            <a:ext cx="4840462" cy="18308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1C241EF-A657-4A13-8BC6-A011194BC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59" y="3181401"/>
            <a:ext cx="4840462" cy="356238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3CF8DE3-3E0C-4954-8268-CD5F9E7AF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058" y="1055752"/>
            <a:ext cx="4335461" cy="214550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A9BF753-A55B-4191-A559-A52C2DCC2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7059" y="3276600"/>
            <a:ext cx="4335461" cy="326256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5C9E91C-953D-450F-B92A-7BE13C6D73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7058" y="5386854"/>
            <a:ext cx="4335461" cy="1388007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E4DFFFA-A4B4-2C41-BBEB-3A58AEF1C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97"/>
    </mc:Choice>
    <mc:Fallback xmlns="">
      <p:transition spd="slow" advTm="100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C0AB372E-811E-4778-9B9F-23266CA83472}"/>
              </a:ext>
            </a:extLst>
          </p:cNvPr>
          <p:cNvSpPr txBox="1"/>
          <p:nvPr/>
        </p:nvSpPr>
        <p:spPr>
          <a:xfrm>
            <a:off x="438150" y="1304925"/>
            <a:ext cx="1164907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dirty="0"/>
              <a:t>Dle obsahu pórů: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pórovitá keramika - s hmotnostní nasákavostí střepu </a:t>
            </a:r>
            <a:r>
              <a:rPr lang="cs-CZ" dirty="0" err="1"/>
              <a:t>nm</a:t>
            </a:r>
            <a:r>
              <a:rPr lang="cs-CZ" dirty="0"/>
              <a:t> nad 10 %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err="1"/>
              <a:t>polohutná</a:t>
            </a:r>
            <a:r>
              <a:rPr lang="cs-CZ" dirty="0"/>
              <a:t> keramika - s hmotnostní nasákavostí střepu </a:t>
            </a:r>
            <a:r>
              <a:rPr lang="cs-CZ" dirty="0" err="1"/>
              <a:t>nm</a:t>
            </a:r>
            <a:r>
              <a:rPr lang="cs-CZ" dirty="0"/>
              <a:t> = 6 – 10 %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hutná keramika - s hmotnostní nasákavostí střepu </a:t>
            </a:r>
            <a:r>
              <a:rPr lang="cs-CZ" dirty="0" err="1"/>
              <a:t>nm</a:t>
            </a:r>
            <a:r>
              <a:rPr lang="cs-CZ" dirty="0"/>
              <a:t> = 3 – 6 %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err="1"/>
              <a:t>poloslinutá</a:t>
            </a:r>
            <a:r>
              <a:rPr lang="cs-CZ" dirty="0"/>
              <a:t> keramika - s hmotnostní nasákavostí střepu </a:t>
            </a:r>
            <a:r>
              <a:rPr lang="cs-CZ" dirty="0" err="1"/>
              <a:t>nm</a:t>
            </a:r>
            <a:r>
              <a:rPr lang="cs-CZ" dirty="0"/>
              <a:t> = 1,5 – 3 %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slinutá keramika - s hmotnostní nasákavostí střepu </a:t>
            </a:r>
            <a:r>
              <a:rPr lang="cs-CZ" dirty="0" err="1"/>
              <a:t>nm</a:t>
            </a:r>
            <a:r>
              <a:rPr lang="cs-CZ" dirty="0"/>
              <a:t> pod 1,5 % </a:t>
            </a:r>
          </a:p>
          <a:p>
            <a:pPr lvl="1"/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Dle struktury: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jemná keramika – vyznačuje se tenkým a jemnozrnným střepem (porcelán a bílá kamenina, obkládačky, laboratorní, zdravotnická a technická keramika)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hrubá keramika – keramika se silnostěnným a hrubozrnným střepem (cihlářské zboží, kamenina, žáruvzdorné výrobky</a:t>
            </a:r>
          </a:p>
          <a:p>
            <a:pPr lvl="1"/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Dle použití výrobků: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stavební keramika (cihlářské výrobky, pórovinové obkládačky, kamenina)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zdravotnická keramika - technická keramika (elektrotechnická a konstrukční)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žárovzdorné materiály (šamot, dinas, hořečnatá a </a:t>
            </a:r>
            <a:r>
              <a:rPr lang="cs-CZ" dirty="0" err="1"/>
              <a:t>hořečnatovápenatá</a:t>
            </a:r>
            <a:r>
              <a:rPr lang="cs-CZ" dirty="0"/>
              <a:t> keramika, keramika oxidová, </a:t>
            </a:r>
            <a:r>
              <a:rPr lang="cs-CZ" dirty="0" err="1"/>
              <a:t>siliciumkarbidová</a:t>
            </a:r>
            <a:r>
              <a:rPr lang="cs-CZ" dirty="0"/>
              <a:t>, uhlíková apod.)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A6CCF7-5B26-4A75-B7F9-361D7F774176}"/>
              </a:ext>
            </a:extLst>
          </p:cNvPr>
          <p:cNvSpPr txBox="1"/>
          <p:nvPr/>
        </p:nvSpPr>
        <p:spPr>
          <a:xfrm>
            <a:off x="438150" y="237067"/>
            <a:ext cx="395097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dělení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F1CB7EC-3D46-92EE-5D06-419AD20EE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6"/>
    </mc:Choice>
    <mc:Fallback xmlns="">
      <p:transition spd="slow" advTm="1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1216A00-36B5-4E1A-8498-4E61959744BF}"/>
              </a:ext>
            </a:extLst>
          </p:cNvPr>
          <p:cNvSpPr txBox="1"/>
          <p:nvPr/>
        </p:nvSpPr>
        <p:spPr>
          <a:xfrm>
            <a:off x="438150" y="304800"/>
            <a:ext cx="1685925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Křemík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4562CA-EECB-4D08-B0E4-7F75D4AA7F33}"/>
              </a:ext>
            </a:extLst>
          </p:cNvPr>
          <p:cNvSpPr txBox="1"/>
          <p:nvPr/>
        </p:nvSpPr>
        <p:spPr>
          <a:xfrm>
            <a:off x="342900" y="1109157"/>
            <a:ext cx="116395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Křemík se v přírodě vyskytuje ve sloučeninách, nejčastěji jako oxid křemičitý SiO2 - tři různé krystalické modifikace – křemen, </a:t>
            </a:r>
            <a:r>
              <a:rPr lang="cs-CZ" dirty="0" err="1"/>
              <a:t>tridymit</a:t>
            </a:r>
            <a:r>
              <a:rPr lang="cs-CZ" dirty="0"/>
              <a:t> a </a:t>
            </a:r>
            <a:r>
              <a:rPr lang="cs-CZ" dirty="0" err="1"/>
              <a:t>cristobalit</a:t>
            </a:r>
            <a:r>
              <a:rPr lang="cs-CZ" dirty="0"/>
              <a:t>. Dále se oxid křemičitý vyskytuje hydratovaný (v podobě gelu) jako opál a v zemité podobě jako křemelina. Křemen se často vyskytuje ve velmi dobře vyvinutých krystalech. Odrůdy křemene: křišťál (čistý, bezbarvý), záhněda (tmavohnědá), </a:t>
            </a:r>
            <a:r>
              <a:rPr lang="cs-CZ" dirty="0" err="1"/>
              <a:t>marion</a:t>
            </a:r>
            <a:r>
              <a:rPr lang="cs-CZ" dirty="0"/>
              <a:t> (černý), citrín (žlutý), růženín (růžový), chryzopras (zelený), ametyst (většinou fialový).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Křemen se vyskytuje jako příměs ve vyvřelinách (žula, porfyr, </a:t>
            </a:r>
            <a:r>
              <a:rPr lang="cs-CZ" dirty="0" err="1"/>
              <a:t>liparit</a:t>
            </a:r>
            <a:r>
              <a:rPr lang="cs-CZ" dirty="0"/>
              <a:t>) a v krystalických břidlicích (rula, </a:t>
            </a:r>
            <a:r>
              <a:rPr lang="cs-CZ" dirty="0" err="1"/>
              <a:t>slídovec</a:t>
            </a:r>
            <a:r>
              <a:rPr lang="cs-CZ" dirty="0"/>
              <a:t>) nebo jako pískovec a křemičité písky.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/>
              <a:t>Tridymit</a:t>
            </a:r>
            <a:r>
              <a:rPr lang="cs-CZ" dirty="0"/>
              <a:t> se v přírodě vyskytuje dosti často, ale většinou jen v malých množstvích.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/>
              <a:t>Cristobalit</a:t>
            </a:r>
            <a:r>
              <a:rPr lang="cs-CZ" dirty="0"/>
              <a:t> získal své jméno podle hory San </a:t>
            </a:r>
            <a:r>
              <a:rPr lang="cs-CZ" dirty="0" err="1"/>
              <a:t>Cristobal</a:t>
            </a:r>
            <a:r>
              <a:rPr lang="cs-CZ" dirty="0"/>
              <a:t> v Mexiku, v malých krystalcích uzavřených v lávě.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Amorfní SiO2 lze získat v podobě bílého prášku odvodněním křemičitých gelů vyloučených z vodného roztoku – v přírodě se vyskytuje jako křemelina - má vynikající schopnost pohlcovat kapaliny SiO2 – kompaktní </a:t>
            </a:r>
            <a:r>
              <a:rPr lang="cs-CZ" dirty="0" err="1"/>
              <a:t>xerogel</a:t>
            </a:r>
            <a:r>
              <a:rPr lang="cs-CZ" dirty="0"/>
              <a:t> (suchý gel) – opál.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Chalcedon = zestárlý opál - je vodou chudší než opál, často bezvodý, má krystalickou strukturu. Odrůdy: achát, onyx, karneol, heliotrop, jaspis, pazourek.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Oxid křemičitý je chemicky odolná látka. Z kyselin ji rozpouští pouze kyselina fluorovodíková (HF) a vzniká fluorid křemičitý. SiO2 + 4 HF → SiF4 + 2 H2O Oxid křemičitý je ve vodě prakticky nerozpustný. Jako anhydrid kyseliny křemičité se snadno převádí tavením s alkalickými hydroxidy na křemičitan. SiO2 + 2 </a:t>
            </a:r>
            <a:r>
              <a:rPr lang="cs-CZ" dirty="0" err="1"/>
              <a:t>NaOH</a:t>
            </a:r>
            <a:r>
              <a:rPr lang="cs-CZ" dirty="0"/>
              <a:t> → Na2SiO3 + H2O 2 Stejně reaguje při tavení s uhličitany alkalických kovů. SiO2 + Na2CO3 → Na2SiO3 + CO2 3.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Výroba skla a porcelánu. 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B4CBB6BC-CD8C-D811-C821-8F9FDAAF0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63"/>
    </mc:Choice>
    <mc:Fallback xmlns="">
      <p:transition spd="slow" advTm="13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2A88242A-4A99-4EC4-ADA3-B0978D2A83C9}"/>
              </a:ext>
            </a:extLst>
          </p:cNvPr>
          <p:cNvSpPr txBox="1"/>
          <p:nvPr/>
        </p:nvSpPr>
        <p:spPr>
          <a:xfrm>
            <a:off x="314325" y="231150"/>
            <a:ext cx="1156335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4. Dle chemického a fázového složení: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SiO2 – dinas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– korundová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– zirkoničitá (</a:t>
            </a:r>
            <a:r>
              <a:rPr lang="cs-CZ" dirty="0" err="1"/>
              <a:t>baddeleyitová</a:t>
            </a:r>
            <a:r>
              <a:rPr lang="cs-CZ" dirty="0"/>
              <a:t>) keramika - ostatní žárovzdorná oxidová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fázové systémy typu </a:t>
            </a:r>
            <a:r>
              <a:rPr lang="cs-CZ" dirty="0" err="1"/>
              <a:t>BeO</a:t>
            </a:r>
            <a:r>
              <a:rPr lang="cs-CZ" dirty="0"/>
              <a:t>, </a:t>
            </a:r>
            <a:r>
              <a:rPr lang="cs-CZ" dirty="0" err="1"/>
              <a:t>MgO</a:t>
            </a:r>
            <a:r>
              <a:rPr lang="cs-CZ" dirty="0"/>
              <a:t>, ThO2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SiO2 – cihlářské výrobky, hrubá kamenina, šamot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SiO2 - K2O (Na2O) – porcelán, pórovina, jemná kamenina, zdravotnická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– Cr2O3 – </a:t>
            </a:r>
            <a:r>
              <a:rPr lang="cs-CZ" dirty="0" err="1"/>
              <a:t>chrommagnezitové</a:t>
            </a:r>
            <a:r>
              <a:rPr lang="cs-CZ" dirty="0"/>
              <a:t> žárovzdorné hmoty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- SiO2 – steatitová, </a:t>
            </a:r>
            <a:r>
              <a:rPr lang="cs-CZ" dirty="0" err="1"/>
              <a:t>stealitová</a:t>
            </a:r>
            <a:r>
              <a:rPr lang="cs-CZ" dirty="0"/>
              <a:t> a </a:t>
            </a:r>
            <a:r>
              <a:rPr lang="cs-CZ" dirty="0" err="1"/>
              <a:t>forsteritová</a:t>
            </a:r>
            <a:r>
              <a:rPr lang="cs-CZ" dirty="0"/>
              <a:t> žárovzdorná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- Al2O3 - SiO2 – cordieritová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BaO</a:t>
            </a:r>
            <a:r>
              <a:rPr lang="cs-CZ" dirty="0"/>
              <a:t> - Al2O3 - SiO2 - </a:t>
            </a:r>
            <a:r>
              <a:rPr lang="cs-CZ" dirty="0" err="1"/>
              <a:t>celsianová</a:t>
            </a:r>
            <a:r>
              <a:rPr lang="cs-CZ" dirty="0"/>
              <a:t>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Li2O - Al2O3 - SiO2 - lithná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TiO2 – rutilová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TiO2 - </a:t>
            </a:r>
            <a:r>
              <a:rPr lang="cs-CZ" dirty="0" err="1"/>
              <a:t>thialitová</a:t>
            </a:r>
            <a:r>
              <a:rPr lang="cs-CZ" dirty="0"/>
              <a:t> keramika (s velmi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BaO</a:t>
            </a:r>
            <a:r>
              <a:rPr lang="cs-CZ" dirty="0"/>
              <a:t> - TiO2 - speciální </a:t>
            </a:r>
            <a:r>
              <a:rPr lang="cs-CZ" dirty="0" err="1"/>
              <a:t>elektrokeramika</a:t>
            </a:r>
            <a:r>
              <a:rPr lang="cs-CZ" dirty="0"/>
              <a:t> (skupina tzv. feroelektrických dielektrik)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ZrO2 - SiO2 – </a:t>
            </a:r>
            <a:r>
              <a:rPr lang="cs-CZ" dirty="0" err="1"/>
              <a:t>zirkonsilikátová</a:t>
            </a:r>
            <a:r>
              <a:rPr lang="cs-CZ" dirty="0"/>
              <a:t>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– Al2O3 – </a:t>
            </a:r>
            <a:r>
              <a:rPr lang="cs-CZ" dirty="0" err="1"/>
              <a:t>korundo-baddeleyitová</a:t>
            </a:r>
            <a:r>
              <a:rPr lang="cs-CZ" dirty="0"/>
              <a:t> (tavená, odlévaná)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MeO</a:t>
            </a:r>
            <a:r>
              <a:rPr lang="cs-CZ" dirty="0"/>
              <a:t> – Fe2O3 - feritová (magnetická) keramika (kde </a:t>
            </a:r>
            <a:r>
              <a:rPr lang="cs-CZ" dirty="0" err="1"/>
              <a:t>Me</a:t>
            </a:r>
            <a:r>
              <a:rPr lang="cs-CZ" dirty="0"/>
              <a:t> je buď </a:t>
            </a:r>
            <a:r>
              <a:rPr lang="cs-CZ" dirty="0" err="1"/>
              <a:t>Mn</a:t>
            </a:r>
            <a:r>
              <a:rPr lang="cs-CZ" dirty="0"/>
              <a:t>, Ni, Zn, Co, </a:t>
            </a:r>
            <a:r>
              <a:rPr lang="cs-CZ" dirty="0" err="1"/>
              <a:t>Cu</a:t>
            </a:r>
            <a:r>
              <a:rPr lang="cs-CZ" dirty="0"/>
              <a:t>, Mg u tzv. magneticky měkkých feritů nebo </a:t>
            </a:r>
            <a:r>
              <a:rPr lang="cs-CZ" dirty="0" err="1"/>
              <a:t>Me</a:t>
            </a:r>
            <a:r>
              <a:rPr lang="cs-CZ" dirty="0"/>
              <a:t> = Ba, </a:t>
            </a:r>
            <a:r>
              <a:rPr lang="cs-CZ" dirty="0" err="1"/>
              <a:t>Sr</a:t>
            </a:r>
            <a:r>
              <a:rPr lang="cs-CZ" dirty="0"/>
              <a:t>, </a:t>
            </a:r>
            <a:r>
              <a:rPr lang="cs-CZ" dirty="0" err="1"/>
              <a:t>Pb</a:t>
            </a:r>
            <a:r>
              <a:rPr lang="cs-CZ" dirty="0"/>
              <a:t> u tzv. magneticky tvrdých feritů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neoxidová keramika – keramika na bázi </a:t>
            </a:r>
            <a:r>
              <a:rPr lang="cs-CZ" dirty="0" err="1"/>
              <a:t>SiC</a:t>
            </a:r>
            <a:r>
              <a:rPr lang="cs-CZ" dirty="0"/>
              <a:t> (karbidu křemíku), Si3N4 (nitridu křemíku), B4C (karbidu boru), BN (nitridu boru)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keramika s velmi vysokými teplotami tání a zpravidla velmi vysokou tvrdostí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grafitová keramika – keramika na bázi C (uhlík)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8D973CB-8F39-B182-419E-DF5DB7A19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"/>
    </mc:Choice>
    <mc:Fallback xmlns="">
      <p:transition spd="slow" advTm="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7E4A3A7-FFC7-4A28-A6E4-F45FB4527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938212"/>
            <a:ext cx="6576746" cy="19383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9336A4F-38F0-4BA1-B511-DC5DE9FA18D7}"/>
              </a:ext>
            </a:extLst>
          </p:cNvPr>
          <p:cNvSpPr txBox="1"/>
          <p:nvPr/>
        </p:nvSpPr>
        <p:spPr>
          <a:xfrm>
            <a:off x="457200" y="342900"/>
            <a:ext cx="122872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Glazury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89E6427-8560-4182-87FD-14D39A674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6" y="3010197"/>
            <a:ext cx="6586272" cy="14203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0C843DA-B4A1-494E-A601-76436A01C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513" y="890588"/>
            <a:ext cx="4595811" cy="22431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8AE36D9-C743-4A89-8CCD-8639772E6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514" y="3134611"/>
            <a:ext cx="4595810" cy="237272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A10848-67E9-42A3-9D0D-3A779F7578F7}"/>
              </a:ext>
            </a:extLst>
          </p:cNvPr>
          <p:cNvSpPr txBox="1"/>
          <p:nvPr/>
        </p:nvSpPr>
        <p:spPr>
          <a:xfrm>
            <a:off x="395155" y="5312699"/>
            <a:ext cx="669131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Smalt je materiál vyrobený tavením anorganického skla-základní glazury (frity) nanášený na kovový povrch. Smalty jsou používané pro kuchyňské nádobí, vany, chemické zařízení, stavební materiál, ale i v umění.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3EC3B4B-2E96-D385-6B3D-5832177DC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7"/>
    </mc:Choice>
    <mc:Fallback xmlns="">
      <p:transition spd="slow" advTm="4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DF676AE-5DB7-4C66-B5B9-5C220F45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996930"/>
            <a:ext cx="5781675" cy="54768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12DCB4-4CBA-478E-8C65-FD358EDCD458}"/>
              </a:ext>
            </a:extLst>
          </p:cNvPr>
          <p:cNvSpPr txBox="1"/>
          <p:nvPr/>
        </p:nvSpPr>
        <p:spPr>
          <a:xfrm>
            <a:off x="416560" y="447040"/>
            <a:ext cx="499872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Základní zkoušky keramického střepu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D87F78-81D6-4C86-B03B-D2FF4C387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6006"/>
            <a:ext cx="5597936" cy="179556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0D48E8-DD18-4123-9124-80F5A78F8FE9}"/>
              </a:ext>
            </a:extLst>
          </p:cNvPr>
          <p:cNvSpPr txBox="1"/>
          <p:nvPr/>
        </p:nvSpPr>
        <p:spPr>
          <a:xfrm>
            <a:off x="6096000" y="2413337"/>
            <a:ext cx="56864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Optimální mikrostruktura má homogenní zrna, jasně definované hranice zrn, minimální obsah pórů a rovnoměrné rozložení všech přítomných fází. Mikrostruktura je významně ovlivněna již charakterem výchozího prášku a technologií jeho zpracování. Obecně platí, že čím je zrno jemnější, tím má výsledná keramika vlastnosti na vyšší úrovni (pokročilejší) a reprodukovatelné. 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0ADBD3E1-9D4D-9221-0FEA-C3183E192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2"/>
    </mc:Choice>
    <mc:Fallback xmlns="">
      <p:transition spd="slow" advTm="1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CAA0614-D3F6-452E-BFF8-8E1E7FA74ABE}"/>
              </a:ext>
            </a:extLst>
          </p:cNvPr>
          <p:cNvSpPr txBox="1"/>
          <p:nvPr/>
        </p:nvSpPr>
        <p:spPr>
          <a:xfrm>
            <a:off x="457200" y="361950"/>
            <a:ext cx="3095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/>
              <a:t>Sklo - historie</a:t>
            </a:r>
            <a:endParaRPr lang="cs-CZ" sz="40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521C5D-FE24-499E-A7EA-A16AB5F6001C}"/>
              </a:ext>
            </a:extLst>
          </p:cNvPr>
          <p:cNvSpPr txBox="1"/>
          <p:nvPr/>
        </p:nvSpPr>
        <p:spPr>
          <a:xfrm>
            <a:off x="385553" y="1191266"/>
            <a:ext cx="113061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Sklo bylo objeveno v polovině 3. tisíciletí př. n. l. v Mezopotámii.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písemná zmínka o skle na našem území pochází z roku 1162. První sklárny vznikaly ve druhé polovině 13. a v první polovině 14. století v příhraničních oblastech. Od poloviny 14. století nejstarší české sklárny tavily téměř čiré </a:t>
            </a:r>
            <a:r>
              <a:rPr lang="cs-CZ" dirty="0" err="1"/>
              <a:t>draselno</a:t>
            </a:r>
            <a:r>
              <a:rPr lang="cs-CZ" dirty="0"/>
              <a:t>-vápenaté sklo - malovaná kostelní okna, číše a poháry.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přelomu 17. a 18. století zastínili čeští skláři kvalitou svých výrobků do té doby bezkonkurenční benátské sklo.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 třicátých letech 19. století v ČR - první chemicky odolné sklo na světě.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4AFF4F3-742E-4C5E-964A-74588616F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93" y="2988814"/>
            <a:ext cx="5546407" cy="32845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31109E-844A-4B7A-B7EB-DBCD67119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406" y="2988814"/>
            <a:ext cx="5470041" cy="37821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D2FB9E5-B363-4064-9966-F18B86337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552" y="165805"/>
            <a:ext cx="1998765" cy="125786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D07763F-6970-01E4-D093-81C808E04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34"/>
    </mc:Choice>
    <mc:Fallback xmlns="">
      <p:transition spd="slow" advTm="11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FE11838-40FC-4FFB-B24C-9723C3AD6221}"/>
              </a:ext>
            </a:extLst>
          </p:cNvPr>
          <p:cNvSpPr txBox="1"/>
          <p:nvPr/>
        </p:nvSpPr>
        <p:spPr>
          <a:xfrm>
            <a:off x="457199" y="1360899"/>
            <a:ext cx="7105651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• fyzikální: viskozita, povrchové napětí, hustota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mechanické: pevnost v tahu a tlaku, pružnost, tvrdost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tepelné: tepelná roztažnost, měrné teplo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optické: index lomu, disperze, tepelná absorpce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elektrické: špatný vodič tepla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chemické: rozpustnost, odolnost vůči agresivním kyselinám apod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60ECDC-1BF2-4E31-A68C-AC3A34324D24}"/>
              </a:ext>
            </a:extLst>
          </p:cNvPr>
          <p:cNvSpPr txBox="1"/>
          <p:nvPr/>
        </p:nvSpPr>
        <p:spPr>
          <a:xfrm>
            <a:off x="457199" y="400050"/>
            <a:ext cx="3514725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vlastnosti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8E9331-03BC-42A7-AEFF-884347FD3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555" y="3429000"/>
            <a:ext cx="5095875" cy="3209925"/>
          </a:xfrm>
          <a:prstGeom prst="rect">
            <a:avLst/>
          </a:prstGeom>
        </p:spPr>
      </p:pic>
      <p:pic>
        <p:nvPicPr>
          <p:cNvPr id="6146" name="Picture 2" descr="Jak třídíme sklo a jak se dále využívá? - ESTAV.cz">
            <a:extLst>
              <a:ext uri="{FF2B5EF4-FFF2-40B4-BE49-F238E27FC236}">
                <a16:creationId xmlns:a16="http://schemas.microsoft.com/office/drawing/2014/main" id="{B7A5D20C-C590-4601-9B90-0788B2EE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6" y="159485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906CD88-1474-A212-104B-C921C2CF4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02387"/>
      </p:ext>
    </p:extLst>
  </p:cSld>
  <p:clrMapOvr>
    <a:masterClrMapping/>
  </p:clrMapOvr>
  <p:transition spd="med" advTm="401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6389D3-A49B-460D-B782-E9619605D0A5}"/>
              </a:ext>
            </a:extLst>
          </p:cNvPr>
          <p:cNvSpPr txBox="1"/>
          <p:nvPr/>
        </p:nvSpPr>
        <p:spPr>
          <a:xfrm>
            <a:off x="457199" y="381000"/>
            <a:ext cx="325755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materiál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5F7A25-5A8D-469C-8CDB-F210C5FF4057}"/>
              </a:ext>
            </a:extLst>
          </p:cNvPr>
          <p:cNvSpPr txBox="1"/>
          <p:nvPr/>
        </p:nvSpPr>
        <p:spPr>
          <a:xfrm>
            <a:off x="457199" y="1308095"/>
            <a:ext cx="115919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sklářské (tavné) písky = zrnité horniny s obsahem SiO2 zpravidla (60 – 80%) + zrna jiných minerálů (živce, slídy, tzv. těžké minerály - granáty, zirkony, turmalíny, rutily, ilmenity, magnetity). Těžba povrchovým způsobem v lomech.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granulometrie</a:t>
            </a:r>
            <a:r>
              <a:rPr lang="cs-CZ" sz="2000" dirty="0"/>
              <a:t> (zrnitostní skladba), kdy by se maximální podíl zrn měl pohybovat v rozpětí 0,1 – 0,6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pojivo = jílové minerály (např. kaolinit), karbonáty a </a:t>
            </a:r>
            <a:r>
              <a:rPr lang="cs-CZ" sz="2000" dirty="0" err="1"/>
              <a:t>oxohyroxidy</a:t>
            </a:r>
            <a:r>
              <a:rPr lang="cs-CZ" sz="2000" dirty="0"/>
              <a:t> železa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nutno materiál upravovat drcením, praním (odstranění odplavitelných, jílovitých částic) a tříděním (docílení zrnitosti).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E8864AD-8D84-4598-A227-C0B406E080AC}"/>
              </a:ext>
            </a:extLst>
          </p:cNvPr>
          <p:cNvSpPr txBox="1"/>
          <p:nvPr/>
        </p:nvSpPr>
        <p:spPr>
          <a:xfrm>
            <a:off x="457199" y="46799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Největší a nejvýznamnější ložiska sklářských písků jsou v ČR v české křídové pánvi a v pánvi chebské.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738261C-3EDF-4F82-B5DC-59372FCC549A}"/>
              </a:ext>
            </a:extLst>
          </p:cNvPr>
          <p:cNvSpPr txBox="1"/>
          <p:nvPr/>
        </p:nvSpPr>
        <p:spPr>
          <a:xfrm>
            <a:off x="457199" y="52896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Nejvýznamnějším ložiskem v ČR je </a:t>
            </a:r>
            <a:r>
              <a:rPr lang="cs-CZ" dirty="0" err="1"/>
              <a:t>Střeleč</a:t>
            </a:r>
            <a:r>
              <a:rPr lang="cs-CZ" dirty="0"/>
              <a:t>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FEAE2CA-108F-49D5-96CE-F2DFF1735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499" y="3918027"/>
            <a:ext cx="4205288" cy="27432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511B974-1775-4DF8-9D07-CEC3EA31C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5127367"/>
            <a:ext cx="2166979" cy="1585436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DE3275A-97C7-7AC2-0C10-41C50BBB4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16677"/>
      </p:ext>
    </p:extLst>
  </p:cSld>
  <p:clrMapOvr>
    <a:masterClrMapping/>
  </p:clrMapOvr>
  <p:transition spd="med" advTm="16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E426D13-FABC-40D0-ACFC-E165A3263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9" y="258901"/>
            <a:ext cx="552926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dirty="0"/>
              <a:t>Drcený křemen </a:t>
            </a:r>
            <a:r>
              <a:rPr lang="cs-CZ" altLang="cs-CZ" dirty="0"/>
              <a:t>– první zmínka 16. - 18 stol.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kusový křemen: žilný křemen, oblázky z řek, sběr na polích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omývání od hlíny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pálení křemene v peci „</a:t>
            </a:r>
            <a:r>
              <a:rPr lang="cs-CZ" altLang="cs-CZ" dirty="0" err="1"/>
              <a:t>kýzovna</a:t>
            </a:r>
            <a:r>
              <a:rPr lang="cs-CZ" altLang="cs-CZ" dirty="0"/>
              <a:t>“ – červený žár až 2 týdny</a:t>
            </a:r>
            <a:endParaRPr lang="cs-CZ" altLang="cs-CZ" baseline="-25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vyhrabání do studené vody-</a:t>
            </a:r>
            <a:r>
              <a:rPr lang="en-US" altLang="cs-CZ" dirty="0"/>
              <a:t>&gt; </a:t>
            </a:r>
            <a:r>
              <a:rPr lang="cs-CZ" altLang="cs-CZ" dirty="0"/>
              <a:t>rozpraskání – křemel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vysekávání nečistot a třídění podle barvy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drcení ve stoupě a síťování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98-99% SiO</a:t>
            </a:r>
            <a:r>
              <a:rPr lang="cs-CZ" altLang="cs-CZ" baseline="-25000" dirty="0"/>
              <a:t>2</a:t>
            </a:r>
            <a:r>
              <a:rPr lang="cs-CZ" altLang="cs-CZ" dirty="0"/>
              <a:t>, pod 0,1% Fe</a:t>
            </a:r>
            <a:r>
              <a:rPr lang="cs-CZ" altLang="cs-CZ" baseline="-25000" dirty="0"/>
              <a:t>2</a:t>
            </a:r>
            <a:r>
              <a:rPr lang="cs-CZ" altLang="cs-CZ" dirty="0"/>
              <a:t>O</a:t>
            </a:r>
            <a:r>
              <a:rPr lang="cs-CZ" altLang="cs-CZ" baseline="-25000" dirty="0"/>
              <a:t>3</a:t>
            </a:r>
            <a:r>
              <a:rPr lang="cs-CZ" altLang="cs-CZ" dirty="0"/>
              <a:t>, zrnitost pod 1 mm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F8CAB4F-6CBA-456A-9D2A-E51FFFCA9D2A}"/>
              </a:ext>
            </a:extLst>
          </p:cNvPr>
          <p:cNvSpPr txBox="1"/>
          <p:nvPr/>
        </p:nvSpPr>
        <p:spPr>
          <a:xfrm>
            <a:off x="440360" y="356407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Sklářský písek → </a:t>
            </a:r>
            <a:r>
              <a:rPr lang="cs-CZ" altLang="cs-CZ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Sklářský kmen</a:t>
            </a:r>
          </a:p>
          <a:p>
            <a:r>
              <a:rPr lang="cs-CZ" altLang="cs-CZ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6FB21-7A97-470E-AB43-8E78F6C2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0000">
            <a:off x="5159189" y="874005"/>
            <a:ext cx="3466721" cy="221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06CF02-F4E1-439F-A25B-A42A2CD9B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308" y="258901"/>
            <a:ext cx="4101051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C3E25C-4421-4C6B-BB25-78974F6F5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770" y="4152447"/>
            <a:ext cx="4802992" cy="24466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0501430-7624-4C5F-A7EE-65C0C263D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0637" y="3752910"/>
            <a:ext cx="4623324" cy="2876557"/>
          </a:xfrm>
          <a:prstGeom prst="rect">
            <a:avLst/>
          </a:prstGeom>
        </p:spPr>
      </p:pic>
      <p:sp>
        <p:nvSpPr>
          <p:cNvPr id="14" name="Šipka: dolů 13">
            <a:extLst>
              <a:ext uri="{FF2B5EF4-FFF2-40B4-BE49-F238E27FC236}">
                <a16:creationId xmlns:a16="http://schemas.microsoft.com/office/drawing/2014/main" id="{ABD16D02-41B1-45AB-B95F-71B7B05B2A67}"/>
              </a:ext>
            </a:extLst>
          </p:cNvPr>
          <p:cNvSpPr/>
          <p:nvPr/>
        </p:nvSpPr>
        <p:spPr>
          <a:xfrm>
            <a:off x="526085" y="2916376"/>
            <a:ext cx="333375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4022D2F-331A-44A3-91AB-93149A0B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5" y="4031524"/>
            <a:ext cx="1488182" cy="25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BBB4F5E8-4FA6-C7A4-B67D-A71D4E37A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64890"/>
      </p:ext>
    </p:extLst>
  </p:cSld>
  <p:clrMapOvr>
    <a:masterClrMapping/>
  </p:clrMapOvr>
  <p:transition spd="med" advTm="45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59D982-30F4-4C60-932C-00F522AA9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18" y="184415"/>
            <a:ext cx="5291666" cy="39555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C06EDD6-8E95-4167-BAF9-190A46C29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18" y="4226455"/>
            <a:ext cx="5291667" cy="252677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6590F7D-3177-466B-B868-FA66E3ED2708}"/>
              </a:ext>
            </a:extLst>
          </p:cNvPr>
          <p:cNvSpPr txBox="1"/>
          <p:nvPr/>
        </p:nvSpPr>
        <p:spPr>
          <a:xfrm>
            <a:off x="5857875" y="184415"/>
            <a:ext cx="6172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Soustava běžného skla = SiO2 – </a:t>
            </a:r>
            <a:r>
              <a:rPr lang="cs-CZ" dirty="0" err="1"/>
              <a:t>CaO</a:t>
            </a:r>
            <a:r>
              <a:rPr lang="cs-CZ" dirty="0"/>
              <a:t> – Na2O a SiO2 – </a:t>
            </a:r>
            <a:r>
              <a:rPr lang="cs-CZ" dirty="0" err="1"/>
              <a:t>CaO</a:t>
            </a:r>
            <a:r>
              <a:rPr lang="cs-CZ" dirty="0"/>
              <a:t> – K2O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Přidávány alkálie – </a:t>
            </a:r>
            <a:r>
              <a:rPr lang="cs-CZ" dirty="0" err="1"/>
              <a:t>CaO</a:t>
            </a:r>
            <a:r>
              <a:rPr lang="cs-CZ" dirty="0"/>
              <a:t>, (Na2O a K2O) ve formě vápence CaCO3, sody Na2CO3, potaše K2CO3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CaCO3 →</a:t>
            </a:r>
            <a:r>
              <a:rPr lang="cs-CZ" dirty="0" err="1"/>
              <a:t>CaO</a:t>
            </a:r>
            <a:r>
              <a:rPr lang="cs-CZ" dirty="0"/>
              <a:t> + CO2 = tavením kmene přechází uhličitan vápenatý na oxid vápenatý, jehož obsah upravuje rozpustnost a chemickou odolnost skla.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Obsah alkálií ve sklářském kmeni ovlivňuje zejména teplotu tavení vsázky.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5561A3-DE4B-4176-B496-D5570368B414}"/>
              </a:ext>
            </a:extLst>
          </p:cNvPr>
          <p:cNvSpPr txBox="1"/>
          <p:nvPr/>
        </p:nvSpPr>
        <p:spPr>
          <a:xfrm>
            <a:off x="5895974" y="250381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Přidávána </a:t>
            </a:r>
            <a:r>
              <a:rPr lang="cs-CZ" dirty="0" err="1"/>
              <a:t>čeřiva</a:t>
            </a:r>
            <a:r>
              <a:rPr lang="cs-CZ" dirty="0"/>
              <a:t> = látky odstraňující z roztavené skloviny bublinky a nečistoty a zároveň sklářský kmen homogenizovaly. Pomáhají k urychlení tavících procesů a napomáhají k odbarvování skloviny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sírany (sodný, vápenatý, barnatý), dusičnany – ledky (draselný, vápenatý, barnatý)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F3713B1-FF07-4C26-8D90-0652639A9D49}"/>
              </a:ext>
            </a:extLst>
          </p:cNvPr>
          <p:cNvSpPr txBox="1"/>
          <p:nvPr/>
        </p:nvSpPr>
        <p:spPr>
          <a:xfrm>
            <a:off x="5895974" y="4365262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Barviva = nejčastěji elementární kovy nebo oxidy a soli kovů. mangan (ametystové zbarvení), kobalt (modré zbarvení), měď (tyrkysové, ale i tmavě červené zbarvení), zlato (rubínová barva), stříbro (žlutá až červená).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Určitý podíl vsázky tvoří také drcené odpadní sklo (skleněné střepy) = úspora primárních surovin, zrychlení tavícího procesu, zlepšení počáteční homogenity skloviny. 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F8A616A8-7533-EC11-62E6-3FD8170EF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99398"/>
      </p:ext>
    </p:extLst>
  </p:cSld>
  <p:clrMapOvr>
    <a:masterClrMapping/>
  </p:clrMapOvr>
  <p:transition spd="med" advTm="32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46C3A0-4862-458F-A0D1-DA9B44756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3097798"/>
            <a:ext cx="6905625" cy="1095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6EF419-4A9D-48BF-84CF-CF4DCE654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" y="919197"/>
            <a:ext cx="6848475" cy="21907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2EC973-89F7-46D3-A37F-A08EE217A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69" y="4682742"/>
            <a:ext cx="7307262" cy="20842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F4C47B4-CF80-49CB-8227-45E426AA3764}"/>
              </a:ext>
            </a:extLst>
          </p:cNvPr>
          <p:cNvSpPr txBox="1"/>
          <p:nvPr/>
        </p:nvSpPr>
        <p:spPr>
          <a:xfrm>
            <a:off x="365760" y="323779"/>
            <a:ext cx="319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Uhličitan sodný (soda)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7F10B8-ECE8-4052-A8FE-4438041353F1}"/>
              </a:ext>
            </a:extLst>
          </p:cNvPr>
          <p:cNvSpPr txBox="1"/>
          <p:nvPr/>
        </p:nvSpPr>
        <p:spPr>
          <a:xfrm>
            <a:off x="365760" y="4180502"/>
            <a:ext cx="364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Uhličitan draselný (Salajka)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DE97749-1567-443C-B880-7E944183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31" y="323779"/>
            <a:ext cx="4342289" cy="63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3CAF2F3-4D89-74E9-1320-7D1601366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55"/>
    </mc:Choice>
    <mc:Fallback xmlns="">
      <p:transition spd="slow" advTm="5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8420</TotalTime>
  <Words>2765</Words>
  <Application>Microsoft Office PowerPoint</Application>
  <PresentationFormat>Širokoúhlá obrazovka</PresentationFormat>
  <Paragraphs>220</Paragraphs>
  <Slides>32</Slides>
  <Notes>7</Notes>
  <HiddenSlides>0</HiddenSlides>
  <MMClips>31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Times New Roman</vt:lpstr>
      <vt:lpstr>Verdana</vt:lpstr>
      <vt:lpstr>Office Theme</vt:lpstr>
      <vt:lpstr>C9500 Užitá chemie Sklo, kámen, keramika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Radka Bacovska</dc:creator>
  <cp:lastModifiedBy>Lukáš Kopecký</cp:lastModifiedBy>
  <cp:revision>55</cp:revision>
  <dcterms:created xsi:type="dcterms:W3CDTF">2021-03-07T11:06:32Z</dcterms:created>
  <dcterms:modified xsi:type="dcterms:W3CDTF">2023-10-10T19:29:11Z</dcterms:modified>
</cp:coreProperties>
</file>