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9" r:id="rId2"/>
    <p:sldId id="336" r:id="rId3"/>
    <p:sldId id="340" r:id="rId4"/>
    <p:sldId id="341" r:id="rId5"/>
    <p:sldId id="309" r:id="rId6"/>
    <p:sldId id="308" r:id="rId7"/>
    <p:sldId id="263" r:id="rId8"/>
    <p:sldId id="348" r:id="rId9"/>
    <p:sldId id="349" r:id="rId10"/>
    <p:sldId id="352" r:id="rId11"/>
    <p:sldId id="303" r:id="rId12"/>
    <p:sldId id="353" r:id="rId13"/>
    <p:sldId id="342" r:id="rId14"/>
    <p:sldId id="314" r:id="rId15"/>
    <p:sldId id="351" r:id="rId16"/>
    <p:sldId id="344" r:id="rId17"/>
    <p:sldId id="346" r:id="rId18"/>
    <p:sldId id="345" r:id="rId19"/>
    <p:sldId id="316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B15E5"/>
    <a:srgbClr val="996600"/>
    <a:srgbClr val="FF00FF"/>
    <a:srgbClr val="F6FFD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9" autoAdjust="0"/>
  </p:normalViewPr>
  <p:slideViewPr>
    <p:cSldViewPr>
      <p:cViewPr varScale="1">
        <p:scale>
          <a:sx n="109" d="100"/>
          <a:sy n="109" d="100"/>
        </p:scale>
        <p:origin x="166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5E430-6C36-42E0-B56C-93E4A22B2BDD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E2F3B-2E19-40C5-A2B8-CF1FF0F467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ea typeface="MS PGothic" pitchFamily="34" charset="-128"/>
              </a:defRPr>
            </a:lvl9pPr>
          </a:lstStyle>
          <a:p>
            <a:pPr eaLnBrk="1" hangingPunct="1"/>
            <a:fld id="{4D8F1B40-2CB3-493C-A606-566868B5E695}" type="slidenum">
              <a:rPr lang="en-US" altLang="cs-CZ">
                <a:latin typeface="Calibri" pitchFamily="34" charset="0"/>
              </a:rPr>
              <a:pPr eaLnBrk="1" hangingPunct="1"/>
              <a:t>1</a:t>
            </a:fld>
            <a:endParaRPr lang="en-US" altLang="cs-CZ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28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09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394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37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905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21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E2F3B-2E19-40C5-A2B8-CF1FF0F467D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00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8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08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96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0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430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9443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2839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3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92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441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71984-FE90-45F5-B3C9-342C7CDED1F2}" type="datetimeFigureOut">
              <a:rPr lang="cs-CZ" smtClean="0"/>
              <a:t>19.11.2024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5B55B-5C53-4688-B6F9-FF6D4235D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021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11" Type="http://schemas.openxmlformats.org/officeDocument/2006/relationships/hyperlink" Target="https://pixabay.com/sk/illustrations/grafika-smiley-emoji-smajl%C3%ADk-%C5%A1ok-3850583/" TargetMode="External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fif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C73A314A-27DF-4E97-9DE3-BC3BF3346636}"/>
              </a:ext>
            </a:extLst>
          </p:cNvPr>
          <p:cNvSpPr txBox="1"/>
          <p:nvPr/>
        </p:nvSpPr>
        <p:spPr>
          <a:xfrm>
            <a:off x="3167844" y="3140968"/>
            <a:ext cx="324036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cap="small" dirty="0">
                <a:solidFill>
                  <a:srgbClr val="0B15E5"/>
                </a:solidFill>
              </a:rPr>
              <a:t>Podzemní voda</a:t>
            </a:r>
            <a:endParaRPr lang="en-GB" sz="4000" b="1" cap="small" dirty="0">
              <a:solidFill>
                <a:srgbClr val="0B15E5"/>
              </a:solidFill>
            </a:endParaRPr>
          </a:p>
        </p:txBody>
      </p:sp>
      <p:pic>
        <p:nvPicPr>
          <p:cNvPr id="22" name="Obrázek 21" descr="Obsah obrázku text, hodiny&#10;&#10;Popis byl vytvořen automaticky">
            <a:extLst>
              <a:ext uri="{FF2B5EF4-FFF2-40B4-BE49-F238E27FC236}">
                <a16:creationId xmlns:a16="http://schemas.microsoft.com/office/drawing/2014/main" id="{2201D46E-E85C-4228-B580-3654B7F36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28" y="116632"/>
            <a:ext cx="4573188" cy="158417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78DCBE-FD8C-4427-A825-E2ABC31C1207}"/>
              </a:ext>
            </a:extLst>
          </p:cNvPr>
          <p:cNvSpPr txBox="1"/>
          <p:nvPr/>
        </p:nvSpPr>
        <p:spPr>
          <a:xfrm>
            <a:off x="107504" y="2304376"/>
            <a:ext cx="89200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Společnost a neživá příroda v regionu střední Evropy</a:t>
            </a:r>
            <a:endParaRPr lang="cs-CZ" sz="2800" b="1" cap="sm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B58D86-B952-B366-4588-1537067142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13586"/>
          <a:stretch/>
        </p:blipFill>
        <p:spPr>
          <a:xfrm>
            <a:off x="0" y="4754601"/>
            <a:ext cx="2325573" cy="2130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2" descr="http://www.aidforafrica.org/wp-content/uploads/2010/07/charity-water-photo1.jpg">
            <a:extLst>
              <a:ext uri="{FF2B5EF4-FFF2-40B4-BE49-F238E27FC236}">
                <a16:creationId xmlns:a16="http://schemas.microsoft.com/office/drawing/2014/main" id="{7A65B981-6C0B-46B4-8F34-9C7FA5E58C4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48" y="4755502"/>
            <a:ext cx="250791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marlborough.govt.nz/Environment/%7E/media/Images/environment/Groundwater/ArtesianWell.ashx?bc=ffffff&amp;w=500&amp;h=284&amp;as=1">
            <a:extLst>
              <a:ext uri="{FF2B5EF4-FFF2-40B4-BE49-F238E27FC236}">
                <a16:creationId xmlns:a16="http://schemas.microsoft.com/office/drawing/2014/main" id="{F42F85C6-F7DA-B339-A2BA-3A61372A4AA0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r="25632"/>
          <a:stretch/>
        </p:blipFill>
        <p:spPr bwMode="auto">
          <a:xfrm>
            <a:off x="2325573" y="4724356"/>
            <a:ext cx="2313275" cy="2129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ight2water.eu/sites/water/files/Water_EN_1.jpg">
            <a:extLst>
              <a:ext uri="{FF2B5EF4-FFF2-40B4-BE49-F238E27FC236}">
                <a16:creationId xmlns:a16="http://schemas.microsoft.com/office/drawing/2014/main" id="{CAA11E1A-E5C1-6D58-AE1A-6E4D569CE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"/>
          <a:stretch/>
        </p:blipFill>
        <p:spPr bwMode="auto">
          <a:xfrm>
            <a:off x="7146763" y="4754601"/>
            <a:ext cx="2009745" cy="21307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53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Šipka doprava 9"/>
          <p:cNvSpPr/>
          <p:nvPr/>
        </p:nvSpPr>
        <p:spPr>
          <a:xfrm>
            <a:off x="6660232" y="395793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>
            <a:off x="533128" y="399829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Využívání podzemních vod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13720" y="3781546"/>
            <a:ext cx="3816424" cy="2376264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3128" y="463692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661844" y="4636927"/>
            <a:ext cx="18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= odtok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311860" y="191683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Přirozený stav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807296" y="3781546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630144" y="3535455"/>
            <a:ext cx="253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dotace vodních toků a</a:t>
            </a:r>
          </a:p>
          <a:p>
            <a:r>
              <a:rPr lang="cs-CZ" sz="2000" b="1" dirty="0">
                <a:solidFill>
                  <a:srgbClr val="00B0F0"/>
                </a:solidFill>
              </a:rPr>
              <a:t>pramenů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64280" y="3735379"/>
            <a:ext cx="847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srážky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131840" y="3798239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5122" name="Picture 2" descr="Výsledek obrázku pro smajlí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492" y="2728390"/>
            <a:ext cx="1006933" cy="7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9"/>
    </mc:Choice>
    <mc:Fallback xmlns="">
      <p:transition spd="slow" advTm="303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ál 41"/>
          <p:cNvSpPr/>
          <p:nvPr/>
        </p:nvSpPr>
        <p:spPr>
          <a:xfrm>
            <a:off x="8326210" y="2060004"/>
            <a:ext cx="640168" cy="373082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?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Využívání podzemních vod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93628" y="1603303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Odběr podzemních vod nepřekročí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4268670" y="2803632"/>
            <a:ext cx="900100" cy="932123"/>
          </a:xfrm>
          <a:prstGeom prst="up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>
            <a:off x="6660232" y="395793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>
            <a:off x="533128" y="399829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2813720" y="3781546"/>
            <a:ext cx="3816424" cy="2376264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33128" y="463692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516216" y="4636927"/>
            <a:ext cx="184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75000"/>
                  </a:schemeClr>
                </a:solidFill>
              </a:rPr>
              <a:t>  odtok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731260" y="3535455"/>
            <a:ext cx="2412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6">
                    <a:lumMod val="50000"/>
                  </a:schemeClr>
                </a:solidFill>
              </a:rPr>
              <a:t>snížená dotace vod. toků, oáz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664280" y="3735379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srážky</a:t>
            </a:r>
          </a:p>
        </p:txBody>
      </p:sp>
      <p:cxnSp>
        <p:nvCxnSpPr>
          <p:cNvPr id="40" name="Přímá spojnice 39"/>
          <p:cNvCxnSpPr/>
          <p:nvPr/>
        </p:nvCxnSpPr>
        <p:spPr>
          <a:xfrm>
            <a:off x="2807296" y="3781546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131840" y="3798239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pic>
        <p:nvPicPr>
          <p:cNvPr id="26" name="Picture 2" descr="Výsledek obrázku pro neutral sm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96" y="2708919"/>
            <a:ext cx="751447" cy="75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7578000" y="2743200"/>
            <a:ext cx="666000" cy="666000"/>
          </a:xfrm>
          <a:prstGeom prst="ellipse">
            <a:avLst/>
          </a:prstGeom>
          <a:noFill/>
          <a:ln w="127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635"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4" name="Ovál 3"/>
          <p:cNvSpPr/>
          <p:nvPr/>
        </p:nvSpPr>
        <p:spPr>
          <a:xfrm>
            <a:off x="8100392" y="2760188"/>
            <a:ext cx="98894" cy="70878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8209644" y="2634055"/>
            <a:ext cx="173514" cy="9814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8318596" y="2450024"/>
            <a:ext cx="215270" cy="14401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8468200" y="2021194"/>
            <a:ext cx="372218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6ADADD5-9AE4-F31B-EC61-2073D0B7E66E}"/>
              </a:ext>
            </a:extLst>
          </p:cNvPr>
          <p:cNvCxnSpPr/>
          <p:nvPr/>
        </p:nvCxnSpPr>
        <p:spPr>
          <a:xfrm>
            <a:off x="8149839" y="4922334"/>
            <a:ext cx="216024" cy="288032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43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/>
          <p:cNvSpPr/>
          <p:nvPr/>
        </p:nvSpPr>
        <p:spPr>
          <a:xfrm>
            <a:off x="2813720" y="3781546"/>
            <a:ext cx="3816424" cy="237626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dirty="0"/>
          </a:p>
        </p:txBody>
      </p:sp>
      <p:sp>
        <p:nvSpPr>
          <p:cNvPr id="21" name="Obdélník 20"/>
          <p:cNvSpPr/>
          <p:nvPr/>
        </p:nvSpPr>
        <p:spPr>
          <a:xfrm>
            <a:off x="2837384" y="5221702"/>
            <a:ext cx="3816424" cy="936107"/>
          </a:xfrm>
          <a:prstGeom prst="rect">
            <a:avLst/>
          </a:prstGeom>
          <a:blipFill dpi="0" rotWithShape="1">
            <a:blip r:embed="rId3">
              <a:alphaModFix amt="60000"/>
            </a:blip>
            <a:srcRect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3200" b="1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Nad</a:t>
            </a:r>
            <a:r>
              <a:rPr lang="cs-CZ" dirty="0"/>
              <a:t>užívání podzemních vod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591780" y="159207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Odběr podzemních vod překračuje přítok</a:t>
            </a:r>
          </a:p>
        </p:txBody>
      </p:sp>
      <p:sp>
        <p:nvSpPr>
          <p:cNvPr id="17" name="Šipka nahoru 16"/>
          <p:cNvSpPr/>
          <p:nvPr/>
        </p:nvSpPr>
        <p:spPr>
          <a:xfrm>
            <a:off x="4268670" y="2803632"/>
            <a:ext cx="900100" cy="932123"/>
          </a:xfrm>
          <a:prstGeom prst="upArrow">
            <a:avLst/>
          </a:prstGeom>
          <a:solidFill>
            <a:srgbClr val="FF0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Šipka doprava 29"/>
          <p:cNvSpPr/>
          <p:nvPr/>
        </p:nvSpPr>
        <p:spPr>
          <a:xfrm>
            <a:off x="6660232" y="395793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Šipka doprava 30"/>
          <p:cNvSpPr/>
          <p:nvPr/>
        </p:nvSpPr>
        <p:spPr>
          <a:xfrm>
            <a:off x="533128" y="3998294"/>
            <a:ext cx="2274168" cy="194276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ovéPole 33"/>
          <p:cNvSpPr txBox="1"/>
          <p:nvPr/>
        </p:nvSpPr>
        <p:spPr>
          <a:xfrm>
            <a:off x="533128" y="463692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přítok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6602536" y="4485350"/>
            <a:ext cx="1842120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cs-CZ" sz="3200" b="1" dirty="0">
                <a:solidFill>
                  <a:srgbClr val="FF0000"/>
                </a:solidFill>
              </a:rPr>
              <a:t>bez odtoku</a:t>
            </a:r>
          </a:p>
        </p:txBody>
      </p:sp>
      <p:cxnSp>
        <p:nvCxnSpPr>
          <p:cNvPr id="36" name="Přímá spojnice 35"/>
          <p:cNvCxnSpPr/>
          <p:nvPr/>
        </p:nvCxnSpPr>
        <p:spPr>
          <a:xfrm>
            <a:off x="2837384" y="5221703"/>
            <a:ext cx="3822848" cy="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3131840" y="5221703"/>
            <a:ext cx="3297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FF"/>
                </a:solidFill>
              </a:rPr>
              <a:t>hladina podzemních vod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6731260" y="3535455"/>
            <a:ext cx="2233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bez dotace vodních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toků, oáz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664280" y="3735379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F0"/>
                </a:solidFill>
              </a:rPr>
              <a:t>srážky</a:t>
            </a: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059832" y="3781546"/>
            <a:ext cx="0" cy="14401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6372200" y="3781546"/>
            <a:ext cx="0" cy="144015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Výsledek obrázku pro sad smi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58" y="2708920"/>
            <a:ext cx="755199" cy="75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5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A73BDC9-A98C-F61A-AB20-E57C73DD2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/>
          <a:stretch/>
        </p:blipFill>
        <p:spPr>
          <a:xfrm>
            <a:off x="107504" y="696516"/>
            <a:ext cx="8927976" cy="6161484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FFAC6F53-3A8C-1271-6FFD-0A1F02AF5C40}"/>
              </a:ext>
            </a:extLst>
          </p:cNvPr>
          <p:cNvSpPr txBox="1">
            <a:spLocks/>
          </p:cNvSpPr>
          <p:nvPr/>
        </p:nvSpPr>
        <p:spPr>
          <a:xfrm>
            <a:off x="457200" y="12400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Zdroje vod v EU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221953-69AC-40B9-A612-B1D2C8DB7C37}"/>
              </a:ext>
            </a:extLst>
          </p:cNvPr>
          <p:cNvSpPr txBox="1"/>
          <p:nvPr/>
        </p:nvSpPr>
        <p:spPr>
          <a:xfrm>
            <a:off x="6588224" y="6617526"/>
            <a:ext cx="2036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i="1" dirty="0"/>
              <a:t>(</a:t>
            </a:r>
            <a:r>
              <a:rPr lang="cs-CZ" sz="1050" i="1" dirty="0" err="1"/>
              <a:t>European</a:t>
            </a:r>
            <a:r>
              <a:rPr lang="cs-CZ" sz="1050" i="1" dirty="0"/>
              <a:t> </a:t>
            </a:r>
            <a:r>
              <a:rPr lang="cs-CZ" sz="1050" i="1" dirty="0" err="1"/>
              <a:t>Environmental</a:t>
            </a:r>
            <a:r>
              <a:rPr lang="cs-CZ" sz="1050" i="1" dirty="0"/>
              <a:t> </a:t>
            </a:r>
            <a:r>
              <a:rPr lang="cs-CZ" sz="1050" i="1" dirty="0" err="1"/>
              <a:t>Agency</a:t>
            </a:r>
            <a:r>
              <a:rPr lang="cs-CZ" sz="1050" i="1" dirty="0"/>
              <a:t>)</a:t>
            </a:r>
            <a:endParaRPr lang="en-GB" sz="1050" i="1" dirty="0"/>
          </a:p>
        </p:txBody>
      </p:sp>
    </p:spTree>
    <p:extLst>
      <p:ext uri="{BB962C8B-B14F-4D97-AF65-F5344CB8AC3E}">
        <p14:creationId xmlns:p14="http://schemas.microsoft.com/office/powerpoint/2010/main" val="270115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457200" y="12400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Využívání podzemních vod v Evropě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58013C20-C69C-6C6F-9CD1-50C4EBB426CB}"/>
              </a:ext>
            </a:extLst>
          </p:cNvPr>
          <p:cNvGrpSpPr/>
          <p:nvPr/>
        </p:nvGrpSpPr>
        <p:grpSpPr>
          <a:xfrm>
            <a:off x="683568" y="836712"/>
            <a:ext cx="7488832" cy="5981115"/>
            <a:chOff x="683568" y="876885"/>
            <a:chExt cx="7488832" cy="598111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876885"/>
              <a:ext cx="7416824" cy="5981115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6126647" y="1295182"/>
              <a:ext cx="204575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100" b="1" dirty="0"/>
                <a:t>přírodní zdroje podzemních vod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6171531" y="1511206"/>
              <a:ext cx="200086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1100" b="1" dirty="0"/>
                <a:t>odběry podzemních vod (1995)</a:t>
              </a:r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622E1A15-6E82-F409-654C-C070CAEEDCD8}"/>
                </a:ext>
              </a:extLst>
            </p:cNvPr>
            <p:cNvSpPr/>
            <p:nvPr/>
          </p:nvSpPr>
          <p:spPr>
            <a:xfrm>
              <a:off x="2267744" y="1075162"/>
              <a:ext cx="108000" cy="36004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AF717203-6156-79E4-AF35-8A8967483A1E}"/>
              </a:ext>
            </a:extLst>
          </p:cNvPr>
          <p:cNvSpPr txBox="1"/>
          <p:nvPr/>
        </p:nvSpPr>
        <p:spPr>
          <a:xfrm>
            <a:off x="6588224" y="6617526"/>
            <a:ext cx="2036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i="1" dirty="0"/>
              <a:t>(</a:t>
            </a:r>
            <a:r>
              <a:rPr lang="cs-CZ" sz="1050" i="1" dirty="0" err="1"/>
              <a:t>European</a:t>
            </a:r>
            <a:r>
              <a:rPr lang="cs-CZ" sz="1050" i="1" dirty="0"/>
              <a:t> </a:t>
            </a:r>
            <a:r>
              <a:rPr lang="cs-CZ" sz="1050" i="1" dirty="0" err="1"/>
              <a:t>Environmental</a:t>
            </a:r>
            <a:r>
              <a:rPr lang="cs-CZ" sz="1050" i="1" dirty="0"/>
              <a:t> </a:t>
            </a:r>
            <a:r>
              <a:rPr lang="cs-CZ" sz="1050" i="1" dirty="0" err="1"/>
              <a:t>Agency</a:t>
            </a:r>
            <a:r>
              <a:rPr lang="cs-CZ" sz="1050" i="1" dirty="0"/>
              <a:t>)</a:t>
            </a:r>
            <a:endParaRPr lang="en-GB" sz="1050" i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A2E6C00-B295-9357-7B24-58CC175D4C43}"/>
              </a:ext>
            </a:extLst>
          </p:cNvPr>
          <p:cNvSpPr txBox="1"/>
          <p:nvPr/>
        </p:nvSpPr>
        <p:spPr>
          <a:xfrm>
            <a:off x="755576" y="1593306"/>
            <a:ext cx="276479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400" b="1" dirty="0"/>
              <a:t>Podzemní voda v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vodárenství 65 %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zemědělství 25 %</a:t>
            </a:r>
          </a:p>
        </p:txBody>
      </p:sp>
    </p:spTree>
    <p:extLst>
      <p:ext uri="{BB962C8B-B14F-4D97-AF65-F5344CB8AC3E}">
        <p14:creationId xmlns:p14="http://schemas.microsoft.com/office/powerpoint/2010/main" val="67202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AB3E03A9-AA6D-2BB8-60FF-3D82E0DAB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8886363" cy="5184576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4454D11E-6041-2C7E-D490-6391B6A17DE5}"/>
              </a:ext>
            </a:extLst>
          </p:cNvPr>
          <p:cNvSpPr txBox="1">
            <a:spLocks/>
          </p:cNvSpPr>
          <p:nvPr/>
        </p:nvSpPr>
        <p:spPr>
          <a:xfrm>
            <a:off x="457200" y="12400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Nadužívání podzemních vod v Evropě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65F85E-5AFF-D278-BE3B-4FA19AE283FE}"/>
              </a:ext>
            </a:extLst>
          </p:cNvPr>
          <p:cNvSpPr txBox="1"/>
          <p:nvPr/>
        </p:nvSpPr>
        <p:spPr>
          <a:xfrm>
            <a:off x="6588224" y="6617526"/>
            <a:ext cx="20361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i="1" dirty="0"/>
              <a:t>(</a:t>
            </a:r>
            <a:r>
              <a:rPr lang="cs-CZ" sz="1050" i="1" dirty="0" err="1"/>
              <a:t>European</a:t>
            </a:r>
            <a:r>
              <a:rPr lang="cs-CZ" sz="1050" i="1" dirty="0"/>
              <a:t> </a:t>
            </a:r>
            <a:r>
              <a:rPr lang="cs-CZ" sz="1050" i="1" dirty="0" err="1"/>
              <a:t>Environmental</a:t>
            </a:r>
            <a:r>
              <a:rPr lang="cs-CZ" sz="1050" i="1" dirty="0"/>
              <a:t> </a:t>
            </a:r>
            <a:r>
              <a:rPr lang="cs-CZ" sz="1050" i="1" dirty="0" err="1"/>
              <a:t>Agency</a:t>
            </a:r>
            <a:r>
              <a:rPr lang="cs-CZ" sz="1050" i="1" dirty="0"/>
              <a:t>)</a:t>
            </a:r>
            <a:endParaRPr lang="en-GB" sz="1050" i="1" dirty="0"/>
          </a:p>
        </p:txBody>
      </p:sp>
    </p:spTree>
    <p:extLst>
      <p:ext uri="{BB962C8B-B14F-4D97-AF65-F5344CB8AC3E}">
        <p14:creationId xmlns:p14="http://schemas.microsoft.com/office/powerpoint/2010/main" val="367816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pmo.cz/images/text/vd-vir-8649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r="3483" b="-5"/>
          <a:stretch/>
        </p:blipFill>
        <p:spPr bwMode="auto">
          <a:xfrm>
            <a:off x="20" y="-6235"/>
            <a:ext cx="244153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upload.wikimedia.org/wikipedia/commons/b/b8/%C5%98eka_Morava_p%C5%99ed_Uhersk%C3%BDm_Ostrohe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5"/>
          <a:stretch/>
        </p:blipFill>
        <p:spPr bwMode="auto">
          <a:xfrm>
            <a:off x="5536407" y="10"/>
            <a:ext cx="3607593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jeskynecr.cz/editor_files/Image/OPJ/Mlejnek/Poseidon_cele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" r="11773" b="6"/>
          <a:stretch/>
        </p:blipFill>
        <p:spPr bwMode="auto">
          <a:xfrm>
            <a:off x="3522887" y="0"/>
            <a:ext cx="2758363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nase-voda.cz/wp-content/uploads/2013/06/studna-pumpa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r="16164" b="2"/>
          <a:stretch/>
        </p:blipFill>
        <p:spPr bwMode="auto">
          <a:xfrm>
            <a:off x="20" y="2660089"/>
            <a:ext cx="5341873" cy="4197911"/>
          </a:xfrm>
          <a:custGeom>
            <a:avLst/>
            <a:gdLst>
              <a:gd name="connsiteX0" fmla="*/ 0 w 7122523"/>
              <a:gd name="connsiteY0" fmla="*/ 0 h 4197911"/>
              <a:gd name="connsiteX1" fmla="*/ 7122523 w 7122523"/>
              <a:gd name="connsiteY1" fmla="*/ 0 h 4197911"/>
              <a:gd name="connsiteX2" fmla="*/ 5177382 w 7122523"/>
              <a:gd name="connsiteY2" fmla="*/ 4197911 h 4197911"/>
              <a:gd name="connsiteX3" fmla="*/ 5171159 w 7122523"/>
              <a:gd name="connsiteY3" fmla="*/ 4197911 h 4197911"/>
              <a:gd name="connsiteX4" fmla="*/ 3981368 w 7122523"/>
              <a:gd name="connsiteY4" fmla="*/ 4197911 h 4197911"/>
              <a:gd name="connsiteX5" fmla="*/ 2331323 w 7122523"/>
              <a:gd name="connsiteY5" fmla="*/ 4197911 h 4197911"/>
              <a:gd name="connsiteX6" fmla="*/ 0 w 7122523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0072" y="3284984"/>
            <a:ext cx="3748015" cy="173182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dirty="0" err="1">
                <a:latin typeface="+mj-lt"/>
                <a:ea typeface="+mj-ea"/>
                <a:cs typeface="+mj-cs"/>
              </a:rPr>
              <a:t>Zdroje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vod</a:t>
            </a:r>
            <a:r>
              <a:rPr lang="en-US" kern="1200" dirty="0">
                <a:latin typeface="+mj-lt"/>
                <a:ea typeface="+mj-ea"/>
                <a:cs typeface="+mj-cs"/>
              </a:rPr>
              <a:t> v ČR</a:t>
            </a:r>
          </a:p>
        </p:txBody>
      </p:sp>
      <p:pic>
        <p:nvPicPr>
          <p:cNvPr id="8196" name="Picture 4" descr="http://geologie.vsb.cz/geomorfologie/Prednasky/4_obrazky/4_9_DMR_tabul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r="13257" b="-4"/>
          <a:stretch/>
        </p:blipFill>
        <p:spPr bwMode="auto">
          <a:xfrm>
            <a:off x="1696476" y="10"/>
            <a:ext cx="2545457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A8A37A-223D-654A-17DE-8F3FE3498F03}"/>
              </a:ext>
            </a:extLst>
          </p:cNvPr>
          <p:cNvSpPr txBox="1"/>
          <p:nvPr/>
        </p:nvSpPr>
        <p:spPr>
          <a:xfrm>
            <a:off x="5076056" y="5229200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FFD4019-FE1C-535D-1409-7751484B5723}"/>
              </a:ext>
            </a:extLst>
          </p:cNvPr>
          <p:cNvSpPr txBox="1"/>
          <p:nvPr/>
        </p:nvSpPr>
        <p:spPr>
          <a:xfrm>
            <a:off x="4902068" y="4629035"/>
            <a:ext cx="3456384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cs-CZ" sz="1800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ůvod pitné vody v ČR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cca 45 % povrchová voda</a:t>
            </a:r>
            <a:endParaRPr lang="cs-CZ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800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cca 55 % podzemní voda</a:t>
            </a:r>
          </a:p>
          <a:p>
            <a:pPr>
              <a:spcAft>
                <a:spcPts val="1200"/>
              </a:spcAft>
            </a:pPr>
            <a:endParaRPr lang="cs-CZ" sz="1800" kern="100" dirty="0"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798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7254"/>
            <a:ext cx="8229600" cy="749458"/>
          </a:xfrm>
        </p:spPr>
        <p:txBody>
          <a:bodyPr>
            <a:normAutofit fontScale="90000"/>
          </a:bodyPr>
          <a:lstStyle/>
          <a:p>
            <a:r>
              <a:rPr lang="cs-CZ" dirty="0"/>
              <a:t>Využívání podzemních vod v ČR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5B7A7369-27F1-FFF2-0782-1D8F2131B2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64962"/>
            <a:ext cx="8712968" cy="5905784"/>
          </a:xfrm>
          <a:prstGeom prst="rect">
            <a:avLst/>
          </a:prstGeom>
        </p:spPr>
      </p:pic>
      <p:pic>
        <p:nvPicPr>
          <p:cNvPr id="3" name="Picture 6" descr="http://www.jeskynecr.cz/editor_files/Image/OPJ/Mlejnek/Poseidon_celek.jpg">
            <a:extLst>
              <a:ext uri="{FF2B5EF4-FFF2-40B4-BE49-F238E27FC236}">
                <a16:creationId xmlns:a16="http://schemas.microsoft.com/office/drawing/2014/main" id="{FD0FB90A-F5EE-8943-0A44-0750DBD07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5" r="-402" b="6"/>
          <a:stretch/>
        </p:blipFill>
        <p:spPr bwMode="auto">
          <a:xfrm>
            <a:off x="-36513" y="3928628"/>
            <a:ext cx="3024337" cy="22322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geologie.vsb.cz/geomorfologie/Prednasky/4_obrazky/4_9_DMR_tabule.jpg">
            <a:extLst>
              <a:ext uri="{FF2B5EF4-FFF2-40B4-BE49-F238E27FC236}">
                <a16:creationId xmlns:a16="http://schemas.microsoft.com/office/drawing/2014/main" id="{809EFD85-DB10-7D94-3CAC-9756F702D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1" r="-2647" b="-4"/>
          <a:stretch/>
        </p:blipFill>
        <p:spPr bwMode="auto">
          <a:xfrm>
            <a:off x="35496" y="2001377"/>
            <a:ext cx="2950867" cy="20513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5E8D7AB5-DF66-8691-0C7F-C0F331A58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5054365"/>
            <a:ext cx="3384376" cy="1398971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00"/>
              </a:spcAft>
              <a:buNone/>
            </a:pPr>
            <a:r>
              <a:rPr lang="cs-CZ" sz="1200" b="1" dirty="0">
                <a:solidFill>
                  <a:srgbClr val="0B15E5"/>
                </a:solidFill>
              </a:rPr>
              <a:t>Česká křídová pánev</a:t>
            </a:r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vodohospodářsky nejvýznamnější celek v Česku</a:t>
            </a:r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sedimentace v křídě v období před 100 až 85 </a:t>
            </a:r>
            <a:r>
              <a:rPr lang="cs-CZ" sz="1200" dirty="0" err="1"/>
              <a:t>Ma</a:t>
            </a:r>
            <a:endParaRPr lang="cs-CZ" sz="1200" dirty="0"/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střídání kolektorů (pískovce) a izolátorů (jílovce)</a:t>
            </a:r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plocha 15 000 km</a:t>
            </a:r>
            <a:r>
              <a:rPr lang="cs-CZ" sz="1200" baseline="30000" dirty="0"/>
              <a:t>2</a:t>
            </a:r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r>
              <a:rPr lang="cs-CZ" sz="1200" dirty="0"/>
              <a:t>mocnost v centru pánve 200-500 m (max 1100 m, Děčín)</a:t>
            </a:r>
          </a:p>
          <a:p>
            <a:pPr marL="144000" indent="-144000">
              <a:spcBef>
                <a:spcPts val="0"/>
              </a:spcBef>
              <a:spcAft>
                <a:spcPts val="200"/>
              </a:spcAft>
            </a:pPr>
            <a:endParaRPr lang="cs-CZ" sz="1200" baseline="30000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114A2A61-CF43-79BD-E519-1C4FC9274C86}"/>
              </a:ext>
            </a:extLst>
          </p:cNvPr>
          <p:cNvSpPr/>
          <p:nvPr/>
        </p:nvSpPr>
        <p:spPr>
          <a:xfrm rot="20531622">
            <a:off x="2647566" y="3525191"/>
            <a:ext cx="1224136" cy="79208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40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oda, příroda, hora, směr&#10;&#10;Popis byl vytvořen automaticky">
            <a:extLst>
              <a:ext uri="{FF2B5EF4-FFF2-40B4-BE49-F238E27FC236}">
                <a16:creationId xmlns:a16="http://schemas.microsoft.com/office/drawing/2014/main" id="{1237E151-A22E-FDEB-8B44-09A751FC0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3" r="901" b="9607"/>
          <a:stretch/>
        </p:blipFill>
        <p:spPr>
          <a:xfrm>
            <a:off x="4788024" y="912043"/>
            <a:ext cx="4232394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 descr="Obsah obrázku tráva, voda, řeka, příroda&#10;&#10;Popis byl vytvořen automaticky">
            <a:extLst>
              <a:ext uri="{FF2B5EF4-FFF2-40B4-BE49-F238E27FC236}">
                <a16:creationId xmlns:a16="http://schemas.microsoft.com/office/drawing/2014/main" id="{C4C948D4-AAAB-76EA-65BC-2934A9B7E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2" r="1681" b="1494"/>
          <a:stretch/>
        </p:blipFill>
        <p:spPr>
          <a:xfrm>
            <a:off x="4788024" y="4800475"/>
            <a:ext cx="4211961" cy="19408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voda, řeka, příroda, jezero&#10;&#10;Popis byl vytvořen automaticky">
            <a:extLst>
              <a:ext uri="{FF2B5EF4-FFF2-40B4-BE49-F238E27FC236}">
                <a16:creationId xmlns:a16="http://schemas.microsoft.com/office/drawing/2014/main" id="{4E80A38C-65A1-4725-7F90-FC0C2CC36F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t="19513" r="462" b="-2981"/>
          <a:stretch/>
        </p:blipFill>
        <p:spPr>
          <a:xfrm>
            <a:off x="4788024" y="2856259"/>
            <a:ext cx="4232395" cy="2016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104E2A-CDF9-CEEA-7528-48F5E656C389}"/>
              </a:ext>
            </a:extLst>
          </p:cNvPr>
          <p:cNvSpPr txBox="1"/>
          <p:nvPr/>
        </p:nvSpPr>
        <p:spPr>
          <a:xfrm>
            <a:off x="5436096" y="2643908"/>
            <a:ext cx="22790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Labe + Morava + Odra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15DBA39-1754-67E6-11D1-2608EF075E7B}"/>
              </a:ext>
            </a:extLst>
          </p:cNvPr>
          <p:cNvSpPr txBox="1"/>
          <p:nvPr/>
        </p:nvSpPr>
        <p:spPr>
          <a:xfrm>
            <a:off x="8103692" y="2841794"/>
            <a:ext cx="838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Morava</a:t>
            </a:r>
            <a:endParaRPr lang="en-GB" sz="1600" i="1" dirty="0"/>
          </a:p>
        </p:txBody>
      </p:sp>
      <p:pic>
        <p:nvPicPr>
          <p:cNvPr id="16" name="Obrázek 15" descr="Obsah obrázku voda, exteriér, obloha, příroda&#10;&#10;Popis byl vytvořen automaticky">
            <a:extLst>
              <a:ext uri="{FF2B5EF4-FFF2-40B4-BE49-F238E27FC236}">
                <a16:creationId xmlns:a16="http://schemas.microsoft.com/office/drawing/2014/main" id="{BABB13E5-10A4-BA98-7E39-58D70E3A3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296419"/>
            <a:ext cx="2516957" cy="2516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6" descr="http://www.jeskynecr.cz/editor_files/Image/OPJ/Mlejnek/Poseidon_celek.jpg">
            <a:extLst>
              <a:ext uri="{FF2B5EF4-FFF2-40B4-BE49-F238E27FC236}">
                <a16:creationId xmlns:a16="http://schemas.microsoft.com/office/drawing/2014/main" id="{F83E1C45-3CCA-6368-E96C-025C6BF6F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5" r="17759" b="6"/>
          <a:stretch/>
        </p:blipFill>
        <p:spPr bwMode="auto">
          <a:xfrm>
            <a:off x="179512" y="126657"/>
            <a:ext cx="4464496" cy="4012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F535F77-0795-53F1-F136-6B27502CD193}"/>
              </a:ext>
            </a:extLst>
          </p:cNvPr>
          <p:cNvSpPr txBox="1"/>
          <p:nvPr/>
        </p:nvSpPr>
        <p:spPr>
          <a:xfrm>
            <a:off x="2215124" y="4361377"/>
            <a:ext cx="6447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Orlík</a:t>
            </a:r>
            <a:endParaRPr lang="en-GB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B476E9-2E21-0921-19E1-EAB41D766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890" y="1196752"/>
            <a:ext cx="3004957" cy="172819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44000" indent="-1440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chemeClr val="tx2"/>
                </a:solidFill>
              </a:rPr>
              <a:t>přírodní zdroje – 17 m</a:t>
            </a:r>
            <a:r>
              <a:rPr lang="cs-CZ" sz="1400" b="1" baseline="30000" dirty="0">
                <a:solidFill>
                  <a:schemeClr val="tx2"/>
                </a:solidFill>
              </a:rPr>
              <a:t>3</a:t>
            </a:r>
            <a:r>
              <a:rPr lang="cs-CZ" sz="1400" b="1" dirty="0">
                <a:solidFill>
                  <a:schemeClr val="tx2"/>
                </a:solidFill>
              </a:rPr>
              <a:t>/s</a:t>
            </a:r>
          </a:p>
          <a:p>
            <a:pPr marL="144000" indent="-1440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chemeClr val="accent2"/>
                </a:solidFill>
              </a:rPr>
              <a:t>geologické zásoby – 91,2 km</a:t>
            </a:r>
            <a:r>
              <a:rPr lang="cs-CZ" sz="1400" b="1" baseline="30000" dirty="0">
                <a:solidFill>
                  <a:schemeClr val="accent2"/>
                </a:solidFill>
              </a:rPr>
              <a:t>3</a:t>
            </a:r>
          </a:p>
          <a:p>
            <a:pPr marL="144000" indent="-1440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průměrný odtok povrchovými toky ČR – 15,2 km</a:t>
            </a:r>
            <a:r>
              <a:rPr lang="cs-CZ" sz="1400" baseline="30000" dirty="0"/>
              <a:t>3</a:t>
            </a:r>
            <a:r>
              <a:rPr lang="cs-CZ" sz="1400" dirty="0"/>
              <a:t>/rok </a:t>
            </a:r>
            <a:r>
              <a:rPr lang="cs-CZ" sz="1400" dirty="0">
                <a:sym typeface="Wingdings" panose="05000000000000000000" pitchFamily="2" charset="2"/>
              </a:rPr>
              <a:t> všechny řeky by kolektor plnily  po dobu 6 let </a:t>
            </a:r>
            <a:endParaRPr lang="cs-CZ" sz="1400" dirty="0"/>
          </a:p>
          <a:p>
            <a:pPr marL="144000" indent="-1440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objem největší vodní nádrže Orlík – 0,7 km</a:t>
            </a:r>
            <a:r>
              <a:rPr lang="cs-CZ" sz="1400" baseline="30000" dirty="0"/>
              <a:t>3 </a:t>
            </a:r>
            <a:r>
              <a:rPr lang="cs-CZ" sz="1400" dirty="0">
                <a:sym typeface="Wingdings" panose="05000000000000000000" pitchFamily="2" charset="2"/>
              </a:rPr>
              <a:t> odtok „křídových“ vod by nádrž zaplnil za 11 hodin</a:t>
            </a:r>
            <a:endParaRPr lang="cs-CZ" sz="1800" baseline="300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599490-EFA4-C900-6A9E-8716C73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74638"/>
            <a:ext cx="4546848" cy="4180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0B15E5"/>
                </a:solidFill>
              </a:rPr>
              <a:t>Česká křídová pánev</a:t>
            </a:r>
            <a:endParaRPr lang="en-GB" b="1" dirty="0">
              <a:solidFill>
                <a:srgbClr val="0B15E5"/>
              </a:solidFill>
            </a:endParaRPr>
          </a:p>
        </p:txBody>
      </p:sp>
      <p:pic>
        <p:nvPicPr>
          <p:cNvPr id="30" name="Grafický objekt 29" descr="Kapající kohoutek obrys">
            <a:extLst>
              <a:ext uri="{FF2B5EF4-FFF2-40B4-BE49-F238E27FC236}">
                <a16:creationId xmlns:a16="http://schemas.microsoft.com/office/drawing/2014/main" id="{C68E9CE5-BB08-20EB-1D4E-6B1F938339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3707904" y="2021417"/>
            <a:ext cx="1983647" cy="198364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F41EE5A8-3C3B-EC9D-092A-7DEA05CFA9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518516" y="908720"/>
            <a:ext cx="625986" cy="63302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6D0C7C31-C4F7-7749-D637-8FBC57DF7E33}"/>
              </a:ext>
            </a:extLst>
          </p:cNvPr>
          <p:cNvSpPr txBox="1"/>
          <p:nvPr/>
        </p:nvSpPr>
        <p:spPr>
          <a:xfrm>
            <a:off x="6734929" y="842817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Labe</a:t>
            </a:r>
            <a:endParaRPr lang="en-GB" sz="16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9099060-AB95-E31D-28E4-75D5C05920B7}"/>
              </a:ext>
            </a:extLst>
          </p:cNvPr>
          <p:cNvSpPr txBox="1"/>
          <p:nvPr/>
        </p:nvSpPr>
        <p:spPr>
          <a:xfrm>
            <a:off x="7524328" y="475768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Odra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419800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www.bvk.cz/images/367/4-portal-stoly-nasosky-i-brezovskeho-vodovodu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51" y="0"/>
            <a:ext cx="9384751" cy="703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Zdroj vody pro Brno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8557FCC-9116-B15B-52C9-E391BD05705B}"/>
              </a:ext>
            </a:extLst>
          </p:cNvPr>
          <p:cNvSpPr txBox="1"/>
          <p:nvPr/>
        </p:nvSpPr>
        <p:spPr>
          <a:xfrm>
            <a:off x="-108520" y="4941168"/>
            <a:ext cx="38164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Zásobování Brna a okolí pitnou vodou: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B15E5"/>
                </a:solidFill>
              </a:rPr>
              <a:t>Březovský vodovod 87 % </a:t>
            </a:r>
            <a:r>
              <a:rPr lang="cs-CZ" dirty="0">
                <a:solidFill>
                  <a:srgbClr val="0B15E5"/>
                </a:solidFill>
                <a:sym typeface="Wingdings" panose="05000000000000000000" pitchFamily="2" charset="2"/>
              </a:rPr>
              <a:t> 830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B0F0"/>
                </a:solidFill>
              </a:rPr>
              <a:t>vodní nádrž Vír 13 % </a:t>
            </a:r>
            <a:r>
              <a:rPr lang="cs-CZ" dirty="0">
                <a:solidFill>
                  <a:srgbClr val="00B0F0"/>
                </a:solidFill>
                <a:sym typeface="Wingdings" panose="05000000000000000000" pitchFamily="2" charset="2"/>
              </a:rPr>
              <a:t> 120 l/s</a:t>
            </a:r>
            <a:endParaRPr lang="cs-CZ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záložní kolektor pod Brnem 150 l/s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0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dirty="0"/>
              <a:t>Mýty spojené s podzemní vodou</a:t>
            </a:r>
          </a:p>
        </p:txBody>
      </p:sp>
      <p:sp>
        <p:nvSpPr>
          <p:cNvPr id="3" name="Obdélník 2"/>
          <p:cNvSpPr/>
          <p:nvPr/>
        </p:nvSpPr>
        <p:spPr>
          <a:xfrm>
            <a:off x="179512" y="1844824"/>
            <a:ext cx="47525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/>
              <a:t>vyskytuje se ve velkých dutinách – podzemní jezera</a:t>
            </a:r>
          </a:p>
          <a:p>
            <a:pPr marL="274320" indent="-274320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/>
              <a:t>podzemní prameny a nalezne je proutkař</a:t>
            </a:r>
          </a:p>
          <a:p>
            <a:pPr marL="274320" indent="-274320">
              <a:spcAft>
                <a:spcPts val="60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/>
              <a:t>mezi povrchovou a podzemní vodou není souvislost </a:t>
            </a:r>
          </a:p>
        </p:txBody>
      </p:sp>
      <p:pic>
        <p:nvPicPr>
          <p:cNvPr id="5" name="Obrázek 4" descr="Obsah obrázku tráva, osoba, exteriér, dítě&#10;&#10;Popis byl vytvořen automaticky">
            <a:extLst>
              <a:ext uri="{FF2B5EF4-FFF2-40B4-BE49-F238E27FC236}">
                <a16:creationId xmlns:a16="http://schemas.microsoft.com/office/drawing/2014/main" id="{D0A1CBDE-DCEC-1EA2-04B1-FCCD9F4E0A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t="-1378" r="16713" b="8062"/>
          <a:stretch/>
        </p:blipFill>
        <p:spPr>
          <a:xfrm>
            <a:off x="5603967" y="3645024"/>
            <a:ext cx="3104091" cy="30963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EFD1D5E-7E0C-173A-2056-7A102AAB6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3218"/>
            <a:ext cx="4248472" cy="284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2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67"/>
    </mc:Choice>
    <mc:Fallback xmlns="">
      <p:transition spd="slow" advTm="6256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1728000"/>
          <a:ext cx="9144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QuickTime Movie" r:id="rId3" imgW="5734850" imgH="3138315" progId="PlayerFrameClass">
                  <p:embed/>
                </p:oleObj>
              </mc:Choice>
              <mc:Fallback>
                <p:oleObj name="QuickTime Movie" r:id="rId3" imgW="5734850" imgH="3138315" progId="PlayerFrameClass">
                  <p:embed/>
                  <p:pic>
                    <p:nvPicPr>
                      <p:cNvPr id="5" name="Objekt 4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583"/>
                      <a:stretch>
                        <a:fillRect/>
                      </a:stretch>
                    </p:blipFill>
                    <p:spPr bwMode="auto">
                      <a:xfrm>
                        <a:off x="0" y="1728000"/>
                        <a:ext cx="9144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4788024" y="4365104"/>
            <a:ext cx="21602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10503" y="4380026"/>
            <a:ext cx="1399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Ledovce 3 %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871286" y="4374396"/>
            <a:ext cx="21602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92281" y="4396422"/>
            <a:ext cx="1939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Podzemní voda 1 %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39012" y="5286285"/>
            <a:ext cx="2232274" cy="54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922337" y="5282902"/>
            <a:ext cx="2059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Řeky a jezera 0,01 %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7128000" y="5299751"/>
            <a:ext cx="194421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244665" y="527433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Atmosféra 0,001 %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910823" y="6005121"/>
            <a:ext cx="2309252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331640" y="6006910"/>
            <a:ext cx="2059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Oceány 95,8 %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000911" y="5976000"/>
            <a:ext cx="1979711" cy="425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144702" y="5955855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Biosféra 0,0001 %</a:t>
            </a: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7967D02-5CF2-4060-8F38-D10CCE60CD9A}"/>
              </a:ext>
            </a:extLst>
          </p:cNvPr>
          <p:cNvSpPr txBox="1">
            <a:spLocks/>
          </p:cNvSpPr>
          <p:nvPr/>
        </p:nvSpPr>
        <p:spPr>
          <a:xfrm>
            <a:off x="457200" y="-182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Rozdělení vody na Zemi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8771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/>
          <a:lstStyle/>
          <a:p>
            <a:r>
              <a:rPr lang="cs-CZ" dirty="0"/>
              <a:t>Rozdělení vody na Zemi</a:t>
            </a:r>
          </a:p>
        </p:txBody>
      </p:sp>
      <p:graphicFrame>
        <p:nvGraphicFramePr>
          <p:cNvPr id="5" name="Objek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0" y="1728000"/>
          <a:ext cx="9144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QuickTime Movie" r:id="rId3" imgW="5734850" imgH="3138315" progId="PlayerFrameClass">
                  <p:embed/>
                </p:oleObj>
              </mc:Choice>
              <mc:Fallback>
                <p:oleObj name="QuickTime Movie" r:id="rId3" imgW="5734850" imgH="3138315" progId="PlayerFrameClass">
                  <p:embed/>
                  <p:pic>
                    <p:nvPicPr>
                      <p:cNvPr id="5" name="Objekt 4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583"/>
                      <a:stretch>
                        <a:fillRect/>
                      </a:stretch>
                    </p:blipFill>
                    <p:spPr bwMode="auto">
                      <a:xfrm>
                        <a:off x="0" y="1728000"/>
                        <a:ext cx="9144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bdélník 8"/>
          <p:cNvSpPr/>
          <p:nvPr/>
        </p:nvSpPr>
        <p:spPr>
          <a:xfrm>
            <a:off x="4788024" y="4365104"/>
            <a:ext cx="21602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10503" y="4380026"/>
            <a:ext cx="1399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Ledovce 3 %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871286" y="4374396"/>
            <a:ext cx="216024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92281" y="4396422"/>
            <a:ext cx="1939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Podzemní voda 1 %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39012" y="5286285"/>
            <a:ext cx="2232274" cy="54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922337" y="5282902"/>
            <a:ext cx="2059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Řeky a jezera 0,01 %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7128000" y="5299751"/>
            <a:ext cx="1944215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244665" y="527433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Atmosféra 0,001 %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910823" y="6005121"/>
            <a:ext cx="2309252" cy="39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331640" y="6006910"/>
            <a:ext cx="2059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Oceány 95,8 %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6000911" y="5976000"/>
            <a:ext cx="1979711" cy="425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144702" y="5955855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Biosféra 0,0001 %</a:t>
            </a:r>
          </a:p>
        </p:txBody>
      </p:sp>
      <p:sp>
        <p:nvSpPr>
          <p:cNvPr id="23" name="Vodorovný svitek 22"/>
          <p:cNvSpPr/>
          <p:nvPr/>
        </p:nvSpPr>
        <p:spPr>
          <a:xfrm>
            <a:off x="5410504" y="1052736"/>
            <a:ext cx="3634362" cy="1939570"/>
          </a:xfrm>
          <a:prstGeom prst="horizontalScroll">
            <a:avLst/>
          </a:prstGeom>
          <a:solidFill>
            <a:schemeClr val="bg1"/>
          </a:solidFill>
          <a:ln w="31750">
            <a:solidFill>
              <a:srgbClr val="0B1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755149" y="1267058"/>
            <a:ext cx="337725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B15E5"/>
                </a:solidFill>
              </a:rPr>
              <a:t>Podzemní voda</a:t>
            </a:r>
            <a:endParaRPr lang="cs-CZ" sz="2000" dirty="0">
              <a:solidFill>
                <a:srgbClr val="0B15E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tvoří 22 % sladké vody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většinou kvalitnější voda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hlavní zdroj povrchových 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často jediný zdroj vody</a:t>
            </a:r>
          </a:p>
          <a:p>
            <a:r>
              <a:rPr lang="cs-CZ" dirty="0"/>
              <a:t> </a:t>
            </a:r>
          </a:p>
        </p:txBody>
      </p:sp>
      <p:sp>
        <p:nvSpPr>
          <p:cNvPr id="4" name="Šipka dolů 3"/>
          <p:cNvSpPr/>
          <p:nvPr/>
        </p:nvSpPr>
        <p:spPr>
          <a:xfrm rot="8841983">
            <a:off x="7555525" y="2788870"/>
            <a:ext cx="213419" cy="628434"/>
          </a:xfrm>
          <a:prstGeom prst="downArrow">
            <a:avLst/>
          </a:prstGeom>
          <a:solidFill>
            <a:srgbClr val="0B15E5"/>
          </a:solidFill>
          <a:ln>
            <a:solidFill>
              <a:srgbClr val="0B1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1698A00-AEDA-4B38-A662-1DA24A92D548}"/>
              </a:ext>
            </a:extLst>
          </p:cNvPr>
          <p:cNvSpPr/>
          <p:nvPr/>
        </p:nvSpPr>
        <p:spPr>
          <a:xfrm>
            <a:off x="7668344" y="3429000"/>
            <a:ext cx="864096" cy="867237"/>
          </a:xfrm>
          <a:prstGeom prst="ellipse">
            <a:avLst/>
          </a:prstGeom>
          <a:noFill/>
          <a:ln w="76200">
            <a:solidFill>
              <a:srgbClr val="0B1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86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 podzemní vody</a:t>
            </a:r>
          </a:p>
        </p:txBody>
      </p:sp>
      <p:sp>
        <p:nvSpPr>
          <p:cNvPr id="6" name="Obdélník 5"/>
          <p:cNvSpPr/>
          <p:nvPr/>
        </p:nvSpPr>
        <p:spPr>
          <a:xfrm>
            <a:off x="388808" y="5909305"/>
            <a:ext cx="3672408" cy="442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5" descr="porosit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6" r="20586"/>
          <a:stretch>
            <a:fillRect/>
          </a:stretch>
        </p:blipFill>
        <p:spPr bwMode="auto">
          <a:xfrm>
            <a:off x="412844" y="1916832"/>
            <a:ext cx="4068763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/>
          <p:cNvSpPr/>
          <p:nvPr/>
        </p:nvSpPr>
        <p:spPr>
          <a:xfrm>
            <a:off x="556736" y="3953357"/>
            <a:ext cx="3672408" cy="406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388808" y="5949280"/>
            <a:ext cx="3672408" cy="618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76357" y="2492896"/>
            <a:ext cx="43916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b="1" u="sng" dirty="0"/>
              <a:t>objem podzemní vody v hornině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štěrky – až 300 litrů vody v 1 m</a:t>
            </a:r>
            <a:r>
              <a:rPr lang="cs-CZ" b="1" baseline="30000" dirty="0"/>
              <a:t>3</a:t>
            </a:r>
            <a:r>
              <a:rPr lang="cs-CZ" b="1" dirty="0"/>
              <a:t> horniny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jíly – do 5 litrů vody v 1 m</a:t>
            </a:r>
            <a:r>
              <a:rPr lang="cs-CZ" b="1" baseline="30000" dirty="0"/>
              <a:t>3</a:t>
            </a:r>
            <a:r>
              <a:rPr lang="cs-CZ" b="1" dirty="0"/>
              <a:t> horniny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žuly nezvětralé - do 5 litrů vody v 1 m</a:t>
            </a:r>
            <a:r>
              <a:rPr lang="cs-CZ" b="1" baseline="30000" dirty="0"/>
              <a:t>3</a:t>
            </a:r>
            <a:r>
              <a:rPr lang="cs-CZ" b="1" dirty="0"/>
              <a:t> horniny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žuly zvětralé - do 200 litrů vody v 1 m</a:t>
            </a:r>
            <a:r>
              <a:rPr lang="cs-CZ" b="1" baseline="30000" dirty="0"/>
              <a:t>3</a:t>
            </a:r>
            <a:r>
              <a:rPr lang="cs-CZ" b="1" dirty="0"/>
              <a:t> horniny</a:t>
            </a:r>
            <a:endParaRPr lang="cs-CZ" sz="16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85870" y="1477473"/>
            <a:ext cx="3478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00B050"/>
                </a:solidFill>
              </a:rPr>
              <a:t>podle geologické stavby území </a:t>
            </a:r>
          </a:p>
        </p:txBody>
      </p:sp>
    </p:spTree>
    <p:extLst>
      <p:ext uri="{BB962C8B-B14F-4D97-AF65-F5344CB8AC3E}">
        <p14:creationId xmlns:p14="http://schemas.microsoft.com/office/powerpoint/2010/main" val="18799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91"/>
    </mc:Choice>
    <mc:Fallback xmlns="">
      <p:transition spd="slow" advTm="19379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91804"/>
            <a:ext cx="8750316" cy="420786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Vzmik</a:t>
            </a:r>
            <a:r>
              <a:rPr lang="cs-CZ" dirty="0"/>
              <a:t> a proudění podzemních vod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07504" y="1436290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cs-CZ" b="1" u="sng" dirty="0"/>
              <a:t>Rychlost proudění podzemní vody  </a:t>
            </a:r>
          </a:p>
          <a:p>
            <a:r>
              <a:rPr lang="cs-CZ" b="1" dirty="0">
                <a:solidFill>
                  <a:srgbClr val="0000FF"/>
                </a:solidFill>
              </a:rPr>
              <a:t>mm/den až jednotky m/den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611560" y="6093296"/>
            <a:ext cx="18722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323528" y="3068960"/>
            <a:ext cx="115212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infiltrace</a:t>
            </a:r>
          </a:p>
        </p:txBody>
      </p:sp>
      <p:sp>
        <p:nvSpPr>
          <p:cNvPr id="7" name="Obdélník 6"/>
          <p:cNvSpPr/>
          <p:nvPr/>
        </p:nvSpPr>
        <p:spPr>
          <a:xfrm>
            <a:off x="4211960" y="2636912"/>
            <a:ext cx="1872208" cy="2968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rozvodnice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28184" y="3429000"/>
            <a:ext cx="1152128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infiltrace</a:t>
            </a:r>
          </a:p>
        </p:txBody>
      </p:sp>
      <p:sp>
        <p:nvSpPr>
          <p:cNvPr id="9" name="Obdélník 8"/>
          <p:cNvSpPr/>
          <p:nvPr/>
        </p:nvSpPr>
        <p:spPr>
          <a:xfrm>
            <a:off x="7668344" y="4653136"/>
            <a:ext cx="1152128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hladina</a:t>
            </a:r>
          </a:p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podzemní vody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275856" y="5913276"/>
            <a:ext cx="1224136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odvodnění</a:t>
            </a:r>
          </a:p>
        </p:txBody>
      </p:sp>
    </p:spTree>
    <p:extLst>
      <p:ext uri="{BB962C8B-B14F-4D97-AF65-F5344CB8AC3E}">
        <p14:creationId xmlns:p14="http://schemas.microsoft.com/office/powerpoint/2010/main" val="348587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dirty="0"/>
              <a:t>Sucho a podzemní voda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14F3689-D983-4942-9C82-9A10F2ED63CB}"/>
              </a:ext>
            </a:extLst>
          </p:cNvPr>
          <p:cNvSpPr txBox="1"/>
          <p:nvPr/>
        </p:nvSpPr>
        <p:spPr>
          <a:xfrm>
            <a:off x="1012769" y="2204864"/>
            <a:ext cx="2676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0000FF"/>
                </a:solidFill>
              </a:rPr>
              <a:t>Normální vodní stav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ACF4823-3825-CA0E-5B37-55639777C887}"/>
              </a:ext>
            </a:extLst>
          </p:cNvPr>
          <p:cNvSpPr txBox="1"/>
          <p:nvPr/>
        </p:nvSpPr>
        <p:spPr>
          <a:xfrm>
            <a:off x="1115616" y="5085184"/>
            <a:ext cx="2182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Nízký vodní stav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EAD1F303-DC0C-2F6E-6AEF-3B48BC2B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030160"/>
            <a:ext cx="4225527" cy="288000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4E60A194-6CF6-A047-2006-A764F57D4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292" y="3948024"/>
            <a:ext cx="425115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9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24"/>
    </mc:Choice>
    <mc:Fallback xmlns="">
      <p:transition spd="slow" advTm="2139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EA66CE89-F3DB-5115-4609-9252D006C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6951"/>
          <a:stretch/>
        </p:blipFill>
        <p:spPr>
          <a:xfrm>
            <a:off x="897174" y="1052736"/>
            <a:ext cx="7349651" cy="5832648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/>
              <a:t>Kdo se zabývá podzemní vodou?</a:t>
            </a:r>
          </a:p>
        </p:txBody>
      </p:sp>
    </p:spTree>
    <p:extLst>
      <p:ext uri="{BB962C8B-B14F-4D97-AF65-F5344CB8AC3E}">
        <p14:creationId xmlns:p14="http://schemas.microsoft.com/office/powerpoint/2010/main" val="3772134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 txBox="1">
            <a:spLocks noGrp="1"/>
          </p:cNvSpPr>
          <p:nvPr>
            <p:ph idx="1"/>
          </p:nvPr>
        </p:nvSpPr>
        <p:spPr>
          <a:xfrm>
            <a:off x="304145" y="1270274"/>
            <a:ext cx="8535710" cy="183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300"/>
              </a:spcAft>
              <a:buNone/>
            </a:pPr>
            <a:r>
              <a:rPr lang="cs-CZ" sz="2400" dirty="0"/>
              <a:t>Výskyt podzemní vody je vázán na geologické prostředí </a:t>
            </a:r>
          </a:p>
          <a:p>
            <a:pPr marL="0" indent="0" algn="ctr">
              <a:spcAft>
                <a:spcPts val="300"/>
              </a:spcAft>
              <a:buNone/>
            </a:pPr>
            <a:r>
              <a:rPr lang="cs-CZ" sz="2800" b="1" dirty="0">
                <a:solidFill>
                  <a:srgbClr val="00B0F0"/>
                </a:solidFill>
                <a:sym typeface="Wingdings" panose="05000000000000000000" pitchFamily="2" charset="2"/>
              </a:rPr>
              <a:t>HYDRO</a:t>
            </a:r>
            <a:r>
              <a:rPr lang="cs-CZ" sz="2800" b="1" dirty="0">
                <a:sym typeface="Wingdings" panose="05000000000000000000" pitchFamily="2" charset="2"/>
              </a:rPr>
              <a:t> + GEOLOGIE = </a:t>
            </a:r>
            <a:r>
              <a:rPr lang="cs-CZ" sz="2800" b="1" dirty="0">
                <a:solidFill>
                  <a:srgbClr val="0B15E5"/>
                </a:solidFill>
                <a:sym typeface="Wingdings" panose="05000000000000000000" pitchFamily="2" charset="2"/>
              </a:rPr>
              <a:t>HYDROGEOLOGIE</a:t>
            </a:r>
            <a:endParaRPr lang="cs-CZ" sz="2800" b="1" dirty="0">
              <a:solidFill>
                <a:srgbClr val="0B15E5"/>
              </a:solidFill>
            </a:endParaRPr>
          </a:p>
          <a:p>
            <a:pPr marL="0" indent="0" algn="ctr">
              <a:spcAft>
                <a:spcPts val="300"/>
              </a:spcAft>
              <a:buNone/>
            </a:pPr>
            <a:r>
              <a:rPr lang="cs-CZ" sz="2000" dirty="0">
                <a:solidFill>
                  <a:srgbClr val="FF0000"/>
                </a:solidFill>
              </a:rPr>
              <a:t>Aplikovaný obor</a:t>
            </a:r>
            <a:r>
              <a:rPr lang="cs-CZ" sz="2000" dirty="0"/>
              <a:t>: Řeší zásoby, jímání a ochranu podzemních vod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cs-CZ" sz="2000" dirty="0"/>
              <a:t>Je nezbytná při řešení environmentálních otázek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10874C5-409A-1EFE-AD36-6A64A7BF9E95}"/>
              </a:ext>
            </a:extLst>
          </p:cNvPr>
          <p:cNvSpPr txBox="1"/>
          <p:nvPr/>
        </p:nvSpPr>
        <p:spPr>
          <a:xfrm>
            <a:off x="539552" y="3227928"/>
            <a:ext cx="7920880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300"/>
              </a:spcAft>
              <a:buNone/>
            </a:pPr>
            <a:r>
              <a:rPr lang="cs-CZ" sz="2800" b="1" dirty="0">
                <a:solidFill>
                  <a:srgbClr val="0070C0"/>
                </a:solidFill>
              </a:rPr>
              <a:t>In</a:t>
            </a:r>
            <a:r>
              <a:rPr lang="cs-CZ" sz="2800" b="1" dirty="0">
                <a:solidFill>
                  <a:srgbClr val="FFC000"/>
                </a:solidFill>
              </a:rPr>
              <a:t>ter</a:t>
            </a:r>
            <a:r>
              <a:rPr lang="cs-CZ" sz="2800" b="1" dirty="0">
                <a:solidFill>
                  <a:srgbClr val="FF0000"/>
                </a:solidFill>
              </a:rPr>
              <a:t>dis</a:t>
            </a:r>
            <a:r>
              <a:rPr lang="cs-CZ" sz="2800" b="1" dirty="0">
                <a:solidFill>
                  <a:srgbClr val="92D050"/>
                </a:solidFill>
              </a:rPr>
              <a:t>ci</a:t>
            </a:r>
            <a:r>
              <a:rPr lang="cs-CZ" sz="2800" b="1" dirty="0">
                <a:solidFill>
                  <a:srgbClr val="7030A0"/>
                </a:solidFill>
              </a:rPr>
              <a:t>pli</a:t>
            </a:r>
            <a:r>
              <a:rPr lang="cs-CZ" sz="2800" b="1" dirty="0">
                <a:solidFill>
                  <a:srgbClr val="00B050"/>
                </a:solidFill>
              </a:rPr>
              <a:t>nár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</a:rPr>
              <a:t>ní</a:t>
            </a:r>
            <a:r>
              <a:rPr lang="cs-CZ" sz="2800" b="1" dirty="0"/>
              <a:t> obor</a:t>
            </a:r>
          </a:p>
          <a:p>
            <a:pPr marL="0" indent="0" algn="ctr">
              <a:spcAft>
                <a:spcPts val="300"/>
              </a:spcAft>
              <a:buNone/>
            </a:pPr>
            <a:r>
              <a:rPr lang="cs-CZ" sz="2000" dirty="0"/>
              <a:t>geologie, hydrologie, klimatologie, geomorfologie, fyzika, chemie, biologie</a:t>
            </a:r>
          </a:p>
        </p:txBody>
      </p:sp>
      <p:pic>
        <p:nvPicPr>
          <p:cNvPr id="9" name="Obrázek 8" descr="Obsah obrázku osoba, žena&#10;&#10;Popis byl vytvořen automaticky">
            <a:extLst>
              <a:ext uri="{FF2B5EF4-FFF2-40B4-BE49-F238E27FC236}">
                <a16:creationId xmlns:a16="http://schemas.microsoft.com/office/drawing/2014/main" id="{644B0EAA-FE9D-5F6C-B0E4-1DC183600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01"/>
          <a:stretch/>
        </p:blipFill>
        <p:spPr>
          <a:xfrm>
            <a:off x="6165536" y="4293096"/>
            <a:ext cx="2798952" cy="2520000"/>
          </a:xfrm>
          <a:prstGeom prst="rect">
            <a:avLst/>
          </a:prstGeom>
        </p:spPr>
      </p:pic>
      <p:pic>
        <p:nvPicPr>
          <p:cNvPr id="11" name="Obrázek 10" descr="Obsah obrázku exteriér, tráva, strom&#10;&#10;Popis byl vytvořen automaticky">
            <a:extLst>
              <a:ext uri="{FF2B5EF4-FFF2-40B4-BE49-F238E27FC236}">
                <a16:creationId xmlns:a16="http://schemas.microsoft.com/office/drawing/2014/main" id="{C460302A-FDCA-B51B-B37C-D72BCC1BA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4801" r="19201" b="26900"/>
          <a:stretch/>
        </p:blipFill>
        <p:spPr>
          <a:xfrm>
            <a:off x="3563888" y="4303150"/>
            <a:ext cx="2520000" cy="2520000"/>
          </a:xfrm>
          <a:prstGeom prst="rect">
            <a:avLst/>
          </a:prstGeom>
        </p:spPr>
      </p:pic>
      <p:pic>
        <p:nvPicPr>
          <p:cNvPr id="12" name="Obrázek 11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B5AE50B2-532E-2E88-F6D7-B74F5FE4BB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4293376"/>
            <a:ext cx="3360000" cy="2520000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3A5D6EE4-CB53-1836-01B4-E279C63E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dirty="0"/>
              <a:t>Kdo se zabývá podzemní vodou?</a:t>
            </a:r>
          </a:p>
        </p:txBody>
      </p:sp>
    </p:spTree>
    <p:extLst>
      <p:ext uri="{BB962C8B-B14F-4D97-AF65-F5344CB8AC3E}">
        <p14:creationId xmlns:p14="http://schemas.microsoft.com/office/powerpoint/2010/main" val="364556968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2065</TotalTime>
  <Words>540</Words>
  <Application>Microsoft Office PowerPoint</Application>
  <PresentationFormat>Předvádění na obrazovce (4:3)</PresentationFormat>
  <Paragraphs>123</Paragraphs>
  <Slides>19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Aptos</vt:lpstr>
      <vt:lpstr>Arial</vt:lpstr>
      <vt:lpstr>Calibri</vt:lpstr>
      <vt:lpstr>Open Sans</vt:lpstr>
      <vt:lpstr>Wingdings</vt:lpstr>
      <vt:lpstr>Wingdings 2</vt:lpstr>
      <vt:lpstr>Motiv systému Office</vt:lpstr>
      <vt:lpstr>QuickTime Movie</vt:lpstr>
      <vt:lpstr>Prezentace aplikace PowerPoint</vt:lpstr>
      <vt:lpstr>Mýty spojené s podzemní vodou</vt:lpstr>
      <vt:lpstr>Prezentace aplikace PowerPoint</vt:lpstr>
      <vt:lpstr>Rozdělení vody na Zemi</vt:lpstr>
      <vt:lpstr>Výskyt podzemní vody</vt:lpstr>
      <vt:lpstr>Vzmik a proudění podzemních vod</vt:lpstr>
      <vt:lpstr>Sucho a podzemní voda</vt:lpstr>
      <vt:lpstr>Kdo se zabývá podzemní vodou?</vt:lpstr>
      <vt:lpstr>Kdo se zabývá podzemní vodou?</vt:lpstr>
      <vt:lpstr>Využívání podzemních vod</vt:lpstr>
      <vt:lpstr>Využívání podzemních vod</vt:lpstr>
      <vt:lpstr>Nadužívání podzemních vod</vt:lpstr>
      <vt:lpstr>Prezentace aplikace PowerPoint</vt:lpstr>
      <vt:lpstr>Prezentace aplikace PowerPoint</vt:lpstr>
      <vt:lpstr>Prezentace aplikace PowerPoint</vt:lpstr>
      <vt:lpstr>Zdroje vod v ČR</vt:lpstr>
      <vt:lpstr>Využívání podzemních vod v ČR</vt:lpstr>
      <vt:lpstr>Česká křídová pánev</vt:lpstr>
      <vt:lpstr>Zdroj vody pro Brno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Hrozí lidské populaci  nedostatek vody?</dc:title>
  <dc:creator>Adam</dc:creator>
  <cp:lastModifiedBy>Adam Říčka</cp:lastModifiedBy>
  <cp:revision>257</cp:revision>
  <dcterms:created xsi:type="dcterms:W3CDTF">2016-05-02T14:36:38Z</dcterms:created>
  <dcterms:modified xsi:type="dcterms:W3CDTF">2024-11-19T15:52:36Z</dcterms:modified>
</cp:coreProperties>
</file>