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83" r:id="rId2"/>
    <p:sldId id="376" r:id="rId3"/>
    <p:sldId id="377" r:id="rId4"/>
    <p:sldId id="562" r:id="rId5"/>
    <p:sldId id="474" r:id="rId6"/>
    <p:sldId id="477" r:id="rId7"/>
    <p:sldId id="623" r:id="rId8"/>
    <p:sldId id="481" r:id="rId9"/>
    <p:sldId id="491" r:id="rId10"/>
    <p:sldId id="390" r:id="rId11"/>
    <p:sldId id="487" r:id="rId12"/>
    <p:sldId id="378" r:id="rId13"/>
    <p:sldId id="620" r:id="rId14"/>
    <p:sldId id="488" r:id="rId15"/>
    <p:sldId id="624" r:id="rId16"/>
    <p:sldId id="263" r:id="rId17"/>
    <p:sldId id="268" r:id="rId18"/>
    <p:sldId id="288" r:id="rId19"/>
    <p:sldId id="507" r:id="rId20"/>
    <p:sldId id="508" r:id="rId21"/>
    <p:sldId id="509" r:id="rId22"/>
    <p:sldId id="510" r:id="rId23"/>
    <p:sldId id="511" r:id="rId24"/>
    <p:sldId id="512" r:id="rId25"/>
    <p:sldId id="513" r:id="rId26"/>
    <p:sldId id="515" r:id="rId27"/>
    <p:sldId id="516" r:id="rId28"/>
    <p:sldId id="517" r:id="rId29"/>
    <p:sldId id="518" r:id="rId30"/>
    <p:sldId id="519" r:id="rId31"/>
    <p:sldId id="520" r:id="rId32"/>
    <p:sldId id="563" r:id="rId33"/>
    <p:sldId id="290" r:id="rId34"/>
    <p:sldId id="294" r:id="rId35"/>
    <p:sldId id="295" r:id="rId36"/>
    <p:sldId id="299" r:id="rId37"/>
    <p:sldId id="300" r:id="rId38"/>
    <p:sldId id="301" r:id="rId39"/>
    <p:sldId id="314" r:id="rId40"/>
    <p:sldId id="626" r:id="rId41"/>
    <p:sldId id="302" r:id="rId42"/>
    <p:sldId id="304" r:id="rId43"/>
    <p:sldId id="569" r:id="rId44"/>
    <p:sldId id="570" r:id="rId45"/>
    <p:sldId id="625" r:id="rId46"/>
    <p:sldId id="572" r:id="rId47"/>
    <p:sldId id="573" r:id="rId48"/>
    <p:sldId id="574" r:id="rId49"/>
    <p:sldId id="575" r:id="rId50"/>
    <p:sldId id="576" r:id="rId51"/>
    <p:sldId id="577" r:id="rId52"/>
    <p:sldId id="578" r:id="rId53"/>
    <p:sldId id="627" r:id="rId54"/>
    <p:sldId id="619" r:id="rId55"/>
    <p:sldId id="581" r:id="rId56"/>
    <p:sldId id="582" r:id="rId57"/>
    <p:sldId id="583" r:id="rId58"/>
    <p:sldId id="584" r:id="rId59"/>
    <p:sldId id="585" r:id="rId60"/>
    <p:sldId id="586" r:id="rId61"/>
    <p:sldId id="587" r:id="rId62"/>
    <p:sldId id="588" r:id="rId63"/>
    <p:sldId id="589" r:id="rId64"/>
    <p:sldId id="590" r:id="rId65"/>
    <p:sldId id="591" r:id="rId66"/>
    <p:sldId id="592" r:id="rId67"/>
    <p:sldId id="593" r:id="rId68"/>
    <p:sldId id="594" r:id="rId69"/>
    <p:sldId id="595" r:id="rId70"/>
    <p:sldId id="596" r:id="rId71"/>
    <p:sldId id="597" r:id="rId72"/>
    <p:sldId id="598" r:id="rId73"/>
    <p:sldId id="599" r:id="rId74"/>
    <p:sldId id="603" r:id="rId75"/>
    <p:sldId id="604" r:id="rId76"/>
    <p:sldId id="605" r:id="rId77"/>
    <p:sldId id="606" r:id="rId78"/>
    <p:sldId id="607" r:id="rId79"/>
    <p:sldId id="608" r:id="rId80"/>
    <p:sldId id="609" r:id="rId81"/>
    <p:sldId id="610" r:id="rId82"/>
    <p:sldId id="611" r:id="rId83"/>
    <p:sldId id="612" r:id="rId84"/>
    <p:sldId id="613" r:id="rId85"/>
    <p:sldId id="614" r:id="rId86"/>
    <p:sldId id="615" r:id="rId87"/>
    <p:sldId id="616" r:id="rId88"/>
    <p:sldId id="617" r:id="rId89"/>
    <p:sldId id="618" r:id="rId9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  <a:srgbClr val="FF7C80"/>
    <a:srgbClr val="FF0000"/>
    <a:srgbClr val="008000"/>
    <a:srgbClr val="FFCC66"/>
    <a:srgbClr val="FF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7" autoAdjust="0"/>
    <p:restoredTop sz="94668" autoAdjust="0"/>
  </p:normalViewPr>
  <p:slideViewPr>
    <p:cSldViewPr snapToGrid="0">
      <p:cViewPr>
        <p:scale>
          <a:sx n="75" d="100"/>
          <a:sy n="75" d="100"/>
        </p:scale>
        <p:origin x="-74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zb\VYUKA\Fyzika%20v%20&#382;iv&#233;%20p&#345;&#237;rod&#283;\Green%20Deal\vypocty%20energie%20202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cs-CZ" baseline="0"/>
              <a:t> zdrojů ČR 2021 (%)</a:t>
            </a:r>
            <a:endParaRPr lang="cs-CZ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646915825819074E-2"/>
          <c:y val="0.10755636889835597"/>
          <c:w val="0.90863325304200226"/>
          <c:h val="0.7674720913967593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List1!$C$16:$C$21</c:f>
              <c:strCache>
                <c:ptCount val="6"/>
                <c:pt idx="0">
                  <c:v>jaderné elektrárny</c:v>
                </c:pt>
                <c:pt idx="1">
                  <c:v>fosilní tepelné</c:v>
                </c:pt>
                <c:pt idx="2">
                  <c:v>biomasa</c:v>
                </c:pt>
                <c:pt idx="3">
                  <c:v>vodní elektrárny</c:v>
                </c:pt>
                <c:pt idx="4">
                  <c:v>větrné elektrárny </c:v>
                </c:pt>
                <c:pt idx="5">
                  <c:v>solární elektrárny </c:v>
                </c:pt>
              </c:strCache>
            </c:strRef>
          </c:cat>
          <c:val>
            <c:numRef>
              <c:f>List1!$D$16:$D$21</c:f>
              <c:numCache>
                <c:formatCode>General</c:formatCode>
                <c:ptCount val="6"/>
                <c:pt idx="0">
                  <c:v>36.717405849741922</c:v>
                </c:pt>
                <c:pt idx="1">
                  <c:v>50.559166507359961</c:v>
                </c:pt>
                <c:pt idx="2">
                  <c:v>6.5534792582680179</c:v>
                </c:pt>
                <c:pt idx="3">
                  <c:v>2.8782737526285604</c:v>
                </c:pt>
                <c:pt idx="4">
                  <c:v>0.71926973809978967</c:v>
                </c:pt>
                <c:pt idx="5">
                  <c:v>2.5724048939017399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7678720"/>
        <c:axId val="167680256"/>
      </c:barChart>
      <c:catAx>
        <c:axId val="167678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680256"/>
        <c:crosses val="autoZero"/>
        <c:auto val="1"/>
        <c:lblAlgn val="ctr"/>
        <c:lblOffset val="100"/>
        <c:noMultiLvlLbl val="0"/>
      </c:catAx>
      <c:valAx>
        <c:axId val="1676802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cs-CZ"/>
          </a:p>
        </c:txPr>
        <c:crossAx val="1676787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NULL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dirty="0"/>
              <a:t>Klepnutím lze upravit styly předlohy textu.</a:t>
            </a:r>
          </a:p>
          <a:p>
            <a:pPr lvl="1"/>
            <a:r>
              <a:rPr lang="cs-CZ" altLang="cs-CZ" noProof="0" dirty="0"/>
              <a:t>Druhá úroveň</a:t>
            </a:r>
          </a:p>
          <a:p>
            <a:pPr lvl="2"/>
            <a:r>
              <a:rPr lang="cs-CZ" altLang="cs-CZ" noProof="0" dirty="0"/>
              <a:t>Třetí úroveň</a:t>
            </a:r>
          </a:p>
          <a:p>
            <a:pPr lvl="3"/>
            <a:r>
              <a:rPr lang="cs-CZ" altLang="cs-CZ" noProof="0" dirty="0"/>
              <a:t>Čtvrtá úroveň</a:t>
            </a:r>
          </a:p>
          <a:p>
            <a:pPr lvl="4"/>
            <a:r>
              <a:rPr lang="cs-CZ" altLang="cs-CZ" noProof="0" dirty="0"/>
              <a:t>Pátá úroveň</a:t>
            </a:r>
          </a:p>
        </p:txBody>
      </p:sp>
      <p:sp>
        <p:nvSpPr>
          <p:cNvPr id="8192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2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1F8C670-16D6-462E-BF0D-D5E45188B6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361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číslo snímku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FF1273F-C23A-4E35-ADAA-DDA12C857C7F}" type="slidenum">
              <a:rPr lang="cs-CZ" altLang="cs-CZ" sz="140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pPr algn="r" eaLnBrk="1" hangingPunct="1"/>
              <a:t>1</a:t>
            </a:fld>
            <a:endParaRPr lang="cs-CZ" altLang="cs-CZ" sz="1400">
              <a:solidFill>
                <a:srgbClr val="000000"/>
              </a:solidFill>
              <a:latin typeface="Calibri" pitchFamily="34" charset="0"/>
              <a:ea typeface="Segoe UI" pitchFamily="34" charset="0"/>
              <a:cs typeface="Calibri" pitchFamily="34" charset="0"/>
            </a:endParaRPr>
          </a:p>
        </p:txBody>
      </p:sp>
      <p:sp>
        <p:nvSpPr>
          <p:cNvPr id="9830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round/>
          </a:ln>
        </p:spPr>
      </p:sp>
      <p:sp>
        <p:nvSpPr>
          <p:cNvPr id="98308" name="Zástupný symbol pro poznámky 2"/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mtClean="0"/>
              <a:t>Vstup, káva i moudrost zdarma.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E4F1FD-D5FF-4906-8837-EEEB259F4D48}" type="slidenum">
              <a:rPr lang="cs-CZ" altLang="cs-CZ" sz="1200" b="0" smtClean="0">
                <a:latin typeface="Calibri" pitchFamily="34" charset="0"/>
              </a:rPr>
              <a:pPr/>
              <a:t>18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E1788D0-98D2-4809-AAAF-96CBD70260D6}" type="slidenum">
              <a:rPr lang="cs-CZ" altLang="cs-CZ" b="0" smtClean="0"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cs-CZ" altLang="cs-CZ" b="0" smtClean="0">
              <a:cs typeface="+mn-cs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27409B6-49AB-4305-9EF0-57CFC51B84D5}" type="slidenum">
              <a:rPr lang="cs-CZ" altLang="cs-CZ" b="0" smtClean="0"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cs-CZ" altLang="cs-CZ" b="0" smtClean="0"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3F5C33A-479C-4B26-BD5B-19DA6BEAE1CC}" type="slidenum">
              <a:rPr lang="cs-CZ" altLang="cs-CZ" b="0" smtClean="0"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cs-CZ" altLang="cs-CZ" b="0" smtClean="0">
              <a:cs typeface="+mn-cs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990E46B8-00E0-498B-AA43-9B4CF4665DFA}" type="slidenum">
              <a:rPr lang="cs-CZ" altLang="cs-CZ" b="0" smtClean="0"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26</a:t>
            </a:fld>
            <a:endParaRPr lang="cs-CZ" altLang="cs-CZ" b="0" smtClean="0"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5D8FF88-99BE-4FD6-BA97-2E7C50DAA81D}" type="slidenum">
              <a:rPr lang="cs-CZ" altLang="cs-CZ" b="0" smtClean="0"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27</a:t>
            </a:fld>
            <a:endParaRPr lang="cs-CZ" altLang="cs-CZ" b="0" smtClean="0"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FEE36805-5638-497A-A973-1B242025357A}" type="slidenum">
              <a:rPr lang="cs-CZ" altLang="cs-CZ" b="0" smtClean="0"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29</a:t>
            </a:fld>
            <a:endParaRPr lang="cs-CZ" altLang="cs-CZ" b="0" smtClean="0"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F26C7632-AA33-4819-85E4-67841C2DAFC4}" type="slidenum">
              <a:rPr lang="cs-CZ" altLang="cs-CZ" b="0" smtClean="0"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30</a:t>
            </a:fld>
            <a:endParaRPr lang="cs-CZ" altLang="cs-CZ" b="0" smtClean="0">
              <a:cs typeface="+mn-cs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51F2AA-E159-4EA4-A736-DB056A2D39A9}" type="slidenum">
              <a:rPr lang="cs-CZ" altLang="cs-CZ" b="0" smtClean="0"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31</a:t>
            </a:fld>
            <a:endParaRPr lang="cs-CZ" altLang="cs-CZ" b="0" smtClean="0"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1B7FC58-E5B5-4DEB-8D90-718B3319965E}" type="slidenum">
              <a:rPr lang="cs-CZ" altLang="cs-CZ" sz="1200" b="0" smtClean="0">
                <a:latin typeface="Calibri" pitchFamily="34" charset="0"/>
              </a:rPr>
              <a:pPr/>
              <a:t>33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52508D-231B-44BF-8235-DE68DDDFD36D}" type="slidenum">
              <a:rPr lang="cs-CZ" altLang="cs-CZ" sz="1200" b="0" smtClean="0">
                <a:latin typeface="Calibri" pitchFamily="34" charset="0"/>
              </a:rPr>
              <a:pPr/>
              <a:t>2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54B2B5-DCA3-4213-9B28-9455455FD9B1}" type="slidenum">
              <a:rPr lang="cs-CZ" altLang="cs-CZ" sz="1200" b="0" smtClean="0">
                <a:latin typeface="Calibri" pitchFamily="34" charset="0"/>
              </a:rPr>
              <a:pPr/>
              <a:t>34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B8B7609-28E2-4099-AA7E-E9B47C0C2A9E}" type="slidenum">
              <a:rPr lang="cs-CZ" altLang="cs-CZ" sz="1200" b="0" smtClean="0">
                <a:latin typeface="Calibri" pitchFamily="34" charset="0"/>
              </a:rPr>
              <a:pPr/>
              <a:t>35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A9B658E-DC12-4033-915F-DB272C1035DC}" type="slidenum">
              <a:rPr lang="cs-CZ" altLang="cs-CZ" sz="1200" b="0" smtClean="0">
                <a:latin typeface="Calibri" pitchFamily="34" charset="0"/>
              </a:rPr>
              <a:pPr/>
              <a:t>36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87796E-367A-4D99-A6E2-79489D159A52}" type="slidenum">
              <a:rPr lang="cs-CZ" altLang="cs-CZ" sz="1200" b="0" smtClean="0">
                <a:latin typeface="Calibri" pitchFamily="34" charset="0"/>
              </a:rPr>
              <a:pPr/>
              <a:t>37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4C222A-2F3A-439D-AF9F-7FABF8993038}" type="slidenum">
              <a:rPr lang="cs-CZ" altLang="cs-CZ" sz="1200" b="0" smtClean="0">
                <a:latin typeface="Calibri" pitchFamily="34" charset="0"/>
              </a:rPr>
              <a:pPr/>
              <a:t>38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DC83E3-AE93-44BF-8CDE-7596F922F23B}" type="slidenum">
              <a:rPr lang="cs-CZ" altLang="cs-CZ" sz="1200" b="0" smtClean="0">
                <a:latin typeface="Calibri" pitchFamily="34" charset="0"/>
              </a:rPr>
              <a:pPr/>
              <a:t>39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49B846C-D5DE-4FEC-ADC1-027466010F9A}" type="slidenum">
              <a:rPr lang="cs-CZ" altLang="cs-CZ" sz="1200" b="0" smtClean="0">
                <a:latin typeface="Calibri" pitchFamily="34" charset="0"/>
              </a:rPr>
              <a:pPr/>
              <a:t>41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2CD61EE-5711-4992-8B73-7C77D67DD4F3}" type="slidenum">
              <a:rPr lang="cs-CZ" altLang="cs-CZ" sz="1200" b="0" smtClean="0">
                <a:latin typeface="Calibri" pitchFamily="34" charset="0"/>
              </a:rPr>
              <a:pPr/>
              <a:t>42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1269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AA087A8-EA60-4AC2-8747-220EAAC068B3}" type="slidenum">
              <a:rPr lang="cs-CZ" altLang="cs-CZ" smtClean="0">
                <a:latin typeface="Times New Roman" pitchFamily="18" charset="0"/>
                <a:cs typeface="Arial" charset="0"/>
              </a:rPr>
              <a:pPr>
                <a:spcBef>
                  <a:spcPct val="0"/>
                </a:spcBef>
              </a:pPr>
              <a:t>44</a:t>
            </a:fld>
            <a:endParaRPr lang="cs-CZ" altLang="cs-CZ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128004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0159C6-D0F4-4639-8256-A0B3D62CD0AF}" type="slidenum">
              <a:rPr lang="cs-CZ" altLang="cs-CZ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C4F5F3-71FB-40F2-94DE-8E2087E941F5}" type="slidenum">
              <a:rPr lang="cs-CZ" altLang="cs-CZ" sz="1200" b="0" smtClean="0">
                <a:latin typeface="Calibri" pitchFamily="34" charset="0"/>
              </a:rPr>
              <a:pPr/>
              <a:t>3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CD5C060-8F3F-4E43-9682-D0A3CF160342}" type="slidenum">
              <a:rPr lang="cs-CZ" altLang="cs-CZ" smtClean="0">
                <a:latin typeface="Times New Roman" pitchFamily="18" charset="0"/>
                <a:cs typeface="Arial" charset="0"/>
              </a:rPr>
              <a:pPr>
                <a:spcBef>
                  <a:spcPct val="0"/>
                </a:spcBef>
              </a:pPr>
              <a:t>58</a:t>
            </a:fld>
            <a:endParaRPr lang="cs-CZ" altLang="cs-CZ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FC015B1-14AF-4B83-9995-9E89BB3FB5D1}" type="slidenum">
              <a:rPr lang="en-US" altLang="cs-CZ" sz="1200" b="0" smtClean="0">
                <a:latin typeface="Calibri" pitchFamily="34" charset="0"/>
                <a:cs typeface="Calibri" pitchFamily="34" charset="0"/>
              </a:rPr>
              <a:pPr/>
              <a:t>76</a:t>
            </a:fld>
            <a:endParaRPr lang="en-US" altLang="cs-CZ" sz="1200" b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613" indent="-22701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813" indent="-22701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54E17F-380B-4952-8186-40711CDE08A5}" type="slidenum">
              <a:rPr lang="cs-CZ" altLang="cs-CZ" sz="1200" b="0" smtClean="0">
                <a:latin typeface="Calibri" pitchFamily="34" charset="0"/>
              </a:rPr>
              <a:pPr/>
              <a:t>82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613" indent="-22701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813" indent="-22701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B836238-FBCD-46DC-A086-6EE9D940DE1F}" type="slidenum">
              <a:rPr lang="cs-CZ" altLang="cs-CZ" sz="1200" b="0" smtClean="0">
                <a:latin typeface="Calibri" pitchFamily="34" charset="0"/>
              </a:rPr>
              <a:pPr/>
              <a:t>85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9D75F4C-9AC3-4B22-BA6F-AA4CC616EDD1}" type="slidenum">
              <a:rPr lang="cs-CZ" altLang="cs-CZ" sz="1200" b="0">
                <a:latin typeface="Calibri" pitchFamily="34" charset="0"/>
              </a:rPr>
              <a:pPr algn="r" eaLnBrk="1" hangingPunct="1"/>
              <a:t>5</a:t>
            </a:fld>
            <a:endParaRPr lang="cs-CZ" altLang="cs-CZ" sz="1200" b="0">
              <a:latin typeface="Calibri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4920D1-A54F-4C3D-86EC-0250D49DCDCB}" type="slidenum">
              <a:rPr lang="cs-CZ" altLang="cs-CZ" sz="1200" b="0" smtClean="0">
                <a:latin typeface="Calibri" pitchFamily="34" charset="0"/>
              </a:rPr>
              <a:pPr/>
              <a:t>10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F0B954D-300C-49B2-B7A5-A47735CB62C8}" type="slidenum">
              <a:rPr lang="cs-CZ" altLang="cs-CZ" sz="1200" b="0" smtClean="0">
                <a:latin typeface="Calibri" pitchFamily="34" charset="0"/>
              </a:rPr>
              <a:pPr/>
              <a:t>12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613" indent="-22701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813" indent="-227013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3DC9D3E-35CE-4F99-A8C6-7DEEAD0B107C}" type="slidenum">
              <a:rPr lang="cs-CZ" altLang="cs-CZ" sz="1200" b="0" smtClean="0">
                <a:latin typeface="Calibri" pitchFamily="34" charset="0"/>
              </a:rPr>
              <a:pPr/>
              <a:t>13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E38829-A2A6-4C6B-9117-45CB02E49CDB}" type="slidenum">
              <a:rPr lang="cs-CZ" altLang="cs-CZ" sz="1200" b="0" smtClean="0">
                <a:latin typeface="Calibri" pitchFamily="34" charset="0"/>
              </a:rPr>
              <a:pPr/>
              <a:t>16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7B82B0C-6840-427F-9AD7-F00263931EC6}" type="slidenum">
              <a:rPr lang="cs-CZ" altLang="cs-CZ" sz="1200" b="0" smtClean="0">
                <a:latin typeface="Calibri" pitchFamily="34" charset="0"/>
              </a:rPr>
              <a:pPr/>
              <a:t>17</a:t>
            </a:fld>
            <a:endParaRPr lang="cs-CZ" altLang="cs-CZ" sz="1200" b="0" smtClean="0">
              <a:latin typeface="Calibri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8E44-9FD6-4B3C-B099-1A3292D8C6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371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48C38-4B27-4BE9-B741-92654E7DB1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711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0CD43-7F90-41D1-B746-1ACD396CE6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251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/>
          </p:cNvSpPr>
          <p:nvPr userDrawn="1"/>
        </p:nvSpPr>
        <p:spPr bwMode="auto">
          <a:xfrm>
            <a:off x="8732838" y="6456363"/>
            <a:ext cx="209550" cy="2809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722783"/>
            <a:ext cx="3931920" cy="4129377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722783"/>
            <a:ext cx="4023360" cy="4129377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1192694"/>
            <a:ext cx="3931920" cy="467801"/>
          </a:xfrm>
          <a:prstGeom prst="rect">
            <a:avLst/>
          </a:prstGeom>
        </p:spPr>
        <p:txBody>
          <a:bodyPr lIns="0" tIns="0" bIns="0" anchor="b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1192694"/>
            <a:ext cx="4023360" cy="467801"/>
          </a:xfrm>
          <a:prstGeom prst="rect">
            <a:avLst/>
          </a:prstGeom>
        </p:spPr>
        <p:txBody>
          <a:bodyPr tIns="0" rIns="0" bIns="0" anchor="b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l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121920"/>
            <a:ext cx="8001000" cy="991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48700" y="6410325"/>
            <a:ext cx="384175" cy="365125"/>
          </a:xfrm>
        </p:spPr>
        <p:txBody>
          <a:bodyPr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184AE5B-255B-4DFC-BB98-3E602C7C2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6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/>
          </p:cNvSpPr>
          <p:nvPr userDrawn="1"/>
        </p:nvSpPr>
        <p:spPr bwMode="auto">
          <a:xfrm>
            <a:off x="8732838" y="6456363"/>
            <a:ext cx="209550" cy="2809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749287"/>
            <a:ext cx="8001000" cy="410287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120187"/>
            <a:ext cx="4005072" cy="548640"/>
          </a:xfrm>
          <a:prstGeom prst="rect">
            <a:avLst/>
          </a:prstGeom>
        </p:spPr>
        <p:txBody>
          <a:bodyPr lIns="0" tIns="0" bIns="0" anchor="b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120187"/>
            <a:ext cx="3895344" cy="548640"/>
          </a:xfrm>
          <a:prstGeom prst="rect">
            <a:avLst/>
          </a:prstGeom>
        </p:spPr>
        <p:txBody>
          <a:bodyPr tIns="0" rIns="0" bIns="0" anchor="b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39"/>
            <a:ext cx="8001000" cy="10217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648700" y="6410325"/>
            <a:ext cx="384175" cy="365125"/>
          </a:xfrm>
        </p:spPr>
        <p:txBody>
          <a:bodyPr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418363F6-F3C0-4284-A702-13ABB6645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4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1FA1-F9A1-435D-9180-91DB269387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589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51EDD-1BC2-40B3-B009-6E98D0F940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696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E8DC-08FC-4120-B5A0-36BBFE733C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967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DFEE-BB85-4264-AB1C-2AB06CCF4C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907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4DE6-91C5-491D-B6DF-7BFF8E44BB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386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0259-7AF7-4011-B502-71611BDA22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659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C5A25-8C19-46B8-B289-8E21542CF3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259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8633-53FB-4701-9666-81A06178F6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421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F444467-26AE-47F5-912F-04DFBE86C6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rchiv.hn.cz/c1-64218440-doosan-stavi-v-chilske-pousti-slunecni-elektrarny-za-stovky-milion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objektiv.trebicsko.cz/587-slunecni-pec-v-alternatoru-opekala-klobasy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ter.org/default.aspx" TargetMode="External"/><Relationship Id="rId4" Type="http://schemas.openxmlformats.org/officeDocument/2006/relationships/hyperlink" Target="../rukopisy/jadel/Masarykova%20akademie%202005/nojavascript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eshop.flidr.cz/solarni-hadice-eolo-sl-cerna-32-mm-30m-baleni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solar-eshop.cz/p/solarni-sestava-optimal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yhy.eu/Images/Primary%20Energy%20Supply%20-%20Contributions%20from%20Fossil%20and%20Nuclear%20Fuels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didier.marquet.pagesperso-orange.fr/faq.htm" TargetMode="Externa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ora-energiewende.org/data-tools/agorameter/chart/today/power_generation/01.12.2023/30.11.2024/daily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nazeleno.cz/se-skladovanim-energie-mohou-pomoci-betonove-bloky/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fs.cvut.cz/verejnost/pr-media/pribehy-z-ustavu/kam-kracis-elektromobilit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oleObject" Target="../embeddings/Microsoft_Excel_97-2003_Worksheet3.xls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jpeg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jpeg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web.cz/clanek/obecne/57370/svedsko-planuje-vystup-z-rop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uchissaidinjest.com/2011/03/29/nuclearsweden/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rozhlas.cz/stavkujici-studenty-bych-podporil-uhelne-elektrarny-muze-nahradit-fotovoltaika-8868993" TargetMode="External"/><Relationship Id="rId2" Type="http://schemas.openxmlformats.org/officeDocument/2006/relationships/hyperlink" Target="https://www.novinky.cz/clanek/ekonomika-unie-se-chysta-zakazat-neusporne-varne-konvice-feny-a-topinkovace-351484" TargetMode="Externa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res.cz/zpravy/fridays-for-future-greta-thunberg-ronja-maltzahnova.A220326_140618_dx-zpravy_stes" TargetMode="External"/><Relationship Id="rId7" Type="http://schemas.openxmlformats.org/officeDocument/2006/relationships/hyperlink" Target="https://www.idnes.cz/praha/zpravy/protest-aktivistu-muzeum-blokovani-magistraly-sanitka-policie-zachranari.A220410_122757_praha-zpravy_bse" TargetMode="External"/><Relationship Id="rId2" Type="http://schemas.openxmlformats.org/officeDocument/2006/relationships/hyperlink" Target="https://en.wikipedia.org/wiki/Tim_Hu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dnes.cz/zpravy/zahranicni/uprchlice-yeonmi-park-usa-univerzita-ani-kldr-neni-tak-silena.A210616_154747_zahranicni_kha" TargetMode="External"/><Relationship Id="rId5" Type="http://schemas.openxmlformats.org/officeDocument/2006/relationships/hyperlink" Target="https://www.evropa2.cz/clanky/film/herce-franka-langellu-vymazou-kvuli-vtipu-o-zene-z-noveho-serialu-natocena-je-uz-vice-nez-polovina" TargetMode="External"/><Relationship Id="rId4" Type="http://schemas.openxmlformats.org/officeDocument/2006/relationships/hyperlink" Target="https://edition.cnn.com/2017/02/01/us/milo-yiannopoulos-berkeley/index.html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555625" y="1127125"/>
            <a:ext cx="7848600" cy="4064000"/>
          </a:xfrm>
          <a:solidFill>
            <a:srgbClr val="C4E59F"/>
          </a:solidFill>
        </p:spPr>
        <p:txBody>
          <a:bodyPr>
            <a:spAutoFit/>
          </a:bodyPr>
          <a:lstStyle/>
          <a:p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5400" b="1" dirty="0" smtClean="0">
                <a:latin typeface="Arial" charset="0"/>
              </a:rPr>
              <a:t>Zdroje energie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Zdeněk Bochníček</a:t>
            </a:r>
            <a:br>
              <a:rPr lang="cs-CZ" altLang="cs-CZ" dirty="0" smtClean="0"/>
            </a:br>
            <a:r>
              <a:rPr lang="cs-CZ" altLang="cs-CZ" sz="3200" dirty="0" smtClean="0"/>
              <a:t>Přírodovědecká fakulta MU, Brno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Global Energy Forecast to 2100 | Energy Mat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36613"/>
            <a:ext cx="71723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orld population growt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0"/>
            <a:ext cx="5561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76375" y="1700213"/>
            <a:ext cx="6480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0">
                <a:solidFill>
                  <a:srgbClr val="0033CC"/>
                </a:solidFill>
                <a:latin typeface="Arial" charset="0"/>
              </a:rPr>
              <a:t>Spotřeba energie na Zemi poroste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365125" y="3738563"/>
            <a:ext cx="8778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0">
                <a:solidFill>
                  <a:srgbClr val="0033CC"/>
                </a:solidFill>
                <a:latin typeface="Arial" charset="0"/>
              </a:rPr>
              <a:t>.. pokud se svět bude vyvíjet směrem k lepšímu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750" y="1773238"/>
            <a:ext cx="83248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0">
                <a:solidFill>
                  <a:srgbClr val="0033CC"/>
                </a:solidFill>
                <a:latin typeface="Arial" charset="0"/>
              </a:rPr>
              <a:t>Existují jediné dvě možnosti, jak skutečně </a:t>
            </a:r>
            <a:r>
              <a:rPr lang="cs-CZ" altLang="cs-CZ">
                <a:solidFill>
                  <a:srgbClr val="0033CC"/>
                </a:solidFill>
                <a:latin typeface="Arial" charset="0"/>
              </a:rPr>
              <a:t>významně a rychle </a:t>
            </a:r>
            <a:r>
              <a:rPr lang="cs-CZ" altLang="cs-CZ" b="0">
                <a:solidFill>
                  <a:srgbClr val="0033CC"/>
                </a:solidFill>
                <a:latin typeface="Arial" charset="0"/>
              </a:rPr>
              <a:t>snížit spotřebu energie:</a:t>
            </a: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4572000" y="3933825"/>
            <a:ext cx="3311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rgbClr val="0033CC"/>
                </a:solidFill>
                <a:latin typeface="Arial" charset="0"/>
              </a:rPr>
              <a:t>genocida a bída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894013" y="2609850"/>
            <a:ext cx="3514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solidFill>
                  <a:schemeClr val="accent2"/>
                </a:solidFill>
                <a:latin typeface="Arial" charset="0"/>
              </a:rPr>
              <a:t>Zdroje energie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/>
            </a:extLst>
          </p:cNvPr>
          <p:cNvSpPr/>
          <p:nvPr/>
        </p:nvSpPr>
        <p:spPr>
          <a:xfrm>
            <a:off x="593725" y="204788"/>
            <a:ext cx="6824663" cy="586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b="0"/>
          </a:p>
        </p:txBody>
      </p:sp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357188" y="626745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0">
                <a:latin typeface="Arial" charset="0"/>
              </a:rPr>
              <a:t>Vodní bez přečerpávacích,           biomasa = biomasa + bioplyn + odpady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444045"/>
              </p:ext>
            </p:extLst>
          </p:nvPr>
        </p:nvGraphicFramePr>
        <p:xfrm>
          <a:off x="1023937" y="700881"/>
          <a:ext cx="6210301" cy="513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46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5200" y="796925"/>
            <a:ext cx="23622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Fosilní paliva: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uhlí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ropa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zemní plyn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249863" y="796925"/>
            <a:ext cx="28956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Jaderná paliva: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uran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thorium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plutonium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49563" y="3233738"/>
            <a:ext cx="35814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Obnovitelné zdroje: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slunce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vítr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voda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biomasa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geotermální energie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/>
          <p:cNvSpPr txBox="1">
            <a:spLocks noChangeArrowheads="1"/>
          </p:cNvSpPr>
          <p:nvPr/>
        </p:nvSpPr>
        <p:spPr bwMode="auto">
          <a:xfrm>
            <a:off x="241300" y="112713"/>
            <a:ext cx="4387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solidFill>
                  <a:schemeClr val="accent2"/>
                </a:solidFill>
                <a:latin typeface="Arial" charset="0"/>
              </a:rPr>
              <a:t>Fosilní paliva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141413" y="849313"/>
            <a:ext cx="7391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Problémy:</a:t>
            </a:r>
          </a:p>
          <a:p>
            <a:pPr lvl="2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b="0">
                <a:latin typeface="Arial" charset="0"/>
              </a:rPr>
              <a:t> omezené zásoby</a:t>
            </a:r>
          </a:p>
          <a:p>
            <a:pPr lvl="2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b="0">
                <a:latin typeface="Arial" charset="0"/>
              </a:rPr>
              <a:t> životní prostředí – emise (nejen) CO</a:t>
            </a:r>
            <a:r>
              <a:rPr lang="cs-CZ" altLang="cs-CZ" b="0" baseline="-25000">
                <a:latin typeface="Arial" charset="0"/>
              </a:rPr>
              <a:t>2</a:t>
            </a:r>
            <a:r>
              <a:rPr lang="cs-CZ" altLang="cs-CZ" sz="2800" b="0" baseline="-25000">
                <a:latin typeface="Arial" charset="0"/>
              </a:rPr>
              <a:t> ,				</a:t>
            </a:r>
            <a:r>
              <a:rPr lang="cs-CZ" altLang="cs-CZ" b="0" i="1">
                <a:latin typeface="Arial" charset="0"/>
              </a:rPr>
              <a:t>(s</a:t>
            </a:r>
            <a:r>
              <a:rPr lang="en-US" altLang="cs-CZ" b="0" i="1">
                <a:latin typeface="Arial" charset="0"/>
              </a:rPr>
              <a:t>kleníkový jev</a:t>
            </a:r>
            <a:r>
              <a:rPr lang="cs-CZ" altLang="cs-CZ" b="0" i="1">
                <a:latin typeface="Arial" charset="0"/>
              </a:rPr>
              <a:t>)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62000" y="26670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ropa</a:t>
            </a: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41300" y="6224588"/>
            <a:ext cx="327501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600" b="0">
                <a:latin typeface="Arial" charset="0"/>
              </a:rPr>
              <a:t>Římský klub 1972: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600" b="0">
                <a:latin typeface="Arial" charset="0"/>
              </a:rPr>
              <a:t>Ropa bude vyčerpána do r. 1992</a:t>
            </a: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405063"/>
            <a:ext cx="5603875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146"/>
          <p:cNvSpPr txBox="1">
            <a:spLocks noChangeArrowheads="1"/>
          </p:cNvSpPr>
          <p:nvPr/>
        </p:nvSpPr>
        <p:spPr bwMode="auto">
          <a:xfrm>
            <a:off x="762000" y="6096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solidFill>
                  <a:schemeClr val="accent2"/>
                </a:solidFill>
                <a:latin typeface="Arial" charset="0"/>
              </a:rPr>
              <a:t>Obnovitelné zdroje</a:t>
            </a:r>
          </a:p>
        </p:txBody>
      </p:sp>
      <p:sp>
        <p:nvSpPr>
          <p:cNvPr id="36867" name="Rectangle 6147"/>
          <p:cNvSpPr>
            <a:spLocks noChangeArrowheads="1"/>
          </p:cNvSpPr>
          <p:nvPr/>
        </p:nvSpPr>
        <p:spPr bwMode="auto">
          <a:xfrm>
            <a:off x="1066800" y="1905000"/>
            <a:ext cx="7239000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0" dirty="0">
                <a:latin typeface="Arial" charset="0"/>
              </a:rPr>
              <a:t>Problémy:</a:t>
            </a:r>
          </a:p>
          <a:p>
            <a:pPr lvl="2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2800" b="0" dirty="0">
                <a:latin typeface="Arial" charset="0"/>
              </a:rPr>
              <a:t> malá hustota energie</a:t>
            </a:r>
          </a:p>
          <a:p>
            <a:pPr lvl="2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2800" b="0" dirty="0">
                <a:latin typeface="Arial" charset="0"/>
              </a:rPr>
              <a:t> vysoká cena (?)</a:t>
            </a:r>
          </a:p>
          <a:p>
            <a:pPr lvl="2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2800" b="0" dirty="0">
                <a:latin typeface="Arial" charset="0"/>
              </a:rPr>
              <a:t> nerovnoměrnost a nepředvídatelnost</a:t>
            </a:r>
          </a:p>
          <a:p>
            <a:pPr lvl="2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sz="2800" b="0" dirty="0">
                <a:latin typeface="Arial" charset="0"/>
              </a:rPr>
              <a:t> zásah do krajiny, ekologické škody</a:t>
            </a:r>
            <a:endParaRPr lang="cs-CZ" altLang="cs-CZ" sz="2800" b="0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63575" y="1589088"/>
            <a:ext cx="2003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0">
                <a:latin typeface="Arial" charset="0"/>
              </a:rPr>
              <a:t>Voda: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08088" y="32004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Arial" charset="0"/>
              </a:rPr>
              <a:t>Elektřina v ČR</a:t>
            </a:r>
            <a:r>
              <a:rPr lang="cs-CZ" altLang="cs-CZ" sz="2800" b="0">
                <a:latin typeface="Arial" charset="0"/>
              </a:rPr>
              <a:t> = 50x území ČR s malými vodními elektrárnami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250825" y="765175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0">
                <a:latin typeface="Arial" charset="0"/>
              </a:rPr>
              <a:t>Rozvoj civilizace je spojen s růstem spotřeby energie</a:t>
            </a: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2640013" y="2933700"/>
            <a:ext cx="563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0">
                <a:latin typeface="Arial" charset="0"/>
              </a:rPr>
              <a:t> </a:t>
            </a:r>
            <a:r>
              <a:rPr lang="cs-CZ" altLang="cs-CZ" sz="2400" b="0">
                <a:latin typeface="Arial" charset="0"/>
              </a:rPr>
              <a:t>růst počtu obyvatel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0">
                <a:latin typeface="Arial" charset="0"/>
              </a:rPr>
              <a:t> růst spotřeby na obyvatele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98825" y="2743200"/>
            <a:ext cx="2579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0">
                <a:latin typeface="Arial" charset="0"/>
              </a:rPr>
              <a:t>Biomasa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03363" y="2527300"/>
            <a:ext cx="57912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Roční výnos: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	smrkový les:              4t/ha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	topol, vrba:               10t/ha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	křídlatka:		 20t/ha</a:t>
            </a:r>
          </a:p>
        </p:txBody>
      </p:sp>
      <p:sp>
        <p:nvSpPr>
          <p:cNvPr id="26627" name="TextovéPole 1"/>
          <p:cNvSpPr txBox="1">
            <a:spLocks noChangeArrowheads="1"/>
          </p:cNvSpPr>
          <p:nvPr/>
        </p:nvSpPr>
        <p:spPr bwMode="auto">
          <a:xfrm>
            <a:off x="1209675" y="1601788"/>
            <a:ext cx="708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Výhřevnost lib. dřeva (20% vlhkosti): 4,3kWh/kg</a:t>
            </a:r>
          </a:p>
        </p:txBody>
      </p:sp>
      <p:sp>
        <p:nvSpPr>
          <p:cNvPr id="46085" name="TextovéPole 2"/>
          <p:cNvSpPr txBox="1">
            <a:spLocks noChangeArrowheads="1"/>
          </p:cNvSpPr>
          <p:nvPr/>
        </p:nvSpPr>
        <p:spPr bwMode="auto">
          <a:xfrm>
            <a:off x="1803400" y="5256213"/>
            <a:ext cx="513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Účinnost tepelné elektrárny:  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0">
                <a:latin typeface="Arial" charset="0"/>
              </a:rPr>
              <a:t>Biomasa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2455863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Arial" charset="0"/>
              </a:rPr>
              <a:t>Elektřina v ČR</a:t>
            </a:r>
            <a:r>
              <a:rPr lang="cs-CZ" altLang="cs-CZ" sz="2800" b="0">
                <a:latin typeface="Arial" charset="0"/>
              </a:rPr>
              <a:t> = 110 000km</a:t>
            </a:r>
            <a:r>
              <a:rPr lang="cs-CZ" altLang="cs-CZ" sz="2800" b="0" baseline="30000">
                <a:latin typeface="Arial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(smrkového lesa)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85800" y="3751263"/>
            <a:ext cx="731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Arial" charset="0"/>
              </a:rPr>
              <a:t>Plocha lesů ČR</a:t>
            </a:r>
            <a:r>
              <a:rPr lang="cs-CZ" altLang="cs-CZ" sz="2800" b="0">
                <a:latin typeface="Arial" charset="0"/>
              </a:rPr>
              <a:t> = 27 000km</a:t>
            </a:r>
            <a:r>
              <a:rPr lang="cs-CZ" altLang="cs-CZ" sz="2800" b="0" baseline="30000">
                <a:latin typeface="Arial" charset="0"/>
              </a:rPr>
              <a:t>2</a:t>
            </a:r>
          </a:p>
        </p:txBody>
      </p:sp>
      <p:sp>
        <p:nvSpPr>
          <p:cNvPr id="47109" name="TextovéPole 2"/>
          <p:cNvSpPr txBox="1">
            <a:spLocks noChangeArrowheads="1"/>
          </p:cNvSpPr>
          <p:nvPr/>
        </p:nvSpPr>
        <p:spPr bwMode="auto">
          <a:xfrm>
            <a:off x="596900" y="5165725"/>
            <a:ext cx="299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 dirty="0">
                <a:latin typeface="Arial" charset="0"/>
              </a:rPr>
              <a:t>Nyní: biomasa </a:t>
            </a:r>
            <a:r>
              <a:rPr lang="cs-CZ" altLang="cs-CZ" sz="2400" b="0" dirty="0" smtClean="0">
                <a:latin typeface="Arial" charset="0"/>
              </a:rPr>
              <a:t>6,5%</a:t>
            </a:r>
            <a:endParaRPr lang="cs-CZ" altLang="cs-CZ" sz="24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ovéPole 1"/>
          <p:cNvSpPr txBox="1">
            <a:spLocks noChangeArrowheads="1"/>
          </p:cNvSpPr>
          <p:nvPr/>
        </p:nvSpPr>
        <p:spPr bwMode="auto">
          <a:xfrm>
            <a:off x="777875" y="785813"/>
            <a:ext cx="7186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Uváděný dostupný potenciál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0">
                <a:latin typeface="Arial" charset="0"/>
              </a:rPr>
              <a:t>https://biom.cz/cz/odborne-clanky/biomasa-pro-energii-1-zdroje</a:t>
            </a:r>
          </a:p>
        </p:txBody>
      </p:sp>
      <p:sp>
        <p:nvSpPr>
          <p:cNvPr id="186371" name="TextovéPole 2"/>
          <p:cNvSpPr txBox="1">
            <a:spLocks noChangeArrowheads="1"/>
          </p:cNvSpPr>
          <p:nvPr/>
        </p:nvSpPr>
        <p:spPr bwMode="auto">
          <a:xfrm>
            <a:off x="2365375" y="2522538"/>
            <a:ext cx="4232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27 000 GWh tepla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11 000 GWh elektřiny (15%)</a:t>
            </a:r>
          </a:p>
        </p:txBody>
      </p:sp>
      <p:sp>
        <p:nvSpPr>
          <p:cNvPr id="186372" name="Text Box 5"/>
          <p:cNvSpPr txBox="1">
            <a:spLocks noChangeArrowheads="1"/>
          </p:cNvSpPr>
          <p:nvPr/>
        </p:nvSpPr>
        <p:spPr bwMode="auto">
          <a:xfrm>
            <a:off x="1152525" y="4343400"/>
            <a:ext cx="728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jednotky procent celkové spotřeby energie ČR.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/>
      <p:bldP spid="1863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044575" y="849313"/>
            <a:ext cx="7129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Voda a biomasa – jediné stabilní a předvídatelné zdroje energie</a:t>
            </a:r>
          </a:p>
        </p:txBody>
      </p:sp>
      <p:sp>
        <p:nvSpPr>
          <p:cNvPr id="187395" name="Text Box 5"/>
          <p:cNvSpPr txBox="1">
            <a:spLocks noChangeArrowheads="1"/>
          </p:cNvSpPr>
          <p:nvPr/>
        </p:nvSpPr>
        <p:spPr bwMode="auto">
          <a:xfrm>
            <a:off x="2339975" y="2916238"/>
            <a:ext cx="5791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V celkové energetice ČR však mohou hrát jen málo významnou roli.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ovéPole 1"/>
          <p:cNvSpPr txBox="1">
            <a:spLocks noChangeArrowheads="1"/>
          </p:cNvSpPr>
          <p:nvPr/>
        </p:nvSpPr>
        <p:spPr bwMode="auto">
          <a:xfrm>
            <a:off x="2743200" y="2803525"/>
            <a:ext cx="3824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Zbývá tedy vítr a slunce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1504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0">
                <a:latin typeface="Arial" charset="0"/>
              </a:rPr>
              <a:t>Vítr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368425" y="13716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cs-CZ" sz="2400" b="0">
              <a:latin typeface="Times New Roman" pitchFamily="18" charset="0"/>
            </a:endParaRPr>
          </a:p>
        </p:txBody>
      </p:sp>
      <p:sp>
        <p:nvSpPr>
          <p:cNvPr id="31748" name="Rectangle 47"/>
          <p:cNvSpPr>
            <a:spLocks noChangeArrowheads="1"/>
          </p:cNvSpPr>
          <p:nvPr/>
        </p:nvSpPr>
        <p:spPr bwMode="auto">
          <a:xfrm>
            <a:off x="0" y="597693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49263" algn="r"/>
                <a:tab pos="2882900" algn="ctr"/>
                <a:tab pos="576580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9263" algn="r"/>
                <a:tab pos="2882900" algn="ctr"/>
                <a:tab pos="576580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9263" algn="r"/>
                <a:tab pos="2882900" algn="ctr"/>
                <a:tab pos="576580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9263" algn="r"/>
                <a:tab pos="2882900" algn="ctr"/>
                <a:tab pos="57658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9263" algn="r"/>
                <a:tab pos="2882900" algn="ctr"/>
                <a:tab pos="57658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  <a:tab pos="2882900" algn="ctr"/>
                <a:tab pos="57658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  <a:tab pos="2882900" algn="ctr"/>
                <a:tab pos="57658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  <a:tab pos="2882900" algn="ctr"/>
                <a:tab pos="57658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  <a:tab pos="2882900" algn="ctr"/>
                <a:tab pos="57658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Times New Roman" pitchFamily="18" charset="0"/>
                <a:cs typeface="Times New Roman" pitchFamily="18" charset="0"/>
              </a:rPr>
              <a:t> </a:t>
            </a:r>
            <a:endParaRPr lang="cs-CZ" altLang="cs-CZ" sz="1600" b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0">
              <a:latin typeface="Times New Roman" pitchFamily="18" charset="0"/>
            </a:endParaRPr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130175" y="1730375"/>
            <a:ext cx="557530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Arial" charset="0"/>
              </a:rPr>
              <a:t>Potřeba elektřiny ČR =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0">
                <a:latin typeface="Arial" charset="0"/>
              </a:rPr>
              <a:t> N větrných elektráren s průměrem rotoru 44m </a:t>
            </a:r>
            <a:r>
              <a:rPr lang="cs-CZ" altLang="cs-CZ" sz="2400" b="0">
                <a:latin typeface="Arial" charset="0"/>
              </a:rPr>
              <a:t>(Jindřichovice pod Smrkem)</a:t>
            </a:r>
          </a:p>
        </p:txBody>
      </p:sp>
      <p:graphicFrame>
        <p:nvGraphicFramePr>
          <p:cNvPr id="191494" name="Group 6"/>
          <p:cNvGraphicFramePr>
            <a:graphicFrameLocks noGrp="1"/>
          </p:cNvGraphicFramePr>
          <p:nvPr/>
        </p:nvGraphicFramePr>
        <p:xfrm>
          <a:off x="368300" y="4594225"/>
          <a:ext cx="6096000" cy="202882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průměrná rychlost větru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počet elektráren N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m/s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150 000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m/s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90 000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 m/s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56 000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m/s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38 000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</a:tbl>
          </a:graphicData>
        </a:graphic>
      </p:graphicFrame>
      <p:pic>
        <p:nvPicPr>
          <p:cNvPr id="191514" name="Picture 2" descr="VE Jindřicho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55575"/>
            <a:ext cx="320357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85913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0">
              <a:latin typeface="Arial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600200" y="228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0">
                <a:latin typeface="Times New Roman" pitchFamily="18" charset="0"/>
                <a:cs typeface="Times New Roman" pitchFamily="18" charset="0"/>
              </a:rPr>
              <a:t>Větrná mapa České republiky</a:t>
            </a:r>
            <a:r>
              <a:rPr lang="cs-CZ" altLang="cs-CZ" sz="2400" b="0">
                <a:latin typeface="Times New Roman" pitchFamily="18" charset="0"/>
              </a:rPr>
              <a:t> </a:t>
            </a:r>
          </a:p>
        </p:txBody>
      </p:sp>
      <p:pic>
        <p:nvPicPr>
          <p:cNvPr id="32772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863600"/>
            <a:ext cx="5907088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1" name="TextovéPole 1"/>
          <p:cNvSpPr txBox="1">
            <a:spLocks noChangeArrowheads="1"/>
          </p:cNvSpPr>
          <p:nvPr/>
        </p:nvSpPr>
        <p:spPr bwMode="auto">
          <a:xfrm>
            <a:off x="588963" y="5524500"/>
            <a:ext cx="8094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Realita: bylo by třeba 120 000 jindřichovických elektráren</a:t>
            </a:r>
          </a:p>
        </p:txBody>
      </p:sp>
      <p:sp>
        <p:nvSpPr>
          <p:cNvPr id="193542" name="TextovéPole 2"/>
          <p:cNvSpPr txBox="1">
            <a:spLocks noChangeArrowheads="1"/>
          </p:cNvSpPr>
          <p:nvPr/>
        </p:nvSpPr>
        <p:spPr bwMode="auto">
          <a:xfrm>
            <a:off x="5229225" y="6091238"/>
            <a:ext cx="3370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latin typeface="Arial" charset="0"/>
              </a:rPr>
              <a:t>Jen elektřina!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ovéPole 1"/>
          <p:cNvSpPr txBox="1">
            <a:spLocks noChangeArrowheads="1"/>
          </p:cNvSpPr>
          <p:nvPr/>
        </p:nvSpPr>
        <p:spPr bwMode="auto">
          <a:xfrm>
            <a:off x="2743200" y="2814638"/>
            <a:ext cx="3824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Zbývá tedy pouze slunce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29" descr="mapa záření mal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244600"/>
            <a:ext cx="834072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ovéPole 1"/>
          <p:cNvSpPr txBox="1">
            <a:spLocks noChangeArrowheads="1"/>
          </p:cNvSpPr>
          <p:nvPr/>
        </p:nvSpPr>
        <p:spPr bwMode="auto">
          <a:xfrm>
            <a:off x="1050925" y="339725"/>
            <a:ext cx="183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Slunce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JRC: 76.5% of world's population in urban areas as of 2015 - Green Car  Con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744538"/>
            <a:ext cx="574833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Růst světové populace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60963" y="2503488"/>
            <a:ext cx="3983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Spotřeba energie na hlavu</a:t>
            </a:r>
          </a:p>
        </p:txBody>
      </p:sp>
      <p:pic>
        <p:nvPicPr>
          <p:cNvPr id="15363" name="Picture 3" descr="modra kniha 4"/>
          <p:cNvPicPr>
            <a:picLocks noChangeAspect="1" noChangeArrowheads="1"/>
          </p:cNvPicPr>
          <p:nvPr/>
        </p:nvPicPr>
        <p:blipFill>
          <a:blip r:embed="rId4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136900"/>
            <a:ext cx="5249862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9" descr="World Population Growth - Our World in Dat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charset="0"/>
            </a:endParaRPr>
          </a:p>
        </p:txBody>
      </p:sp>
      <p:sp>
        <p:nvSpPr>
          <p:cNvPr id="6151" name="AutoShape 11" descr="World Population Growth - Our World in Dat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solar-radiation-diagram-60de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731838"/>
            <a:ext cx="657542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ovéPole 1"/>
          <p:cNvSpPr txBox="1">
            <a:spLocks noChangeArrowheads="1"/>
          </p:cNvSpPr>
          <p:nvPr/>
        </p:nvSpPr>
        <p:spPr bwMode="auto">
          <a:xfrm>
            <a:off x="6053138" y="6159500"/>
            <a:ext cx="228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1kWh = 3,6MJ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27063" y="1622425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latin typeface="Arial" charset="0"/>
              </a:rPr>
              <a:t>Elektřina ČR </a:t>
            </a:r>
            <a:r>
              <a:rPr lang="cs-CZ" altLang="cs-CZ" sz="2800" b="0">
                <a:latin typeface="Arial" charset="0"/>
              </a:rPr>
              <a:t>= 400 km</a:t>
            </a:r>
            <a:r>
              <a:rPr lang="cs-CZ" altLang="cs-CZ" sz="2800" b="0" baseline="30000">
                <a:latin typeface="Arial" charset="0"/>
              </a:rPr>
              <a:t>2</a:t>
            </a:r>
            <a:r>
              <a:rPr lang="cs-CZ" altLang="cs-CZ" sz="2800" b="0">
                <a:latin typeface="Arial" charset="0"/>
              </a:rPr>
              <a:t> 					   		plochy solárních článků</a:t>
            </a:r>
          </a:p>
        </p:txBody>
      </p:sp>
      <p:sp>
        <p:nvSpPr>
          <p:cNvPr id="200707" name="TextovéPole 2"/>
          <p:cNvSpPr txBox="1">
            <a:spLocks noChangeArrowheads="1"/>
          </p:cNvSpPr>
          <p:nvPr/>
        </p:nvSpPr>
        <p:spPr bwMode="auto">
          <a:xfrm>
            <a:off x="611188" y="4133850"/>
            <a:ext cx="8070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 dirty="0">
                <a:latin typeface="Arial" charset="0"/>
              </a:rPr>
              <a:t>Nyní: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 dirty="0">
                <a:latin typeface="Arial" charset="0"/>
              </a:rPr>
              <a:t>Nainstalováno 2,5GW výkonu </a:t>
            </a:r>
            <a:r>
              <a:rPr lang="cs-CZ" altLang="cs-CZ" sz="2400" b="0" dirty="0" smtClean="0">
                <a:latin typeface="Arial" charset="0"/>
              </a:rPr>
              <a:t>(Temelín 2GW), </a:t>
            </a:r>
            <a:endParaRPr lang="cs-CZ" altLang="cs-CZ" sz="24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 dirty="0">
                <a:latin typeface="Arial" charset="0"/>
              </a:rPr>
              <a:t>výroba necelá 3% potřeby elektřiny (se 100% odběrem)</a:t>
            </a:r>
          </a:p>
        </p:txBody>
      </p:sp>
      <p:sp>
        <p:nvSpPr>
          <p:cNvPr id="200708" name="TextovéPole 3"/>
          <p:cNvSpPr txBox="1">
            <a:spLocks noChangeArrowheads="1"/>
          </p:cNvSpPr>
          <p:nvPr/>
        </p:nvSpPr>
        <p:spPr bwMode="auto">
          <a:xfrm>
            <a:off x="2441575" y="5880100"/>
            <a:ext cx="581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Máme asi 10 - 15km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 solárních článků</a:t>
            </a:r>
          </a:p>
        </p:txBody>
      </p:sp>
      <p:sp>
        <p:nvSpPr>
          <p:cNvPr id="200709" name="TextovéPole 1"/>
          <p:cNvSpPr txBox="1">
            <a:spLocks noChangeArrowheads="1"/>
          </p:cNvSpPr>
          <p:nvPr/>
        </p:nvSpPr>
        <p:spPr bwMode="auto">
          <a:xfrm>
            <a:off x="3317875" y="2962275"/>
            <a:ext cx="283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latin typeface="Arial" charset="0"/>
              </a:rPr>
              <a:t>Jen elektřina!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693738" y="536575"/>
            <a:ext cx="747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Solární článek – fotovoltaický jev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/>
      <p:bldP spid="2007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757238" y="473075"/>
            <a:ext cx="597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Jiný způsob – solární pec</a:t>
            </a:r>
          </a:p>
        </p:txBody>
      </p:sp>
      <p:pic>
        <p:nvPicPr>
          <p:cNvPr id="194566" name="Picture 6" descr="Doosan staví v chilské poušti sluneční elektrárny za stovky milionů |  Hospodářské noviny (HN.cz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20788"/>
            <a:ext cx="65341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8" name="Picture 8" descr="Sluneční pec v Alternátoru opékala klobásy - Třebíčský objektiv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767013"/>
            <a:ext cx="5567363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7785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solidFill>
                  <a:schemeClr val="accent2"/>
                </a:solidFill>
                <a:latin typeface="Arial" charset="0"/>
              </a:rPr>
              <a:t>Jaderné zdroje</a:t>
            </a:r>
            <a:r>
              <a:rPr lang="cs-CZ" altLang="cs-CZ" b="0">
                <a:latin typeface="Arial" charset="0"/>
              </a:rPr>
              <a:t> - </a:t>
            </a:r>
            <a:r>
              <a:rPr lang="cs-CZ" altLang="cs-CZ" sz="2400" b="0">
                <a:latin typeface="Arial" charset="0"/>
              </a:rPr>
              <a:t>štěpení uranu, plutonia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31838" y="1216025"/>
            <a:ext cx="6705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Problémy:</a:t>
            </a:r>
          </a:p>
          <a:p>
            <a:pPr lvl="2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b="0">
                <a:latin typeface="Arial" charset="0"/>
              </a:rPr>
              <a:t> neobnovitelný zdroj</a:t>
            </a:r>
          </a:p>
          <a:p>
            <a:pPr lvl="2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b="0">
                <a:latin typeface="Arial" charset="0"/>
              </a:rPr>
              <a:t> problém jaderného odpadu</a:t>
            </a:r>
          </a:p>
          <a:p>
            <a:pPr lvl="2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b="0">
                <a:latin typeface="Arial" charset="0"/>
              </a:rPr>
              <a:t> riziko havárie</a:t>
            </a:r>
          </a:p>
          <a:p>
            <a:pPr lvl="2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b="0">
                <a:latin typeface="Arial" charset="0"/>
              </a:rPr>
              <a:t> velké vstupní investice</a:t>
            </a:r>
          </a:p>
          <a:p>
            <a:pPr lvl="2" eaLnBrk="1" hangingPunct="1">
              <a:lnSpc>
                <a:spcPct val="75000"/>
              </a:lnSpc>
              <a:spcBef>
                <a:spcPct val="50000"/>
              </a:spcBef>
            </a:pPr>
            <a:r>
              <a:rPr lang="cs-CZ" altLang="cs-CZ" b="0">
                <a:latin typeface="Arial" charset="0"/>
              </a:rPr>
              <a:t> vztah veřejnosti</a:t>
            </a:r>
            <a:endParaRPr lang="cs-CZ" altLang="cs-CZ" b="0" baseline="-25000">
              <a:latin typeface="Arial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00113" y="4652963"/>
            <a:ext cx="72009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Zásoby uranu:</a:t>
            </a:r>
          </a:p>
          <a:p>
            <a:pPr lvl="4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cs-CZ" altLang="cs-CZ" sz="2400" b="0">
                <a:latin typeface="Arial" charset="0"/>
              </a:rPr>
              <a:t>  těžený:   90 let</a:t>
            </a:r>
          </a:p>
          <a:p>
            <a:pPr lvl="4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cs-CZ" altLang="cs-CZ" sz="2400" b="0">
                <a:latin typeface="Arial" charset="0"/>
              </a:rPr>
              <a:t>  přepracováním 140 let</a:t>
            </a:r>
          </a:p>
          <a:p>
            <a:pPr lvl="4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cs-CZ" altLang="cs-CZ" sz="2400" b="0">
                <a:latin typeface="Arial" charset="0"/>
              </a:rPr>
              <a:t> v množivých reaktorech 5000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157288" y="960438"/>
            <a:ext cx="4032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accent2"/>
                </a:solidFill>
                <a:latin typeface="Arial" charset="0"/>
              </a:rPr>
              <a:t>Možné jiné zdroje: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92463" y="3327400"/>
            <a:ext cx="3671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0">
                <a:latin typeface="Arial" charset="0"/>
              </a:rPr>
              <a:t>termonukleární fúze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0">
                <a:solidFill>
                  <a:schemeClr val="accent2"/>
                </a:solidFill>
                <a:latin typeface="Arial" charset="0"/>
              </a:rPr>
              <a:t>termonukleární fúze - slučování jader</a:t>
            </a:r>
            <a:r>
              <a:rPr lang="cs-CZ" altLang="cs-CZ" sz="2000" b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altLang="cs-CZ" sz="2000" b="0">
                <a:latin typeface="Arial" charset="0"/>
              </a:rPr>
              <a:t> 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111250" y="1219200"/>
          <a:ext cx="62357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3" name="Equation" r:id="rId4" imgW="2400300" imgH="228600" progId="Equation.DSMT4">
                  <p:embed/>
                </p:oleObj>
              </mc:Choice>
              <mc:Fallback>
                <p:oleObj name="Equation" r:id="rId4" imgW="24003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219200"/>
                        <a:ext cx="62357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762000" y="32004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0">
                <a:latin typeface="Arial" charset="0"/>
              </a:rPr>
              <a:t>Vysoká teplota</a:t>
            </a: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5181600" y="3124200"/>
          <a:ext cx="2343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4" name="Equation" r:id="rId6" imgW="952087" imgH="228501" progId="Equation.DSMT4">
                  <p:embed/>
                </p:oleObj>
              </mc:Choice>
              <mc:Fallback>
                <p:oleObj name="Equation" r:id="rId6" imgW="952087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24200"/>
                        <a:ext cx="23431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28600" y="45720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0">
                <a:latin typeface="Arial" charset="0"/>
              </a:rPr>
              <a:t>Dostatečná hustota a čas </a:t>
            </a:r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1128713" y="2057400"/>
          <a:ext cx="63023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5" name="Equation" r:id="rId7" imgW="2425700" imgH="228600" progId="Equation.DSMT4">
                  <p:embed/>
                </p:oleObj>
              </mc:Choice>
              <mc:Fallback>
                <p:oleObj name="Equation" r:id="rId7" imgW="24257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2057400"/>
                        <a:ext cx="63023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Group 10"/>
          <p:cNvGraphicFramePr>
            <a:graphicFrameLocks noGrp="1"/>
          </p:cNvGraphicFramePr>
          <p:nvPr/>
        </p:nvGraphicFramePr>
        <p:xfrm>
          <a:off x="3505200" y="3124200"/>
          <a:ext cx="4267200" cy="1371600"/>
        </p:xfrm>
        <a:graphic>
          <a:graphicData uri="http://schemas.openxmlformats.org/drawingml/2006/table">
            <a:tbl>
              <a:tblPr/>
              <a:tblGrid>
                <a:gridCol w="1143000"/>
                <a:gridCol w="3124200"/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126" name="Object 22"/>
          <p:cNvGraphicFramePr>
            <a:graphicFrameLocks noChangeAspect="1"/>
          </p:cNvGraphicFramePr>
          <p:nvPr/>
        </p:nvGraphicFramePr>
        <p:xfrm>
          <a:off x="5181600" y="3810000"/>
          <a:ext cx="23129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" name="Equation" r:id="rId9" imgW="939800" imgH="228600" progId="Equation.DSMT4">
                  <p:embed/>
                </p:oleObj>
              </mc:Choice>
              <mc:Fallback>
                <p:oleObj name="Equation" r:id="rId9" imgW="9398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10000"/>
                        <a:ext cx="23129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7" name="Object 23"/>
          <p:cNvGraphicFramePr>
            <a:graphicFrameLocks noChangeAspect="1"/>
          </p:cNvGraphicFramePr>
          <p:nvPr/>
        </p:nvGraphicFramePr>
        <p:xfrm>
          <a:off x="6264275" y="4876800"/>
          <a:ext cx="22828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Equation" r:id="rId11" imgW="927100" imgH="228600" progId="Equation.DSMT4">
                  <p:embed/>
                </p:oleObj>
              </mc:Choice>
              <mc:Fallback>
                <p:oleObj name="Equation" r:id="rId11" imgW="92710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4876800"/>
                        <a:ext cx="22828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8" name="Object 24"/>
          <p:cNvGraphicFramePr>
            <a:graphicFrameLocks noChangeAspect="1"/>
          </p:cNvGraphicFramePr>
          <p:nvPr/>
        </p:nvGraphicFramePr>
        <p:xfrm>
          <a:off x="6340475" y="5562600"/>
          <a:ext cx="22828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5562600"/>
                        <a:ext cx="22828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9" name="Group 25"/>
          <p:cNvGraphicFramePr>
            <a:graphicFrameLocks noGrp="1"/>
          </p:cNvGraphicFramePr>
          <p:nvPr/>
        </p:nvGraphicFramePr>
        <p:xfrm>
          <a:off x="4648200" y="4876800"/>
          <a:ext cx="4267200" cy="1371600"/>
        </p:xfrm>
        <a:graphic>
          <a:graphicData uri="http://schemas.openxmlformats.org/drawingml/2006/table">
            <a:tbl>
              <a:tblPr/>
              <a:tblGrid>
                <a:gridCol w="1143000"/>
                <a:gridCol w="3124200"/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304800" y="60198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0">
                <a:latin typeface="Arial" charset="0"/>
              </a:rPr>
              <a:t>Lawsonovo kriterium </a:t>
            </a:r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V="1">
            <a:off x="3657600" y="6019800"/>
            <a:ext cx="685800" cy="3048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utoUpdateAnimBg="0"/>
      <p:bldP spid="47112" grpId="0" autoUpdateAnimBg="0"/>
      <p:bldP spid="47141" grpId="0" autoUpdateAnimBg="0"/>
      <p:bldP spid="471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0">
                <a:latin typeface="Arial" charset="0"/>
              </a:rPr>
              <a:t>Tokamak</a:t>
            </a:r>
          </a:p>
        </p:txBody>
      </p:sp>
      <p:pic>
        <p:nvPicPr>
          <p:cNvPr id="41987" name="Picture 3" descr="tokam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838200"/>
            <a:ext cx="47990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6"/>
          <p:cNvSpPr txBox="1">
            <a:spLocks noChangeArrowheads="1"/>
          </p:cNvSpPr>
          <p:nvPr/>
        </p:nvSpPr>
        <p:spPr bwMode="auto">
          <a:xfrm>
            <a:off x="381000" y="228600"/>
            <a:ext cx="53689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0">
                <a:latin typeface="Arial" charset="0"/>
              </a:rPr>
              <a:t>JET  (Joint European Torus)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(Culham GB)</a:t>
            </a:r>
          </a:p>
        </p:txBody>
      </p:sp>
      <p:sp>
        <p:nvSpPr>
          <p:cNvPr id="43011" name="Text Box 1027"/>
          <p:cNvSpPr txBox="1">
            <a:spLocks noChangeArrowheads="1"/>
          </p:cNvSpPr>
          <p:nvPr/>
        </p:nvSpPr>
        <p:spPr bwMode="auto">
          <a:xfrm>
            <a:off x="228600" y="1600200"/>
            <a:ext cx="411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výkonové zesílení Q = 0,64</a:t>
            </a:r>
          </a:p>
        </p:txBody>
      </p:sp>
      <p:pic>
        <p:nvPicPr>
          <p:cNvPr id="43012" name="Picture 1029" descr="J9443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320925"/>
            <a:ext cx="61499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84200" y="228600"/>
            <a:ext cx="157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0" dirty="0" smtClean="0">
                <a:latin typeface="Arial" charset="0"/>
              </a:rPr>
              <a:t>ITER</a:t>
            </a:r>
            <a:endParaRPr lang="cs-CZ" altLang="cs-CZ" b="0" dirty="0">
              <a:latin typeface="Arial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84200" y="1158875"/>
            <a:ext cx="855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 u="sng">
                <a:latin typeface="Arial" charset="0"/>
              </a:rPr>
              <a:t>International Tokamak (Thermonuclear) Experimental Reactor</a:t>
            </a:r>
          </a:p>
        </p:txBody>
      </p:sp>
      <p:graphicFrame>
        <p:nvGraphicFramePr>
          <p:cNvPr id="69659" name="Group 27"/>
          <p:cNvGraphicFramePr>
            <a:graphicFrameLocks noGrp="1"/>
          </p:cNvGraphicFramePr>
          <p:nvPr/>
        </p:nvGraphicFramePr>
        <p:xfrm>
          <a:off x="1219200" y="2133600"/>
          <a:ext cx="6934200" cy="3352800"/>
        </p:xfrm>
        <a:graphic>
          <a:graphicData uri="http://schemas.openxmlformats.org/drawingml/2006/table">
            <a:tbl>
              <a:tblPr/>
              <a:tblGrid>
                <a:gridCol w="3429000"/>
                <a:gridCol w="35052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837 m</a:t>
                      </a:r>
                      <a:r>
                        <a:rPr kumimoji="0" lang="cs-CZ" alt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proud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15·10</a:t>
                      </a:r>
                      <a:r>
                        <a:rPr kumimoji="0" lang="cs-CZ" alt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teplota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·10</a:t>
                      </a:r>
                      <a:r>
                        <a:rPr kumimoji="0" lang="cs-CZ" alt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o</a:t>
                      </a: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výkonové zesílení 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výkon fúze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410 MW 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(150 MW el.)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spotřeba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 MW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028"/>
          <p:cNvGrpSpPr>
            <a:grpSpLocks/>
          </p:cNvGrpSpPr>
          <p:nvPr/>
        </p:nvGrpSpPr>
        <p:grpSpPr bwMode="auto">
          <a:xfrm>
            <a:off x="2590800" y="381000"/>
            <a:ext cx="6153150" cy="6048375"/>
            <a:chOff x="972" y="0"/>
            <a:chExt cx="3816" cy="3780"/>
          </a:xfrm>
        </p:grpSpPr>
        <p:pic>
          <p:nvPicPr>
            <p:cNvPr id="45061" name="Picture 1029" descr="iter8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" y="0"/>
              <a:ext cx="3816" cy="3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2" name="Rectangle 1030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979" y="7"/>
              <a:ext cx="3809" cy="3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 b="0">
                <a:latin typeface="Arial" charset="0"/>
              </a:endParaRPr>
            </a:p>
          </p:txBody>
        </p:sp>
      </p:grpSp>
      <p:sp>
        <p:nvSpPr>
          <p:cNvPr id="45059" name="Text Box 1026"/>
          <p:cNvSpPr txBox="1">
            <a:spLocks noChangeArrowheads="1"/>
          </p:cNvSpPr>
          <p:nvPr/>
        </p:nvSpPr>
        <p:spPr bwMode="auto">
          <a:xfrm>
            <a:off x="323850" y="1844675"/>
            <a:ext cx="187166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Cadarache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Francie</a:t>
            </a:r>
          </a:p>
        </p:txBody>
      </p:sp>
      <p:sp>
        <p:nvSpPr>
          <p:cNvPr id="45060" name="Text Box 1027"/>
          <p:cNvSpPr txBox="1">
            <a:spLocks noChangeArrowheads="1"/>
          </p:cNvSpPr>
          <p:nvPr/>
        </p:nvSpPr>
        <p:spPr bwMode="auto">
          <a:xfrm>
            <a:off x="827088" y="3573463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  <a:hlinkClick r:id="rId5"/>
              </a:rPr>
              <a:t>zde</a:t>
            </a:r>
            <a:endParaRPr lang="cs-CZ" altLang="cs-CZ" sz="24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73238" y="2665413"/>
            <a:ext cx="6149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solidFill>
                  <a:schemeClr val="accent2"/>
                </a:solidFill>
                <a:latin typeface="Arial" charset="0"/>
              </a:rPr>
              <a:t>Něco se přece musí stát!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355"/>
            <a:ext cx="9144000" cy="514502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14866" y="319500"/>
            <a:ext cx="300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ITER, listopad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998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050"/>
          <p:cNvSpPr txBox="1">
            <a:spLocks noChangeArrowheads="1"/>
          </p:cNvSpPr>
          <p:nvPr/>
        </p:nvSpPr>
        <p:spPr bwMode="auto">
          <a:xfrm>
            <a:off x="762000" y="457200"/>
            <a:ext cx="6859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solidFill>
                  <a:schemeClr val="accent2"/>
                </a:solidFill>
                <a:latin typeface="Arial" charset="0"/>
              </a:rPr>
              <a:t>Perspektivy jaderné fúze</a:t>
            </a:r>
          </a:p>
        </p:txBody>
      </p:sp>
      <p:sp>
        <p:nvSpPr>
          <p:cNvPr id="54275" name="Text Box 2051"/>
          <p:cNvSpPr txBox="1">
            <a:spLocks noChangeArrowheads="1"/>
          </p:cNvSpPr>
          <p:nvPr/>
        </p:nvSpPr>
        <p:spPr bwMode="auto">
          <a:xfrm>
            <a:off x="1371600" y="1371600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0">
                <a:latin typeface="Arial" charset="0"/>
              </a:rPr>
              <a:t>ITER                                    2010 – 2030 </a:t>
            </a:r>
          </a:p>
        </p:txBody>
      </p:sp>
      <p:sp>
        <p:nvSpPr>
          <p:cNvPr id="54276" name="Text Box 2052"/>
          <p:cNvSpPr txBox="1">
            <a:spLocks noChangeArrowheads="1"/>
          </p:cNvSpPr>
          <p:nvPr/>
        </p:nvSpPr>
        <p:spPr bwMode="auto">
          <a:xfrm>
            <a:off x="1371600" y="2438400"/>
            <a:ext cx="7010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0">
                <a:latin typeface="Arial" charset="0"/>
              </a:rPr>
              <a:t>DEMO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0">
                <a:latin typeface="Arial" charset="0"/>
              </a:rPr>
              <a:t>(demonstrační elektrárna)               2035</a:t>
            </a:r>
          </a:p>
        </p:txBody>
      </p:sp>
      <p:sp>
        <p:nvSpPr>
          <p:cNvPr id="54277" name="Text Box 2053"/>
          <p:cNvSpPr txBox="1">
            <a:spLocks noChangeArrowheads="1"/>
          </p:cNvSpPr>
          <p:nvPr/>
        </p:nvSpPr>
        <p:spPr bwMode="auto">
          <a:xfrm>
            <a:off x="1371600" y="42672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0">
                <a:latin typeface="Arial" charset="0"/>
              </a:rPr>
              <a:t>komerční elektrárna                        2050</a:t>
            </a:r>
          </a:p>
        </p:txBody>
      </p:sp>
      <p:sp>
        <p:nvSpPr>
          <p:cNvPr id="71686" name="TextovéPole 1"/>
          <p:cNvSpPr txBox="1">
            <a:spLocks noChangeArrowheads="1"/>
          </p:cNvSpPr>
          <p:nvPr/>
        </p:nvSpPr>
        <p:spPr bwMode="auto">
          <a:xfrm>
            <a:off x="5380038" y="5765800"/>
            <a:ext cx="281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Nebude dodrženo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7" grpId="0" autoUpdateAnimBg="0"/>
      <p:bldP spid="7168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0">
                <a:solidFill>
                  <a:schemeClr val="accent2"/>
                </a:solidFill>
                <a:latin typeface="Arial" charset="0"/>
              </a:rPr>
              <a:t>Palivo pro termojadernou fúzi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524000" y="1066800"/>
            <a:ext cx="66151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0">
                <a:latin typeface="Arial" charset="0"/>
              </a:rPr>
              <a:t>deuterium </a:t>
            </a:r>
            <a:r>
              <a:rPr lang="cs-CZ" altLang="cs-CZ" sz="2400" b="0">
                <a:latin typeface="Arial" charset="0"/>
              </a:rPr>
              <a:t>– z obyčejné vody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                          (1 atom D na 6500 atomů H)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657600" y="2133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zásoba na miliardy let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752600" y="27432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0">
                <a:latin typeface="Arial" charset="0"/>
              </a:rPr>
              <a:t>tritium</a:t>
            </a:r>
            <a:r>
              <a:rPr lang="cs-CZ" altLang="cs-CZ" sz="2400" b="0">
                <a:latin typeface="Arial" charset="0"/>
              </a:rPr>
              <a:t> – radioaktivní, poločas 12,5 let,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             malé množství z kosmického záření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819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výroba z </a:t>
            </a:r>
            <a:r>
              <a:rPr lang="cs-CZ" altLang="cs-CZ" sz="2800">
                <a:latin typeface="Arial" charset="0"/>
              </a:rPr>
              <a:t>lithia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přímo v reaktoru</a:t>
            </a:r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3733800" y="4343400"/>
          <a:ext cx="3429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Equation" r:id="rId4" imgW="1371600" imgH="241300" progId="Equation.DSMT4">
                  <p:embed/>
                </p:oleObj>
              </mc:Choice>
              <mc:Fallback>
                <p:oleObj name="Equation" r:id="rId4" imgW="13716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343400"/>
                        <a:ext cx="34290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09600" y="57150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zásoba Li na tisíce let  (Krušné hory 1% světových zásob)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autoUpdateAnimBg="0"/>
      <p:bldP spid="56325" grpId="0" autoUpdateAnimBg="0"/>
      <p:bldP spid="56326" grpId="0" autoUpdateAnimBg="0"/>
      <p:bldP spid="5632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délník 1"/>
          <p:cNvSpPr>
            <a:spLocks noChangeArrowheads="1"/>
          </p:cNvSpPr>
          <p:nvPr/>
        </p:nvSpPr>
        <p:spPr bwMode="auto">
          <a:xfrm>
            <a:off x="1284288" y="895350"/>
            <a:ext cx="667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4000">
                <a:latin typeface="Arial" charset="0"/>
              </a:rPr>
              <a:t>Zelená dohoda pro Evropu</a:t>
            </a:r>
          </a:p>
        </p:txBody>
      </p:sp>
      <p:sp>
        <p:nvSpPr>
          <p:cNvPr id="49155" name="TextovéPole 2"/>
          <p:cNvSpPr txBox="1">
            <a:spLocks noChangeArrowheads="1"/>
          </p:cNvSpPr>
          <p:nvPr/>
        </p:nvSpPr>
        <p:spPr bwMode="auto">
          <a:xfrm>
            <a:off x="1825625" y="2070100"/>
            <a:ext cx="584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>
                <a:latin typeface="Arial" charset="0"/>
              </a:rPr>
              <a:t>(</a:t>
            </a:r>
            <a:r>
              <a:rPr lang="cs-CZ" altLang="cs-CZ" sz="4000" dirty="0" err="1" smtClean="0">
                <a:latin typeface="Arial" charset="0"/>
              </a:rPr>
              <a:t>European</a:t>
            </a:r>
            <a:r>
              <a:rPr lang="cs-CZ" altLang="cs-CZ" sz="4000" dirty="0" smtClean="0">
                <a:latin typeface="Arial" charset="0"/>
              </a:rPr>
              <a:t> </a:t>
            </a:r>
            <a:r>
              <a:rPr lang="cs-CZ" altLang="cs-CZ" sz="4000" dirty="0">
                <a:latin typeface="Arial" charset="0"/>
              </a:rPr>
              <a:t>Green </a:t>
            </a:r>
            <a:r>
              <a:rPr lang="cs-CZ" altLang="cs-CZ" sz="4000" dirty="0" err="1">
                <a:latin typeface="Arial" charset="0"/>
              </a:rPr>
              <a:t>Deal</a:t>
            </a:r>
            <a:r>
              <a:rPr lang="cs-CZ" altLang="cs-CZ" sz="4000" dirty="0">
                <a:latin typeface="Arial" charset="0"/>
              </a:rPr>
              <a:t>)</a:t>
            </a: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1825625" y="3416300"/>
            <a:ext cx="5591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Do roku 2030 snížit emise skleníkových plynů o 55% oproti roku 1990.</a:t>
            </a:r>
          </a:p>
        </p:txBody>
      </p:sp>
      <p:sp>
        <p:nvSpPr>
          <p:cNvPr id="3077" name="TextovéPole 5"/>
          <p:cNvSpPr txBox="1">
            <a:spLocks noChangeArrowheads="1"/>
          </p:cNvSpPr>
          <p:nvPr/>
        </p:nvSpPr>
        <p:spPr bwMode="auto">
          <a:xfrm>
            <a:off x="1825625" y="4903788"/>
            <a:ext cx="559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Do roku 2050 být klimaticky neutrální.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20688"/>
            <a:ext cx="74803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 flipV="1">
            <a:off x="2243138" y="3429000"/>
            <a:ext cx="5576887" cy="222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0" name="TextovéPole 4"/>
          <p:cNvSpPr txBox="1">
            <a:spLocks noChangeArrowheads="1"/>
          </p:cNvSpPr>
          <p:nvPr/>
        </p:nvSpPr>
        <p:spPr bwMode="auto">
          <a:xfrm>
            <a:off x="2566988" y="3059113"/>
            <a:ext cx="268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charset="0"/>
              </a:rPr>
              <a:t>Cíl Green Deal 2030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234238" y="5053013"/>
            <a:ext cx="193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0" name="TextovéPole 7"/>
          <p:cNvSpPr txBox="1">
            <a:spLocks noChangeArrowheads="1"/>
          </p:cNvSpPr>
          <p:nvPr/>
        </p:nvSpPr>
        <p:spPr bwMode="auto">
          <a:xfrm>
            <a:off x="7159625" y="5129213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charset="0"/>
              </a:rPr>
              <a:t>2030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7427913" y="2098675"/>
            <a:ext cx="0" cy="295433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7439025" y="5045075"/>
            <a:ext cx="388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7"/>
          <p:cNvSpPr txBox="1">
            <a:spLocks noChangeArrowheads="1"/>
          </p:cNvSpPr>
          <p:nvPr/>
        </p:nvSpPr>
        <p:spPr bwMode="auto">
          <a:xfrm>
            <a:off x="7718425" y="5129213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charset="0"/>
              </a:rPr>
              <a:t>2050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7821613" y="4313238"/>
            <a:ext cx="0" cy="7397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6977063" y="1631950"/>
            <a:ext cx="450850" cy="18081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375525" y="3236913"/>
            <a:ext cx="452438" cy="18081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420688" y="176213"/>
            <a:ext cx="1503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EU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73717" y="6273744"/>
            <a:ext cx="605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smtClean="0"/>
              <a:t>https://ourworldindata.org/co2-and-greenhouse-gas-emissions</a:t>
            </a:r>
            <a:endParaRPr lang="cs-CZ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8" y="469333"/>
            <a:ext cx="7958667" cy="6334163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0772" y="80963"/>
            <a:ext cx="100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Arial" charset="0"/>
              </a:rPr>
              <a:t>Svět</a:t>
            </a:r>
          </a:p>
        </p:txBody>
      </p:sp>
    </p:spTree>
    <p:extLst>
      <p:ext uri="{BB962C8B-B14F-4D97-AF65-F5344CB8AC3E}">
        <p14:creationId xmlns:p14="http://schemas.microsoft.com/office/powerpoint/2010/main" val="16584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420688"/>
            <a:ext cx="74803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 flipV="1">
            <a:off x="2152650" y="3429000"/>
            <a:ext cx="5576888" cy="222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8" name="TextovéPole 4"/>
          <p:cNvSpPr txBox="1">
            <a:spLocks noChangeArrowheads="1"/>
          </p:cNvSpPr>
          <p:nvPr/>
        </p:nvSpPr>
        <p:spPr bwMode="auto">
          <a:xfrm>
            <a:off x="2476500" y="3059113"/>
            <a:ext cx="268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Arial" charset="0"/>
              </a:rPr>
              <a:t>Cíl Green Deal 2030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143750" y="5053013"/>
            <a:ext cx="193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TextovéPole 7"/>
          <p:cNvSpPr txBox="1">
            <a:spLocks noChangeArrowheads="1"/>
          </p:cNvSpPr>
          <p:nvPr/>
        </p:nvSpPr>
        <p:spPr bwMode="auto">
          <a:xfrm>
            <a:off x="7069138" y="5129213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charset="0"/>
              </a:rPr>
              <a:t>2030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7337425" y="2098675"/>
            <a:ext cx="0" cy="295433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7348538" y="5045075"/>
            <a:ext cx="388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3" name="TextovéPole 7"/>
          <p:cNvSpPr txBox="1">
            <a:spLocks noChangeArrowheads="1"/>
          </p:cNvSpPr>
          <p:nvPr/>
        </p:nvSpPr>
        <p:spPr bwMode="auto">
          <a:xfrm>
            <a:off x="7627938" y="5129213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charset="0"/>
              </a:rPr>
              <a:t>2050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7731125" y="4313238"/>
            <a:ext cx="0" cy="7397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6886575" y="1631950"/>
            <a:ext cx="450850" cy="18081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285038" y="3236913"/>
            <a:ext cx="452437" cy="18081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46063" y="325438"/>
            <a:ext cx="1503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ovéPole 1"/>
          <p:cNvSpPr txBox="1">
            <a:spLocks noChangeArrowheads="1"/>
          </p:cNvSpPr>
          <p:nvPr/>
        </p:nvSpPr>
        <p:spPr bwMode="auto">
          <a:xfrm>
            <a:off x="1687513" y="1622425"/>
            <a:ext cx="573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Minulý snímek neukazuje, že to půjde,</a:t>
            </a:r>
          </a:p>
        </p:txBody>
      </p:sp>
      <p:sp>
        <p:nvSpPr>
          <p:cNvPr id="6147" name="TextovéPole 2"/>
          <p:cNvSpPr txBox="1">
            <a:spLocks noChangeArrowheads="1"/>
          </p:cNvSpPr>
          <p:nvPr/>
        </p:nvSpPr>
        <p:spPr bwMode="auto">
          <a:xfrm>
            <a:off x="2917825" y="2711450"/>
            <a:ext cx="400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ale naopak, že to nepůjde!</a:t>
            </a:r>
          </a:p>
        </p:txBody>
      </p:sp>
      <p:sp>
        <p:nvSpPr>
          <p:cNvPr id="6148" name="TextovéPole 3"/>
          <p:cNvSpPr txBox="1">
            <a:spLocks noChangeArrowheads="1"/>
          </p:cNvSpPr>
          <p:nvPr/>
        </p:nvSpPr>
        <p:spPr bwMode="auto">
          <a:xfrm>
            <a:off x="2743200" y="4899025"/>
            <a:ext cx="570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Nahrazovat fosilní paliva obnovitelnými zdroji bude stále těžší a těžší!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ovéPole 1"/>
          <p:cNvSpPr txBox="1">
            <a:spLocks noChangeArrowheads="1"/>
          </p:cNvSpPr>
          <p:nvPr/>
        </p:nvSpPr>
        <p:spPr bwMode="auto">
          <a:xfrm>
            <a:off x="115888" y="312738"/>
            <a:ext cx="882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latin typeface="Arial" charset="0"/>
              </a:rPr>
              <a:t>Modelový příklad – solární ohřev vody a vytápění</a:t>
            </a:r>
          </a:p>
        </p:txBody>
      </p:sp>
      <p:sp>
        <p:nvSpPr>
          <p:cNvPr id="7171" name="TextovéPole 2"/>
          <p:cNvSpPr txBox="1">
            <a:spLocks noChangeArrowheads="1"/>
          </p:cNvSpPr>
          <p:nvPr/>
        </p:nvSpPr>
        <p:spPr bwMode="auto">
          <a:xfrm>
            <a:off x="1952625" y="187325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hadice na solární ohřev (1m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, 1400Kč) </a:t>
            </a:r>
            <a:r>
              <a:rPr lang="cs-CZ" altLang="cs-CZ" sz="2400" b="0">
                <a:latin typeface="Arial" charset="0"/>
                <a:hlinkClick r:id="rId2"/>
              </a:rPr>
              <a:t>zde</a:t>
            </a:r>
            <a:endParaRPr lang="cs-CZ" altLang="cs-CZ" sz="2400" b="0">
              <a:latin typeface="Arial" charset="0"/>
            </a:endParaRPr>
          </a:p>
        </p:txBody>
      </p:sp>
      <p:sp>
        <p:nvSpPr>
          <p:cNvPr id="7173" name="TextovéPole 4"/>
          <p:cNvSpPr txBox="1">
            <a:spLocks noChangeArrowheads="1"/>
          </p:cNvSpPr>
          <p:nvPr/>
        </p:nvSpPr>
        <p:spPr bwMode="auto">
          <a:xfrm>
            <a:off x="1497013" y="3249613"/>
            <a:ext cx="7566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energetický zisk za jeden letní slunečný den: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					cca 10kWh/m</a:t>
            </a:r>
            <a:r>
              <a:rPr lang="cs-CZ" altLang="cs-CZ" sz="2400" b="0" baseline="30000">
                <a:latin typeface="Arial" charset="0"/>
              </a:rPr>
              <a:t>2</a:t>
            </a:r>
            <a:endParaRPr lang="cs-CZ" altLang="cs-CZ" sz="2400" b="0">
              <a:latin typeface="Arial" charset="0"/>
            </a:endParaRPr>
          </a:p>
        </p:txBody>
      </p:sp>
      <p:sp>
        <p:nvSpPr>
          <p:cNvPr id="7174" name="TextovéPole 5"/>
          <p:cNvSpPr txBox="1">
            <a:spLocks noChangeArrowheads="1"/>
          </p:cNvSpPr>
          <p:nvPr/>
        </p:nvSpPr>
        <p:spPr bwMode="auto">
          <a:xfrm>
            <a:off x="896938" y="4443413"/>
            <a:ext cx="724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Za jeden letní měsíc je investice zpět 1kWh – 5Kč.</a:t>
            </a:r>
          </a:p>
        </p:txBody>
      </p:sp>
      <p:sp>
        <p:nvSpPr>
          <p:cNvPr id="7175" name="TextovéPole 6"/>
          <p:cNvSpPr txBox="1">
            <a:spLocks noChangeArrowheads="1"/>
          </p:cNvSpPr>
          <p:nvPr/>
        </p:nvSpPr>
        <p:spPr bwMode="auto">
          <a:xfrm>
            <a:off x="468313" y="1379538"/>
            <a:ext cx="771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solidFill>
                  <a:schemeClr val="accent2"/>
                </a:solidFill>
                <a:latin typeface="Arial" charset="0"/>
              </a:rPr>
              <a:t>Varianta 1 -  svítí slunce mám, nesvítí, nemám.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/>
      <p:bldP spid="7174" grpId="0"/>
      <p:bldP spid="717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ovéPole 1"/>
          <p:cNvSpPr txBox="1">
            <a:spLocks noChangeArrowheads="1"/>
          </p:cNvSpPr>
          <p:nvPr/>
        </p:nvSpPr>
        <p:spPr bwMode="auto">
          <a:xfrm>
            <a:off x="396875" y="479425"/>
            <a:ext cx="7951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accent2"/>
                </a:solidFill>
                <a:latin typeface="Arial" charset="0"/>
              </a:rPr>
              <a:t>Varianta 2 –  celé léto, část jara a podzimu</a:t>
            </a:r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1033463" y="1120775"/>
            <a:ext cx="6281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Kompletní solární systém na rodinný dům</a:t>
            </a:r>
          </a:p>
        </p:txBody>
      </p:sp>
      <p:sp>
        <p:nvSpPr>
          <p:cNvPr id="8196" name="TextovéPole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1174750" y="1719263"/>
            <a:ext cx="17970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solární set</a:t>
            </a:r>
          </a:p>
        </p:txBody>
      </p:sp>
      <p:sp>
        <p:nvSpPr>
          <p:cNvPr id="8197" name="TextovéPole 4"/>
          <p:cNvSpPr txBox="1">
            <a:spLocks noChangeArrowheads="1"/>
          </p:cNvSpPr>
          <p:nvPr/>
        </p:nvSpPr>
        <p:spPr bwMode="auto">
          <a:xfrm>
            <a:off x="3059113" y="1716088"/>
            <a:ext cx="563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5m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, 1500kWh/rok, 7500Kč úspora</a:t>
            </a:r>
          </a:p>
        </p:txBody>
      </p:sp>
      <p:sp>
        <p:nvSpPr>
          <p:cNvPr id="8198" name="TextovéPole 5"/>
          <p:cNvSpPr txBox="1">
            <a:spLocks noChangeArrowheads="1"/>
          </p:cNvSpPr>
          <p:nvPr/>
        </p:nvSpPr>
        <p:spPr bwMode="auto">
          <a:xfrm>
            <a:off x="6467475" y="2339975"/>
            <a:ext cx="210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návratnost 10 a více let</a:t>
            </a:r>
          </a:p>
        </p:txBody>
      </p:sp>
      <p:pic>
        <p:nvPicPr>
          <p:cNvPr id="8199" name="Picture 2" descr="http://www.solarpower.cz/home/images/srovnanik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176463"/>
            <a:ext cx="5878512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ovéPole 6"/>
          <p:cNvSpPr txBox="1">
            <a:spLocks noChangeArrowheads="1"/>
          </p:cNvSpPr>
          <p:nvPr/>
        </p:nvSpPr>
        <p:spPr bwMode="auto">
          <a:xfrm>
            <a:off x="6183313" y="3937000"/>
            <a:ext cx="2873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Zdaleka nepokryje celoroční spotřebu</a:t>
            </a:r>
          </a:p>
        </p:txBody>
      </p:sp>
      <p:sp>
        <p:nvSpPr>
          <p:cNvPr id="8201" name="TextovéPole 7"/>
          <p:cNvSpPr txBox="1">
            <a:spLocks noChangeArrowheads="1"/>
          </p:cNvSpPr>
          <p:nvPr/>
        </p:nvSpPr>
        <p:spPr bwMode="auto">
          <a:xfrm>
            <a:off x="6203950" y="5095875"/>
            <a:ext cx="2635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Pokles účinnosti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Primary%20Energy%20Supply%20-%20Contributions%20from%20Fossil%20and%20Nuclear%20Fuel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85738"/>
            <a:ext cx="57912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508750" y="4667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Prognóza 1</a:t>
            </a:r>
          </a:p>
        </p:txBody>
      </p:sp>
      <p:pic>
        <p:nvPicPr>
          <p:cNvPr id="160772" name="Picture 6" descr="UHDGdeplet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579813"/>
            <a:ext cx="534193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3" name="Text Box 7"/>
          <p:cNvSpPr txBox="1">
            <a:spLocks noChangeArrowheads="1"/>
          </p:cNvSpPr>
          <p:nvPr/>
        </p:nvSpPr>
        <p:spPr bwMode="auto">
          <a:xfrm>
            <a:off x="457200" y="4037013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Prognóza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ovéPole 1"/>
          <p:cNvSpPr txBox="1">
            <a:spLocks noChangeArrowheads="1"/>
          </p:cNvSpPr>
          <p:nvPr/>
        </p:nvSpPr>
        <p:spPr bwMode="auto">
          <a:xfrm>
            <a:off x="396875" y="568325"/>
            <a:ext cx="406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accent2"/>
                </a:solidFill>
                <a:latin typeface="Arial" charset="0"/>
              </a:rPr>
              <a:t>Varianta 3 – celý rok</a:t>
            </a:r>
          </a:p>
        </p:txBody>
      </p:sp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773113" y="1349375"/>
            <a:ext cx="748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Akumulace energie v tepelně  izolované vodní nádrži.</a:t>
            </a:r>
          </a:p>
        </p:txBody>
      </p:sp>
      <p:sp>
        <p:nvSpPr>
          <p:cNvPr id="9220" name="TextovéPole 3"/>
          <p:cNvSpPr txBox="1">
            <a:spLocks noChangeArrowheads="1"/>
          </p:cNvSpPr>
          <p:nvPr/>
        </p:nvSpPr>
        <p:spPr bwMode="auto">
          <a:xfrm>
            <a:off x="676275" y="2071688"/>
            <a:ext cx="7669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Průměrný  nízkoenergetický dům 100m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 , 30kWh/m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, 3000kWh na vytápění.</a:t>
            </a:r>
          </a:p>
        </p:txBody>
      </p:sp>
      <p:sp>
        <p:nvSpPr>
          <p:cNvPr id="9221" name="TextovéPole 4"/>
          <p:cNvSpPr txBox="1">
            <a:spLocks noChangeArrowheads="1"/>
          </p:cNvSpPr>
          <p:nvPr/>
        </p:nvSpPr>
        <p:spPr bwMode="auto">
          <a:xfrm>
            <a:off x="676275" y="3203575"/>
            <a:ext cx="662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Průměrná spotřeba teplé vody: 40l/osoba den</a:t>
            </a:r>
          </a:p>
        </p:txBody>
      </p:sp>
      <p:sp>
        <p:nvSpPr>
          <p:cNvPr id="9222" name="TextovéPole 5"/>
          <p:cNvSpPr txBox="1">
            <a:spLocks noChangeArrowheads="1"/>
          </p:cNvSpPr>
          <p:nvPr/>
        </p:nvSpPr>
        <p:spPr bwMode="auto">
          <a:xfrm>
            <a:off x="723900" y="3946525"/>
            <a:ext cx="8169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Zimní spotřeba teplá voda 4 členná rodina – polovina celoroční, 1200kWh</a:t>
            </a:r>
          </a:p>
        </p:txBody>
      </p:sp>
      <p:sp>
        <p:nvSpPr>
          <p:cNvPr id="9223" name="TextovéPole 6"/>
          <p:cNvSpPr txBox="1">
            <a:spLocks noChangeArrowheads="1"/>
          </p:cNvSpPr>
          <p:nvPr/>
        </p:nvSpPr>
        <p:spPr bwMode="auto">
          <a:xfrm>
            <a:off x="723900" y="5686425"/>
            <a:ext cx="8267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Pro akumulaci je potřeba nádrž cca 120m</a:t>
            </a:r>
            <a:r>
              <a:rPr lang="cs-CZ" altLang="cs-CZ" sz="2400" b="0" baseline="30000">
                <a:latin typeface="Arial" charset="0"/>
              </a:rPr>
              <a:t>3</a:t>
            </a:r>
            <a:r>
              <a:rPr lang="cs-CZ" altLang="cs-CZ" sz="2400" b="0">
                <a:latin typeface="Arial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				krychle o hraně 5m.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23900" y="4953000"/>
            <a:ext cx="653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Celkem 4200kWh akumulace na zimu.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ovéPole 1"/>
          <p:cNvSpPr txBox="1">
            <a:spLocks noChangeArrowheads="1"/>
          </p:cNvSpPr>
          <p:nvPr/>
        </p:nvSpPr>
        <p:spPr bwMode="auto">
          <a:xfrm>
            <a:off x="423863" y="490538"/>
            <a:ext cx="5291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Pokles účinnosti – tepelné ztráty</a:t>
            </a:r>
          </a:p>
        </p:txBody>
      </p:sp>
      <p:sp>
        <p:nvSpPr>
          <p:cNvPr id="10247" name="TextovéPole 6"/>
          <p:cNvSpPr txBox="1">
            <a:spLocks noChangeArrowheads="1"/>
          </p:cNvSpPr>
          <p:nvPr/>
        </p:nvSpPr>
        <p:spPr bwMode="auto">
          <a:xfrm>
            <a:off x="892175" y="2022475"/>
            <a:ext cx="5835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tloušťka izolace 50cm</a:t>
            </a:r>
          </a:p>
        </p:txBody>
      </p:sp>
      <p:sp>
        <p:nvSpPr>
          <p:cNvPr id="10249" name="TextovéPole 8"/>
          <p:cNvSpPr txBox="1">
            <a:spLocks noChangeArrowheads="1"/>
          </p:cNvSpPr>
          <p:nvPr/>
        </p:nvSpPr>
        <p:spPr bwMode="auto">
          <a:xfrm>
            <a:off x="4873625" y="3778250"/>
            <a:ext cx="355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ztráty asi 50%, </a:t>
            </a:r>
          </a:p>
        </p:txBody>
      </p:sp>
      <p:graphicFrame>
        <p:nvGraphicFramePr>
          <p:cNvPr id="57349" name="Object 14"/>
          <p:cNvGraphicFramePr>
            <a:graphicFrameLocks noChangeAspect="1"/>
          </p:cNvGraphicFramePr>
          <p:nvPr/>
        </p:nvGraphicFramePr>
        <p:xfrm>
          <a:off x="5988050" y="412750"/>
          <a:ext cx="17970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Equation" r:id="rId3" imgW="761669" imgH="393529" progId="Equation.DSMT4">
                  <p:embed/>
                </p:oleObj>
              </mc:Choice>
              <mc:Fallback>
                <p:oleObj name="Equation" r:id="rId3" imgW="761669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412750"/>
                        <a:ext cx="179705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ovéPole 1"/>
          <p:cNvSpPr txBox="1">
            <a:spLocks noChangeArrowheads="1"/>
          </p:cNvSpPr>
          <p:nvPr/>
        </p:nvSpPr>
        <p:spPr bwMode="auto">
          <a:xfrm>
            <a:off x="1223963" y="4605338"/>
            <a:ext cx="573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izolace + beton: díra s rozměry 7x7x7m</a:t>
            </a:r>
            <a:r>
              <a:rPr lang="cs-CZ" altLang="cs-CZ" sz="2400" baseline="30000">
                <a:latin typeface="Arial" charset="0"/>
              </a:rPr>
              <a:t>3</a:t>
            </a:r>
          </a:p>
        </p:txBody>
      </p:sp>
      <p:sp>
        <p:nvSpPr>
          <p:cNvPr id="2" name="Obdélník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23961" y="2727362"/>
            <a:ext cx="6881893" cy="754309"/>
          </a:xfrm>
          <a:prstGeom prst="rect">
            <a:avLst/>
          </a:prstGeom>
          <a:blipFill rotWithShape="1">
            <a:blip r:embed="rId5"/>
            <a:stretch>
              <a:fillRect b="-4839"/>
            </a:stretch>
          </a:blipFill>
        </p:spPr>
        <p:txBody>
          <a:bodyPr/>
          <a:lstStyle/>
          <a:p>
            <a:pPr>
              <a:defRPr/>
            </a:pPr>
            <a:r>
              <a:rPr lang="cs-CZ" b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9" grpId="0"/>
      <p:bldP spid="1434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111250" y="1754188"/>
            <a:ext cx="709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Cíl: zajistit akumulaci pro 1 mil. domácností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395663" y="2746375"/>
            <a:ext cx="322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investice 1 bilión Kč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394075" y="3703638"/>
            <a:ext cx="508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šestiletá výroba betonu v celé ČR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925513" y="4625975"/>
            <a:ext cx="7815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Získá se několik procent celkové spotřeby energie ČR</a:t>
            </a:r>
          </a:p>
        </p:txBody>
      </p:sp>
      <p:sp>
        <p:nvSpPr>
          <p:cNvPr id="58375" name="TextovéPole 4"/>
          <p:cNvSpPr txBox="1">
            <a:spLocks noChangeArrowheads="1"/>
          </p:cNvSpPr>
          <p:nvPr/>
        </p:nvSpPr>
        <p:spPr bwMode="auto">
          <a:xfrm>
            <a:off x="646113" y="352425"/>
            <a:ext cx="3462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Investice 1 mil. Kč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332"/>
            <a:ext cx="9144001" cy="550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2600" y="2370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/>
              <a:t>Německo poslední rok</a:t>
            </a:r>
            <a:endParaRPr lang="cs-CZ" b="0" dirty="0"/>
          </a:p>
        </p:txBody>
      </p:sp>
      <p:sp>
        <p:nvSpPr>
          <p:cNvPr id="3" name="TextovéPole 2">
            <a:hlinkClick r:id="rId3"/>
          </p:cNvPr>
          <p:cNvSpPr txBox="1"/>
          <p:nvPr/>
        </p:nvSpPr>
        <p:spPr>
          <a:xfrm>
            <a:off x="6307667" y="6443133"/>
            <a:ext cx="1456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smtClean="0"/>
              <a:t>odkaz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val="8215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ovéPole 1"/>
          <p:cNvSpPr txBox="1">
            <a:spLocks noChangeArrowheads="1"/>
          </p:cNvSpPr>
          <p:nvPr/>
        </p:nvSpPr>
        <p:spPr bwMode="auto">
          <a:xfrm>
            <a:off x="2235200" y="663575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Základní problém: akumulace</a:t>
            </a:r>
          </a:p>
        </p:txBody>
      </p:sp>
      <p:pic>
        <p:nvPicPr>
          <p:cNvPr id="60419" name="Picture 3" descr="solar-radiation-diagram-60de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512888"/>
            <a:ext cx="6138862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ovéPole 1"/>
          <p:cNvSpPr txBox="1">
            <a:spLocks noChangeArrowheads="1"/>
          </p:cNvSpPr>
          <p:nvPr/>
        </p:nvSpPr>
        <p:spPr bwMode="auto">
          <a:xfrm>
            <a:off x="2609850" y="2655888"/>
            <a:ext cx="4484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Na úvod jedna kuriozita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ovéPole 1"/>
          <p:cNvSpPr txBox="1">
            <a:spLocks noChangeArrowheads="1"/>
          </p:cNvSpPr>
          <p:nvPr/>
        </p:nvSpPr>
        <p:spPr bwMode="auto">
          <a:xfrm>
            <a:off x="379413" y="339725"/>
            <a:ext cx="4757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latin typeface="Arial" charset="0"/>
              </a:rPr>
              <a:t>Gravitační akumulace </a:t>
            </a:r>
            <a:r>
              <a:rPr lang="cs-CZ" altLang="cs-CZ" sz="2800">
                <a:latin typeface="Arial" charset="0"/>
                <a:hlinkClick r:id="rId2"/>
              </a:rPr>
              <a:t>zde</a:t>
            </a:r>
            <a:endParaRPr lang="cs-CZ" altLang="cs-CZ" sz="2800">
              <a:latin typeface="Arial" charset="0"/>
            </a:endParaRPr>
          </a:p>
        </p:txBody>
      </p:sp>
      <p:pic>
        <p:nvPicPr>
          <p:cNvPr id="62467" name="Picture 7" descr="https://www.nazeleno.cz/wp-content/uploads/2018/12/energy_v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339725"/>
            <a:ext cx="324008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ovéPole 2"/>
          <p:cNvSpPr txBox="1">
            <a:spLocks noChangeArrowheads="1"/>
          </p:cNvSpPr>
          <p:nvPr/>
        </p:nvSpPr>
        <p:spPr bwMode="auto">
          <a:xfrm>
            <a:off x="442913" y="1998663"/>
            <a:ext cx="2709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Modelový příklad</a:t>
            </a:r>
          </a:p>
        </p:txBody>
      </p:sp>
      <p:sp>
        <p:nvSpPr>
          <p:cNvPr id="87045" name="TextovéPole 3"/>
          <p:cNvSpPr txBox="1">
            <a:spLocks noChangeArrowheads="1"/>
          </p:cNvSpPr>
          <p:nvPr/>
        </p:nvSpPr>
        <p:spPr bwMode="auto">
          <a:xfrm>
            <a:off x="1539875" y="2781300"/>
            <a:ext cx="5911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1000 tunové závaží do hloubky 1000m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(1000 tun = 700 vozů Octavia)</a:t>
            </a:r>
          </a:p>
        </p:txBody>
      </p:sp>
      <p:sp>
        <p:nvSpPr>
          <p:cNvPr id="87046" name="TextovéPole 4"/>
          <p:cNvSpPr txBox="1">
            <a:spLocks noChangeArrowheads="1"/>
          </p:cNvSpPr>
          <p:nvPr/>
        </p:nvSpPr>
        <p:spPr bwMode="auto">
          <a:xfrm>
            <a:off x="201613" y="4067175"/>
            <a:ext cx="348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Potenciální energie</a:t>
            </a:r>
          </a:p>
        </p:txBody>
      </p:sp>
      <p:sp>
        <p:nvSpPr>
          <p:cNvPr id="87047" name="TextovéPole 6"/>
          <p:cNvSpPr txBox="1">
            <a:spLocks noChangeArrowheads="1"/>
          </p:cNvSpPr>
          <p:nvPr/>
        </p:nvSpPr>
        <p:spPr bwMode="auto">
          <a:xfrm>
            <a:off x="3794125" y="5334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5 sekund práce Temelína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187700" y="4648200"/>
            <a:ext cx="5292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0" i="1">
                <a:latin typeface="Times New Roman" pitchFamily="18" charset="0"/>
              </a:rPr>
              <a:t>E</a:t>
            </a:r>
            <a:r>
              <a:rPr lang="cs-CZ" altLang="cs-CZ" sz="2800" b="0" i="1" baseline="-25000">
                <a:latin typeface="Times New Roman" pitchFamily="18" charset="0"/>
              </a:rPr>
              <a:t>p</a:t>
            </a:r>
            <a:r>
              <a:rPr lang="cs-CZ" altLang="cs-CZ" sz="2800" b="0" i="1">
                <a:latin typeface="Times New Roman" pitchFamily="18" charset="0"/>
              </a:rPr>
              <a:t> = mgh =10</a:t>
            </a:r>
            <a:r>
              <a:rPr lang="cs-CZ" altLang="cs-CZ" sz="2800" b="0" i="1" baseline="30000">
                <a:latin typeface="Times New Roman" pitchFamily="18" charset="0"/>
              </a:rPr>
              <a:t>6</a:t>
            </a:r>
            <a:r>
              <a:rPr lang="cs-CZ" altLang="cs-CZ" sz="2800" b="0" i="1">
                <a:latin typeface="Times New Roman" pitchFamily="18" charset="0"/>
              </a:rPr>
              <a:t>∙10 ∙1000 = 10</a:t>
            </a:r>
            <a:r>
              <a:rPr lang="cs-CZ" altLang="cs-CZ" sz="2800" b="0" i="1" baseline="30000">
                <a:latin typeface="Times New Roman" pitchFamily="18" charset="0"/>
              </a:rPr>
              <a:t>10</a:t>
            </a:r>
            <a:r>
              <a:rPr lang="cs-CZ" altLang="cs-CZ" sz="2800" b="0">
                <a:latin typeface="Times New Roman" pitchFamily="18" charset="0"/>
              </a:rPr>
              <a:t>J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431925" y="1012825"/>
            <a:ext cx="331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0">
                <a:latin typeface="Arial" charset="0"/>
              </a:rPr>
              <a:t>projekt Gravitriciti v Ostravě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/>
      <p:bldP spid="87046" grpId="0"/>
      <p:bldP spid="87047" grpId="0"/>
      <p:bldP spid="2" grpId="0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ovéPole 1"/>
          <p:cNvSpPr txBox="1">
            <a:spLocks noChangeArrowheads="1"/>
          </p:cNvSpPr>
          <p:nvPr/>
        </p:nvSpPr>
        <p:spPr bwMode="auto">
          <a:xfrm>
            <a:off x="615950" y="454025"/>
            <a:ext cx="3370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Možnosti akumulace:</a:t>
            </a:r>
          </a:p>
        </p:txBody>
      </p:sp>
      <p:sp>
        <p:nvSpPr>
          <p:cNvPr id="43011" name="TextovéPole 2"/>
          <p:cNvSpPr txBox="1">
            <a:spLocks noChangeArrowheads="1"/>
          </p:cNvSpPr>
          <p:nvPr/>
        </p:nvSpPr>
        <p:spPr bwMode="auto">
          <a:xfrm>
            <a:off x="2486025" y="1306513"/>
            <a:ext cx="56975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Krátkodobá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2400" b="0">
                <a:latin typeface="Arial" charset="0"/>
              </a:rPr>
              <a:t>akumulátorové baterie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2400" b="0">
                <a:latin typeface="Arial" charset="0"/>
              </a:rPr>
              <a:t>horká voda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2400" b="0">
                <a:latin typeface="Arial" charset="0"/>
              </a:rPr>
              <a:t>vodík (+ syntetická paliva)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2400" b="0">
                <a:latin typeface="Arial" charset="0"/>
              </a:rPr>
              <a:t>přečerpávací elektrárny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2400" b="0">
                <a:latin typeface="Arial" charset="0"/>
              </a:rPr>
              <a:t>gravitace</a:t>
            </a:r>
          </a:p>
        </p:txBody>
      </p:sp>
      <p:sp>
        <p:nvSpPr>
          <p:cNvPr id="43012" name="TextovéPole 3"/>
          <p:cNvSpPr txBox="1">
            <a:spLocks noChangeArrowheads="1"/>
          </p:cNvSpPr>
          <p:nvPr/>
        </p:nvSpPr>
        <p:spPr bwMode="auto">
          <a:xfrm>
            <a:off x="2436813" y="4854575"/>
            <a:ext cx="5697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Dlouhodobá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2400" b="0">
                <a:latin typeface="Arial" charset="0"/>
              </a:rPr>
              <a:t>vodík (+ syntetická paliva)</a:t>
            </a:r>
          </a:p>
          <a:p>
            <a:pPr lvl="3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2400" b="0">
                <a:latin typeface="Arial" charset="0"/>
              </a:rPr>
              <a:t>horká voda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2286000" y="1968500"/>
            <a:ext cx="45720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 b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44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646113" y="319088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accent2"/>
                </a:solidFill>
                <a:latin typeface="Arial" charset="0"/>
              </a:rPr>
              <a:t>Vodík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57213" y="1073150"/>
            <a:ext cx="79740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palivo s vysokou hmotnostní výhřevností (120MJ/kg)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						(nafta 43MJ/kg)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54025" y="2487613"/>
            <a:ext cx="8235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ale velmi malou objemovou:  1 litr nafty je 5000 litrů vodíku 					(za norm. tlaku) 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793750" y="3840163"/>
            <a:ext cx="6975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V současnosti používané tlakové nádoby 350 atm, počítá se s 700 atm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93750" y="5057775"/>
            <a:ext cx="782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energie potřebná ke kompresi cca 10% energie paliva</a:t>
            </a:r>
          </a:p>
        </p:txBody>
      </p:sp>
      <p:pic>
        <p:nvPicPr>
          <p:cNvPr id="64520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661025"/>
            <a:ext cx="127793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  <p:bldP spid="3" grpId="0"/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287338"/>
            <a:ext cx="48545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ovéPole 2"/>
          <p:cNvSpPr txBox="1">
            <a:spLocks noChangeArrowheads="1"/>
          </p:cNvSpPr>
          <p:nvPr/>
        </p:nvSpPr>
        <p:spPr bwMode="auto">
          <a:xfrm>
            <a:off x="5818188" y="411163"/>
            <a:ext cx="3124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350 kg stlačeného vodíku v 40t soupravě</a:t>
            </a:r>
          </a:p>
        </p:txBody>
      </p:sp>
      <p:pic>
        <p:nvPicPr>
          <p:cNvPr id="65540" name="Picture 2" descr="https://www.schwarzmueller.com/fileadmin/_processed_/3/f/csm_C_AG-38000_PIC1_81527e77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543300"/>
            <a:ext cx="403701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ovéPole 5"/>
          <p:cNvSpPr txBox="1">
            <a:spLocks noChangeArrowheads="1"/>
          </p:cNvSpPr>
          <p:nvPr/>
        </p:nvSpPr>
        <p:spPr bwMode="auto">
          <a:xfrm>
            <a:off x="5300663" y="3189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38 000l (32 000 kg) nafty v návěsu</a:t>
            </a:r>
          </a:p>
        </p:txBody>
      </p:sp>
      <p:sp>
        <p:nvSpPr>
          <p:cNvPr id="65542" name="TextovéPole 4"/>
          <p:cNvSpPr txBox="1">
            <a:spLocks noChangeArrowheads="1"/>
          </p:cNvSpPr>
          <p:nvPr/>
        </p:nvSpPr>
        <p:spPr bwMode="auto">
          <a:xfrm>
            <a:off x="5818188" y="1622425"/>
            <a:ext cx="286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spotřebuje na 100km jízdy 3% toho, co veze</a:t>
            </a:r>
          </a:p>
        </p:txBody>
      </p:sp>
      <p:sp>
        <p:nvSpPr>
          <p:cNvPr id="65543" name="TextovéPole 7"/>
          <p:cNvSpPr txBox="1">
            <a:spLocks noChangeArrowheads="1"/>
          </p:cNvSpPr>
          <p:nvPr/>
        </p:nvSpPr>
        <p:spPr bwMode="auto">
          <a:xfrm>
            <a:off x="5307013" y="4606925"/>
            <a:ext cx="300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spotřebuje na 100km jízdy 0,1% toho, co veze</a:t>
            </a:r>
          </a:p>
        </p:txBody>
      </p:sp>
      <p:pic>
        <p:nvPicPr>
          <p:cNvPr id="65544" name="Picture 2" descr="https://www.schwarzmueller.com/fileadmin/_processed_/3/f/csm_C_AG-38000_PIC1_81527e77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543300"/>
            <a:ext cx="40370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2" descr="https://www.schwarzmueller.com/fileadmin/_processed_/3/f/csm_C_AG-38000_PIC1_81527e77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543300"/>
            <a:ext cx="40370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2" descr="https://www.schwarzmueller.com/fileadmin/_processed_/3/f/csm_C_AG-38000_PIC1_81527e77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543300"/>
            <a:ext cx="40370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2" descr="https://www.schwarzmueller.com/fileadmin/_processed_/3/f/csm_C_AG-38000_PIC1_81527e77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543300"/>
            <a:ext cx="40370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2" descr="https://www.schwarzmueller.com/fileadmin/_processed_/3/f/csm_C_AG-38000_PIC1_81527e77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543300"/>
            <a:ext cx="40370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2" descr="https://www.schwarzmueller.com/fileadmin/_processed_/3/f/csm_C_AG-38000_PIC1_81527e77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532188"/>
            <a:ext cx="40370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4" name="Picture 2" descr="https://www.schwarzmueller.com/fileadmin/_processed_/3/f/csm_C_AG-38000_PIC1_81527e77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532188"/>
            <a:ext cx="40370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033588" y="2633663"/>
            <a:ext cx="5267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solidFill>
                  <a:schemeClr val="accent2"/>
                </a:solidFill>
                <a:latin typeface="Arial" charset="0"/>
              </a:rPr>
              <a:t>Ale zatím se to neděje!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ovéPole 1"/>
          <p:cNvSpPr txBox="1">
            <a:spLocks noChangeArrowheads="1"/>
          </p:cNvSpPr>
          <p:nvPr/>
        </p:nvSpPr>
        <p:spPr bwMode="auto">
          <a:xfrm>
            <a:off x="881063" y="2301875"/>
            <a:ext cx="706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" charset="0"/>
              </a:rPr>
              <a:t>Akumulace solární elektřiny ve vodíku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ovéPole 6"/>
          <p:cNvSpPr txBox="1">
            <a:spLocks noChangeArrowheads="1"/>
          </p:cNvSpPr>
          <p:nvPr/>
        </p:nvSpPr>
        <p:spPr bwMode="auto">
          <a:xfrm>
            <a:off x="304800" y="484188"/>
            <a:ext cx="785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Slunce → fotovoltaika → elektřina → vodík → elektřina</a:t>
            </a:r>
          </a:p>
        </p:txBody>
      </p:sp>
      <p:sp>
        <p:nvSpPr>
          <p:cNvPr id="72708" name="TextovéPole 7"/>
          <p:cNvSpPr txBox="1">
            <a:spLocks noChangeArrowheads="1"/>
          </p:cNvSpPr>
          <p:nvPr/>
        </p:nvSpPr>
        <p:spPr bwMode="auto">
          <a:xfrm>
            <a:off x="588963" y="1951038"/>
            <a:ext cx="629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Na 1m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 dopadne za rok asi 1000kWh</a:t>
            </a:r>
          </a:p>
        </p:txBody>
      </p:sp>
      <p:sp>
        <p:nvSpPr>
          <p:cNvPr id="72709" name="TextovéPole 8"/>
          <p:cNvSpPr txBox="1">
            <a:spLocks noChangeArrowheads="1"/>
          </p:cNvSpPr>
          <p:nvPr/>
        </p:nvSpPr>
        <p:spPr bwMode="auto">
          <a:xfrm>
            <a:off x="588963" y="2682875"/>
            <a:ext cx="773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Solární články vyrobí 200kWh (účinnost 20%)</a:t>
            </a:r>
          </a:p>
        </p:txBody>
      </p:sp>
      <p:sp>
        <p:nvSpPr>
          <p:cNvPr id="72710" name="TextovéPole 9"/>
          <p:cNvSpPr txBox="1">
            <a:spLocks noChangeArrowheads="1"/>
          </p:cNvSpPr>
          <p:nvPr/>
        </p:nvSpPr>
        <p:spPr bwMode="auto">
          <a:xfrm>
            <a:off x="600075" y="3281363"/>
            <a:ext cx="628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Elektrolýzou se získá 140kWh (70%)</a:t>
            </a:r>
          </a:p>
        </p:txBody>
      </p:sp>
      <p:sp>
        <p:nvSpPr>
          <p:cNvPr id="72711" name="TextovéPole 10"/>
          <p:cNvSpPr txBox="1">
            <a:spLocks noChangeArrowheads="1"/>
          </p:cNvSpPr>
          <p:nvPr/>
        </p:nvSpPr>
        <p:spPr bwMode="auto">
          <a:xfrm>
            <a:off x="600075" y="3952875"/>
            <a:ext cx="737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Po kompresních ztrátách zbude 126 kWh (90%)</a:t>
            </a:r>
          </a:p>
        </p:txBody>
      </p:sp>
      <p:sp>
        <p:nvSpPr>
          <p:cNvPr id="72712" name="TextovéPole 11"/>
          <p:cNvSpPr txBox="1">
            <a:spLocks noChangeArrowheads="1"/>
          </p:cNvSpPr>
          <p:nvPr/>
        </p:nvSpPr>
        <p:spPr bwMode="auto">
          <a:xfrm>
            <a:off x="600075" y="4581525"/>
            <a:ext cx="8451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Po spálení (palivový článek, hoření) zbude 50-75kWh (40-60%)  </a:t>
            </a:r>
            <a:r>
              <a:rPr lang="cs-CZ" altLang="cs-CZ" sz="2000" b="0">
                <a:latin typeface="Arial" charset="0"/>
              </a:rPr>
              <a:t>(V dalším budeme počítat s 60kWh)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ovéPole 5"/>
          <p:cNvSpPr txBox="1">
            <a:spLocks noChangeArrowheads="1"/>
          </p:cNvSpPr>
          <p:nvPr/>
        </p:nvSpPr>
        <p:spPr bwMode="auto">
          <a:xfrm>
            <a:off x="623888" y="379413"/>
            <a:ext cx="2776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Modelový příklad:</a:t>
            </a:r>
          </a:p>
        </p:txBody>
      </p:sp>
      <p:sp>
        <p:nvSpPr>
          <p:cNvPr id="68611" name="TextovéPole 1"/>
          <p:cNvSpPr txBox="1">
            <a:spLocks noChangeArrowheads="1"/>
          </p:cNvSpPr>
          <p:nvPr/>
        </p:nvSpPr>
        <p:spPr bwMode="auto">
          <a:xfrm>
            <a:off x="800100" y="996950"/>
            <a:ext cx="784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Akumulace energie na zimu pro české domácnosti</a:t>
            </a:r>
          </a:p>
        </p:txBody>
      </p:sp>
      <p:sp>
        <p:nvSpPr>
          <p:cNvPr id="83972" name="TextovéPole 3"/>
          <p:cNvSpPr txBox="1">
            <a:spLocks noChangeArrowheads="1"/>
          </p:cNvSpPr>
          <p:nvPr/>
        </p:nvSpPr>
        <p:spPr bwMode="auto">
          <a:xfrm>
            <a:off x="536575" y="1673225"/>
            <a:ext cx="7459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Spotřeba elektřiny domácností v období říjen-březen 8800GWh</a:t>
            </a:r>
          </a:p>
        </p:txBody>
      </p:sp>
      <p:sp>
        <p:nvSpPr>
          <p:cNvPr id="83976" name="TextovéPole 8"/>
          <p:cNvSpPr txBox="1">
            <a:spLocks noChangeArrowheads="1"/>
          </p:cNvSpPr>
          <p:nvPr/>
        </p:nvSpPr>
        <p:spPr bwMode="auto">
          <a:xfrm>
            <a:off x="635000" y="4270375"/>
            <a:ext cx="7718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Průměrná spotřeba teplé vody: 40l na osobu a den pro ČR v období říjen-březen</a:t>
            </a:r>
          </a:p>
        </p:txBody>
      </p:sp>
      <p:sp>
        <p:nvSpPr>
          <p:cNvPr id="83978" name="TextovéPole 10"/>
          <p:cNvSpPr txBox="1">
            <a:spLocks noChangeArrowheads="1"/>
          </p:cNvSpPr>
          <p:nvPr/>
        </p:nvSpPr>
        <p:spPr bwMode="auto">
          <a:xfrm>
            <a:off x="3803650" y="5791200"/>
            <a:ext cx="304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(systematické chyby)</a:t>
            </a:r>
          </a:p>
        </p:txBody>
      </p:sp>
      <p:sp>
        <p:nvSpPr>
          <p:cNvPr id="48135" name="TextovéPole 1"/>
          <p:cNvSpPr txBox="1">
            <a:spLocks noChangeArrowheads="1"/>
          </p:cNvSpPr>
          <p:nvPr/>
        </p:nvSpPr>
        <p:spPr bwMode="auto">
          <a:xfrm>
            <a:off x="536575" y="2628900"/>
            <a:ext cx="7624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4,5 mil domácností v průměrném nízkoenergetickém bytě (domě) s plochou 80m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 a spotřebou na vytápění 30kWh/m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 za rok.</a:t>
            </a:r>
          </a:p>
        </p:txBody>
      </p:sp>
      <p:sp>
        <p:nvSpPr>
          <p:cNvPr id="48136" name="TextovéPole 2"/>
          <p:cNvSpPr txBox="1">
            <a:spLocks noChangeArrowheads="1"/>
          </p:cNvSpPr>
          <p:nvPr/>
        </p:nvSpPr>
        <p:spPr bwMode="auto">
          <a:xfrm>
            <a:off x="5781675" y="3609975"/>
            <a:ext cx="184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10 000GWh</a:t>
            </a:r>
          </a:p>
        </p:txBody>
      </p:sp>
      <p:sp>
        <p:nvSpPr>
          <p:cNvPr id="48137" name="TextovéPole 13"/>
          <p:cNvSpPr txBox="1">
            <a:spLocks noChangeArrowheads="1"/>
          </p:cNvSpPr>
          <p:nvPr/>
        </p:nvSpPr>
        <p:spPr bwMode="auto">
          <a:xfrm>
            <a:off x="5792788" y="4932363"/>
            <a:ext cx="184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2 900GWh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6" grpId="0"/>
      <p:bldP spid="83978" grpId="0"/>
      <p:bldP spid="48135" grpId="0"/>
      <p:bldP spid="48136" grpId="0"/>
      <p:bldP spid="4813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ovéPole 1"/>
          <p:cNvSpPr txBox="1">
            <a:spLocks noChangeArrowheads="1"/>
          </p:cNvSpPr>
          <p:nvPr/>
        </p:nvSpPr>
        <p:spPr bwMode="auto">
          <a:xfrm>
            <a:off x="808038" y="763588"/>
            <a:ext cx="7291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Pro pokrytí zimních potřeb domácností bude potřeba 350km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 plochy solárních článků</a:t>
            </a:r>
          </a:p>
        </p:txBody>
      </p:sp>
      <p:sp>
        <p:nvSpPr>
          <p:cNvPr id="49155" name="TextovéPole 2"/>
          <p:cNvSpPr txBox="1">
            <a:spLocks noChangeArrowheads="1"/>
          </p:cNvSpPr>
          <p:nvPr/>
        </p:nvSpPr>
        <p:spPr bwMode="auto">
          <a:xfrm>
            <a:off x="4117975" y="1897063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Jen pro akumulaci na zimu!</a:t>
            </a:r>
          </a:p>
        </p:txBody>
      </p:sp>
      <p:sp>
        <p:nvSpPr>
          <p:cNvPr id="49156" name="TextovéPole 3"/>
          <p:cNvSpPr txBox="1">
            <a:spLocks noChangeArrowheads="1"/>
          </p:cNvSpPr>
          <p:nvPr/>
        </p:nvSpPr>
        <p:spPr bwMode="auto">
          <a:xfrm>
            <a:off x="755650" y="4254500"/>
            <a:ext cx="7700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Spotřeba domácností je jen zlomkem celkové spotřeby státu (20 – 25%)</a:t>
            </a:r>
          </a:p>
        </p:txBody>
      </p:sp>
      <p:sp>
        <p:nvSpPr>
          <p:cNvPr id="49157" name="TextovéPole 4"/>
          <p:cNvSpPr txBox="1">
            <a:spLocks noChangeArrowheads="1"/>
          </p:cNvSpPr>
          <p:nvPr/>
        </p:nvSpPr>
        <p:spPr bwMode="auto">
          <a:xfrm>
            <a:off x="823913" y="2705100"/>
            <a:ext cx="7685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+ solární články na okamžitou letní spotřebu + články na krátkodobou akumulaci (noc, zamračené počasí)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ovéPole 1"/>
          <p:cNvSpPr txBox="1">
            <a:spLocks noChangeArrowheads="1"/>
          </p:cNvSpPr>
          <p:nvPr/>
        </p:nvSpPr>
        <p:spPr bwMode="auto">
          <a:xfrm>
            <a:off x="1050925" y="588963"/>
            <a:ext cx="7256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Lze tedy odhadnout, že bude potřeba cca 1 500km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 solárních článků.</a:t>
            </a:r>
          </a:p>
        </p:txBody>
      </p:sp>
      <p:sp>
        <p:nvSpPr>
          <p:cNvPr id="50179" name="TextovéPole 2"/>
          <p:cNvSpPr txBox="1">
            <a:spLocks noChangeArrowheads="1"/>
          </p:cNvSpPr>
          <p:nvPr/>
        </p:nvSpPr>
        <p:spPr bwMode="auto">
          <a:xfrm>
            <a:off x="1895475" y="2093913"/>
            <a:ext cx="544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i kdyby to byla polovina.....</a:t>
            </a:r>
          </a:p>
        </p:txBody>
      </p:sp>
      <p:sp>
        <p:nvSpPr>
          <p:cNvPr id="50181" name="TextovéPole 4"/>
          <p:cNvSpPr txBox="1">
            <a:spLocks noChangeArrowheads="1"/>
          </p:cNvSpPr>
          <p:nvPr/>
        </p:nvSpPr>
        <p:spPr bwMode="auto">
          <a:xfrm>
            <a:off x="4465638" y="4684713"/>
            <a:ext cx="376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je to zcela mimo realitu.</a:t>
            </a:r>
          </a:p>
        </p:txBody>
      </p:sp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1895475" y="3175000"/>
            <a:ext cx="544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i kdyby to byla třetina.....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1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ovéPole 1"/>
          <p:cNvSpPr txBox="1">
            <a:spLocks noChangeArrowheads="1"/>
          </p:cNvSpPr>
          <p:nvPr/>
        </p:nvSpPr>
        <p:spPr bwMode="auto">
          <a:xfrm>
            <a:off x="830263" y="1201738"/>
            <a:ext cx="745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Máme 500km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 solárních článků (200W/m</a:t>
            </a:r>
            <a:r>
              <a:rPr lang="cs-CZ" altLang="cs-CZ" sz="2400" b="0" baseline="30000">
                <a:latin typeface="Arial" charset="0"/>
              </a:rPr>
              <a:t>2</a:t>
            </a:r>
            <a:r>
              <a:rPr lang="cs-CZ" altLang="cs-CZ" sz="2400" b="0">
                <a:latin typeface="Arial" charset="0"/>
              </a:rPr>
              <a:t>).</a:t>
            </a:r>
          </a:p>
        </p:txBody>
      </p:sp>
      <p:sp>
        <p:nvSpPr>
          <p:cNvPr id="51203" name="TextovéPole 2"/>
          <p:cNvSpPr txBox="1">
            <a:spLocks noChangeArrowheads="1"/>
          </p:cNvSpPr>
          <p:nvPr/>
        </p:nvSpPr>
        <p:spPr bwMode="auto">
          <a:xfrm>
            <a:off x="1147763" y="2327275"/>
            <a:ext cx="62658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Ve slunečném dni se v síti objeví 100GW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0">
                <a:latin typeface="Arial" charset="0"/>
              </a:rPr>
              <a:t>(50 elektráren Temelín)</a:t>
            </a:r>
          </a:p>
        </p:txBody>
      </p:sp>
      <p:sp>
        <p:nvSpPr>
          <p:cNvPr id="51204" name="TextovéPole 3"/>
          <p:cNvSpPr txBox="1">
            <a:spLocks noChangeArrowheads="1"/>
          </p:cNvSpPr>
          <p:nvPr/>
        </p:nvSpPr>
        <p:spPr bwMode="auto">
          <a:xfrm>
            <a:off x="654050" y="3860800"/>
            <a:ext cx="7912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a bude muset být k dispozici infrastruktura, která tento výkon dokáže zpracovat (elektrolýza, komprese)</a:t>
            </a:r>
          </a:p>
        </p:txBody>
      </p:sp>
      <p:sp>
        <p:nvSpPr>
          <p:cNvPr id="51206" name="TextovéPole 5"/>
          <p:cNvSpPr txBox="1">
            <a:spLocks noChangeArrowheads="1"/>
          </p:cNvSpPr>
          <p:nvPr/>
        </p:nvSpPr>
        <p:spPr bwMode="auto">
          <a:xfrm>
            <a:off x="3287713" y="5076825"/>
            <a:ext cx="501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a to vše se má stihnout za 26 let.</a:t>
            </a:r>
          </a:p>
        </p:txBody>
      </p:sp>
      <p:sp>
        <p:nvSpPr>
          <p:cNvPr id="71686" name="Text Box 8"/>
          <p:cNvSpPr txBox="1">
            <a:spLocks noChangeArrowheads="1"/>
          </p:cNvSpPr>
          <p:nvPr/>
        </p:nvSpPr>
        <p:spPr bwMode="auto">
          <a:xfrm>
            <a:off x="282575" y="315913"/>
            <a:ext cx="488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Uvažujme tu třetinu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654050" y="5875338"/>
            <a:ext cx="39020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Ani desetina není reálná!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  <p:bldP spid="51204" grpId="0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ovéPole 1"/>
          <p:cNvSpPr txBox="1">
            <a:spLocks noChangeArrowheads="1"/>
          </p:cNvSpPr>
          <p:nvPr/>
        </p:nvSpPr>
        <p:spPr bwMode="auto">
          <a:xfrm>
            <a:off x="730250" y="284163"/>
            <a:ext cx="2605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Elektromobilita</a:t>
            </a:r>
          </a:p>
        </p:txBody>
      </p:sp>
      <p:sp>
        <p:nvSpPr>
          <p:cNvPr id="67587" name="TextovéPole 2"/>
          <p:cNvSpPr txBox="1">
            <a:spLocks noChangeArrowheads="1"/>
          </p:cNvSpPr>
          <p:nvPr/>
        </p:nvSpPr>
        <p:spPr bwMode="auto">
          <a:xfrm>
            <a:off x="3430588" y="284163"/>
            <a:ext cx="54483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Kam kráčíš elektromobilito?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charset="0"/>
                <a:hlinkClick r:id="rId2"/>
              </a:rPr>
              <a:t>(ČVUT, Fakulta strojní)</a:t>
            </a:r>
            <a:endParaRPr lang="cs-CZ" altLang="cs-CZ" sz="1800">
              <a:latin typeface="Arial" charset="0"/>
            </a:endParaRPr>
          </a:p>
        </p:txBody>
      </p:sp>
      <p:pic>
        <p:nvPicPr>
          <p:cNvPr id="67588" name="Picture 4" descr="album/Album_Model_Album/1388/image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962025"/>
            <a:ext cx="7735887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ovéPole 3"/>
          <p:cNvSpPr txBox="1">
            <a:spLocks noChangeArrowheads="1"/>
          </p:cNvSpPr>
          <p:nvPr/>
        </p:nvSpPr>
        <p:spPr bwMode="auto">
          <a:xfrm>
            <a:off x="814388" y="5756275"/>
            <a:ext cx="5518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Energetický mix ČR: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			</a:t>
            </a:r>
            <a:r>
              <a:rPr lang="cs-CZ" altLang="cs-CZ" sz="2000">
                <a:latin typeface="Arial" charset="0"/>
              </a:rPr>
              <a:t>0,52 kg CO</a:t>
            </a:r>
            <a:r>
              <a:rPr lang="cs-CZ" altLang="cs-CZ" sz="2000" baseline="-25000">
                <a:latin typeface="Arial" charset="0"/>
              </a:rPr>
              <a:t>2</a:t>
            </a:r>
            <a:r>
              <a:rPr lang="cs-CZ" altLang="cs-CZ" sz="2000">
                <a:latin typeface="Arial" charset="0"/>
              </a:rPr>
              <a:t>/kWh</a:t>
            </a:r>
          </a:p>
        </p:txBody>
      </p:sp>
      <p:pic>
        <p:nvPicPr>
          <p:cNvPr id="67590" name="Picture 7" descr="Omlazený Hyundai Kona má české ceny. Prémie natlačila základ pod 400.000 Kč  – AutoRevue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567238"/>
            <a:ext cx="22225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descr="word-imag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71500"/>
            <a:ext cx="8672512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ovéPole 1"/>
          <p:cNvSpPr txBox="1">
            <a:spLocks noChangeArrowheads="1"/>
          </p:cNvSpPr>
          <p:nvPr/>
        </p:nvSpPr>
        <p:spPr bwMode="auto">
          <a:xfrm>
            <a:off x="793750" y="241300"/>
            <a:ext cx="377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Elektromobily:</a:t>
            </a:r>
          </a:p>
        </p:txBody>
      </p:sp>
      <p:sp>
        <p:nvSpPr>
          <p:cNvPr id="68611" name="TextovéPole 2"/>
          <p:cNvSpPr txBox="1">
            <a:spLocks noChangeArrowheads="1"/>
          </p:cNvSpPr>
          <p:nvPr/>
        </p:nvSpPr>
        <p:spPr bwMode="auto">
          <a:xfrm>
            <a:off x="1685925" y="865188"/>
            <a:ext cx="645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charset="0"/>
              </a:rPr>
              <a:t>Omezený dojezd, dlouhé dobíjení</a:t>
            </a:r>
          </a:p>
        </p:txBody>
      </p:sp>
      <p:sp>
        <p:nvSpPr>
          <p:cNvPr id="68612" name="TextovéPole 3"/>
          <p:cNvSpPr txBox="1">
            <a:spLocks noChangeArrowheads="1"/>
          </p:cNvSpPr>
          <p:nvPr/>
        </p:nvSpPr>
        <p:spPr bwMode="auto">
          <a:xfrm>
            <a:off x="1685925" y="1792288"/>
            <a:ext cx="6186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charset="0"/>
              </a:rPr>
              <a:t>Omezená životnost nejdražší části</a:t>
            </a:r>
          </a:p>
        </p:txBody>
      </p:sp>
      <p:sp>
        <p:nvSpPr>
          <p:cNvPr id="68613" name="TextovéPole 4"/>
          <p:cNvSpPr txBox="1">
            <a:spLocks noChangeArrowheads="1"/>
          </p:cNvSpPr>
          <p:nvPr/>
        </p:nvSpPr>
        <p:spPr bwMode="auto">
          <a:xfrm>
            <a:off x="1685925" y="1330325"/>
            <a:ext cx="3844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charset="0"/>
              </a:rPr>
              <a:t>Vysoká cena</a:t>
            </a:r>
          </a:p>
        </p:txBody>
      </p:sp>
      <p:sp>
        <p:nvSpPr>
          <p:cNvPr id="68614" name="TextovéPole 5"/>
          <p:cNvSpPr txBox="1">
            <a:spLocks noChangeArrowheads="1"/>
          </p:cNvSpPr>
          <p:nvPr/>
        </p:nvSpPr>
        <p:spPr bwMode="auto">
          <a:xfrm>
            <a:off x="1685925" y="2279650"/>
            <a:ext cx="7186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charset="0"/>
              </a:rPr>
              <a:t>Surovinová náročnost baterií</a:t>
            </a:r>
          </a:p>
        </p:txBody>
      </p:sp>
      <p:sp>
        <p:nvSpPr>
          <p:cNvPr id="68615" name="TextovéPole 6"/>
          <p:cNvSpPr txBox="1">
            <a:spLocks noChangeArrowheads="1"/>
          </p:cNvSpPr>
          <p:nvPr/>
        </p:nvSpPr>
        <p:spPr bwMode="auto">
          <a:xfrm>
            <a:off x="1685925" y="2767013"/>
            <a:ext cx="7186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charset="0"/>
              </a:rPr>
              <a:t>Surovinová závislost (Čína)</a:t>
            </a:r>
          </a:p>
        </p:txBody>
      </p:sp>
      <p:sp>
        <p:nvSpPr>
          <p:cNvPr id="68616" name="TextovéPole 7"/>
          <p:cNvSpPr txBox="1">
            <a:spLocks noChangeArrowheads="1"/>
          </p:cNvSpPr>
          <p:nvPr/>
        </p:nvSpPr>
        <p:spPr bwMode="auto">
          <a:xfrm>
            <a:off x="1685925" y="3262313"/>
            <a:ext cx="7186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solidFill>
                  <a:srgbClr val="FF0000"/>
                </a:solidFill>
                <a:latin typeface="Arial" charset="0"/>
              </a:rPr>
              <a:t>Další nárok na výrobu elektřiny</a:t>
            </a:r>
          </a:p>
        </p:txBody>
      </p:sp>
      <p:sp>
        <p:nvSpPr>
          <p:cNvPr id="68617" name="TextovéPole 8"/>
          <p:cNvSpPr txBox="1">
            <a:spLocks noChangeArrowheads="1"/>
          </p:cNvSpPr>
          <p:nvPr/>
        </p:nvSpPr>
        <p:spPr bwMode="auto">
          <a:xfrm>
            <a:off x="1685925" y="3724275"/>
            <a:ext cx="7186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charset="0"/>
              </a:rPr>
              <a:t>Energetické ztráty při rozvodu, „tankování“ a skladování (v baterii)</a:t>
            </a:r>
          </a:p>
        </p:txBody>
      </p:sp>
      <p:sp>
        <p:nvSpPr>
          <p:cNvPr id="68618" name="TextovéPole 9"/>
          <p:cNvSpPr txBox="1">
            <a:spLocks noChangeArrowheads="1"/>
          </p:cNvSpPr>
          <p:nvPr/>
        </p:nvSpPr>
        <p:spPr bwMode="auto">
          <a:xfrm>
            <a:off x="1685925" y="4565650"/>
            <a:ext cx="7186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charset="0"/>
              </a:rPr>
              <a:t>Další nárok na skladování energie „na zimu“</a:t>
            </a:r>
          </a:p>
        </p:txBody>
      </p:sp>
      <p:sp>
        <p:nvSpPr>
          <p:cNvPr id="68619" name="TextovéPole 10"/>
          <p:cNvSpPr txBox="1">
            <a:spLocks noChangeArrowheads="1"/>
          </p:cNvSpPr>
          <p:nvPr/>
        </p:nvSpPr>
        <p:spPr bwMode="auto">
          <a:xfrm>
            <a:off x="1716088" y="5095875"/>
            <a:ext cx="7186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charset="0"/>
              </a:rPr>
              <a:t>Nezbytnost nové infrastruktury</a:t>
            </a:r>
          </a:p>
        </p:txBody>
      </p:sp>
      <p:sp>
        <p:nvSpPr>
          <p:cNvPr id="68620" name="TextovéPole 11"/>
          <p:cNvSpPr txBox="1">
            <a:spLocks noChangeArrowheads="1"/>
          </p:cNvSpPr>
          <p:nvPr/>
        </p:nvSpPr>
        <p:spPr bwMode="auto">
          <a:xfrm>
            <a:off x="1716088" y="5638800"/>
            <a:ext cx="718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charset="0"/>
              </a:rPr>
              <a:t>Nemorálnost dotací</a:t>
            </a:r>
          </a:p>
        </p:txBody>
      </p:sp>
      <p:sp>
        <p:nvSpPr>
          <p:cNvPr id="68621" name="TextovéPole 12"/>
          <p:cNvSpPr txBox="1">
            <a:spLocks noChangeArrowheads="1"/>
          </p:cNvSpPr>
          <p:nvPr/>
        </p:nvSpPr>
        <p:spPr bwMode="auto">
          <a:xfrm>
            <a:off x="1716088" y="6221413"/>
            <a:ext cx="3062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charset="0"/>
              </a:rPr>
              <a:t>Spotřební daň </a:t>
            </a:r>
          </a:p>
        </p:txBody>
      </p:sp>
      <p:sp>
        <p:nvSpPr>
          <p:cNvPr id="68622" name="TextovéPole 13"/>
          <p:cNvSpPr txBox="1">
            <a:spLocks noChangeArrowheads="1"/>
          </p:cNvSpPr>
          <p:nvPr/>
        </p:nvSpPr>
        <p:spPr bwMode="auto">
          <a:xfrm>
            <a:off x="5786438" y="6221413"/>
            <a:ext cx="3062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>
                <a:latin typeface="Arial" charset="0"/>
              </a:rPr>
              <a:t>Atd 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ovéPole 1"/>
          <p:cNvSpPr txBox="1">
            <a:spLocks noChangeArrowheads="1"/>
          </p:cNvSpPr>
          <p:nvPr/>
        </p:nvSpPr>
        <p:spPr bwMode="auto">
          <a:xfrm>
            <a:off x="785813" y="419100"/>
            <a:ext cx="718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0000"/>
                </a:solidFill>
                <a:latin typeface="Arial" charset="0"/>
              </a:rPr>
              <a:t>Další nárok na výrobu elektřiny</a:t>
            </a:r>
          </a:p>
        </p:txBody>
      </p:sp>
      <p:sp>
        <p:nvSpPr>
          <p:cNvPr id="69635" name="TextovéPole 2"/>
          <p:cNvSpPr txBox="1">
            <a:spLocks noChangeArrowheads="1"/>
          </p:cNvSpPr>
          <p:nvPr/>
        </p:nvSpPr>
        <p:spPr bwMode="auto">
          <a:xfrm>
            <a:off x="309563" y="1216025"/>
            <a:ext cx="417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Spotřeba nafty a benzínu:</a:t>
            </a:r>
          </a:p>
        </p:txBody>
      </p:sp>
      <p:sp>
        <p:nvSpPr>
          <p:cNvPr id="69636" name="TextovéPole 3"/>
          <p:cNvSpPr txBox="1">
            <a:spLocks noChangeArrowheads="1"/>
          </p:cNvSpPr>
          <p:nvPr/>
        </p:nvSpPr>
        <p:spPr bwMode="auto">
          <a:xfrm>
            <a:off x="2879725" y="1768475"/>
            <a:ext cx="565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5 000 tis. tun = 60 TWh (2019)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3 800 tis. tun = 43 TWh (2020 – covid)</a:t>
            </a:r>
          </a:p>
        </p:txBody>
      </p:sp>
      <p:sp>
        <p:nvSpPr>
          <p:cNvPr id="69637" name="TextovéPole 4"/>
          <p:cNvSpPr txBox="1">
            <a:spLocks noChangeArrowheads="1"/>
          </p:cNvSpPr>
          <p:nvPr/>
        </p:nvSpPr>
        <p:spPr bwMode="auto">
          <a:xfrm>
            <a:off x="679450" y="2649538"/>
            <a:ext cx="798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Účinnost spalovacího motoru: 40% (extrém 50%)</a:t>
            </a:r>
          </a:p>
        </p:txBody>
      </p:sp>
      <p:sp>
        <p:nvSpPr>
          <p:cNvPr id="69638" name="TextovéPole 5"/>
          <p:cNvSpPr txBox="1">
            <a:spLocks noChangeArrowheads="1"/>
          </p:cNvSpPr>
          <p:nvPr/>
        </p:nvSpPr>
        <p:spPr bwMode="auto">
          <a:xfrm>
            <a:off x="679450" y="3227388"/>
            <a:ext cx="6529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60TWh „příkonu“ je tedy cca 24TWh „výkonu“ </a:t>
            </a:r>
          </a:p>
        </p:txBody>
      </p:sp>
      <p:sp>
        <p:nvSpPr>
          <p:cNvPr id="69639" name="TextovéPole 6"/>
          <p:cNvSpPr txBox="1">
            <a:spLocks noChangeArrowheads="1"/>
          </p:cNvSpPr>
          <p:nvPr/>
        </p:nvSpPr>
        <p:spPr bwMode="auto">
          <a:xfrm>
            <a:off x="679450" y="3914775"/>
            <a:ext cx="7413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Což je asi 1,5 Temelína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charset="0"/>
              </a:rPr>
              <a:t>(při dokonale optimalizovaném odběru a bez započtení dalších ztrát.)</a:t>
            </a:r>
          </a:p>
        </p:txBody>
      </p:sp>
      <p:sp>
        <p:nvSpPr>
          <p:cNvPr id="69640" name="TextovéPole 7"/>
          <p:cNvSpPr txBox="1">
            <a:spLocks noChangeArrowheads="1"/>
          </p:cNvSpPr>
          <p:nvPr/>
        </p:nvSpPr>
        <p:spPr bwMode="auto">
          <a:xfrm>
            <a:off x="1382713" y="5035550"/>
            <a:ext cx="2973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charset="0"/>
              </a:rPr>
              <a:t>ztráty při nabíjení          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charset="0"/>
              </a:rPr>
              <a:t>ztráty při přenosu            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charset="0"/>
              </a:rPr>
              <a:t>účinnost elektromotoru  95%</a:t>
            </a:r>
          </a:p>
        </p:txBody>
      </p:sp>
      <p:sp>
        <p:nvSpPr>
          <p:cNvPr id="69641" name="TextovéPole 8"/>
          <p:cNvSpPr txBox="1">
            <a:spLocks noChangeArrowheads="1"/>
          </p:cNvSpPr>
          <p:nvPr/>
        </p:nvSpPr>
        <p:spPr bwMode="auto">
          <a:xfrm>
            <a:off x="1450975" y="5961063"/>
            <a:ext cx="2493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charset="0"/>
              </a:rPr>
              <a:t>Dodatečné ztráty 23%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charset="0"/>
              </a:rPr>
              <a:t> 0,85*0,95*0,95 = 0,77.</a:t>
            </a:r>
          </a:p>
        </p:txBody>
      </p:sp>
      <p:sp>
        <p:nvSpPr>
          <p:cNvPr id="69642" name="TextovéPole 9"/>
          <p:cNvSpPr txBox="1">
            <a:spLocks noChangeArrowheads="1"/>
          </p:cNvSpPr>
          <p:nvPr/>
        </p:nvSpPr>
        <p:spPr bwMode="auto">
          <a:xfrm>
            <a:off x="4364038" y="5961063"/>
            <a:ext cx="4433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Reálně spíše násobek této hodnoty</a:t>
            </a:r>
          </a:p>
        </p:txBody>
      </p:sp>
      <p:sp>
        <p:nvSpPr>
          <p:cNvPr id="69643" name="TextovéPole 9"/>
          <p:cNvSpPr txBox="1">
            <a:spLocks noChangeArrowheads="1"/>
          </p:cNvSpPr>
          <p:nvPr/>
        </p:nvSpPr>
        <p:spPr bwMode="auto">
          <a:xfrm>
            <a:off x="184150" y="4940300"/>
            <a:ext cx="1198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Ztráty:</a:t>
            </a:r>
          </a:p>
        </p:txBody>
      </p:sp>
      <p:sp>
        <p:nvSpPr>
          <p:cNvPr id="69644" name="TextovéPole 9"/>
          <p:cNvSpPr txBox="1">
            <a:spLocks noChangeArrowheads="1"/>
          </p:cNvSpPr>
          <p:nvPr/>
        </p:nvSpPr>
        <p:spPr bwMode="auto">
          <a:xfrm>
            <a:off x="5532438" y="5207000"/>
            <a:ext cx="2273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latin typeface="Arial" charset="0"/>
              </a:rPr>
              <a:t>2 Temelíny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69639" grpId="0"/>
      <p:bldP spid="69640" grpId="0"/>
      <p:bldP spid="69641" grpId="0"/>
      <p:bldP spid="69642" grpId="0"/>
      <p:bldP spid="696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867"/>
            <a:ext cx="9154320" cy="435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896938" y="311150"/>
            <a:ext cx="729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 dirty="0">
                <a:latin typeface="Arial" charset="0"/>
              </a:rPr>
              <a:t>Skutečnost: Spotřeba energie podle zdrojů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55734" y="6231467"/>
            <a:ext cx="253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dirty="0" smtClean="0"/>
              <a:t>https://ourworldindata.org</a:t>
            </a:r>
            <a:endParaRPr lang="cs-CZ" sz="1600" b="0" dirty="0"/>
          </a:p>
        </p:txBody>
      </p:sp>
    </p:spTree>
    <p:extLst>
      <p:ext uri="{BB962C8B-B14F-4D97-AF65-F5344CB8AC3E}">
        <p14:creationId xmlns:p14="http://schemas.microsoft.com/office/powerpoint/2010/main" val="5863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04888" y="457200"/>
            <a:ext cx="7388225" cy="5795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76803" name="Graf 3"/>
          <p:cNvGraphicFramePr>
            <a:graphicFrameLocks/>
          </p:cNvGraphicFramePr>
          <p:nvPr/>
        </p:nvGraphicFramePr>
        <p:xfrm>
          <a:off x="1204913" y="917575"/>
          <a:ext cx="6311900" cy="524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r:id="rId3" imgW="6316003" imgH="5236918" progId="Excel.Chart.8">
                  <p:embed/>
                </p:oleObj>
              </mc:Choice>
              <mc:Fallback>
                <p:oleObj r:id="rId3" imgW="6316003" imgH="5236918" progId="Excel.Chart.8">
                  <p:embed/>
                  <p:pic>
                    <p:nvPicPr>
                      <p:cNvPr id="0" name="Graf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917575"/>
                        <a:ext cx="6311900" cy="524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7391400" y="3092450"/>
            <a:ext cx="468313" cy="2366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805" name="TextovéPole 7"/>
          <p:cNvSpPr txBox="1">
            <a:spLocks noChangeArrowheads="1"/>
          </p:cNvSpPr>
          <p:nvPr/>
        </p:nvSpPr>
        <p:spPr bwMode="auto">
          <a:xfrm>
            <a:off x="7221538" y="5580063"/>
            <a:ext cx="1171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Arial" charset="0"/>
              </a:rPr>
              <a:t>elektromobilita</a:t>
            </a:r>
          </a:p>
        </p:txBody>
      </p:sp>
      <p:sp>
        <p:nvSpPr>
          <p:cNvPr id="4" name="Obdélník 3"/>
          <p:cNvSpPr/>
          <p:nvPr/>
        </p:nvSpPr>
        <p:spPr>
          <a:xfrm>
            <a:off x="7391400" y="1397000"/>
            <a:ext cx="468313" cy="1695450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807" name="TextovéPole 5"/>
          <p:cNvSpPr txBox="1">
            <a:spLocks noChangeArrowheads="1"/>
          </p:cNvSpPr>
          <p:nvPr/>
        </p:nvSpPr>
        <p:spPr bwMode="auto">
          <a:xfrm>
            <a:off x="7394575" y="2006600"/>
            <a:ext cx="46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4000"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9144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ovéPole 1"/>
          <p:cNvSpPr txBox="1">
            <a:spLocks noChangeArrowheads="1"/>
          </p:cNvSpPr>
          <p:nvPr/>
        </p:nvSpPr>
        <p:spPr bwMode="auto">
          <a:xfrm>
            <a:off x="1543050" y="2630488"/>
            <a:ext cx="6764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0">
                <a:latin typeface="Arial" charset="0"/>
              </a:rPr>
              <a:t>Vynucená elektromobilita je nesmysl!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ovéPole 1"/>
          <p:cNvSpPr txBox="1">
            <a:spLocks noChangeArrowheads="1"/>
          </p:cNvSpPr>
          <p:nvPr/>
        </p:nvSpPr>
        <p:spPr bwMode="auto">
          <a:xfrm>
            <a:off x="893763" y="427038"/>
            <a:ext cx="7204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Racionální zdůvodnění pro zákaz spalovacích motorů existuje:</a:t>
            </a:r>
          </a:p>
        </p:txBody>
      </p:sp>
      <p:sp>
        <p:nvSpPr>
          <p:cNvPr id="75779" name="TextovéPole 2"/>
          <p:cNvSpPr txBox="1">
            <a:spLocks noChangeArrowheads="1"/>
          </p:cNvSpPr>
          <p:nvPr/>
        </p:nvSpPr>
        <p:spPr bwMode="auto">
          <a:xfrm>
            <a:off x="1300163" y="1809750"/>
            <a:ext cx="6411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Primárním cílem elektromobility není „bezemisní“ doprava.</a:t>
            </a:r>
          </a:p>
        </p:txBody>
      </p:sp>
      <p:sp>
        <p:nvSpPr>
          <p:cNvPr id="75780" name="TextovéPole 3"/>
          <p:cNvSpPr txBox="1">
            <a:spLocks noChangeArrowheads="1"/>
          </p:cNvSpPr>
          <p:nvPr/>
        </p:nvSpPr>
        <p:spPr bwMode="auto">
          <a:xfrm>
            <a:off x="1025525" y="3284538"/>
            <a:ext cx="7127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Primárním cílem je neumožnit velké většině populace přístup k individuální dopravě.</a:t>
            </a:r>
          </a:p>
        </p:txBody>
      </p:sp>
      <p:sp>
        <p:nvSpPr>
          <p:cNvPr id="75781" name="TextovéPole 4"/>
          <p:cNvSpPr txBox="1">
            <a:spLocks noChangeArrowheads="1"/>
          </p:cNvSpPr>
          <p:nvPr/>
        </p:nvSpPr>
        <p:spPr bwMode="auto">
          <a:xfrm>
            <a:off x="4318000" y="4932363"/>
            <a:ext cx="3779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Ano, pak to smysl dává!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  <p:bldP spid="7578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708025" y="1055688"/>
            <a:ext cx="7696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Green Deal je mylný projekt, který je v násobném rozporu s fyzikální a technickou realitou.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003300" y="4546600"/>
            <a:ext cx="747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Výsledkem nebude záchrana planety, ale bída.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728663" y="2211388"/>
            <a:ext cx="73167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Trend snižování spotřeby fosilních paliv je správný, ale harmonogram je zcela nerealistický a některé zvolené metody chybné.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Thermal_consumption"/>
          <p:cNvGraphicFramePr>
            <a:graphicFrameLocks noGrp="1"/>
          </p:cNvGraphicFramePr>
          <p:nvPr>
            <p:ph sz="quarter" idx="12"/>
          </p:nvPr>
        </p:nvGraphicFramePr>
        <p:xfrm>
          <a:off x="314325" y="1793875"/>
          <a:ext cx="7734300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5" r:id="rId3" imgW="7736494" imgH="4999153" progId="Excel.Chart.8">
                  <p:embed/>
                </p:oleObj>
              </mc:Choice>
              <mc:Fallback>
                <p:oleObj r:id="rId3" imgW="7736494" imgH="4999153" progId="Excel.Chart.8">
                  <p:embed/>
                  <p:pic>
                    <p:nvPicPr>
                      <p:cNvPr id="0" name="Thermal_consumption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1793875"/>
                        <a:ext cx="7734300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4213" y="1268413"/>
            <a:ext cx="3930650" cy="468312"/>
          </a:xfrm>
        </p:spPr>
        <p:txBody>
          <a:bodyPr/>
          <a:lstStyle/>
          <a:p>
            <a:r>
              <a:rPr lang="en-US" altLang="cs-CZ" sz="1600" b="1" smtClean="0"/>
              <a:t>Thermal coal consumption</a:t>
            </a:r>
          </a:p>
          <a:p>
            <a:r>
              <a:rPr lang="en-US" altLang="cs-CZ" sz="1600" smtClean="0"/>
              <a:t>billion short tons</a:t>
            </a:r>
          </a:p>
        </p:txBody>
      </p:sp>
      <p:sp>
        <p:nvSpPr>
          <p:cNvPr id="81924" name="Title 9"/>
          <p:cNvSpPr>
            <a:spLocks noGrp="1"/>
          </p:cNvSpPr>
          <p:nvPr>
            <p:ph type="title"/>
          </p:nvPr>
        </p:nvSpPr>
        <p:spPr>
          <a:xfrm>
            <a:off x="636588" y="306388"/>
            <a:ext cx="8001000" cy="565150"/>
          </a:xfrm>
        </p:spPr>
        <p:txBody>
          <a:bodyPr/>
          <a:lstStyle/>
          <a:p>
            <a:r>
              <a:rPr lang="en-US" altLang="cs-CZ" sz="2400" smtClean="0">
                <a:solidFill>
                  <a:srgbClr val="0066FF"/>
                </a:solidFill>
              </a:rPr>
              <a:t>World thermal coal consumption and production</a:t>
            </a:r>
          </a:p>
        </p:txBody>
      </p:sp>
      <p:pic>
        <p:nvPicPr>
          <p:cNvPr id="8192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73050"/>
            <a:ext cx="576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47738"/>
            <a:ext cx="33575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11463"/>
            <a:ext cx="258762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770563" y="6381750"/>
            <a:ext cx="3095625" cy="274638"/>
          </a:xfrm>
        </p:spPr>
        <p:txBody>
          <a:bodyPr/>
          <a:lstStyle/>
          <a:p>
            <a:r>
              <a:rPr lang="en-US" altLang="cs-CZ" sz="1600" smtClean="0"/>
              <a:t>https://www.eia.gov/outlooks/ieo/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prod_chart_5"/>
          <p:cNvGraphicFramePr>
            <a:graphicFrameLocks noGrp="1"/>
          </p:cNvGraphicFramePr>
          <p:nvPr>
            <p:ph type="chart" sz="quarter" idx="12"/>
          </p:nvPr>
        </p:nvGraphicFramePr>
        <p:xfrm>
          <a:off x="633413" y="2225675"/>
          <a:ext cx="8102600" cy="42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8" r:id="rId4" imgW="8102286" imgH="4206605" progId="Excel.Chart.8">
                  <p:embed/>
                </p:oleObj>
              </mc:Choice>
              <mc:Fallback>
                <p:oleObj r:id="rId4" imgW="8102286" imgH="4206605" progId="Excel.Chart.8">
                  <p:embed/>
                  <p:pic>
                    <p:nvPicPr>
                      <p:cNvPr id="0" name="prod_chart_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2225675"/>
                        <a:ext cx="8102600" cy="420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4213" y="1524000"/>
            <a:ext cx="2733675" cy="549275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cs-CZ" sz="1600" b="1" smtClean="0"/>
              <a:t>Net imports of natural gas</a:t>
            </a:r>
          </a:p>
          <a:p>
            <a:pPr marL="0" indent="0">
              <a:spcBef>
                <a:spcPct val="0"/>
              </a:spcBef>
            </a:pPr>
            <a:r>
              <a:rPr lang="en-US" altLang="cs-CZ" sz="1600" smtClean="0"/>
              <a:t>trillion cubic feet</a:t>
            </a:r>
          </a:p>
        </p:txBody>
      </p:sp>
      <p:sp>
        <p:nvSpPr>
          <p:cNvPr id="82948" name="Title 1"/>
          <p:cNvSpPr>
            <a:spLocks noGrp="1"/>
          </p:cNvSpPr>
          <p:nvPr>
            <p:ph type="title"/>
          </p:nvPr>
        </p:nvSpPr>
        <p:spPr>
          <a:xfrm>
            <a:off x="642938" y="201613"/>
            <a:ext cx="8001000" cy="455612"/>
          </a:xfrm>
        </p:spPr>
        <p:txBody>
          <a:bodyPr/>
          <a:lstStyle/>
          <a:p>
            <a:r>
              <a:rPr lang="en-US" altLang="cs-CZ" sz="2400" smtClean="0">
                <a:solidFill>
                  <a:srgbClr val="0066FF"/>
                </a:solidFill>
              </a:rPr>
              <a:t>Natural gas net imports, top importing regions</a:t>
            </a:r>
          </a:p>
        </p:txBody>
      </p:sp>
      <p:sp>
        <p:nvSpPr>
          <p:cNvPr id="82949" name="Text Placeholder 7"/>
          <p:cNvSpPr txBox="1">
            <a:spLocks/>
          </p:cNvSpPr>
          <p:nvPr/>
        </p:nvSpPr>
        <p:spPr bwMode="auto">
          <a:xfrm>
            <a:off x="1284288" y="1536700"/>
            <a:ext cx="31162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000"/>
          </a:p>
        </p:txBody>
      </p:sp>
      <p:pic>
        <p:nvPicPr>
          <p:cNvPr id="8295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73050"/>
            <a:ext cx="576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65175"/>
            <a:ext cx="33575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s136sh4"/>
          <p:cNvGraphicFramePr>
            <a:graphicFrameLocks noGrp="1"/>
          </p:cNvGraphicFramePr>
          <p:nvPr>
            <p:ph type="chart" sz="quarter" idx="12"/>
          </p:nvPr>
        </p:nvGraphicFramePr>
        <p:xfrm>
          <a:off x="635000" y="1697038"/>
          <a:ext cx="8102600" cy="42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r:id="rId3" imgW="8102286" imgH="4206605" progId="Excel.Chart.8">
                  <p:embed/>
                </p:oleObj>
              </mc:Choice>
              <mc:Fallback>
                <p:oleObj r:id="rId3" imgW="8102286" imgH="4206605" progId="Excel.Chart.8">
                  <p:embed/>
                  <p:pic>
                    <p:nvPicPr>
                      <p:cNvPr id="0" name="s136sh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697038"/>
                        <a:ext cx="8102600" cy="420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9388" y="1041400"/>
            <a:ext cx="5746750" cy="549275"/>
          </a:xfrm>
        </p:spPr>
        <p:txBody>
          <a:bodyPr/>
          <a:lstStyle/>
          <a:p>
            <a:pPr marL="0"/>
            <a:r>
              <a:rPr lang="en-US" altLang="cs-CZ" sz="1600" b="1" smtClean="0"/>
              <a:t>Liquid fuels-related carbon dioxide emissions for select regions</a:t>
            </a:r>
          </a:p>
          <a:p>
            <a:pPr marL="0"/>
            <a:r>
              <a:rPr lang="en-US" altLang="cs-CZ" sz="1600" smtClean="0"/>
              <a:t>billion metric tons</a:t>
            </a:r>
          </a:p>
        </p:txBody>
      </p:sp>
      <p:sp>
        <p:nvSpPr>
          <p:cNvPr id="83972" name="Title 5"/>
          <p:cNvSpPr>
            <a:spLocks noGrp="1"/>
          </p:cNvSpPr>
          <p:nvPr>
            <p:ph type="title"/>
          </p:nvPr>
        </p:nvSpPr>
        <p:spPr>
          <a:xfrm>
            <a:off x="611188" y="277813"/>
            <a:ext cx="8001000" cy="457200"/>
          </a:xfrm>
        </p:spPr>
        <p:txBody>
          <a:bodyPr/>
          <a:lstStyle/>
          <a:p>
            <a:r>
              <a:rPr lang="en-US" altLang="cs-CZ" sz="2400" smtClean="0">
                <a:solidFill>
                  <a:srgbClr val="0066FF"/>
                </a:solidFill>
              </a:rPr>
              <a:t>Petroleum liquids carbon dioxide emissions by region</a:t>
            </a:r>
          </a:p>
        </p:txBody>
      </p:sp>
      <p:pic>
        <p:nvPicPr>
          <p:cNvPr id="83973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73050"/>
            <a:ext cx="576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33575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s138sh3"/>
          <p:cNvGraphicFramePr>
            <a:graphicFrameLocks noGrp="1"/>
          </p:cNvGraphicFramePr>
          <p:nvPr>
            <p:ph type="chart" sz="quarter" idx="12"/>
          </p:nvPr>
        </p:nvGraphicFramePr>
        <p:xfrm>
          <a:off x="417513" y="1698625"/>
          <a:ext cx="8453437" cy="437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6" r:id="rId3" imgW="8455885" imgH="4371211" progId="Excel.Chart.8">
                  <p:embed/>
                </p:oleObj>
              </mc:Choice>
              <mc:Fallback>
                <p:oleObj r:id="rId3" imgW="8455885" imgH="4371211" progId="Excel.Chart.8">
                  <p:embed/>
                  <p:pic>
                    <p:nvPicPr>
                      <p:cNvPr id="0" name="s138sh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698625"/>
                        <a:ext cx="8453437" cy="437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3375" y="1125538"/>
            <a:ext cx="6108700" cy="547687"/>
          </a:xfrm>
        </p:spPr>
        <p:txBody>
          <a:bodyPr>
            <a:normAutofit/>
          </a:bodyPr>
          <a:lstStyle/>
          <a:p>
            <a:pPr marL="0">
              <a:defRPr/>
            </a:pPr>
            <a:r>
              <a:rPr lang="en-US" sz="1600" b="1" dirty="0" smtClean="0"/>
              <a:t>Natural gas-related carbon dioxide emissions for select regions </a:t>
            </a:r>
          </a:p>
          <a:p>
            <a:pPr>
              <a:defRPr/>
            </a:pPr>
            <a:r>
              <a:rPr lang="en-US" sz="1600" dirty="0" smtClean="0"/>
              <a:t>billion metric tons</a:t>
            </a:r>
          </a:p>
        </p:txBody>
      </p:sp>
      <p:sp>
        <p:nvSpPr>
          <p:cNvPr id="84996" name="Title 6"/>
          <p:cNvSpPr>
            <a:spLocks noGrp="1"/>
          </p:cNvSpPr>
          <p:nvPr>
            <p:ph type="title"/>
          </p:nvPr>
        </p:nvSpPr>
        <p:spPr>
          <a:xfrm>
            <a:off x="619125" y="207963"/>
            <a:ext cx="8001000" cy="455612"/>
          </a:xfrm>
        </p:spPr>
        <p:txBody>
          <a:bodyPr/>
          <a:lstStyle/>
          <a:p>
            <a:r>
              <a:rPr lang="en-US" altLang="cs-CZ" sz="2400" smtClean="0">
                <a:solidFill>
                  <a:srgbClr val="0066FF"/>
                </a:solidFill>
              </a:rPr>
              <a:t>Natural gas carbon dioxide emissions by region</a:t>
            </a:r>
          </a:p>
        </p:txBody>
      </p:sp>
      <p:pic>
        <p:nvPicPr>
          <p:cNvPr id="84997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73050"/>
            <a:ext cx="576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Box 3"/>
          <p:cNvSpPr txBox="1">
            <a:spLocks noChangeArrowheads="1"/>
          </p:cNvSpPr>
          <p:nvPr/>
        </p:nvSpPr>
        <p:spPr bwMode="auto">
          <a:xfrm>
            <a:off x="1258888" y="1989138"/>
            <a:ext cx="24495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      </a:t>
            </a:r>
            <a:r>
              <a:rPr lang="en-US" altLang="cs-CZ" sz="1800"/>
              <a:t>history    projections </a:t>
            </a:r>
          </a:p>
        </p:txBody>
      </p:sp>
      <p:pic>
        <p:nvPicPr>
          <p:cNvPr id="84999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33575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s140sh3"/>
          <p:cNvGraphicFramePr>
            <a:graphicFrameLocks noGrp="1"/>
          </p:cNvGraphicFramePr>
          <p:nvPr>
            <p:ph type="chart" sz="quarter" idx="12"/>
          </p:nvPr>
        </p:nvGraphicFramePr>
        <p:xfrm>
          <a:off x="920750" y="1722438"/>
          <a:ext cx="8102600" cy="4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r:id="rId3" imgW="8102286" imgH="4206605" progId="Excel.Chart.8">
                  <p:embed/>
                </p:oleObj>
              </mc:Choice>
              <mc:Fallback>
                <p:oleObj r:id="rId3" imgW="8102286" imgH="4206605" progId="Excel.Chart.8">
                  <p:embed/>
                  <p:pic>
                    <p:nvPicPr>
                      <p:cNvPr id="0" name="s140sh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722438"/>
                        <a:ext cx="8102600" cy="420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6863" y="1341438"/>
            <a:ext cx="5948362" cy="547687"/>
          </a:xfrm>
        </p:spPr>
        <p:txBody>
          <a:bodyPr>
            <a:normAutofit/>
          </a:bodyPr>
          <a:lstStyle/>
          <a:p>
            <a:pPr marL="0">
              <a:defRPr/>
            </a:pPr>
            <a:r>
              <a:rPr lang="en-US" sz="1600" b="1" dirty="0" smtClean="0"/>
              <a:t>Coal-related carbon dioxide emissions for selected countries/regions </a:t>
            </a:r>
          </a:p>
          <a:p>
            <a:pPr>
              <a:defRPr/>
            </a:pPr>
            <a:r>
              <a:rPr lang="en-US" sz="1600" dirty="0" smtClean="0"/>
              <a:t>billion metric tons</a:t>
            </a:r>
            <a:endParaRPr lang="en-US" sz="16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9288" y="273050"/>
            <a:ext cx="8001000" cy="349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66FF"/>
                </a:solidFill>
              </a:rPr>
              <a:t>Coal carbon dioxide emissions by region</a:t>
            </a:r>
            <a:endParaRPr lang="en-US" sz="2400" dirty="0">
              <a:solidFill>
                <a:srgbClr val="0066FF"/>
              </a:solidFill>
            </a:endParaRPr>
          </a:p>
        </p:txBody>
      </p:sp>
      <p:pic>
        <p:nvPicPr>
          <p:cNvPr id="860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73050"/>
            <a:ext cx="576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3050"/>
            <a:ext cx="33575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Box 3"/>
          <p:cNvSpPr txBox="1">
            <a:spLocks noChangeArrowheads="1"/>
          </p:cNvSpPr>
          <p:nvPr/>
        </p:nvSpPr>
        <p:spPr bwMode="auto">
          <a:xfrm>
            <a:off x="1619250" y="1978025"/>
            <a:ext cx="24479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      </a:t>
            </a:r>
            <a:r>
              <a:rPr lang="en-US" altLang="cs-CZ" sz="1800"/>
              <a:t>history    projections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94013" y="2609850"/>
            <a:ext cx="3514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solidFill>
                  <a:schemeClr val="accent2"/>
                </a:solidFill>
                <a:latin typeface="Arial" charset="0"/>
              </a:rPr>
              <a:t>Jiné prognózy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5"/>
          <p:cNvSpPr txBox="1">
            <a:spLocks noChangeArrowheads="1"/>
          </p:cNvSpPr>
          <p:nvPr/>
        </p:nvSpPr>
        <p:spPr bwMode="auto">
          <a:xfrm>
            <a:off x="588963" y="1973263"/>
            <a:ext cx="801370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>
                <a:latin typeface="Arial" charset="0"/>
              </a:rPr>
              <a:t>Jak je to možné?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>
                <a:latin typeface="Arial" charset="0"/>
              </a:rPr>
              <a:t>Přece to musí být nějak spočítané!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830263" y="1166813"/>
            <a:ext cx="69643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b="0">
                <a:latin typeface="Arial" charset="0"/>
              </a:rPr>
              <a:t>Lisabonská strategie (2000):</a:t>
            </a:r>
          </a:p>
        </p:txBody>
      </p:sp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1393825" y="2449513"/>
            <a:ext cx="693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Do roku 2010 bude EU nejkonkurenceschopnější a nejdynamičtější ekonomika světa.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660400" y="4125913"/>
            <a:ext cx="3446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Wikipedie: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223963" y="4587875"/>
            <a:ext cx="7104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Lisabonská strategie dle všech dostupných dat skončila fiaskem.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2" grpId="0"/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028"/>
          <p:cNvSpPr txBox="1">
            <a:spLocks noChangeArrowheads="1"/>
          </p:cNvSpPr>
          <p:nvPr/>
        </p:nvSpPr>
        <p:spPr bwMode="auto">
          <a:xfrm>
            <a:off x="611188" y="765175"/>
            <a:ext cx="7488237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0">
                <a:latin typeface="Arial" charset="0"/>
              </a:rPr>
              <a:t>Švédsko</a:t>
            </a:r>
            <a:r>
              <a:rPr lang="cs-CZ" altLang="cs-CZ" sz="2400" b="0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000" b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Závazek 1980:  odstoupení od jaderné energetiky do roku 2010</a:t>
            </a:r>
          </a:p>
        </p:txBody>
      </p:sp>
      <p:sp>
        <p:nvSpPr>
          <p:cNvPr id="169989" name="Text Box 1029"/>
          <p:cNvSpPr txBox="1">
            <a:spLocks noChangeArrowheads="1"/>
          </p:cNvSpPr>
          <p:nvPr/>
        </p:nvSpPr>
        <p:spPr bwMode="auto">
          <a:xfrm>
            <a:off x="3217863" y="2287588"/>
            <a:ext cx="513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latin typeface="Arial" charset="0"/>
              </a:rPr>
              <a:t>skutečnost 2022: 29% elektřiny z jádra</a:t>
            </a:r>
          </a:p>
        </p:txBody>
      </p:sp>
      <p:sp>
        <p:nvSpPr>
          <p:cNvPr id="169990" name="Text Box 1030"/>
          <p:cNvSpPr txBox="1">
            <a:spLocks noChangeArrowheads="1"/>
          </p:cNvSpPr>
          <p:nvPr/>
        </p:nvSpPr>
        <p:spPr bwMode="auto">
          <a:xfrm>
            <a:off x="1924050" y="4398963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do r. 2020 – nezávislé na ropě</a:t>
            </a:r>
          </a:p>
        </p:txBody>
      </p:sp>
      <p:sp>
        <p:nvSpPr>
          <p:cNvPr id="169991" name="Text Box 1031"/>
          <p:cNvSpPr txBox="1">
            <a:spLocks noChangeArrowheads="1"/>
          </p:cNvSpPr>
          <p:nvPr/>
        </p:nvSpPr>
        <p:spPr bwMode="auto">
          <a:xfrm>
            <a:off x="1924050" y="4975225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do r. 2050 – bez emisí CO</a:t>
            </a:r>
            <a:r>
              <a:rPr lang="cs-CZ" altLang="cs-CZ" sz="2400" b="0" baseline="-25000">
                <a:latin typeface="Arial" charset="0"/>
              </a:rPr>
              <a:t>2</a:t>
            </a:r>
          </a:p>
        </p:txBody>
      </p:sp>
      <p:sp>
        <p:nvSpPr>
          <p:cNvPr id="169992" name="Text Box 1032"/>
          <p:cNvSpPr txBox="1">
            <a:spLocks noChangeArrowheads="1"/>
          </p:cNvSpPr>
          <p:nvPr/>
        </p:nvSpPr>
        <p:spPr bwMode="auto">
          <a:xfrm>
            <a:off x="401638" y="3467100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Nové závazky 2006:</a:t>
            </a:r>
          </a:p>
        </p:txBody>
      </p:sp>
      <p:sp>
        <p:nvSpPr>
          <p:cNvPr id="169994" name="Text Box 103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7177088" y="43989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 u="sng">
                <a:solidFill>
                  <a:srgbClr val="0066FF"/>
                </a:solidFill>
                <a:latin typeface="Arial" charset="0"/>
              </a:rPr>
              <a:t>zde</a:t>
            </a:r>
          </a:p>
        </p:txBody>
      </p:sp>
      <p:sp>
        <p:nvSpPr>
          <p:cNvPr id="3" name="TextovéPole 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783263" y="3103563"/>
            <a:ext cx="110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u="sng">
                <a:solidFill>
                  <a:srgbClr val="0066FF"/>
                </a:solidFill>
                <a:latin typeface="Arial" charset="0"/>
              </a:rPr>
              <a:t>zde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/>
      <p:bldP spid="169990" grpId="0" autoUpdateAnimBg="0"/>
      <p:bldP spid="169991" grpId="0" autoUpdateAnimBg="0"/>
      <p:bldP spid="169992" grpId="0" autoUpdateAnimBg="0"/>
      <p:bldP spid="169994" grpId="0" autoUpdateAnimBg="0"/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66738" y="336550"/>
            <a:ext cx="2176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Dvě hypotézy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722313" y="1114425"/>
            <a:ext cx="3857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0">
                <a:solidFill>
                  <a:srgbClr val="0070C0"/>
                </a:solidFill>
                <a:latin typeface="Arial" charset="0"/>
              </a:rPr>
              <a:t>1) Nekompetence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787400" y="2614613"/>
            <a:ext cx="78120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EU chystá zákaz topinkovačů a rychlovarných konvic</a:t>
            </a:r>
            <a:endParaRPr lang="en-US" altLang="cs-CZ" sz="2400" b="0">
              <a:latin typeface="Arial" charset="0"/>
            </a:endParaRPr>
          </a:p>
        </p:txBody>
      </p:sp>
      <p:sp>
        <p:nvSpPr>
          <p:cNvPr id="228357" name="Text Box 5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011863" y="3308350"/>
            <a:ext cx="747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 u="sng">
                <a:solidFill>
                  <a:srgbClr val="0066FF"/>
                </a:solidFill>
                <a:latin typeface="Arial" charset="0"/>
              </a:rPr>
              <a:t>zde</a:t>
            </a:r>
            <a:endParaRPr lang="en-US" altLang="cs-CZ" sz="2400" b="0" u="sng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1050" y="4370388"/>
            <a:ext cx="78247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Martin Bursík: Do roku 2030 lze uhelné elektrárny nahradit fotovoltaikou.</a:t>
            </a:r>
            <a:endParaRPr lang="en-US" altLang="cs-CZ" sz="2400" b="0">
              <a:latin typeface="Arial" charset="0"/>
            </a:endParaRPr>
          </a:p>
        </p:txBody>
      </p:sp>
      <p:sp>
        <p:nvSpPr>
          <p:cNvPr id="97287" name="TextovéPole 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005513" y="5554663"/>
            <a:ext cx="806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0" u="sng">
                <a:solidFill>
                  <a:srgbClr val="0066FF"/>
                </a:solidFill>
                <a:latin typeface="Arial" charset="0"/>
              </a:rPr>
              <a:t>zde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/>
      <p:bldP spid="228356" grpId="0"/>
      <p:bldP spid="228357" grpId="0"/>
      <p:bldP spid="6" grpId="0"/>
      <p:bldP spid="9728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033463" y="860425"/>
            <a:ext cx="6042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0">
                <a:solidFill>
                  <a:srgbClr val="0070C0"/>
                </a:solidFill>
                <a:latin typeface="Arial" charset="0"/>
              </a:rPr>
              <a:t>2) Je to spočítané, ale jinak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2392363" y="2479675"/>
            <a:ext cx="603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Řešení není v technologiích!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92363" y="3500438"/>
            <a:ext cx="6032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Je třeba změna společenského systému!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539750" y="1773238"/>
            <a:ext cx="83248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0">
                <a:solidFill>
                  <a:srgbClr val="0033CC"/>
                </a:solidFill>
                <a:latin typeface="Arial" charset="0"/>
              </a:rPr>
              <a:t>Existují jediné dvě možnosti, jak skutečně </a:t>
            </a:r>
            <a:r>
              <a:rPr lang="cs-CZ" altLang="cs-CZ">
                <a:solidFill>
                  <a:srgbClr val="0033CC"/>
                </a:solidFill>
                <a:latin typeface="Arial" charset="0"/>
              </a:rPr>
              <a:t>významně a rychle </a:t>
            </a:r>
            <a:r>
              <a:rPr lang="cs-CZ" altLang="cs-CZ" b="0">
                <a:solidFill>
                  <a:srgbClr val="0033CC"/>
                </a:solidFill>
                <a:latin typeface="Arial" charset="0"/>
              </a:rPr>
              <a:t>snížit spotřebu energie:</a:t>
            </a: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4572000" y="3933825"/>
            <a:ext cx="3311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rgbClr val="0033CC"/>
                </a:solidFill>
                <a:latin typeface="Arial" charset="0"/>
              </a:rPr>
              <a:t>genocida a bída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ovéPole 1"/>
          <p:cNvSpPr txBox="1">
            <a:spLocks noChangeArrowheads="1"/>
          </p:cNvSpPr>
          <p:nvPr/>
        </p:nvSpPr>
        <p:spPr bwMode="auto">
          <a:xfrm>
            <a:off x="692150" y="685800"/>
            <a:ext cx="6378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Záchrana planety je ušlechtilý cíl. Největší cíl v dějinách lidstva. </a:t>
            </a:r>
          </a:p>
        </p:txBody>
      </p:sp>
      <p:sp>
        <p:nvSpPr>
          <p:cNvPr id="92163" name="TextovéPole 2"/>
          <p:cNvSpPr txBox="1">
            <a:spLocks noChangeArrowheads="1"/>
          </p:cNvSpPr>
          <p:nvPr/>
        </p:nvSpPr>
        <p:spPr bwMode="auto">
          <a:xfrm>
            <a:off x="1817688" y="2308225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A v jeho zájmu je ospravedlnitelné cokoliv!</a:t>
            </a:r>
          </a:p>
        </p:txBody>
      </p:sp>
      <p:sp>
        <p:nvSpPr>
          <p:cNvPr id="92164" name="TextovéPole 3"/>
          <p:cNvSpPr txBox="1">
            <a:spLocks noChangeArrowheads="1"/>
          </p:cNvSpPr>
          <p:nvPr/>
        </p:nvSpPr>
        <p:spPr bwMode="auto">
          <a:xfrm>
            <a:off x="5203825" y="3868738"/>
            <a:ext cx="21002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0">
                <a:latin typeface="Arial" charset="0"/>
              </a:rPr>
              <a:t>I teror!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776538" y="4902200"/>
            <a:ext cx="4792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Teror státní moci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776538" y="5635625"/>
            <a:ext cx="4792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Občanský teror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ovéPole 1"/>
          <p:cNvSpPr txBox="1">
            <a:spLocks noChangeArrowheads="1"/>
          </p:cNvSpPr>
          <p:nvPr/>
        </p:nvSpPr>
        <p:spPr bwMode="auto">
          <a:xfrm>
            <a:off x="520700" y="588963"/>
            <a:ext cx="5475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0">
                <a:latin typeface="Arial" charset="0"/>
              </a:rPr>
              <a:t>Našlápnuto je docela slušně</a:t>
            </a:r>
          </a:p>
        </p:txBody>
      </p:sp>
      <p:sp>
        <p:nvSpPr>
          <p:cNvPr id="93187" name="TextovéPole 2"/>
          <p:cNvSpPr txBox="1">
            <a:spLocks noChangeArrowheads="1"/>
          </p:cNvSpPr>
          <p:nvPr/>
        </p:nvSpPr>
        <p:spPr bwMode="auto">
          <a:xfrm>
            <a:off x="1317625" y="2617788"/>
            <a:ext cx="6978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Tim Hunt (Nobelova cena za biologii)– konec akademické kariéry, </a:t>
            </a:r>
            <a:r>
              <a:rPr lang="cs-CZ" altLang="cs-CZ" sz="2400" b="0">
                <a:latin typeface="Arial" charset="0"/>
                <a:hlinkClick r:id="rId2"/>
              </a:rPr>
              <a:t>zde</a:t>
            </a:r>
            <a:endParaRPr lang="cs-CZ" altLang="cs-CZ" sz="2400" b="0">
              <a:latin typeface="Arial" charset="0"/>
            </a:endParaRPr>
          </a:p>
        </p:txBody>
      </p:sp>
      <p:sp>
        <p:nvSpPr>
          <p:cNvPr id="93189" name="TextovéPole 4"/>
          <p:cNvSpPr txBox="1">
            <a:spLocks noChangeArrowheads="1"/>
          </p:cNvSpPr>
          <p:nvPr/>
        </p:nvSpPr>
        <p:spPr bwMode="auto">
          <a:xfrm>
            <a:off x="1317625" y="3595688"/>
            <a:ext cx="455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Skutečné šílenství, </a:t>
            </a:r>
            <a:r>
              <a:rPr lang="cs-CZ" altLang="cs-CZ" sz="2400" b="0">
                <a:latin typeface="Arial" charset="0"/>
                <a:hlinkClick r:id="rId3"/>
              </a:rPr>
              <a:t>zde</a:t>
            </a:r>
            <a:endParaRPr lang="cs-CZ" altLang="cs-CZ" sz="2400" b="0">
              <a:latin typeface="Arial" charset="0"/>
            </a:endParaRPr>
          </a:p>
        </p:txBody>
      </p:sp>
      <p:sp>
        <p:nvSpPr>
          <p:cNvPr id="93190" name="TextovéPole 5"/>
          <p:cNvSpPr txBox="1">
            <a:spLocks noChangeArrowheads="1"/>
          </p:cNvSpPr>
          <p:nvPr/>
        </p:nvSpPr>
        <p:spPr bwMode="auto">
          <a:xfrm>
            <a:off x="1317625" y="4300538"/>
            <a:ext cx="455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Skutečné násilí, </a:t>
            </a:r>
            <a:r>
              <a:rPr lang="cs-CZ" altLang="cs-CZ" sz="2400" b="0">
                <a:latin typeface="Arial" charset="0"/>
                <a:hlinkClick r:id="rId4"/>
              </a:rPr>
              <a:t>zde</a:t>
            </a:r>
            <a:endParaRPr lang="cs-CZ" altLang="cs-CZ" sz="2400" b="0">
              <a:latin typeface="Arial" charset="0"/>
            </a:endParaRPr>
          </a:p>
        </p:txBody>
      </p:sp>
      <p:sp>
        <p:nvSpPr>
          <p:cNvPr id="93191" name="TextovéPole 6"/>
          <p:cNvSpPr txBox="1">
            <a:spLocks noChangeArrowheads="1"/>
          </p:cNvSpPr>
          <p:nvPr/>
        </p:nvSpPr>
        <p:spPr bwMode="auto">
          <a:xfrm>
            <a:off x="1349375" y="5932488"/>
            <a:ext cx="322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Vaporizace, </a:t>
            </a:r>
            <a:r>
              <a:rPr lang="cs-CZ" altLang="cs-CZ" sz="2400" b="0">
                <a:latin typeface="Arial" charset="0"/>
                <a:hlinkClick r:id="rId5"/>
              </a:rPr>
              <a:t>zde</a:t>
            </a:r>
            <a:endParaRPr lang="cs-CZ" altLang="cs-CZ" sz="2400" b="0">
              <a:latin typeface="Arial" charset="0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317625" y="5072063"/>
            <a:ext cx="7607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0">
                <a:latin typeface="Arial" charset="0"/>
              </a:rPr>
              <a:t>Severní Korea je méně šílená než americká univerzita, </a:t>
            </a:r>
            <a:r>
              <a:rPr lang="cs-CZ" altLang="cs-CZ" sz="2400" b="0">
                <a:latin typeface="Arial" charset="0"/>
                <a:hlinkClick r:id="rId6"/>
              </a:rPr>
              <a:t>zde</a:t>
            </a:r>
            <a:endParaRPr lang="cs-CZ" altLang="cs-CZ" sz="2400" b="0">
              <a:latin typeface="Arial" charset="0"/>
            </a:endParaRPr>
          </a:p>
        </p:txBody>
      </p:sp>
      <p:sp>
        <p:nvSpPr>
          <p:cNvPr id="10" name="TextovéPole 2"/>
          <p:cNvSpPr txBox="1">
            <a:spLocks noChangeArrowheads="1"/>
          </p:cNvSpPr>
          <p:nvPr/>
        </p:nvSpPr>
        <p:spPr bwMode="auto">
          <a:xfrm>
            <a:off x="1349375" y="1955800"/>
            <a:ext cx="697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Extinction Rebellion ČR </a:t>
            </a:r>
            <a:r>
              <a:rPr lang="cs-CZ" altLang="cs-CZ" sz="2400" b="0">
                <a:latin typeface="Arial" charset="0"/>
                <a:hlinkClick r:id="rId7"/>
              </a:rPr>
              <a:t>zde</a:t>
            </a:r>
            <a:endParaRPr lang="cs-CZ" altLang="cs-CZ" sz="24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ovéPole 1"/>
          <p:cNvSpPr txBox="1">
            <a:spLocks noChangeArrowheads="1"/>
          </p:cNvSpPr>
          <p:nvPr/>
        </p:nvSpPr>
        <p:spPr bwMode="auto">
          <a:xfrm>
            <a:off x="685800" y="571500"/>
            <a:ext cx="6278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latin typeface="Arial" charset="0"/>
              </a:rPr>
              <a:t>Green Deal je hrozbou,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625975" y="3284538"/>
            <a:ext cx="2541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latin typeface="Arial" charset="0"/>
              </a:rPr>
              <a:t>prosperitu,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625975" y="4283075"/>
            <a:ext cx="2541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latin typeface="Arial" charset="0"/>
              </a:rPr>
              <a:t>svobodu.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62000" y="1714500"/>
            <a:ext cx="6278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latin typeface="Arial" charset="0"/>
              </a:rPr>
              <a:t>hrozbou ohrožující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ovéPole 2"/>
          <p:cNvSpPr txBox="1">
            <a:spLocks noChangeArrowheads="1"/>
          </p:cNvSpPr>
          <p:nvPr/>
        </p:nvSpPr>
        <p:spPr bwMode="auto">
          <a:xfrm>
            <a:off x="3182938" y="2730500"/>
            <a:ext cx="340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charset="0"/>
              </a:rPr>
              <a:t>Děkuji za pozornost.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ttps://img.mf.cz/500/577/4-bernste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689100"/>
            <a:ext cx="877093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11345</TotalTime>
  <Words>1881</Words>
  <Application>Microsoft Office PowerPoint</Application>
  <PresentationFormat>Předvádění na obrazovce (4:3)</PresentationFormat>
  <Paragraphs>409</Paragraphs>
  <Slides>89</Slides>
  <Notes>33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89</vt:i4>
      </vt:variant>
    </vt:vector>
  </HeadingPairs>
  <TitlesOfParts>
    <vt:vector size="92" baseType="lpstr">
      <vt:lpstr>Default Design</vt:lpstr>
      <vt:lpstr>Microsoft Excel Chart</vt:lpstr>
      <vt:lpstr>Equation</vt:lpstr>
      <vt:lpstr> Zdroje energie  Zdeněk Bochníček Přírodovědecká fakulta MU, Brno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World thermal coal consumption and production</vt:lpstr>
      <vt:lpstr>Natural gas net imports, top importing regions</vt:lpstr>
      <vt:lpstr>Petroleum liquids carbon dioxide emissions by region</vt:lpstr>
      <vt:lpstr>Natural gas carbon dioxide emissions by region</vt:lpstr>
      <vt:lpstr>Coal carbon dioxide emissions by region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</dc:creator>
  <cp:lastModifiedBy>Zdeněk Bochníček</cp:lastModifiedBy>
  <cp:revision>321</cp:revision>
  <dcterms:created xsi:type="dcterms:W3CDTF">2005-10-02T15:53:15Z</dcterms:created>
  <dcterms:modified xsi:type="dcterms:W3CDTF">2024-12-12T22:53:33Z</dcterms:modified>
</cp:coreProperties>
</file>