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31" r:id="rId2"/>
    <p:sldId id="531" r:id="rId3"/>
    <p:sldId id="532" r:id="rId4"/>
    <p:sldId id="533" r:id="rId5"/>
    <p:sldId id="548" r:id="rId6"/>
    <p:sldId id="534" r:id="rId7"/>
    <p:sldId id="535" r:id="rId8"/>
    <p:sldId id="538" r:id="rId9"/>
    <p:sldId id="540" r:id="rId10"/>
    <p:sldId id="542" r:id="rId11"/>
    <p:sldId id="541" r:id="rId12"/>
    <p:sldId id="543" r:id="rId13"/>
    <p:sldId id="544" r:id="rId14"/>
    <p:sldId id="545" r:id="rId15"/>
    <p:sldId id="546" r:id="rId16"/>
    <p:sldId id="547" r:id="rId17"/>
  </p:sldIdLst>
  <p:sldSz cx="9144000" cy="6858000" type="screen4x3"/>
  <p:notesSz cx="7099300" cy="102346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472AC0-B5CB-4D1E-8EDE-C8E9FFC19F07}" v="2" dt="2024-11-28T11:50:07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0000" autoAdjust="0"/>
  </p:normalViewPr>
  <p:slideViewPr>
    <p:cSldViewPr>
      <p:cViewPr>
        <p:scale>
          <a:sx n="100" d="100"/>
          <a:sy n="100" d="100"/>
        </p:scale>
        <p:origin x="1428" y="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děk Bláha" userId="42617b0c-9dcc-4722-9496-b1459645750d" providerId="ADAL" clId="{F4472AC0-B5CB-4D1E-8EDE-C8E9FFC19F07}"/>
    <pc:docChg chg="custSel modSld sldOrd">
      <pc:chgData name="Luděk Bláha" userId="42617b0c-9dcc-4722-9496-b1459645750d" providerId="ADAL" clId="{F4472AC0-B5CB-4D1E-8EDE-C8E9FFC19F07}" dt="2024-11-28T11:50:18.471" v="316" actId="20577"/>
      <pc:docMkLst>
        <pc:docMk/>
      </pc:docMkLst>
      <pc:sldChg chg="modSp mod">
        <pc:chgData name="Luděk Bláha" userId="42617b0c-9dcc-4722-9496-b1459645750d" providerId="ADAL" clId="{F4472AC0-B5CB-4D1E-8EDE-C8E9FFC19F07}" dt="2024-11-28T11:44:44.200" v="12" actId="20577"/>
        <pc:sldMkLst>
          <pc:docMk/>
          <pc:sldMk cId="0" sldId="532"/>
        </pc:sldMkLst>
        <pc:spChg chg="mod">
          <ac:chgData name="Luděk Bláha" userId="42617b0c-9dcc-4722-9496-b1459645750d" providerId="ADAL" clId="{F4472AC0-B5CB-4D1E-8EDE-C8E9FFC19F07}" dt="2024-11-28T11:44:44.200" v="12" actId="20577"/>
          <ac:spMkLst>
            <pc:docMk/>
            <pc:sldMk cId="0" sldId="532"/>
            <ac:spMk id="25603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6:28.055" v="118" actId="207"/>
        <pc:sldMkLst>
          <pc:docMk/>
          <pc:sldMk cId="0" sldId="534"/>
        </pc:sldMkLst>
        <pc:spChg chg="mod">
          <ac:chgData name="Luděk Bláha" userId="42617b0c-9dcc-4722-9496-b1459645750d" providerId="ADAL" clId="{F4472AC0-B5CB-4D1E-8EDE-C8E9FFC19F07}" dt="2024-11-28T11:46:28.055" v="118" actId="207"/>
          <ac:spMkLst>
            <pc:docMk/>
            <pc:sldMk cId="0" sldId="534"/>
            <ac:spMk id="27650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7:13.809" v="209" actId="1035"/>
        <pc:sldMkLst>
          <pc:docMk/>
          <pc:sldMk cId="0" sldId="535"/>
        </pc:sldMkLst>
        <pc:spChg chg="mod">
          <ac:chgData name="Luděk Bláha" userId="42617b0c-9dcc-4722-9496-b1459645750d" providerId="ADAL" clId="{F4472AC0-B5CB-4D1E-8EDE-C8E9FFC19F07}" dt="2024-11-28T11:47:13.809" v="209" actId="1035"/>
          <ac:spMkLst>
            <pc:docMk/>
            <pc:sldMk cId="0" sldId="535"/>
            <ac:spMk id="28675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7:33.023" v="231" actId="113"/>
        <pc:sldMkLst>
          <pc:docMk/>
          <pc:sldMk cId="0" sldId="538"/>
        </pc:sldMkLst>
        <pc:spChg chg="mod">
          <ac:chgData name="Luděk Bláha" userId="42617b0c-9dcc-4722-9496-b1459645750d" providerId="ADAL" clId="{F4472AC0-B5CB-4D1E-8EDE-C8E9FFC19F07}" dt="2024-11-28T11:47:21.218" v="212" actId="20577"/>
          <ac:spMkLst>
            <pc:docMk/>
            <pc:sldMk cId="0" sldId="538"/>
            <ac:spMk id="31746" creationId="{00000000-0000-0000-0000-000000000000}"/>
          </ac:spMkLst>
        </pc:spChg>
        <pc:spChg chg="mod">
          <ac:chgData name="Luděk Bláha" userId="42617b0c-9dcc-4722-9496-b1459645750d" providerId="ADAL" clId="{F4472AC0-B5CB-4D1E-8EDE-C8E9FFC19F07}" dt="2024-11-28T11:47:33.023" v="231" actId="113"/>
          <ac:spMkLst>
            <pc:docMk/>
            <pc:sldMk cId="0" sldId="538"/>
            <ac:spMk id="31749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7:54.948" v="242" actId="404"/>
        <pc:sldMkLst>
          <pc:docMk/>
          <pc:sldMk cId="0" sldId="541"/>
        </pc:sldMkLst>
        <pc:spChg chg="mod">
          <ac:chgData name="Luděk Bláha" userId="42617b0c-9dcc-4722-9496-b1459645750d" providerId="ADAL" clId="{F4472AC0-B5CB-4D1E-8EDE-C8E9FFC19F07}" dt="2024-11-28T11:47:54.948" v="242" actId="404"/>
          <ac:spMkLst>
            <pc:docMk/>
            <pc:sldMk cId="0" sldId="541"/>
            <ac:spMk id="17410" creationId="{00000000-0000-0000-0000-000000000000}"/>
          </ac:spMkLst>
        </pc:spChg>
      </pc:sldChg>
      <pc:sldChg chg="ord">
        <pc:chgData name="Luděk Bláha" userId="42617b0c-9dcc-4722-9496-b1459645750d" providerId="ADAL" clId="{F4472AC0-B5CB-4D1E-8EDE-C8E9FFC19F07}" dt="2024-11-28T11:48:06.095" v="244"/>
        <pc:sldMkLst>
          <pc:docMk/>
          <pc:sldMk cId="0" sldId="542"/>
        </pc:sldMkLst>
      </pc:sldChg>
      <pc:sldChg chg="modSp mod">
        <pc:chgData name="Luděk Bláha" userId="42617b0c-9dcc-4722-9496-b1459645750d" providerId="ADAL" clId="{F4472AC0-B5CB-4D1E-8EDE-C8E9FFC19F07}" dt="2024-11-28T11:48:55.076" v="284" actId="15"/>
        <pc:sldMkLst>
          <pc:docMk/>
          <pc:sldMk cId="0" sldId="543"/>
        </pc:sldMkLst>
        <pc:spChg chg="mod">
          <ac:chgData name="Luděk Bláha" userId="42617b0c-9dcc-4722-9496-b1459645750d" providerId="ADAL" clId="{F4472AC0-B5CB-4D1E-8EDE-C8E9FFC19F07}" dt="2024-11-28T11:48:55.076" v="284" actId="15"/>
          <ac:spMkLst>
            <pc:docMk/>
            <pc:sldMk cId="0" sldId="543"/>
            <ac:spMk id="19459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9:12.557" v="303" actId="20577"/>
        <pc:sldMkLst>
          <pc:docMk/>
          <pc:sldMk cId="0" sldId="544"/>
        </pc:sldMkLst>
        <pc:spChg chg="mod">
          <ac:chgData name="Luděk Bláha" userId="42617b0c-9dcc-4722-9496-b1459645750d" providerId="ADAL" clId="{F4472AC0-B5CB-4D1E-8EDE-C8E9FFC19F07}" dt="2024-11-28T11:49:12.557" v="303" actId="20577"/>
          <ac:spMkLst>
            <pc:docMk/>
            <pc:sldMk cId="0" sldId="544"/>
            <ac:spMk id="20484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9:30.163" v="305" actId="14100"/>
        <pc:sldMkLst>
          <pc:docMk/>
          <pc:sldMk cId="0" sldId="545"/>
        </pc:sldMkLst>
        <pc:spChg chg="mod">
          <ac:chgData name="Luděk Bláha" userId="42617b0c-9dcc-4722-9496-b1459645750d" providerId="ADAL" clId="{F4472AC0-B5CB-4D1E-8EDE-C8E9FFC19F07}" dt="2024-11-28T11:49:30.163" v="305" actId="14100"/>
          <ac:spMkLst>
            <pc:docMk/>
            <pc:sldMk cId="0" sldId="545"/>
            <ac:spMk id="21511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9:45.097" v="306" actId="113"/>
        <pc:sldMkLst>
          <pc:docMk/>
          <pc:sldMk cId="0" sldId="546"/>
        </pc:sldMkLst>
        <pc:spChg chg="mod">
          <ac:chgData name="Luděk Bláha" userId="42617b0c-9dcc-4722-9496-b1459645750d" providerId="ADAL" clId="{F4472AC0-B5CB-4D1E-8EDE-C8E9FFC19F07}" dt="2024-11-28T11:49:45.097" v="306" actId="113"/>
          <ac:spMkLst>
            <pc:docMk/>
            <pc:sldMk cId="0" sldId="546"/>
            <ac:spMk id="22532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50:18.471" v="316" actId="20577"/>
        <pc:sldMkLst>
          <pc:docMk/>
          <pc:sldMk cId="0" sldId="547"/>
        </pc:sldMkLst>
        <pc:spChg chg="mod">
          <ac:chgData name="Luděk Bláha" userId="42617b0c-9dcc-4722-9496-b1459645750d" providerId="ADAL" clId="{F4472AC0-B5CB-4D1E-8EDE-C8E9FFC19F07}" dt="2024-11-28T11:50:18.471" v="316" actId="20577"/>
          <ac:spMkLst>
            <pc:docMk/>
            <pc:sldMk cId="0" sldId="547"/>
            <ac:spMk id="8" creationId="{00000000-0000-0000-0000-000000000000}"/>
          </ac:spMkLst>
        </pc:spChg>
      </pc:sldChg>
      <pc:sldChg chg="modSp mod">
        <pc:chgData name="Luděk Bláha" userId="42617b0c-9dcc-4722-9496-b1459645750d" providerId="ADAL" clId="{F4472AC0-B5CB-4D1E-8EDE-C8E9FFC19F07}" dt="2024-11-28T11:45:26.018" v="23" actId="113"/>
        <pc:sldMkLst>
          <pc:docMk/>
          <pc:sldMk cId="0" sldId="548"/>
        </pc:sldMkLst>
        <pc:spChg chg="mod">
          <ac:chgData name="Luděk Bláha" userId="42617b0c-9dcc-4722-9496-b1459645750d" providerId="ADAL" clId="{F4472AC0-B5CB-4D1E-8EDE-C8E9FFC19F07}" dt="2024-11-28T11:45:26.018" v="23" actId="113"/>
          <ac:spMkLst>
            <pc:docMk/>
            <pc:sldMk cId="0" sldId="548"/>
            <ac:spMk id="3277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F2DB209-CE3B-44D8-AA8E-DC01340C431A}" type="datetimeFigureOut">
              <a:rPr lang="cs-CZ"/>
              <a:pPr>
                <a:defRPr/>
              </a:pPr>
              <a:t>28.11.2024</a:t>
            </a:fld>
            <a:endParaRPr lang="cs-CZ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56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70E509-2310-4A73-BC9C-E8275F25BF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7224B5-C6C1-45CC-B0F8-B01F6A68CD5A}" type="datetimeFigureOut">
              <a:rPr lang="cs-CZ"/>
              <a:pPr>
                <a:defRPr/>
              </a:pPr>
              <a:t>28.11.2024</a:t>
            </a:fld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FEA0E6-8A63-47F3-A152-8F11A64829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018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7397CD0-BC11-454C-8DEC-1A928CA20191}" type="slidenum">
              <a:rPr lang="cs-CZ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661B5-3E78-40B4-8F53-350DFA53B01E}" type="slidenum">
              <a:rPr lang="cs-CZ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79CE4A-6224-46F9-8BA0-13B780AE2946}" type="slidenum">
              <a:rPr lang="cs-CZ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5340955-C2FC-465F-A975-8484C7698C10}" type="slidenum">
              <a:rPr lang="cs-CZ"/>
              <a:pPr/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9767CE5-4149-4EDD-91F9-6E39955B00CB}" type="slidenum">
              <a:rPr lang="cs-CZ"/>
              <a:pPr/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427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D49520-B0ED-423A-8485-795B4A19AF63}" type="slidenum">
              <a:rPr lang="cs-CZ"/>
              <a:pPr/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51CA05A-7217-494B-B301-B7BF51617D0A}" type="slidenum">
              <a:rPr lang="cs-CZ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687100-55BE-4186-B491-D6AD769A1905}" type="slidenum">
              <a:rPr lang="cs-CZ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83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D4D20-4B7C-4BB3-AB58-49ABDCDDC127}" type="slidenum">
              <a:rPr lang="cs-CZ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5BDAC6-819E-4ADC-8F0F-45F10FBB1AB7}" type="slidenum">
              <a:rPr lang="cs-CZ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974C44-698E-4473-ABB6-7427E2F6601B}" type="slidenum">
              <a:rPr lang="cs-CZ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0420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C74809-C7AC-4FA6-BF49-A081BDB312CB}" type="slidenum">
              <a:rPr lang="cs-CZ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34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149899-559C-4D16-B1E1-24589BC0384E}" type="slidenum">
              <a:rPr lang="cs-CZ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813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B08AF76-B4A7-474C-AD06-32C2F4374A4C}" type="slidenum">
              <a:rPr lang="cs-CZ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C494E-6413-4D07-9001-F87B297528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0A2C-E34E-4194-8B9F-2828A9CE09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3B3C9-86E0-47B8-B570-25D4CC3E60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84B-2CD9-44BA-9DA7-ACC55AA29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1F367F-5CD2-435A-8CA4-1932E60B512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7" descr="1212570_28446780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8" descr="logo_mu_cerne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863" y="900113"/>
            <a:ext cx="3157537" cy="74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CC82B-F7F1-4D38-8B17-29EC0256CD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76DFA-F56E-4004-9B38-6B8B0690ED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39172-2349-4A4B-B60D-89403753C8C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F0F8A-36F4-405B-8429-F4B1F13614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353C7-E785-4839-BB67-9CA1366879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AA2ED-B296-454B-B8B2-C24DCCDC74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BB0C0-826C-4F34-9CDD-6FC0A348BB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ázek 13" descr="1212569_21823227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54050"/>
          </a:xfrm>
          <a:prstGeom prst="rect">
            <a:avLst/>
          </a:prstGeom>
          <a:solidFill>
            <a:schemeClr val="tx1">
              <a:lumMod val="65000"/>
              <a:lumOff val="35000"/>
              <a:alpha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1028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6B4670F-B1B7-4809-8F8A-E37A6D0538C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9" descr="logo_mu_cerne.gif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55613" y="6323013"/>
            <a:ext cx="18161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0" r:id="rId2"/>
    <p:sldLayoutId id="214748381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3200" kern="1200">
          <a:solidFill>
            <a:srgbClr val="81818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800" kern="1200">
          <a:solidFill>
            <a:srgbClr val="818184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rgbClr val="818184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–"/>
        <a:defRPr sz="2000" kern="1200">
          <a:solidFill>
            <a:srgbClr val="81818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»"/>
        <a:defRPr sz="2000" kern="1200">
          <a:solidFill>
            <a:srgbClr val="81818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odnadpis 2"/>
          <p:cNvSpPr>
            <a:spLocks/>
          </p:cNvSpPr>
          <p:nvPr/>
        </p:nvSpPr>
        <p:spPr bwMode="auto">
          <a:xfrm>
            <a:off x="1331640" y="4221088"/>
            <a:ext cx="6400800" cy="76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br>
              <a:rPr lang="cs-CZ" sz="2000" b="1" dirty="0">
                <a:solidFill>
                  <a:srgbClr val="000066"/>
                </a:solidFill>
                <a:latin typeface="Tahoma" pitchFamily="34" charset="0"/>
              </a:rPr>
            </a:b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Luděk Bláha, </a:t>
            </a:r>
            <a:r>
              <a:rPr lang="cs-CZ" sz="2000" dirty="0" err="1">
                <a:solidFill>
                  <a:srgbClr val="000066"/>
                </a:solidFill>
                <a:latin typeface="Tahoma" pitchFamily="34" charset="0"/>
              </a:rPr>
              <a:t>PřF</a:t>
            </a:r>
            <a:r>
              <a:rPr lang="cs-CZ" sz="2000" dirty="0">
                <a:solidFill>
                  <a:srgbClr val="000066"/>
                </a:solidFill>
                <a:latin typeface="Tahoma" pitchFamily="34" charset="0"/>
              </a:rPr>
              <a:t> MU</a:t>
            </a: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, RECETOX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Font typeface="Arial" charset="0"/>
              <a:buNone/>
            </a:pPr>
            <a:r>
              <a:rPr lang="en-US" sz="2000" dirty="0">
                <a:solidFill>
                  <a:srgbClr val="000066"/>
                </a:solidFill>
                <a:latin typeface="Tahoma" pitchFamily="34" charset="0"/>
              </a:rPr>
              <a:t>www.recetox.cz</a:t>
            </a:r>
            <a:endParaRPr lang="cs-CZ" sz="2000" dirty="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4099" name="Rectangle 6"/>
          <p:cNvSpPr>
            <a:spLocks noChangeArrowheads="1"/>
          </p:cNvSpPr>
          <p:nvPr/>
        </p:nvSpPr>
        <p:spPr bwMode="auto">
          <a:xfrm>
            <a:off x="457200" y="2384425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cs-CZ" sz="2800" dirty="0">
                <a:solidFill>
                  <a:srgbClr val="FF3300"/>
                </a:solidFill>
              </a:rPr>
              <a:t>BIOMARKERS AND TOXICITY MECHANISMS</a:t>
            </a:r>
          </a:p>
          <a:p>
            <a:pPr algn="ctr" eaLnBrk="0" hangingPunct="0"/>
            <a:r>
              <a:rPr lang="cs-CZ" sz="3600" b="1" dirty="0">
                <a:solidFill>
                  <a:srgbClr val="FF3300"/>
                </a:solidFill>
              </a:rPr>
              <a:t>11 – BIOMARKERS</a:t>
            </a:r>
          </a:p>
          <a:p>
            <a:pPr algn="ctr" eaLnBrk="0" hangingPunct="0"/>
            <a:r>
              <a:rPr lang="en-GB" sz="3600" b="1" dirty="0">
                <a:solidFill>
                  <a:srgbClr val="FF3300"/>
                </a:solidFill>
              </a:rPr>
              <a:t>of EXPOSURE and SUSCEPTIBILITY</a:t>
            </a:r>
          </a:p>
          <a:p>
            <a:pPr algn="ctr" eaLnBrk="0" hangingPunct="0"/>
            <a:endParaRPr lang="cs-CZ" sz="4000" dirty="0"/>
          </a:p>
        </p:txBody>
      </p:sp>
      <p:pic>
        <p:nvPicPr>
          <p:cNvPr id="4100" name="Picture 7" descr="OPVK_MU_stred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5487988"/>
            <a:ext cx="4537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Importance of susceptibility biomarkers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18435" name="Picture 3" descr="187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303338"/>
            <a:ext cx="8839200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2267744" y="4221088"/>
            <a:ext cx="4680520" cy="72008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897087" y="836712"/>
            <a:ext cx="3695328" cy="4968552"/>
          </a:xfrm>
        </p:spPr>
        <p:txBody>
          <a:bodyPr/>
          <a:lstStyle/>
          <a:p>
            <a:pPr eaLnBrk="1" hangingPunct="1"/>
            <a:r>
              <a:rPr lang="cs-CZ" sz="2800" b="1" dirty="0" err="1">
                <a:solidFill>
                  <a:schemeClr val="tx1"/>
                </a:solidFill>
              </a:rPr>
              <a:t>Toxicokinetics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determines susceptibility of an individual at various levels</a:t>
            </a:r>
            <a:br>
              <a:rPr lang="en-US" sz="2800" dirty="0">
                <a:solidFill>
                  <a:schemeClr val="tx1"/>
                </a:solidFill>
              </a:rPr>
            </a:b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2800" b="1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cs-CZ" sz="2800" b="1" dirty="0" err="1">
                <a:solidFill>
                  <a:schemeClr val="tx1"/>
                </a:solidFill>
              </a:rPr>
              <a:t>Biomarkers</a:t>
            </a:r>
            <a:r>
              <a:rPr lang="cs-CZ" sz="2800" b="1" dirty="0">
                <a:solidFill>
                  <a:schemeClr val="tx1"/>
                </a:solidFill>
              </a:rPr>
              <a:t> </a:t>
            </a:r>
            <a:br>
              <a:rPr lang="cs-CZ" sz="2800" b="1" dirty="0">
                <a:solidFill>
                  <a:schemeClr val="tx1"/>
                </a:solidFill>
              </a:rPr>
            </a:br>
            <a:r>
              <a:rPr lang="cs-CZ" sz="2800" b="1" dirty="0">
                <a:solidFill>
                  <a:schemeClr val="tx1"/>
                </a:solidFill>
              </a:rPr>
              <a:t>of susceptibility</a:t>
            </a:r>
            <a:br>
              <a:rPr lang="en-US" sz="2800" b="1" dirty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>Will the individual be sensitive</a:t>
            </a:r>
            <a:r>
              <a:rPr lang="en-GB" sz="1600" dirty="0">
                <a:solidFill>
                  <a:schemeClr val="tx1"/>
                </a:solidFill>
              </a:rPr>
              <a:t>?</a:t>
            </a:r>
            <a:br>
              <a:rPr lang="en-GB" sz="1600" dirty="0">
                <a:solidFill>
                  <a:schemeClr val="tx1"/>
                </a:solidFill>
              </a:rPr>
            </a:br>
            <a:r>
              <a:rPr lang="en-GB" sz="1600" dirty="0">
                <a:solidFill>
                  <a:schemeClr val="tx1"/>
                </a:solidFill>
              </a:rPr>
              <a:t>Will patient respond to a drug?</a:t>
            </a: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600" dirty="0">
                <a:solidFill>
                  <a:schemeClr val="tx1"/>
                </a:solidFill>
              </a:rPr>
            </a:br>
            <a:br>
              <a:rPr lang="cs-CZ" sz="1600" dirty="0">
                <a:solidFill>
                  <a:schemeClr val="tx1"/>
                </a:solidFill>
              </a:rPr>
            </a:br>
            <a:r>
              <a:rPr lang="cs-CZ" sz="1600" b="1" dirty="0">
                <a:solidFill>
                  <a:srgbClr val="FF0000"/>
                </a:solidFill>
              </a:rPr>
              <a:t>Esp. METABOLISM is important and used as a BM of susceptibility</a:t>
            </a:r>
            <a:br>
              <a:rPr lang="cs-CZ" sz="1600" b="1" dirty="0">
                <a:solidFill>
                  <a:srgbClr val="FF0000"/>
                </a:solidFill>
              </a:rPr>
            </a:br>
            <a:r>
              <a:rPr lang="cs-CZ" sz="1600" dirty="0">
                <a:solidFill>
                  <a:srgbClr val="FF0000"/>
                </a:solidFill>
              </a:rPr>
              <a:t>(mostly known for prototypical enzymes, like CYPs, for prototypical chemicals such as DRUGS…)</a:t>
            </a:r>
            <a:br>
              <a:rPr lang="en-US" sz="1200" dirty="0">
                <a:solidFill>
                  <a:schemeClr val="tx1"/>
                </a:solidFill>
              </a:rPr>
            </a:br>
            <a:endParaRPr lang="cs-CZ" sz="1050" b="1" dirty="0">
              <a:solidFill>
                <a:schemeClr val="tx1"/>
              </a:solidFill>
            </a:endParaRPr>
          </a:p>
        </p:txBody>
      </p:sp>
      <p:pic>
        <p:nvPicPr>
          <p:cNvPr id="17411" name="Picture 3" descr="1876"/>
          <p:cNvPicPr>
            <a:picLocks noChangeAspect="1" noChangeArrowheads="1"/>
          </p:cNvPicPr>
          <p:nvPr/>
        </p:nvPicPr>
        <p:blipFill>
          <a:blip r:embed="rId3" cstate="print"/>
          <a:srcRect l="1979" t="8890"/>
          <a:stretch>
            <a:fillRect/>
          </a:stretch>
        </p:blipFill>
        <p:spPr bwMode="auto">
          <a:xfrm>
            <a:off x="217488" y="76200"/>
            <a:ext cx="4049712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947D08-8428-48EC-A1EB-31F27235E546}"/>
              </a:ext>
            </a:extLst>
          </p:cNvPr>
          <p:cNvSpPr txBox="1"/>
          <p:nvPr/>
        </p:nvSpPr>
        <p:spPr>
          <a:xfrm>
            <a:off x="1907704" y="2924944"/>
            <a:ext cx="2592288" cy="7920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sz="2800" dirty="0" err="1">
                <a:solidFill>
                  <a:schemeClr val="tx1"/>
                </a:solidFill>
              </a:rPr>
              <a:t>Biomarkers</a:t>
            </a:r>
            <a:r>
              <a:rPr lang="cs-CZ" sz="2800" dirty="0">
                <a:solidFill>
                  <a:schemeClr val="tx1"/>
                </a:solidFill>
              </a:rPr>
              <a:t> of susceptibility</a:t>
            </a:r>
            <a:endParaRPr lang="cs-CZ" sz="2800" b="0" dirty="0">
              <a:solidFill>
                <a:schemeClr val="tx1"/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371600"/>
            <a:ext cx="8991600" cy="38100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b="1" dirty="0"/>
              <a:t>Susceptibility depends on </a:t>
            </a:r>
            <a:r>
              <a:rPr lang="en-GB" sz="2600" b="1" dirty="0">
                <a:solidFill>
                  <a:srgbClr val="FF0000"/>
                </a:solidFill>
              </a:rPr>
              <a:t>genotype </a:t>
            </a:r>
            <a:r>
              <a:rPr lang="en-GB" sz="2600" dirty="0">
                <a:solidFill>
                  <a:srgbClr val="FF0000"/>
                </a:solidFill>
              </a:rPr>
              <a:t>&gt;&gt; metabolism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	- genetic polymorphism in detoxification enzymes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600" dirty="0"/>
              <a:t>	- variability in specific </a:t>
            </a:r>
            <a:r>
              <a:rPr lang="en-GB" sz="2600" dirty="0" err="1"/>
              <a:t>isoenzymes</a:t>
            </a:r>
            <a:r>
              <a:rPr lang="en-GB" sz="26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600" dirty="0"/>
              <a:t>Example</a:t>
            </a:r>
            <a:r>
              <a:rPr lang="cs-CZ" sz="2600" dirty="0"/>
              <a:t>: </a:t>
            </a:r>
            <a:r>
              <a:rPr lang="en-GB" sz="2600" dirty="0"/>
              <a:t>susceptibility to „activate“ toxicants: </a:t>
            </a:r>
            <a:br>
              <a:rPr lang="en-GB" sz="2600" dirty="0"/>
            </a:br>
            <a:r>
              <a:rPr lang="en-GB" sz="1800" dirty="0">
                <a:solidFill>
                  <a:srgbClr val="FF0000"/>
                </a:solidFill>
              </a:rPr>
              <a:t>example: N-acetylation of arylamines </a:t>
            </a:r>
            <a:r>
              <a:rPr lang="cs-CZ" sz="1800" dirty="0">
                <a:solidFill>
                  <a:srgbClr val="FF0000"/>
                </a:solidFill>
              </a:rPr>
              <a:t>(</a:t>
            </a:r>
            <a:r>
              <a:rPr lang="en-GB" sz="1800" dirty="0">
                <a:solidFill>
                  <a:srgbClr val="FF0000"/>
                </a:solidFill>
              </a:rPr>
              <a:t>NAT2</a:t>
            </a:r>
            <a:r>
              <a:rPr lang="cs-CZ" sz="1800" dirty="0">
                <a:solidFill>
                  <a:srgbClr val="FF0000"/>
                </a:solidFill>
              </a:rPr>
              <a:t> gene)</a:t>
            </a:r>
            <a:endParaRPr lang="en-GB" sz="1800" dirty="0">
              <a:solidFill>
                <a:srgbClr val="FF0000"/>
              </a:solidFill>
            </a:endParaRP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/>
              <a:t>susceptibility to </a:t>
            </a:r>
            <a:r>
              <a:rPr lang="en-GB" sz="2200" dirty="0" err="1"/>
              <a:t>genotoxins</a:t>
            </a:r>
            <a:r>
              <a:rPr lang="en-GB" sz="2200" dirty="0"/>
              <a:t>	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endParaRPr lang="en-GB" sz="2600" dirty="0"/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/>
              <a:t>family cancers</a:t>
            </a:r>
          </a:p>
          <a:p>
            <a:pPr marL="933450" lvl="1" indent="-533400" eaLnBrk="1" hangingPunct="1">
              <a:lnSpc>
                <a:spcPct val="90000"/>
              </a:lnSpc>
              <a:buFont typeface="Wingdings" pitchFamily="2" charset="2"/>
              <a:buChar char="à"/>
            </a:pPr>
            <a:r>
              <a:rPr lang="en-GB" sz="2200" dirty="0"/>
              <a:t>susceptibility to drugs (including anticancer drugs)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332656"/>
            <a:ext cx="8458200" cy="670520"/>
          </a:xfrm>
        </p:spPr>
        <p:txBody>
          <a:bodyPr/>
          <a:lstStyle/>
          <a:p>
            <a:pPr algn="ctr" eaLnBrk="1" hangingPunct="1"/>
            <a:r>
              <a:rPr lang="cs-CZ" sz="2000" dirty="0" err="1">
                <a:solidFill>
                  <a:schemeClr val="tx1"/>
                </a:solidFill>
              </a:rPr>
              <a:t>Example</a:t>
            </a:r>
            <a:r>
              <a:rPr lang="cs-CZ" sz="2000" dirty="0">
                <a:solidFill>
                  <a:schemeClr val="tx1"/>
                </a:solidFill>
              </a:rPr>
              <a:t>: </a:t>
            </a:r>
            <a:r>
              <a:rPr lang="cs-CZ" sz="2000" dirty="0" err="1">
                <a:solidFill>
                  <a:srgbClr val="FF0000"/>
                </a:solidFill>
              </a:rPr>
              <a:t>genetic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polymorphism</a:t>
            </a:r>
            <a:br>
              <a:rPr lang="cs-CZ" sz="2000" dirty="0">
                <a:solidFill>
                  <a:schemeClr val="tx1"/>
                </a:solidFill>
              </a:rPr>
            </a:br>
            <a:r>
              <a:rPr lang="cs-CZ" sz="2000" dirty="0" err="1">
                <a:solidFill>
                  <a:schemeClr val="tx1"/>
                </a:solidFill>
              </a:rPr>
              <a:t>SNPs</a:t>
            </a:r>
            <a:r>
              <a:rPr lang="cs-CZ" sz="2000" dirty="0">
                <a:solidFill>
                  <a:schemeClr val="tx1"/>
                </a:solidFill>
              </a:rPr>
              <a:t> - single </a:t>
            </a:r>
            <a:r>
              <a:rPr lang="cs-CZ" sz="2000" dirty="0" err="1">
                <a:solidFill>
                  <a:schemeClr val="tx1"/>
                </a:solidFill>
              </a:rPr>
              <a:t>nucleotide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polymorphism</a:t>
            </a:r>
            <a:endParaRPr lang="cs-CZ" sz="2000" b="0" dirty="0">
              <a:solidFill>
                <a:schemeClr val="tx1"/>
              </a:solidFill>
            </a:endParaRPr>
          </a:p>
        </p:txBody>
      </p:sp>
      <p:pic>
        <p:nvPicPr>
          <p:cNvPr id="20483" name="Picture 1030"/>
          <p:cNvPicPr>
            <a:picLocks noChangeAspect="1" noChangeArrowheads="1"/>
          </p:cNvPicPr>
          <p:nvPr/>
        </p:nvPicPr>
        <p:blipFill>
          <a:blip r:embed="rId3" cstate="print"/>
          <a:srcRect l="12500" t="18750" r="53751" b="12500"/>
          <a:stretch>
            <a:fillRect/>
          </a:stretch>
        </p:blipFill>
        <p:spPr bwMode="auto">
          <a:xfrm>
            <a:off x="381000" y="1447800"/>
            <a:ext cx="4114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1031"/>
          <p:cNvSpPr>
            <a:spLocks noGrp="1" noChangeArrowheads="1"/>
          </p:cNvSpPr>
          <p:nvPr>
            <p:ph type="body" idx="1"/>
          </p:nvPr>
        </p:nvSpPr>
        <p:spPr>
          <a:xfrm>
            <a:off x="4724400" y="1556792"/>
            <a:ext cx="4191000" cy="4114800"/>
          </a:xfrm>
          <a:noFill/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b="1" dirty="0"/>
              <a:t>SNPs </a:t>
            </a:r>
            <a:br>
              <a:rPr lang="en-US" sz="2600" b="1" dirty="0"/>
            </a:br>
            <a:r>
              <a:rPr lang="en-GB" sz="2000" dirty="0">
                <a:sym typeface="Wingdings" pitchFamily="2" charset="2"/>
              </a:rPr>
              <a:t></a:t>
            </a:r>
            <a:r>
              <a:rPr lang="en-US" sz="2000" dirty="0"/>
              <a:t> affects protein functions</a:t>
            </a:r>
            <a:endParaRPr lang="cs-CZ" sz="20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2000" dirty="0"/>
              <a:t>	</a:t>
            </a:r>
            <a:r>
              <a:rPr lang="en-GB" sz="2000" dirty="0">
                <a:sym typeface="Wingdings" pitchFamily="2" charset="2"/>
              </a:rPr>
              <a:t> in specific cases (see example) </a:t>
            </a:r>
            <a:r>
              <a:rPr lang="en-GB" sz="2000" dirty="0"/>
              <a:t>some </a:t>
            </a:r>
            <a:r>
              <a:rPr lang="cs-CZ" sz="2000" dirty="0" err="1"/>
              <a:t>SNPs</a:t>
            </a:r>
            <a:r>
              <a:rPr lang="cs-CZ" sz="2000" dirty="0"/>
              <a:t> </a:t>
            </a:r>
            <a:r>
              <a:rPr lang="cs-CZ" sz="2000" dirty="0" err="1"/>
              <a:t>identified</a:t>
            </a:r>
            <a:r>
              <a:rPr lang="cs-CZ" sz="2000" dirty="0"/>
              <a:t>  </a:t>
            </a: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6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/>
              <a:t>To </a:t>
            </a:r>
            <a:r>
              <a:rPr lang="en-US" sz="1800" b="1" dirty="0" err="1"/>
              <a:t>identif</a:t>
            </a:r>
            <a:r>
              <a:rPr lang="en-GB" sz="1800" b="1" dirty="0"/>
              <a:t>y SNP as a biomarker</a:t>
            </a:r>
            <a:endParaRPr lang="en-US" sz="1800" b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800" dirty="0"/>
              <a:t>	</a:t>
            </a:r>
            <a:r>
              <a:rPr lang="cs-CZ" sz="1800" dirty="0"/>
              <a:t>Many </a:t>
            </a:r>
            <a:r>
              <a:rPr lang="cs-CZ" sz="1800" b="1" dirty="0" err="1"/>
              <a:t>genotypes</a:t>
            </a:r>
            <a:r>
              <a:rPr lang="cs-CZ" sz="1800" dirty="0"/>
              <a:t> (</a:t>
            </a:r>
            <a:r>
              <a:rPr lang="cs-CZ" sz="1800" dirty="0" err="1"/>
              <a:t>from</a:t>
            </a:r>
            <a:r>
              <a:rPr lang="cs-CZ" sz="1800" dirty="0"/>
              <a:t> many </a:t>
            </a:r>
            <a:r>
              <a:rPr lang="cs-CZ" sz="1800" dirty="0" err="1"/>
              <a:t>individuals</a:t>
            </a:r>
            <a:r>
              <a:rPr lang="cs-CZ" sz="1800" dirty="0"/>
              <a:t>) </a:t>
            </a:r>
            <a:r>
              <a:rPr lang="cs-CZ" sz="1800" dirty="0" err="1"/>
              <a:t>must</a:t>
            </a:r>
            <a:r>
              <a:rPr lang="cs-CZ" sz="1800" dirty="0"/>
              <a:t> </a:t>
            </a:r>
            <a:r>
              <a:rPr lang="cs-CZ" sz="1800" dirty="0" err="1"/>
              <a:t>be</a:t>
            </a:r>
            <a:r>
              <a:rPr lang="cs-CZ" sz="1800" dirty="0"/>
              <a:t> </a:t>
            </a:r>
            <a:r>
              <a:rPr lang="cs-CZ" sz="1800" dirty="0" err="1"/>
              <a:t>sequenced</a:t>
            </a:r>
            <a:r>
              <a:rPr lang="cs-CZ" sz="1800" dirty="0"/>
              <a:t> </a:t>
            </a:r>
            <a:r>
              <a:rPr lang="en-GB" sz="1800" dirty="0"/>
              <a:t>and compared with </a:t>
            </a:r>
            <a:r>
              <a:rPr lang="en-GB" sz="1800" b="1" dirty="0"/>
              <a:t>phenotype</a:t>
            </a:r>
            <a:r>
              <a:rPr lang="en-GB" sz="1800" dirty="0"/>
              <a:t> (e.g. responsiveness to certain drug)</a:t>
            </a: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  <a:p>
            <a:pPr marL="533400" indent="-533400" eaLnBrk="1" hangingPunct="1">
              <a:lnSpc>
                <a:spcPct val="90000"/>
              </a:lnSpc>
              <a:buNone/>
            </a:pPr>
            <a:r>
              <a:rPr lang="en-GB" sz="1800" b="1" dirty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cs-CZ" sz="1800" b="1" dirty="0" err="1">
                <a:solidFill>
                  <a:schemeClr val="tx2"/>
                </a:solidFill>
                <a:sym typeface="Wingdings" pitchFamily="2" charset="2"/>
              </a:rPr>
              <a:t>application</a:t>
            </a:r>
            <a:r>
              <a:rPr lang="cs-CZ" sz="1800" b="1" dirty="0">
                <a:solidFill>
                  <a:schemeClr val="tx2"/>
                </a:solidFill>
                <a:sym typeface="Wingdings" pitchFamily="2" charset="2"/>
              </a:rPr>
              <a:t>: </a:t>
            </a:r>
            <a:br>
              <a:rPr lang="cs-CZ" sz="1800" b="1" dirty="0">
                <a:solidFill>
                  <a:schemeClr val="tx2"/>
                </a:solidFill>
                <a:sym typeface="Wingdings" pitchFamily="2" charset="2"/>
              </a:rPr>
            </a:br>
            <a:r>
              <a:rPr lang="en-GB" sz="1800" b="1" dirty="0">
                <a:solidFill>
                  <a:schemeClr val="tx2"/>
                </a:solidFill>
                <a:sym typeface="Wingdings" pitchFamily="2" charset="2"/>
              </a:rPr>
              <a:t>PERSONALIZED MEDICINE</a:t>
            </a:r>
            <a:endParaRPr lang="cs-CZ" sz="1800" b="1" dirty="0">
              <a:solidFill>
                <a:schemeClr val="tx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dirty="0">
                <a:solidFill>
                  <a:schemeClr val="tx1"/>
                </a:solidFill>
              </a:rPr>
              <a:t>C</a:t>
            </a:r>
            <a:r>
              <a:rPr lang="cs-CZ" dirty="0" err="1">
                <a:solidFill>
                  <a:schemeClr val="tx1"/>
                </a:solidFill>
              </a:rPr>
              <a:t>yclophosphamide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</a:rPr>
              <a:t>(anticancer drug) and its </a:t>
            </a:r>
            <a:r>
              <a:rPr lang="cs-CZ" dirty="0">
                <a:solidFill>
                  <a:schemeClr val="tx1"/>
                </a:solidFill>
              </a:rPr>
              <a:t>toxicity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1066800"/>
            <a:ext cx="6705600" cy="567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Oval 5"/>
          <p:cNvSpPr>
            <a:spLocks noChangeArrowheads="1"/>
          </p:cNvSpPr>
          <p:nvPr/>
        </p:nvSpPr>
        <p:spPr bwMode="auto">
          <a:xfrm>
            <a:off x="331788" y="838200"/>
            <a:ext cx="2209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2770188" y="8382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Oval 8"/>
          <p:cNvSpPr>
            <a:spLocks noChangeArrowheads="1"/>
          </p:cNvSpPr>
          <p:nvPr/>
        </p:nvSpPr>
        <p:spPr bwMode="auto">
          <a:xfrm>
            <a:off x="4598988" y="1905000"/>
            <a:ext cx="1828800" cy="1219200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AutoShape 9"/>
          <p:cNvSpPr>
            <a:spLocks noChangeArrowheads="1"/>
          </p:cNvSpPr>
          <p:nvPr/>
        </p:nvSpPr>
        <p:spPr bwMode="auto">
          <a:xfrm>
            <a:off x="6427788" y="1600200"/>
            <a:ext cx="2536825" cy="1676400"/>
          </a:xfrm>
          <a:prstGeom prst="rightArrow">
            <a:avLst>
              <a:gd name="adj1" fmla="val 27273"/>
              <a:gd name="adj2" fmla="val 2954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Genetic </a:t>
            </a:r>
            <a:br>
              <a:rPr lang="cs-CZ" sz="1800" b="1"/>
            </a:br>
            <a:r>
              <a:rPr lang="cs-CZ" sz="1800" b="1"/>
              <a:t>polymorphism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cs-CZ" dirty="0" err="1">
                <a:solidFill>
                  <a:schemeClr val="tx1"/>
                </a:solidFill>
              </a:rPr>
              <a:t>Example</a:t>
            </a:r>
            <a:r>
              <a:rPr lang="cs-CZ" dirty="0">
                <a:solidFill>
                  <a:schemeClr val="tx1"/>
                </a:solidFill>
              </a:rPr>
              <a:t>: </a:t>
            </a:r>
            <a:r>
              <a:rPr lang="cs-CZ" dirty="0" err="1">
                <a:solidFill>
                  <a:schemeClr val="tx1"/>
                </a:solidFill>
              </a:rPr>
              <a:t>genetic</a:t>
            </a:r>
            <a:r>
              <a:rPr lang="cs-CZ" dirty="0">
                <a:solidFill>
                  <a:schemeClr val="tx1"/>
                </a:solidFill>
              </a:rPr>
              <a:t> </a:t>
            </a:r>
            <a:r>
              <a:rPr lang="cs-CZ" dirty="0" err="1">
                <a:solidFill>
                  <a:schemeClr val="tx1"/>
                </a:solidFill>
              </a:rPr>
              <a:t>polymorphism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28" y="950813"/>
            <a:ext cx="7315200" cy="50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 Box 11"/>
          <p:cNvSpPr txBox="1">
            <a:spLocks noChangeArrowheads="1"/>
          </p:cNvSpPr>
          <p:nvPr/>
        </p:nvSpPr>
        <p:spPr bwMode="auto">
          <a:xfrm>
            <a:off x="7596336" y="2651125"/>
            <a:ext cx="1319064" cy="6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100" dirty="0" err="1">
                <a:solidFill>
                  <a:srgbClr val="FF0000"/>
                </a:solidFill>
                <a:latin typeface="Arial" charset="0"/>
              </a:rPr>
              <a:t>Alleles</a:t>
            </a:r>
            <a:r>
              <a:rPr lang="cs-CZ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dirty="0" err="1">
                <a:solidFill>
                  <a:srgbClr val="FF0000"/>
                </a:solidFill>
                <a:latin typeface="Arial" charset="0"/>
              </a:rPr>
              <a:t>known</a:t>
            </a:r>
            <a:r>
              <a:rPr lang="cs-CZ" sz="1100" dirty="0">
                <a:solidFill>
                  <a:srgbClr val="FF0000"/>
                </a:solidFill>
                <a:latin typeface="Arial" charset="0"/>
              </a:rPr>
              <a:t> </a:t>
            </a:r>
            <a:br>
              <a:rPr lang="cs-CZ" sz="1100" dirty="0">
                <a:solidFill>
                  <a:srgbClr val="FF0000"/>
                </a:solidFill>
                <a:latin typeface="Arial" charset="0"/>
              </a:rPr>
            </a:br>
            <a:r>
              <a:rPr lang="cs-CZ" sz="1100" dirty="0">
                <a:solidFill>
                  <a:srgbClr val="FF0000"/>
                </a:solidFill>
                <a:latin typeface="Arial" charset="0"/>
              </a:rPr>
              <a:t>to </a:t>
            </a:r>
            <a:r>
              <a:rPr lang="cs-CZ" sz="1100" dirty="0" err="1">
                <a:solidFill>
                  <a:srgbClr val="FF0000"/>
                </a:solidFill>
                <a:latin typeface="Arial" charset="0"/>
              </a:rPr>
              <a:t>be</a:t>
            </a:r>
            <a:r>
              <a:rPr lang="cs-CZ" sz="11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cs-CZ" sz="1100" dirty="0" err="1">
                <a:solidFill>
                  <a:srgbClr val="FF0000"/>
                </a:solidFill>
                <a:latin typeface="Arial" charset="0"/>
              </a:rPr>
              <a:t>involved</a:t>
            </a:r>
            <a:br>
              <a:rPr lang="cs-CZ" sz="1100" dirty="0">
                <a:solidFill>
                  <a:srgbClr val="FF0000"/>
                </a:solidFill>
                <a:latin typeface="Arial" charset="0"/>
              </a:rPr>
            </a:br>
            <a:r>
              <a:rPr lang="cs-CZ" sz="1100" dirty="0">
                <a:solidFill>
                  <a:srgbClr val="FF0000"/>
                </a:solidFill>
                <a:latin typeface="Arial" charset="0"/>
              </a:rPr>
              <a:t>in </a:t>
            </a:r>
            <a:r>
              <a:rPr lang="cs-CZ" sz="1100" dirty="0" err="1">
                <a:solidFill>
                  <a:srgbClr val="FF0000"/>
                </a:solidFill>
                <a:latin typeface="Arial" charset="0"/>
              </a:rPr>
              <a:t>polymorphism</a:t>
            </a:r>
            <a:endParaRPr lang="cs-CZ" sz="11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2533" name="Line 12"/>
          <p:cNvSpPr>
            <a:spLocks noChangeShapeType="1"/>
          </p:cNvSpPr>
          <p:nvPr/>
        </p:nvSpPr>
        <p:spPr bwMode="auto">
          <a:xfrm flipH="1" flipV="1">
            <a:off x="6019800" y="1905000"/>
            <a:ext cx="1143000" cy="685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pic>
        <p:nvPicPr>
          <p:cNvPr id="82946" name="Picture 2" descr="http://www.deenabio.com/wp-content/uploads/2011/04/SNPQuickReferen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3429000"/>
            <a:ext cx="1364966" cy="15121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458200" cy="457200"/>
          </a:xfrm>
        </p:spPr>
        <p:txBody>
          <a:bodyPr/>
          <a:lstStyle/>
          <a:p>
            <a:pPr algn="ctr" eaLnBrk="1" hangingPunct="1"/>
            <a:r>
              <a:rPr lang="en-GB" dirty="0">
                <a:solidFill>
                  <a:schemeClr val="tx1"/>
                </a:solidFill>
              </a:rPr>
              <a:t>Personalized medicine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80898" name="Picture 2" descr="http://www.bayerpharma.com/html/images/upload/Oncology/personalisierte_medizin_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980728"/>
            <a:ext cx="5008009" cy="4896544"/>
          </a:xfrm>
          <a:prstGeom prst="rect">
            <a:avLst/>
          </a:prstGeom>
          <a:noFill/>
        </p:spPr>
      </p:pic>
      <p:sp>
        <p:nvSpPr>
          <p:cNvPr id="7" name="Šipka doprava 6"/>
          <p:cNvSpPr/>
          <p:nvPr/>
        </p:nvSpPr>
        <p:spPr>
          <a:xfrm>
            <a:off x="5364088" y="2348880"/>
            <a:ext cx="43204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ovéPole 7"/>
          <p:cNvSpPr txBox="1"/>
          <p:nvPr/>
        </p:nvSpPr>
        <p:spPr>
          <a:xfrm>
            <a:off x="6012160" y="1988840"/>
            <a:ext cx="2963892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</a:rPr>
              <a:t>SNP diagnostics</a:t>
            </a:r>
          </a:p>
          <a:p>
            <a:endParaRPr lang="en-GB" sz="1100" dirty="0"/>
          </a:p>
          <a:p>
            <a:r>
              <a:rPr lang="en-GB" sz="1100" dirty="0"/>
              <a:t>1) DNA isolation</a:t>
            </a:r>
          </a:p>
          <a:p>
            <a:r>
              <a:rPr lang="en-GB" sz="1100" dirty="0"/>
              <a:t>2) Multiplication of specific gene </a:t>
            </a:r>
            <a:r>
              <a:rPr lang="cs-CZ" sz="1100" dirty="0"/>
              <a:t>(</a:t>
            </a:r>
            <a:r>
              <a:rPr lang="en-GB" sz="1100" dirty="0" err="1"/>
              <a:t>eg.</a:t>
            </a:r>
            <a:r>
              <a:rPr lang="en-GB" sz="1100" dirty="0"/>
              <a:t> CYP</a:t>
            </a:r>
            <a:r>
              <a:rPr lang="cs-CZ" sz="1100"/>
              <a:t>)</a:t>
            </a:r>
            <a:endParaRPr lang="en-GB" sz="1100" dirty="0"/>
          </a:p>
          <a:p>
            <a:endParaRPr lang="en-GB" sz="1100" dirty="0"/>
          </a:p>
          <a:p>
            <a:r>
              <a:rPr lang="en-GB" sz="1100" dirty="0"/>
              <a:t>3) </a:t>
            </a:r>
            <a:r>
              <a:rPr lang="en-GB" sz="1100" dirty="0">
                <a:sym typeface="Wingdings" pitchFamily="2" charset="2"/>
              </a:rPr>
              <a:t>SNP identification </a:t>
            </a:r>
            <a:br>
              <a:rPr lang="en-GB" sz="1100" dirty="0">
                <a:sym typeface="Wingdings" pitchFamily="2" charset="2"/>
              </a:rPr>
            </a:br>
            <a:r>
              <a:rPr lang="en-GB" sz="1100" dirty="0">
                <a:sym typeface="Wingdings" pitchFamily="2" charset="2"/>
              </a:rPr>
              <a:t>... Molecular biology methods such as</a:t>
            </a:r>
            <a:br>
              <a:rPr lang="en-GB" sz="1100" dirty="0">
                <a:sym typeface="Wingdings" pitchFamily="2" charset="2"/>
              </a:rPr>
            </a:br>
            <a:r>
              <a:rPr lang="en-GB" sz="1100" b="1" dirty="0">
                <a:sym typeface="Wingdings" pitchFamily="2" charset="2"/>
              </a:rPr>
              <a:t>* NA sequencing</a:t>
            </a:r>
          </a:p>
          <a:p>
            <a:r>
              <a:rPr lang="en-GB" sz="1100" dirty="0">
                <a:sym typeface="Wingdings" pitchFamily="2" charset="2"/>
              </a:rPr>
              <a:t>* Probe pairing ... number of variants</a:t>
            </a:r>
          </a:p>
          <a:p>
            <a:endParaRPr lang="en-GB" sz="1100" dirty="0"/>
          </a:p>
          <a:p>
            <a:pPr>
              <a:buFont typeface="Arial" charset="0"/>
              <a:buChar char="•"/>
            </a:pPr>
            <a:endParaRPr lang="en-GB" dirty="0"/>
          </a:p>
        </p:txBody>
      </p:sp>
      <p:pic>
        <p:nvPicPr>
          <p:cNvPr id="80900" name="Picture 4" descr="http://upload.wikimedia.org/wikipedia/en/0/01/SNP-invader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30023" y="4077072"/>
            <a:ext cx="3099491" cy="26075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3400" dirty="0">
                <a:solidFill>
                  <a:schemeClr val="tx1"/>
                </a:solidFill>
              </a:rPr>
              <a:t>Biomarkers </a:t>
            </a:r>
            <a:r>
              <a:rPr lang="cs-CZ" sz="3400" dirty="0">
                <a:solidFill>
                  <a:schemeClr val="tx1"/>
                </a:solidFill>
              </a:rPr>
              <a:t>of </a:t>
            </a:r>
            <a:r>
              <a:rPr lang="cs-CZ" sz="3400" dirty="0" err="1">
                <a:solidFill>
                  <a:schemeClr val="tx1"/>
                </a:solidFill>
              </a:rPr>
              <a:t>Exposure</a:t>
            </a:r>
            <a:endParaRPr lang="cs-CZ" sz="3400" b="0" dirty="0">
              <a:solidFill>
                <a:schemeClr val="tx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400" b="1" dirty="0" err="1"/>
              <a:t>Biomarkers</a:t>
            </a:r>
            <a:r>
              <a:rPr lang="cs-CZ" sz="2400" b="1" dirty="0"/>
              <a:t> of</a:t>
            </a:r>
            <a:r>
              <a:rPr lang="en-US" sz="2400" b="1" dirty="0"/>
              <a:t> internal and effective dose</a:t>
            </a:r>
            <a:br>
              <a:rPr lang="en-US" sz="2400" b="1" dirty="0"/>
            </a:br>
            <a:r>
              <a:rPr lang="en-US" sz="2000" i="1" dirty="0"/>
              <a:t>depends on </a:t>
            </a:r>
            <a:r>
              <a:rPr lang="en-US" sz="2000" i="1" dirty="0" err="1"/>
              <a:t>toxicokinetics</a:t>
            </a:r>
            <a:endParaRPr lang="cs-CZ" sz="2000" i="1" dirty="0"/>
          </a:p>
          <a:p>
            <a:pPr marL="533400" indent="-533400" eaLnBrk="1" hangingPunct="1">
              <a:buFont typeface="Wingdings" pitchFamily="2" charset="2"/>
              <a:buNone/>
            </a:pPr>
            <a:br>
              <a:rPr lang="en-US" sz="2400" dirty="0"/>
            </a:br>
            <a:r>
              <a:rPr lang="en-US" sz="2400" b="1" dirty="0">
                <a:solidFill>
                  <a:schemeClr val="tx2"/>
                </a:solidFill>
              </a:rPr>
              <a:t>Biomarkers of </a:t>
            </a:r>
            <a:r>
              <a:rPr lang="cs-CZ" sz="2400" b="1" dirty="0">
                <a:solidFill>
                  <a:schemeClr val="tx2"/>
                </a:solidFill>
              </a:rPr>
              <a:t>internal dose (short / long term)</a:t>
            </a:r>
            <a:br>
              <a:rPr lang="cs-CZ" sz="2400" b="1" dirty="0">
                <a:solidFill>
                  <a:schemeClr val="tx2"/>
                </a:solidFill>
              </a:rPr>
            </a:br>
            <a:r>
              <a:rPr lang="cs-CZ" sz="2400" dirty="0"/>
              <a:t>– </a:t>
            </a:r>
            <a:r>
              <a:rPr lang="en-GB" sz="2400" dirty="0"/>
              <a:t>examples: </a:t>
            </a:r>
            <a:r>
              <a:rPr lang="cs-CZ" sz="2400" dirty="0"/>
              <a:t>Cd in urine, DDE in fat tissues </a:t>
            </a:r>
            <a:endParaRPr lang="en-GB" sz="24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en-GB" sz="2000" i="1" dirty="0"/>
              <a:t>	</a:t>
            </a:r>
            <a:r>
              <a:rPr lang="cs-CZ" sz="1600" i="1" dirty="0"/>
              <a:t>- </a:t>
            </a:r>
            <a:r>
              <a:rPr lang="cs-CZ" sz="1600" dirty="0" err="1"/>
              <a:t>should</a:t>
            </a:r>
            <a:r>
              <a:rPr lang="cs-CZ" sz="1600" dirty="0"/>
              <a:t> </a:t>
            </a:r>
            <a:r>
              <a:rPr lang="cs-CZ" sz="1600" dirty="0" err="1"/>
              <a:t>be</a:t>
            </a:r>
            <a:r>
              <a:rPr lang="cs-CZ" sz="1600" dirty="0"/>
              <a:t> </a:t>
            </a:r>
            <a:r>
              <a:rPr lang="cs-CZ" sz="1600" dirty="0" err="1"/>
              <a:t>easy</a:t>
            </a:r>
            <a:r>
              <a:rPr lang="cs-CZ" sz="1600" dirty="0"/>
              <a:t> to sample (urine, </a:t>
            </a:r>
            <a:r>
              <a:rPr lang="cs-CZ" sz="1600" dirty="0" err="1"/>
              <a:t>breath</a:t>
            </a:r>
            <a:r>
              <a:rPr lang="cs-CZ" sz="1600" dirty="0"/>
              <a:t>)</a:t>
            </a:r>
            <a:endParaRPr lang="en-GB" sz="1600" dirty="0"/>
          </a:p>
          <a:p>
            <a:pPr marL="933450" lvl="1" indent="-533400" eaLnBrk="1" hangingPunct="1">
              <a:buFont typeface="Wingdings" pitchFamily="2" charset="2"/>
              <a:buNone/>
            </a:pPr>
            <a:r>
              <a:rPr lang="cs-CZ" sz="1600" dirty="0"/>
              <a:t>	- </a:t>
            </a:r>
            <a:r>
              <a:rPr lang="cs-CZ" sz="1600" dirty="0" err="1"/>
              <a:t>instrumental</a:t>
            </a:r>
            <a:r>
              <a:rPr lang="cs-CZ" sz="1600" dirty="0"/>
              <a:t> </a:t>
            </a:r>
            <a:r>
              <a:rPr lang="cs-CZ" sz="1600" dirty="0" err="1"/>
              <a:t>analytical</a:t>
            </a:r>
            <a:r>
              <a:rPr lang="cs-CZ" sz="1600" dirty="0"/>
              <a:t> methods (</a:t>
            </a:r>
            <a:r>
              <a:rPr lang="cs-CZ" sz="1600" dirty="0" err="1"/>
              <a:t>analyses</a:t>
            </a:r>
            <a:r>
              <a:rPr lang="cs-CZ" sz="1600" dirty="0"/>
              <a:t> of </a:t>
            </a:r>
            <a:r>
              <a:rPr lang="cs-CZ" sz="1600" dirty="0" err="1"/>
              <a:t>toxicant</a:t>
            </a:r>
            <a:r>
              <a:rPr lang="cs-CZ" sz="1600" dirty="0"/>
              <a:t>)</a:t>
            </a:r>
            <a:endParaRPr lang="cs-CZ" sz="2000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/>
          </a:p>
          <a:p>
            <a:pPr marL="533400" indent="-533400" eaLnBrk="1" hangingPunct="1">
              <a:buFont typeface="Wingdings" pitchFamily="2" charset="2"/>
              <a:buNone/>
            </a:pPr>
            <a:endParaRPr lang="cs-CZ" sz="1400" i="1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400" b="1" i="1" dirty="0">
                <a:solidFill>
                  <a:schemeClr val="tx2"/>
                </a:solidFill>
              </a:rPr>
              <a:t>	</a:t>
            </a:r>
            <a:r>
              <a:rPr lang="en-GB" sz="2400" b="1" dirty="0">
                <a:solidFill>
                  <a:schemeClr val="tx2"/>
                </a:solidFill>
              </a:rPr>
              <a:t>Biomarkers of </a:t>
            </a:r>
            <a:r>
              <a:rPr lang="cs-CZ" sz="2400" b="1" dirty="0" err="1">
                <a:solidFill>
                  <a:schemeClr val="tx2"/>
                </a:solidFill>
              </a:rPr>
              <a:t>effective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r>
              <a:rPr lang="cs-CZ" sz="2400" b="1" dirty="0" err="1">
                <a:solidFill>
                  <a:schemeClr val="tx2"/>
                </a:solidFill>
              </a:rPr>
              <a:t>dose</a:t>
            </a:r>
            <a:r>
              <a:rPr lang="cs-CZ" sz="2400" b="1" dirty="0">
                <a:solidFill>
                  <a:schemeClr val="tx2"/>
                </a:solidFill>
              </a:rPr>
              <a:t> </a:t>
            </a:r>
            <a:br>
              <a:rPr lang="cs-CZ" sz="2400" dirty="0"/>
            </a:br>
            <a:r>
              <a:rPr lang="cs-CZ" sz="2400" dirty="0"/>
              <a:t>-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chemical</a:t>
            </a:r>
            <a:r>
              <a:rPr lang="cs-CZ" sz="2400" dirty="0"/>
              <a:t> </a:t>
            </a:r>
            <a:r>
              <a:rPr lang="cs-CZ" sz="2400" dirty="0" err="1"/>
              <a:t>interacted</a:t>
            </a:r>
            <a:r>
              <a:rPr lang="cs-CZ" sz="2400" dirty="0"/>
              <a:t> </a:t>
            </a:r>
            <a:r>
              <a:rPr lang="cs-CZ" sz="2400" dirty="0" err="1"/>
              <a:t>with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</a:t>
            </a:r>
            <a:r>
              <a:rPr lang="cs-CZ" sz="2400" dirty="0" err="1"/>
              <a:t>biological</a:t>
            </a:r>
            <a:r>
              <a:rPr lang="cs-CZ" sz="2400" dirty="0"/>
              <a:t> </a:t>
            </a:r>
            <a:r>
              <a:rPr lang="cs-CZ" sz="2400" dirty="0" err="1"/>
              <a:t>target</a:t>
            </a:r>
            <a:br>
              <a:rPr lang="cs-CZ" sz="2400" dirty="0"/>
            </a:br>
            <a:r>
              <a:rPr lang="en-US" sz="2400" dirty="0"/>
              <a:t>	</a:t>
            </a:r>
            <a:r>
              <a:rPr lang="en-GB" sz="2400" dirty="0">
                <a:sym typeface="Wingdings" pitchFamily="2" charset="2"/>
              </a:rPr>
              <a:t> </a:t>
            </a:r>
            <a:r>
              <a:rPr lang="en-GB" sz="2400" dirty="0">
                <a:solidFill>
                  <a:srgbClr val="FF0000"/>
                </a:solidFill>
                <a:sym typeface="Wingdings" pitchFamily="2" charset="2"/>
              </a:rPr>
              <a:t>analyses of </a:t>
            </a:r>
            <a:r>
              <a:rPr lang="cs-CZ" sz="2400" dirty="0">
                <a:solidFill>
                  <a:srgbClr val="FF0000"/>
                </a:solidFill>
              </a:rPr>
              <a:t>ADDUCTS</a:t>
            </a:r>
            <a:endParaRPr lang="en-GB" sz="2400" dirty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cs-CZ" sz="1050" b="1" i="1" dirty="0">
                <a:solidFill>
                  <a:schemeClr val="tx2"/>
                </a:solidFill>
              </a:rPr>
              <a:t>	</a:t>
            </a:r>
            <a:r>
              <a:rPr lang="en-GB" sz="1050" b="1" i="1" dirty="0">
                <a:solidFill>
                  <a:schemeClr val="tx2"/>
                </a:solidFill>
              </a:rPr>
              <a:t>	</a:t>
            </a:r>
            <a:r>
              <a:rPr lang="en-GB" sz="1600" dirty="0">
                <a:solidFill>
                  <a:schemeClr val="tx1"/>
                </a:solidFill>
              </a:rPr>
              <a:t>Two types of adducts: </a:t>
            </a:r>
            <a:r>
              <a:rPr lang="en-GB" sz="1600" b="1" dirty="0">
                <a:solidFill>
                  <a:schemeClr val="tx2"/>
                </a:solidFill>
              </a:rPr>
              <a:t>selective and non-selective</a:t>
            </a:r>
            <a:endParaRPr lang="cs-CZ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648"/>
            <a:ext cx="8458200" cy="457200"/>
          </a:xfrm>
        </p:spPr>
        <p:txBody>
          <a:bodyPr/>
          <a:lstStyle/>
          <a:p>
            <a:pPr algn="ctr" eaLnBrk="1" hangingPunct="1"/>
            <a:r>
              <a:rPr lang="en-US" sz="1800" dirty="0">
                <a:solidFill>
                  <a:schemeClr val="tx1"/>
                </a:solidFill>
              </a:rPr>
              <a:t>SELECTIVE ADDUCTS OF TOXICANTS with BIOMOLECULES</a:t>
            </a:r>
            <a:endParaRPr lang="cs-CZ" sz="1800" b="0" dirty="0">
              <a:solidFill>
                <a:schemeClr val="tx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9304" y="1196752"/>
            <a:ext cx="8839200" cy="48006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b="1" dirty="0">
                <a:solidFill>
                  <a:srgbClr val="FF0000"/>
                </a:solidFill>
              </a:rPr>
              <a:t>SELECTIVE = CHEMICAL-SPECIFIC</a:t>
            </a:r>
            <a:endParaRPr lang="cs-CZ" sz="2000" b="1" dirty="0">
              <a:solidFill>
                <a:srgbClr val="FF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000" dirty="0"/>
              <a:t>Ad</a:t>
            </a:r>
            <a:r>
              <a:rPr lang="en-GB" sz="2000" dirty="0"/>
              <a:t>d</a:t>
            </a:r>
            <a:r>
              <a:rPr lang="cs-CZ" sz="2000" dirty="0" err="1"/>
              <a:t>ucts</a:t>
            </a:r>
            <a:r>
              <a:rPr lang="en-GB" sz="2000" dirty="0"/>
              <a:t> with DNA</a:t>
            </a:r>
            <a:br>
              <a:rPr lang="en-US" sz="2000" dirty="0"/>
            </a:br>
            <a:r>
              <a:rPr lang="en-US" sz="2000" dirty="0"/>
              <a:t>	</a:t>
            </a:r>
            <a:r>
              <a:rPr lang="cs-CZ" sz="1600" u="sng" dirty="0"/>
              <a:t>styrene</a:t>
            </a:r>
            <a:r>
              <a:rPr lang="cs-CZ" sz="1600" dirty="0"/>
              <a:t>-oxide-O6-guanine</a:t>
            </a:r>
            <a:br>
              <a:rPr lang="en-US" sz="1600" dirty="0"/>
            </a:br>
            <a:r>
              <a:rPr lang="en-US" sz="1600" dirty="0"/>
              <a:t>	N7</a:t>
            </a:r>
            <a:r>
              <a:rPr lang="cs-CZ" sz="1600" dirty="0"/>
              <a:t>-</a:t>
            </a:r>
            <a:r>
              <a:rPr lang="cs-CZ" sz="1600" dirty="0" err="1"/>
              <a:t>guanyl</a:t>
            </a:r>
            <a:r>
              <a:rPr lang="cs-CZ" sz="1600" dirty="0"/>
              <a:t>-</a:t>
            </a:r>
            <a:r>
              <a:rPr lang="cs-CZ" sz="1600" u="sng" dirty="0"/>
              <a:t>aflatoxin</a:t>
            </a:r>
            <a:r>
              <a:rPr lang="cs-CZ" sz="1600" dirty="0"/>
              <a:t> B1</a:t>
            </a:r>
            <a:r>
              <a:rPr lang="en-US" sz="1600" dirty="0"/>
              <a:t> 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0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000" dirty="0"/>
              <a:t>H</a:t>
            </a:r>
            <a:r>
              <a:rPr lang="cs-CZ" sz="2000" dirty="0" err="1"/>
              <a:t>emoglobin-</a:t>
            </a:r>
            <a:r>
              <a:rPr lang="cs-CZ" sz="2000" u="sng" dirty="0" err="1"/>
              <a:t>pesticides</a:t>
            </a:r>
            <a:r>
              <a:rPr lang="en-GB" sz="2000" u="sng" dirty="0"/>
              <a:t> adduct</a:t>
            </a:r>
            <a:r>
              <a:rPr lang="cs-CZ" sz="2000" u="sng" dirty="0"/>
              <a:t>s</a:t>
            </a:r>
            <a:endParaRPr lang="cs-CZ" sz="2400" u="sng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400" i="1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GB" sz="2400" dirty="0"/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2400" b="1" dirty="0">
                <a:solidFill>
                  <a:schemeClr val="tx2"/>
                </a:solidFill>
              </a:rPr>
              <a:t>Methods of analyses: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 i="1" dirty="0"/>
              <a:t>	</a:t>
            </a:r>
            <a:r>
              <a:rPr lang="cs-CZ" sz="2000" dirty="0"/>
              <a:t>- </a:t>
            </a:r>
            <a:r>
              <a:rPr lang="en-GB" sz="2000" dirty="0"/>
              <a:t>analytical chemistry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		- </a:t>
            </a:r>
            <a:r>
              <a:rPr lang="en-US" sz="1600" dirty="0"/>
              <a:t>extraction</a:t>
            </a:r>
            <a:r>
              <a:rPr lang="cs-CZ" sz="1600" dirty="0"/>
              <a:t> </a:t>
            </a:r>
            <a:r>
              <a:rPr lang="en-GB" sz="1600" dirty="0"/>
              <a:t>from biological sample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GB" sz="1600" dirty="0"/>
              <a:t>		</a:t>
            </a:r>
            <a:r>
              <a:rPr lang="en-US" sz="1600" dirty="0"/>
              <a:t>- </a:t>
            </a:r>
            <a:r>
              <a:rPr lang="cs-CZ" sz="1600" dirty="0" err="1"/>
              <a:t>chemical</a:t>
            </a:r>
            <a:r>
              <a:rPr lang="cs-CZ" sz="1600" dirty="0"/>
              <a:t> </a:t>
            </a:r>
            <a:r>
              <a:rPr lang="cs-CZ" sz="1600" dirty="0" err="1"/>
              <a:t>determination</a:t>
            </a:r>
            <a:r>
              <a:rPr lang="cs-CZ" sz="1600" dirty="0"/>
              <a:t> </a:t>
            </a:r>
            <a:r>
              <a:rPr lang="en-GB" sz="1600" dirty="0"/>
              <a:t>by </a:t>
            </a:r>
            <a:r>
              <a:rPr lang="cs-CZ" sz="1600" dirty="0"/>
              <a:t>HPLC</a:t>
            </a:r>
            <a:r>
              <a:rPr lang="en-US" sz="1600" dirty="0"/>
              <a:t> or </a:t>
            </a:r>
            <a:r>
              <a:rPr lang="cs-CZ" sz="1600" dirty="0"/>
              <a:t>GC (</a:t>
            </a:r>
            <a:r>
              <a:rPr lang="cs-CZ" sz="1600" dirty="0" err="1"/>
              <a:t>or</a:t>
            </a:r>
            <a:r>
              <a:rPr lang="cs-CZ" sz="1600" dirty="0"/>
              <a:t> ELISA)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endParaRPr lang="cs-CZ" sz="2000" b="1" u="sng" dirty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 t="15625" r="35625" b="41667"/>
          <a:stretch>
            <a:fillRect/>
          </a:stretch>
        </p:blipFill>
        <p:spPr bwMode="auto">
          <a:xfrm>
            <a:off x="5105400" y="1470025"/>
            <a:ext cx="3962400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 cstate="print"/>
          <a:srcRect t="14583" r="76250" b="25000"/>
          <a:stretch>
            <a:fillRect/>
          </a:stretch>
        </p:blipFill>
        <p:spPr bwMode="auto">
          <a:xfrm>
            <a:off x="6629400" y="3276600"/>
            <a:ext cx="21463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1880"/>
          <p:cNvPicPr>
            <a:picLocks noChangeAspect="1" noChangeArrowheads="1"/>
          </p:cNvPicPr>
          <p:nvPr/>
        </p:nvPicPr>
        <p:blipFill>
          <a:blip r:embed="rId3" cstate="print"/>
          <a:srcRect l="4587" t="1653" b="2235"/>
          <a:stretch>
            <a:fillRect/>
          </a:stretch>
        </p:blipFill>
        <p:spPr bwMode="auto">
          <a:xfrm>
            <a:off x="533400" y="39688"/>
            <a:ext cx="8153400" cy="674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Přímá spojovací čára 3"/>
          <p:cNvCxnSpPr/>
          <p:nvPr/>
        </p:nvCxnSpPr>
        <p:spPr>
          <a:xfrm>
            <a:off x="1835696" y="332656"/>
            <a:ext cx="2088232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220072" y="304800"/>
            <a:ext cx="3672408" cy="1251992"/>
          </a:xfrm>
        </p:spPr>
        <p:txBody>
          <a:bodyPr/>
          <a:lstStyle/>
          <a:p>
            <a:pPr eaLnBrk="1" hangingPunct="1"/>
            <a:r>
              <a:rPr lang="cs-CZ" dirty="0">
                <a:solidFill>
                  <a:schemeClr val="tx1"/>
                </a:solidFill>
              </a:rPr>
              <a:t>PAH-DNA </a:t>
            </a:r>
            <a:r>
              <a:rPr lang="cs-CZ" dirty="0" err="1">
                <a:solidFill>
                  <a:schemeClr val="tx1"/>
                </a:solidFill>
              </a:rPr>
              <a:t>adducts</a:t>
            </a:r>
            <a:br>
              <a:rPr lang="cs-CZ" dirty="0">
                <a:solidFill>
                  <a:schemeClr val="tx1"/>
                </a:solidFill>
              </a:rPr>
            </a:br>
            <a:r>
              <a:rPr lang="cs-CZ" sz="1200" dirty="0">
                <a:solidFill>
                  <a:schemeClr val="tx1"/>
                </a:solidFill>
              </a:rPr>
              <a:t>PAH (</a:t>
            </a:r>
            <a:r>
              <a:rPr lang="cs-CZ" sz="1200" dirty="0" err="1">
                <a:solidFill>
                  <a:schemeClr val="tx1"/>
                </a:solidFill>
              </a:rPr>
              <a:t>polycyclic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aromatic</a:t>
            </a:r>
            <a:r>
              <a:rPr lang="cs-CZ" sz="1200" dirty="0">
                <a:solidFill>
                  <a:schemeClr val="tx1"/>
                </a:solidFill>
              </a:rPr>
              <a:t> </a:t>
            </a:r>
            <a:r>
              <a:rPr lang="cs-CZ" sz="1200" dirty="0" err="1">
                <a:solidFill>
                  <a:schemeClr val="tx1"/>
                </a:solidFill>
              </a:rPr>
              <a:t>hydrocarbons</a:t>
            </a:r>
            <a:r>
              <a:rPr lang="cs-CZ" sz="1200" dirty="0">
                <a:solidFill>
                  <a:schemeClr val="tx1"/>
                </a:solidFill>
              </a:rPr>
              <a:t>)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* often high variability</a:t>
            </a:r>
            <a:br>
              <a:rPr lang="en-GB" sz="1800" dirty="0">
                <a:solidFill>
                  <a:schemeClr val="tx1"/>
                </a:solidFill>
              </a:rPr>
            </a:br>
            <a:r>
              <a:rPr lang="en-GB" sz="1800" dirty="0">
                <a:solidFill>
                  <a:schemeClr val="tx1"/>
                </a:solidFill>
              </a:rPr>
              <a:t>* may have difficult interpretation</a:t>
            </a:r>
            <a:endParaRPr lang="cs-CZ" b="0" dirty="0">
              <a:solidFill>
                <a:schemeClr val="tx1"/>
              </a:solidFill>
            </a:endParaRPr>
          </a:p>
        </p:txBody>
      </p:sp>
      <p:pic>
        <p:nvPicPr>
          <p:cNvPr id="32771" name="Picture 5" descr="1886"/>
          <p:cNvPicPr>
            <a:picLocks noChangeAspect="1" noChangeArrowheads="1"/>
          </p:cNvPicPr>
          <p:nvPr/>
        </p:nvPicPr>
        <p:blipFill>
          <a:blip r:embed="rId3" cstate="print"/>
          <a:srcRect t="925" b="32330"/>
          <a:stretch>
            <a:fillRect/>
          </a:stretch>
        </p:blipFill>
        <p:spPr bwMode="auto">
          <a:xfrm>
            <a:off x="304800" y="304800"/>
            <a:ext cx="45148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5791200" y="1828800"/>
            <a:ext cx="2711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 b="1" dirty="0" err="1">
                <a:latin typeface="Arial" charset="0"/>
              </a:rPr>
              <a:t>Occup</a:t>
            </a:r>
            <a:r>
              <a:rPr lang="en-US" sz="1800" b="1" dirty="0">
                <a:latin typeface="Arial" charset="0"/>
              </a:rPr>
              <a:t>. exposure</a:t>
            </a:r>
            <a:endParaRPr lang="cs-CZ" sz="1800" b="1" dirty="0">
              <a:latin typeface="Arial" charset="0"/>
            </a:endParaRPr>
          </a:p>
          <a:p>
            <a:pPr algn="ctr"/>
            <a:r>
              <a:rPr lang="cs-CZ" sz="1800" b="1" dirty="0">
                <a:latin typeface="Arial" charset="0"/>
              </a:rPr>
              <a:t>(</a:t>
            </a:r>
            <a:r>
              <a:rPr lang="cs-CZ" sz="1800" b="1" dirty="0" err="1">
                <a:latin typeface="Arial" charset="0"/>
              </a:rPr>
              <a:t>Low</a:t>
            </a:r>
            <a:r>
              <a:rPr lang="cs-CZ" sz="1800" b="1" dirty="0">
                <a:latin typeface="Arial" charset="0"/>
              </a:rPr>
              <a:t> / </a:t>
            </a:r>
            <a:r>
              <a:rPr lang="cs-CZ" sz="1800" b="1" dirty="0" err="1">
                <a:latin typeface="Arial" charset="0"/>
              </a:rPr>
              <a:t>Intermed</a:t>
            </a:r>
            <a:r>
              <a:rPr lang="cs-CZ" sz="1800" b="1" dirty="0">
                <a:latin typeface="Arial" charset="0"/>
              </a:rPr>
              <a:t>. / </a:t>
            </a:r>
            <a:r>
              <a:rPr lang="cs-CZ" sz="1800" b="1" dirty="0" err="1">
                <a:latin typeface="Arial" charset="0"/>
              </a:rPr>
              <a:t>High</a:t>
            </a:r>
            <a:r>
              <a:rPr lang="cs-CZ" sz="1800" b="1" dirty="0">
                <a:latin typeface="Arial" charset="0"/>
              </a:rPr>
              <a:t>)</a:t>
            </a:r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5836084" y="4005064"/>
            <a:ext cx="209544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1800" b="1" dirty="0" err="1">
                <a:latin typeface="Arial" charset="0"/>
              </a:rPr>
              <a:t>Occupational</a:t>
            </a:r>
            <a:endParaRPr lang="cs-CZ" sz="1800" b="1" dirty="0">
              <a:latin typeface="Arial" charset="0"/>
            </a:endParaRPr>
          </a:p>
          <a:p>
            <a:pPr algn="ctr"/>
            <a:endParaRPr lang="cs-CZ" sz="1800" b="1" dirty="0">
              <a:latin typeface="Arial" charset="0"/>
            </a:endParaRPr>
          </a:p>
          <a:p>
            <a:pPr algn="ctr"/>
            <a:r>
              <a:rPr lang="cs-CZ" sz="1800" dirty="0">
                <a:latin typeface="Arial" charset="0"/>
              </a:rPr>
              <a:t>Non-</a:t>
            </a:r>
            <a:r>
              <a:rPr lang="cs-CZ" sz="1800" dirty="0" err="1">
                <a:latin typeface="Arial" charset="0"/>
              </a:rPr>
              <a:t>exposed</a:t>
            </a:r>
            <a:r>
              <a:rPr lang="cs-CZ" sz="1800" dirty="0">
                <a:latin typeface="Arial" charset="0"/>
              </a:rPr>
              <a:t> (NS)</a:t>
            </a:r>
          </a:p>
          <a:p>
            <a:pPr algn="ctr"/>
            <a:r>
              <a:rPr lang="cs-CZ" sz="1800" dirty="0">
                <a:latin typeface="Arial" charset="0"/>
              </a:rPr>
              <a:t>vs. </a:t>
            </a:r>
          </a:p>
          <a:p>
            <a:pPr algn="ctr"/>
            <a:r>
              <a:rPr lang="cs-CZ" sz="1800" dirty="0" err="1">
                <a:latin typeface="Arial" charset="0"/>
              </a:rPr>
              <a:t>Exposed</a:t>
            </a:r>
            <a:r>
              <a:rPr lang="cs-CZ" sz="1800" dirty="0">
                <a:latin typeface="Arial" charset="0"/>
              </a:rPr>
              <a:t> (S)</a:t>
            </a:r>
          </a:p>
        </p:txBody>
      </p:sp>
      <p:sp>
        <p:nvSpPr>
          <p:cNvPr id="32774" name="Line 9"/>
          <p:cNvSpPr>
            <a:spLocks noChangeShapeType="1"/>
          </p:cNvSpPr>
          <p:nvPr/>
        </p:nvSpPr>
        <p:spPr bwMode="auto">
          <a:xfrm flipH="1">
            <a:off x="4953000" y="49530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H="1">
            <a:off x="5029200" y="198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GB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96752"/>
            <a:ext cx="8839200" cy="48006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</a:pPr>
            <a:r>
              <a:rPr lang="cs-CZ" sz="2500" dirty="0"/>
              <a:t>– </a:t>
            </a:r>
            <a:r>
              <a:rPr lang="cs-CZ" sz="2500" dirty="0" err="1"/>
              <a:t>binding</a:t>
            </a:r>
            <a:r>
              <a:rPr lang="cs-CZ" sz="2500" dirty="0"/>
              <a:t> of </a:t>
            </a:r>
            <a:r>
              <a:rPr lang="cs-CZ" sz="2500" dirty="0" err="1"/>
              <a:t>toxicant</a:t>
            </a:r>
            <a:r>
              <a:rPr lang="cs-CZ" sz="2500" dirty="0"/>
              <a:t> to </a:t>
            </a:r>
            <a:r>
              <a:rPr lang="en-GB" sz="2500" dirty="0"/>
              <a:t>macromolecule (</a:t>
            </a:r>
            <a:r>
              <a:rPr lang="cs-CZ" sz="2500" dirty="0"/>
              <a:t>DNA</a:t>
            </a:r>
            <a:r>
              <a:rPr lang="en-GB" sz="2500" dirty="0"/>
              <a:t>, </a:t>
            </a:r>
            <a:r>
              <a:rPr lang="cs-CZ" sz="2500" dirty="0" err="1"/>
              <a:t>proteins</a:t>
            </a:r>
            <a:r>
              <a:rPr lang="cs-CZ" sz="2500" dirty="0"/>
              <a:t>) </a:t>
            </a:r>
            <a:r>
              <a:rPr lang="en-GB" sz="2500" dirty="0">
                <a:solidFill>
                  <a:srgbClr val="FF0000"/>
                </a:solidFill>
              </a:rPr>
              <a:t>with </a:t>
            </a:r>
            <a:r>
              <a:rPr lang="cs-CZ" sz="2500" dirty="0">
                <a:solidFill>
                  <a:srgbClr val="FF0000"/>
                </a:solidFill>
              </a:rPr>
              <a:t>no </a:t>
            </a:r>
            <a:r>
              <a:rPr lang="en-US" sz="2500" dirty="0">
                <a:solidFill>
                  <a:srgbClr val="FF0000"/>
                </a:solidFill>
              </a:rPr>
              <a:t>further </a:t>
            </a:r>
            <a:r>
              <a:rPr lang="cs-CZ" sz="2500" dirty="0" err="1">
                <a:solidFill>
                  <a:srgbClr val="FF0000"/>
                </a:solidFill>
              </a:rPr>
              <a:t>info</a:t>
            </a:r>
            <a:r>
              <a:rPr lang="en-US" sz="2500" dirty="0" err="1">
                <a:solidFill>
                  <a:srgbClr val="FF0000"/>
                </a:solidFill>
              </a:rPr>
              <a:t>rmation</a:t>
            </a:r>
            <a:r>
              <a:rPr lang="cs-CZ" sz="2500" dirty="0">
                <a:solidFill>
                  <a:srgbClr val="FF0000"/>
                </a:solidFill>
              </a:rPr>
              <a:t> on </a:t>
            </a:r>
            <a:r>
              <a:rPr lang="en-US" sz="2500" dirty="0">
                <a:solidFill>
                  <a:srgbClr val="FF0000"/>
                </a:solidFill>
              </a:rPr>
              <a:t>the </a:t>
            </a:r>
            <a:r>
              <a:rPr lang="cs-CZ" sz="2500" dirty="0" err="1">
                <a:solidFill>
                  <a:srgbClr val="FF0000"/>
                </a:solidFill>
              </a:rPr>
              <a:t>structure</a:t>
            </a:r>
            <a:r>
              <a:rPr lang="cs-CZ" sz="2500" dirty="0">
                <a:solidFill>
                  <a:srgbClr val="FF0000"/>
                </a:solidFill>
              </a:rPr>
              <a:t> of </a:t>
            </a:r>
            <a:r>
              <a:rPr lang="en-GB" sz="2500" dirty="0">
                <a:solidFill>
                  <a:srgbClr val="FF0000"/>
                </a:solidFill>
              </a:rPr>
              <a:t>actual </a:t>
            </a:r>
            <a:r>
              <a:rPr lang="cs-CZ" sz="2500" dirty="0">
                <a:solidFill>
                  <a:srgbClr val="FF0000"/>
                </a:solidFill>
              </a:rPr>
              <a:t>a</a:t>
            </a:r>
            <a:r>
              <a:rPr lang="en-GB" sz="2500" dirty="0">
                <a:solidFill>
                  <a:srgbClr val="FF0000"/>
                </a:solidFill>
              </a:rPr>
              <a:t>d</a:t>
            </a:r>
            <a:r>
              <a:rPr lang="cs-CZ" sz="2500" dirty="0" err="1">
                <a:solidFill>
                  <a:srgbClr val="FF0000"/>
                </a:solidFill>
              </a:rPr>
              <a:t>duct</a:t>
            </a:r>
            <a:br>
              <a:rPr lang="en-US" sz="2500" dirty="0"/>
            </a:br>
            <a:r>
              <a:rPr lang="cs-CZ" sz="2500" dirty="0"/>
              <a:t>(</a:t>
            </a:r>
            <a:r>
              <a:rPr lang="en-GB" sz="2500" dirty="0"/>
              <a:t>i.e. </a:t>
            </a:r>
            <a:r>
              <a:rPr lang="cs-CZ" sz="2500" dirty="0" err="1"/>
              <a:t>causative</a:t>
            </a:r>
            <a:r>
              <a:rPr lang="en-US" sz="2500" dirty="0"/>
              <a:t> agent </a:t>
            </a:r>
            <a:r>
              <a:rPr lang="cs-CZ" sz="2500" dirty="0" err="1"/>
              <a:t>is</a:t>
            </a:r>
            <a:r>
              <a:rPr lang="cs-CZ" sz="2500" dirty="0"/>
              <a:t> </a:t>
            </a:r>
            <a:r>
              <a:rPr lang="en-US" sz="2500" dirty="0"/>
              <a:t>not clear</a:t>
            </a:r>
            <a:r>
              <a:rPr lang="cs-CZ" sz="2500" dirty="0"/>
              <a:t> but the „</a:t>
            </a:r>
            <a:r>
              <a:rPr lang="cs-CZ" sz="2500" dirty="0" err="1"/>
              <a:t>exposure</a:t>
            </a:r>
            <a:r>
              <a:rPr lang="cs-CZ" sz="2500" dirty="0"/>
              <a:t>“ </a:t>
            </a:r>
            <a:r>
              <a:rPr lang="cs-CZ" sz="2500" dirty="0" err="1"/>
              <a:t>clearly</a:t>
            </a:r>
            <a:r>
              <a:rPr lang="cs-CZ" sz="2500" dirty="0"/>
              <a:t> </a:t>
            </a:r>
            <a:r>
              <a:rPr lang="cs-CZ" sz="2500" dirty="0" err="1"/>
              <a:t>happened</a:t>
            </a:r>
            <a:r>
              <a:rPr lang="cs-CZ" sz="2500" dirty="0"/>
              <a:t>)</a:t>
            </a:r>
          </a:p>
          <a:p>
            <a:pPr marL="533400" indent="-533400" eaLnBrk="1" hangingPunct="1">
              <a:buFont typeface="Wingdings" pitchFamily="2" charset="2"/>
              <a:buNone/>
            </a:pPr>
            <a:endParaRPr lang="en-GB" dirty="0"/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b="1" dirty="0">
                <a:solidFill>
                  <a:schemeClr val="tx2"/>
                </a:solidFill>
              </a:rPr>
              <a:t>Typical nonselective biomarker</a:t>
            </a:r>
            <a:r>
              <a:rPr lang="cs-CZ" b="1" dirty="0">
                <a:solidFill>
                  <a:schemeClr val="tx2"/>
                </a:solidFill>
              </a:rPr>
              <a:t> of exposure</a:t>
            </a:r>
            <a:r>
              <a:rPr lang="en-GB" b="1" dirty="0">
                <a:solidFill>
                  <a:schemeClr val="tx2"/>
                </a:solidFill>
              </a:rPr>
              <a:t> methods</a:t>
            </a:r>
            <a:r>
              <a:rPr lang="cs-CZ" b="1" dirty="0">
                <a:solidFill>
                  <a:schemeClr val="tx2"/>
                </a:solidFill>
              </a:rPr>
              <a:t> - </a:t>
            </a:r>
            <a:r>
              <a:rPr lang="cs-CZ" b="1" dirty="0" err="1">
                <a:solidFill>
                  <a:schemeClr val="tx2"/>
                </a:solidFill>
              </a:rPr>
              <a:t>for</a:t>
            </a:r>
            <a:r>
              <a:rPr lang="cs-CZ" b="1" dirty="0">
                <a:solidFill>
                  <a:schemeClr val="tx2"/>
                </a:solidFill>
              </a:rPr>
              <a:t> DNA </a:t>
            </a:r>
            <a:r>
              <a:rPr lang="cs-CZ" b="1" dirty="0" err="1">
                <a:solidFill>
                  <a:schemeClr val="tx2"/>
                </a:solidFill>
              </a:rPr>
              <a:t>damage</a:t>
            </a:r>
            <a:r>
              <a:rPr lang="cs-CZ" b="1" dirty="0">
                <a:solidFill>
                  <a:schemeClr val="tx2"/>
                </a:solidFill>
              </a:rPr>
              <a:t>:</a:t>
            </a:r>
            <a:endParaRPr lang="en-GB" b="1" dirty="0">
              <a:solidFill>
                <a:schemeClr val="tx2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>
                <a:solidFill>
                  <a:srgbClr val="FF0000"/>
                </a:solidFill>
              </a:rPr>
              <a:t>	</a:t>
            </a:r>
            <a:r>
              <a:rPr lang="cs-CZ" sz="2000" dirty="0">
                <a:solidFill>
                  <a:srgbClr val="FF0000"/>
                </a:solidFill>
              </a:rPr>
              <a:t>-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cs-CZ" sz="2000" baseline="30000" dirty="0">
                <a:solidFill>
                  <a:srgbClr val="FF0000"/>
                </a:solidFill>
              </a:rPr>
              <a:t>32</a:t>
            </a:r>
            <a:r>
              <a:rPr lang="cs-CZ" sz="2000" dirty="0">
                <a:solidFill>
                  <a:srgbClr val="FF0000"/>
                </a:solidFill>
              </a:rPr>
              <a:t>P-</a:t>
            </a:r>
            <a:r>
              <a:rPr lang="cs-CZ" sz="2000" dirty="0" err="1">
                <a:solidFill>
                  <a:srgbClr val="FF0000"/>
                </a:solidFill>
              </a:rPr>
              <a:t>postlabelling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 err="1">
                <a:solidFill>
                  <a:srgbClr val="FF0000"/>
                </a:solidFill>
              </a:rPr>
              <a:t>assay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endParaRPr lang="en-GB" sz="2000" dirty="0">
              <a:solidFill>
                <a:srgbClr val="FF0000"/>
              </a:solidFill>
            </a:endParaRPr>
          </a:p>
          <a:p>
            <a:pPr marL="533400" indent="-533400" eaLnBrk="1" hangingPunct="1">
              <a:buFont typeface="Wingdings" pitchFamily="2" charset="2"/>
              <a:buNone/>
            </a:pPr>
            <a:r>
              <a:rPr lang="en-GB" sz="2000" dirty="0"/>
              <a:t>	</a:t>
            </a:r>
            <a:r>
              <a:rPr lang="cs-CZ" sz="2000" dirty="0"/>
              <a:t>- </a:t>
            </a:r>
            <a:r>
              <a:rPr lang="en-US" sz="2000" dirty="0"/>
              <a:t>ox</a:t>
            </a:r>
            <a:r>
              <a:rPr lang="en-GB" sz="2000" dirty="0" err="1"/>
              <a:t>idized</a:t>
            </a:r>
            <a:r>
              <a:rPr lang="en-GB" sz="2000" dirty="0"/>
              <a:t> </a:t>
            </a:r>
            <a:r>
              <a:rPr lang="cs-CZ" sz="2000" dirty="0"/>
              <a:t>DNA</a:t>
            </a:r>
            <a:r>
              <a:rPr lang="en-GB" sz="2000" dirty="0"/>
              <a:t>: </a:t>
            </a:r>
            <a:r>
              <a:rPr lang="cs-CZ" sz="1600" dirty="0"/>
              <a:t>8-</a:t>
            </a:r>
            <a:r>
              <a:rPr lang="cs-CZ" sz="1600" dirty="0" err="1"/>
              <a:t>hydroxy</a:t>
            </a:r>
            <a:r>
              <a:rPr lang="cs-CZ" sz="1600" dirty="0"/>
              <a:t>-2´-</a:t>
            </a:r>
            <a:r>
              <a:rPr lang="cs-CZ" sz="1600" dirty="0" err="1"/>
              <a:t>deoxyguanosine</a:t>
            </a:r>
            <a:endParaRPr lang="cs-CZ" sz="1600" dirty="0"/>
          </a:p>
          <a:p>
            <a:pPr marL="914400" lvl="1" indent="-457200" eaLnBrk="1" hangingPunct="1">
              <a:buFontTx/>
              <a:buNone/>
            </a:pPr>
            <a:endParaRPr lang="cs-CZ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tx1"/>
                </a:solidFill>
              </a:rPr>
              <a:t>Non-selective adducts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846"/>
          <p:cNvPicPr>
            <a:picLocks noChangeAspect="1" noChangeArrowheads="1"/>
          </p:cNvPicPr>
          <p:nvPr/>
        </p:nvPicPr>
        <p:blipFill>
          <a:blip r:embed="rId3" cstate="print"/>
          <a:srcRect l="15288" r="12616" b="8696"/>
          <a:stretch>
            <a:fillRect/>
          </a:stretch>
        </p:blipFill>
        <p:spPr bwMode="auto">
          <a:xfrm>
            <a:off x="35496" y="35768"/>
            <a:ext cx="51054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8"/>
          <p:cNvSpPr>
            <a:spLocks noChangeArrowheads="1"/>
          </p:cNvSpPr>
          <p:nvPr/>
        </p:nvSpPr>
        <p:spPr bwMode="auto">
          <a:xfrm>
            <a:off x="5292080" y="188640"/>
            <a:ext cx="372807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cs-CZ" sz="2400" b="1" baseline="30000" dirty="0">
                <a:solidFill>
                  <a:schemeClr val="tx2"/>
                </a:solidFill>
                <a:latin typeface="Arial" charset="0"/>
              </a:rPr>
              <a:t>32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P-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postlabelling</a:t>
            </a: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assay</a:t>
            </a:r>
            <a:endParaRPr lang="en-GB" sz="2400" b="1" dirty="0">
              <a:solidFill>
                <a:schemeClr val="tx2"/>
              </a:solidFill>
              <a:latin typeface="Arial" charset="0"/>
            </a:endParaRPr>
          </a:p>
          <a:p>
            <a:pPr algn="ctr"/>
            <a:r>
              <a:rPr lang="en-GB" sz="2400" b="1" dirty="0">
                <a:solidFill>
                  <a:schemeClr val="tx2"/>
                </a:solidFill>
              </a:rPr>
              <a:t>principle</a:t>
            </a:r>
            <a:endParaRPr lang="en-GB" sz="2400" dirty="0">
              <a:solidFill>
                <a:schemeClr val="tx2"/>
              </a:solidFill>
            </a:endParaRPr>
          </a:p>
          <a:p>
            <a:endParaRPr lang="en-GB" b="1" dirty="0">
              <a:latin typeface="Arial" charset="0"/>
            </a:endParaRPr>
          </a:p>
          <a:p>
            <a:pPr>
              <a:buFont typeface="Arial" charset="0"/>
              <a:buChar char="•"/>
            </a:pPr>
            <a:r>
              <a:rPr lang="en-GB" sz="1400" dirty="0"/>
              <a:t>Digestion of NA</a:t>
            </a:r>
          </a:p>
          <a:p>
            <a:pPr>
              <a:buFont typeface="Arial" charset="0"/>
              <a:buChar char="•"/>
            </a:pPr>
            <a:r>
              <a:rPr lang="en-GB" sz="1400" dirty="0"/>
              <a:t>Enzymatic labelling with 32P (</a:t>
            </a:r>
            <a:r>
              <a:rPr lang="en-GB" sz="1400" dirty="0" err="1"/>
              <a:t>kinase</a:t>
            </a:r>
            <a:r>
              <a:rPr lang="en-GB" sz="1400" dirty="0"/>
              <a:t>)</a:t>
            </a:r>
          </a:p>
          <a:p>
            <a:pPr>
              <a:buFont typeface="Arial" charset="0"/>
              <a:buChar char="•"/>
            </a:pPr>
            <a:r>
              <a:rPr lang="en-GB" sz="1400" dirty="0"/>
              <a:t>TLC </a:t>
            </a:r>
            <a:r>
              <a:rPr lang="cs-CZ" sz="1400" dirty="0"/>
              <a:t>(</a:t>
            </a:r>
            <a:r>
              <a:rPr lang="en-GB" sz="1400" dirty="0"/>
              <a:t>or HPLC</a:t>
            </a:r>
            <a:r>
              <a:rPr lang="cs-CZ" sz="1400" dirty="0"/>
              <a:t>)</a:t>
            </a:r>
            <a:r>
              <a:rPr lang="en-GB" sz="1400" dirty="0"/>
              <a:t> analyses of </a:t>
            </a:r>
            <a:r>
              <a:rPr lang="cs-CZ" sz="1400" dirty="0"/>
              <a:t>the </a:t>
            </a:r>
            <a:r>
              <a:rPr lang="en-GB" sz="1400" dirty="0"/>
              <a:t>product</a:t>
            </a:r>
            <a:endParaRPr lang="cs-CZ" sz="1400" dirty="0"/>
          </a:p>
          <a:p>
            <a:endParaRPr lang="cs-CZ" sz="1400" i="1" dirty="0"/>
          </a:p>
          <a:p>
            <a:r>
              <a:rPr lang="cs-CZ" sz="1400" i="1" dirty="0"/>
              <a:t>(Not </a:t>
            </a:r>
            <a:r>
              <a:rPr lang="cs-CZ" sz="1400" i="1" dirty="0" err="1"/>
              <a:t>an</a:t>
            </a:r>
            <a:r>
              <a:rPr lang="cs-CZ" sz="1400" i="1" dirty="0"/>
              <a:t> </a:t>
            </a:r>
            <a:r>
              <a:rPr lang="cs-CZ" sz="1400" i="1" dirty="0" err="1"/>
              <a:t>absolute</a:t>
            </a:r>
            <a:r>
              <a:rPr lang="cs-CZ" sz="1400" i="1" dirty="0"/>
              <a:t> </a:t>
            </a:r>
            <a:r>
              <a:rPr lang="cs-CZ" sz="1400" i="1" dirty="0" err="1"/>
              <a:t>method</a:t>
            </a:r>
            <a:r>
              <a:rPr lang="cs-CZ" sz="1400" i="1" dirty="0"/>
              <a:t> </a:t>
            </a:r>
            <a:br>
              <a:rPr lang="cs-CZ" sz="1400" i="1" dirty="0"/>
            </a:br>
            <a:r>
              <a:rPr lang="cs-CZ" sz="1400" i="1" dirty="0"/>
              <a:t>= </a:t>
            </a:r>
            <a:r>
              <a:rPr lang="cs-CZ" sz="1400" i="1" dirty="0" err="1"/>
              <a:t>comparison</a:t>
            </a:r>
            <a:r>
              <a:rPr lang="cs-CZ" sz="1400" i="1" dirty="0"/>
              <a:t> </a:t>
            </a:r>
            <a:r>
              <a:rPr lang="cs-CZ" sz="1400" i="1" dirty="0" err="1"/>
              <a:t>with</a:t>
            </a:r>
            <a:r>
              <a:rPr lang="cs-CZ" sz="1400" i="1" dirty="0"/>
              <a:t> </a:t>
            </a:r>
            <a:r>
              <a:rPr lang="cs-CZ" sz="1400" i="1" dirty="0" err="1"/>
              <a:t>controls</a:t>
            </a:r>
            <a:r>
              <a:rPr lang="cs-CZ" sz="1400" i="1" dirty="0"/>
              <a:t> </a:t>
            </a:r>
            <a:r>
              <a:rPr lang="cs-CZ" sz="1400" i="1" dirty="0" err="1"/>
              <a:t>always</a:t>
            </a:r>
            <a:r>
              <a:rPr lang="cs-CZ" sz="1400" i="1" dirty="0"/>
              <a:t> </a:t>
            </a:r>
            <a:r>
              <a:rPr lang="cs-CZ" sz="1400" i="1" dirty="0" err="1"/>
              <a:t>needed</a:t>
            </a:r>
            <a:r>
              <a:rPr lang="cs-CZ" sz="1400" i="1" dirty="0"/>
              <a:t>)</a:t>
            </a:r>
            <a:endParaRPr lang="en-GB" sz="1400" i="1" dirty="0"/>
          </a:p>
          <a:p>
            <a:endParaRPr lang="cs-CZ" sz="1400" dirty="0">
              <a:latin typeface="Arial" charset="0"/>
            </a:endParaRPr>
          </a:p>
        </p:txBody>
      </p:sp>
      <p:pic>
        <p:nvPicPr>
          <p:cNvPr id="2867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254" y="4652392"/>
            <a:ext cx="3657600" cy="186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1"/>
          <p:cNvSpPr>
            <a:spLocks noChangeArrowheads="1"/>
          </p:cNvSpPr>
          <p:nvPr/>
        </p:nvSpPr>
        <p:spPr bwMode="auto">
          <a:xfrm>
            <a:off x="5292080" y="3140968"/>
            <a:ext cx="300595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latin typeface="Arial" charset="0"/>
              </a:rPr>
              <a:t>TLC </a:t>
            </a:r>
            <a:r>
              <a:rPr lang="cs-CZ" b="1" dirty="0" err="1">
                <a:latin typeface="Arial" charset="0"/>
              </a:rPr>
              <a:t>result</a:t>
            </a:r>
            <a:endParaRPr lang="en-GB" b="1" dirty="0">
              <a:latin typeface="Arial" charset="0"/>
            </a:endParaRPr>
          </a:p>
          <a:p>
            <a:r>
              <a:rPr lang="en-GB" i="1" dirty="0"/>
              <a:t>(thin layer chromatography)</a:t>
            </a:r>
            <a:endParaRPr lang="cs-CZ" i="1" dirty="0">
              <a:latin typeface="Arial" charset="0"/>
            </a:endParaRPr>
          </a:p>
          <a:p>
            <a:br>
              <a:rPr lang="en-GB" dirty="0">
                <a:latin typeface="Arial" charset="0"/>
              </a:rPr>
            </a:br>
            <a:r>
              <a:rPr lang="cs-CZ" dirty="0">
                <a:latin typeface="Arial" charset="0"/>
              </a:rPr>
              <a:t>A - 2-5 = </a:t>
            </a:r>
            <a:r>
              <a:rPr lang="cs-CZ" dirty="0" err="1">
                <a:latin typeface="Arial" charset="0"/>
              </a:rPr>
              <a:t>various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adducts</a:t>
            </a:r>
            <a:r>
              <a:rPr lang="cs-CZ" dirty="0">
                <a:latin typeface="Arial" charset="0"/>
              </a:rPr>
              <a:t> </a:t>
            </a:r>
            <a:endParaRPr lang="en-GB" dirty="0">
              <a:latin typeface="Arial" charset="0"/>
            </a:endParaRPr>
          </a:p>
          <a:p>
            <a:r>
              <a:rPr lang="cs-CZ" dirty="0">
                <a:latin typeface="Arial" charset="0"/>
              </a:rPr>
              <a:t>B - </a:t>
            </a:r>
            <a:r>
              <a:rPr lang="cs-CZ" dirty="0" err="1">
                <a:latin typeface="Arial" charset="0"/>
              </a:rPr>
              <a:t>controls</a:t>
            </a:r>
            <a:endParaRPr lang="cs-CZ" dirty="0">
              <a:latin typeface="Arial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050"/>
          <p:cNvSpPr>
            <a:spLocks noChangeArrowheads="1"/>
          </p:cNvSpPr>
          <p:nvPr/>
        </p:nvSpPr>
        <p:spPr bwMode="auto">
          <a:xfrm>
            <a:off x="1752600" y="152400"/>
            <a:ext cx="45833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Arial" charset="0"/>
              </a:rPr>
              <a:t>8-hydroxy-2´-deoxyguanosine - </a:t>
            </a:r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1747" name="Picture 205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88620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2057"/>
          <p:cNvSpPr>
            <a:spLocks noChangeArrowheads="1"/>
          </p:cNvSpPr>
          <p:nvPr/>
        </p:nvSpPr>
        <p:spPr bwMode="auto">
          <a:xfrm>
            <a:off x="457200" y="838200"/>
            <a:ext cx="85924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dirty="0" err="1">
                <a:latin typeface="Arial" charset="0"/>
              </a:rPr>
              <a:t>Oxidative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damage</a:t>
            </a:r>
            <a:r>
              <a:rPr lang="cs-CZ" dirty="0">
                <a:latin typeface="Arial" charset="0"/>
              </a:rPr>
              <a:t> to DNA </a:t>
            </a:r>
          </a:p>
          <a:p>
            <a:r>
              <a:rPr lang="cs-CZ" dirty="0">
                <a:latin typeface="Arial" charset="0"/>
              </a:rPr>
              <a:t>	- many </a:t>
            </a:r>
            <a:r>
              <a:rPr lang="cs-CZ" dirty="0" err="1">
                <a:latin typeface="Arial" charset="0"/>
              </a:rPr>
              <a:t>causes</a:t>
            </a:r>
            <a:r>
              <a:rPr lang="en-GB" dirty="0"/>
              <a:t> </a:t>
            </a:r>
            <a:r>
              <a:rPr lang="en-GB" dirty="0">
                <a:sym typeface="Wingdings" pitchFamily="2" charset="2"/>
              </a:rPr>
              <a:t></a:t>
            </a:r>
            <a:r>
              <a:rPr lang="cs-CZ" dirty="0">
                <a:latin typeface="Arial" charset="0"/>
              </a:rPr>
              <a:t> 8-OH-</a:t>
            </a:r>
            <a:r>
              <a:rPr lang="cs-CZ" dirty="0" err="1">
                <a:latin typeface="Arial" charset="0"/>
              </a:rPr>
              <a:t>dG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is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the</a:t>
            </a:r>
            <a:r>
              <a:rPr lang="cs-CZ" dirty="0">
                <a:latin typeface="Arial" charset="0"/>
              </a:rPr>
              <a:t> most </a:t>
            </a:r>
            <a:r>
              <a:rPr lang="cs-CZ" dirty="0" err="1">
                <a:latin typeface="Arial" charset="0"/>
              </a:rPr>
              <a:t>common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marker</a:t>
            </a:r>
            <a:r>
              <a:rPr lang="en-US" dirty="0">
                <a:latin typeface="Arial" charset="0"/>
              </a:rPr>
              <a:t> of DNA oxidation</a:t>
            </a:r>
            <a:endParaRPr lang="cs-CZ" dirty="0">
              <a:latin typeface="Arial" charset="0"/>
            </a:endParaRPr>
          </a:p>
        </p:txBody>
      </p:sp>
      <p:sp>
        <p:nvSpPr>
          <p:cNvPr id="31749" name="Rectangle 2058"/>
          <p:cNvSpPr>
            <a:spLocks noChangeArrowheads="1"/>
          </p:cNvSpPr>
          <p:nvPr/>
        </p:nvSpPr>
        <p:spPr bwMode="auto">
          <a:xfrm>
            <a:off x="179512" y="4665910"/>
            <a:ext cx="450636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  <a:latin typeface="Arial" charset="0"/>
              </a:rPr>
              <a:t>Analysis</a:t>
            </a:r>
            <a:r>
              <a:rPr lang="en-GB" b="1" dirty="0">
                <a:solidFill>
                  <a:schemeClr val="tx2"/>
                </a:solidFill>
              </a:rPr>
              <a:t>: analytical chemistry methods</a:t>
            </a:r>
            <a:endParaRPr lang="cs-CZ" b="1" dirty="0">
              <a:solidFill>
                <a:schemeClr val="tx2"/>
              </a:solidFill>
              <a:latin typeface="Arial" charset="0"/>
            </a:endParaRPr>
          </a:p>
          <a:p>
            <a:r>
              <a:rPr lang="cs-CZ" b="1" dirty="0">
                <a:latin typeface="Arial" charset="0"/>
              </a:rPr>
              <a:t>- HPLC</a:t>
            </a:r>
          </a:p>
          <a:p>
            <a:r>
              <a:rPr lang="cs-CZ" dirty="0">
                <a:latin typeface="Arial" charset="0"/>
              </a:rPr>
              <a:t>- </a:t>
            </a:r>
            <a:r>
              <a:rPr lang="cs-CZ" dirty="0" err="1">
                <a:latin typeface="Arial" charset="0"/>
              </a:rPr>
              <a:t>immunochemistry-based</a:t>
            </a:r>
            <a:r>
              <a:rPr lang="cs-CZ" dirty="0">
                <a:latin typeface="Arial" charset="0"/>
              </a:rPr>
              <a:t> </a:t>
            </a:r>
            <a:r>
              <a:rPr lang="cs-CZ" dirty="0" err="1">
                <a:latin typeface="Arial" charset="0"/>
              </a:rPr>
              <a:t>methods</a:t>
            </a:r>
            <a:r>
              <a:rPr lang="cs-CZ" dirty="0">
                <a:latin typeface="Arial" charset="0"/>
              </a:rPr>
              <a:t> </a:t>
            </a:r>
            <a:r>
              <a:rPr lang="cs-CZ" b="1" dirty="0">
                <a:latin typeface="Arial" charset="0"/>
              </a:rPr>
              <a:t>ELISA</a:t>
            </a:r>
          </a:p>
        </p:txBody>
      </p:sp>
      <p:pic>
        <p:nvPicPr>
          <p:cNvPr id="31750" name="Picture 205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538" y="2057400"/>
            <a:ext cx="4183062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971600" y="2132856"/>
            <a:ext cx="7007696" cy="1756792"/>
          </a:xfrm>
        </p:spPr>
        <p:txBody>
          <a:bodyPr/>
          <a:lstStyle/>
          <a:p>
            <a:pPr algn="ctr" eaLnBrk="1" hangingPunct="1"/>
            <a:r>
              <a:rPr lang="cs-CZ" sz="3200" dirty="0" err="1">
                <a:solidFill>
                  <a:schemeClr val="tx1"/>
                </a:solidFill>
              </a:rPr>
              <a:t>Biomarkers</a:t>
            </a:r>
            <a:r>
              <a:rPr lang="cs-CZ" sz="3200" dirty="0">
                <a:solidFill>
                  <a:schemeClr val="tx1"/>
                </a:solidFill>
              </a:rPr>
              <a:t> of susceptibility</a:t>
            </a:r>
            <a:endParaRPr lang="cs-CZ" sz="32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ecetox">
      <a:dk1>
        <a:srgbClr val="58585A"/>
      </a:dk1>
      <a:lt1>
        <a:srgbClr val="FFFFFF"/>
      </a:lt1>
      <a:dk2>
        <a:srgbClr val="1F82C0"/>
      </a:dk2>
      <a:lt2>
        <a:srgbClr val="EEECE1"/>
      </a:lt2>
      <a:accent1>
        <a:srgbClr val="244061"/>
      </a:accent1>
      <a:accent2>
        <a:srgbClr val="953734"/>
      </a:accent2>
      <a:accent3>
        <a:srgbClr val="CBD300"/>
      </a:accent3>
      <a:accent4>
        <a:srgbClr val="BCC6E2"/>
      </a:accent4>
      <a:accent5>
        <a:srgbClr val="EA683E"/>
      </a:accent5>
      <a:accent6>
        <a:srgbClr val="FAC08F"/>
      </a:accent6>
      <a:hlink>
        <a:srgbClr val="CBD300"/>
      </a:hlink>
      <a:folHlink>
        <a:srgbClr val="EA683E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3320</TotalTime>
  <Words>639</Words>
  <Application>Microsoft Office PowerPoint</Application>
  <PresentationFormat>On-screen Show (4:3)</PresentationFormat>
  <Paragraphs>106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Tahoma</vt:lpstr>
      <vt:lpstr>Wingdings</vt:lpstr>
      <vt:lpstr>Motiv sady Office</vt:lpstr>
      <vt:lpstr>PowerPoint Presentation</vt:lpstr>
      <vt:lpstr>Biomarkers of Exposure</vt:lpstr>
      <vt:lpstr>SELECTIVE ADDUCTS OF TOXICANTS with BIOMOLECULES</vt:lpstr>
      <vt:lpstr>PowerPoint Presentation</vt:lpstr>
      <vt:lpstr>PAH-DNA adducts PAH (polycyclic aromatic hydrocarbons) * often high variability * may have difficult interpretation</vt:lpstr>
      <vt:lpstr>Non-selective adducts</vt:lpstr>
      <vt:lpstr>PowerPoint Presentation</vt:lpstr>
      <vt:lpstr>PowerPoint Presentation</vt:lpstr>
      <vt:lpstr>Biomarkers of susceptibility</vt:lpstr>
      <vt:lpstr>Importance of susceptibility biomarkers</vt:lpstr>
      <vt:lpstr>Toxicokinetics  determines susceptibility of an individual at various levels   Biomarkers  of susceptibility Will the individual be sensitive? Will patient respond to a drug?   Esp. METABOLISM is important and used as a BM of susceptibility (mostly known for prototypical enzymes, like CYPs, for prototypical chemicals such as DRUGS…) </vt:lpstr>
      <vt:lpstr>Biomarkers of susceptibility</vt:lpstr>
      <vt:lpstr>Example: genetic polymorphism SNPs - single nucleotide polymorphism</vt:lpstr>
      <vt:lpstr>Cyclophosphamide (anticancer drug) and its toxicity</vt:lpstr>
      <vt:lpstr>Example: genetic polymorphism</vt:lpstr>
      <vt:lpstr>Personalized medicine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SustrRadim</dc:creator>
  <cp:lastModifiedBy>Luděk Bláha</cp:lastModifiedBy>
  <cp:revision>224</cp:revision>
  <dcterms:created xsi:type="dcterms:W3CDTF">2010-05-17T15:27:49Z</dcterms:created>
  <dcterms:modified xsi:type="dcterms:W3CDTF">2024-11-28T11:50:28Z</dcterms:modified>
</cp:coreProperties>
</file>