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31" r:id="rId2"/>
    <p:sldId id="510" r:id="rId3"/>
    <p:sldId id="564" r:id="rId4"/>
    <p:sldId id="562" r:id="rId5"/>
    <p:sldId id="552" r:id="rId6"/>
    <p:sldId id="553" r:id="rId7"/>
    <p:sldId id="555" r:id="rId8"/>
    <p:sldId id="554" r:id="rId9"/>
    <p:sldId id="559" r:id="rId10"/>
    <p:sldId id="563" r:id="rId11"/>
    <p:sldId id="550" r:id="rId12"/>
    <p:sldId id="551" r:id="rId13"/>
    <p:sldId id="527" r:id="rId14"/>
    <p:sldId id="533" r:id="rId15"/>
    <p:sldId id="537" r:id="rId16"/>
    <p:sldId id="548" r:id="rId17"/>
    <p:sldId id="566" r:id="rId18"/>
    <p:sldId id="571" r:id="rId19"/>
    <p:sldId id="572" r:id="rId20"/>
    <p:sldId id="573" r:id="rId21"/>
    <p:sldId id="574" r:id="rId22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25" autoAdjust="0"/>
    <p:restoredTop sz="95953" autoAdjust="0"/>
  </p:normalViewPr>
  <p:slideViewPr>
    <p:cSldViewPr>
      <p:cViewPr>
        <p:scale>
          <a:sx n="125" d="100"/>
          <a:sy n="125" d="100"/>
        </p:scale>
        <p:origin x="1290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12.12.2024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12.12.2024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026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320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064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109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>
                <a:solidFill>
                  <a:srgbClr val="FF3300"/>
                </a:solidFill>
              </a:rPr>
              <a:t>13 – BIOMARKERS</a:t>
            </a:r>
          </a:p>
          <a:p>
            <a:pPr algn="ctr" eaLnBrk="0" hangingPunct="0"/>
            <a:r>
              <a:rPr lang="en-GB" sz="3600" b="1" dirty="0">
                <a:solidFill>
                  <a:srgbClr val="FF3300"/>
                </a:solidFill>
              </a:rPr>
              <a:t>Summary and final notes</a:t>
            </a: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772816"/>
            <a:ext cx="7632848" cy="1944216"/>
          </a:xfrm>
        </p:spPr>
        <p:txBody>
          <a:bodyPr/>
          <a:lstStyle/>
          <a:p>
            <a:pPr algn="ctr" eaLnBrk="1" hangingPunct="1"/>
            <a:r>
              <a:rPr lang="en-GB" sz="3600" dirty="0">
                <a:solidFill>
                  <a:schemeClr val="tx1"/>
                </a:solidFill>
              </a:rPr>
              <a:t>Developments and applications of </a:t>
            </a:r>
            <a:r>
              <a:rPr lang="cs-CZ" sz="3600" b="1" dirty="0" err="1">
                <a:solidFill>
                  <a:schemeClr val="tx1"/>
                </a:solidFill>
              </a:rPr>
              <a:t>clinical</a:t>
            </a:r>
            <a:r>
              <a:rPr lang="cs-CZ" sz="3600" b="1" dirty="0">
                <a:solidFill>
                  <a:schemeClr val="tx1"/>
                </a:solidFill>
              </a:rPr>
              <a:t> </a:t>
            </a:r>
            <a:r>
              <a:rPr lang="en-GB" sz="3600" dirty="0">
                <a:solidFill>
                  <a:schemeClr val="tx1"/>
                </a:solidFill>
              </a:rPr>
              <a:t>biomarkers</a:t>
            </a:r>
            <a:endParaRPr lang="cs-CZ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bloodjournal.org/content/bloodjournal/121/4/585/F1.large.jpg?width=800&amp;height=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320" y="1615183"/>
            <a:ext cx="7738120" cy="5054177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3 key steps towards the biomarker establishment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3528" y="1115452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An example of protein-based biomarkers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18864" y="142331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Biomarker development</a:t>
            </a:r>
          </a:p>
          <a:p>
            <a:pPr lvl="1"/>
            <a:r>
              <a:rPr lang="en-GB" dirty="0"/>
              <a:t>High numbers of endpoints (e.g. proteins)</a:t>
            </a:r>
          </a:p>
          <a:p>
            <a:pPr lvl="1"/>
            <a:r>
              <a:rPr lang="en-GB" dirty="0"/>
              <a:t>Low numbers of samples compared (e.g. 10 controls </a:t>
            </a:r>
            <a:r>
              <a:rPr lang="en-GB" dirty="0" err="1"/>
              <a:t>vs</a:t>
            </a:r>
            <a:r>
              <a:rPr lang="en-GB" dirty="0"/>
              <a:t> 10 “treatments”)</a:t>
            </a:r>
          </a:p>
          <a:p>
            <a:pPr lvl="1"/>
            <a:endParaRPr lang="en-GB" dirty="0"/>
          </a:p>
          <a:p>
            <a:r>
              <a:rPr lang="en-GB" b="1" dirty="0">
                <a:solidFill>
                  <a:srgbClr val="0070C0"/>
                </a:solidFill>
              </a:rPr>
              <a:t>Biomarker validation</a:t>
            </a:r>
          </a:p>
          <a:p>
            <a:pPr lvl="1"/>
            <a:r>
              <a:rPr lang="en-GB" dirty="0"/>
              <a:t>Decreasing number of markers</a:t>
            </a:r>
          </a:p>
          <a:p>
            <a:pPr lvl="1"/>
            <a:r>
              <a:rPr lang="en-GB" dirty="0"/>
              <a:t>Increasing numbers of specimens (biological samples)</a:t>
            </a:r>
          </a:p>
          <a:p>
            <a:pPr lvl="1"/>
            <a:endParaRPr lang="en-GB" dirty="0"/>
          </a:p>
          <a:p>
            <a:r>
              <a:rPr lang="en-GB" b="1" dirty="0">
                <a:solidFill>
                  <a:srgbClr val="0070C0"/>
                </a:solidFill>
              </a:rPr>
              <a:t>Biomarker qualification and approval</a:t>
            </a:r>
          </a:p>
          <a:p>
            <a:pPr lvl="1"/>
            <a:r>
              <a:rPr lang="en-GB" dirty="0"/>
              <a:t>Individual markers</a:t>
            </a:r>
          </a:p>
          <a:p>
            <a:pPr lvl="1"/>
            <a:r>
              <a:rPr lang="en-GB" dirty="0"/>
              <a:t>Analytical methods validated and well established</a:t>
            </a:r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3 key steps towards the biomarker establishment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en-GB" sz="2000" dirty="0">
                <a:solidFill>
                  <a:schemeClr val="tx1"/>
                </a:solidFill>
              </a:rPr>
              <a:t>More detailed view: 5 steps leading to biomarker use in </a:t>
            </a: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cs-CZ" sz="2000" dirty="0" err="1">
                <a:solidFill>
                  <a:schemeClr val="tx1"/>
                </a:solidFill>
              </a:rPr>
              <a:t>clinical</a:t>
            </a:r>
            <a:r>
              <a:rPr lang="cs-CZ" sz="2000" dirty="0">
                <a:solidFill>
                  <a:schemeClr val="tx1"/>
                </a:solidFill>
              </a:rPr>
              <a:t>) </a:t>
            </a:r>
            <a:r>
              <a:rPr lang="en-GB" sz="2000" dirty="0">
                <a:solidFill>
                  <a:schemeClr val="tx1"/>
                </a:solidFill>
              </a:rPr>
              <a:t>practice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74754" name="Picture 2" descr="http://www.molecularmedicineireland.ie/uploads/BiomarkerImage_210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4591"/>
            <a:ext cx="8748464" cy="4730713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72008" y="2564904"/>
            <a:ext cx="9036496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908720"/>
            <a:ext cx="812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DISCOVERY      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dirty="0">
                <a:solidFill>
                  <a:srgbClr val="FF0000"/>
                </a:solidFill>
              </a:rPr>
              <a:t>           VALIDATION STEPS 	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dirty="0">
                <a:solidFill>
                  <a:srgbClr val="FF0000"/>
                </a:solidFill>
              </a:rPr>
              <a:t>            APPROVAL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isncancer.org/research/images/biomarker_discovery-rew.jpg"/>
          <p:cNvPicPr>
            <a:picLocks noChangeAspect="1" noChangeArrowheads="1"/>
          </p:cNvPicPr>
          <p:nvPr/>
        </p:nvPicPr>
        <p:blipFill>
          <a:blip r:embed="rId3" cstate="print"/>
          <a:srcRect t="26002"/>
          <a:stretch>
            <a:fillRect/>
          </a:stretch>
        </p:blipFill>
        <p:spPr bwMode="auto">
          <a:xfrm>
            <a:off x="107504" y="836712"/>
            <a:ext cx="6192688" cy="5868233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en-GB" sz="2000" dirty="0">
                <a:solidFill>
                  <a:schemeClr val="tx1"/>
                </a:solidFill>
              </a:rPr>
              <a:t>EXAMPLE process of biomarker establishment – lung cancer diagnosis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6" name="Pravá složená závorka 5"/>
          <p:cNvSpPr/>
          <p:nvPr/>
        </p:nvSpPr>
        <p:spPr>
          <a:xfrm>
            <a:off x="6300192" y="3429000"/>
            <a:ext cx="648072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7020272" y="3645024"/>
            <a:ext cx="195438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of the </a:t>
            </a:r>
            <a:br>
              <a:rPr lang="en-GB" dirty="0"/>
            </a:br>
            <a:r>
              <a:rPr lang="en-GB" dirty="0"/>
              <a:t>many changes</a:t>
            </a:r>
            <a:br>
              <a:rPr lang="en-GB" dirty="0"/>
            </a:br>
            <a:r>
              <a:rPr lang="en-GB" dirty="0"/>
              <a:t>are “significant” ?</a:t>
            </a:r>
          </a:p>
          <a:p>
            <a:endParaRPr lang="en-GB" sz="1200" dirty="0">
              <a:sym typeface="Wingdings" pitchFamily="2" charset="2"/>
            </a:endParaRPr>
          </a:p>
          <a:p>
            <a:r>
              <a:rPr lang="en-GB" sz="1200" dirty="0">
                <a:sym typeface="Wingdings" pitchFamily="2" charset="2"/>
              </a:rPr>
              <a:t> Use quantitative </a:t>
            </a:r>
            <a:br>
              <a:rPr lang="en-GB" sz="1200" dirty="0">
                <a:sym typeface="Wingdings" pitchFamily="2" charset="2"/>
              </a:rPr>
            </a:br>
            <a:r>
              <a:rPr lang="en-GB" sz="1200" dirty="0">
                <a:sym typeface="Wingdings" pitchFamily="2" charset="2"/>
              </a:rPr>
              <a:t>metrics  </a:t>
            </a:r>
            <a:br>
              <a:rPr lang="en-GB" sz="1200" dirty="0">
                <a:sym typeface="Wingdings" pitchFamily="2" charset="2"/>
              </a:rPr>
            </a:br>
            <a:r>
              <a:rPr lang="en-GB" sz="1200" dirty="0">
                <a:sym typeface="Wingdings" pitchFamily="2" charset="2"/>
              </a:rPr>
              <a:t>(see Following slide)</a:t>
            </a:r>
            <a:endParaRPr lang="en-GB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losmedicine.org/article/info:doi/10.1371/journal.pmed.1000046.g002/larger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88876"/>
            <a:ext cx="8658225" cy="5524500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What is (what is not) a candidate biomarker: </a:t>
            </a:r>
            <a:r>
              <a:rPr lang="en-GB">
                <a:solidFill>
                  <a:schemeClr val="tx1"/>
                </a:solidFill>
              </a:rPr>
              <a:t>example flowchart</a:t>
            </a:r>
          </a:p>
        </p:txBody>
      </p:sp>
      <p:sp>
        <p:nvSpPr>
          <p:cNvPr id="5" name="Obdélník 4"/>
          <p:cNvSpPr/>
          <p:nvPr/>
        </p:nvSpPr>
        <p:spPr>
          <a:xfrm>
            <a:off x="3347864" y="3140968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4221088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51920" y="162880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Use of quantitative metrics during development</a:t>
            </a:r>
          </a:p>
        </p:txBody>
      </p:sp>
      <p:sp>
        <p:nvSpPr>
          <p:cNvPr id="8" name="Šipka dolů 7"/>
          <p:cNvSpPr/>
          <p:nvPr/>
        </p:nvSpPr>
        <p:spPr>
          <a:xfrm>
            <a:off x="4427984" y="2348880"/>
            <a:ext cx="216024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29357"/>
            <a:ext cx="6264696" cy="55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5010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Biomarker validation EXAMPLE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Kim-1 protein levels and kidney clinical signs (histopathology grades 0-3)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l" eaLnBrk="1" hangingPunct="1"/>
            <a:r>
              <a:rPr lang="cs-CZ" sz="2000" dirty="0">
                <a:solidFill>
                  <a:schemeClr val="tx1"/>
                </a:solidFill>
              </a:rPr>
              <a:t>    </a:t>
            </a:r>
            <a:r>
              <a:rPr lang="en-GB" sz="2000" b="1" dirty="0">
                <a:solidFill>
                  <a:schemeClr val="tx1"/>
                </a:solidFill>
              </a:rPr>
              <a:t>OMICS b</a:t>
            </a:r>
            <a:r>
              <a:rPr lang="cs-CZ" sz="2000" b="1" dirty="0" err="1">
                <a:solidFill>
                  <a:schemeClr val="tx1"/>
                </a:solidFill>
              </a:rPr>
              <a:t>iomarkers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in discovery and validation </a:t>
            </a:r>
            <a:r>
              <a:rPr lang="cs-CZ" sz="2000" b="1" dirty="0">
                <a:solidFill>
                  <a:schemeClr val="tx1"/>
                </a:solidFill>
              </a:rPr>
              <a:t>(1/2)</a:t>
            </a:r>
          </a:p>
        </p:txBody>
      </p:sp>
      <p:pic>
        <p:nvPicPr>
          <p:cNvPr id="76802" name="Picture 2" descr="http://bgiamericas.com/wp-content/uploads/2011/12/Overview-of-Multi-omic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9784" y="151221"/>
            <a:ext cx="1944216" cy="829507"/>
          </a:xfrm>
          <a:prstGeom prst="rect">
            <a:avLst/>
          </a:prstGeom>
          <a:noFill/>
        </p:spPr>
      </p:pic>
      <p:pic>
        <p:nvPicPr>
          <p:cNvPr id="4" name="Picture 2" descr="http://bgiamericas.com/wp-content/uploads/2011/12/Overview-of-Multi-omic1.png"/>
          <p:cNvPicPr>
            <a:picLocks noChangeAspect="1" noChangeArrowheads="1"/>
          </p:cNvPicPr>
          <p:nvPr/>
        </p:nvPicPr>
        <p:blipFill rotWithShape="1">
          <a:blip r:embed="rId3" cstate="print"/>
          <a:srcRect t="12861" r="36897"/>
          <a:stretch/>
        </p:blipFill>
        <p:spPr bwMode="auto">
          <a:xfrm>
            <a:off x="107504" y="1484784"/>
            <a:ext cx="8677631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l" eaLnBrk="1" hangingPunct="1"/>
            <a:r>
              <a:rPr lang="cs-CZ" sz="2000" dirty="0">
                <a:solidFill>
                  <a:schemeClr val="tx1"/>
                </a:solidFill>
              </a:rPr>
              <a:t>    </a:t>
            </a:r>
            <a:r>
              <a:rPr lang="en-GB" sz="2000" b="1" dirty="0">
                <a:solidFill>
                  <a:schemeClr val="tx1"/>
                </a:solidFill>
              </a:rPr>
              <a:t>OMICS b</a:t>
            </a:r>
            <a:r>
              <a:rPr lang="cs-CZ" sz="2000" b="1" dirty="0" err="1">
                <a:solidFill>
                  <a:schemeClr val="tx1"/>
                </a:solidFill>
              </a:rPr>
              <a:t>iomarkers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in discovery and validation </a:t>
            </a:r>
            <a:r>
              <a:rPr lang="cs-CZ" sz="2000" b="1" dirty="0">
                <a:solidFill>
                  <a:schemeClr val="tx1"/>
                </a:solidFill>
              </a:rPr>
              <a:t>(2/2)</a:t>
            </a:r>
          </a:p>
        </p:txBody>
      </p:sp>
      <p:pic>
        <p:nvPicPr>
          <p:cNvPr id="7" name="Picture 2" descr="http://bgiamericas.com/wp-content/uploads/2011/12/Overview-of-Multi-omic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9784" y="151221"/>
            <a:ext cx="1944216" cy="829507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966389"/>
            <a:ext cx="6410497" cy="595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12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16832"/>
            <a:ext cx="7882532" cy="1584176"/>
          </a:xfrm>
        </p:spPr>
        <p:txBody>
          <a:bodyPr/>
          <a:lstStyle/>
          <a:p>
            <a:pPr algn="ctr" eaLnBrk="1" hangingPunct="1"/>
            <a:r>
              <a:rPr lang="cs-CZ" dirty="0" err="1">
                <a:solidFill>
                  <a:schemeClr val="tx1"/>
                </a:solidFill>
              </a:rPr>
              <a:t>Summary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overview</a:t>
            </a: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en-GB" dirty="0" err="1">
                <a:solidFill>
                  <a:schemeClr val="tx1"/>
                </a:solidFill>
              </a:rPr>
              <a:t>oxicity</a:t>
            </a:r>
            <a:r>
              <a:rPr lang="en-GB" dirty="0">
                <a:solidFill>
                  <a:schemeClr val="tx1"/>
                </a:solidFill>
              </a:rPr>
              <a:t> mechanisms (</a:t>
            </a:r>
            <a:r>
              <a:rPr lang="en-GB" dirty="0" err="1">
                <a:solidFill>
                  <a:schemeClr val="tx1"/>
                </a:solidFill>
              </a:rPr>
              <a:t>MoA</a:t>
            </a:r>
            <a:r>
              <a:rPr lang="en-GB" dirty="0">
                <a:solidFill>
                  <a:schemeClr val="tx1"/>
                </a:solidFill>
              </a:rPr>
              <a:t>)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and biomarkers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1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92088"/>
          </a:xfrm>
        </p:spPr>
        <p:txBody>
          <a:bodyPr/>
          <a:lstStyle/>
          <a:p>
            <a:pPr algn="ctr" eaLnBrk="1" hangingPunct="1"/>
            <a:r>
              <a:rPr lang="en-GB" sz="2800" dirty="0">
                <a:solidFill>
                  <a:schemeClr val="tx1"/>
                </a:solidFill>
              </a:rPr>
              <a:t>Topics covered in the final presentation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GB" dirty="0"/>
              <a:t>Biomarkers at different levels</a:t>
            </a:r>
          </a:p>
          <a:p>
            <a:pPr lvl="1"/>
            <a:r>
              <a:rPr lang="en-GB" i="1" dirty="0" err="1"/>
              <a:t>Omics</a:t>
            </a:r>
            <a:endParaRPr lang="en-GB" i="1" dirty="0"/>
          </a:p>
          <a:p>
            <a:pPr lvl="1"/>
            <a:r>
              <a:rPr lang="en-GB" i="1" dirty="0"/>
              <a:t>... and beyond</a:t>
            </a:r>
          </a:p>
          <a:p>
            <a:endParaRPr lang="en-GB" dirty="0"/>
          </a:p>
          <a:p>
            <a:r>
              <a:rPr lang="en-GB" dirty="0"/>
              <a:t>Biomarkers in human medicine and drug development</a:t>
            </a:r>
          </a:p>
          <a:p>
            <a:pPr lvl="1"/>
            <a:r>
              <a:rPr lang="en-GB" dirty="0"/>
              <a:t>Strategy and steps in development</a:t>
            </a:r>
          </a:p>
          <a:p>
            <a:pPr lvl="1"/>
            <a:r>
              <a:rPr lang="en-GB" dirty="0"/>
              <a:t>Application examples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79512" y="284455"/>
            <a:ext cx="536717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chemeClr val="tx2"/>
                </a:solidFill>
              </a:rPr>
              <a:t>Class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summary</a:t>
            </a:r>
            <a:r>
              <a:rPr lang="cs-CZ" b="1" dirty="0">
                <a:solidFill>
                  <a:schemeClr val="tx2"/>
                </a:solidFill>
              </a:rPr>
              <a:t> and </a:t>
            </a:r>
            <a:r>
              <a:rPr lang="cs-CZ" b="1" dirty="0" err="1">
                <a:solidFill>
                  <a:schemeClr val="tx2"/>
                </a:solidFill>
              </a:rPr>
              <a:t>take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home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message</a:t>
            </a:r>
            <a:endParaRPr lang="cs-CZ" b="1" dirty="0">
              <a:solidFill>
                <a:schemeClr val="tx2"/>
              </a:solidFill>
            </a:endParaRPr>
          </a:p>
          <a:p>
            <a:endParaRPr lang="cs-CZ" sz="1600" dirty="0"/>
          </a:p>
          <a:p>
            <a:r>
              <a:rPr lang="cs-CZ" sz="1400" dirty="0"/>
              <a:t>* </a:t>
            </a:r>
            <a:r>
              <a:rPr lang="en-GB" sz="1400" dirty="0"/>
              <a:t>Molecular effects of toxicants </a:t>
            </a:r>
            <a:r>
              <a:rPr lang="cs-CZ" sz="1400" dirty="0"/>
              <a:t>= </a:t>
            </a:r>
            <a:r>
              <a:rPr lang="cs-CZ" sz="1400" dirty="0" err="1"/>
              <a:t>MoAs</a:t>
            </a:r>
            <a:r>
              <a:rPr lang="cs-CZ" sz="1400" dirty="0"/>
              <a:t> </a:t>
            </a:r>
            <a:r>
              <a:rPr lang="en-GB" sz="1400" dirty="0"/>
              <a:t>(1)</a:t>
            </a:r>
            <a:endParaRPr lang="cs-CZ" sz="1400" dirty="0"/>
          </a:p>
          <a:p>
            <a:r>
              <a:rPr lang="cs-CZ" sz="1400" dirty="0">
                <a:sym typeface="Wingdings" pitchFamily="2" charset="2"/>
              </a:rPr>
              <a:t>* </a:t>
            </a:r>
            <a:r>
              <a:rPr lang="en-GB" sz="1400" dirty="0">
                <a:sym typeface="Wingdings" pitchFamily="2" charset="2"/>
              </a:rPr>
              <a:t>Propagate to higher levels (2), </a:t>
            </a:r>
            <a:endParaRPr lang="cs-CZ" sz="1400" dirty="0">
              <a:sym typeface="Wingdings" pitchFamily="2" charset="2"/>
            </a:endParaRPr>
          </a:p>
          <a:p>
            <a:r>
              <a:rPr lang="cs-CZ" sz="1400" dirty="0">
                <a:sym typeface="Wingdings" pitchFamily="2" charset="2"/>
              </a:rPr>
              <a:t>* … </a:t>
            </a:r>
            <a:r>
              <a:rPr lang="cs-CZ" sz="1400" dirty="0" err="1">
                <a:sym typeface="Wingdings" pitchFamily="2" charset="2"/>
              </a:rPr>
              <a:t>where</a:t>
            </a:r>
            <a:r>
              <a:rPr lang="cs-CZ" sz="1400" dirty="0">
                <a:sym typeface="Wingdings" pitchFamily="2" charset="2"/>
              </a:rPr>
              <a:t> </a:t>
            </a:r>
            <a:r>
              <a:rPr lang="en-GB" sz="1400" dirty="0">
                <a:sym typeface="Wingdings" pitchFamily="2" charset="2"/>
              </a:rPr>
              <a:t>they induce </a:t>
            </a:r>
            <a:r>
              <a:rPr lang="cs-CZ" sz="1400" dirty="0" err="1">
                <a:sym typeface="Wingdings" pitchFamily="2" charset="2"/>
              </a:rPr>
              <a:t>measurable</a:t>
            </a:r>
            <a:r>
              <a:rPr lang="cs-CZ" sz="1400" dirty="0">
                <a:sym typeface="Wingdings" pitchFamily="2" charset="2"/>
              </a:rPr>
              <a:t> </a:t>
            </a:r>
            <a:r>
              <a:rPr lang="en-GB" sz="1400" dirty="0">
                <a:sym typeface="Wingdings" pitchFamily="2" charset="2"/>
              </a:rPr>
              <a:t>“responses” </a:t>
            </a:r>
            <a:r>
              <a:rPr lang="cs-CZ" sz="1400" dirty="0">
                <a:sym typeface="Wingdings" pitchFamily="2" charset="2"/>
              </a:rPr>
              <a:t>- </a:t>
            </a:r>
            <a:r>
              <a:rPr lang="en-GB" sz="1400" dirty="0">
                <a:sym typeface="Wingdings" pitchFamily="2" charset="2"/>
              </a:rPr>
              <a:t>biomarkers</a:t>
            </a:r>
            <a:r>
              <a:rPr lang="cs-CZ" sz="1400" dirty="0">
                <a:sym typeface="Wingdings" pitchFamily="2" charset="2"/>
              </a:rPr>
              <a:t> (3)</a:t>
            </a:r>
            <a:endParaRPr lang="en-GB" sz="1400" dirty="0">
              <a:sym typeface="Wingdings" pitchFamily="2" charset="2"/>
            </a:endParaRPr>
          </a:p>
        </p:txBody>
      </p:sp>
      <p:pic>
        <p:nvPicPr>
          <p:cNvPr id="4100" name="Picture 4" descr="https://encrypted-tbn3.gstatic.com/images?q=tbn:ANd9GcTJLahZlgjt9hGQWAfTZhHoUTAU1dGT2XlAGT1vzWh0Ze3_nMU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27" y="2494637"/>
            <a:ext cx="2520241" cy="2879229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51520" y="2488828"/>
            <a:ext cx="29065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GB" b="1" dirty="0"/>
              <a:t>	</a:t>
            </a:r>
            <a:r>
              <a:rPr lang="en-GB" b="1" dirty="0" err="1"/>
              <a:t>MoAs</a:t>
            </a:r>
            <a:endParaRPr lang="en-GB" b="1" dirty="0"/>
          </a:p>
          <a:p>
            <a:pPr marL="342900" indent="-342900"/>
            <a:r>
              <a:rPr lang="en-GB" sz="1400" u="sng" dirty="0"/>
              <a:t>* Molecular interactions</a:t>
            </a:r>
          </a:p>
          <a:p>
            <a:pPr marL="342900" indent="-342900"/>
            <a:r>
              <a:rPr lang="en-GB" sz="1400" dirty="0"/>
              <a:t>* Key targets ...:</a:t>
            </a:r>
            <a:br>
              <a:rPr lang="en-GB" sz="1400" dirty="0"/>
            </a:br>
            <a:r>
              <a:rPr lang="en-GB" sz="1400" dirty="0"/>
              <a:t>- DNA, RNAs</a:t>
            </a:r>
            <a:br>
              <a:rPr lang="en-GB" sz="1400" dirty="0"/>
            </a:br>
            <a:r>
              <a:rPr lang="en-GB" sz="1400" dirty="0"/>
              <a:t>- proteins (and their functions)</a:t>
            </a:r>
            <a:br>
              <a:rPr lang="en-GB" sz="1400" dirty="0"/>
            </a:br>
            <a:r>
              <a:rPr lang="en-GB" sz="1400" dirty="0"/>
              <a:t>- membranes</a:t>
            </a:r>
          </a:p>
          <a:p>
            <a:pPr marL="342900" indent="-342900"/>
            <a:r>
              <a:rPr lang="en-GB" sz="1400" u="sng" dirty="0"/>
              <a:t>* Complex mechanisms</a:t>
            </a:r>
            <a:br>
              <a:rPr lang="en-GB" sz="1400" u="sng" dirty="0"/>
            </a:br>
            <a:r>
              <a:rPr lang="en-GB" sz="1400" dirty="0"/>
              <a:t>- Oxidative stress</a:t>
            </a:r>
            <a:br>
              <a:rPr lang="en-GB" sz="1400" dirty="0"/>
            </a:br>
            <a:r>
              <a:rPr lang="en-GB" sz="1400" dirty="0"/>
              <a:t>- Signalling and hormones</a:t>
            </a:r>
            <a:br>
              <a:rPr lang="en-GB" sz="1400" dirty="0"/>
            </a:br>
            <a:r>
              <a:rPr lang="en-GB" sz="1400" dirty="0"/>
              <a:t>- Detoxification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491880" y="3142709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148064" y="5293657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60232" y="2350621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95536" y="2134597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139952" y="5807005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Biological </a:t>
            </a:r>
            <a:br>
              <a:rPr lang="en-GB" b="1" dirty="0"/>
            </a:br>
            <a:r>
              <a:rPr lang="en-GB" b="1" dirty="0"/>
              <a:t>organization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150204" y="2422629"/>
            <a:ext cx="14542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Biomarkers</a:t>
            </a:r>
            <a:br>
              <a:rPr lang="en-GB" b="1" dirty="0"/>
            </a:br>
            <a:r>
              <a:rPr lang="en-GB" sz="1600" dirty="0"/>
              <a:t>- types</a:t>
            </a:r>
            <a:br>
              <a:rPr lang="en-GB" sz="1600" dirty="0"/>
            </a:br>
            <a:r>
              <a:rPr lang="en-GB" sz="1600" dirty="0"/>
              <a:t>- examples</a:t>
            </a:r>
            <a:br>
              <a:rPr lang="en-GB" sz="1600" dirty="0"/>
            </a:br>
            <a:r>
              <a:rPr lang="en-GB" sz="1600" dirty="0"/>
              <a:t>- methods</a:t>
            </a:r>
          </a:p>
        </p:txBody>
      </p:sp>
      <p:sp>
        <p:nvSpPr>
          <p:cNvPr id="16" name="Elipsa 15"/>
          <p:cNvSpPr/>
          <p:nvPr/>
        </p:nvSpPr>
        <p:spPr>
          <a:xfrm>
            <a:off x="3347864" y="2926685"/>
            <a:ext cx="151216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Šipka doprava 16"/>
          <p:cNvSpPr/>
          <p:nvPr/>
        </p:nvSpPr>
        <p:spPr>
          <a:xfrm>
            <a:off x="6228184" y="299869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Šipka doprava 17"/>
          <p:cNvSpPr/>
          <p:nvPr/>
        </p:nvSpPr>
        <p:spPr>
          <a:xfrm>
            <a:off x="6228184" y="335873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Šipka doprava 18"/>
          <p:cNvSpPr/>
          <p:nvPr/>
        </p:nvSpPr>
        <p:spPr>
          <a:xfrm>
            <a:off x="6228184" y="371877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Šipka doprava 19"/>
          <p:cNvSpPr/>
          <p:nvPr/>
        </p:nvSpPr>
        <p:spPr>
          <a:xfrm>
            <a:off x="6228184" y="407881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Šipka doprava 20"/>
          <p:cNvSpPr/>
          <p:nvPr/>
        </p:nvSpPr>
        <p:spPr>
          <a:xfrm>
            <a:off x="6228184" y="443885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Šipka doprava 21"/>
          <p:cNvSpPr/>
          <p:nvPr/>
        </p:nvSpPr>
        <p:spPr>
          <a:xfrm>
            <a:off x="2987824" y="299695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222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8" y="188640"/>
            <a:ext cx="8964488" cy="648072"/>
          </a:xfrm>
        </p:spPr>
        <p:txBody>
          <a:bodyPr/>
          <a:lstStyle/>
          <a:p>
            <a:pPr algn="ctr" eaLnBrk="1" hangingPunct="1"/>
            <a:r>
              <a:rPr lang="cs-CZ" dirty="0" err="1">
                <a:solidFill>
                  <a:schemeClr val="tx1"/>
                </a:solidFill>
              </a:rPr>
              <a:t>Summary</a:t>
            </a:r>
            <a:r>
              <a:rPr lang="cs-CZ" dirty="0">
                <a:solidFill>
                  <a:schemeClr val="tx1"/>
                </a:solidFill>
              </a:rPr>
              <a:t> on </a:t>
            </a:r>
            <a:r>
              <a:rPr lang="en-GB" dirty="0">
                <a:solidFill>
                  <a:schemeClr val="tx1"/>
                </a:solidFill>
              </a:rPr>
              <a:t>toxicity mechanisms (</a:t>
            </a:r>
            <a:r>
              <a:rPr lang="en-GB" dirty="0" err="1">
                <a:solidFill>
                  <a:schemeClr val="tx1"/>
                </a:solidFill>
              </a:rPr>
              <a:t>MoA</a:t>
            </a:r>
            <a:r>
              <a:rPr lang="en-GB" dirty="0">
                <a:solidFill>
                  <a:schemeClr val="tx1"/>
                </a:solidFill>
              </a:rPr>
              <a:t>)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and biomarkers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5"/>
          <p:cNvSpPr>
            <a:spLocks noGrp="1"/>
          </p:cNvSpPr>
          <p:nvPr>
            <p:ph idx="1"/>
          </p:nvPr>
        </p:nvSpPr>
        <p:spPr>
          <a:xfrm>
            <a:off x="385192" y="836712"/>
            <a:ext cx="8435280" cy="554461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3800" b="1" dirty="0" err="1"/>
              <a:t>For</a:t>
            </a:r>
            <a:r>
              <a:rPr lang="cs-CZ" sz="3800" b="1" dirty="0"/>
              <a:t> </a:t>
            </a:r>
            <a:r>
              <a:rPr lang="cs-CZ" sz="3800" b="1" dirty="0" err="1"/>
              <a:t>excellent</a:t>
            </a:r>
            <a:r>
              <a:rPr lang="cs-CZ" sz="3800" b="1" dirty="0"/>
              <a:t> performance and </a:t>
            </a:r>
            <a:r>
              <a:rPr lang="cs-CZ" sz="3800" b="1" dirty="0" err="1"/>
              <a:t>successful</a:t>
            </a:r>
            <a:r>
              <a:rPr lang="cs-CZ" sz="3800" b="1" dirty="0"/>
              <a:t> </a:t>
            </a:r>
            <a:r>
              <a:rPr lang="cs-CZ" sz="3800" b="1" dirty="0" err="1"/>
              <a:t>exam</a:t>
            </a:r>
            <a:r>
              <a:rPr lang="cs-CZ" sz="3800" b="1" dirty="0"/>
              <a:t> student </a:t>
            </a:r>
            <a:r>
              <a:rPr lang="cs-CZ" sz="3800" b="1" dirty="0" err="1"/>
              <a:t>should</a:t>
            </a:r>
            <a:r>
              <a:rPr lang="cs-CZ" sz="3800" b="1" dirty="0"/>
              <a:t>: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b="1" dirty="0"/>
              <a:t> </a:t>
            </a:r>
            <a:r>
              <a:rPr lang="cs-CZ" b="1" dirty="0" err="1">
                <a:solidFill>
                  <a:schemeClr val="tx2"/>
                </a:solidFill>
              </a:rPr>
              <a:t>overview</a:t>
            </a:r>
            <a:r>
              <a:rPr lang="cs-CZ" dirty="0"/>
              <a:t> of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of </a:t>
            </a:r>
            <a:r>
              <a:rPr lang="cs-CZ" dirty="0" err="1"/>
              <a:t>MoAs</a:t>
            </a:r>
            <a:r>
              <a:rPr lang="cs-CZ" dirty="0"/>
              <a:t> (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point 2 </a:t>
            </a:r>
            <a:r>
              <a:rPr lang="cs-CZ" dirty="0" err="1"/>
              <a:t>below</a:t>
            </a:r>
            <a:r>
              <a:rPr lang="cs-CZ" dirty="0"/>
              <a:t>) and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b="1" dirty="0">
                <a:solidFill>
                  <a:schemeClr val="tx2"/>
                </a:solidFill>
              </a:rPr>
              <a:t>link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/>
              <a:t>MoAs</a:t>
            </a:r>
            <a:r>
              <a:rPr lang="cs-CZ" dirty="0"/>
              <a:t> to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 </a:t>
            </a:r>
            <a:r>
              <a:rPr lang="cs-CZ" dirty="0" err="1"/>
              <a:t>effects</a:t>
            </a:r>
            <a:r>
              <a:rPr lang="cs-CZ" dirty="0"/>
              <a:t> (toxicity)</a:t>
            </a:r>
          </a:p>
          <a:p>
            <a:pPr lvl="1"/>
            <a:r>
              <a:rPr lang="cs-CZ" i="1" dirty="0" err="1"/>
              <a:t>Example</a:t>
            </a:r>
            <a:r>
              <a:rPr lang="cs-CZ" i="1" dirty="0"/>
              <a:t>: </a:t>
            </a:r>
            <a:r>
              <a:rPr lang="cs-CZ" i="1" dirty="0" err="1"/>
              <a:t>What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the in </a:t>
            </a:r>
            <a:r>
              <a:rPr lang="cs-CZ" i="1" dirty="0" err="1"/>
              <a:t>vivo</a:t>
            </a:r>
            <a:r>
              <a:rPr lang="cs-CZ" i="1" dirty="0"/>
              <a:t> </a:t>
            </a:r>
            <a:r>
              <a:rPr lang="cs-CZ" i="1" dirty="0" err="1"/>
              <a:t>manifestation</a:t>
            </a:r>
            <a:r>
              <a:rPr lang="cs-CZ" i="1" dirty="0"/>
              <a:t> (</a:t>
            </a:r>
            <a:r>
              <a:rPr lang="cs-CZ" i="1" dirty="0" err="1"/>
              <a:t>effect</a:t>
            </a:r>
            <a:r>
              <a:rPr lang="cs-CZ" i="1" dirty="0"/>
              <a:t>) </a:t>
            </a:r>
            <a:r>
              <a:rPr lang="cs-CZ" i="1" dirty="0" err="1"/>
              <a:t>after</a:t>
            </a:r>
            <a:r>
              <a:rPr lang="cs-CZ" i="1" dirty="0"/>
              <a:t> </a:t>
            </a:r>
            <a:r>
              <a:rPr lang="cs-CZ" i="1" dirty="0" err="1"/>
              <a:t>inhibition</a:t>
            </a:r>
            <a:r>
              <a:rPr lang="cs-CZ" i="1" dirty="0"/>
              <a:t> of </a:t>
            </a:r>
            <a:r>
              <a:rPr lang="cs-CZ" i="1" dirty="0" err="1"/>
              <a:t>AcCholE</a:t>
            </a:r>
            <a:r>
              <a:rPr lang="cs-CZ" i="1" dirty="0"/>
              <a:t> </a:t>
            </a:r>
            <a:r>
              <a:rPr lang="cs-CZ" i="1" dirty="0" err="1"/>
              <a:t>enzymes</a:t>
            </a:r>
            <a:r>
              <a:rPr lang="cs-CZ" i="1" dirty="0"/>
              <a:t> (</a:t>
            </a:r>
            <a:r>
              <a:rPr lang="cs-CZ" i="1" dirty="0" err="1"/>
              <a:t>mechanism</a:t>
            </a:r>
            <a:r>
              <a:rPr lang="cs-CZ" i="1" dirty="0"/>
              <a:t>)? </a:t>
            </a:r>
            <a:r>
              <a:rPr lang="en-US" i="1" dirty="0"/>
              <a:t>[</a:t>
            </a:r>
            <a:r>
              <a:rPr lang="cs-CZ" i="1" dirty="0" err="1">
                <a:sym typeface="Wingdings" panose="05000000000000000000" pitchFamily="2" charset="2"/>
              </a:rPr>
              <a:t>AcCholE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inhibition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en-US" i="1" dirty="0">
                <a:sym typeface="Wingdings" panose="05000000000000000000" pitchFamily="2" charset="2"/>
              </a:rPr>
              <a:t>propagates as </a:t>
            </a:r>
            <a:r>
              <a:rPr lang="en-US" i="1" dirty="0" err="1">
                <a:sym typeface="Wingdings" panose="05000000000000000000" pitchFamily="2" charset="2"/>
              </a:rPr>
              <a:t>neurotoxicit</a:t>
            </a:r>
            <a:r>
              <a:rPr lang="cs-CZ" i="1" dirty="0">
                <a:sym typeface="Wingdings" panose="05000000000000000000" pitchFamily="2" charset="2"/>
              </a:rPr>
              <a:t>y (</a:t>
            </a:r>
            <a:r>
              <a:rPr lang="cs-CZ" i="1" dirty="0" err="1">
                <a:sym typeface="Wingdings" panose="05000000000000000000" pitchFamily="2" charset="2"/>
              </a:rPr>
              <a:t>effect</a:t>
            </a:r>
            <a:r>
              <a:rPr lang="cs-CZ" i="1" dirty="0">
                <a:sym typeface="Wingdings" panose="05000000000000000000" pitchFamily="2" charset="2"/>
              </a:rPr>
              <a:t>)</a:t>
            </a:r>
            <a:r>
              <a:rPr lang="en-US" i="1" dirty="0">
                <a:sym typeface="Wingdings" panose="05000000000000000000" pitchFamily="2" charset="2"/>
              </a:rPr>
              <a:t>]</a:t>
            </a:r>
            <a:endParaRPr lang="cs-CZ" i="1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cs-CZ" sz="3000" dirty="0">
                <a:sym typeface="Wingdings" panose="05000000000000000000" pitchFamily="2" charset="2"/>
              </a:rPr>
              <a:t>B</a:t>
            </a:r>
            <a:r>
              <a:rPr lang="en-US" sz="3000" dirty="0">
                <a:sym typeface="Wingdings" panose="05000000000000000000" pitchFamily="2" charset="2"/>
              </a:rPr>
              <a:t>e </a:t>
            </a:r>
            <a:r>
              <a:rPr lang="cs-CZ" sz="3000" dirty="0" err="1">
                <a:sym typeface="Wingdings" panose="05000000000000000000" pitchFamily="2" charset="2"/>
              </a:rPr>
              <a:t>ready</a:t>
            </a:r>
            <a:r>
              <a:rPr lang="cs-CZ" sz="3000" dirty="0">
                <a:sym typeface="Wingdings" panose="05000000000000000000" pitchFamily="2" charset="2"/>
              </a:rPr>
              <a:t> </a:t>
            </a:r>
            <a:r>
              <a:rPr lang="en-US" sz="3000" dirty="0">
                <a:sym typeface="Wingdings" panose="05000000000000000000" pitchFamily="2" charset="2"/>
              </a:rPr>
              <a:t>to discuss also in </a:t>
            </a:r>
            <a:r>
              <a:rPr lang="cs-CZ" sz="3000" dirty="0">
                <a:sym typeface="Wingdings" panose="05000000000000000000" pitchFamily="2" charset="2"/>
              </a:rPr>
              <a:t>a </a:t>
            </a:r>
            <a:r>
              <a:rPr lang="en-US" sz="3000" dirty="0">
                <a:sym typeface="Wingdings" panose="05000000000000000000" pitchFamily="2" charset="2"/>
              </a:rPr>
              <a:t>opposite </a:t>
            </a:r>
            <a:r>
              <a:rPr lang="cs-CZ" sz="3000" dirty="0" err="1">
                <a:sym typeface="Wingdings" panose="05000000000000000000" pitchFamily="2" charset="2"/>
              </a:rPr>
              <a:t>way</a:t>
            </a:r>
            <a:r>
              <a:rPr lang="cs-CZ" sz="3000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cs-CZ" i="1" dirty="0" err="1"/>
              <a:t>Example</a:t>
            </a:r>
            <a:r>
              <a:rPr lang="cs-CZ" i="1" dirty="0"/>
              <a:t>: </a:t>
            </a:r>
            <a:r>
              <a:rPr lang="cs-CZ" i="1" dirty="0" err="1"/>
              <a:t>W</a:t>
            </a:r>
            <a:r>
              <a:rPr lang="cs-CZ" i="1" dirty="0" err="1">
                <a:sym typeface="Wingdings" panose="05000000000000000000" pitchFamily="2" charset="2"/>
              </a:rPr>
              <a:t>hat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MoA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can</a:t>
            </a:r>
            <a:r>
              <a:rPr lang="cs-CZ" i="1" dirty="0">
                <a:sym typeface="Wingdings" panose="05000000000000000000" pitchFamily="2" charset="2"/>
              </a:rPr>
              <a:t> be beyond </a:t>
            </a:r>
            <a:r>
              <a:rPr lang="cs-CZ" i="1" dirty="0" err="1">
                <a:sym typeface="Wingdings" panose="05000000000000000000" pitchFamily="2" charset="2"/>
              </a:rPr>
              <a:t>immunotoxicity</a:t>
            </a:r>
            <a:r>
              <a:rPr lang="cs-CZ" i="1" dirty="0">
                <a:sym typeface="Wingdings" panose="05000000000000000000" pitchFamily="2" charset="2"/>
              </a:rPr>
              <a:t>?</a:t>
            </a:r>
            <a:r>
              <a:rPr lang="en-US" i="1" dirty="0">
                <a:sym typeface="Wingdings" panose="05000000000000000000" pitchFamily="2" charset="2"/>
              </a:rPr>
              <a:t> [</a:t>
            </a:r>
            <a:r>
              <a:rPr lang="en-US" i="1" dirty="0" err="1">
                <a:sym typeface="Wingdings" panose="05000000000000000000" pitchFamily="2" charset="2"/>
              </a:rPr>
              <a:t>Immunotoxicit</a:t>
            </a:r>
            <a:r>
              <a:rPr lang="cs-CZ" i="1" dirty="0">
                <a:sym typeface="Wingdings" panose="05000000000000000000" pitchFamily="2" charset="2"/>
              </a:rPr>
              <a:t>y </a:t>
            </a:r>
            <a:r>
              <a:rPr lang="cs-CZ" i="1" dirty="0" err="1">
                <a:sym typeface="Wingdings" panose="05000000000000000000" pitchFamily="2" charset="2"/>
              </a:rPr>
              <a:t>can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e.g</a:t>
            </a:r>
            <a:r>
              <a:rPr lang="cs-CZ" i="1" dirty="0">
                <a:sym typeface="Wingdings" panose="05000000000000000000" pitchFamily="2" charset="2"/>
              </a:rPr>
              <a:t>. </a:t>
            </a:r>
            <a:r>
              <a:rPr lang="cs-CZ" i="1" dirty="0" err="1">
                <a:sym typeface="Wingdings" panose="05000000000000000000" pitchFamily="2" charset="2"/>
              </a:rPr>
              <a:t>be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caused</a:t>
            </a:r>
            <a:r>
              <a:rPr lang="cs-CZ" i="1" dirty="0">
                <a:sym typeface="Wingdings" panose="05000000000000000000" pitchFamily="2" charset="2"/>
              </a:rPr>
              <a:t> by </a:t>
            </a:r>
            <a:r>
              <a:rPr lang="cs-CZ" i="1" dirty="0" err="1">
                <a:sym typeface="Wingdings" panose="05000000000000000000" pitchFamily="2" charset="2"/>
              </a:rPr>
              <a:t>disruption</a:t>
            </a:r>
            <a:r>
              <a:rPr lang="cs-CZ" i="1" dirty="0">
                <a:sym typeface="Wingdings" panose="05000000000000000000" pitchFamily="2" charset="2"/>
              </a:rPr>
              <a:t> of </a:t>
            </a:r>
            <a:r>
              <a:rPr lang="cs-CZ" i="1" dirty="0" err="1">
                <a:sym typeface="Wingdings" panose="05000000000000000000" pitchFamily="2" charset="2"/>
              </a:rPr>
              <a:t>signaling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pathways</a:t>
            </a:r>
            <a:r>
              <a:rPr lang="cs-CZ" i="1" dirty="0">
                <a:sym typeface="Wingdings" panose="05000000000000000000" pitchFamily="2" charset="2"/>
              </a:rPr>
              <a:t> – LPS as </a:t>
            </a:r>
            <a:r>
              <a:rPr lang="cs-CZ" i="1" dirty="0" err="1">
                <a:sym typeface="Wingdings" panose="05000000000000000000" pitchFamily="2" charset="2"/>
              </a:rPr>
              <a:t>an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example</a:t>
            </a:r>
            <a:r>
              <a:rPr lang="en-US" i="1" dirty="0">
                <a:sym typeface="Wingdings" panose="05000000000000000000" pitchFamily="2" charset="2"/>
              </a:rPr>
              <a:t>]</a:t>
            </a:r>
            <a:br>
              <a:rPr lang="cs-CZ" sz="3000" dirty="0">
                <a:sym typeface="Wingdings" panose="05000000000000000000" pitchFamily="2" charset="2"/>
              </a:rPr>
            </a:br>
            <a:endParaRPr lang="cs-CZ" sz="3000" dirty="0"/>
          </a:p>
          <a:p>
            <a:pPr marL="514350" indent="-514350">
              <a:buFont typeface="+mj-lt"/>
              <a:buAutoNum type="arabicPeriod" startAt="2"/>
            </a:pPr>
            <a:r>
              <a:rPr lang="cs-CZ" dirty="0">
                <a:solidFill>
                  <a:schemeClr val="tx1"/>
                </a:solidFill>
              </a:rPr>
              <a:t>know some </a:t>
            </a:r>
            <a:r>
              <a:rPr lang="cs-CZ" b="1" dirty="0">
                <a:solidFill>
                  <a:schemeClr val="tx2"/>
                </a:solidFill>
              </a:rPr>
              <a:t>details for selected example</a:t>
            </a:r>
            <a:r>
              <a:rPr lang="cs-CZ" b="1" dirty="0"/>
              <a:t> </a:t>
            </a:r>
            <a:r>
              <a:rPr lang="cs-CZ" b="1" dirty="0">
                <a:solidFill>
                  <a:schemeClr val="tx2"/>
                </a:solidFill>
              </a:rPr>
              <a:t>MoAs </a:t>
            </a:r>
            <a:r>
              <a:rPr lang="cs-CZ" dirty="0"/>
              <a:t>for different toxicant targets </a:t>
            </a:r>
            <a:br>
              <a:rPr lang="cs-CZ" dirty="0"/>
            </a:br>
            <a:r>
              <a:rPr lang="cs-CZ" sz="2900" i="1" dirty="0">
                <a:solidFill>
                  <a:srgbClr val="00B050"/>
                </a:solidFill>
              </a:rPr>
              <a:t>= based on your </a:t>
            </a:r>
            <a:r>
              <a:rPr lang="cs-CZ" sz="2900" i="1" dirty="0" err="1">
                <a:solidFill>
                  <a:srgbClr val="00B050"/>
                </a:solidFill>
              </a:rPr>
              <a:t>own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en-US" sz="2900" i="1" dirty="0">
                <a:solidFill>
                  <a:srgbClr val="00B050"/>
                </a:solidFill>
              </a:rPr>
              <a:t>preference </a:t>
            </a:r>
            <a:r>
              <a:rPr lang="cs-CZ" sz="2900" i="1" dirty="0" err="1">
                <a:solidFill>
                  <a:srgbClr val="00B050"/>
                </a:solidFill>
              </a:rPr>
              <a:t>select</a:t>
            </a:r>
            <a:r>
              <a:rPr lang="cs-CZ" sz="2900" i="1" dirty="0">
                <a:solidFill>
                  <a:srgbClr val="00B050"/>
                </a:solidFill>
              </a:rPr>
              <a:t> one example from the </a:t>
            </a:r>
            <a:r>
              <a:rPr lang="cs-CZ" sz="2900" i="1" dirty="0" err="1">
                <a:solidFill>
                  <a:srgbClr val="00B050"/>
                </a:solidFill>
              </a:rPr>
              <a:t>following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en-US" sz="2900" i="1" dirty="0">
                <a:solidFill>
                  <a:srgbClr val="00B050"/>
                </a:solidFill>
              </a:rPr>
              <a:t>7 </a:t>
            </a:r>
            <a:r>
              <a:rPr lang="cs-CZ" sz="2900" i="1" dirty="0" err="1">
                <a:solidFill>
                  <a:srgbClr val="00B050"/>
                </a:solidFill>
              </a:rPr>
              <a:t>categories</a:t>
            </a:r>
            <a:r>
              <a:rPr lang="cs-CZ" sz="2900" i="1" dirty="0">
                <a:solidFill>
                  <a:srgbClr val="00B050"/>
                </a:solidFill>
              </a:rPr>
              <a:t>, learn details, </a:t>
            </a:r>
            <a:r>
              <a:rPr lang="en-US" sz="2900" i="1" dirty="0">
                <a:solidFill>
                  <a:srgbClr val="00B050"/>
                </a:solidFill>
              </a:rPr>
              <a:t>and </a:t>
            </a:r>
            <a:r>
              <a:rPr lang="cs-CZ" sz="2900" i="1" dirty="0" err="1">
                <a:solidFill>
                  <a:srgbClr val="00B050"/>
                </a:solidFill>
              </a:rPr>
              <a:t>be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en-US" sz="2900" i="1" dirty="0">
                <a:solidFill>
                  <a:srgbClr val="00B050"/>
                </a:solidFill>
              </a:rPr>
              <a:t>read</a:t>
            </a:r>
            <a:r>
              <a:rPr lang="cs-CZ" sz="2900" i="1" dirty="0">
                <a:solidFill>
                  <a:srgbClr val="00B050"/>
                </a:solidFill>
              </a:rPr>
              <a:t>y</a:t>
            </a:r>
            <a:r>
              <a:rPr lang="en-US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>
                <a:solidFill>
                  <a:srgbClr val="00B050"/>
                </a:solidFill>
              </a:rPr>
              <a:t>to discuss (i.e. </a:t>
            </a:r>
            <a:r>
              <a:rPr lang="cs-CZ" sz="2900" i="1" dirty="0" err="1">
                <a:solidFill>
                  <a:srgbClr val="00B050"/>
                </a:solidFill>
              </a:rPr>
              <a:t>learn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details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for</a:t>
            </a:r>
            <a:r>
              <a:rPr lang="cs-CZ" sz="2900" i="1" dirty="0">
                <a:solidFill>
                  <a:srgbClr val="00B050"/>
                </a:solidFill>
              </a:rPr>
              <a:t> 1 </a:t>
            </a:r>
            <a:r>
              <a:rPr lang="cs-CZ" sz="2900" i="1" dirty="0" err="1">
                <a:solidFill>
                  <a:srgbClr val="00B050"/>
                </a:solidFill>
              </a:rPr>
              <a:t>out</a:t>
            </a:r>
            <a:r>
              <a:rPr lang="cs-CZ" sz="2900" i="1" dirty="0">
                <a:solidFill>
                  <a:srgbClr val="00B050"/>
                </a:solidFill>
              </a:rPr>
              <a:t> of 7 </a:t>
            </a:r>
            <a:r>
              <a:rPr lang="cs-CZ" sz="2900" i="1" dirty="0" err="1">
                <a:solidFill>
                  <a:srgbClr val="00B050"/>
                </a:solidFill>
              </a:rPr>
              <a:t>example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modes</a:t>
            </a:r>
            <a:r>
              <a:rPr lang="cs-CZ" sz="2900" i="1" dirty="0">
                <a:solidFill>
                  <a:srgbClr val="00B050"/>
                </a:solidFill>
              </a:rPr>
              <a:t> of </a:t>
            </a:r>
            <a:r>
              <a:rPr lang="cs-CZ" sz="2900" i="1" dirty="0" err="1">
                <a:solidFill>
                  <a:srgbClr val="00B050"/>
                </a:solidFill>
              </a:rPr>
              <a:t>toxic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action</a:t>
            </a:r>
            <a:r>
              <a:rPr lang="cs-CZ" sz="2900" i="1" dirty="0">
                <a:solidFill>
                  <a:srgbClr val="00B050"/>
                </a:solidFill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nucleic</a:t>
            </a:r>
            <a:r>
              <a:rPr lang="cs-CZ" dirty="0"/>
              <a:t> </a:t>
            </a:r>
            <a:r>
              <a:rPr lang="cs-CZ" dirty="0" err="1"/>
              <a:t>acids</a:t>
            </a:r>
            <a:r>
              <a:rPr lang="cs-CZ" dirty="0"/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proteins</a:t>
            </a:r>
            <a:r>
              <a:rPr lang="cs-CZ" dirty="0"/>
              <a:t> 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membranes</a:t>
            </a:r>
            <a:r>
              <a:rPr lang="cs-CZ" dirty="0"/>
              <a:t> (</a:t>
            </a:r>
            <a:r>
              <a:rPr lang="cs-CZ" dirty="0" err="1"/>
              <a:t>lipids</a:t>
            </a:r>
            <a:r>
              <a:rPr lang="cs-CZ" dirty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cellular</a:t>
            </a:r>
            <a:r>
              <a:rPr lang="cs-CZ" dirty="0"/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Complex 1 – detoxification/metabolization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Complex 2 – intra- and inter-cellular signalling, hormones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Complex</a:t>
            </a:r>
            <a:r>
              <a:rPr lang="cs-CZ" dirty="0"/>
              <a:t> 3 – </a:t>
            </a:r>
            <a:r>
              <a:rPr lang="cs-CZ" dirty="0" err="1"/>
              <a:t>oxidative</a:t>
            </a:r>
            <a:r>
              <a:rPr lang="cs-CZ" dirty="0"/>
              <a:t> stress</a:t>
            </a:r>
            <a:br>
              <a:rPr lang="cs-CZ" dirty="0"/>
            </a:br>
            <a:endParaRPr lang="cs-CZ" dirty="0"/>
          </a:p>
          <a:p>
            <a:pPr marL="514350" indent="-514350">
              <a:buFont typeface="+mj-lt"/>
              <a:buAutoNum type="arabicPeriod" startAt="3"/>
            </a:pPr>
            <a:r>
              <a:rPr lang="cs-CZ" dirty="0" err="1">
                <a:solidFill>
                  <a:schemeClr val="tx1"/>
                </a:solidFill>
              </a:rPr>
              <a:t>have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understanding</a:t>
            </a:r>
            <a:r>
              <a:rPr lang="cs-CZ" b="1" dirty="0">
                <a:solidFill>
                  <a:schemeClr val="tx2"/>
                </a:solidFill>
              </a:rPr>
              <a:t> of biomarker </a:t>
            </a:r>
            <a:r>
              <a:rPr lang="cs-CZ" dirty="0" err="1"/>
              <a:t>issues</a:t>
            </a:r>
            <a:endParaRPr lang="cs-CZ" dirty="0"/>
          </a:p>
          <a:p>
            <a:pPr lvl="1">
              <a:buFont typeface="Arial" charset="0"/>
              <a:buChar char="•"/>
            </a:pPr>
            <a:r>
              <a:rPr lang="cs-CZ" sz="2200" dirty="0" err="1"/>
              <a:t>What</a:t>
            </a:r>
            <a:r>
              <a:rPr lang="cs-CZ" sz="2200" dirty="0"/>
              <a:t> </a:t>
            </a:r>
            <a:r>
              <a:rPr lang="cs-CZ" sz="2200" dirty="0" err="1"/>
              <a:t>is</a:t>
            </a:r>
            <a:r>
              <a:rPr lang="cs-CZ" sz="2200" dirty="0"/>
              <a:t> a biomarker and </a:t>
            </a:r>
            <a:r>
              <a:rPr lang="cs-CZ" sz="2200" dirty="0" err="1"/>
              <a:t>what</a:t>
            </a:r>
            <a:r>
              <a:rPr lang="cs-CZ" sz="2200" dirty="0"/>
              <a:t> </a:t>
            </a:r>
            <a:r>
              <a:rPr lang="cs-CZ" sz="2200" dirty="0" err="1"/>
              <a:t>properties</a:t>
            </a:r>
            <a:r>
              <a:rPr lang="cs-CZ" sz="2200" dirty="0"/>
              <a:t> </a:t>
            </a:r>
            <a:r>
              <a:rPr lang="cs-CZ" sz="2200" dirty="0" err="1"/>
              <a:t>it</a:t>
            </a:r>
            <a:r>
              <a:rPr lang="cs-CZ" sz="2200" dirty="0"/>
              <a:t> </a:t>
            </a:r>
            <a:r>
              <a:rPr lang="cs-CZ" sz="2200" dirty="0" err="1"/>
              <a:t>should</a:t>
            </a:r>
            <a:r>
              <a:rPr lang="cs-CZ" sz="2200" dirty="0"/>
              <a:t> </a:t>
            </a:r>
            <a:r>
              <a:rPr lang="cs-CZ" sz="2200" dirty="0" err="1"/>
              <a:t>have</a:t>
            </a:r>
            <a:r>
              <a:rPr lang="cs-CZ" sz="2200" dirty="0"/>
              <a:t> (</a:t>
            </a:r>
            <a:r>
              <a:rPr lang="cs-CZ" sz="2200" dirty="0" err="1"/>
              <a:t>or</a:t>
            </a:r>
            <a:r>
              <a:rPr lang="cs-CZ" sz="2200" dirty="0"/>
              <a:t> not to </a:t>
            </a:r>
            <a:r>
              <a:rPr lang="cs-CZ" sz="2200" dirty="0" err="1"/>
              <a:t>have</a:t>
            </a:r>
            <a:r>
              <a:rPr lang="cs-CZ" sz="2200" dirty="0"/>
              <a:t>)?</a:t>
            </a:r>
          </a:p>
          <a:p>
            <a:pPr lvl="1">
              <a:buFont typeface="Arial" charset="0"/>
              <a:buChar char="•"/>
            </a:pPr>
            <a:r>
              <a:rPr lang="cs-CZ" sz="2200" dirty="0" err="1"/>
              <a:t>Why</a:t>
            </a:r>
            <a:r>
              <a:rPr lang="cs-CZ" sz="2200" dirty="0"/>
              <a:t> </a:t>
            </a:r>
            <a:r>
              <a:rPr lang="cs-CZ" sz="2200" dirty="0" err="1"/>
              <a:t>we</a:t>
            </a:r>
            <a:r>
              <a:rPr lang="cs-CZ" sz="2200" dirty="0"/>
              <a:t> </a:t>
            </a:r>
            <a:r>
              <a:rPr lang="cs-CZ" sz="2200" dirty="0" err="1"/>
              <a:t>search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</a:t>
            </a:r>
            <a:r>
              <a:rPr lang="cs-CZ" sz="2200" dirty="0" err="1"/>
              <a:t>them</a:t>
            </a:r>
            <a:r>
              <a:rPr lang="cs-CZ" sz="2200" dirty="0"/>
              <a:t> = </a:t>
            </a:r>
            <a:r>
              <a:rPr lang="cs-CZ" sz="2200" dirty="0" err="1"/>
              <a:t>how</a:t>
            </a:r>
            <a:r>
              <a:rPr lang="cs-CZ" sz="2200" dirty="0"/>
              <a:t> </a:t>
            </a:r>
            <a:r>
              <a:rPr lang="cs-CZ" sz="2200" dirty="0" err="1"/>
              <a:t>can</a:t>
            </a:r>
            <a:r>
              <a:rPr lang="cs-CZ" sz="2200" dirty="0"/>
              <a:t> </a:t>
            </a:r>
            <a:r>
              <a:rPr lang="cs-CZ" sz="2200" dirty="0" err="1"/>
              <a:t>they</a:t>
            </a:r>
            <a:r>
              <a:rPr lang="cs-CZ" sz="2200" dirty="0"/>
              <a:t> </a:t>
            </a:r>
            <a:r>
              <a:rPr lang="cs-CZ" sz="2200" dirty="0" err="1"/>
              <a:t>be</a:t>
            </a:r>
            <a:r>
              <a:rPr lang="cs-CZ" sz="2200" dirty="0"/>
              <a:t> </a:t>
            </a:r>
            <a:r>
              <a:rPr lang="cs-CZ" sz="2200" dirty="0" err="1"/>
              <a:t>used</a:t>
            </a:r>
            <a:r>
              <a:rPr lang="cs-CZ" sz="2200" dirty="0"/>
              <a:t>? </a:t>
            </a:r>
          </a:p>
          <a:p>
            <a:pPr lvl="1">
              <a:buFont typeface="Arial" charset="0"/>
              <a:buChar char="•"/>
            </a:pPr>
            <a:r>
              <a:rPr lang="cs-CZ" sz="2200" dirty="0" err="1"/>
              <a:t>What</a:t>
            </a:r>
            <a:r>
              <a:rPr lang="cs-CZ" sz="2200" dirty="0"/>
              <a:t> </a:t>
            </a:r>
            <a:r>
              <a:rPr lang="cs-CZ" sz="2200" dirty="0" err="1"/>
              <a:t>different</a:t>
            </a:r>
            <a:r>
              <a:rPr lang="cs-CZ" sz="2200" dirty="0"/>
              <a:t> </a:t>
            </a:r>
            <a:r>
              <a:rPr lang="cs-CZ" sz="2200" dirty="0" err="1"/>
              <a:t>types</a:t>
            </a:r>
            <a:r>
              <a:rPr lang="cs-CZ" sz="2200" dirty="0"/>
              <a:t> and </a:t>
            </a:r>
            <a:r>
              <a:rPr lang="cs-CZ" sz="2200" dirty="0" err="1"/>
              <a:t>groups</a:t>
            </a:r>
            <a:r>
              <a:rPr lang="cs-CZ" sz="2200" dirty="0"/>
              <a:t> of </a:t>
            </a:r>
            <a:r>
              <a:rPr lang="cs-CZ" sz="2200" dirty="0" err="1"/>
              <a:t>biomarkers</a:t>
            </a:r>
            <a:r>
              <a:rPr lang="cs-CZ" sz="2200" dirty="0"/>
              <a:t> </a:t>
            </a:r>
            <a:r>
              <a:rPr lang="cs-CZ" sz="2200" dirty="0" err="1"/>
              <a:t>can</a:t>
            </a:r>
            <a:r>
              <a:rPr lang="cs-CZ" sz="2200" dirty="0"/>
              <a:t> </a:t>
            </a:r>
            <a:r>
              <a:rPr lang="cs-CZ" sz="2200" dirty="0" err="1"/>
              <a:t>be</a:t>
            </a:r>
            <a:r>
              <a:rPr lang="cs-CZ" sz="2200" dirty="0"/>
              <a:t> </a:t>
            </a:r>
            <a:r>
              <a:rPr lang="cs-CZ" sz="2200" dirty="0" err="1"/>
              <a:t>recognized</a:t>
            </a:r>
            <a:r>
              <a:rPr lang="cs-CZ" sz="2200" dirty="0"/>
              <a:t>? </a:t>
            </a:r>
          </a:p>
          <a:p>
            <a:pPr lvl="1">
              <a:buFont typeface="Arial" charset="0"/>
              <a:buChar char="•"/>
            </a:pPr>
            <a:r>
              <a:rPr lang="cs-CZ" sz="2200" dirty="0"/>
              <a:t>What are suitable matrices for sampling and further analyses?</a:t>
            </a:r>
          </a:p>
          <a:p>
            <a:pPr lvl="1">
              <a:buFont typeface="Arial" charset="0"/>
              <a:buChar char="•"/>
            </a:pPr>
            <a:r>
              <a:rPr lang="cs-CZ" sz="2200" dirty="0"/>
              <a:t>What methods do we use for analyses of biomarkers? (LCMS, ELISA, PCR, Proteins-WBs, Enzyme actvities)</a:t>
            </a:r>
          </a:p>
          <a:p>
            <a:pPr lvl="1">
              <a:buFont typeface="Arial" charset="0"/>
              <a:buChar char="•"/>
            </a:pPr>
            <a:r>
              <a:rPr lang="cs-CZ" sz="2200" dirty="0" err="1"/>
              <a:t>What</a:t>
            </a:r>
            <a:r>
              <a:rPr lang="cs-CZ" sz="2200" dirty="0"/>
              <a:t> </a:t>
            </a:r>
            <a:r>
              <a:rPr lang="cs-CZ" sz="2200" dirty="0" err="1"/>
              <a:t>approaches</a:t>
            </a:r>
            <a:r>
              <a:rPr lang="cs-CZ" sz="2200" dirty="0"/>
              <a:t> are </a:t>
            </a:r>
            <a:r>
              <a:rPr lang="cs-CZ" sz="2200" dirty="0" err="1"/>
              <a:t>applied</a:t>
            </a:r>
            <a:r>
              <a:rPr lang="cs-CZ" sz="2200" dirty="0"/>
              <a:t> in biomarker </a:t>
            </a:r>
            <a:r>
              <a:rPr lang="cs-CZ" sz="2200" dirty="0" err="1"/>
              <a:t>discovery</a:t>
            </a:r>
            <a:r>
              <a:rPr lang="cs-CZ" sz="2200" dirty="0"/>
              <a:t> („</a:t>
            </a:r>
            <a:r>
              <a:rPr lang="cs-CZ" sz="2200" dirty="0" err="1"/>
              <a:t>hypothesis</a:t>
            </a:r>
            <a:r>
              <a:rPr lang="cs-CZ" sz="2200" dirty="0"/>
              <a:t>“ </a:t>
            </a:r>
            <a:r>
              <a:rPr lang="cs-CZ" sz="2200" dirty="0" err="1"/>
              <a:t>vs</a:t>
            </a:r>
            <a:r>
              <a:rPr lang="cs-CZ" sz="2200" dirty="0"/>
              <a:t> </a:t>
            </a:r>
            <a:r>
              <a:rPr lang="cs-CZ" sz="2200" dirty="0" err="1"/>
              <a:t>omics</a:t>
            </a:r>
            <a:r>
              <a:rPr lang="cs-CZ" sz="2200" dirty="0"/>
              <a:t>)?</a:t>
            </a:r>
            <a:br>
              <a:rPr lang="cs-CZ" sz="2200" dirty="0"/>
            </a:br>
            <a:endParaRPr lang="cs-CZ" dirty="0"/>
          </a:p>
          <a:p>
            <a:pPr marL="514350" indent="-514350">
              <a:buFont typeface="+mj-lt"/>
              <a:buAutoNum type="arabicPeriod" startAt="4"/>
            </a:pPr>
            <a:r>
              <a:rPr lang="cs-CZ" dirty="0">
                <a:solidFill>
                  <a:schemeClr val="tx1"/>
                </a:solidFill>
              </a:rPr>
              <a:t>and </a:t>
            </a:r>
            <a:r>
              <a:rPr lang="cs-CZ" b="1" dirty="0">
                <a:solidFill>
                  <a:schemeClr val="tx2"/>
                </a:solidFill>
              </a:rPr>
              <a:t>know example biomarkers</a:t>
            </a:r>
            <a:br>
              <a:rPr lang="cs-CZ" b="1" dirty="0"/>
            </a:br>
            <a:r>
              <a:rPr lang="cs-CZ" sz="2900" i="1" dirty="0" err="1">
                <a:solidFill>
                  <a:srgbClr val="00B050"/>
                </a:solidFill>
              </a:rPr>
              <a:t>Related</a:t>
            </a:r>
            <a:r>
              <a:rPr lang="cs-CZ" sz="2900" i="1" dirty="0">
                <a:solidFill>
                  <a:srgbClr val="00B050"/>
                </a:solidFill>
              </a:rPr>
              <a:t> to the point 2 </a:t>
            </a:r>
            <a:r>
              <a:rPr lang="cs-CZ" sz="2900" i="1" dirty="0" err="1">
                <a:solidFill>
                  <a:srgbClr val="00B050"/>
                </a:solidFill>
              </a:rPr>
              <a:t>above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br>
              <a:rPr lang="cs-CZ" sz="2900" i="1" dirty="0">
                <a:solidFill>
                  <a:srgbClr val="00B050"/>
                </a:solidFill>
              </a:rPr>
            </a:br>
            <a:r>
              <a:rPr lang="cs-CZ" sz="2900" i="1" dirty="0">
                <a:solidFill>
                  <a:srgbClr val="00B050"/>
                </a:solidFill>
              </a:rPr>
              <a:t>= based on your own </a:t>
            </a:r>
            <a:r>
              <a:rPr lang="cs-CZ" sz="2900" i="1" dirty="0" err="1">
                <a:solidFill>
                  <a:srgbClr val="00B050"/>
                </a:solidFill>
              </a:rPr>
              <a:t>interest</a:t>
            </a:r>
            <a:r>
              <a:rPr lang="cs-CZ" sz="2900" i="1" dirty="0">
                <a:solidFill>
                  <a:srgbClr val="00B050"/>
                </a:solidFill>
              </a:rPr>
              <a:t> (in point 2) </a:t>
            </a:r>
            <a:r>
              <a:rPr lang="cs-CZ" sz="2900" i="1" dirty="0" err="1">
                <a:solidFill>
                  <a:srgbClr val="00B050"/>
                </a:solidFill>
              </a:rPr>
              <a:t>learn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about</a:t>
            </a:r>
            <a:r>
              <a:rPr lang="cs-CZ" sz="2900" i="1" dirty="0">
                <a:solidFill>
                  <a:srgbClr val="00B050"/>
                </a:solidFill>
              </a:rPr>
              <a:t> the </a:t>
            </a:r>
            <a:r>
              <a:rPr lang="cs-CZ" sz="2900" i="1" dirty="0" err="1">
                <a:solidFill>
                  <a:srgbClr val="00B050"/>
                </a:solidFill>
              </a:rPr>
              <a:t>effect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biomarkers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relevant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for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your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selected</a:t>
            </a:r>
            <a:r>
              <a:rPr lang="cs-CZ" sz="2900" i="1" dirty="0">
                <a:solidFill>
                  <a:srgbClr val="00B050"/>
                </a:solidFill>
              </a:rPr>
              <a:t> toxicity </a:t>
            </a:r>
            <a:r>
              <a:rPr lang="cs-CZ" sz="2900" i="1" dirty="0" err="1">
                <a:solidFill>
                  <a:srgbClr val="00B050"/>
                </a:solidFill>
              </a:rPr>
              <a:t>mechanism</a:t>
            </a:r>
            <a:endParaRPr lang="cs-CZ" sz="2900" i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7B9B7A-5844-9E52-FFD1-20279AC37629}"/>
              </a:ext>
            </a:extLst>
          </p:cNvPr>
          <p:cNvSpPr txBox="1"/>
          <p:nvPr/>
        </p:nvSpPr>
        <p:spPr>
          <a:xfrm>
            <a:off x="6156176" y="3114834"/>
            <a:ext cx="2808312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The </a:t>
            </a:r>
            <a:r>
              <a:rPr lang="cs-CZ" sz="1200" dirty="0" err="1"/>
              <a:t>final</a:t>
            </a:r>
            <a:r>
              <a:rPr lang="cs-CZ" sz="1200" dirty="0"/>
              <a:t> </a:t>
            </a:r>
            <a:r>
              <a:rPr lang="cs-CZ" sz="1200" dirty="0" err="1"/>
              <a:t>exam</a:t>
            </a:r>
            <a:r>
              <a:rPr lang="cs-CZ" sz="1200" dirty="0"/>
              <a:t>:</a:t>
            </a:r>
          </a:p>
          <a:p>
            <a:r>
              <a:rPr lang="cs-CZ" sz="1200" b="1" dirty="0"/>
              <a:t>= 4 open </a:t>
            </a:r>
            <a:r>
              <a:rPr lang="cs-CZ" sz="1200" b="1" dirty="0" err="1"/>
              <a:t>questions</a:t>
            </a:r>
            <a:r>
              <a:rPr lang="en-GB" sz="1200" b="1" dirty="0"/>
              <a:t> + follow</a:t>
            </a:r>
            <a:r>
              <a:rPr lang="cs-CZ" sz="1200" b="1" dirty="0"/>
              <a:t>-up „</a:t>
            </a:r>
            <a:r>
              <a:rPr lang="cs-CZ" sz="1200" b="1" dirty="0" err="1"/>
              <a:t>colloquium-like</a:t>
            </a:r>
            <a:r>
              <a:rPr lang="cs-CZ" sz="1200" b="1" dirty="0"/>
              <a:t>“ </a:t>
            </a:r>
            <a:r>
              <a:rPr lang="cs-CZ" sz="1200" b="1" dirty="0" err="1"/>
              <a:t>discussion</a:t>
            </a:r>
            <a:endParaRPr lang="cs-CZ" sz="1200" b="1" dirty="0"/>
          </a:p>
          <a:p>
            <a:endParaRPr lang="cs-CZ" sz="1200" b="1" dirty="0"/>
          </a:p>
          <a:p>
            <a:r>
              <a:rPr lang="cs-CZ" sz="1200" dirty="0"/>
              <a:t>Q1 + Q3 – </a:t>
            </a:r>
            <a:r>
              <a:rPr lang="cs-CZ" sz="1200" dirty="0" err="1"/>
              <a:t>general</a:t>
            </a:r>
            <a:r>
              <a:rPr lang="cs-CZ" sz="1200" dirty="0"/>
              <a:t> </a:t>
            </a:r>
            <a:r>
              <a:rPr lang="cs-CZ" sz="1200" dirty="0" err="1"/>
              <a:t>overview</a:t>
            </a:r>
            <a:endParaRPr lang="cs-CZ" sz="1200" dirty="0"/>
          </a:p>
          <a:p>
            <a:endParaRPr lang="cs-CZ" sz="1200" dirty="0"/>
          </a:p>
          <a:p>
            <a:r>
              <a:rPr lang="cs-CZ" sz="1200" dirty="0"/>
              <a:t>Q2 + Q4 – </a:t>
            </a:r>
            <a:r>
              <a:rPr lang="cs-CZ" sz="1200" dirty="0" err="1"/>
              <a:t>select</a:t>
            </a:r>
            <a:r>
              <a:rPr lang="cs-CZ" sz="1200" dirty="0"/>
              <a:t> </a:t>
            </a:r>
            <a:r>
              <a:rPr lang="cs-CZ" sz="1200" dirty="0" err="1"/>
              <a:t>one</a:t>
            </a:r>
            <a:r>
              <a:rPr lang="cs-CZ" sz="1200" dirty="0"/>
              <a:t> </a:t>
            </a:r>
            <a:r>
              <a:rPr lang="cs-CZ" sz="1200" dirty="0" err="1"/>
              <a:t>topic</a:t>
            </a:r>
            <a:r>
              <a:rPr lang="cs-CZ" sz="1200" dirty="0"/>
              <a:t> </a:t>
            </a:r>
            <a:r>
              <a:rPr lang="en-GB" sz="1200" dirty="0"/>
              <a:t>from those listed </a:t>
            </a:r>
            <a:r>
              <a:rPr lang="cs-CZ" sz="1200" dirty="0"/>
              <a:t>(1-7) and </a:t>
            </a:r>
            <a:r>
              <a:rPr lang="cs-CZ" sz="1200" dirty="0" err="1"/>
              <a:t>know</a:t>
            </a:r>
            <a:r>
              <a:rPr lang="cs-CZ" sz="1200" dirty="0"/>
              <a:t> </a:t>
            </a:r>
            <a:r>
              <a:rPr lang="cs-CZ" sz="1200" dirty="0" err="1"/>
              <a:t>details</a:t>
            </a:r>
            <a:r>
              <a:rPr lang="cs-CZ" sz="1200" dirty="0"/>
              <a:t> </a:t>
            </a:r>
            <a:r>
              <a:rPr lang="cs-CZ" sz="1200" dirty="0" err="1"/>
              <a:t>about</a:t>
            </a:r>
            <a:r>
              <a:rPr lang="cs-CZ" sz="1200" dirty="0"/>
              <a:t> </a:t>
            </a:r>
            <a:r>
              <a:rPr lang="cs-CZ" sz="1200" dirty="0" err="1"/>
              <a:t>mechanisms</a:t>
            </a:r>
            <a:r>
              <a:rPr lang="cs-CZ" sz="1200" dirty="0"/>
              <a:t> </a:t>
            </a:r>
            <a:r>
              <a:rPr lang="en-GB" sz="1200" dirty="0"/>
              <a:t>&amp; biomarkers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11213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Biomarkers have MANY APPLICATIONS ... such as: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73216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/>
              <a:t>Biomarkers in research</a:t>
            </a:r>
          </a:p>
          <a:p>
            <a:pPr lvl="1"/>
            <a:r>
              <a:rPr lang="en-GB" dirty="0"/>
              <a:t>Search of “potential” therapies</a:t>
            </a:r>
            <a:r>
              <a:rPr lang="en-US" dirty="0"/>
              <a:t>/</a:t>
            </a:r>
            <a:r>
              <a:rPr lang="en-GB" dirty="0"/>
              <a:t>drugs </a:t>
            </a:r>
          </a:p>
          <a:p>
            <a:pPr lvl="2"/>
            <a:r>
              <a:rPr lang="en-US" dirty="0"/>
              <a:t>Changes in biochemical responses provide information on </a:t>
            </a:r>
            <a:r>
              <a:rPr lang="en-US" dirty="0" err="1"/>
              <a:t>efficienc</a:t>
            </a:r>
            <a:r>
              <a:rPr lang="en-GB" dirty="0"/>
              <a:t>y and mechanism of action</a:t>
            </a:r>
          </a:p>
          <a:p>
            <a:pPr lvl="1"/>
            <a:r>
              <a:rPr lang="en-GB" dirty="0"/>
              <a:t>Identification of “early markers” of chronic diseases</a:t>
            </a:r>
          </a:p>
          <a:p>
            <a:pPr lvl="2"/>
            <a:r>
              <a:rPr lang="en-GB" dirty="0"/>
              <a:t>Early diagnosis (e.g. identification of developing cancer, coronary disease...)</a:t>
            </a:r>
          </a:p>
          <a:p>
            <a:pPr lvl="2"/>
            <a:endParaRPr lang="en-GB" dirty="0"/>
          </a:p>
          <a:p>
            <a:r>
              <a:rPr lang="en-GB" b="1" dirty="0"/>
              <a:t>Biomarkers in medicine</a:t>
            </a:r>
          </a:p>
          <a:p>
            <a:pPr lvl="1"/>
            <a:r>
              <a:rPr lang="en-GB" dirty="0"/>
              <a:t>Identification of </a:t>
            </a:r>
            <a:r>
              <a:rPr lang="en-GB" b="1" dirty="0">
                <a:solidFill>
                  <a:srgbClr val="0070C0"/>
                </a:solidFill>
              </a:rPr>
              <a:t>status</a:t>
            </a:r>
            <a:r>
              <a:rPr lang="en-GB" dirty="0"/>
              <a:t> of an individual</a:t>
            </a:r>
          </a:p>
          <a:p>
            <a:pPr lvl="2"/>
            <a:r>
              <a:rPr lang="en-GB" dirty="0"/>
              <a:t>Healthy </a:t>
            </a:r>
            <a:r>
              <a:rPr lang="en-GB" dirty="0" err="1"/>
              <a:t>vs</a:t>
            </a:r>
            <a:r>
              <a:rPr lang="en-GB" dirty="0"/>
              <a:t> Disease</a:t>
            </a:r>
          </a:p>
          <a:p>
            <a:pPr lvl="1"/>
            <a:r>
              <a:rPr lang="en-GB" dirty="0"/>
              <a:t>Assessment of therapy</a:t>
            </a:r>
            <a:r>
              <a:rPr lang="en-US" dirty="0"/>
              <a:t>/</a:t>
            </a:r>
            <a:r>
              <a:rPr lang="en-GB" dirty="0"/>
              <a:t>treatment </a:t>
            </a:r>
          </a:p>
          <a:p>
            <a:pPr lvl="2"/>
            <a:r>
              <a:rPr lang="en-GB" dirty="0"/>
              <a:t>Efficiency – Did treatment improved situation?  (improvements in biomarker responses)</a:t>
            </a:r>
          </a:p>
          <a:p>
            <a:pPr lvl="2"/>
            <a:r>
              <a:rPr lang="en-GB" dirty="0"/>
              <a:t>Adverse or side effects of therapy</a:t>
            </a:r>
          </a:p>
          <a:p>
            <a:pPr lvl="2"/>
            <a:endParaRPr lang="en-GB" dirty="0"/>
          </a:p>
          <a:p>
            <a:r>
              <a:rPr lang="en-GB" b="1" dirty="0"/>
              <a:t>Biomarkers in toxicology</a:t>
            </a:r>
          </a:p>
          <a:p>
            <a:pPr lvl="1"/>
            <a:r>
              <a:rPr lang="en-GB" dirty="0"/>
              <a:t>Identification of status</a:t>
            </a:r>
          </a:p>
          <a:p>
            <a:pPr lvl="2"/>
            <a:r>
              <a:rPr lang="en-GB" dirty="0"/>
              <a:t>Intoxicated (exposed) </a:t>
            </a:r>
            <a:r>
              <a:rPr lang="en-GB" dirty="0" err="1"/>
              <a:t>vs</a:t>
            </a:r>
            <a:r>
              <a:rPr lang="en-GB" dirty="0"/>
              <a:t> Controls</a:t>
            </a:r>
          </a:p>
          <a:p>
            <a:pPr lvl="2"/>
            <a:r>
              <a:rPr lang="en-GB" dirty="0"/>
              <a:t>Forensic toxicology (e.g. consumption of drugs of abuse, alcohol etc)</a:t>
            </a:r>
          </a:p>
          <a:p>
            <a:pPr lvl="1"/>
            <a:r>
              <a:rPr lang="en-GB" dirty="0"/>
              <a:t>Early warnings of future health consequences</a:t>
            </a:r>
          </a:p>
          <a:p>
            <a:pPr lvl="2"/>
            <a:r>
              <a:rPr lang="en-GB" dirty="0"/>
              <a:t>Biochemical changes are detectable before the actual health problems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772816"/>
            <a:ext cx="7632848" cy="1944216"/>
          </a:xfrm>
        </p:spPr>
        <p:txBody>
          <a:bodyPr/>
          <a:lstStyle/>
          <a:p>
            <a:pPr algn="ctr" eaLnBrk="1" hangingPunct="1"/>
            <a:r>
              <a:rPr lang="en-GB" sz="3600" dirty="0">
                <a:solidFill>
                  <a:schemeClr val="tx1"/>
                </a:solidFill>
              </a:rPr>
              <a:t>Biomarkers at various levels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“</a:t>
            </a:r>
            <a:r>
              <a:rPr lang="en-GB" sz="3600" dirty="0" err="1">
                <a:solidFill>
                  <a:schemeClr val="tx1"/>
                </a:solidFill>
              </a:rPr>
              <a:t>omics</a:t>
            </a:r>
            <a:r>
              <a:rPr lang="en-GB" sz="3600" dirty="0">
                <a:solidFill>
                  <a:schemeClr val="tx1"/>
                </a:solidFill>
              </a:rPr>
              <a:t>”</a:t>
            </a:r>
            <a:endParaRPr lang="cs-CZ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Biomarkers at different biological levels</a:t>
            </a:r>
            <a:r>
              <a:rPr lang="cs-CZ" dirty="0">
                <a:solidFill>
                  <a:schemeClr val="tx1"/>
                </a:solidFill>
              </a:rPr>
              <a:t> – „</a:t>
            </a:r>
            <a:r>
              <a:rPr lang="cs-CZ" dirty="0" err="1">
                <a:solidFill>
                  <a:schemeClr val="tx1"/>
                </a:solidFill>
              </a:rPr>
              <a:t>omics</a:t>
            </a:r>
            <a:r>
              <a:rPr lang="cs-CZ" dirty="0">
                <a:solidFill>
                  <a:schemeClr val="tx1"/>
                </a:solidFill>
              </a:rPr>
              <a:t>“ </a:t>
            </a:r>
            <a:r>
              <a:rPr lang="cs-CZ" dirty="0" err="1">
                <a:solidFill>
                  <a:schemeClr val="tx1"/>
                </a:solidFill>
              </a:rPr>
              <a:t>approach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www.genetris.com/images/uploads/images/Biomarker_discovery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862"/>
          <a:stretch>
            <a:fillRect/>
          </a:stretch>
        </p:blipFill>
        <p:spPr bwMode="auto">
          <a:xfrm>
            <a:off x="1331640" y="1018777"/>
            <a:ext cx="6698754" cy="5722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Biomarkers at different biological levels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196752"/>
            <a:ext cx="8748464" cy="4968552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“</a:t>
            </a:r>
            <a:r>
              <a:rPr lang="en-GB" b="1" dirty="0" err="1">
                <a:solidFill>
                  <a:srgbClr val="FF0000"/>
                </a:solidFill>
              </a:rPr>
              <a:t>Omics</a:t>
            </a:r>
            <a:r>
              <a:rPr lang="en-GB" b="1" dirty="0">
                <a:solidFill>
                  <a:srgbClr val="FF0000"/>
                </a:solidFill>
              </a:rPr>
              <a:t>” techniques</a:t>
            </a:r>
          </a:p>
          <a:p>
            <a:pPr lvl="1"/>
            <a:r>
              <a:rPr lang="en-GB" dirty="0"/>
              <a:t>Systems biology research</a:t>
            </a:r>
          </a:p>
          <a:p>
            <a:pPr lvl="1"/>
            <a:r>
              <a:rPr lang="en-GB" dirty="0"/>
              <a:t>Screenings of responses (differences) at all levels of biological organization</a:t>
            </a:r>
          </a:p>
          <a:p>
            <a:pPr lvl="1"/>
            <a:endParaRPr lang="en-GB" dirty="0"/>
          </a:p>
          <a:p>
            <a:r>
              <a:rPr lang="en-GB" dirty="0">
                <a:solidFill>
                  <a:srgbClr val="00B050"/>
                </a:solidFill>
              </a:rPr>
              <a:t>GENOMICS</a:t>
            </a:r>
          </a:p>
          <a:p>
            <a:pPr lvl="1"/>
            <a:r>
              <a:rPr lang="en-GB" dirty="0"/>
              <a:t>Relatively stable </a:t>
            </a:r>
          </a:p>
          <a:p>
            <a:pPr lvl="2"/>
            <a:r>
              <a:rPr lang="en-GB" dirty="0"/>
              <a:t>not responding to environmental changes (e.g. Toxicants)</a:t>
            </a:r>
          </a:p>
          <a:p>
            <a:pPr lvl="1"/>
            <a:r>
              <a:rPr lang="en-GB" dirty="0"/>
              <a:t>Can be used as “biomarkers of susceptibility” (SNPs and personalized medicine)</a:t>
            </a:r>
          </a:p>
          <a:p>
            <a:pPr lvl="1"/>
            <a:endParaRPr lang="en-GB" dirty="0"/>
          </a:p>
          <a:p>
            <a:r>
              <a:rPr lang="en-GB" b="1" dirty="0">
                <a:solidFill>
                  <a:srgbClr val="00B050"/>
                </a:solidFill>
              </a:rPr>
              <a:t>OTHER “OMICS” </a:t>
            </a:r>
            <a:r>
              <a:rPr lang="cs-CZ" b="1" dirty="0" err="1">
                <a:solidFill>
                  <a:srgbClr val="00B050"/>
                </a:solidFill>
              </a:rPr>
              <a:t>layers</a:t>
            </a:r>
            <a:endParaRPr lang="cs-CZ" b="1" dirty="0">
              <a:solidFill>
                <a:srgbClr val="00B050"/>
              </a:solidFill>
            </a:endParaRPr>
          </a:p>
          <a:p>
            <a:pPr lvl="1"/>
            <a:r>
              <a:rPr lang="cs-CZ" dirty="0" err="1">
                <a:solidFill>
                  <a:srgbClr val="00B050"/>
                </a:solidFill>
              </a:rPr>
              <a:t>Epigenomics</a:t>
            </a:r>
            <a:r>
              <a:rPr lang="cs-CZ" dirty="0">
                <a:solidFill>
                  <a:srgbClr val="00B050"/>
                </a:solidFill>
              </a:rPr>
              <a:t> + </a:t>
            </a:r>
            <a:r>
              <a:rPr lang="en-GB" dirty="0">
                <a:solidFill>
                  <a:srgbClr val="00B050"/>
                </a:solidFill>
              </a:rPr>
              <a:t>Transcript</a:t>
            </a:r>
            <a:r>
              <a:rPr lang="cs-CZ" dirty="0" err="1">
                <a:solidFill>
                  <a:srgbClr val="00B050"/>
                </a:solidFill>
              </a:rPr>
              <a:t>omics</a:t>
            </a:r>
            <a:r>
              <a:rPr lang="en-GB" dirty="0">
                <a:solidFill>
                  <a:srgbClr val="00B050"/>
                </a:solidFill>
              </a:rPr>
              <a:t>, </a:t>
            </a:r>
            <a:r>
              <a:rPr lang="en-GB" dirty="0" err="1">
                <a:solidFill>
                  <a:srgbClr val="00B050"/>
                </a:solidFill>
              </a:rPr>
              <a:t>Prote</a:t>
            </a:r>
            <a:r>
              <a:rPr lang="cs-CZ" dirty="0">
                <a:solidFill>
                  <a:srgbClr val="00B050"/>
                </a:solidFill>
              </a:rPr>
              <a:t>o-</a:t>
            </a:r>
            <a:r>
              <a:rPr lang="en-GB" dirty="0">
                <a:solidFill>
                  <a:srgbClr val="00B050"/>
                </a:solidFill>
              </a:rPr>
              <a:t>, </a:t>
            </a:r>
            <a:r>
              <a:rPr lang="en-GB" dirty="0" err="1">
                <a:solidFill>
                  <a:srgbClr val="00B050"/>
                </a:solidFill>
              </a:rPr>
              <a:t>Metabol</a:t>
            </a:r>
            <a:r>
              <a:rPr lang="cs-CZ" dirty="0">
                <a:solidFill>
                  <a:srgbClr val="00B050"/>
                </a:solidFill>
              </a:rPr>
              <a:t>o-</a:t>
            </a:r>
            <a:r>
              <a:rPr lang="en-GB" dirty="0">
                <a:solidFill>
                  <a:srgbClr val="00B050"/>
                </a:solidFill>
              </a:rPr>
              <a:t>...</a:t>
            </a:r>
          </a:p>
          <a:p>
            <a:pPr lvl="1"/>
            <a:r>
              <a:rPr lang="cs-CZ" dirty="0" err="1">
                <a:solidFill>
                  <a:srgbClr val="00B050"/>
                </a:solidFill>
              </a:rPr>
              <a:t>Highly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variable</a:t>
            </a:r>
            <a:r>
              <a:rPr lang="cs-CZ" dirty="0">
                <a:solidFill>
                  <a:srgbClr val="00B050"/>
                </a:solidFill>
              </a:rPr>
              <a:t> - r</a:t>
            </a:r>
            <a:r>
              <a:rPr lang="en-GB" dirty="0" err="1">
                <a:solidFill>
                  <a:srgbClr val="00B050"/>
                </a:solidFill>
              </a:rPr>
              <a:t>espo</a:t>
            </a:r>
            <a:r>
              <a:rPr lang="cs-CZ" dirty="0">
                <a:solidFill>
                  <a:srgbClr val="00B050"/>
                </a:solidFill>
              </a:rPr>
              <a:t>n</a:t>
            </a:r>
            <a:r>
              <a:rPr lang="en-GB" dirty="0" err="1">
                <a:solidFill>
                  <a:srgbClr val="00B050"/>
                </a:solidFill>
              </a:rPr>
              <a:t>sive</a:t>
            </a:r>
            <a:r>
              <a:rPr lang="en-GB" dirty="0">
                <a:solidFill>
                  <a:srgbClr val="00B050"/>
                </a:solidFill>
              </a:rPr>
              <a:t> to environmental stress (including toxicants, therapy etc.)</a:t>
            </a:r>
            <a:endParaRPr lang="cs-CZ" dirty="0">
              <a:solidFill>
                <a:srgbClr val="00B050"/>
              </a:solidFill>
            </a:endParaRPr>
          </a:p>
          <a:p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60881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 b="31484"/>
          <a:stretch>
            <a:fillRect/>
          </a:stretch>
        </p:blipFill>
        <p:spPr bwMode="auto">
          <a:xfrm>
            <a:off x="133398" y="1196752"/>
            <a:ext cx="854305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Biomarkers at different biological levels</a:t>
            </a:r>
          </a:p>
        </p:txBody>
      </p:sp>
      <p:sp>
        <p:nvSpPr>
          <p:cNvPr id="4" name="Obdélník 3"/>
          <p:cNvSpPr/>
          <p:nvPr/>
        </p:nvSpPr>
        <p:spPr>
          <a:xfrm>
            <a:off x="6660232" y="4005064"/>
            <a:ext cx="17281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bdélník 4"/>
          <p:cNvSpPr/>
          <p:nvPr/>
        </p:nvSpPr>
        <p:spPr>
          <a:xfrm>
            <a:off x="6804248" y="3140968"/>
            <a:ext cx="17281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bdélník 5"/>
          <p:cNvSpPr/>
          <p:nvPr/>
        </p:nvSpPr>
        <p:spPr>
          <a:xfrm>
            <a:off x="6876256" y="2348880"/>
            <a:ext cx="17281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8627EF-9D0F-4F46-B2A2-C4FC22CD6270}"/>
              </a:ext>
            </a:extLst>
          </p:cNvPr>
          <p:cNvSpPr txBox="1"/>
          <p:nvPr/>
        </p:nvSpPr>
        <p:spPr>
          <a:xfrm rot="966938">
            <a:off x="7842463" y="3253632"/>
            <a:ext cx="152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  <a:highlight>
                  <a:srgbClr val="00FF00"/>
                </a:highlight>
              </a:rPr>
              <a:t>TOXICANTS</a:t>
            </a:r>
          </a:p>
          <a:p>
            <a:r>
              <a:rPr lang="cs-CZ" sz="1200" dirty="0">
                <a:solidFill>
                  <a:srgbClr val="FF0000"/>
                </a:solidFill>
                <a:highlight>
                  <a:srgbClr val="00FF00"/>
                </a:highlight>
              </a:rPr>
              <a:t>(</a:t>
            </a:r>
            <a:r>
              <a:rPr lang="cs-CZ" sz="1200" dirty="0" err="1">
                <a:solidFill>
                  <a:srgbClr val="FF0000"/>
                </a:solidFill>
                <a:highlight>
                  <a:srgbClr val="00FF00"/>
                </a:highlight>
              </a:rPr>
              <a:t>incl</a:t>
            </a:r>
            <a:r>
              <a:rPr lang="cs-CZ" sz="1200" dirty="0">
                <a:solidFill>
                  <a:srgbClr val="FF0000"/>
                </a:solidFill>
                <a:highlight>
                  <a:srgbClr val="00FF00"/>
                </a:highlight>
              </a:rPr>
              <a:t>. </a:t>
            </a:r>
            <a:r>
              <a:rPr lang="cs-CZ" sz="1200" dirty="0" err="1">
                <a:solidFill>
                  <a:srgbClr val="FF0000"/>
                </a:solidFill>
                <a:highlight>
                  <a:srgbClr val="00FF00"/>
                </a:highlight>
              </a:rPr>
              <a:t>EPIgenomics</a:t>
            </a:r>
            <a:br>
              <a:rPr lang="cs-CZ" sz="1200" dirty="0">
                <a:solidFill>
                  <a:srgbClr val="FF0000"/>
                </a:solidFill>
                <a:highlight>
                  <a:srgbClr val="00FF00"/>
                </a:highlight>
              </a:rPr>
            </a:br>
            <a:r>
              <a:rPr lang="cs-CZ" sz="1200" dirty="0">
                <a:solidFill>
                  <a:srgbClr val="FF0000"/>
                </a:solidFill>
                <a:highlight>
                  <a:srgbClr val="00FF00"/>
                </a:highlight>
              </a:rPr>
              <a:t>DNA-</a:t>
            </a:r>
            <a:r>
              <a:rPr lang="cs-CZ" sz="1200" dirty="0" err="1">
                <a:solidFill>
                  <a:srgbClr val="FF0000"/>
                </a:solidFill>
                <a:highlight>
                  <a:srgbClr val="00FF00"/>
                </a:highlight>
              </a:rPr>
              <a:t>methylation</a:t>
            </a:r>
            <a:r>
              <a:rPr lang="cs-CZ" sz="1200" dirty="0">
                <a:solidFill>
                  <a:srgbClr val="FF0000"/>
                </a:solidFill>
                <a:highlight>
                  <a:srgbClr val="00FF00"/>
                </a:highlight>
              </a:rPr>
              <a:t>)</a:t>
            </a:r>
            <a:endParaRPr lang="cs-CZ" dirty="0">
              <a:solidFill>
                <a:srgbClr val="FF0000"/>
              </a:solidFill>
              <a:highlight>
                <a:srgbClr val="00FF00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ubs.rsc.org/services/images/RSCpubs.ePlatform.Service.FreeContent.ImageService.svc/ImageService/Articleimage/2008/MB/b802534g/b802534g-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68760"/>
            <a:ext cx="6552728" cy="542821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17337" y="116632"/>
            <a:ext cx="833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Hypothesis driven research			Data driven research 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      (focus on pathways)			  (</a:t>
            </a:r>
            <a:r>
              <a:rPr lang="en-GB" sz="2000" b="1" dirty="0" err="1">
                <a:solidFill>
                  <a:srgbClr val="FF0000"/>
                </a:solidFill>
              </a:rPr>
              <a:t>omics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&amp; profiling</a:t>
            </a:r>
            <a:r>
              <a:rPr lang="en-GB" sz="2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Šipka dolů 4"/>
          <p:cNvSpPr/>
          <p:nvPr/>
        </p:nvSpPr>
        <p:spPr>
          <a:xfrm>
            <a:off x="1403648" y="836712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Šipka dolů 5"/>
          <p:cNvSpPr/>
          <p:nvPr/>
        </p:nvSpPr>
        <p:spPr>
          <a:xfrm>
            <a:off x="7559207" y="836712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860032" y="908720"/>
            <a:ext cx="4032448" cy="56886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cielo.org.mx/img/revistas/rica/v29n1/a8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7532657" cy="5976664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540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GB" dirty="0" err="1">
                <a:solidFill>
                  <a:schemeClr val="tx1"/>
                </a:solidFill>
              </a:rPr>
              <a:t>iomarkers</a:t>
            </a:r>
            <a:r>
              <a:rPr lang="en-GB" dirty="0">
                <a:solidFill>
                  <a:schemeClr val="tx1"/>
                </a:solidFill>
              </a:rPr>
              <a:t> at </a:t>
            </a:r>
            <a:r>
              <a:rPr lang="en-GB" b="1" dirty="0">
                <a:solidFill>
                  <a:srgbClr val="FF0000"/>
                </a:solidFill>
              </a:rPr>
              <a:t>even higher levels</a:t>
            </a:r>
            <a:r>
              <a:rPr lang="en-GB" dirty="0">
                <a:solidFill>
                  <a:schemeClr val="tx1"/>
                </a:solidFill>
              </a:rPr>
              <a:t> – example: toxic metals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4360</TotalTime>
  <Words>1026</Words>
  <Application>Microsoft Office PowerPoint</Application>
  <PresentationFormat>On-screen Show (4:3)</PresentationFormat>
  <Paragraphs>145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Tahoma</vt:lpstr>
      <vt:lpstr>Wingdings</vt:lpstr>
      <vt:lpstr>Motiv sady Office</vt:lpstr>
      <vt:lpstr>PowerPoint Presentation</vt:lpstr>
      <vt:lpstr>Topics covered in the final presentation</vt:lpstr>
      <vt:lpstr>Biomarkers have MANY APPLICATIONS ... such as:</vt:lpstr>
      <vt:lpstr>Biomarkers at various levels “omics”</vt:lpstr>
      <vt:lpstr>Biomarkers at different biological levels – „omics“ approach</vt:lpstr>
      <vt:lpstr>Biomarkers at different biological levels</vt:lpstr>
      <vt:lpstr>Biomarkers at different biological levels</vt:lpstr>
      <vt:lpstr>PowerPoint Presentation</vt:lpstr>
      <vt:lpstr>Biomarkers at even higher levels – example: toxic metals </vt:lpstr>
      <vt:lpstr>Developments and applications of clinical biomarkers</vt:lpstr>
      <vt:lpstr>3 key steps towards the biomarker establishment</vt:lpstr>
      <vt:lpstr>3 key steps towards the biomarker establishment</vt:lpstr>
      <vt:lpstr>More detailed view: 5 steps leading to biomarker use in (clinical) practice</vt:lpstr>
      <vt:lpstr>EXAMPLE process of biomarker establishment – lung cancer diagnosis</vt:lpstr>
      <vt:lpstr>What is (what is not) a candidate biomarker: example flowchart</vt:lpstr>
      <vt:lpstr>Biomarker validation EXAMPLE Kim-1 protein levels and kidney clinical signs (histopathology grades 0-3)</vt:lpstr>
      <vt:lpstr>    OMICS biomarkers in discovery and validation (1/2)</vt:lpstr>
      <vt:lpstr>    OMICS biomarkers in discovery and validation (2/2)</vt:lpstr>
      <vt:lpstr>Summary and overview  Toxicity mechanisms (MoA) and biomarkers</vt:lpstr>
      <vt:lpstr>PowerPoint Presentation</vt:lpstr>
      <vt:lpstr>Summary on toxicity mechanisms (MoA) and biomarkers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235</cp:revision>
  <dcterms:created xsi:type="dcterms:W3CDTF">2010-05-17T15:27:49Z</dcterms:created>
  <dcterms:modified xsi:type="dcterms:W3CDTF">2024-12-12T08:50:45Z</dcterms:modified>
</cp:coreProperties>
</file>