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3" r:id="rId4"/>
    <p:sldId id="279" r:id="rId5"/>
    <p:sldId id="285" r:id="rId6"/>
    <p:sldId id="284" r:id="rId7"/>
    <p:sldId id="264" r:id="rId8"/>
    <p:sldId id="268" r:id="rId9"/>
    <p:sldId id="280" r:id="rId10"/>
    <p:sldId id="266" r:id="rId11"/>
    <p:sldId id="270" r:id="rId12"/>
    <p:sldId id="269" r:id="rId13"/>
    <p:sldId id="271" r:id="rId14"/>
    <p:sldId id="272" r:id="rId15"/>
    <p:sldId id="273" r:id="rId16"/>
    <p:sldId id="276" r:id="rId17"/>
    <p:sldId id="278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18" autoAdjust="0"/>
    <p:restoredTop sz="94660"/>
  </p:normalViewPr>
  <p:slideViewPr>
    <p:cSldViewPr snapToGrid="0">
      <p:cViewPr varScale="1">
        <p:scale>
          <a:sx n="59" d="100"/>
          <a:sy n="59" d="100"/>
        </p:scale>
        <p:origin x="6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1D640-A97C-4934-81A7-94A145C63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D6F95E-C3F4-421F-82F6-AD5757099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A1CF65-4A2D-431C-B318-9707EED9E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ED1911-D863-4FEF-B702-5C3831E0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223476-7508-429B-BC38-373892ED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44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F81C5-1E06-4057-8A73-D8502557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0EDFB2-20F8-4EDC-91ED-8918D226B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EF269F-4604-42E2-BD49-533665B3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B5E25D-89A1-405F-B2FB-555214EC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8227CF-EBDC-489F-82B3-17004089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2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4A8B13A-E974-4EBF-9B04-22D6B0549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4A2AEF-246D-4F7C-8407-E9920530B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79E806-CE00-4BDD-B493-8F99A0E6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7E2E28-2871-4329-8932-57C47136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B5B955-9BF4-420D-A996-AD5C1B1AD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07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1404A-D363-42EE-8A89-5B72BC8B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BF2C1F-1BC2-4909-B9E7-37B6D62D4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750F03-5946-4E04-A1FB-BCA431AA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B8CE4F-9D04-476C-9888-ABCC7678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55DAEC-4E29-4710-AC6E-D23F3344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37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B9A74-0C50-4490-AEB1-794CEA1F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FBC507-FDCF-4542-9645-FC76B6A97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8FA9C8-592E-4BB5-B726-2DA1356E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D01F24-47F7-4EA1-A6CA-23EDBC7D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6B4716-FD79-4377-8C36-16F13384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63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C8946-EF13-4DC0-96FC-E0DC4327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E6A6A1-1E8C-4B21-B2A9-5E0C3641C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BA469A-77A2-4406-BB9D-978A6F9D8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882AA4-1FAB-4705-8B24-B28A9A4B0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150D81-2C08-4C3F-B4C9-5BFFA0B1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3D11E9-3076-4481-B2E4-99A3F350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47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C312A-3C26-47FD-9467-8013E871D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96DB3E-5897-496C-8C1A-9A0C4AE56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BDD9D53-90F6-4B5E-9827-DDF2D6C88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EA75CAC-AB4F-4C35-A139-781C9D632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3486DF2-DE97-480A-B407-CA6301191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1B71D6C-68BA-4E73-8554-80BF8B33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3F16DC-4CF2-40D1-9436-D44AC5A9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A1FAE21-3B56-48F9-B956-36AA09F3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17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0C86F-5FB0-427C-AA4B-BF03B5FC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2183D4C-FE30-4F05-B8DB-B9003F1A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7E61FF-E0EA-4DDF-8F25-16C2AF3D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E1D62E-E5D2-4D46-B25C-BBF6F145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8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07688F-A702-48D2-AEEF-3152831E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253443D-77E9-4EF6-8DEC-C59C8CC7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26AA10-A210-4A3A-890A-8BDF725E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27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66E6C-B12B-4771-8E43-9B81B803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04BA88-1655-4372-84CE-8BB6B1C22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1D522E-E627-4861-8DD7-FDB0341B9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F86043-F5BE-4554-8E18-E40C9E681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0691CF-3699-4CA0-86DC-AC732E3B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04BC26-9B40-478E-9092-0AF78EF2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11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0683B1-A80B-4A6F-AB5B-F6CFCE34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503EF91-1A66-41D6-9253-7E2B4F569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B40F4D-3602-487C-84B4-B4A874EBD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84D289-FAC2-4B4B-8381-57EA6A5CC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A8B3-1986-4366-972F-82E960579CCF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89EA44-28A7-4A6E-B499-BE5716AC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E24F4F-2560-4679-A73B-308CF21A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79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5C3FC3E-A886-4E9C-B8F7-BB0054FB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4AA3F5-9015-40D6-8F73-B3816B143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410B12-3A42-489D-B62D-F6C712DC9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5A8B3-1986-4366-972F-82E960579CCF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44120B-8822-4955-A46C-93B16969A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5D4416-8446-4B70-A666-3480ADF3C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177EF-D9B2-4977-A744-C5E4B5FBB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68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systemservices.cz/" TargetMode="External"/><Relationship Id="rId2" Type="http://schemas.openxmlformats.org/officeDocument/2006/relationships/hyperlink" Target="https://ipbe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11746-D377-4B50-9580-0A0B7F7F34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Ekosystémové služby</a:t>
            </a:r>
            <a:br>
              <a:rPr lang="cs-CZ" dirty="0"/>
            </a:br>
            <a:r>
              <a:rPr lang="cs-CZ" dirty="0"/>
              <a:t> </a:t>
            </a:r>
            <a:r>
              <a:rPr lang="cs-CZ" sz="4000" dirty="0"/>
              <a:t>principy, souvislosti, aktuality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546692-2F6F-47C9-AA1C-4B9E20D52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Blahoslav Maršálek</a:t>
            </a:r>
          </a:p>
          <a:p>
            <a:r>
              <a:rPr lang="cs-CZ" dirty="0"/>
              <a:t>25.11. 2024 pro RECETOX. </a:t>
            </a: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26" y="3509962"/>
            <a:ext cx="4513007" cy="33480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368" y="3468234"/>
            <a:ext cx="3362632" cy="33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10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83D76-84CE-43C1-97F3-F12A9D8B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262626"/>
                </a:solidFill>
                <a:latin typeface="Calibri" panose="020F0502020204030204" pitchFamily="34" charset="0"/>
              </a:rPr>
              <a:t>Miléniové hodnocení ekosystémů</a:t>
            </a:r>
            <a:br>
              <a:rPr lang="cs-CZ" sz="2800" dirty="0">
                <a:solidFill>
                  <a:srgbClr val="262626"/>
                </a:solidFill>
                <a:latin typeface="Calibri" panose="020F0502020204030204" pitchFamily="34" charset="0"/>
              </a:rPr>
            </a:br>
            <a:r>
              <a:rPr lang="cs-CZ" sz="2800" dirty="0">
                <a:solidFill>
                  <a:srgbClr val="262626"/>
                </a:solidFill>
                <a:latin typeface="Calibri" panose="020F0502020204030204" pitchFamily="34" charset="0"/>
              </a:rPr>
              <a:t> (</a:t>
            </a:r>
            <a:r>
              <a:rPr lang="cs-CZ" sz="2800" dirty="0" err="1">
                <a:solidFill>
                  <a:srgbClr val="262626"/>
                </a:solidFill>
                <a:latin typeface="Calibri" panose="020F0502020204030204" pitchFamily="34" charset="0"/>
              </a:rPr>
              <a:t>Millennium</a:t>
            </a:r>
            <a:r>
              <a:rPr lang="cs-CZ" sz="2800" dirty="0">
                <a:solidFill>
                  <a:srgbClr val="262626"/>
                </a:solidFill>
                <a:latin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262626"/>
                </a:solidFill>
                <a:latin typeface="Calibri" panose="020F0502020204030204" pitchFamily="34" charset="0"/>
              </a:rPr>
              <a:t>Ecosystem</a:t>
            </a:r>
            <a:r>
              <a:rPr lang="cs-CZ" sz="2800" dirty="0">
                <a:solidFill>
                  <a:srgbClr val="262626"/>
                </a:solidFill>
                <a:latin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262626"/>
                </a:solidFill>
                <a:latin typeface="Calibri" panose="020F0502020204030204" pitchFamily="34" charset="0"/>
              </a:rPr>
              <a:t>Assessment</a:t>
            </a:r>
            <a:r>
              <a:rPr lang="cs-CZ" sz="2800" dirty="0">
                <a:solidFill>
                  <a:srgbClr val="262626"/>
                </a:solidFill>
                <a:latin typeface="Calibri" panose="020F0502020204030204" pitchFamily="34" charset="0"/>
              </a:rPr>
              <a:t>, MA)</a:t>
            </a:r>
            <a:br>
              <a:rPr lang="cs-CZ" sz="2800" dirty="0">
                <a:solidFill>
                  <a:srgbClr val="262626"/>
                </a:solidFill>
                <a:latin typeface="Calibri" panose="020F0502020204030204" pitchFamily="34" charset="0"/>
              </a:rPr>
            </a:br>
            <a:endParaRPr lang="cs-CZ" sz="28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C908A41-15F9-42FE-B567-D5B6B4F4B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2750" y="365125"/>
            <a:ext cx="3086100" cy="385762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295C757-6AB8-4A74-B974-1F42C52D54D4}"/>
              </a:ext>
            </a:extLst>
          </p:cNvPr>
          <p:cNvSpPr/>
          <p:nvPr/>
        </p:nvSpPr>
        <p:spPr>
          <a:xfrm>
            <a:off x="952500" y="1872664"/>
            <a:ext cx="6985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262626"/>
                </a:solidFill>
                <a:latin typeface="Calibri" panose="020F0502020204030204" pitchFamily="34" charset="0"/>
              </a:rPr>
              <a:t>Zhodnotilo důsledky změn ekosystémů pro lidský blahobyt.</a:t>
            </a:r>
          </a:p>
          <a:p>
            <a:r>
              <a:rPr lang="cs-CZ" sz="2400" dirty="0">
                <a:solidFill>
                  <a:srgbClr val="262626"/>
                </a:solidFill>
                <a:latin typeface="Calibri" panose="020F0502020204030204" pitchFamily="34" charset="0"/>
              </a:rPr>
              <a:t>více než 1360 odborníků z celého světa. </a:t>
            </a:r>
          </a:p>
          <a:p>
            <a:endParaRPr lang="cs-CZ" sz="2400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62626"/>
                </a:solidFill>
                <a:latin typeface="Calibri" panose="020F0502020204030204" pitchFamily="34" charset="0"/>
              </a:rPr>
              <a:t>Jejich závěry poskytují </a:t>
            </a:r>
            <a:r>
              <a:rPr lang="cs-CZ" sz="2400" b="1" dirty="0" err="1">
                <a:solidFill>
                  <a:srgbClr val="262626"/>
                </a:solidFill>
                <a:latin typeface="Calibri" panose="020F0502020204030204" pitchFamily="34" charset="0"/>
              </a:rPr>
              <a:t>state</a:t>
            </a:r>
            <a:r>
              <a:rPr lang="cs-CZ" sz="2400" b="1" dirty="0">
                <a:solidFill>
                  <a:srgbClr val="262626"/>
                </a:solidFill>
                <a:latin typeface="Calibri" panose="020F0502020204030204" pitchFamily="34" charset="0"/>
              </a:rPr>
              <a:t>-of-the-art vědeckého posouzení stavu a trendů</a:t>
            </a:r>
            <a:br>
              <a:rPr lang="cs-CZ" sz="2400" b="1" dirty="0">
                <a:solidFill>
                  <a:srgbClr val="262626"/>
                </a:solidFill>
                <a:latin typeface="Calibri" panose="020F0502020204030204" pitchFamily="34" charset="0"/>
              </a:rPr>
            </a:br>
            <a:r>
              <a:rPr lang="cs-CZ" sz="2400" b="1" dirty="0">
                <a:solidFill>
                  <a:srgbClr val="262626"/>
                </a:solidFill>
                <a:latin typeface="Calibri" panose="020F0502020204030204" pitchFamily="34" charset="0"/>
              </a:rPr>
              <a:t>světových ekosystémů</a:t>
            </a:r>
            <a:r>
              <a:rPr lang="cs-CZ" sz="2400" dirty="0">
                <a:solidFill>
                  <a:srgbClr val="262626"/>
                </a:solidFill>
                <a:latin typeface="Calibri" panose="020F0502020204030204" pitchFamily="34" charset="0"/>
              </a:rPr>
              <a:t> a služeb, které poskytují,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262626"/>
                </a:solidFill>
                <a:latin typeface="Calibri" panose="020F0502020204030204" pitchFamily="34" charset="0"/>
              </a:rPr>
              <a:t>vědecký základ pro opatření </a:t>
            </a:r>
            <a:r>
              <a:rPr lang="cs-CZ" sz="2400" dirty="0">
                <a:solidFill>
                  <a:srgbClr val="262626"/>
                </a:solidFill>
                <a:latin typeface="Calibri" panose="020F0502020204030204" pitchFamily="34" charset="0"/>
              </a:rPr>
              <a:t>na jejich zachování a využití udržitelným způsobem.</a:t>
            </a:r>
            <a:r>
              <a:rPr lang="cs-CZ" sz="2400" dirty="0"/>
              <a:t> </a:t>
            </a:r>
            <a:br>
              <a:rPr lang="cs-CZ" sz="2400" dirty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9432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72116-3230-44B3-A6AC-B94D87871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Vědecké podklady existují</a:t>
            </a:r>
            <a:br>
              <a:rPr lang="cs-CZ" dirty="0"/>
            </a:br>
            <a:r>
              <a:rPr lang="cs-CZ" dirty="0"/>
              <a:t>jen je začít používat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4DC7251-DE11-4E22-A739-8D9101D89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6080" y="365124"/>
            <a:ext cx="4740910" cy="61631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4B04E2F-1128-40A1-BC1B-F98434A8D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3" y="4670107"/>
            <a:ext cx="6470968" cy="20288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ECB2C80-AA3D-4F4B-B4BA-1DB217A78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941" y="2187893"/>
            <a:ext cx="676402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602EB-ED9A-481D-B105-275C64CB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Ekosystémové služby na národní úrovni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A759590-1507-495A-A0A8-B25B1AB1A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2959" y="1988185"/>
            <a:ext cx="3064322" cy="435133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27B2388-7E1B-46C4-9BEE-4F6DFBA0E091}"/>
              </a:ext>
            </a:extLst>
          </p:cNvPr>
          <p:cNvSpPr/>
          <p:nvPr/>
        </p:nvSpPr>
        <p:spPr>
          <a:xfrm>
            <a:off x="1137920" y="55645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rgbClr val="DB5353"/>
                </a:solidFill>
                <a:latin typeface="Calibri" panose="020F0502020204030204" pitchFamily="34" charset="0"/>
              </a:rPr>
              <a:t>http://uknea.unep-wcmc.org/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790D06E-FE17-4B6C-8126-2A9F22E32242}"/>
              </a:ext>
            </a:extLst>
          </p:cNvPr>
          <p:cNvSpPr txBox="1"/>
          <p:nvPr/>
        </p:nvSpPr>
        <p:spPr>
          <a:xfrm>
            <a:off x="396240" y="1679918"/>
            <a:ext cx="61598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Příklad  Spojeného království:</a:t>
            </a:r>
          </a:p>
          <a:p>
            <a:r>
              <a:rPr lang="cs-CZ" sz="2400" b="1" dirty="0"/>
              <a:t>Obdobně  jsou hodnoceny ES v zemích EU</a:t>
            </a:r>
          </a:p>
          <a:p>
            <a:r>
              <a:rPr lang="cs-CZ" sz="2400" b="1" dirty="0"/>
              <a:t>Inicializace je vládní, nebo vědeckými projekty </a:t>
            </a:r>
          </a:p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0392967-88A7-45F7-B7A0-F6BA6C443A5B}"/>
              </a:ext>
            </a:extLst>
          </p:cNvPr>
          <p:cNvSpPr/>
          <p:nvPr/>
        </p:nvSpPr>
        <p:spPr>
          <a:xfrm>
            <a:off x="460068" y="31572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rgbClr val="DB5353"/>
                </a:solidFill>
                <a:latin typeface="Calibri" panose="020F0502020204030204" pitchFamily="34" charset="0"/>
              </a:rPr>
              <a:t>http://www.naturalcapitalproject.org/InVEST.htm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25A0BB9-5F23-48F0-9515-30B60FA47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19" y="3674416"/>
            <a:ext cx="19050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71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3E5FF-16A8-47D5-B89F-3078CA7A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parametry jsou v modelech ES?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D45213-3330-4A89-A08B-CB7B8A9D7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u="sng" dirty="0"/>
              <a:t>Suchozemské ekosystémy</a:t>
            </a:r>
          </a:p>
          <a:p>
            <a:pPr marL="0" indent="0">
              <a:buNone/>
            </a:pPr>
            <a:br>
              <a:rPr lang="cs-CZ" sz="1600" dirty="0"/>
            </a:br>
            <a:r>
              <a:rPr lang="cs-CZ" sz="1600" dirty="0"/>
              <a:t>Ukládání </a:t>
            </a:r>
            <a:r>
              <a:rPr lang="cs-CZ" sz="1600" b="1" dirty="0"/>
              <a:t>uhlíku,  </a:t>
            </a:r>
            <a:r>
              <a:rPr lang="cs-CZ" sz="1600" dirty="0"/>
              <a:t>(např. rašeliniště drží více uhlíku, než deštný prales)</a:t>
            </a:r>
          </a:p>
          <a:p>
            <a:pPr marL="0" indent="0">
              <a:buNone/>
            </a:pPr>
            <a:r>
              <a:rPr lang="cs-CZ" sz="1600" b="1" dirty="0"/>
              <a:t>Ukládání živin  </a:t>
            </a:r>
            <a:r>
              <a:rPr lang="cs-CZ" sz="1600" dirty="0"/>
              <a:t>a prevence </a:t>
            </a:r>
            <a:r>
              <a:rPr lang="cs-CZ" sz="1600" dirty="0" err="1"/>
              <a:t>trofizace</a:t>
            </a:r>
            <a:r>
              <a:rPr lang="cs-CZ" sz="1600" dirty="0"/>
              <a:t> vodních ekosystémů</a:t>
            </a:r>
            <a:br>
              <a:rPr lang="cs-CZ" sz="1600" dirty="0"/>
            </a:br>
            <a:br>
              <a:rPr lang="cs-CZ" sz="1600" b="1" dirty="0"/>
            </a:br>
            <a:r>
              <a:rPr lang="cs-CZ" sz="1600" b="1" dirty="0"/>
              <a:t>prevence eroze</a:t>
            </a:r>
            <a:r>
              <a:rPr lang="cs-CZ" sz="1600" dirty="0"/>
              <a:t>, prevence tvorby sedimentů ve vodních ekosystémech</a:t>
            </a:r>
            <a:br>
              <a:rPr lang="cs-CZ" sz="1600" dirty="0"/>
            </a:b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Biodiverzita </a:t>
            </a:r>
            <a:r>
              <a:rPr lang="cs-CZ" sz="1600" dirty="0"/>
              <a:t>a její dynamika, hodnocení významu jak pro stabilitu ekosystémů, tak pro „krásu krajiny“…  metodika…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Estetická hodnota krajiny </a:t>
            </a:r>
            <a:r>
              <a:rPr lang="cs-CZ" sz="1600" dirty="0"/>
              <a:t>– vliv na turismus,  rekreace,  daně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Opylování </a:t>
            </a:r>
            <a:r>
              <a:rPr lang="cs-CZ" sz="1600" dirty="0"/>
              <a:t>– ekosystémová služba, kterou si media uvědomí, až je biodiverzita a reprodukční aktivita hmyzu omezena</a:t>
            </a:r>
          </a:p>
          <a:p>
            <a:pPr marL="0" indent="0">
              <a:buNone/>
            </a:pPr>
            <a:r>
              <a:rPr lang="cs-CZ" sz="1600" b="1" dirty="0"/>
              <a:t>Finančně hodnotitelné produkce </a:t>
            </a:r>
            <a:r>
              <a:rPr lang="cs-CZ" sz="1600" dirty="0"/>
              <a:t>: </a:t>
            </a:r>
            <a:br>
              <a:rPr lang="cs-CZ" sz="1600" dirty="0"/>
            </a:br>
            <a:r>
              <a:rPr lang="cs-CZ" sz="1600" dirty="0"/>
              <a:t>– </a:t>
            </a:r>
            <a:r>
              <a:rPr lang="cs-CZ" sz="1600" b="1" dirty="0"/>
              <a:t>Produkce elektřiny </a:t>
            </a:r>
            <a:r>
              <a:rPr lang="cs-CZ" sz="1600" dirty="0"/>
              <a:t> vodními elektrárnami</a:t>
            </a:r>
            <a:br>
              <a:rPr lang="cs-CZ" sz="1600" dirty="0"/>
            </a:br>
            <a:r>
              <a:rPr lang="cs-CZ" sz="1600" dirty="0"/>
              <a:t>– Produkce </a:t>
            </a:r>
            <a:r>
              <a:rPr lang="cs-CZ" sz="1600" b="1" dirty="0"/>
              <a:t>dřeva</a:t>
            </a:r>
          </a:p>
          <a:p>
            <a:pPr marL="0" indent="0">
              <a:buNone/>
            </a:pPr>
            <a:r>
              <a:rPr lang="cs-CZ" sz="1600" dirty="0"/>
              <a:t>-   </a:t>
            </a:r>
            <a:br>
              <a:rPr lang="cs-CZ" sz="1600" dirty="0"/>
            </a:br>
            <a:r>
              <a:rPr lang="cs-CZ" sz="1600" dirty="0"/>
              <a:t> </a:t>
            </a:r>
            <a:br>
              <a:rPr lang="cs-CZ" sz="1600" dirty="0"/>
            </a:b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6187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22A0F-D8A9-4C9D-9E5A-20A73A3C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Také v ČR  je několik skupin, řešící projekty ES</a:t>
            </a:r>
            <a:br>
              <a:rPr lang="cs-CZ" dirty="0"/>
            </a:br>
            <a:r>
              <a:rPr lang="cs-CZ" b="1" dirty="0"/>
              <a:t>vládní</a:t>
            </a:r>
            <a:r>
              <a:rPr lang="cs-CZ" dirty="0"/>
              <a:t> (ministerské) a </a:t>
            </a:r>
            <a:r>
              <a:rPr lang="cs-CZ" b="1" dirty="0"/>
              <a:t>vědecké</a:t>
            </a:r>
            <a:r>
              <a:rPr lang="cs-CZ" dirty="0"/>
              <a:t> – projektové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D0E495-07EA-4F52-99DA-9023956DF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MŽP ČR – biodiverzita, ES</a:t>
            </a:r>
          </a:p>
          <a:p>
            <a:r>
              <a:rPr lang="cs-CZ" dirty="0"/>
              <a:t>UK Praha</a:t>
            </a:r>
          </a:p>
          <a:p>
            <a:r>
              <a:rPr lang="cs-CZ" dirty="0"/>
              <a:t>ČZU Praha</a:t>
            </a:r>
          </a:p>
          <a:p>
            <a:r>
              <a:rPr lang="cs-CZ" dirty="0"/>
              <a:t>Biologické centrum  AVČR </a:t>
            </a:r>
            <a:r>
              <a:rPr lang="cs-CZ" dirty="0" err="1"/>
              <a:t>Č.Budějovice</a:t>
            </a:r>
            <a:endParaRPr lang="cs-CZ" dirty="0"/>
          </a:p>
          <a:p>
            <a:r>
              <a:rPr lang="cs-CZ" dirty="0"/>
              <a:t>Czech Globe Brno, včetně poboček, Praha – D. Vačkář  (také na UK Praha, od kterého je v této prezentaci několik obrázků. Děkuji!</a:t>
            </a:r>
          </a:p>
          <a:p>
            <a:r>
              <a:rPr lang="cs-CZ" dirty="0"/>
              <a:t>Mnoho dalších , především </a:t>
            </a:r>
            <a:r>
              <a:rPr lang="cs-CZ" b="1" dirty="0"/>
              <a:t>projektů neziskových organizací</a:t>
            </a:r>
            <a:r>
              <a:rPr lang="cs-CZ" dirty="0"/>
              <a:t>, které ukazují konkrétní příklady, služby v konkrétních lokalitách…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047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23D28-EE66-4828-A5A6-56F9D066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aktivit v ČR pro 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F5FFCB-B8C3-42FA-9460-02020B9DD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Databáze</a:t>
            </a:r>
            <a:r>
              <a:rPr lang="cs-CZ" b="1" dirty="0"/>
              <a:t> biofyzikálních </a:t>
            </a:r>
            <a:r>
              <a:rPr lang="cs-CZ" dirty="0"/>
              <a:t>hodnot ES</a:t>
            </a:r>
          </a:p>
          <a:p>
            <a:r>
              <a:rPr lang="cs-CZ" dirty="0"/>
              <a:t>Databáze </a:t>
            </a:r>
            <a:r>
              <a:rPr lang="cs-CZ" b="1" dirty="0"/>
              <a:t>ekonomických </a:t>
            </a:r>
            <a:r>
              <a:rPr lang="cs-CZ" dirty="0"/>
              <a:t>hodnot ES</a:t>
            </a:r>
          </a:p>
          <a:p>
            <a:r>
              <a:rPr lang="cs-CZ" dirty="0"/>
              <a:t>Principy </a:t>
            </a:r>
            <a:r>
              <a:rPr lang="cs-CZ" b="1" dirty="0"/>
              <a:t>ekosystémového účetnictví</a:t>
            </a:r>
          </a:p>
          <a:p>
            <a:r>
              <a:rPr lang="cs-CZ" u="sng" dirty="0"/>
              <a:t>Metodiky</a:t>
            </a:r>
            <a:r>
              <a:rPr lang="cs-CZ" dirty="0"/>
              <a:t> </a:t>
            </a:r>
            <a:r>
              <a:rPr lang="cs-CZ" b="1" dirty="0"/>
              <a:t>hodnocení a nacenění </a:t>
            </a:r>
            <a:r>
              <a:rPr lang="cs-CZ" dirty="0"/>
              <a:t>ES</a:t>
            </a:r>
          </a:p>
          <a:p>
            <a:r>
              <a:rPr lang="cs-CZ" dirty="0"/>
              <a:t>Navazuje na scénáře tvorby politik EU (CBD, </a:t>
            </a:r>
            <a:r>
              <a:rPr lang="cs-CZ" dirty="0" err="1"/>
              <a:t>Millenium</a:t>
            </a:r>
            <a:r>
              <a:rPr lang="cs-CZ" dirty="0"/>
              <a:t> Development </a:t>
            </a:r>
            <a:r>
              <a:rPr lang="cs-CZ" dirty="0" err="1"/>
              <a:t>Goals</a:t>
            </a:r>
            <a:r>
              <a:rPr lang="cs-CZ" dirty="0"/>
              <a:t>, EU) </a:t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r>
              <a:rPr lang="cs-CZ" dirty="0"/>
              <a:t>A další a další, doporučuji samostudium na </a:t>
            </a:r>
            <a:r>
              <a:rPr lang="cs-CZ" b="1" u="sng" dirty="0">
                <a:solidFill>
                  <a:srgbClr val="FF0000"/>
                </a:solidFill>
              </a:rPr>
              <a:t>toto téma, zasahuje nejen  globální změny klimatu, ale i  změnu myšlení vlád a  chování firem</a:t>
            </a:r>
          </a:p>
        </p:txBody>
      </p:sp>
    </p:spTree>
    <p:extLst>
      <p:ext uri="{BB962C8B-B14F-4D97-AF65-F5344CB8AC3E}">
        <p14:creationId xmlns:p14="http://schemas.microsoft.com/office/powerpoint/2010/main" val="111940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76BF4D-31D3-4DF9-90EF-59392015C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Závěry 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67B45E-CF03-4EE9-B21B-C8FCDFE7E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ES mají vědecký podklad, nadnárodní propojení a mohou přinést konkrétní přínosy jak pro přírodu, tak pro člověka</a:t>
            </a:r>
          </a:p>
          <a:p>
            <a:r>
              <a:rPr lang="cs-CZ" b="1" dirty="0"/>
              <a:t>Restrukturalizace  </a:t>
            </a:r>
            <a:r>
              <a:rPr lang="cs-CZ" b="1" dirty="0" err="1"/>
              <a:t>land</a:t>
            </a:r>
            <a:r>
              <a:rPr lang="cs-CZ" b="1" dirty="0"/>
              <a:t> use a </a:t>
            </a:r>
            <a:r>
              <a:rPr lang="cs-CZ" b="1" dirty="0" err="1"/>
              <a:t>land</a:t>
            </a:r>
            <a:r>
              <a:rPr lang="cs-CZ" b="1" dirty="0"/>
              <a:t> </a:t>
            </a:r>
            <a:r>
              <a:rPr lang="cs-CZ" b="1" dirty="0" err="1"/>
              <a:t>cover</a:t>
            </a:r>
            <a:r>
              <a:rPr lang="cs-CZ" b="1" dirty="0"/>
              <a:t> -  průmyslové zemědělství</a:t>
            </a:r>
            <a:r>
              <a:rPr lang="cs-CZ" dirty="0"/>
              <a:t>  největší lobby, v posledních desetiletích </a:t>
            </a:r>
            <a:r>
              <a:rPr lang="cs-CZ" b="1" dirty="0"/>
              <a:t> ničí </a:t>
            </a:r>
            <a:r>
              <a:rPr lang="cs-CZ" b="1" dirty="0" err="1"/>
              <a:t>agroekosystémy</a:t>
            </a:r>
            <a:r>
              <a:rPr lang="cs-CZ" b="1" dirty="0"/>
              <a:t> a vodní ekosystémy - </a:t>
            </a:r>
            <a:r>
              <a:rPr lang="cs-CZ" dirty="0"/>
              <a:t>při deficitních rozpočtech zemí EU… </a:t>
            </a:r>
            <a:r>
              <a:rPr lang="cs-CZ" b="1" dirty="0"/>
              <a:t>žijeme na dluh budoucích generací</a:t>
            </a:r>
            <a:r>
              <a:rPr lang="cs-CZ" dirty="0"/>
              <a:t>!</a:t>
            </a:r>
          </a:p>
          <a:p>
            <a:r>
              <a:rPr lang="cs-CZ" dirty="0"/>
              <a:t>Podporovat kulturní a přirozený les, opustit průmyslové lesnictví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Šířit informace o hodnotách (službách), které zdravé ekosystémy přináší</a:t>
            </a:r>
          </a:p>
          <a:p>
            <a:r>
              <a:rPr lang="cs-CZ" b="1" u="sng" dirty="0">
                <a:solidFill>
                  <a:srgbClr val="FF0000"/>
                </a:solidFill>
              </a:rPr>
              <a:t>Propojit lesní a vodní hospodářství  se zemědělstvím pomocí ES</a:t>
            </a:r>
          </a:p>
          <a:p>
            <a:r>
              <a:rPr lang="cs-CZ" b="1" u="sng" dirty="0">
                <a:solidFill>
                  <a:srgbClr val="FF0000"/>
                </a:solidFill>
              </a:rPr>
              <a:t>STABILIZOVAT VODNÍ REŽIM, VEGETACI A ROZMANITOST V KRAJINĚ  </a:t>
            </a:r>
          </a:p>
        </p:txBody>
      </p:sp>
    </p:spTree>
    <p:extLst>
      <p:ext uri="{BB962C8B-B14F-4D97-AF65-F5344CB8AC3E}">
        <p14:creationId xmlns:p14="http://schemas.microsoft.com/office/powerpoint/2010/main" val="92125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FE1B8-B83B-4653-895F-DD331EB2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4" name="Picture 6" descr="P9100915">
            <a:extLst>
              <a:ext uri="{FF2B5EF4-FFF2-40B4-BE49-F238E27FC236}">
                <a16:creationId xmlns:a16="http://schemas.microsoft.com/office/drawing/2014/main" id="{094D7683-6057-4830-8453-0B6C809283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341" y="1452880"/>
            <a:ext cx="7176412" cy="538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aragraf">
            <a:extLst>
              <a:ext uri="{FF2B5EF4-FFF2-40B4-BE49-F238E27FC236}">
                <a16:creationId xmlns:a16="http://schemas.microsoft.com/office/drawing/2014/main" id="{B85BDED4-8D17-4124-A7A8-9A4DB3D2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640" y="3779520"/>
            <a:ext cx="27432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68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ekosystémové služby jsou přínosy, které lidé získávají z ekosystémů </a:t>
            </a:r>
            <a:r>
              <a:rPr lang="cs-CZ" dirty="0"/>
              <a:t>(MA, 2005)</a:t>
            </a:r>
          </a:p>
          <a:p>
            <a:r>
              <a:rPr lang="cs-CZ" dirty="0"/>
              <a:t>ekosystémové služby jsou ekologické složky, které jsou přímo spotřebovávané nebo poskytující užitek a tím přispívající k lidskému blahobytu (</a:t>
            </a:r>
            <a:r>
              <a:rPr lang="cs-CZ" dirty="0" err="1"/>
              <a:t>Boyda</a:t>
            </a:r>
            <a:r>
              <a:rPr lang="cs-CZ" dirty="0"/>
              <a:t> Banzhaf2007)</a:t>
            </a:r>
          </a:p>
          <a:p>
            <a:r>
              <a:rPr lang="cs-CZ" dirty="0"/>
              <a:t>ekosystémové služby jsou aspekty ekosystémů využívané (aktivně či pasivně) k produkování lidského blahobytu (</a:t>
            </a:r>
            <a:r>
              <a:rPr lang="cs-CZ" dirty="0" err="1"/>
              <a:t>Fisher</a:t>
            </a:r>
            <a:r>
              <a:rPr lang="cs-CZ" dirty="0"/>
              <a:t> et al., 2009) </a:t>
            </a:r>
          </a:p>
          <a:p>
            <a:r>
              <a:rPr lang="cs-CZ" dirty="0"/>
              <a:t>ekosystémové služby představují příspěvek ekosystémů k přínosům užitým v ekonomické a jiné lidské činnosti (SEEA-EEA 2014)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364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F93FA-E078-4A5F-A60C-FA1F6B71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KONCEPCE EKOSYSTÉMOVÝCH SLUŽEB KRAJINY.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622408-E5B1-4463-905D-C68E117F7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Cílem konceptu ekosystémových služeb je </a:t>
            </a:r>
            <a:r>
              <a:rPr lang="cs-CZ" b="1" dirty="0"/>
              <a:t>ekonomické hodnocení funkcí ekosystémů, </a:t>
            </a:r>
            <a:r>
              <a:rPr lang="cs-CZ" dirty="0"/>
              <a:t>které přinášejí nějaký užitek. </a:t>
            </a:r>
          </a:p>
          <a:p>
            <a:r>
              <a:rPr lang="cs-CZ" dirty="0"/>
              <a:t>ekosystémové služby </a:t>
            </a:r>
            <a:r>
              <a:rPr lang="cs-CZ" b="1" dirty="0"/>
              <a:t>jsou aspekty ekosystémů využívané</a:t>
            </a:r>
            <a:br>
              <a:rPr lang="cs-CZ" b="1" dirty="0"/>
            </a:br>
            <a:r>
              <a:rPr lang="cs-CZ" b="1" dirty="0"/>
              <a:t>(aktivně či pasivně) k produkování lidského blahobytu </a:t>
            </a:r>
            <a:r>
              <a:rPr lang="cs-CZ" dirty="0"/>
              <a:t>(</a:t>
            </a:r>
            <a:r>
              <a:rPr lang="cs-CZ" dirty="0" err="1"/>
              <a:t>Fisher</a:t>
            </a:r>
            <a:br>
              <a:rPr lang="cs-CZ" dirty="0"/>
            </a:br>
            <a:r>
              <a:rPr lang="cs-CZ" dirty="0"/>
              <a:t>et al., 2009) </a:t>
            </a:r>
            <a:br>
              <a:rPr lang="cs-CZ" dirty="0"/>
            </a:br>
            <a:r>
              <a:rPr lang="cs-CZ" b="1" dirty="0">
                <a:solidFill>
                  <a:srgbClr val="FF0000"/>
                </a:solidFill>
              </a:rPr>
              <a:t>Dosud je totiž ekonomická hodnota převážné části těchto funkcí považována za nulovou, jsou brány jako samozřejmost a </a:t>
            </a:r>
            <a:r>
              <a:rPr lang="cs-CZ" b="1" u="sng" dirty="0">
                <a:solidFill>
                  <a:srgbClr val="FF0000"/>
                </a:solidFill>
              </a:rPr>
              <a:t>začínáme se po nich ptát až v okamžiku, kdy ekosystémy zničíme a musíme funkce nahrazovat uměle. </a:t>
            </a:r>
          </a:p>
          <a:p>
            <a:r>
              <a:rPr lang="cs-CZ" dirty="0"/>
              <a:t>Příkladem může být zadržování vody, živin a půdy v krajině.</a:t>
            </a:r>
          </a:p>
          <a:p>
            <a:r>
              <a:rPr lang="cs-CZ" b="1" dirty="0">
                <a:solidFill>
                  <a:srgbClr val="FF0000"/>
                </a:solidFill>
              </a:rPr>
              <a:t>Když nefunguje, jsou povodně, sucho, zanesené nádrže sedimenty a toxické vodní květy sinic, které ničí biodiverzitu…  pitná voda…</a:t>
            </a:r>
          </a:p>
        </p:txBody>
      </p:sp>
    </p:spTree>
    <p:extLst>
      <p:ext uri="{BB962C8B-B14F-4D97-AF65-F5344CB8AC3E}">
        <p14:creationId xmlns:p14="http://schemas.microsoft.com/office/powerpoint/2010/main" val="173775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jsou ekosystémové služby? </a:t>
            </a:r>
            <a:br>
              <a:rPr lang="cs-CZ" dirty="0"/>
            </a:br>
            <a:r>
              <a:rPr lang="cs-CZ" dirty="0"/>
              <a:t> </a:t>
            </a:r>
            <a:r>
              <a:rPr lang="cs-CZ" sz="2700" dirty="0"/>
              <a:t>Jsou  to přínosy, které lidé získávají od ekosystémů, přínosy, které mají vliv na úroveň kvality života lidí.</a:t>
            </a:r>
            <a:br>
              <a:rPr lang="cs-CZ" sz="2700" dirty="0"/>
            </a:b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Příklady: </a:t>
            </a:r>
          </a:p>
          <a:p>
            <a:r>
              <a:rPr lang="cs-CZ" b="1" dirty="0"/>
              <a:t>Zásobovací služby:   </a:t>
            </a:r>
            <a:r>
              <a:rPr lang="cs-CZ" dirty="0"/>
              <a:t>potrava, sladká voda, dřevo a vláknina, palivo…</a:t>
            </a:r>
          </a:p>
          <a:p>
            <a:r>
              <a:rPr lang="cs-CZ" b="1" dirty="0"/>
              <a:t>Regulační služby:  </a:t>
            </a:r>
            <a:r>
              <a:rPr lang="cs-CZ" dirty="0"/>
              <a:t>regulace podnebí, záplav, nemocí, čištění vody…</a:t>
            </a:r>
          </a:p>
          <a:p>
            <a:r>
              <a:rPr lang="cs-CZ" b="1" dirty="0"/>
              <a:t>Kulturní služby:  </a:t>
            </a:r>
            <a:r>
              <a:rPr lang="cs-CZ" dirty="0"/>
              <a:t>estetické, duchovní, vzdělávací, rekreační</a:t>
            </a:r>
          </a:p>
          <a:p>
            <a:r>
              <a:rPr lang="cs-CZ" b="1" dirty="0"/>
              <a:t>Podpůrné:  </a:t>
            </a:r>
            <a:r>
              <a:rPr lang="cs-CZ" dirty="0"/>
              <a:t>oběh živin, tvorba půdy, primární produkce (producenti)</a:t>
            </a:r>
          </a:p>
          <a:p>
            <a:r>
              <a:rPr lang="cs-CZ" b="1" dirty="0"/>
              <a:t>Různá pojetí z různých pohledů:   </a:t>
            </a:r>
            <a:r>
              <a:rPr lang="cs-CZ" dirty="0"/>
              <a:t>ekonomický, ekonomicko-správní,  ekosystémový, ekotoxikologický,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Podstatný je jednotící pohled – žijeme v biosféře a zničené ekosystémy mají oslabené schopnosti poskytovat služby….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788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Ekosystémové</a:t>
            </a:r>
            <a:r>
              <a:rPr lang="cs-CZ" dirty="0"/>
              <a:t> </a:t>
            </a:r>
            <a:r>
              <a:rPr lang="cs-CZ" dirty="0">
                <a:solidFill>
                  <a:srgbClr val="C00000"/>
                </a:solidFill>
              </a:rPr>
              <a:t>služby</a:t>
            </a:r>
            <a:r>
              <a:rPr lang="cs-CZ" dirty="0"/>
              <a:t>….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…kulturní krajiny, </a:t>
            </a:r>
          </a:p>
          <a:p>
            <a:r>
              <a:rPr lang="cs-CZ" dirty="0"/>
              <a:t>Mokřadů</a:t>
            </a:r>
          </a:p>
          <a:p>
            <a:r>
              <a:rPr lang="cs-CZ" dirty="0"/>
              <a:t>Říční nivy</a:t>
            </a:r>
          </a:p>
          <a:p>
            <a:r>
              <a:rPr lang="cs-CZ" dirty="0"/>
              <a:t>Přírodního lesa</a:t>
            </a:r>
          </a:p>
          <a:p>
            <a:r>
              <a:rPr lang="cs-CZ" dirty="0"/>
              <a:t>Vodních ekosystémů….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https://ipbes.net/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http://www.ecosystemservices.cz/</a:t>
            </a:r>
            <a:r>
              <a:rPr lang="cs-CZ" dirty="0"/>
              <a:t> </a:t>
            </a:r>
          </a:p>
        </p:txBody>
      </p:sp>
      <p:sp>
        <p:nvSpPr>
          <p:cNvPr id="4" name="AutoShape 2" descr="Chrudimka | Portál kulturního a přírodního dědictví Kraje Vysočina"/>
          <p:cNvSpPr>
            <a:spLocks noChangeAspect="1" noChangeArrowheads="1"/>
          </p:cNvSpPr>
          <p:nvPr/>
        </p:nvSpPr>
        <p:spPr bwMode="auto">
          <a:xfrm>
            <a:off x="155575" y="-846138"/>
            <a:ext cx="26098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249" y="2290916"/>
            <a:ext cx="5786831" cy="388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1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2E470-3876-4BE0-B343-B932E5CB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ES vodních ekosystémů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8E43FE-9659-4149-A5A5-2BE83EB54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Rostlinná</a:t>
            </a:r>
            <a:r>
              <a:rPr lang="cs-CZ" dirty="0"/>
              <a:t> (přírůstek píce, dřeva) a </a:t>
            </a:r>
            <a:r>
              <a:rPr lang="cs-CZ" b="1" dirty="0"/>
              <a:t>živočišná produkce </a:t>
            </a:r>
            <a:r>
              <a:rPr lang="cs-CZ" dirty="0"/>
              <a:t>(včetně ryb, lovné zvěře) </a:t>
            </a:r>
            <a:r>
              <a:rPr lang="cs-CZ" b="1" dirty="0"/>
              <a:t>v oblasti poříční vegetace</a:t>
            </a:r>
          </a:p>
          <a:p>
            <a:r>
              <a:rPr lang="cs-CZ" b="1" dirty="0"/>
              <a:t>Retence  a stabilizace vodního režimu </a:t>
            </a:r>
            <a:r>
              <a:rPr lang="cs-CZ" dirty="0"/>
              <a:t>– tlumení průtokových extrémů,</a:t>
            </a:r>
          </a:p>
          <a:p>
            <a:pPr marL="0" indent="0">
              <a:buNone/>
            </a:pPr>
            <a:r>
              <a:rPr lang="cs-CZ" dirty="0"/>
              <a:t>   transformace povodňové vlny</a:t>
            </a:r>
          </a:p>
          <a:p>
            <a:r>
              <a:rPr lang="cs-CZ" dirty="0"/>
              <a:t>Retence živin a sedimentů</a:t>
            </a:r>
          </a:p>
          <a:p>
            <a:r>
              <a:rPr lang="cs-CZ" dirty="0"/>
              <a:t>Rekreace, daně</a:t>
            </a:r>
          </a:p>
          <a:p>
            <a:r>
              <a:rPr lang="cs-CZ" dirty="0"/>
              <a:t>Biodiversita, refugium ohrožených druhů</a:t>
            </a:r>
          </a:p>
          <a:p>
            <a:r>
              <a:rPr lang="cs-CZ" dirty="0"/>
              <a:t>Stabilizace nebo retence uhlíku </a:t>
            </a:r>
          </a:p>
          <a:p>
            <a:r>
              <a:rPr lang="cs-CZ" b="1" dirty="0"/>
              <a:t>Ochlazování a zvlhčování klimatu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2" descr="Chrudimka | Portál kulturního a přírodního dědictví Kraje Vysočina"/>
          <p:cNvSpPr>
            <a:spLocks noChangeAspect="1" noChangeArrowheads="1"/>
          </p:cNvSpPr>
          <p:nvPr/>
        </p:nvSpPr>
        <p:spPr bwMode="auto">
          <a:xfrm>
            <a:off x="155575" y="-822325"/>
            <a:ext cx="25527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Chrudimka | Portál kulturního a přírodního dědictví Kraje Vysočina"/>
          <p:cNvSpPr>
            <a:spLocks noChangeAspect="1" noChangeArrowheads="1"/>
          </p:cNvSpPr>
          <p:nvPr/>
        </p:nvSpPr>
        <p:spPr bwMode="auto">
          <a:xfrm>
            <a:off x="307975" y="-669925"/>
            <a:ext cx="25527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68" y="3470787"/>
            <a:ext cx="5496232" cy="338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4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B2BDC-193C-4948-9E48-7606DBF1F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hodnocení ESK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F9EA38E-60B1-4C57-AC2F-D50362D81F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66700" y="1739140"/>
            <a:ext cx="2160693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Metody ekonomického hodnocení služeb jsou různé.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Některé vycházejí z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tržních cen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(produkce komodit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sena, dřeva, úlovky apod.)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Většina služeb </a:t>
            </a:r>
            <a:r>
              <a:rPr kumimoji="0" lang="cs-CZ" altLang="cs-CZ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není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volně směnitelná a </a:t>
            </a:r>
            <a:r>
              <a:rPr kumimoji="0" lang="cs-CZ" altLang="cs-CZ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nejsou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předmětem trhu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(produkce kyslíku rostlinami, biodiversita, estetika- vliv na psychiku obyvatel).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Takové služby lze </a:t>
            </a:r>
            <a:r>
              <a:rPr kumimoji="0" lang="cs-CZ" altLang="cs-CZ" sz="24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odhadovat na základě nákladů, které by byly třeba na jejich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24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realizaci „umělým“ způsobem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Například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retenci vody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zajistím výstavbou nádrže,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biodiversitu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revitalizací biotopu,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zlepšení kvality vody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výstavbou ČOV)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Jiné služby je třeba odhadovat nepřímo.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Například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rekreační hodnota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 odhaduje kolik jsou lidé ochotni zaplatit za dopravu do lokality,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jak se odráží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efekt ekosystému na prosperitě turistického podnikání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2400" b="1" dirty="0">
                <a:latin typeface="Arial" panose="020B0604020202020204" pitchFamily="34" charset="0"/>
              </a:rPr>
              <a:t>Daně podnikatelů </a:t>
            </a:r>
            <a:r>
              <a:rPr lang="cs-CZ" altLang="cs-CZ" sz="2400" dirty="0">
                <a:latin typeface="Arial" panose="020B0604020202020204" pitchFamily="34" charset="0"/>
              </a:rPr>
              <a:t>kolem funkčních rekreačních nádrží apod.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74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BFD7F-63AC-48F2-9D8D-DC303C016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B4E8376-4707-400D-A0D4-6018C6BD5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66" y="2559062"/>
            <a:ext cx="10979467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br>
              <a:rPr kumimoji="0" lang="cs-CZ" altLang="cs-CZ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</a:rPr>
            </a:b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en-US" sz="2400" b="1" dirty="0"/>
              <a:t>IPBES: Call for nominations for scoping experts for the second global assessment of biodiversity and ecosystem services</a:t>
            </a:r>
          </a:p>
          <a:p>
            <a:endParaRPr lang="cs-CZ" sz="2400" dirty="0"/>
          </a:p>
          <a:p>
            <a:endParaRPr lang="en-US" sz="2400" dirty="0"/>
          </a:p>
          <a:p>
            <a:r>
              <a:rPr lang="cs-CZ" sz="2400" b="1" dirty="0"/>
              <a:t> </a:t>
            </a:r>
            <a:endParaRPr lang="en-US" sz="2400" b="1" dirty="0"/>
          </a:p>
          <a:p>
            <a:endParaRPr lang="cs-CZ" sz="2400" dirty="0"/>
          </a:p>
          <a:p>
            <a:r>
              <a:rPr lang="cs-CZ" sz="2400" b="1" dirty="0"/>
              <a:t> </a:t>
            </a:r>
            <a:r>
              <a:rPr lang="en-US" sz="2400" b="1" dirty="0"/>
              <a:t>To collect additional feedback on the methodological guidance </a:t>
            </a:r>
            <a:r>
              <a:rPr lang="en-US" sz="2400" dirty="0"/>
              <a:t>for using the nature futures framework, including potential challenges involved in its application;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To further </a:t>
            </a:r>
            <a:r>
              <a:rPr lang="en-US" sz="2400" b="1" dirty="0" err="1"/>
              <a:t>catalyse</a:t>
            </a:r>
            <a:r>
              <a:rPr lang="en-US" sz="2400" b="1" dirty="0"/>
              <a:t> the development of qualitative and quantitative case studies </a:t>
            </a:r>
            <a:r>
              <a:rPr lang="en-US" sz="2400" dirty="0"/>
              <a:t>that would be available for the nexus and transformative change assessments.</a:t>
            </a:r>
          </a:p>
          <a:p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3E15418-2279-414B-BCFD-1EA482D60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0492" y="432593"/>
            <a:ext cx="2543175" cy="1190625"/>
          </a:xfrm>
          <a:prstGeom prst="rect">
            <a:avLst/>
          </a:prstGeom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4A843439-6398-4071-8201-1741443CB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924716"/>
              </p:ext>
            </p:extLst>
          </p:nvPr>
        </p:nvGraphicFramePr>
        <p:xfrm>
          <a:off x="838200" y="406962"/>
          <a:ext cx="7570076" cy="1371600"/>
        </p:xfrm>
        <a:graphic>
          <a:graphicData uri="http://schemas.openxmlformats.org/drawingml/2006/table">
            <a:tbl>
              <a:tblPr/>
              <a:tblGrid>
                <a:gridCol w="7570076">
                  <a:extLst>
                    <a:ext uri="{9D8B030D-6E8A-4147-A177-3AD203B41FA5}">
                      <a16:colId xmlns:a16="http://schemas.microsoft.com/office/drawing/2014/main" val="1447357831"/>
                    </a:ext>
                  </a:extLst>
                </a:gridCol>
              </a:tblGrid>
              <a:tr h="1325563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Arial-BoldMT"/>
                        </a:rPr>
                        <a:t>Intergovernmental Science-Policy</a:t>
                      </a:r>
                      <a:b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Arial-BoldMT"/>
                        </a:rPr>
                      </a:b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Arial-BoldMT"/>
                        </a:rPr>
                        <a:t>Platform on Biodiversity and</a:t>
                      </a:r>
                      <a:b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Arial-BoldMT"/>
                        </a:rPr>
                      </a:b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Arial-BoldMT"/>
                        </a:rPr>
                        <a:t>Ecosystem Services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7180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419317CD-B813-4E07-A9B9-5160CC969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7596"/>
            <a:ext cx="726727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DA45C47-C922-4BBE-AC38-7BF993A6C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020" y="3275643"/>
            <a:ext cx="1457325" cy="15430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31D9891-A433-4F05-85F9-744041E96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103" y="3661027"/>
            <a:ext cx="2695907" cy="93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8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 IPBES  </a:t>
            </a:r>
            <a:r>
              <a:rPr lang="cs-CZ" dirty="0" err="1"/>
              <a:t>ConceptualFramework</a:t>
            </a:r>
            <a:r>
              <a:rPr lang="cs-CZ" dirty="0"/>
              <a:t>(CF)</a:t>
            </a:r>
          </a:p>
        </p:txBody>
      </p:sp>
      <p:pic>
        <p:nvPicPr>
          <p:cNvPr id="1026" name="Picture 2" descr="https://ipbes.net/sites/default/files/inline/images/ipbes_conceptual_framewor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19" y="1186646"/>
            <a:ext cx="8527842" cy="540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309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3766</TotalTime>
  <Words>1092</Words>
  <Application>Microsoft Office PowerPoint</Application>
  <PresentationFormat>Širokoúhlá obrazovka</PresentationFormat>
  <Paragraphs>109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Arial-BoldMT</vt:lpstr>
      <vt:lpstr>Calibri</vt:lpstr>
      <vt:lpstr>Calibri Light</vt:lpstr>
      <vt:lpstr>TimesNewRomanPS-BoldMT</vt:lpstr>
      <vt:lpstr>Motiv Office</vt:lpstr>
      <vt:lpstr>Ekosystémové služby  principy, souvislosti, aktuality</vt:lpstr>
      <vt:lpstr>Různé definice</vt:lpstr>
      <vt:lpstr>KONCEPCE EKOSYSTÉMOVÝCH SLUŽEB KRAJINY. </vt:lpstr>
      <vt:lpstr>Co jsou ekosystémové služby?   Jsou  to přínosy, které lidé získávají od ekosystémů, přínosy, které mají vliv na úroveň kvality života lidí.  </vt:lpstr>
      <vt:lpstr>Ekosystémové služby…. </vt:lpstr>
      <vt:lpstr>Příklad ES vodních ekosystémů</vt:lpstr>
      <vt:lpstr>Metodika hodnocení ESK</vt:lpstr>
      <vt:lpstr>Prezentace aplikace PowerPoint</vt:lpstr>
      <vt:lpstr>The  IPBES  ConceptualFramework(CF)</vt:lpstr>
      <vt:lpstr>Miléniové hodnocení ekosystémů  (Millennium Ecosystem Assessment, MA) </vt:lpstr>
      <vt:lpstr>Vědecké podklady existují jen je začít používat</vt:lpstr>
      <vt:lpstr>Ekosystémové služby na národní úrovni</vt:lpstr>
      <vt:lpstr>Jaké parametry jsou v modelech ES?</vt:lpstr>
      <vt:lpstr>Také v ČR  je několik skupin, řešící projekty ES vládní (ministerské) a vědecké – projektové </vt:lpstr>
      <vt:lpstr>Výstupy aktivit v ČR pro ES</vt:lpstr>
      <vt:lpstr>Závěry :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 a ekosystémové služby</dc:title>
  <dc:creator>Blahos Marsalek</dc:creator>
  <cp:lastModifiedBy>Blahos Marsalek</cp:lastModifiedBy>
  <cp:revision>50</cp:revision>
  <dcterms:created xsi:type="dcterms:W3CDTF">2019-11-12T21:05:19Z</dcterms:created>
  <dcterms:modified xsi:type="dcterms:W3CDTF">2024-11-24T20:03:43Z</dcterms:modified>
</cp:coreProperties>
</file>