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59" r:id="rId7"/>
    <p:sldId id="257" r:id="rId8"/>
    <p:sldId id="261" r:id="rId9"/>
    <p:sldId id="263" r:id="rId10"/>
    <p:sldId id="262" r:id="rId11"/>
    <p:sldId id="258" r:id="rId12"/>
    <p:sldId id="264" r:id="rId13"/>
    <p:sldId id="266" r:id="rId14"/>
    <p:sldId id="267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D9A83F-599E-4AAC-92E4-37D701FD8801}" v="4" dt="2024-12-02T13:30:07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62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Toušová" userId="0cac2013-da42-4345-8a23-090ac534f1fb" providerId="ADAL" clId="{89F846EA-93AE-4674-9BAF-F3C318EE292F}"/>
    <pc:docChg chg="undo custSel addSld modSld">
      <pc:chgData name="Zuzana Toušová" userId="0cac2013-da42-4345-8a23-090ac534f1fb" providerId="ADAL" clId="{89F846EA-93AE-4674-9BAF-F3C318EE292F}" dt="2023-10-02T10:48:03.650" v="293" actId="1076"/>
      <pc:docMkLst>
        <pc:docMk/>
      </pc:docMkLst>
      <pc:sldChg chg="addSp delSp modSp add mod">
        <pc:chgData name="Zuzana Toušová" userId="0cac2013-da42-4345-8a23-090ac534f1fb" providerId="ADAL" clId="{89F846EA-93AE-4674-9BAF-F3C318EE292F}" dt="2023-10-02T10:48:03.650" v="293" actId="1076"/>
        <pc:sldMkLst>
          <pc:docMk/>
          <pc:sldMk cId="1126414807" sldId="266"/>
        </pc:sldMkLst>
        <pc:spChg chg="mod">
          <ac:chgData name="Zuzana Toušová" userId="0cac2013-da42-4345-8a23-090ac534f1fb" providerId="ADAL" clId="{89F846EA-93AE-4674-9BAF-F3C318EE292F}" dt="2023-10-02T10:47:26.935" v="286" actId="20577"/>
          <ac:spMkLst>
            <pc:docMk/>
            <pc:sldMk cId="1126414807" sldId="266"/>
            <ac:spMk id="2" creationId="{FA2C599E-F055-4629-8A73-DB2A03F8FB0D}"/>
          </ac:spMkLst>
        </pc:spChg>
        <pc:spChg chg="del">
          <ac:chgData name="Zuzana Toušová" userId="0cac2013-da42-4345-8a23-090ac534f1fb" providerId="ADAL" clId="{89F846EA-93AE-4674-9BAF-F3C318EE292F}" dt="2023-10-02T10:41:00.270" v="7" actId="478"/>
          <ac:spMkLst>
            <pc:docMk/>
            <pc:sldMk cId="1126414807" sldId="266"/>
            <ac:spMk id="3" creationId="{02113C85-01A9-42DD-84A3-D06950F99AE0}"/>
          </ac:spMkLst>
        </pc:spChg>
        <pc:spChg chg="add mod">
          <ac:chgData name="Zuzana Toušová" userId="0cac2013-da42-4345-8a23-090ac534f1fb" providerId="ADAL" clId="{89F846EA-93AE-4674-9BAF-F3C318EE292F}" dt="2023-10-02T10:47:39.616" v="290" actId="1076"/>
          <ac:spMkLst>
            <pc:docMk/>
            <pc:sldMk cId="1126414807" sldId="266"/>
            <ac:spMk id="5" creationId="{27DCE8D5-15DE-ACCE-0292-89F4878F9E22}"/>
          </ac:spMkLst>
        </pc:spChg>
        <pc:spChg chg="add mod">
          <ac:chgData name="Zuzana Toušová" userId="0cac2013-da42-4345-8a23-090ac534f1fb" providerId="ADAL" clId="{89F846EA-93AE-4674-9BAF-F3C318EE292F}" dt="2023-10-02T10:48:03.650" v="293" actId="1076"/>
          <ac:spMkLst>
            <pc:docMk/>
            <pc:sldMk cId="1126414807" sldId="266"/>
            <ac:spMk id="7" creationId="{AB04E766-B49B-119A-C628-F10BF7405743}"/>
          </ac:spMkLst>
        </pc:spChg>
      </pc:sldChg>
    </pc:docChg>
  </pc:docChgLst>
  <pc:docChgLst>
    <pc:chgData name="Zuzana Toušová" userId="0cac2013-da42-4345-8a23-090ac534f1fb" providerId="ADAL" clId="{A4D9A83F-599E-4AAC-92E4-37D701FD8801}"/>
    <pc:docChg chg="undo redo custSel addSld modSld">
      <pc:chgData name="Zuzana Toušová" userId="0cac2013-da42-4345-8a23-090ac534f1fb" providerId="ADAL" clId="{A4D9A83F-599E-4AAC-92E4-37D701FD8801}" dt="2024-12-02T13:31:48.039" v="934" actId="5793"/>
      <pc:docMkLst>
        <pc:docMk/>
      </pc:docMkLst>
      <pc:sldChg chg="modSp mod">
        <pc:chgData name="Zuzana Toušová" userId="0cac2013-da42-4345-8a23-090ac534f1fb" providerId="ADAL" clId="{A4D9A83F-599E-4AAC-92E4-37D701FD8801}" dt="2024-12-02T13:29:31.510" v="822" actId="27636"/>
        <pc:sldMkLst>
          <pc:docMk/>
          <pc:sldMk cId="880754607" sldId="257"/>
        </pc:sldMkLst>
        <pc:spChg chg="mod">
          <ac:chgData name="Zuzana Toušová" userId="0cac2013-da42-4345-8a23-090ac534f1fb" providerId="ADAL" clId="{A4D9A83F-599E-4AAC-92E4-37D701FD8801}" dt="2024-12-02T13:29:31.510" v="822" actId="27636"/>
          <ac:spMkLst>
            <pc:docMk/>
            <pc:sldMk cId="880754607" sldId="257"/>
            <ac:spMk id="3" creationId="{B4FE56BB-7AD1-4D23-A441-3C613E60390E}"/>
          </ac:spMkLst>
        </pc:spChg>
      </pc:sldChg>
      <pc:sldChg chg="modSp mod">
        <pc:chgData name="Zuzana Toušová" userId="0cac2013-da42-4345-8a23-090ac534f1fb" providerId="ADAL" clId="{A4D9A83F-599E-4AAC-92E4-37D701FD8801}" dt="2024-12-02T13:11:29.972" v="40" actId="20577"/>
        <pc:sldMkLst>
          <pc:docMk/>
          <pc:sldMk cId="420982876" sldId="258"/>
        </pc:sldMkLst>
        <pc:spChg chg="mod">
          <ac:chgData name="Zuzana Toušová" userId="0cac2013-da42-4345-8a23-090ac534f1fb" providerId="ADAL" clId="{A4D9A83F-599E-4AAC-92E4-37D701FD8801}" dt="2024-12-02T13:11:29.972" v="40" actId="20577"/>
          <ac:spMkLst>
            <pc:docMk/>
            <pc:sldMk cId="420982876" sldId="258"/>
            <ac:spMk id="3" creationId="{02113C85-01A9-42DD-84A3-D06950F99AE0}"/>
          </ac:spMkLst>
        </pc:spChg>
      </pc:sldChg>
      <pc:sldChg chg="modSp mod">
        <pc:chgData name="Zuzana Toušová" userId="0cac2013-da42-4345-8a23-090ac534f1fb" providerId="ADAL" clId="{A4D9A83F-599E-4AAC-92E4-37D701FD8801}" dt="2024-12-02T05:47:12.119" v="25" actId="1076"/>
        <pc:sldMkLst>
          <pc:docMk/>
          <pc:sldMk cId="3509268309" sldId="261"/>
        </pc:sldMkLst>
        <pc:spChg chg="mod">
          <ac:chgData name="Zuzana Toušová" userId="0cac2013-da42-4345-8a23-090ac534f1fb" providerId="ADAL" clId="{A4D9A83F-599E-4AAC-92E4-37D701FD8801}" dt="2024-12-02T05:45:31.435" v="11" actId="403"/>
          <ac:spMkLst>
            <pc:docMk/>
            <pc:sldMk cId="3509268309" sldId="261"/>
            <ac:spMk id="2" creationId="{EF055625-BFFF-4C88-8293-C24B3FFB40A7}"/>
          </ac:spMkLst>
        </pc:spChg>
        <pc:spChg chg="mod">
          <ac:chgData name="Zuzana Toušová" userId="0cac2013-da42-4345-8a23-090ac534f1fb" providerId="ADAL" clId="{A4D9A83F-599E-4AAC-92E4-37D701FD8801}" dt="2024-12-02T05:47:03.309" v="24" actId="14100"/>
          <ac:spMkLst>
            <pc:docMk/>
            <pc:sldMk cId="3509268309" sldId="261"/>
            <ac:spMk id="3" creationId="{523EFF3B-1C32-48D9-9DA2-9686EDB574C6}"/>
          </ac:spMkLst>
        </pc:spChg>
        <pc:spChg chg="mod">
          <ac:chgData name="Zuzana Toušová" userId="0cac2013-da42-4345-8a23-090ac534f1fb" providerId="ADAL" clId="{A4D9A83F-599E-4AAC-92E4-37D701FD8801}" dt="2024-12-02T05:47:12.119" v="25" actId="1076"/>
          <ac:spMkLst>
            <pc:docMk/>
            <pc:sldMk cId="3509268309" sldId="261"/>
            <ac:spMk id="4" creationId="{F106B673-D88B-4307-BD24-CB02C6903A93}"/>
          </ac:spMkLst>
        </pc:spChg>
      </pc:sldChg>
      <pc:sldChg chg="modSp mod">
        <pc:chgData name="Zuzana Toušová" userId="0cac2013-da42-4345-8a23-090ac534f1fb" providerId="ADAL" clId="{A4D9A83F-599E-4AAC-92E4-37D701FD8801}" dt="2024-12-02T13:30:31.089" v="830" actId="21"/>
        <pc:sldMkLst>
          <pc:docMk/>
          <pc:sldMk cId="3432479298" sldId="265"/>
        </pc:sldMkLst>
        <pc:spChg chg="mod">
          <ac:chgData name="Zuzana Toušová" userId="0cac2013-da42-4345-8a23-090ac534f1fb" providerId="ADAL" clId="{A4D9A83F-599E-4AAC-92E4-37D701FD8801}" dt="2024-12-02T13:30:31.089" v="830" actId="21"/>
          <ac:spMkLst>
            <pc:docMk/>
            <pc:sldMk cId="3432479298" sldId="265"/>
            <ac:spMk id="3" creationId="{02113C85-01A9-42DD-84A3-D06950F99AE0}"/>
          </ac:spMkLst>
        </pc:spChg>
      </pc:sldChg>
      <pc:sldChg chg="modSp add mod">
        <pc:chgData name="Zuzana Toušová" userId="0cac2013-da42-4345-8a23-090ac534f1fb" providerId="ADAL" clId="{A4D9A83F-599E-4AAC-92E4-37D701FD8801}" dt="2024-12-02T13:31:48.039" v="934" actId="5793"/>
        <pc:sldMkLst>
          <pc:docMk/>
          <pc:sldMk cId="1426959668" sldId="267"/>
        </pc:sldMkLst>
        <pc:spChg chg="mod">
          <ac:chgData name="Zuzana Toušová" userId="0cac2013-da42-4345-8a23-090ac534f1fb" providerId="ADAL" clId="{A4D9A83F-599E-4AAC-92E4-37D701FD8801}" dt="2024-12-02T13:29:55.301" v="823" actId="20577"/>
          <ac:spMkLst>
            <pc:docMk/>
            <pc:sldMk cId="1426959668" sldId="267"/>
            <ac:spMk id="2" creationId="{9D97C054-8A01-AEDC-5076-0FA13A2861D6}"/>
          </ac:spMkLst>
        </pc:spChg>
        <pc:spChg chg="mod">
          <ac:chgData name="Zuzana Toušová" userId="0cac2013-da42-4345-8a23-090ac534f1fb" providerId="ADAL" clId="{A4D9A83F-599E-4AAC-92E4-37D701FD8801}" dt="2024-12-02T13:31:48.039" v="934" actId="5793"/>
          <ac:spMkLst>
            <pc:docMk/>
            <pc:sldMk cId="1426959668" sldId="267"/>
            <ac:spMk id="3" creationId="{6991550F-87EF-B64E-4ECF-DBFD7427616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7D8CA6-8AC4-4266-B6F5-D73AF1607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DD8E40-2981-40F3-90D6-9599C6F176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870E55-66AE-4411-A741-5B70CE7E6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5A3F97-AF6F-49C6-9B36-8F2381F15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D5D89F-C505-417D-8E31-A5062F98D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61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93D99-1B08-4ABA-9AA5-E7E449E7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9E41FB-07CD-4844-B55E-DCF293B42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6E85D5-EF61-449F-B7A6-0082F8F50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F67CDA-BDBA-42E5-ACD5-0E265DD03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3C1972-3522-4A12-A96B-641DD513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006651D-0388-441F-BADE-62617B21F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45E3175-40AF-4E5F-9E25-38C6F057F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1A8806-C812-4179-A0F0-36CC15DF5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40233B-58FE-477F-8B48-37C75684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F1614F-C6A8-4ECB-92A0-4B9BDCBB9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75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FC7E6-3B5F-4F4D-8ACE-F2355AC9C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52AC1-6E10-4C36-9F4B-0F5BFA34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620EC9-E9C4-4DB1-81B8-5832E92DE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A535BC-1E1A-42D0-B1A6-921460C94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507D6F-7ECB-4B43-9C9A-CC179A69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35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7FBAC9-210A-4F77-8FDB-B6849067B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FED2AF-CA65-4C6D-B428-C35C4BE14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CF0136-652C-4FE8-8BD1-E63EA662B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2ABC77-9F76-4C89-814A-E5FB5C29E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C299F3-C9F5-4065-AE98-71309438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5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388D4-1B1E-4228-B76F-7AB58196F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12F9F5-2D46-4890-871B-73535209C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1D774C-E128-45EB-9780-CC152D31A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C11788-EEF9-411E-9952-AFA1BD9FC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AE0188-0C87-4AB9-8237-EFFFBABF2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856D23-F041-4A72-BD0E-F2AF324A2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6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ECB3B-1995-4786-AADF-77E23447A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4208891-76BF-4109-A846-66B286C52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CC18595-46CF-41E0-803D-E0A06195B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0FDDD4D-70B3-4C23-9764-B9B7AF4A03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D135D99-2EE7-4CD7-A80F-17D8689B2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F867BDE-5921-4457-92E9-910CAF697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FF1500-A01E-4E71-A1E2-9C03043EB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BCCB6D-C3CF-4A0D-8560-08ED3EB3C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3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A6ECD-18A6-4892-A790-E1199E7E2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EAC31A1-0990-4C2C-88DF-24B37D3E2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7311071-AAE2-4224-B352-DB80856E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1D3B8C-C0F6-431B-AF73-359EB538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6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2F324BE-CE56-4C68-A03F-58E3EB7DF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DFC3F2D-7DA1-4DE6-9CB7-56B95CBD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F68C60B-2BBB-4D58-B77E-0F66EF35C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9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23FB2-82EF-4D5B-8832-C397705A2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41CC8E-B903-43CD-9652-A38EBAFFB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EFF210-ACB0-40DE-B919-669F116DC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283DD8-B48E-4150-AF4F-B4C4B91B8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9993000-C45A-4A66-977A-2B9F169D0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E1330B-793C-40AE-BDCA-A0311A51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0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64089-EB5B-44E5-A069-8C32565B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C79F2E6-1D7A-4EF4-9DFF-A3FEDC3F5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DC105B-61BF-4118-8DD4-59229FBB8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8D3F1C-9841-45C6-A169-F1C6C02E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79AD7D0-9B1D-4C3B-8461-869AD741D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3BE6A65-78EA-4A3B-B3BF-FD5C20658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6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72235CB-7527-4943-A0D6-8B337725F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FE830B-1445-4F21-9BD3-C758FEA1B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443F1-B3AC-4BF7-9759-DE53C94894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C8F48-447D-47F5-A8BB-243C3D931393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BDCA87-497A-48FC-BF44-8C45B2803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3AFE50-40EF-4706-A6F6-120A861FE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A78EB-CB51-44AF-A2EC-D38669B7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6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omptox.epa.gov/dashboard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toxnet.nlm.nih.gov/" TargetMode="External"/><Relationship Id="rId13" Type="http://schemas.openxmlformats.org/officeDocument/2006/relationships/hyperlink" Target="http://evidence.environment-agency.gov.uk/" TargetMode="External"/><Relationship Id="rId3" Type="http://schemas.openxmlformats.org/officeDocument/2006/relationships/hyperlink" Target="https://cfpub.epa.gov/ecotox/" TargetMode="External"/><Relationship Id="rId7" Type="http://schemas.openxmlformats.org/officeDocument/2006/relationships/hyperlink" Target="https://www.efsa.europa.eu/en/data/chemical-hazards-data" TargetMode="External"/><Relationship Id="rId12" Type="http://schemas.openxmlformats.org/officeDocument/2006/relationships/hyperlink" Target="http://www.wfduk.org/UK_Environmental_Standards/stakeholder_reviews/stakeholder_review_1-2007/sr1-2007-reports/" TargetMode="External"/><Relationship Id="rId2" Type="http://schemas.openxmlformats.org/officeDocument/2006/relationships/hyperlink" Target="file:///D:\Documents\vyuka\%20https:\cfpub.epa.gov\ecotox\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item.herts.ac.uk/aeru/ppdb/en/" TargetMode="External"/><Relationship Id="rId11" Type="http://schemas.openxmlformats.org/officeDocument/2006/relationships/hyperlink" Target="https://www.atsdr.cdc.gov/substances/index.asp" TargetMode="External"/><Relationship Id="rId5" Type="http://schemas.openxmlformats.org/officeDocument/2006/relationships/hyperlink" Target="http://www.pesticideinfo.org/" TargetMode="External"/><Relationship Id="rId15" Type="http://schemas.openxmlformats.org/officeDocument/2006/relationships/hyperlink" Target="https://www.norman-network.com/nds/ecotox/ecotoxIndex.php" TargetMode="External"/><Relationship Id="rId10" Type="http://schemas.openxmlformats.org/officeDocument/2006/relationships/hyperlink" Target="https://envirotoxinfo.nlm.nih.gov/" TargetMode="External"/><Relationship Id="rId4" Type="http://schemas.openxmlformats.org/officeDocument/2006/relationships/hyperlink" Target="http://echa.europa.eu/" TargetMode="External"/><Relationship Id="rId9" Type="http://schemas.openxmlformats.org/officeDocument/2006/relationships/hyperlink" Target="https://www.echemportal.org/echemportal/page.action?pageID=9" TargetMode="External"/><Relationship Id="rId14" Type="http://schemas.openxmlformats.org/officeDocument/2006/relationships/hyperlink" Target="https://comptox.epa.gov/dashboard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fpub.epa.gov/ecotox/" TargetMode="External"/><Relationship Id="rId2" Type="http://schemas.openxmlformats.org/officeDocument/2006/relationships/hyperlink" Target="file:///D:\Documents\vyuka\%20https:\cfpub.epa.gov\ecotox\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a.gov/tsca-screening-tools/ecological-structure-activity-relationships-ecosar-predictive-mode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9B0D8-A62C-4765-9382-6A218FE51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235" y="4303643"/>
            <a:ext cx="9144000" cy="2387600"/>
          </a:xfrm>
        </p:spPr>
        <p:txBody>
          <a:bodyPr>
            <a:normAutofit fontScale="90000"/>
          </a:bodyPr>
          <a:lstStyle/>
          <a:p>
            <a:pPr eaLnBrk="1" hangingPunct="1">
              <a:spcBef>
                <a:spcPct val="0"/>
              </a:spcBef>
            </a:pPr>
            <a:r>
              <a:rPr lang="cs-CZ" altLang="cs-CZ" sz="6000" b="1" dirty="0">
                <a:latin typeface="Candara" panose="020E0502030303020204" pitchFamily="34" charset="0"/>
              </a:rPr>
              <a:t>Experimentální a aplikovaná toxikologie a </a:t>
            </a:r>
            <a:r>
              <a:rPr lang="cs-CZ" altLang="cs-CZ" sz="6000" b="1" dirty="0" err="1">
                <a:latin typeface="Candara" panose="020E0502030303020204" pitchFamily="34" charset="0"/>
              </a:rPr>
              <a:t>ekotoxikologie</a:t>
            </a:r>
            <a:br>
              <a:rPr lang="cs-CZ" altLang="cs-CZ" sz="6000" b="1" dirty="0">
                <a:latin typeface="Candara" panose="020E0502030303020204" pitchFamily="34" charset="0"/>
              </a:rPr>
            </a:br>
            <a:br>
              <a:rPr lang="cs-CZ" altLang="cs-CZ" sz="6000" b="1" dirty="0">
                <a:latin typeface="Candara" panose="020E0502030303020204" pitchFamily="34" charset="0"/>
              </a:rPr>
            </a:br>
            <a:r>
              <a:rPr lang="cs-CZ" altLang="cs-CZ" sz="6000" b="1" dirty="0">
                <a:latin typeface="Candara" panose="020E0502030303020204" pitchFamily="34" charset="0"/>
              </a:rPr>
              <a:t> </a:t>
            </a:r>
            <a:r>
              <a:rPr lang="cs-CZ" altLang="cs-CZ" sz="6000" b="1" dirty="0">
                <a:solidFill>
                  <a:srgbClr val="00B0F0"/>
                </a:solidFill>
                <a:latin typeface="Candara" panose="020E0502030303020204" pitchFamily="34" charset="0"/>
              </a:rPr>
              <a:t>Ekotoxikologické databáze a predikční modely</a:t>
            </a:r>
            <a:br>
              <a:rPr lang="cs-CZ" altLang="cs-CZ" sz="6000" b="1" dirty="0">
                <a:solidFill>
                  <a:srgbClr val="00B0F0"/>
                </a:solidFill>
                <a:latin typeface="Candara" panose="020E0502030303020204" pitchFamily="34" charset="0"/>
              </a:rPr>
            </a:br>
            <a:br>
              <a:rPr lang="cs-CZ" altLang="cs-CZ" sz="6000" b="1" dirty="0">
                <a:latin typeface="Candara" panose="020E0502030303020204" pitchFamily="34" charset="0"/>
              </a:rPr>
            </a:br>
            <a:r>
              <a:rPr lang="cs-CZ" altLang="cs-CZ" sz="4000" b="1" dirty="0">
                <a:latin typeface="Candara" panose="020E0502030303020204" pitchFamily="34" charset="0"/>
              </a:rPr>
              <a:t>Zuzana Toušová</a:t>
            </a:r>
            <a:br>
              <a:rPr lang="en-GB" altLang="cs-CZ" sz="4000" b="1" dirty="0">
                <a:latin typeface="Candara" panose="020E0502030303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965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C599E-F055-4629-8A73-DB2A03F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US EPA </a:t>
            </a:r>
            <a:r>
              <a:rPr lang="cs-CZ" b="1" dirty="0" err="1">
                <a:solidFill>
                  <a:srgbClr val="00B0F0"/>
                </a:solidFill>
                <a:latin typeface="Candara" panose="020E0502030303020204" pitchFamily="34" charset="0"/>
              </a:rPr>
              <a:t>CompTox</a:t>
            </a:r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 Dashboard </a:t>
            </a:r>
            <a:endParaRPr lang="en-US" sz="2800" dirty="0">
              <a:latin typeface="Candara" panose="020E0502030303020204" pitchFamily="34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DCE8D5-15DE-ACCE-0292-89F4878F9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122" y="2512702"/>
            <a:ext cx="10515600" cy="4351338"/>
          </a:xfrm>
        </p:spPr>
        <p:txBody>
          <a:bodyPr/>
          <a:lstStyle/>
          <a:p>
            <a:r>
              <a:rPr lang="cs-CZ" dirty="0">
                <a:latin typeface="Candara" panose="020E0502030303020204" pitchFamily="34" charset="0"/>
              </a:rPr>
              <a:t>Vyhledání specifické bioaktivity – </a:t>
            </a:r>
            <a:r>
              <a:rPr lang="cs-CZ" i="1" dirty="0">
                <a:latin typeface="Candara" panose="020E0502030303020204" pitchFamily="34" charset="0"/>
              </a:rPr>
              <a:t>in vitro </a:t>
            </a:r>
            <a:r>
              <a:rPr lang="cs-CZ" dirty="0">
                <a:latin typeface="Candara" panose="020E0502030303020204" pitchFamily="34" charset="0"/>
              </a:rPr>
              <a:t>testování</a:t>
            </a: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Př. Působení </a:t>
            </a:r>
            <a:r>
              <a:rPr lang="cs-CZ" dirty="0" err="1">
                <a:latin typeface="Candara" panose="020E0502030303020204" pitchFamily="34" charset="0"/>
              </a:rPr>
              <a:t>Permethrinu</a:t>
            </a:r>
            <a:r>
              <a:rPr lang="cs-CZ" dirty="0">
                <a:latin typeface="Candara" panose="020E0502030303020204" pitchFamily="34" charset="0"/>
              </a:rPr>
              <a:t> jako agonista estrogenního receptoru?</a:t>
            </a: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  <a:p>
            <a:r>
              <a:rPr lang="cs-CZ" dirty="0">
                <a:latin typeface="Candara" panose="020E0502030303020204" pitchFamily="34" charset="0"/>
              </a:rPr>
              <a:t>Fyzikálně-chemické vlastnosti látek</a:t>
            </a:r>
          </a:p>
          <a:p>
            <a:r>
              <a:rPr lang="cs-CZ" dirty="0">
                <a:latin typeface="Candara" panose="020E0502030303020204" pitchFamily="34" charset="0"/>
              </a:rPr>
              <a:t>Mnoho dalšího …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04E766-B49B-119A-C628-F10BF7405743}"/>
              </a:ext>
            </a:extLst>
          </p:cNvPr>
          <p:cNvSpPr txBox="1"/>
          <p:nvPr/>
        </p:nvSpPr>
        <p:spPr>
          <a:xfrm>
            <a:off x="618122" y="1748587"/>
            <a:ext cx="60970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rgbClr val="00B0F0"/>
                </a:solidFill>
                <a:latin typeface="Candara" panose="020E0502030303020204" pitchFamily="34" charset="0"/>
              </a:rPr>
              <a:t> </a:t>
            </a:r>
            <a:r>
              <a:rPr lang="cs-CZ" sz="2800" u="sng" dirty="0">
                <a:solidFill>
                  <a:srgbClr val="0563C1"/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https://comptox.epa.gov/dashboard/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26414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122D4-9B6B-C2A7-0C2F-DF462B420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97C054-8A01-AEDC-5076-0FA13A286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DOMÁCÍ ÚKOL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91550F-87EF-B64E-4ECF-DBFD74276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67853"/>
            <a:ext cx="11295647" cy="4373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>
                <a:latin typeface="Candara" panose="020E0502030303020204" pitchFamily="34" charset="0"/>
              </a:rPr>
              <a:t>Kter</a:t>
            </a:r>
            <a:r>
              <a:rPr lang="cs-CZ" sz="1800" dirty="0">
                <a:latin typeface="Candara" panose="020E0502030303020204" pitchFamily="34" charset="0"/>
              </a:rPr>
              <a:t>ý z uvedených běžně používaných fungicidů se jeví jako nejméně problematický z hlediska akutní toxicity ve vodním prostředí?</a:t>
            </a:r>
          </a:p>
          <a:p>
            <a:pPr marL="0" indent="0">
              <a:buNone/>
            </a:pPr>
            <a:endParaRPr lang="en-US" sz="18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1800" b="1" dirty="0" err="1">
                <a:latin typeface="Candara" panose="020E0502030303020204" pitchFamily="34" charset="0"/>
              </a:rPr>
              <a:t>Azoxystrobin</a:t>
            </a:r>
            <a:r>
              <a:rPr lang="cs-CZ" sz="1800" dirty="0">
                <a:latin typeface="Candara" panose="020E0502030303020204" pitchFamily="34" charset="0"/>
              </a:rPr>
              <a:t> CAS 131860-33-8 SMILES: CO/C=C(\C1=CC=CC=C1OC2=NC=NC(=C2)OC3=CC=CC=C3C#N)/C(=O)OC</a:t>
            </a:r>
          </a:p>
          <a:p>
            <a:pPr marL="0" indent="0">
              <a:buNone/>
            </a:pPr>
            <a:r>
              <a:rPr lang="cs-CZ" sz="1800" b="1" dirty="0" err="1">
                <a:latin typeface="Candara" panose="020E0502030303020204" pitchFamily="34" charset="0"/>
              </a:rPr>
              <a:t>Fludioxonil</a:t>
            </a:r>
            <a:r>
              <a:rPr lang="cs-CZ" sz="1800" dirty="0">
                <a:latin typeface="Candara" panose="020E0502030303020204" pitchFamily="34" charset="0"/>
              </a:rPr>
              <a:t> CAS 131341-86-1 SMILES: C1=CC(=C2C(=C1)OC(O2)(F)F)C3=CNC=C3C#N</a:t>
            </a:r>
          </a:p>
          <a:p>
            <a:pPr marL="0" indent="0">
              <a:buNone/>
            </a:pPr>
            <a:r>
              <a:rPr lang="cs-CZ" sz="1800" b="1" dirty="0" err="1">
                <a:latin typeface="Candara" panose="020E0502030303020204" pitchFamily="34" charset="0"/>
              </a:rPr>
              <a:t>Tebuconazole</a:t>
            </a:r>
            <a:r>
              <a:rPr lang="cs-CZ" sz="1800" dirty="0">
                <a:latin typeface="Candara" panose="020E0502030303020204" pitchFamily="34" charset="0"/>
              </a:rPr>
              <a:t> CAS 107534-96-3 SMILES: CC(C)(C)C(CCC1=CC=C(C=C1)Cl)(CN2C=NC=N2)O</a:t>
            </a:r>
          </a:p>
          <a:p>
            <a:pPr marL="0" indent="0">
              <a:buNone/>
            </a:pPr>
            <a:endParaRPr lang="cs-CZ" sz="18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Candara" panose="020E0502030303020204" pitchFamily="34" charset="0"/>
              </a:rPr>
              <a:t>Zkuste se o těchto fungicidech něco obecně dozvědět, podívejte se na </a:t>
            </a:r>
            <a:r>
              <a:rPr lang="cs-CZ" sz="1800" dirty="0" err="1">
                <a:latin typeface="Candara" panose="020E0502030303020204" pitchFamily="34" charset="0"/>
              </a:rPr>
              <a:t>Pubchem</a:t>
            </a:r>
            <a:r>
              <a:rPr lang="cs-CZ" sz="1800" dirty="0">
                <a:latin typeface="Candara" panose="020E0502030303020204" pitchFamily="34" charset="0"/>
              </a:rPr>
              <a:t>, ECOTOX Database, PPDB a NORMAN Database, využijte model ECOSAR</a:t>
            </a:r>
          </a:p>
          <a:p>
            <a:pPr marL="0" indent="0">
              <a:buNone/>
            </a:pPr>
            <a:endParaRPr lang="cs-CZ" sz="18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Candara" panose="020E0502030303020204" pitchFamily="34" charset="0"/>
                <a:sym typeface="Wingdings" panose="05000000000000000000" pitchFamily="2" charset="2"/>
              </a:rPr>
              <a:t></a:t>
            </a:r>
            <a:r>
              <a:rPr lang="cs-CZ" sz="1800" dirty="0">
                <a:latin typeface="Candara" panose="020E0502030303020204" pitchFamily="34" charset="0"/>
              </a:rPr>
              <a:t>Výsledky vyhledávání a predikce </a:t>
            </a:r>
            <a:r>
              <a:rPr lang="cs-CZ" sz="1800" dirty="0" err="1">
                <a:latin typeface="Candara" panose="020E0502030303020204" pitchFamily="34" charset="0"/>
              </a:rPr>
              <a:t>modlem</a:t>
            </a:r>
            <a:r>
              <a:rPr lang="cs-CZ" sz="1800" dirty="0">
                <a:latin typeface="Candara" panose="020E0502030303020204" pitchFamily="34" charset="0"/>
              </a:rPr>
              <a:t> odevzdejte v Excelu do Odevzdávárny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cs-CZ" sz="1800">
                <a:latin typeface="Candara" panose="020E0502030303020204" pitchFamily="34" charset="0"/>
                <a:sym typeface="Wingdings" panose="05000000000000000000" pitchFamily="2" charset="2"/>
              </a:rPr>
              <a:t>V </a:t>
            </a:r>
            <a:r>
              <a:rPr lang="cs-CZ" sz="1800" dirty="0">
                <a:latin typeface="Candara" panose="020E0502030303020204" pitchFamily="34" charset="0"/>
                <a:sym typeface="Wingdings" panose="05000000000000000000" pitchFamily="2" charset="2"/>
              </a:rPr>
              <a:t>souboru vytvořte textové pole, kam uvedete vlastní interpretaci </a:t>
            </a:r>
            <a:r>
              <a:rPr lang="cs-CZ" sz="1800">
                <a:latin typeface="Candara" panose="020E0502030303020204" pitchFamily="34" charset="0"/>
                <a:sym typeface="Wingdings" panose="05000000000000000000" pitchFamily="2" charset="2"/>
              </a:rPr>
              <a:t>získaných výsledků</a:t>
            </a:r>
          </a:p>
          <a:p>
            <a:pPr>
              <a:buFont typeface="Wingdings" panose="05000000000000000000" pitchFamily="2" charset="2"/>
              <a:buChar char="à"/>
            </a:pPr>
            <a:endParaRPr lang="cs-CZ" sz="18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959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C599E-F055-4629-8A73-DB2A03F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DOMÁCÍ ÚKOL 2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113C85-01A9-42DD-84A3-D06950F99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853"/>
            <a:ext cx="10515600" cy="4373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latin typeface="Candara" panose="020E0502030303020204" pitchFamily="34" charset="0"/>
              </a:rPr>
              <a:t>Parametry vyhledávání </a:t>
            </a:r>
            <a:r>
              <a:rPr lang="cs-CZ" sz="2000" b="1" dirty="0" err="1">
                <a:latin typeface="Candara" panose="020E0502030303020204" pitchFamily="34" charset="0"/>
              </a:rPr>
              <a:t>ekotoxicity</a:t>
            </a:r>
            <a:r>
              <a:rPr lang="cs-CZ" sz="2000" b="1" dirty="0">
                <a:latin typeface="Candara" panose="020E0502030303020204" pitchFamily="34" charset="0"/>
              </a:rPr>
              <a:t>:</a:t>
            </a:r>
            <a:endParaRPr lang="cs-CZ" sz="20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ndara" panose="020E0502030303020204" pitchFamily="34" charset="0"/>
              </a:rPr>
              <a:t>Akutní toxicita LC50,EC50,IC50 (mortalita, růst, populace, …)</a:t>
            </a:r>
          </a:p>
          <a:p>
            <a:pPr marL="0" indent="0">
              <a:buNone/>
            </a:pPr>
            <a:r>
              <a:rPr lang="cs-CZ" sz="2000" dirty="0">
                <a:latin typeface="Candara" panose="020E0502030303020204" pitchFamily="34" charset="0"/>
              </a:rPr>
              <a:t>Taxony:</a:t>
            </a:r>
            <a:r>
              <a:rPr lang="cs-CZ" sz="2000" i="1" dirty="0">
                <a:latin typeface="Candara" panose="020E0502030303020204" pitchFamily="34" charset="0"/>
              </a:rPr>
              <a:t> </a:t>
            </a:r>
            <a:r>
              <a:rPr lang="cs-CZ" sz="2000" i="1" dirty="0" err="1">
                <a:latin typeface="Candara" panose="020E0502030303020204" pitchFamily="34" charset="0"/>
              </a:rPr>
              <a:t>Algae</a:t>
            </a:r>
            <a:r>
              <a:rPr lang="cs-CZ" sz="2000" i="1" dirty="0">
                <a:latin typeface="Candara" panose="020E0502030303020204" pitchFamily="34" charset="0"/>
              </a:rPr>
              <a:t>, </a:t>
            </a:r>
            <a:r>
              <a:rPr lang="cs-CZ" sz="2000" i="1" dirty="0" err="1">
                <a:latin typeface="Candara" panose="020E0502030303020204" pitchFamily="34" charset="0"/>
              </a:rPr>
              <a:t>Crustaceans</a:t>
            </a:r>
            <a:r>
              <a:rPr lang="cs-CZ" sz="2000" i="1" dirty="0">
                <a:latin typeface="Candara" panose="020E0502030303020204" pitchFamily="34" charset="0"/>
              </a:rPr>
              <a:t>, </a:t>
            </a:r>
            <a:r>
              <a:rPr lang="cs-CZ" sz="2000" i="1" dirty="0" err="1">
                <a:latin typeface="Candara" panose="020E0502030303020204" pitchFamily="34" charset="0"/>
              </a:rPr>
              <a:t>Fish</a:t>
            </a:r>
            <a:endParaRPr lang="cs-CZ" sz="20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2000" dirty="0" err="1">
                <a:latin typeface="Candara" panose="020E0502030303020204" pitchFamily="34" charset="0"/>
              </a:rPr>
              <a:t>Freshwater</a:t>
            </a:r>
            <a:r>
              <a:rPr lang="cs-CZ" sz="2000" dirty="0">
                <a:latin typeface="Candara" panose="020E0502030303020204" pitchFamily="34" charset="0"/>
              </a:rPr>
              <a:t>, </a:t>
            </a:r>
            <a:r>
              <a:rPr lang="cs-CZ" sz="2000" dirty="0" err="1">
                <a:latin typeface="Candara" panose="020E0502030303020204" pitchFamily="34" charset="0"/>
              </a:rPr>
              <a:t>Laboratory</a:t>
            </a:r>
            <a:r>
              <a:rPr lang="cs-CZ" sz="2000" dirty="0">
                <a:latin typeface="Candara" panose="020E0502030303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2000" dirty="0">
                <a:latin typeface="Candara" panose="020E0502030303020204" pitchFamily="34" charset="0"/>
              </a:rPr>
              <a:t>Akutní toxicita </a:t>
            </a:r>
            <a:r>
              <a:rPr lang="en-US" sz="2000" dirty="0">
                <a:latin typeface="Candara" panose="020E0502030303020204" pitchFamily="34" charset="0"/>
              </a:rPr>
              <a:t>&lt;4d</a:t>
            </a:r>
          </a:p>
          <a:p>
            <a:pPr marL="0" indent="0">
              <a:buNone/>
            </a:pPr>
            <a:r>
              <a:rPr lang="en-US" sz="2000" dirty="0" err="1">
                <a:latin typeface="Candara" panose="020E0502030303020204" pitchFamily="34" charset="0"/>
              </a:rPr>
              <a:t>Pozor</a:t>
            </a:r>
            <a:r>
              <a:rPr lang="en-US" sz="2000" dirty="0">
                <a:latin typeface="Candara" panose="020E0502030303020204" pitchFamily="34" charset="0"/>
              </a:rPr>
              <a:t> </a:t>
            </a:r>
            <a:r>
              <a:rPr lang="en-US" sz="2000" dirty="0" err="1">
                <a:latin typeface="Candara" panose="020E0502030303020204" pitchFamily="34" charset="0"/>
              </a:rPr>
              <a:t>na</a:t>
            </a:r>
            <a:r>
              <a:rPr lang="en-US" sz="2000" dirty="0">
                <a:latin typeface="Candara" panose="020E0502030303020204" pitchFamily="34" charset="0"/>
              </a:rPr>
              <a:t> </a:t>
            </a:r>
            <a:r>
              <a:rPr lang="cs-CZ" sz="2000" dirty="0">
                <a:latin typeface="Candara" panose="020E0502030303020204" pitchFamily="34" charset="0"/>
              </a:rPr>
              <a:t>čistotu látky </a:t>
            </a:r>
            <a:r>
              <a:rPr lang="en-US" sz="2000" dirty="0">
                <a:latin typeface="Candara" panose="020E0502030303020204" pitchFamily="34" charset="0"/>
              </a:rPr>
              <a:t>&gt;90%</a:t>
            </a:r>
          </a:p>
          <a:p>
            <a:pPr marL="0" indent="0">
              <a:buNone/>
            </a:pPr>
            <a:r>
              <a:rPr lang="en-US" sz="2000" dirty="0" err="1">
                <a:latin typeface="Candara" panose="020E0502030303020204" pitchFamily="34" charset="0"/>
              </a:rPr>
              <a:t>Pozor</a:t>
            </a:r>
            <a:r>
              <a:rPr lang="en-US" sz="2000" dirty="0">
                <a:latin typeface="Candara" panose="020E0502030303020204" pitchFamily="34" charset="0"/>
              </a:rPr>
              <a:t> </a:t>
            </a:r>
            <a:r>
              <a:rPr lang="en-US" sz="2000" dirty="0" err="1">
                <a:latin typeface="Candara" panose="020E0502030303020204" pitchFamily="34" charset="0"/>
              </a:rPr>
              <a:t>na</a:t>
            </a:r>
            <a:r>
              <a:rPr lang="en-US" sz="2000" dirty="0">
                <a:latin typeface="Candara" panose="020E0502030303020204" pitchFamily="34" charset="0"/>
              </a:rPr>
              <a:t> </a:t>
            </a:r>
            <a:r>
              <a:rPr lang="en-US" sz="2000" dirty="0" err="1">
                <a:latin typeface="Candara" panose="020E0502030303020204" pitchFamily="34" charset="0"/>
              </a:rPr>
              <a:t>extr</a:t>
            </a:r>
            <a:r>
              <a:rPr lang="cs-CZ" sz="2000" dirty="0" err="1">
                <a:latin typeface="Candara" panose="020E0502030303020204" pitchFamily="34" charset="0"/>
              </a:rPr>
              <a:t>émně</a:t>
            </a:r>
            <a:r>
              <a:rPr lang="cs-CZ" sz="2000" dirty="0">
                <a:latin typeface="Candara" panose="020E0502030303020204" pitchFamily="34" charset="0"/>
              </a:rPr>
              <a:t> odlehlé hodnoty – např jedna hodnota je o 2 řády jinde než ostatní - vyloučit</a:t>
            </a:r>
          </a:p>
          <a:p>
            <a:pPr marL="0" indent="0">
              <a:buNone/>
            </a:pPr>
            <a:r>
              <a:rPr lang="cs-CZ" sz="2000" dirty="0">
                <a:latin typeface="Candara" panose="020E0502030303020204" pitchFamily="34" charset="0"/>
              </a:rPr>
              <a:t>Vypočítejte průměr koncentrací pro jednotlivé taxony</a:t>
            </a:r>
            <a:endParaRPr lang="en-US" sz="20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20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ndara" panose="020E0502030303020204" pitchFamily="34" charset="0"/>
                <a:sym typeface="Wingdings" panose="05000000000000000000" pitchFamily="2" charset="2"/>
              </a:rPr>
              <a:t></a:t>
            </a:r>
            <a:r>
              <a:rPr lang="cs-CZ" sz="2000" dirty="0">
                <a:latin typeface="Candara" panose="020E0502030303020204" pitchFamily="34" charset="0"/>
              </a:rPr>
              <a:t>Výsledky vyhledávání a predikce + vlastní interpretaci odevzdejte v Excelu do Odevzdávárny</a:t>
            </a:r>
          </a:p>
          <a:p>
            <a:pPr marL="0" indent="0">
              <a:buNone/>
            </a:pPr>
            <a:endParaRPr lang="cs-CZ" sz="2000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sz="2000" b="1" dirty="0">
                <a:latin typeface="Candara" panose="020E0502030303020204" pitchFamily="34" charset="0"/>
              </a:rPr>
              <a:t>BONUS</a:t>
            </a:r>
            <a:r>
              <a:rPr lang="cs-CZ" sz="2000" dirty="0">
                <a:latin typeface="Candara" panose="020E0502030303020204" pitchFamily="34" charset="0"/>
              </a:rPr>
              <a:t> - </a:t>
            </a:r>
            <a:r>
              <a:rPr lang="cs-CZ" sz="2000" b="1" dirty="0" err="1">
                <a:latin typeface="Candara" panose="020E0502030303020204" pitchFamily="34" charset="0"/>
              </a:rPr>
              <a:t>Diuron</a:t>
            </a:r>
            <a:r>
              <a:rPr lang="cs-CZ" sz="2000" b="1" dirty="0">
                <a:latin typeface="Candara" panose="020E0502030303020204" pitchFamily="34" charset="0"/>
              </a:rPr>
              <a:t> </a:t>
            </a:r>
            <a:r>
              <a:rPr lang="cs-CZ" sz="2000" dirty="0">
                <a:latin typeface="Candara" panose="020E0502030303020204" pitchFamily="34" charset="0"/>
              </a:rPr>
              <a:t>– CAS 330-54-1 - Vyhledejte toxicitu v ECOTOX databázi – 72h test s </a:t>
            </a:r>
            <a:r>
              <a:rPr lang="cs-CZ" sz="2000" i="1" dirty="0" err="1">
                <a:latin typeface="Candara" panose="020E0502030303020204" pitchFamily="34" charset="0"/>
              </a:rPr>
              <a:t>Pseudokirchneriella</a:t>
            </a:r>
            <a:r>
              <a:rPr lang="cs-CZ" sz="2000" i="1" dirty="0">
                <a:latin typeface="Candara" panose="020E0502030303020204" pitchFamily="34" charset="0"/>
              </a:rPr>
              <a:t> </a:t>
            </a:r>
            <a:r>
              <a:rPr lang="cs-CZ" sz="2000" i="1" dirty="0" err="1">
                <a:latin typeface="Candara" panose="020E0502030303020204" pitchFamily="34" charset="0"/>
              </a:rPr>
              <a:t>subcapitata</a:t>
            </a:r>
            <a:r>
              <a:rPr lang="cs-CZ" sz="2000" i="1" dirty="0">
                <a:latin typeface="Candara" panose="020E0502030303020204" pitchFamily="34" charset="0"/>
              </a:rPr>
              <a:t> – </a:t>
            </a:r>
            <a:r>
              <a:rPr lang="cs-CZ" sz="2000" dirty="0">
                <a:latin typeface="Candara" panose="020E0502030303020204" pitchFamily="34" charset="0"/>
              </a:rPr>
              <a:t>porovnejte s vlastními výsledky ze cvičení</a:t>
            </a:r>
          </a:p>
        </p:txBody>
      </p:sp>
    </p:spTree>
    <p:extLst>
      <p:ext uri="{BB962C8B-B14F-4D97-AF65-F5344CB8AC3E}">
        <p14:creationId xmlns:p14="http://schemas.microsoft.com/office/powerpoint/2010/main" val="343247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1CBAD-314C-4090-88A3-8A108A544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Proč je důležité umět dohledat či predikovat (eko)toxicitu látek? 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438A4C-2891-4B3C-9A25-87007AD1F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Můžeme tak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ušetřit spoustu času a prostředků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vynaložených na zbytečné testování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Získáme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představu o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dostupnosti ekotoxikologických dat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dané látce pro jednotlivé taxony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Získáme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představu o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toxicitě dané látky pro jednotlivé taxony 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en-US" b="1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Můžeme snáze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plánovat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budoucí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experiment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projekty</a:t>
            </a:r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Můžeme získat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pro </a:t>
            </a:r>
            <a:r>
              <a:rPr lang="cs-CZ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posouzení ekologického rizika </a:t>
            </a:r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jednotlivých látek nebo pro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tvorbu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ekotoxikologických</a:t>
            </a:r>
            <a:r>
              <a:rPr lang="en-US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modelů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jako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SSD (Species Sensitivity Distribution models =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Modelů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rozložení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citlivoti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druhů</a:t>
            </a:r>
            <a:r>
              <a:rPr lang="en-US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4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654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A83770-D130-4CAE-9A58-4E8D03076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Kde lze dohledat existující experimentální (eko)toxikologická data?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96209C-5169-4367-8E0B-B3A9E2162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recenzované vědecké články</a:t>
            </a:r>
          </a:p>
          <a:p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dokumenty vydané regulačními orgány vlád a mezinárodních organizací (OECD)</a:t>
            </a:r>
          </a:p>
          <a:p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soukromý sektor - nejsou volně přístupná</a:t>
            </a:r>
          </a:p>
          <a:p>
            <a:endParaRPr lang="cs-CZ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3200" b="1" dirty="0"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veřejně dostupné ekotoxikologické databáze</a:t>
            </a:r>
          </a:p>
          <a:p>
            <a:pPr marL="0" indent="0">
              <a:buNone/>
            </a:pPr>
            <a:endParaRPr lang="en-US" dirty="0"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4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163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6762D7-3286-4B9C-A011-E34F173E3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dirty="0">
                <a:solidFill>
                  <a:srgbClr val="00B0F0"/>
                </a:solidFill>
                <a:effectLst/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Ekotoxikologické databáze</a:t>
            </a:r>
            <a:endParaRPr lang="en-US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FE56BB-7AD1-4D23-A441-3C613E603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252"/>
            <a:ext cx="10664687" cy="4955623"/>
          </a:xfrm>
        </p:spPr>
        <p:txBody>
          <a:bodyPr>
            <a:normAutofit fontScale="62500" lnSpcReduction="20000"/>
          </a:bodyPr>
          <a:lstStyle/>
          <a:p>
            <a:r>
              <a:rPr lang="cs-CZ" altLang="en-US" sz="2900" b="1" dirty="0" err="1">
                <a:latin typeface="Candara" panose="020E0502030303020204" pitchFamily="34" charset="0"/>
              </a:rPr>
              <a:t>Pubchem</a:t>
            </a:r>
            <a:r>
              <a:rPr lang="cs-CZ" altLang="en-US" sz="2900" b="1" dirty="0">
                <a:latin typeface="Candara" panose="020E0502030303020204" pitchFamily="34" charset="0"/>
              </a:rPr>
              <a:t> </a:t>
            </a:r>
          </a:p>
          <a:p>
            <a:r>
              <a:rPr lang="cs-CZ" altLang="en-US" sz="2900" b="1" dirty="0">
                <a:latin typeface="Candara" panose="020E0502030303020204" pitchFamily="34" charset="0"/>
              </a:rPr>
              <a:t>ECOTOX (US EPA)</a:t>
            </a:r>
            <a:r>
              <a:rPr lang="cs-CZ" altLang="en-US" sz="2900" b="1" dirty="0">
                <a:latin typeface="Candara" panose="020E0502030303020204" pitchFamily="34" charset="0"/>
                <a:hlinkClick r:id="rId2"/>
              </a:rPr>
              <a:t> </a:t>
            </a:r>
            <a:r>
              <a:rPr lang="cs-CZ" altLang="en-US" sz="2900" b="1" dirty="0">
                <a:latin typeface="Candara" panose="020E0502030303020204" pitchFamily="34" charset="0"/>
                <a:hlinkClick r:id="rId3"/>
              </a:rPr>
              <a:t>https://cfpub.epa.gov/</a:t>
            </a:r>
            <a:r>
              <a:rPr lang="cs-CZ" altLang="en-US" sz="2900" b="1" dirty="0" err="1">
                <a:latin typeface="Candara" panose="020E0502030303020204" pitchFamily="34" charset="0"/>
                <a:hlinkClick r:id="rId3"/>
              </a:rPr>
              <a:t>ecotox</a:t>
            </a:r>
            <a:r>
              <a:rPr lang="cs-CZ" altLang="en-US" sz="2900" b="1" dirty="0">
                <a:latin typeface="Candara" panose="020E0502030303020204" pitchFamily="34" charset="0"/>
                <a:hlinkClick r:id="rId3"/>
              </a:rPr>
              <a:t>/</a:t>
            </a:r>
            <a:r>
              <a:rPr lang="cs-CZ" altLang="en-US" sz="3000" b="1" dirty="0">
                <a:latin typeface="Candara" panose="020E0502030303020204" pitchFamily="34" charset="0"/>
              </a:rPr>
              <a:t>;</a:t>
            </a:r>
            <a:r>
              <a:rPr lang="cs-CZ" altLang="cs-CZ" sz="3000" b="1" dirty="0">
                <a:latin typeface="Candara" panose="020E0502030303020204" pitchFamily="34" charset="0"/>
              </a:rPr>
              <a:t> </a:t>
            </a:r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http://www.epa.gov/iris/</a:t>
            </a:r>
          </a:p>
          <a:p>
            <a:r>
              <a:rPr lang="cs-CZ" altLang="en-US" sz="1200" dirty="0">
                <a:latin typeface="Candara" panose="020E0502030303020204" pitchFamily="34" charset="0"/>
              </a:rPr>
              <a:t>ECHA </a:t>
            </a:r>
            <a:r>
              <a:rPr lang="en-US" altLang="cs-CZ" sz="1200" dirty="0">
                <a:latin typeface="Candara" panose="020E0502030303020204" pitchFamily="34" charset="0"/>
                <a:hlinkClick r:id="rId4"/>
              </a:rPr>
              <a:t>http://echa.europa.eu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IUCLID 6 (ECHA)</a:t>
            </a:r>
            <a:r>
              <a:rPr lang="en-US" altLang="en-US" sz="1200" dirty="0">
                <a:latin typeface="Candara" panose="020E0502030303020204" pitchFamily="34" charset="0"/>
              </a:rPr>
              <a:t> </a:t>
            </a:r>
            <a:r>
              <a:rPr lang="en-US" altLang="en-US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https://iuclid6.echa.europa.eu/</a:t>
            </a:r>
            <a:endParaRPr lang="cs-CZ" altLang="en-US" sz="1200" u="sng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PAN Pesticide Database (PAN </a:t>
            </a:r>
            <a:r>
              <a:rPr lang="cs-CZ" altLang="en-US" sz="1200" dirty="0" err="1">
                <a:latin typeface="Candara" panose="020E0502030303020204" pitchFamily="34" charset="0"/>
              </a:rPr>
              <a:t>North</a:t>
            </a:r>
            <a:r>
              <a:rPr lang="cs-CZ" altLang="en-US" sz="1200" dirty="0">
                <a:latin typeface="Candara" panose="020E0502030303020204" pitchFamily="34" charset="0"/>
              </a:rPr>
              <a:t> America)</a:t>
            </a:r>
            <a:r>
              <a:rPr lang="en-US" altLang="en-US" sz="1200" dirty="0">
                <a:latin typeface="Candara" panose="020E0502030303020204" pitchFamily="34" charset="0"/>
              </a:rPr>
              <a:t>; </a:t>
            </a:r>
            <a:r>
              <a:rPr lang="cs-CZ" altLang="en-US" sz="1200" dirty="0">
                <a:latin typeface="Candara" panose="020E0502030303020204" pitchFamily="34" charset="0"/>
                <a:hlinkClick r:id="rId5"/>
              </a:rPr>
              <a:t>http://www.pesticideinfo.org/</a:t>
            </a:r>
            <a:endParaRPr lang="cs-CZ" altLang="en-US" sz="1200" dirty="0">
              <a:latin typeface="Candara" panose="020E0502030303020204" pitchFamily="34" charset="0"/>
            </a:endParaRPr>
          </a:p>
          <a:p>
            <a:r>
              <a:rPr lang="cs-CZ" altLang="en-US" sz="2900" b="1" dirty="0">
                <a:latin typeface="Candara" panose="020E0502030303020204" pitchFamily="34" charset="0"/>
              </a:rPr>
              <a:t>PPDB (University </a:t>
            </a:r>
            <a:r>
              <a:rPr lang="cs-CZ" altLang="en-US" sz="2900" b="1" dirty="0" err="1">
                <a:latin typeface="Candara" panose="020E0502030303020204" pitchFamily="34" charset="0"/>
              </a:rPr>
              <a:t>of</a:t>
            </a:r>
            <a:r>
              <a:rPr lang="cs-CZ" altLang="en-US" sz="2900" b="1" dirty="0">
                <a:latin typeface="Candara" panose="020E0502030303020204" pitchFamily="34" charset="0"/>
              </a:rPr>
              <a:t> </a:t>
            </a:r>
            <a:r>
              <a:rPr lang="cs-CZ" altLang="en-US" sz="2900" b="1" dirty="0" err="1">
                <a:latin typeface="Candara" panose="020E0502030303020204" pitchFamily="34" charset="0"/>
              </a:rPr>
              <a:t>Hertfordshire</a:t>
            </a:r>
            <a:r>
              <a:rPr lang="cs-CZ" altLang="en-US" sz="2900" b="1" dirty="0">
                <a:latin typeface="Candara" panose="020E0502030303020204" pitchFamily="34" charset="0"/>
              </a:rPr>
              <a:t>)</a:t>
            </a:r>
            <a:r>
              <a:rPr lang="en-US" altLang="en-US" sz="2900" b="1" dirty="0">
                <a:latin typeface="Candara" panose="020E0502030303020204" pitchFamily="34" charset="0"/>
              </a:rPr>
              <a:t> </a:t>
            </a:r>
            <a:r>
              <a:rPr lang="cs-CZ" altLang="en-US" sz="2900" b="1" dirty="0">
                <a:latin typeface="Candara" panose="020E0502030303020204" pitchFamily="34" charset="0"/>
                <a:hlinkClick r:id="rId6"/>
              </a:rPr>
              <a:t>http://sitem.herts.ac.uk/aeru/ppdb/en/</a:t>
            </a:r>
            <a:endParaRPr lang="cs-CZ" altLang="en-US" sz="2900" b="1" dirty="0"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EFSA  </a:t>
            </a:r>
            <a:r>
              <a:rPr lang="cs-CZ" altLang="en-US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https://www.efsa.europa.eu/</a:t>
            </a:r>
          </a:p>
          <a:p>
            <a:r>
              <a:rPr lang="cs-CZ" altLang="cs-CZ" sz="1200" dirty="0">
                <a:latin typeface="Candara" panose="020E0502030303020204" pitchFamily="34" charset="0"/>
                <a:hlinkClick r:id="rId7"/>
              </a:rPr>
              <a:t>https://www.efsa.europa.eu/en/data/chemical-hazards-data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en-US" sz="1200" dirty="0">
                <a:latin typeface="Candara" panose="020E0502030303020204" pitchFamily="34" charset="0"/>
              </a:rPr>
              <a:t>ETOX (UBA) </a:t>
            </a:r>
            <a:r>
              <a:rPr lang="cs-CZ" altLang="cs-CZ" sz="1200" dirty="0">
                <a:latin typeface="Candara" panose="020E0502030303020204" pitchFamily="34" charset="0"/>
                <a:hlinkClick r:id="rId8"/>
              </a:rPr>
              <a:t>http://webetox.uba.de/webETOX/public/download/file.do?id=4 </a:t>
            </a:r>
            <a:r>
              <a:rPr lang="cs-CZ" altLang="cs-CZ" sz="1200" dirty="0">
                <a:latin typeface="Candara" panose="020E0502030303020204" pitchFamily="34" charset="0"/>
              </a:rPr>
              <a:t>- </a:t>
            </a:r>
            <a:r>
              <a:rPr lang="cs-CZ" altLang="cs-CZ" sz="1200" dirty="0" err="1">
                <a:latin typeface="Candara" panose="020E0502030303020204" pitchFamily="34" charset="0"/>
              </a:rPr>
              <a:t>links</a:t>
            </a:r>
            <a:r>
              <a:rPr lang="cs-CZ" altLang="cs-CZ" sz="1200" dirty="0">
                <a:latin typeface="Candara" panose="020E0502030303020204" pitchFamily="34" charset="0"/>
              </a:rPr>
              <a:t> to </a:t>
            </a:r>
            <a:r>
              <a:rPr lang="cs-CZ" altLang="cs-CZ" sz="1200" dirty="0" err="1">
                <a:latin typeface="Candara" panose="020E0502030303020204" pitchFamily="34" charset="0"/>
              </a:rPr>
              <a:t>other</a:t>
            </a:r>
            <a:r>
              <a:rPr lang="cs-CZ" altLang="cs-CZ" sz="1200" dirty="0">
                <a:latin typeface="Candara" panose="020E0502030303020204" pitchFamily="34" charset="0"/>
              </a:rPr>
              <a:t> </a:t>
            </a:r>
            <a:r>
              <a:rPr lang="cs-CZ" altLang="cs-CZ" sz="1200" dirty="0" err="1">
                <a:latin typeface="Candara" panose="020E0502030303020204" pitchFamily="34" charset="0"/>
              </a:rPr>
              <a:t>relevant</a:t>
            </a:r>
            <a:r>
              <a:rPr lang="cs-CZ" altLang="cs-CZ" sz="1200" dirty="0">
                <a:latin typeface="Candara" panose="020E0502030303020204" pitchFamily="34" charset="0"/>
              </a:rPr>
              <a:t> web </a:t>
            </a:r>
            <a:r>
              <a:rPr lang="cs-CZ" altLang="cs-CZ" sz="1200" dirty="0" err="1">
                <a:latin typeface="Candara" panose="020E0502030303020204" pitchFamily="34" charset="0"/>
              </a:rPr>
              <a:t>pages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en-US" altLang="cs-CZ" sz="1200" dirty="0">
                <a:latin typeface="Candara" panose="020E0502030303020204" pitchFamily="34" charset="0"/>
                <a:hlinkClick r:id="rId4"/>
              </a:rPr>
              <a:t>https://iutox.org/tox-resources.asp </a:t>
            </a:r>
            <a:r>
              <a:rPr lang="cs-CZ" altLang="cs-CZ" sz="1200" dirty="0">
                <a:latin typeface="Candara" panose="020E0502030303020204" pitchFamily="34" charset="0"/>
              </a:rPr>
              <a:t>- </a:t>
            </a:r>
            <a:r>
              <a:rPr lang="cs-CZ" altLang="cs-CZ" sz="1200" dirty="0" err="1">
                <a:latin typeface="Candara" panose="020E0502030303020204" pitchFamily="34" charset="0"/>
              </a:rPr>
              <a:t>links</a:t>
            </a:r>
            <a:r>
              <a:rPr lang="cs-CZ" altLang="cs-CZ" sz="1200" dirty="0">
                <a:latin typeface="Candara" panose="020E0502030303020204" pitchFamily="34" charset="0"/>
              </a:rPr>
              <a:t> to </a:t>
            </a:r>
            <a:r>
              <a:rPr lang="cs-CZ" altLang="cs-CZ" sz="1200" dirty="0" err="1">
                <a:latin typeface="Candara" panose="020E0502030303020204" pitchFamily="34" charset="0"/>
              </a:rPr>
              <a:t>other</a:t>
            </a:r>
            <a:r>
              <a:rPr lang="cs-CZ" altLang="cs-CZ" sz="1200" dirty="0">
                <a:latin typeface="Candara" panose="020E0502030303020204" pitchFamily="34" charset="0"/>
              </a:rPr>
              <a:t> </a:t>
            </a:r>
            <a:r>
              <a:rPr lang="cs-CZ" altLang="cs-CZ" sz="1200" dirty="0" err="1">
                <a:latin typeface="Candara" panose="020E0502030303020204" pitchFamily="34" charset="0"/>
              </a:rPr>
              <a:t>relevant</a:t>
            </a:r>
            <a:r>
              <a:rPr lang="cs-CZ" altLang="cs-CZ" sz="1200" dirty="0">
                <a:latin typeface="Candara" panose="020E0502030303020204" pitchFamily="34" charset="0"/>
              </a:rPr>
              <a:t> web </a:t>
            </a:r>
            <a:r>
              <a:rPr lang="cs-CZ" altLang="cs-CZ" sz="1200" dirty="0" err="1">
                <a:latin typeface="Candara" panose="020E0502030303020204" pitchFamily="34" charset="0"/>
              </a:rPr>
              <a:t>pages</a:t>
            </a:r>
            <a:endParaRPr lang="cs-CZ" altLang="cs-CZ" sz="1200" dirty="0">
              <a:latin typeface="Candara" panose="020E0502030303020204" pitchFamily="34" charset="0"/>
              <a:hlinkClick r:id="rId4"/>
            </a:endParaRPr>
          </a:p>
          <a:p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http://www.echemportal.org/</a:t>
            </a:r>
          </a:p>
          <a:p>
            <a:r>
              <a:rPr lang="cs-CZ" altLang="cs-CZ" sz="1200" dirty="0">
                <a:latin typeface="Candara" panose="020E0502030303020204" pitchFamily="34" charset="0"/>
                <a:hlinkClick r:id="rId9"/>
              </a:rPr>
              <a:t>https://www.echemportal.org/echemportal/page.action?pageID=9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cs-CZ" sz="1200" dirty="0">
                <a:latin typeface="Candara" panose="020E0502030303020204" pitchFamily="34" charset="0"/>
                <a:hlinkClick r:id="rId8"/>
              </a:rPr>
              <a:t>https://toxnet.nlm.nih.gov/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cs-CZ" sz="1200" dirty="0">
                <a:latin typeface="Candara" panose="020E0502030303020204" pitchFamily="34" charset="0"/>
                <a:hlinkClick r:id="rId10"/>
              </a:rPr>
              <a:t>https://envirotoxinfo.nlm.nih.gov/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cs-CZ" altLang="cs-CZ" sz="1200" dirty="0">
                <a:latin typeface="Candara" panose="020E0502030303020204" pitchFamily="34" charset="0"/>
                <a:hlinkClick r:id="rId11"/>
              </a:rPr>
              <a:t>https://www.atsdr.cdc.gov/substances/index.asp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en-US" altLang="cs-CZ" sz="1200" dirty="0">
                <a:latin typeface="Candara" panose="020E0502030303020204" pitchFamily="34" charset="0"/>
                <a:hlinkClick r:id="rId12"/>
              </a:rPr>
              <a:t>http://www.wfduk.org/UK_Environmental_Standards/stakeholder_reviews/stakeholder_review_1-2007/sr1-2007-reports/</a:t>
            </a:r>
            <a:r>
              <a:rPr lang="en-US" altLang="cs-CZ" sz="1200" dirty="0">
                <a:latin typeface="Candara" panose="020E0502030303020204" pitchFamily="34" charset="0"/>
              </a:rPr>
              <a:t> </a:t>
            </a:r>
            <a:endParaRPr lang="cs-CZ" altLang="cs-CZ" sz="1200" dirty="0">
              <a:latin typeface="Candara" panose="020E0502030303020204" pitchFamily="34" charset="0"/>
            </a:endParaRPr>
          </a:p>
          <a:p>
            <a:r>
              <a:rPr lang="en-US" altLang="cs-CZ" sz="1200" u="sng" dirty="0">
                <a:latin typeface="Candara" panose="020E0502030303020204" pitchFamily="34" charset="0"/>
                <a:hlinkClick r:id="rId13"/>
              </a:rPr>
              <a:t>http://evidence.environment-agency.gov.uk/</a:t>
            </a:r>
            <a:r>
              <a:rPr lang="en-US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ChemicalStandards/</a:t>
            </a:r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 </a:t>
            </a:r>
            <a:r>
              <a:rPr lang="en-US" altLang="cs-CZ" sz="1200" u="sng" dirty="0">
                <a:solidFill>
                  <a:srgbClr val="0070C0"/>
                </a:solidFill>
                <a:latin typeface="Candara" panose="020E0502030303020204" pitchFamily="34" charset="0"/>
              </a:rPr>
              <a:t>Home.aspx</a:t>
            </a:r>
            <a:endParaRPr lang="cs-CZ" altLang="cs-CZ" sz="1200" u="sng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r>
              <a:rPr lang="cs-CZ" altLang="cs-CZ" sz="1200" u="sng" dirty="0">
                <a:solidFill>
                  <a:srgbClr val="0070C0"/>
                </a:solidFill>
                <a:latin typeface="Candara" panose="020E0502030303020204" pitchFamily="34" charset="0"/>
                <a:hlinkClick r:id="rId5"/>
              </a:rPr>
              <a:t>http://www.pesticideinfo.org/</a:t>
            </a:r>
            <a:endParaRPr lang="cs-CZ" altLang="cs-CZ" sz="1200" u="sng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r>
              <a:rPr lang="cs-CZ" altLang="cs-CZ" sz="2900" b="1" u="sng" dirty="0">
                <a:latin typeface="Candara" panose="020E0502030303020204" pitchFamily="34" charset="0"/>
              </a:rPr>
              <a:t>US EPA </a:t>
            </a:r>
            <a:r>
              <a:rPr lang="cs-CZ" altLang="cs-CZ" sz="2900" b="1" u="sng" dirty="0" err="1">
                <a:latin typeface="Candara" panose="020E0502030303020204" pitchFamily="34" charset="0"/>
              </a:rPr>
              <a:t>CompTox</a:t>
            </a:r>
            <a:r>
              <a:rPr lang="cs-CZ" altLang="cs-CZ" sz="2900" b="1" u="sng" dirty="0">
                <a:latin typeface="Candara" panose="020E0502030303020204" pitchFamily="34" charset="0"/>
              </a:rPr>
              <a:t> Dashboard  </a:t>
            </a:r>
            <a:r>
              <a:rPr lang="cs-CZ" altLang="cs-CZ" sz="2900" b="1" u="sng" dirty="0">
                <a:solidFill>
                  <a:srgbClr val="0070C0"/>
                </a:solidFill>
                <a:latin typeface="Candara" panose="020E0502030303020204" pitchFamily="34" charset="0"/>
                <a:hlinkClick r:id="rId14"/>
              </a:rPr>
              <a:t>https://comptox.epa.gov/dashboard/</a:t>
            </a:r>
            <a:endParaRPr lang="cs-CZ" altLang="cs-CZ" sz="2900" b="1" u="sng" dirty="0">
              <a:solidFill>
                <a:srgbClr val="0070C0"/>
              </a:solidFill>
              <a:latin typeface="Candara" panose="020E0502030303020204" pitchFamily="34" charset="0"/>
            </a:endParaRPr>
          </a:p>
          <a:p>
            <a:r>
              <a:rPr lang="cs-CZ" altLang="cs-CZ" sz="2900" b="1" u="sng" dirty="0">
                <a:latin typeface="Candara" panose="020E050203030302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NORMAN Network </a:t>
            </a:r>
            <a:r>
              <a:rPr lang="cs-CZ" altLang="cs-CZ" sz="2900" b="1" u="sng" dirty="0">
                <a:solidFill>
                  <a:srgbClr val="0563C1"/>
                </a:solidFill>
                <a:latin typeface="Candara" panose="020E050203030302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https://www.norman-network.com/nds/ecotox/ecotoxIndex.php</a:t>
            </a:r>
            <a:r>
              <a:rPr lang="cs-CZ" altLang="cs-CZ" sz="2900" b="1" u="sng" dirty="0">
                <a:solidFill>
                  <a:srgbClr val="0070C0"/>
                </a:solidFill>
                <a:latin typeface="Candara" panose="020E0502030303020204" pitchFamily="34" charset="0"/>
              </a:rPr>
              <a:t> - </a:t>
            </a:r>
            <a:r>
              <a:rPr lang="cs-CZ" altLang="cs-CZ" sz="2900" u="sng" dirty="0" err="1">
                <a:latin typeface="Candara" panose="020E0502030303020204" pitchFamily="34" charset="0"/>
              </a:rPr>
              <a:t>lowest</a:t>
            </a:r>
            <a:r>
              <a:rPr lang="cs-CZ" altLang="cs-CZ" sz="2900" u="sng" dirty="0">
                <a:latin typeface="Candara" panose="020E0502030303020204" pitchFamily="34" charset="0"/>
              </a:rPr>
              <a:t> </a:t>
            </a:r>
            <a:r>
              <a:rPr lang="cs-CZ" altLang="cs-CZ" sz="2900" u="sng" dirty="0" err="1">
                <a:latin typeface="Candara" panose="020E0502030303020204" pitchFamily="34" charset="0"/>
              </a:rPr>
              <a:t>PNECs</a:t>
            </a:r>
            <a:endParaRPr lang="cs-CZ" altLang="cs-CZ" sz="2900" u="sng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75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055625-BFFF-4C88-8293-C24B3FFB4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488" y="999874"/>
            <a:ext cx="11265569" cy="1325563"/>
          </a:xfrm>
        </p:spPr>
        <p:txBody>
          <a:bodyPr>
            <a:normAutofit fontScale="90000"/>
          </a:bodyPr>
          <a:lstStyle/>
          <a:p>
            <a:r>
              <a:rPr lang="cs-CZ" altLang="en-US" sz="5300" b="1" dirty="0">
                <a:solidFill>
                  <a:srgbClr val="00B0F0"/>
                </a:solidFill>
                <a:latin typeface="Candara" panose="020E0502030303020204" pitchFamily="34" charset="0"/>
              </a:rPr>
              <a:t>ECOTOX Database (US EPA)</a:t>
            </a:r>
            <a:r>
              <a:rPr lang="cs-CZ" altLang="en-US" sz="5300" b="1" dirty="0">
                <a:solidFill>
                  <a:srgbClr val="00B0F0"/>
                </a:solidFill>
                <a:latin typeface="Candara" panose="020E05020303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altLang="en-US" sz="4400" b="1" dirty="0">
                <a:latin typeface="Candara" panose="020E0502030303020204" pitchFamily="34" charset="0"/>
                <a:hlinkClick r:id="rId3"/>
              </a:rPr>
              <a:t>https://cfpub.epa.gov/ecotox/</a:t>
            </a:r>
            <a:br>
              <a:rPr lang="cs-CZ" altLang="en-US" sz="4400" b="1" dirty="0">
                <a:latin typeface="Candara" panose="020E0502030303020204" pitchFamily="34" charset="0"/>
              </a:rPr>
            </a:br>
            <a:br>
              <a:rPr lang="cs-CZ" altLang="en-US" sz="4400" b="1" dirty="0">
                <a:latin typeface="Candara" panose="020E0502030303020204" pitchFamily="34" charset="0"/>
              </a:rPr>
            </a:br>
            <a:r>
              <a:rPr lang="cs-CZ" altLang="en-US" sz="3600" b="1" dirty="0">
                <a:latin typeface="Candara" panose="020E0502030303020204" pitchFamily="34" charset="0"/>
              </a:rPr>
              <a:t>https://cfpub.epa.gov/ecotox/help.cfm?sub=term-appendix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3EFF3B-1C32-48D9-9DA2-9686EDB57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757" y="3116180"/>
            <a:ext cx="10904622" cy="330266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dirty="0">
                <a:latin typeface="Candara" panose="020E0502030303020204" pitchFamily="34" charset="0"/>
              </a:rPr>
              <a:t>                    </a:t>
            </a:r>
            <a:r>
              <a:rPr lang="cs-CZ" sz="4300" dirty="0">
                <a:latin typeface="Candara" panose="020E0502030303020204" pitchFamily="34" charset="0"/>
              </a:rPr>
              <a:t>Demonstrace vyhledávání </a:t>
            </a:r>
            <a:endParaRPr lang="cs-CZ" sz="3600" dirty="0">
              <a:latin typeface="Candara" panose="020E0502030303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3000" b="1" dirty="0" err="1">
                <a:latin typeface="Candara" panose="020E0502030303020204" pitchFamily="34" charset="0"/>
              </a:rPr>
              <a:t>Permethrin</a:t>
            </a:r>
            <a:r>
              <a:rPr lang="cs-CZ" sz="3000" dirty="0">
                <a:latin typeface="Candara" panose="020E0502030303020204" pitchFamily="34" charset="0"/>
              </a:rPr>
              <a:t> – CAS - </a:t>
            </a:r>
            <a:r>
              <a:rPr lang="en-US" sz="3000" b="0" i="0" dirty="0">
                <a:solidFill>
                  <a:srgbClr val="202124"/>
                </a:solidFill>
                <a:effectLst/>
                <a:latin typeface="Candara" panose="020E0502030303020204" pitchFamily="34" charset="0"/>
              </a:rPr>
              <a:t>52645-53-1</a:t>
            </a:r>
            <a:endParaRPr lang="cs-CZ" sz="3000" b="0" i="0" dirty="0">
              <a:solidFill>
                <a:srgbClr val="202124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Insekticid ze skupiny </a:t>
            </a:r>
            <a:r>
              <a:rPr lang="cs-CZ" sz="3000" dirty="0" err="1">
                <a:solidFill>
                  <a:srgbClr val="202124"/>
                </a:solidFill>
                <a:latin typeface="Candara" panose="020E0502030303020204" pitchFamily="34" charset="0"/>
              </a:rPr>
              <a:t>pyrethroidů</a:t>
            </a: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3000" b="1" dirty="0" err="1">
                <a:solidFill>
                  <a:srgbClr val="202124"/>
                </a:solidFill>
                <a:latin typeface="Candara" panose="020E0502030303020204" pitchFamily="34" charset="0"/>
              </a:rPr>
              <a:t>Secobarbital</a:t>
            </a: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 – CAS - 76-73-3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Barbiturát – prášky na spaní</a:t>
            </a:r>
            <a:endParaRPr lang="en-US" sz="3000" dirty="0">
              <a:latin typeface="Candara" panose="020E0502030303020204" pitchFamily="34" charset="0"/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F106B673-D88B-4307-BD24-CB02C6903A93}"/>
              </a:ext>
            </a:extLst>
          </p:cNvPr>
          <p:cNvSpPr/>
          <p:nvPr/>
        </p:nvSpPr>
        <p:spPr>
          <a:xfrm>
            <a:off x="782031" y="3244802"/>
            <a:ext cx="883630" cy="36839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6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95F27-58F1-4E4A-9551-7ECD7F495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Co dělat když neexistují žádná dostupná experimentální data?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BC56F-D05C-460B-90B8-6361EF576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4042"/>
            <a:ext cx="10515600" cy="448675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3300" b="1" i="1" dirty="0"/>
              <a:t>In </a:t>
            </a:r>
            <a:r>
              <a:rPr lang="cs-CZ" sz="3300" b="1" i="1" dirty="0" err="1"/>
              <a:t>silico</a:t>
            </a:r>
            <a:r>
              <a:rPr lang="cs-CZ" sz="3300" b="1" i="1" dirty="0"/>
              <a:t> </a:t>
            </a:r>
            <a:r>
              <a:rPr lang="cs-CZ" sz="3300" b="1" dirty="0"/>
              <a:t>predikce</a:t>
            </a:r>
          </a:p>
          <a:p>
            <a:r>
              <a:rPr lang="cs-CZ" dirty="0"/>
              <a:t>existuje mnoho různých přístupů (kvalitativní klasifikace, kvantitativní regrese, </a:t>
            </a:r>
            <a:r>
              <a:rPr lang="cs-CZ" dirty="0" err="1"/>
              <a:t>read-across</a:t>
            </a:r>
            <a:r>
              <a:rPr lang="cs-CZ" dirty="0"/>
              <a:t>)</a:t>
            </a:r>
          </a:p>
          <a:p>
            <a:r>
              <a:rPr lang="cs-CZ" dirty="0"/>
              <a:t>využití v toxikologii, farmakologii – vývoj léčivých látek (</a:t>
            </a:r>
            <a:r>
              <a:rPr lang="cs-CZ" dirty="0" err="1"/>
              <a:t>Drug</a:t>
            </a:r>
            <a:r>
              <a:rPr lang="cs-CZ" dirty="0"/>
              <a:t> Discovery)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QSAR modely - </a:t>
            </a:r>
            <a:r>
              <a:rPr lang="cs-CZ" b="1" dirty="0" err="1"/>
              <a:t>Quantitative</a:t>
            </a:r>
            <a:r>
              <a:rPr lang="cs-CZ" b="1" dirty="0"/>
              <a:t> </a:t>
            </a:r>
            <a:r>
              <a:rPr lang="cs-CZ" b="1" dirty="0" err="1"/>
              <a:t>structure</a:t>
            </a:r>
            <a:r>
              <a:rPr lang="cs-CZ" b="1" dirty="0"/>
              <a:t>–</a:t>
            </a:r>
            <a:r>
              <a:rPr lang="cs-CZ" b="1" dirty="0" err="1"/>
              <a:t>activity</a:t>
            </a:r>
            <a:r>
              <a:rPr lang="cs-CZ" b="1" dirty="0"/>
              <a:t> </a:t>
            </a:r>
            <a:r>
              <a:rPr lang="cs-CZ" b="1" dirty="0" err="1"/>
              <a:t>relationship</a:t>
            </a:r>
            <a:r>
              <a:rPr lang="cs-CZ" b="1" dirty="0"/>
              <a:t> 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dirty="0"/>
              <a:t>biologická aktivita může být vyjádřena kvantitativně jako koncentrace látky potřebné ke vzniku biologické odezvy 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dirty="0"/>
              <a:t>fyzikálně-chemické vlastnosti a struktury jsou vyjádřeny číselně (</a:t>
            </a:r>
            <a:r>
              <a:rPr lang="cs-CZ" dirty="0" err="1"/>
              <a:t>prediktorové</a:t>
            </a:r>
            <a:r>
              <a:rPr lang="cs-CZ" dirty="0"/>
              <a:t> proměnné) – lze mezi nimi hledat matematické vztahy, nebo kvantitativní závislosti struktury na aktivitě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dirty="0"/>
              <a:t>pokud je matematické vyjádření kvalitně validováno, dá se poté použit předpovědi chování nových chemických struktur</a:t>
            </a:r>
          </a:p>
          <a:p>
            <a:pPr>
              <a:buFont typeface="Calibri" panose="020F0502020204030204" pitchFamily="34" charset="0"/>
              <a:buChar char="⁻"/>
            </a:pPr>
            <a:endParaRPr lang="cs-CZ" dirty="0"/>
          </a:p>
          <a:p>
            <a:pPr marL="0" indent="0">
              <a:buNone/>
            </a:pPr>
            <a:r>
              <a:rPr lang="cs-CZ" sz="3300" i="1" dirty="0"/>
              <a:t>příklad</a:t>
            </a:r>
          </a:p>
          <a:p>
            <a:pPr marL="0" indent="0">
              <a:buNone/>
            </a:pPr>
            <a:r>
              <a:rPr lang="cs-CZ" sz="3300" b="1" dirty="0"/>
              <a:t>ECOSAR model (US EPA) - </a:t>
            </a:r>
            <a:r>
              <a:rPr lang="en-US" sz="3300" dirty="0" err="1"/>
              <a:t>ECOlogical</a:t>
            </a:r>
            <a:r>
              <a:rPr lang="en-US" sz="3300" dirty="0"/>
              <a:t> Structure-Activity Relationship Model</a:t>
            </a:r>
            <a:endParaRPr lang="cs-CZ" sz="3300" b="1" dirty="0"/>
          </a:p>
          <a:p>
            <a:pPr>
              <a:buFont typeface="Calibri" panose="020F0502020204030204" pitchFamily="34" charset="0"/>
              <a:buChar char="⁻"/>
            </a:pPr>
            <a:r>
              <a:rPr lang="cs-CZ" sz="3300" dirty="0"/>
              <a:t>jde o matematický model - klasifikuje chemické látky na základě strukturní podobnosti a podobnosti měřené toxicity pro vodní organismy</a:t>
            </a:r>
          </a:p>
          <a:p>
            <a:pPr>
              <a:buFont typeface="Calibri" panose="020F0502020204030204" pitchFamily="34" charset="0"/>
              <a:buChar char="⁻"/>
            </a:pPr>
            <a:r>
              <a:rPr lang="cs-CZ" sz="3300" dirty="0"/>
              <a:t>vystaven na experimentálních datech (</a:t>
            </a:r>
            <a:r>
              <a:rPr lang="cs-CZ" sz="3300" dirty="0" err="1"/>
              <a:t>training</a:t>
            </a:r>
            <a:r>
              <a:rPr lang="cs-CZ" sz="3300" dirty="0"/>
              <a:t> data set) pro cca 111 strukturních kategorií s rozsahem od velmi malých pro velmi velké molekuly (</a:t>
            </a:r>
            <a:r>
              <a:rPr lang="cs-CZ" sz="3300" dirty="0" err="1"/>
              <a:t>aromatic</a:t>
            </a:r>
            <a:r>
              <a:rPr lang="cs-CZ" sz="3300" dirty="0"/>
              <a:t> </a:t>
            </a:r>
            <a:r>
              <a:rPr lang="cs-CZ" sz="3300" dirty="0" err="1"/>
              <a:t>diazoniums</a:t>
            </a:r>
            <a:r>
              <a:rPr lang="cs-CZ" sz="3300" dirty="0"/>
              <a:t> – </a:t>
            </a:r>
            <a:r>
              <a:rPr lang="cs-CZ" sz="3300" dirty="0" err="1"/>
              <a:t>neutral</a:t>
            </a:r>
            <a:r>
              <a:rPr lang="cs-CZ" sz="3300" dirty="0"/>
              <a:t> </a:t>
            </a:r>
            <a:r>
              <a:rPr lang="cs-CZ" sz="3300" dirty="0" err="1"/>
              <a:t>organics</a:t>
            </a:r>
            <a:r>
              <a:rPr lang="cs-CZ" sz="3300" dirty="0"/>
              <a:t>)</a:t>
            </a:r>
          </a:p>
          <a:p>
            <a:pPr marL="0" indent="0">
              <a:buNone/>
            </a:pPr>
            <a:r>
              <a:rPr lang="cs-CZ" sz="3300" dirty="0"/>
              <a:t>                                                                                                                                                  </a:t>
            </a:r>
            <a:r>
              <a:rPr lang="cs-CZ" sz="4200" b="1" dirty="0">
                <a:solidFill>
                  <a:srgbClr val="00B0F0"/>
                </a:solidFill>
              </a:rPr>
              <a:t>JEN ORGANICKÉ LÁTKY !!!</a:t>
            </a:r>
            <a:endParaRPr lang="cs-CZ" sz="33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39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895F27-58F1-4E4A-9551-7ECD7F495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ECOSAR v2.0 (US EPA)</a:t>
            </a:r>
            <a:endParaRPr lang="en-US" b="1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BC56F-D05C-460B-90B8-6361EF576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4487"/>
            <a:ext cx="10515600" cy="3782475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en-US" dirty="0"/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BBF2D089-C9F7-4499-9875-C73FC07AD4CD}"/>
              </a:ext>
            </a:extLst>
          </p:cNvPr>
          <p:cNvSpPr txBox="1">
            <a:spLocks/>
          </p:cNvSpPr>
          <p:nvPr/>
        </p:nvSpPr>
        <p:spPr>
          <a:xfrm>
            <a:off x="838200" y="2053525"/>
            <a:ext cx="10157847" cy="4061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                    </a:t>
            </a:r>
            <a:endParaRPr lang="cs-CZ" sz="3600" dirty="0"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3600" dirty="0"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b="1" dirty="0" err="1">
                <a:latin typeface="Candara" panose="020E0502030303020204" pitchFamily="34" charset="0"/>
              </a:rPr>
              <a:t>Permethrin</a:t>
            </a:r>
            <a:r>
              <a:rPr lang="cs-CZ" sz="3000" dirty="0">
                <a:latin typeface="Candara" panose="020E0502030303020204" pitchFamily="34" charset="0"/>
              </a:rPr>
              <a:t> – CAS - </a:t>
            </a:r>
            <a:r>
              <a:rPr lang="en-US" sz="3000" dirty="0">
                <a:solidFill>
                  <a:srgbClr val="202124"/>
                </a:solidFill>
                <a:latin typeface="Candara" panose="020E0502030303020204" pitchFamily="34" charset="0"/>
              </a:rPr>
              <a:t>52645-53-1</a:t>
            </a: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Insekticid ze skupiny </a:t>
            </a:r>
            <a:r>
              <a:rPr lang="cs-CZ" sz="3000" dirty="0" err="1">
                <a:solidFill>
                  <a:srgbClr val="202124"/>
                </a:solidFill>
                <a:latin typeface="Candara" panose="020E0502030303020204" pitchFamily="34" charset="0"/>
              </a:rPr>
              <a:t>pyrethroidů</a:t>
            </a: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endParaRPr lang="cs-CZ" sz="3000" dirty="0">
              <a:solidFill>
                <a:srgbClr val="202124"/>
              </a:solidFill>
              <a:latin typeface="Candara" panose="020E0502030303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b="1" dirty="0" err="1">
                <a:solidFill>
                  <a:srgbClr val="202124"/>
                </a:solidFill>
                <a:latin typeface="Candara" panose="020E0502030303020204" pitchFamily="34" charset="0"/>
              </a:rPr>
              <a:t>Secobarbital</a:t>
            </a: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 – CAS - 76-73-3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000" dirty="0">
                <a:solidFill>
                  <a:srgbClr val="202124"/>
                </a:solidFill>
                <a:latin typeface="Candara" panose="020E0502030303020204" pitchFamily="34" charset="0"/>
              </a:rPr>
              <a:t>Barbiturát – prášky na spaní</a:t>
            </a:r>
            <a:endParaRPr lang="en-US" sz="3000" dirty="0">
              <a:latin typeface="Candara" panose="020E0502030303020204" pitchFamily="34" charset="0"/>
            </a:endParaRP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A78FE859-3122-412C-805E-A420E9C48A72}"/>
              </a:ext>
            </a:extLst>
          </p:cNvPr>
          <p:cNvSpPr/>
          <p:nvPr/>
        </p:nvSpPr>
        <p:spPr>
          <a:xfrm>
            <a:off x="1014915" y="2154264"/>
            <a:ext cx="883630" cy="36839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AB77FF3F-44BF-495D-9F39-2D82F9657C06}"/>
              </a:ext>
            </a:extLst>
          </p:cNvPr>
          <p:cNvSpPr/>
          <p:nvPr/>
        </p:nvSpPr>
        <p:spPr>
          <a:xfrm>
            <a:off x="2855305" y="1612656"/>
            <a:ext cx="814074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latin typeface="Candara" panose="020E0502030303020204" pitchFamily="34" charset="0"/>
              </a:rPr>
              <a:t>Demonstrace </a:t>
            </a:r>
            <a:r>
              <a:rPr lang="cs-CZ" sz="4000" dirty="0"/>
              <a:t>predikce modelem ECOSAR v2.0 (US EPA) </a:t>
            </a:r>
          </a:p>
        </p:txBody>
      </p:sp>
    </p:spTree>
    <p:extLst>
      <p:ext uri="{BB962C8B-B14F-4D97-AF65-F5344CB8AC3E}">
        <p14:creationId xmlns:p14="http://schemas.microsoft.com/office/powerpoint/2010/main" val="901819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C599E-F055-4629-8A73-DB2A03F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ECOSAR v2.0 (US EPA)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113C85-01A9-42DD-84A3-D06950F99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https://www.epa.gov/tsca-screening-tools/ecological-structure-activity-relationships-ecosar-predictive-model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download</a:t>
            </a:r>
            <a:r>
              <a:rPr lang="cs-CZ" dirty="0"/>
              <a:t> ECOSAR v2.2(zip)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https://www.java.com/download/ie_manual.jsp</a:t>
            </a:r>
          </a:p>
          <a:p>
            <a:pPr>
              <a:buFontTx/>
              <a:buChar char="-"/>
            </a:pPr>
            <a:r>
              <a:rPr lang="cs-CZ" dirty="0"/>
              <a:t>stáhnout aplikaci a instalovat (Java)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82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2C599E-F055-4629-8A73-DB2A03F8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  <a:latin typeface="Candara" panose="020E0502030303020204" pitchFamily="34" charset="0"/>
              </a:rPr>
              <a:t>ECOSAR v2.2 (US EPA)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113C85-01A9-42DD-84A3-D06950F99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Candara" panose="020E0502030303020204" pitchFamily="34" charset="0"/>
              </a:rPr>
              <a:t>CAS </a:t>
            </a:r>
            <a:r>
              <a:rPr lang="cs-CZ" b="1" dirty="0" err="1">
                <a:latin typeface="Candara" panose="020E0502030303020204" pitchFamily="34" charset="0"/>
              </a:rPr>
              <a:t>number</a:t>
            </a:r>
            <a:endParaRPr lang="cs-CZ" b="1" dirty="0">
              <a:latin typeface="Candara" panose="020E0502030303020204" pitchFamily="34" charset="0"/>
            </a:endParaRPr>
          </a:p>
          <a:p>
            <a:r>
              <a:rPr lang="en-US" b="1" dirty="0">
                <a:latin typeface="Candara" panose="020E0502030303020204" pitchFamily="34" charset="0"/>
              </a:rPr>
              <a:t>unique numerical identifier </a:t>
            </a:r>
            <a:r>
              <a:rPr lang="en-US" dirty="0">
                <a:latin typeface="Candara" panose="020E0502030303020204" pitchFamily="34" charset="0"/>
              </a:rPr>
              <a:t>assigned by the Chemical Abstracts Service (CAS) to every chemical substance described in the open scientific </a:t>
            </a:r>
            <a:r>
              <a:rPr lang="cs-CZ" dirty="0" err="1">
                <a:latin typeface="Candara" panose="020E0502030303020204" pitchFamily="34" charset="0"/>
              </a:rPr>
              <a:t>literature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en-US" dirty="0">
                <a:latin typeface="Candara" panose="020E0502030303020204" pitchFamily="34" charset="0"/>
              </a:rPr>
              <a:t>CASRNs are generally serial numbers, so they do not contain any information about the structures themselves</a:t>
            </a:r>
            <a:endParaRPr lang="cs-CZ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202124"/>
                </a:solidFill>
                <a:latin typeface="Candara" panose="020E0502030303020204" pitchFamily="34" charset="0"/>
              </a:rPr>
              <a:t>    </a:t>
            </a:r>
            <a:r>
              <a:rPr lang="en-US" dirty="0">
                <a:solidFill>
                  <a:srgbClr val="00B0F0"/>
                </a:solidFill>
                <a:latin typeface="Candara" panose="020E0502030303020204" pitchFamily="34" charset="0"/>
              </a:rPr>
              <a:t>52645-53-1</a:t>
            </a:r>
            <a:endParaRPr lang="cs-CZ" dirty="0">
              <a:solidFill>
                <a:srgbClr val="00B0F0"/>
              </a:solidFill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Candara" panose="020E0502030303020204" pitchFamily="34" charset="0"/>
              </a:rPr>
              <a:t>SMILES </a:t>
            </a:r>
            <a:r>
              <a:rPr lang="cs-CZ" b="1" dirty="0" err="1">
                <a:latin typeface="Candara" panose="020E0502030303020204" pitchFamily="34" charset="0"/>
              </a:rPr>
              <a:t>code</a:t>
            </a:r>
            <a:r>
              <a:rPr lang="cs-CZ" b="1" dirty="0">
                <a:latin typeface="Candara" panose="020E0502030303020204" pitchFamily="34" charset="0"/>
              </a:rPr>
              <a:t> </a:t>
            </a:r>
            <a:r>
              <a:rPr lang="cs-CZ" dirty="0">
                <a:latin typeface="Candara" panose="020E0502030303020204" pitchFamily="34" charset="0"/>
              </a:rPr>
              <a:t>(</a:t>
            </a:r>
            <a:r>
              <a:rPr lang="cs-CZ" dirty="0" err="1">
                <a:latin typeface="Candara" panose="020E0502030303020204" pitchFamily="34" charset="0"/>
              </a:rPr>
              <a:t>simplified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molecular</a:t>
            </a:r>
            <a:r>
              <a:rPr lang="cs-CZ" dirty="0">
                <a:latin typeface="Candara" panose="020E0502030303020204" pitchFamily="34" charset="0"/>
              </a:rPr>
              <a:t>-input line-</a:t>
            </a:r>
            <a:r>
              <a:rPr lang="cs-CZ" dirty="0" err="1">
                <a:latin typeface="Candara" panose="020E0502030303020204" pitchFamily="34" charset="0"/>
              </a:rPr>
              <a:t>entry</a:t>
            </a:r>
            <a:r>
              <a:rPr lang="cs-CZ" dirty="0">
                <a:latin typeface="Candara" panose="020E0502030303020204" pitchFamily="34" charset="0"/>
              </a:rPr>
              <a:t> </a:t>
            </a:r>
            <a:r>
              <a:rPr lang="cs-CZ" dirty="0" err="1">
                <a:latin typeface="Candara" panose="020E0502030303020204" pitchFamily="34" charset="0"/>
              </a:rPr>
              <a:t>system</a:t>
            </a:r>
            <a:r>
              <a:rPr lang="cs-CZ" dirty="0">
                <a:latin typeface="Candara" panose="020E0502030303020204" pitchFamily="34" charset="0"/>
              </a:rPr>
              <a:t>)</a:t>
            </a:r>
          </a:p>
          <a:p>
            <a:r>
              <a:rPr lang="en-US" dirty="0">
                <a:latin typeface="Candara" panose="020E0502030303020204" pitchFamily="34" charset="0"/>
              </a:rPr>
              <a:t>specification in the form of a line notation for describing the structure of chemical species using short ASCII strings</a:t>
            </a:r>
            <a:endParaRPr lang="cs-CZ" dirty="0">
              <a:latin typeface="Candara" panose="020E0502030303020204" pitchFamily="34" charset="0"/>
            </a:endParaRPr>
          </a:p>
          <a:p>
            <a:r>
              <a:rPr lang="en-US" dirty="0">
                <a:latin typeface="Candara" panose="020E0502030303020204" pitchFamily="34" charset="0"/>
              </a:rPr>
              <a:t>SMILES strings can be imported by most molecule editors for conversion back into two-dimensional drawings or three-dimensional models of the molecules</a:t>
            </a:r>
            <a:endParaRPr lang="cs-CZ" dirty="0">
              <a:latin typeface="Candara" panose="020E0502030303020204" pitchFamily="34" charset="0"/>
            </a:endParaRPr>
          </a:p>
          <a:p>
            <a:pPr marL="0" indent="0" algn="ctr">
              <a:buNone/>
            </a:pPr>
            <a:r>
              <a:rPr lang="pl-PL" dirty="0">
                <a:solidFill>
                  <a:srgbClr val="00B0F0"/>
                </a:solidFill>
                <a:latin typeface="Candara" panose="020E0502030303020204" pitchFamily="34" charset="0"/>
              </a:rPr>
              <a:t>CC1(C(C1C(=O)OCC2=CC(=CC=C2)OC3=CC=CC=C3)C=C(Cl)Cl)C</a:t>
            </a:r>
            <a:endParaRPr lang="en-US" dirty="0">
              <a:solidFill>
                <a:srgbClr val="00B0F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045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osledn_x00ed_verze xmlns="762f013f-6d94-4785-8b23-f7ce69e38c4e" xsi:nil="true"/>
    <TaxCatchAll xmlns="15c662ed-2173-4984-a730-079efaff7a70" xsi:nil="true"/>
    <lcf76f155ced4ddcb4097134ff3c332f xmlns="762f013f-6d94-4785-8b23-f7ce69e38c4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B20E53C0FB7AC40913581C3C1FA0F4B" ma:contentTypeVersion="21" ma:contentTypeDescription="Vytvoří nový dokument" ma:contentTypeScope="" ma:versionID="026340f8a07dbd0451a8f370bec07148">
  <xsd:schema xmlns:xsd="http://www.w3.org/2001/XMLSchema" xmlns:xs="http://www.w3.org/2001/XMLSchema" xmlns:p="http://schemas.microsoft.com/office/2006/metadata/properties" xmlns:ns2="762f013f-6d94-4785-8b23-f7ce69e38c4e" xmlns:ns3="15c662ed-2173-4984-a730-079efaff7a70" targetNamespace="http://schemas.microsoft.com/office/2006/metadata/properties" ma:root="true" ma:fieldsID="574c1b5555542dd9a6ef213faba08ed0" ns2:_="" ns3:_="">
    <xsd:import namespace="762f013f-6d94-4785-8b23-f7ce69e38c4e"/>
    <xsd:import namespace="15c662ed-2173-4984-a730-079efaff7a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posledn_x00ed_verze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f013f-6d94-4785-8b23-f7ce69e38c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osledn_x00ed_verze" ma:index="20" nillable="true" ma:displayName="poslední verze" ma:format="Dropdown" ma:internalName="posledn_x00ed_verze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662ed-2173-4984-a730-079efaff7a7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bb74b83-5a11-49cd-b760-2107ffd8a018}" ma:internalName="TaxCatchAll" ma:showField="CatchAllData" ma:web="15c662ed-2173-4984-a730-079efaff7a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58A4D5-D5C5-4620-90DD-A4C400273B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7FA9E4-DCE0-4B50-AF6B-FC1929ED65E9}">
  <ds:schemaRefs>
    <ds:schemaRef ds:uri="http://schemas.microsoft.com/office/2006/metadata/properties"/>
    <ds:schemaRef ds:uri="http://schemas.microsoft.com/office/infopath/2007/PartnerControls"/>
    <ds:schemaRef ds:uri="762f013f-6d94-4785-8b23-f7ce69e38c4e"/>
    <ds:schemaRef ds:uri="15c662ed-2173-4984-a730-079efaff7a70"/>
  </ds:schemaRefs>
</ds:datastoreItem>
</file>

<file path=customXml/itemProps3.xml><?xml version="1.0" encoding="utf-8"?>
<ds:datastoreItem xmlns:ds="http://schemas.openxmlformats.org/officeDocument/2006/customXml" ds:itemID="{1D6A88D9-1D7C-49B1-B2E7-362BF1A439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2f013f-6d94-4785-8b23-f7ce69e38c4e"/>
    <ds:schemaRef ds:uri="15c662ed-2173-4984-a730-079efaff7a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3350</TotalTime>
  <Words>1189</Words>
  <Application>Microsoft Office PowerPoint</Application>
  <PresentationFormat>Širokoúhlá obrazovka</PresentationFormat>
  <Paragraphs>118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Candara</vt:lpstr>
      <vt:lpstr>Wingdings</vt:lpstr>
      <vt:lpstr>Motiv Office</vt:lpstr>
      <vt:lpstr>Experimentální a aplikovaná toxikologie a ekotoxikologie   Ekotoxikologické databáze a predikční modely  Zuzana Toušová </vt:lpstr>
      <vt:lpstr>Proč je důležité umět dohledat či predikovat (eko)toxicitu látek? </vt:lpstr>
      <vt:lpstr>Kde lze dohledat existující experimentální (eko)toxikologická data?</vt:lpstr>
      <vt:lpstr>Ekotoxikologické databáze</vt:lpstr>
      <vt:lpstr>ECOTOX Database (US EPA) https://cfpub.epa.gov/ecotox/  https://cfpub.epa.gov/ecotox/help.cfm?sub=term-appendix</vt:lpstr>
      <vt:lpstr>Co dělat když neexistují žádná dostupná experimentální data?</vt:lpstr>
      <vt:lpstr>ECOSAR v2.0 (US EPA)</vt:lpstr>
      <vt:lpstr>ECOSAR v2.0 (US EPA)</vt:lpstr>
      <vt:lpstr>ECOSAR v2.2 (US EPA)</vt:lpstr>
      <vt:lpstr>US EPA CompTox Dashboard </vt:lpstr>
      <vt:lpstr>DOMÁCÍ ÚKOL</vt:lpstr>
      <vt:lpstr>DOMÁCÍ ÚKOL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Toušová</dc:creator>
  <cp:lastModifiedBy>Zuzana Toušová</cp:lastModifiedBy>
  <cp:revision>5</cp:revision>
  <dcterms:created xsi:type="dcterms:W3CDTF">2020-12-07T17:48:53Z</dcterms:created>
  <dcterms:modified xsi:type="dcterms:W3CDTF">2024-12-02T13:31:55Z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0x0101003B20E53C0FB7AC40913581C3C1FA0F4B</vt:lpwstr>
  </property>
  <property fmtid="{D5CDD505-2E9C-101B-9397-08002B2CF9AE}" pid="3" name="MediaServiceImageTags">
    <vt:lpwstr/>
  </property>
</Properties>
</file>