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4"/>
  </p:notesMasterIdLst>
  <p:handoutMasterIdLst>
    <p:handoutMasterId r:id="rId35"/>
  </p:handoutMasterIdLst>
  <p:sldIdLst>
    <p:sldId id="278" r:id="rId2"/>
    <p:sldId id="279" r:id="rId3"/>
    <p:sldId id="289" r:id="rId4"/>
    <p:sldId id="290" r:id="rId5"/>
    <p:sldId id="291" r:id="rId6"/>
    <p:sldId id="292" r:id="rId7"/>
    <p:sldId id="280" r:id="rId8"/>
    <p:sldId id="293" r:id="rId9"/>
    <p:sldId id="281" r:id="rId10"/>
    <p:sldId id="294" r:id="rId11"/>
    <p:sldId id="295" r:id="rId12"/>
    <p:sldId id="296" r:id="rId13"/>
    <p:sldId id="297" r:id="rId14"/>
    <p:sldId id="298" r:id="rId15"/>
    <p:sldId id="282" r:id="rId16"/>
    <p:sldId id="284" r:id="rId17"/>
    <p:sldId id="285" r:id="rId18"/>
    <p:sldId id="286" r:id="rId19"/>
    <p:sldId id="299" r:id="rId20"/>
    <p:sldId id="300" r:id="rId21"/>
    <p:sldId id="301" r:id="rId22"/>
    <p:sldId id="302" r:id="rId23"/>
    <p:sldId id="288" r:id="rId24"/>
    <p:sldId id="303" r:id="rId25"/>
    <p:sldId id="304" r:id="rId26"/>
    <p:sldId id="305" r:id="rId27"/>
    <p:sldId id="306" r:id="rId28"/>
    <p:sldId id="307" r:id="rId29"/>
    <p:sldId id="308" r:id="rId30"/>
    <p:sldId id="309" r:id="rId31"/>
    <p:sldId id="310" r:id="rId32"/>
    <p:sldId id="311" r:id="rId33"/>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CDB6"/>
    <a:srgbClr val="D9D9D9"/>
    <a:srgbClr val="004568"/>
    <a:srgbClr val="0074AF"/>
    <a:srgbClr val="00B0F0"/>
    <a:srgbClr val="6EAA2E"/>
    <a:srgbClr val="0084B4"/>
    <a:srgbClr val="EFF1F3"/>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295" autoAdjust="0"/>
  </p:normalViewPr>
  <p:slideViewPr>
    <p:cSldViewPr snapToGrid="0">
      <p:cViewPr varScale="1">
        <p:scale>
          <a:sx n="87" d="100"/>
          <a:sy n="87" d="100"/>
        </p:scale>
        <p:origin x="142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82"/>
    </p:cViewPr>
  </p:sorterViewPr>
  <p:notesViewPr>
    <p:cSldViewPr snapToGrid="0">
      <p:cViewPr varScale="1">
        <p:scale>
          <a:sx n="73" d="100"/>
          <a:sy n="73" d="100"/>
        </p:scale>
        <p:origin x="583"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BBF48B-F32D-43D0-86A5-9F000B30107F}" type="doc">
      <dgm:prSet loTypeId="urn:microsoft.com/office/officeart/2005/8/layout/hierarchy2" loCatId="hierarchy" qsTypeId="urn:microsoft.com/office/officeart/2005/8/quickstyle/simple3" qsCatId="simple" csTypeId="urn:microsoft.com/office/officeart/2005/8/colors/accent1_2" csCatId="accent1"/>
      <dgm:spPr/>
      <dgm:t>
        <a:bodyPr/>
        <a:lstStyle/>
        <a:p>
          <a:endParaRPr lang="en-US"/>
        </a:p>
      </dgm:t>
    </dgm:pt>
    <dgm:pt modelId="{AFD7C8A6-08E3-4A14-B8D9-1AC136C5354E}">
      <dgm:prSet/>
      <dgm:spPr/>
      <dgm:t>
        <a:bodyPr/>
        <a:lstStyle/>
        <a:p>
          <a:r>
            <a:rPr lang="en-US"/>
            <a:t>Routinely collected data can be:</a:t>
          </a:r>
        </a:p>
      </dgm:t>
    </dgm:pt>
    <dgm:pt modelId="{7D6EFEE3-750A-4ED5-A4DA-7B0B14B91B5C}" type="parTrans" cxnId="{9EC4FDBB-2659-46A5-BA9F-0B53C27035AA}">
      <dgm:prSet/>
      <dgm:spPr/>
      <dgm:t>
        <a:bodyPr/>
        <a:lstStyle/>
        <a:p>
          <a:endParaRPr lang="en-US"/>
        </a:p>
      </dgm:t>
    </dgm:pt>
    <dgm:pt modelId="{4B5407E3-669D-401D-B6A7-6256B6110AA2}" type="sibTrans" cxnId="{9EC4FDBB-2659-46A5-BA9F-0B53C27035AA}">
      <dgm:prSet/>
      <dgm:spPr/>
      <dgm:t>
        <a:bodyPr/>
        <a:lstStyle/>
        <a:p>
          <a:endParaRPr lang="en-US"/>
        </a:p>
      </dgm:t>
    </dgm:pt>
    <dgm:pt modelId="{9698222C-66C5-4C6B-BB95-5D1726AD49E1}">
      <dgm:prSet/>
      <dgm:spPr/>
      <dgm:t>
        <a:bodyPr/>
        <a:lstStyle/>
        <a:p>
          <a:r>
            <a:rPr lang="en-US" dirty="0"/>
            <a:t>Individually identifiable (personal ID in registers) </a:t>
          </a:r>
        </a:p>
      </dgm:t>
    </dgm:pt>
    <dgm:pt modelId="{4CE32009-4663-4F42-B178-F62CB19CC2E0}" type="parTrans" cxnId="{CAFC15DB-9DA7-4A06-8765-6856543603E1}">
      <dgm:prSet/>
      <dgm:spPr/>
      <dgm:t>
        <a:bodyPr/>
        <a:lstStyle/>
        <a:p>
          <a:endParaRPr lang="en-US"/>
        </a:p>
      </dgm:t>
    </dgm:pt>
    <dgm:pt modelId="{CF3E30F7-D8A3-437E-AD58-46428C970698}" type="sibTrans" cxnId="{CAFC15DB-9DA7-4A06-8765-6856543603E1}">
      <dgm:prSet/>
      <dgm:spPr/>
      <dgm:t>
        <a:bodyPr/>
        <a:lstStyle/>
        <a:p>
          <a:endParaRPr lang="en-US"/>
        </a:p>
      </dgm:t>
    </dgm:pt>
    <dgm:pt modelId="{C299A92A-23C0-43C1-B6CC-BBDE0AD2ED87}">
      <dgm:prSet/>
      <dgm:spPr/>
      <dgm:t>
        <a:bodyPr/>
        <a:lstStyle/>
        <a:p>
          <a:r>
            <a:rPr lang="en-US"/>
            <a:t>Can be linked across different sources / registers</a:t>
          </a:r>
        </a:p>
      </dgm:t>
    </dgm:pt>
    <dgm:pt modelId="{7B29248E-315A-4C85-BCCE-0E00A1D49DE8}" type="parTrans" cxnId="{1B54A165-4B16-4848-B953-C81F5C375543}">
      <dgm:prSet/>
      <dgm:spPr/>
      <dgm:t>
        <a:bodyPr/>
        <a:lstStyle/>
        <a:p>
          <a:endParaRPr lang="en-US"/>
        </a:p>
      </dgm:t>
    </dgm:pt>
    <dgm:pt modelId="{9C68FA65-AF35-488B-9742-A35ECD4494FC}" type="sibTrans" cxnId="{1B54A165-4B16-4848-B953-C81F5C375543}">
      <dgm:prSet/>
      <dgm:spPr/>
      <dgm:t>
        <a:bodyPr/>
        <a:lstStyle/>
        <a:p>
          <a:endParaRPr lang="en-US"/>
        </a:p>
      </dgm:t>
    </dgm:pt>
    <dgm:pt modelId="{079D235D-071E-4D41-AF25-0D62211D518C}">
      <dgm:prSet/>
      <dgm:spPr/>
      <dgm:t>
        <a:bodyPr/>
        <a:lstStyle/>
        <a:p>
          <a:r>
            <a:rPr lang="en-US"/>
            <a:t>No individual identification</a:t>
          </a:r>
        </a:p>
      </dgm:t>
    </dgm:pt>
    <dgm:pt modelId="{32216306-2849-47E7-9D15-F74E33DF12F7}" type="parTrans" cxnId="{353B9598-EEBE-43E7-A158-6CF9D4FBBC1C}">
      <dgm:prSet/>
      <dgm:spPr/>
      <dgm:t>
        <a:bodyPr/>
        <a:lstStyle/>
        <a:p>
          <a:endParaRPr lang="en-US"/>
        </a:p>
      </dgm:t>
    </dgm:pt>
    <dgm:pt modelId="{010C79E9-72B4-414F-840C-3FAF5E9158D8}" type="sibTrans" cxnId="{353B9598-EEBE-43E7-A158-6CF9D4FBBC1C}">
      <dgm:prSet/>
      <dgm:spPr/>
      <dgm:t>
        <a:bodyPr/>
        <a:lstStyle/>
        <a:p>
          <a:endParaRPr lang="en-US"/>
        </a:p>
      </dgm:t>
    </dgm:pt>
    <dgm:pt modelId="{05E51128-5838-4910-860E-3C702F12D9BE}">
      <dgm:prSet/>
      <dgm:spPr/>
      <dgm:t>
        <a:bodyPr/>
        <a:lstStyle/>
        <a:p>
          <a:r>
            <a:rPr lang="en-US"/>
            <a:t>Can be “linked” at aggregate level (e.g. regional)</a:t>
          </a:r>
        </a:p>
      </dgm:t>
    </dgm:pt>
    <dgm:pt modelId="{679DA567-74C4-429F-9E36-E6D7439F3A24}" type="parTrans" cxnId="{F06B6487-3B8B-4212-96C8-16353BFCBD50}">
      <dgm:prSet/>
      <dgm:spPr/>
      <dgm:t>
        <a:bodyPr/>
        <a:lstStyle/>
        <a:p>
          <a:endParaRPr lang="en-US"/>
        </a:p>
      </dgm:t>
    </dgm:pt>
    <dgm:pt modelId="{A11140C5-2F66-496A-846D-1CA5888B3AF8}" type="sibTrans" cxnId="{F06B6487-3B8B-4212-96C8-16353BFCBD50}">
      <dgm:prSet/>
      <dgm:spPr/>
      <dgm:t>
        <a:bodyPr/>
        <a:lstStyle/>
        <a:p>
          <a:endParaRPr lang="en-US"/>
        </a:p>
      </dgm:t>
    </dgm:pt>
    <dgm:pt modelId="{697986BD-EDBE-46CE-8565-E7D5DE675D9B}">
      <dgm:prSet/>
      <dgm:spPr/>
      <dgm:t>
        <a:bodyPr/>
        <a:lstStyle/>
        <a:p>
          <a:r>
            <a:rPr lang="en-US"/>
            <a:t>Ecological studies </a:t>
          </a:r>
        </a:p>
      </dgm:t>
    </dgm:pt>
    <dgm:pt modelId="{0BAC5D83-52AE-48B0-B794-7F1D7D680361}" type="parTrans" cxnId="{4CD6B8DD-BD50-4972-BF14-AD3DC9876B51}">
      <dgm:prSet/>
      <dgm:spPr/>
      <dgm:t>
        <a:bodyPr/>
        <a:lstStyle/>
        <a:p>
          <a:endParaRPr lang="en-US"/>
        </a:p>
      </dgm:t>
    </dgm:pt>
    <dgm:pt modelId="{66D283DE-C11D-4936-837A-F349947EAFAB}" type="sibTrans" cxnId="{4CD6B8DD-BD50-4972-BF14-AD3DC9876B51}">
      <dgm:prSet/>
      <dgm:spPr/>
      <dgm:t>
        <a:bodyPr/>
        <a:lstStyle/>
        <a:p>
          <a:endParaRPr lang="en-US"/>
        </a:p>
      </dgm:t>
    </dgm:pt>
    <dgm:pt modelId="{D3B8614E-885B-4E05-8023-13AA40A78FF4}" type="pres">
      <dgm:prSet presAssocID="{01BBF48B-F32D-43D0-86A5-9F000B30107F}" presName="diagram" presStyleCnt="0">
        <dgm:presLayoutVars>
          <dgm:chPref val="1"/>
          <dgm:dir/>
          <dgm:animOne val="branch"/>
          <dgm:animLvl val="lvl"/>
          <dgm:resizeHandles val="exact"/>
        </dgm:presLayoutVars>
      </dgm:prSet>
      <dgm:spPr/>
    </dgm:pt>
    <dgm:pt modelId="{302570DB-6D66-4173-98B4-EE381EB248DA}" type="pres">
      <dgm:prSet presAssocID="{AFD7C8A6-08E3-4A14-B8D9-1AC136C5354E}" presName="root1" presStyleCnt="0"/>
      <dgm:spPr/>
    </dgm:pt>
    <dgm:pt modelId="{0680BF04-513D-4FD3-A1D0-711826DBA40A}" type="pres">
      <dgm:prSet presAssocID="{AFD7C8A6-08E3-4A14-B8D9-1AC136C5354E}" presName="LevelOneTextNode" presStyleLbl="node0" presStyleIdx="0" presStyleCnt="1">
        <dgm:presLayoutVars>
          <dgm:chPref val="3"/>
        </dgm:presLayoutVars>
      </dgm:prSet>
      <dgm:spPr/>
    </dgm:pt>
    <dgm:pt modelId="{5396D6A3-EDCE-4B28-9B8D-46EEC4645015}" type="pres">
      <dgm:prSet presAssocID="{AFD7C8A6-08E3-4A14-B8D9-1AC136C5354E}" presName="level2hierChild" presStyleCnt="0"/>
      <dgm:spPr/>
    </dgm:pt>
    <dgm:pt modelId="{124CBE85-6020-480E-884E-C9E2ED240306}" type="pres">
      <dgm:prSet presAssocID="{4CE32009-4663-4F42-B178-F62CB19CC2E0}" presName="conn2-1" presStyleLbl="parChTrans1D2" presStyleIdx="0" presStyleCnt="2"/>
      <dgm:spPr/>
    </dgm:pt>
    <dgm:pt modelId="{FB887339-4291-43E9-9EBA-5CA433BE4EAC}" type="pres">
      <dgm:prSet presAssocID="{4CE32009-4663-4F42-B178-F62CB19CC2E0}" presName="connTx" presStyleLbl="parChTrans1D2" presStyleIdx="0" presStyleCnt="2"/>
      <dgm:spPr/>
    </dgm:pt>
    <dgm:pt modelId="{80B68DF9-D27C-48C5-B03D-BF6780298DE0}" type="pres">
      <dgm:prSet presAssocID="{9698222C-66C5-4C6B-BB95-5D1726AD49E1}" presName="root2" presStyleCnt="0"/>
      <dgm:spPr/>
    </dgm:pt>
    <dgm:pt modelId="{F6AF8BE2-BC8E-4FEC-9EE2-CF29A6599435}" type="pres">
      <dgm:prSet presAssocID="{9698222C-66C5-4C6B-BB95-5D1726AD49E1}" presName="LevelTwoTextNode" presStyleLbl="node2" presStyleIdx="0" presStyleCnt="2">
        <dgm:presLayoutVars>
          <dgm:chPref val="3"/>
        </dgm:presLayoutVars>
      </dgm:prSet>
      <dgm:spPr/>
    </dgm:pt>
    <dgm:pt modelId="{AE4C5E25-45F7-4167-A2AD-358A6676EE21}" type="pres">
      <dgm:prSet presAssocID="{9698222C-66C5-4C6B-BB95-5D1726AD49E1}" presName="level3hierChild" presStyleCnt="0"/>
      <dgm:spPr/>
    </dgm:pt>
    <dgm:pt modelId="{F5EA780A-1737-4AD6-9B88-36F50B9B18D2}" type="pres">
      <dgm:prSet presAssocID="{7B29248E-315A-4C85-BCCE-0E00A1D49DE8}" presName="conn2-1" presStyleLbl="parChTrans1D3" presStyleIdx="0" presStyleCnt="3"/>
      <dgm:spPr/>
    </dgm:pt>
    <dgm:pt modelId="{A3830CD2-78E1-4D74-AC34-ABD0B6C5D760}" type="pres">
      <dgm:prSet presAssocID="{7B29248E-315A-4C85-BCCE-0E00A1D49DE8}" presName="connTx" presStyleLbl="parChTrans1D3" presStyleIdx="0" presStyleCnt="3"/>
      <dgm:spPr/>
    </dgm:pt>
    <dgm:pt modelId="{3F367D63-E902-4384-A1D2-EE5FFB7083E4}" type="pres">
      <dgm:prSet presAssocID="{C299A92A-23C0-43C1-B6CC-BBDE0AD2ED87}" presName="root2" presStyleCnt="0"/>
      <dgm:spPr/>
    </dgm:pt>
    <dgm:pt modelId="{8EF5B7E8-4085-41D6-968E-3DC02A900609}" type="pres">
      <dgm:prSet presAssocID="{C299A92A-23C0-43C1-B6CC-BBDE0AD2ED87}" presName="LevelTwoTextNode" presStyleLbl="node3" presStyleIdx="0" presStyleCnt="3">
        <dgm:presLayoutVars>
          <dgm:chPref val="3"/>
        </dgm:presLayoutVars>
      </dgm:prSet>
      <dgm:spPr/>
    </dgm:pt>
    <dgm:pt modelId="{D6A85FD3-2F1B-4828-8345-3EE5E3463BEA}" type="pres">
      <dgm:prSet presAssocID="{C299A92A-23C0-43C1-B6CC-BBDE0AD2ED87}" presName="level3hierChild" presStyleCnt="0"/>
      <dgm:spPr/>
    </dgm:pt>
    <dgm:pt modelId="{16339A08-CC3A-4BEE-A3A3-1E1CA6A94C78}" type="pres">
      <dgm:prSet presAssocID="{32216306-2849-47E7-9D15-F74E33DF12F7}" presName="conn2-1" presStyleLbl="parChTrans1D2" presStyleIdx="1" presStyleCnt="2"/>
      <dgm:spPr/>
    </dgm:pt>
    <dgm:pt modelId="{99AC475F-59A2-4659-B256-F6B0E3A75F6E}" type="pres">
      <dgm:prSet presAssocID="{32216306-2849-47E7-9D15-F74E33DF12F7}" presName="connTx" presStyleLbl="parChTrans1D2" presStyleIdx="1" presStyleCnt="2"/>
      <dgm:spPr/>
    </dgm:pt>
    <dgm:pt modelId="{7D655200-2F27-42F6-BB91-52CEA8CE853E}" type="pres">
      <dgm:prSet presAssocID="{079D235D-071E-4D41-AF25-0D62211D518C}" presName="root2" presStyleCnt="0"/>
      <dgm:spPr/>
    </dgm:pt>
    <dgm:pt modelId="{34351E79-04AB-4E97-9261-E055988F61AE}" type="pres">
      <dgm:prSet presAssocID="{079D235D-071E-4D41-AF25-0D62211D518C}" presName="LevelTwoTextNode" presStyleLbl="node2" presStyleIdx="1" presStyleCnt="2">
        <dgm:presLayoutVars>
          <dgm:chPref val="3"/>
        </dgm:presLayoutVars>
      </dgm:prSet>
      <dgm:spPr/>
    </dgm:pt>
    <dgm:pt modelId="{D9C97C85-4D3C-4A6B-B6D1-92E20D006C32}" type="pres">
      <dgm:prSet presAssocID="{079D235D-071E-4D41-AF25-0D62211D518C}" presName="level3hierChild" presStyleCnt="0"/>
      <dgm:spPr/>
    </dgm:pt>
    <dgm:pt modelId="{D4CBA0F3-A4C4-4D48-B696-18053A9D79D1}" type="pres">
      <dgm:prSet presAssocID="{679DA567-74C4-429F-9E36-E6D7439F3A24}" presName="conn2-1" presStyleLbl="parChTrans1D3" presStyleIdx="1" presStyleCnt="3"/>
      <dgm:spPr/>
    </dgm:pt>
    <dgm:pt modelId="{3C8757F1-B45F-4D48-9164-AB80DF2716AF}" type="pres">
      <dgm:prSet presAssocID="{679DA567-74C4-429F-9E36-E6D7439F3A24}" presName="connTx" presStyleLbl="parChTrans1D3" presStyleIdx="1" presStyleCnt="3"/>
      <dgm:spPr/>
    </dgm:pt>
    <dgm:pt modelId="{0A0E0B0A-7D16-473F-AE51-8D92334DDB53}" type="pres">
      <dgm:prSet presAssocID="{05E51128-5838-4910-860E-3C702F12D9BE}" presName="root2" presStyleCnt="0"/>
      <dgm:spPr/>
    </dgm:pt>
    <dgm:pt modelId="{6D1749AA-981F-4C34-85C9-3884917DB6B8}" type="pres">
      <dgm:prSet presAssocID="{05E51128-5838-4910-860E-3C702F12D9BE}" presName="LevelTwoTextNode" presStyleLbl="node3" presStyleIdx="1" presStyleCnt="3">
        <dgm:presLayoutVars>
          <dgm:chPref val="3"/>
        </dgm:presLayoutVars>
      </dgm:prSet>
      <dgm:spPr/>
    </dgm:pt>
    <dgm:pt modelId="{337CA95A-4652-4484-A141-E6DFFC2CB803}" type="pres">
      <dgm:prSet presAssocID="{05E51128-5838-4910-860E-3C702F12D9BE}" presName="level3hierChild" presStyleCnt="0"/>
      <dgm:spPr/>
    </dgm:pt>
    <dgm:pt modelId="{27B2EC16-93B8-4769-932F-60491841970A}" type="pres">
      <dgm:prSet presAssocID="{0BAC5D83-52AE-48B0-B794-7F1D7D680361}" presName="conn2-1" presStyleLbl="parChTrans1D3" presStyleIdx="2" presStyleCnt="3"/>
      <dgm:spPr/>
    </dgm:pt>
    <dgm:pt modelId="{F8E05728-CD98-417C-ADEA-6249AECC7126}" type="pres">
      <dgm:prSet presAssocID="{0BAC5D83-52AE-48B0-B794-7F1D7D680361}" presName="connTx" presStyleLbl="parChTrans1D3" presStyleIdx="2" presStyleCnt="3"/>
      <dgm:spPr/>
    </dgm:pt>
    <dgm:pt modelId="{F0543CD1-C967-4EC9-BCC3-42E28A5F700D}" type="pres">
      <dgm:prSet presAssocID="{697986BD-EDBE-46CE-8565-E7D5DE675D9B}" presName="root2" presStyleCnt="0"/>
      <dgm:spPr/>
    </dgm:pt>
    <dgm:pt modelId="{09C83A7E-755D-438B-8644-B46BBCCE347E}" type="pres">
      <dgm:prSet presAssocID="{697986BD-EDBE-46CE-8565-E7D5DE675D9B}" presName="LevelTwoTextNode" presStyleLbl="node3" presStyleIdx="2" presStyleCnt="3">
        <dgm:presLayoutVars>
          <dgm:chPref val="3"/>
        </dgm:presLayoutVars>
      </dgm:prSet>
      <dgm:spPr/>
    </dgm:pt>
    <dgm:pt modelId="{2F8ACCCB-3B6F-40FC-B437-D1F2A2820B3E}" type="pres">
      <dgm:prSet presAssocID="{697986BD-EDBE-46CE-8565-E7D5DE675D9B}" presName="level3hierChild" presStyleCnt="0"/>
      <dgm:spPr/>
    </dgm:pt>
  </dgm:ptLst>
  <dgm:cxnLst>
    <dgm:cxn modelId="{93A9BA19-F116-4345-A441-E4C0D7FD9535}" type="presOf" srcId="{01BBF48B-F32D-43D0-86A5-9F000B30107F}" destId="{D3B8614E-885B-4E05-8023-13AA40A78FF4}" srcOrd="0" destOrd="0" presId="urn:microsoft.com/office/officeart/2005/8/layout/hierarchy2"/>
    <dgm:cxn modelId="{04071927-AFC1-4884-A4A6-5F8D9AA661AB}" type="presOf" srcId="{AFD7C8A6-08E3-4A14-B8D9-1AC136C5354E}" destId="{0680BF04-513D-4FD3-A1D0-711826DBA40A}" srcOrd="0" destOrd="0" presId="urn:microsoft.com/office/officeart/2005/8/layout/hierarchy2"/>
    <dgm:cxn modelId="{CBDEFB2E-249C-4704-B40B-EADD9E5F9AC8}" type="presOf" srcId="{679DA567-74C4-429F-9E36-E6D7439F3A24}" destId="{D4CBA0F3-A4C4-4D48-B696-18053A9D79D1}" srcOrd="0" destOrd="0" presId="urn:microsoft.com/office/officeart/2005/8/layout/hierarchy2"/>
    <dgm:cxn modelId="{894C5239-6FF3-42E2-96C8-C8B6E94A9C44}" type="presOf" srcId="{7B29248E-315A-4C85-BCCE-0E00A1D49DE8}" destId="{A3830CD2-78E1-4D74-AC34-ABD0B6C5D760}" srcOrd="1" destOrd="0" presId="urn:microsoft.com/office/officeart/2005/8/layout/hierarchy2"/>
    <dgm:cxn modelId="{1B54A165-4B16-4848-B953-C81F5C375543}" srcId="{9698222C-66C5-4C6B-BB95-5D1726AD49E1}" destId="{C299A92A-23C0-43C1-B6CC-BBDE0AD2ED87}" srcOrd="0" destOrd="0" parTransId="{7B29248E-315A-4C85-BCCE-0E00A1D49DE8}" sibTransId="{9C68FA65-AF35-488B-9742-A35ECD4494FC}"/>
    <dgm:cxn modelId="{C77AD474-08AD-4D6A-A759-C1FB77897310}" type="presOf" srcId="{697986BD-EDBE-46CE-8565-E7D5DE675D9B}" destId="{09C83A7E-755D-438B-8644-B46BBCCE347E}" srcOrd="0" destOrd="0" presId="urn:microsoft.com/office/officeart/2005/8/layout/hierarchy2"/>
    <dgm:cxn modelId="{F06B6487-3B8B-4212-96C8-16353BFCBD50}" srcId="{079D235D-071E-4D41-AF25-0D62211D518C}" destId="{05E51128-5838-4910-860E-3C702F12D9BE}" srcOrd="0" destOrd="0" parTransId="{679DA567-74C4-429F-9E36-E6D7439F3A24}" sibTransId="{A11140C5-2F66-496A-846D-1CA5888B3AF8}"/>
    <dgm:cxn modelId="{AB39F48E-A278-4B70-8D98-418CB11EBFD3}" type="presOf" srcId="{0BAC5D83-52AE-48B0-B794-7F1D7D680361}" destId="{27B2EC16-93B8-4769-932F-60491841970A}" srcOrd="0" destOrd="0" presId="urn:microsoft.com/office/officeart/2005/8/layout/hierarchy2"/>
    <dgm:cxn modelId="{5BBFE790-6767-48D9-A142-616D9A3137EE}" type="presOf" srcId="{679DA567-74C4-429F-9E36-E6D7439F3A24}" destId="{3C8757F1-B45F-4D48-9164-AB80DF2716AF}" srcOrd="1" destOrd="0" presId="urn:microsoft.com/office/officeart/2005/8/layout/hierarchy2"/>
    <dgm:cxn modelId="{353B9598-EEBE-43E7-A158-6CF9D4FBBC1C}" srcId="{AFD7C8A6-08E3-4A14-B8D9-1AC136C5354E}" destId="{079D235D-071E-4D41-AF25-0D62211D518C}" srcOrd="1" destOrd="0" parTransId="{32216306-2849-47E7-9D15-F74E33DF12F7}" sibTransId="{010C79E9-72B4-414F-840C-3FAF5E9158D8}"/>
    <dgm:cxn modelId="{F7B70E9B-0053-4580-9615-4A2353189BEA}" type="presOf" srcId="{0BAC5D83-52AE-48B0-B794-7F1D7D680361}" destId="{F8E05728-CD98-417C-ADEA-6249AECC7126}" srcOrd="1" destOrd="0" presId="urn:microsoft.com/office/officeart/2005/8/layout/hierarchy2"/>
    <dgm:cxn modelId="{B497B2A1-1841-4157-9EC1-FCA7E38BFF0E}" type="presOf" srcId="{9698222C-66C5-4C6B-BB95-5D1726AD49E1}" destId="{F6AF8BE2-BC8E-4FEC-9EE2-CF29A6599435}" srcOrd="0" destOrd="0" presId="urn:microsoft.com/office/officeart/2005/8/layout/hierarchy2"/>
    <dgm:cxn modelId="{4C0821A5-6BCC-4865-A09A-A1CE747A3A32}" type="presOf" srcId="{079D235D-071E-4D41-AF25-0D62211D518C}" destId="{34351E79-04AB-4E97-9261-E055988F61AE}" srcOrd="0" destOrd="0" presId="urn:microsoft.com/office/officeart/2005/8/layout/hierarchy2"/>
    <dgm:cxn modelId="{72CF0BA9-C636-4C66-9E68-C55F200339AE}" type="presOf" srcId="{4CE32009-4663-4F42-B178-F62CB19CC2E0}" destId="{FB887339-4291-43E9-9EBA-5CA433BE4EAC}" srcOrd="1" destOrd="0" presId="urn:microsoft.com/office/officeart/2005/8/layout/hierarchy2"/>
    <dgm:cxn modelId="{4D9720A9-70E1-4CCA-8368-39703C90BCF0}" type="presOf" srcId="{32216306-2849-47E7-9D15-F74E33DF12F7}" destId="{99AC475F-59A2-4659-B256-F6B0E3A75F6E}" srcOrd="1" destOrd="0" presId="urn:microsoft.com/office/officeart/2005/8/layout/hierarchy2"/>
    <dgm:cxn modelId="{5ECD15AB-2A52-409D-8E97-98F6CFF5C641}" type="presOf" srcId="{32216306-2849-47E7-9D15-F74E33DF12F7}" destId="{16339A08-CC3A-4BEE-A3A3-1E1CA6A94C78}" srcOrd="0" destOrd="0" presId="urn:microsoft.com/office/officeart/2005/8/layout/hierarchy2"/>
    <dgm:cxn modelId="{D579B0AC-CF3E-49B8-8994-6FB19AFA432C}" type="presOf" srcId="{C299A92A-23C0-43C1-B6CC-BBDE0AD2ED87}" destId="{8EF5B7E8-4085-41D6-968E-3DC02A900609}" srcOrd="0" destOrd="0" presId="urn:microsoft.com/office/officeart/2005/8/layout/hierarchy2"/>
    <dgm:cxn modelId="{9EC4FDBB-2659-46A5-BA9F-0B53C27035AA}" srcId="{01BBF48B-F32D-43D0-86A5-9F000B30107F}" destId="{AFD7C8A6-08E3-4A14-B8D9-1AC136C5354E}" srcOrd="0" destOrd="0" parTransId="{7D6EFEE3-750A-4ED5-A4DA-7B0B14B91B5C}" sibTransId="{4B5407E3-669D-401D-B6A7-6256B6110AA2}"/>
    <dgm:cxn modelId="{41438BBD-DF06-431E-8032-7E320D35A32F}" type="presOf" srcId="{05E51128-5838-4910-860E-3C702F12D9BE}" destId="{6D1749AA-981F-4C34-85C9-3884917DB6B8}" srcOrd="0" destOrd="0" presId="urn:microsoft.com/office/officeart/2005/8/layout/hierarchy2"/>
    <dgm:cxn modelId="{CAFC15DB-9DA7-4A06-8765-6856543603E1}" srcId="{AFD7C8A6-08E3-4A14-B8D9-1AC136C5354E}" destId="{9698222C-66C5-4C6B-BB95-5D1726AD49E1}" srcOrd="0" destOrd="0" parTransId="{4CE32009-4663-4F42-B178-F62CB19CC2E0}" sibTransId="{CF3E30F7-D8A3-437E-AD58-46428C970698}"/>
    <dgm:cxn modelId="{4CD6B8DD-BD50-4972-BF14-AD3DC9876B51}" srcId="{079D235D-071E-4D41-AF25-0D62211D518C}" destId="{697986BD-EDBE-46CE-8565-E7D5DE675D9B}" srcOrd="1" destOrd="0" parTransId="{0BAC5D83-52AE-48B0-B794-7F1D7D680361}" sibTransId="{66D283DE-C11D-4936-837A-F349947EAFAB}"/>
    <dgm:cxn modelId="{0EB1D4DF-A2BF-4DF7-9AC8-BAB59C74FF16}" type="presOf" srcId="{7B29248E-315A-4C85-BCCE-0E00A1D49DE8}" destId="{F5EA780A-1737-4AD6-9B88-36F50B9B18D2}" srcOrd="0" destOrd="0" presId="urn:microsoft.com/office/officeart/2005/8/layout/hierarchy2"/>
    <dgm:cxn modelId="{B1B7E5EF-A9F5-4732-A41E-37DC6AB13914}" type="presOf" srcId="{4CE32009-4663-4F42-B178-F62CB19CC2E0}" destId="{124CBE85-6020-480E-884E-C9E2ED240306}" srcOrd="0" destOrd="0" presId="urn:microsoft.com/office/officeart/2005/8/layout/hierarchy2"/>
    <dgm:cxn modelId="{D338907E-83BF-429E-AFD5-743F3BAF88DD}" type="presParOf" srcId="{D3B8614E-885B-4E05-8023-13AA40A78FF4}" destId="{302570DB-6D66-4173-98B4-EE381EB248DA}" srcOrd="0" destOrd="0" presId="urn:microsoft.com/office/officeart/2005/8/layout/hierarchy2"/>
    <dgm:cxn modelId="{DECB1511-5880-4B7E-9E34-8DFD8112B96F}" type="presParOf" srcId="{302570DB-6D66-4173-98B4-EE381EB248DA}" destId="{0680BF04-513D-4FD3-A1D0-711826DBA40A}" srcOrd="0" destOrd="0" presId="urn:microsoft.com/office/officeart/2005/8/layout/hierarchy2"/>
    <dgm:cxn modelId="{57838703-9736-448D-8680-6204759461EB}" type="presParOf" srcId="{302570DB-6D66-4173-98B4-EE381EB248DA}" destId="{5396D6A3-EDCE-4B28-9B8D-46EEC4645015}" srcOrd="1" destOrd="0" presId="urn:microsoft.com/office/officeart/2005/8/layout/hierarchy2"/>
    <dgm:cxn modelId="{4C6AE936-28AE-4214-BBB1-15FD041B3846}" type="presParOf" srcId="{5396D6A3-EDCE-4B28-9B8D-46EEC4645015}" destId="{124CBE85-6020-480E-884E-C9E2ED240306}" srcOrd="0" destOrd="0" presId="urn:microsoft.com/office/officeart/2005/8/layout/hierarchy2"/>
    <dgm:cxn modelId="{D7741141-9867-41D3-9F5B-BA03B465E824}" type="presParOf" srcId="{124CBE85-6020-480E-884E-C9E2ED240306}" destId="{FB887339-4291-43E9-9EBA-5CA433BE4EAC}" srcOrd="0" destOrd="0" presId="urn:microsoft.com/office/officeart/2005/8/layout/hierarchy2"/>
    <dgm:cxn modelId="{E9F15CED-7B2F-4ECD-B008-0B921E7FE950}" type="presParOf" srcId="{5396D6A3-EDCE-4B28-9B8D-46EEC4645015}" destId="{80B68DF9-D27C-48C5-B03D-BF6780298DE0}" srcOrd="1" destOrd="0" presId="urn:microsoft.com/office/officeart/2005/8/layout/hierarchy2"/>
    <dgm:cxn modelId="{22263F1E-A816-40E2-858F-6B1CB9AB642B}" type="presParOf" srcId="{80B68DF9-D27C-48C5-B03D-BF6780298DE0}" destId="{F6AF8BE2-BC8E-4FEC-9EE2-CF29A6599435}" srcOrd="0" destOrd="0" presId="urn:microsoft.com/office/officeart/2005/8/layout/hierarchy2"/>
    <dgm:cxn modelId="{E9A2D287-841F-4088-B2C0-F1B670C87538}" type="presParOf" srcId="{80B68DF9-D27C-48C5-B03D-BF6780298DE0}" destId="{AE4C5E25-45F7-4167-A2AD-358A6676EE21}" srcOrd="1" destOrd="0" presId="urn:microsoft.com/office/officeart/2005/8/layout/hierarchy2"/>
    <dgm:cxn modelId="{78A27326-7256-40F7-9538-F9E61C552911}" type="presParOf" srcId="{AE4C5E25-45F7-4167-A2AD-358A6676EE21}" destId="{F5EA780A-1737-4AD6-9B88-36F50B9B18D2}" srcOrd="0" destOrd="0" presId="urn:microsoft.com/office/officeart/2005/8/layout/hierarchy2"/>
    <dgm:cxn modelId="{A952A029-63E4-45A2-A47E-57FFA7891C0C}" type="presParOf" srcId="{F5EA780A-1737-4AD6-9B88-36F50B9B18D2}" destId="{A3830CD2-78E1-4D74-AC34-ABD0B6C5D760}" srcOrd="0" destOrd="0" presId="urn:microsoft.com/office/officeart/2005/8/layout/hierarchy2"/>
    <dgm:cxn modelId="{20711F4E-2F78-40DC-B1AC-7D5091D01B7B}" type="presParOf" srcId="{AE4C5E25-45F7-4167-A2AD-358A6676EE21}" destId="{3F367D63-E902-4384-A1D2-EE5FFB7083E4}" srcOrd="1" destOrd="0" presId="urn:microsoft.com/office/officeart/2005/8/layout/hierarchy2"/>
    <dgm:cxn modelId="{41224F94-29EB-40C3-94B9-FCE1038CA80A}" type="presParOf" srcId="{3F367D63-E902-4384-A1D2-EE5FFB7083E4}" destId="{8EF5B7E8-4085-41D6-968E-3DC02A900609}" srcOrd="0" destOrd="0" presId="urn:microsoft.com/office/officeart/2005/8/layout/hierarchy2"/>
    <dgm:cxn modelId="{DFC1C989-2DCB-47BF-AD7A-CAAEE408AE32}" type="presParOf" srcId="{3F367D63-E902-4384-A1D2-EE5FFB7083E4}" destId="{D6A85FD3-2F1B-4828-8345-3EE5E3463BEA}" srcOrd="1" destOrd="0" presId="urn:microsoft.com/office/officeart/2005/8/layout/hierarchy2"/>
    <dgm:cxn modelId="{676D8631-AB85-4DDB-B897-6A249631B22E}" type="presParOf" srcId="{5396D6A3-EDCE-4B28-9B8D-46EEC4645015}" destId="{16339A08-CC3A-4BEE-A3A3-1E1CA6A94C78}" srcOrd="2" destOrd="0" presId="urn:microsoft.com/office/officeart/2005/8/layout/hierarchy2"/>
    <dgm:cxn modelId="{7602AF71-D9B8-4AE4-80CD-B74F21B2DBE9}" type="presParOf" srcId="{16339A08-CC3A-4BEE-A3A3-1E1CA6A94C78}" destId="{99AC475F-59A2-4659-B256-F6B0E3A75F6E}" srcOrd="0" destOrd="0" presId="urn:microsoft.com/office/officeart/2005/8/layout/hierarchy2"/>
    <dgm:cxn modelId="{82E305FE-6035-4A2A-B2B5-D28AC837EA0D}" type="presParOf" srcId="{5396D6A3-EDCE-4B28-9B8D-46EEC4645015}" destId="{7D655200-2F27-42F6-BB91-52CEA8CE853E}" srcOrd="3" destOrd="0" presId="urn:microsoft.com/office/officeart/2005/8/layout/hierarchy2"/>
    <dgm:cxn modelId="{A40B2BAE-F46A-464B-AB53-641FD1520D7B}" type="presParOf" srcId="{7D655200-2F27-42F6-BB91-52CEA8CE853E}" destId="{34351E79-04AB-4E97-9261-E055988F61AE}" srcOrd="0" destOrd="0" presId="urn:microsoft.com/office/officeart/2005/8/layout/hierarchy2"/>
    <dgm:cxn modelId="{59D82F50-FC88-458D-A6DE-BD5B42D9B09D}" type="presParOf" srcId="{7D655200-2F27-42F6-BB91-52CEA8CE853E}" destId="{D9C97C85-4D3C-4A6B-B6D1-92E20D006C32}" srcOrd="1" destOrd="0" presId="urn:microsoft.com/office/officeart/2005/8/layout/hierarchy2"/>
    <dgm:cxn modelId="{A1B85890-A0BC-436C-B263-2644240AB8DF}" type="presParOf" srcId="{D9C97C85-4D3C-4A6B-B6D1-92E20D006C32}" destId="{D4CBA0F3-A4C4-4D48-B696-18053A9D79D1}" srcOrd="0" destOrd="0" presId="urn:microsoft.com/office/officeart/2005/8/layout/hierarchy2"/>
    <dgm:cxn modelId="{0756669A-780A-495D-9A2A-57ABAA0BC745}" type="presParOf" srcId="{D4CBA0F3-A4C4-4D48-B696-18053A9D79D1}" destId="{3C8757F1-B45F-4D48-9164-AB80DF2716AF}" srcOrd="0" destOrd="0" presId="urn:microsoft.com/office/officeart/2005/8/layout/hierarchy2"/>
    <dgm:cxn modelId="{58802C81-CB3D-4FC3-8DC9-D456198D84C0}" type="presParOf" srcId="{D9C97C85-4D3C-4A6B-B6D1-92E20D006C32}" destId="{0A0E0B0A-7D16-473F-AE51-8D92334DDB53}" srcOrd="1" destOrd="0" presId="urn:microsoft.com/office/officeart/2005/8/layout/hierarchy2"/>
    <dgm:cxn modelId="{51766687-2834-4FB9-831E-C77A6A7D2818}" type="presParOf" srcId="{0A0E0B0A-7D16-473F-AE51-8D92334DDB53}" destId="{6D1749AA-981F-4C34-85C9-3884917DB6B8}" srcOrd="0" destOrd="0" presId="urn:microsoft.com/office/officeart/2005/8/layout/hierarchy2"/>
    <dgm:cxn modelId="{938E0D1C-385E-494E-AFD2-5DF7C87C7591}" type="presParOf" srcId="{0A0E0B0A-7D16-473F-AE51-8D92334DDB53}" destId="{337CA95A-4652-4484-A141-E6DFFC2CB803}" srcOrd="1" destOrd="0" presId="urn:microsoft.com/office/officeart/2005/8/layout/hierarchy2"/>
    <dgm:cxn modelId="{19F2BCD1-D57B-4FB7-943F-776F2463F170}" type="presParOf" srcId="{D9C97C85-4D3C-4A6B-B6D1-92E20D006C32}" destId="{27B2EC16-93B8-4769-932F-60491841970A}" srcOrd="2" destOrd="0" presId="urn:microsoft.com/office/officeart/2005/8/layout/hierarchy2"/>
    <dgm:cxn modelId="{48BEC60A-758D-4F4F-ACF4-9B1509E32D64}" type="presParOf" srcId="{27B2EC16-93B8-4769-932F-60491841970A}" destId="{F8E05728-CD98-417C-ADEA-6249AECC7126}" srcOrd="0" destOrd="0" presId="urn:microsoft.com/office/officeart/2005/8/layout/hierarchy2"/>
    <dgm:cxn modelId="{1776C1CB-8FEB-433E-8157-5B8232B8BE34}" type="presParOf" srcId="{D9C97C85-4D3C-4A6B-B6D1-92E20D006C32}" destId="{F0543CD1-C967-4EC9-BCC3-42E28A5F700D}" srcOrd="3" destOrd="0" presId="urn:microsoft.com/office/officeart/2005/8/layout/hierarchy2"/>
    <dgm:cxn modelId="{FB82C83C-0295-460D-A7EB-A1DF4FF2536E}" type="presParOf" srcId="{F0543CD1-C967-4EC9-BCC3-42E28A5F700D}" destId="{09C83A7E-755D-438B-8644-B46BBCCE347E}" srcOrd="0" destOrd="0" presId="urn:microsoft.com/office/officeart/2005/8/layout/hierarchy2"/>
    <dgm:cxn modelId="{BD153FB8-8514-4204-BFE0-4D71B891AE8F}" type="presParOf" srcId="{F0543CD1-C967-4EC9-BCC3-42E28A5F700D}" destId="{2F8ACCCB-3B6F-40FC-B437-D1F2A2820B3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837FB-1759-4E49-BE49-55C06DC1AD7C}"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en-US"/>
        </a:p>
      </dgm:t>
    </dgm:pt>
    <dgm:pt modelId="{1E1DDE37-6ED6-4567-9C3E-869C7F228684}">
      <dgm:prSet/>
      <dgm:spPr/>
      <dgm:t>
        <a:bodyPr/>
        <a:lstStyle/>
        <a:p>
          <a:r>
            <a:rPr lang="en-US"/>
            <a:t>Birth</a:t>
          </a:r>
        </a:p>
      </dgm:t>
    </dgm:pt>
    <dgm:pt modelId="{EB53CC42-3A43-4C9F-9AF9-7E0BB4475D2B}" type="parTrans" cxnId="{37359C24-B29D-49B3-8A4A-526CA5E4A94C}">
      <dgm:prSet/>
      <dgm:spPr/>
      <dgm:t>
        <a:bodyPr/>
        <a:lstStyle/>
        <a:p>
          <a:endParaRPr lang="en-US"/>
        </a:p>
      </dgm:t>
    </dgm:pt>
    <dgm:pt modelId="{0BFAB3DE-D8D8-4484-8842-B40789BFC2B2}" type="sibTrans" cxnId="{37359C24-B29D-49B3-8A4A-526CA5E4A94C}">
      <dgm:prSet/>
      <dgm:spPr/>
      <dgm:t>
        <a:bodyPr/>
        <a:lstStyle/>
        <a:p>
          <a:endParaRPr lang="en-US"/>
        </a:p>
      </dgm:t>
    </dgm:pt>
    <dgm:pt modelId="{526E36AC-A8D9-417A-B0FE-01C68D6FD7D1}">
      <dgm:prSet/>
      <dgm:spPr/>
      <dgm:t>
        <a:bodyPr/>
        <a:lstStyle/>
        <a:p>
          <a:r>
            <a:rPr lang="en-US"/>
            <a:t>Death</a:t>
          </a:r>
        </a:p>
      </dgm:t>
    </dgm:pt>
    <dgm:pt modelId="{FC28DB11-435F-4F33-9AF5-36EAFDBD6CC1}" type="parTrans" cxnId="{6183219A-5093-4C50-B738-9F28362D23E7}">
      <dgm:prSet/>
      <dgm:spPr/>
      <dgm:t>
        <a:bodyPr/>
        <a:lstStyle/>
        <a:p>
          <a:endParaRPr lang="en-US"/>
        </a:p>
      </dgm:t>
    </dgm:pt>
    <dgm:pt modelId="{A46811EE-F67E-49D4-8D0B-D231651705F7}" type="sibTrans" cxnId="{6183219A-5093-4C50-B738-9F28362D23E7}">
      <dgm:prSet/>
      <dgm:spPr/>
      <dgm:t>
        <a:bodyPr/>
        <a:lstStyle/>
        <a:p>
          <a:endParaRPr lang="en-US"/>
        </a:p>
      </dgm:t>
    </dgm:pt>
    <dgm:pt modelId="{5F82DBA5-AD46-490C-A00C-2D4752D26806}">
      <dgm:prSet/>
      <dgm:spPr/>
      <dgm:t>
        <a:bodyPr/>
        <a:lstStyle/>
        <a:p>
          <a:r>
            <a:rPr lang="en-US"/>
            <a:t>Abortions</a:t>
          </a:r>
        </a:p>
      </dgm:t>
    </dgm:pt>
    <dgm:pt modelId="{A117B9BF-271F-4FAC-8596-736D7FEDADA5}" type="parTrans" cxnId="{6B0C56D5-CC7B-4D2C-AE93-50FC3B26ABD2}">
      <dgm:prSet/>
      <dgm:spPr/>
      <dgm:t>
        <a:bodyPr/>
        <a:lstStyle/>
        <a:p>
          <a:endParaRPr lang="en-US"/>
        </a:p>
      </dgm:t>
    </dgm:pt>
    <dgm:pt modelId="{B73367B9-F09A-4876-8DCA-857B846DC0A9}" type="sibTrans" cxnId="{6B0C56D5-CC7B-4D2C-AE93-50FC3B26ABD2}">
      <dgm:prSet/>
      <dgm:spPr/>
      <dgm:t>
        <a:bodyPr/>
        <a:lstStyle/>
        <a:p>
          <a:endParaRPr lang="en-US"/>
        </a:p>
      </dgm:t>
    </dgm:pt>
    <dgm:pt modelId="{B95F18CF-39FB-4E3A-ABBB-CE6766AA1EC8}">
      <dgm:prSet/>
      <dgm:spPr/>
      <dgm:t>
        <a:bodyPr/>
        <a:lstStyle/>
        <a:p>
          <a:r>
            <a:rPr lang="en-US"/>
            <a:t>Marriages </a:t>
          </a:r>
        </a:p>
      </dgm:t>
    </dgm:pt>
    <dgm:pt modelId="{55931E34-E701-4693-8E1D-1F00C4E4981E}" type="parTrans" cxnId="{9E7D1D9D-5B49-44B4-B431-23E9DF2D8C1F}">
      <dgm:prSet/>
      <dgm:spPr/>
      <dgm:t>
        <a:bodyPr/>
        <a:lstStyle/>
        <a:p>
          <a:endParaRPr lang="en-US"/>
        </a:p>
      </dgm:t>
    </dgm:pt>
    <dgm:pt modelId="{A9FB9EAA-7A0B-482E-AB3F-B830B5B9690A}" type="sibTrans" cxnId="{9E7D1D9D-5B49-44B4-B431-23E9DF2D8C1F}">
      <dgm:prSet/>
      <dgm:spPr/>
      <dgm:t>
        <a:bodyPr/>
        <a:lstStyle/>
        <a:p>
          <a:endParaRPr lang="en-US"/>
        </a:p>
      </dgm:t>
    </dgm:pt>
    <dgm:pt modelId="{62BF077A-860F-4017-97A2-365EFFB73923}">
      <dgm:prSet/>
      <dgm:spPr/>
      <dgm:t>
        <a:bodyPr/>
        <a:lstStyle/>
        <a:p>
          <a:r>
            <a:rPr lang="en-US"/>
            <a:t>Divorces</a:t>
          </a:r>
        </a:p>
      </dgm:t>
    </dgm:pt>
    <dgm:pt modelId="{A2A4BD32-9006-4279-B4D9-B05BD7689409}" type="parTrans" cxnId="{6A6A3DB3-BBCD-44EB-87DD-22D688179977}">
      <dgm:prSet/>
      <dgm:spPr/>
      <dgm:t>
        <a:bodyPr/>
        <a:lstStyle/>
        <a:p>
          <a:endParaRPr lang="en-US"/>
        </a:p>
      </dgm:t>
    </dgm:pt>
    <dgm:pt modelId="{64376333-47E8-4074-B366-29ED1297C705}" type="sibTrans" cxnId="{6A6A3DB3-BBCD-44EB-87DD-22D688179977}">
      <dgm:prSet/>
      <dgm:spPr/>
      <dgm:t>
        <a:bodyPr/>
        <a:lstStyle/>
        <a:p>
          <a:endParaRPr lang="en-US"/>
        </a:p>
      </dgm:t>
    </dgm:pt>
    <dgm:pt modelId="{F3FFC1E3-D433-4B62-AA7B-14F5600B6220}">
      <dgm:prSet/>
      <dgm:spPr/>
      <dgm:t>
        <a:bodyPr/>
        <a:lstStyle/>
        <a:p>
          <a:r>
            <a:rPr lang="en-US"/>
            <a:t>Moving</a:t>
          </a:r>
        </a:p>
      </dgm:t>
    </dgm:pt>
    <dgm:pt modelId="{FCC5BA57-F761-42D6-B0BA-7653570A24A1}" type="parTrans" cxnId="{63D67180-00BA-4503-8BA4-8866BAD526D6}">
      <dgm:prSet/>
      <dgm:spPr/>
      <dgm:t>
        <a:bodyPr/>
        <a:lstStyle/>
        <a:p>
          <a:endParaRPr lang="en-US"/>
        </a:p>
      </dgm:t>
    </dgm:pt>
    <dgm:pt modelId="{C500003A-58E6-4FC8-8516-52778BB041C1}" type="sibTrans" cxnId="{63D67180-00BA-4503-8BA4-8866BAD526D6}">
      <dgm:prSet/>
      <dgm:spPr/>
      <dgm:t>
        <a:bodyPr/>
        <a:lstStyle/>
        <a:p>
          <a:endParaRPr lang="en-US"/>
        </a:p>
      </dgm:t>
    </dgm:pt>
    <dgm:pt modelId="{CFDBE207-2F91-4D74-AA28-B74973668536}" type="pres">
      <dgm:prSet presAssocID="{E2D837FB-1759-4E49-BE49-55C06DC1AD7C}" presName="diagram" presStyleCnt="0">
        <dgm:presLayoutVars>
          <dgm:dir/>
          <dgm:resizeHandles val="exact"/>
        </dgm:presLayoutVars>
      </dgm:prSet>
      <dgm:spPr/>
    </dgm:pt>
    <dgm:pt modelId="{A381C872-F629-4902-9192-370AD368ED66}" type="pres">
      <dgm:prSet presAssocID="{1E1DDE37-6ED6-4567-9C3E-869C7F228684}" presName="node" presStyleLbl="node1" presStyleIdx="0" presStyleCnt="6">
        <dgm:presLayoutVars>
          <dgm:bulletEnabled val="1"/>
        </dgm:presLayoutVars>
      </dgm:prSet>
      <dgm:spPr/>
    </dgm:pt>
    <dgm:pt modelId="{E34A29E8-924A-402E-8D18-93D4A2BD4336}" type="pres">
      <dgm:prSet presAssocID="{0BFAB3DE-D8D8-4484-8842-B40789BFC2B2}" presName="sibTrans" presStyleCnt="0"/>
      <dgm:spPr/>
    </dgm:pt>
    <dgm:pt modelId="{10BFA6EA-58A6-4A66-9FD1-7C3F1AC9F008}" type="pres">
      <dgm:prSet presAssocID="{526E36AC-A8D9-417A-B0FE-01C68D6FD7D1}" presName="node" presStyleLbl="node1" presStyleIdx="1" presStyleCnt="6">
        <dgm:presLayoutVars>
          <dgm:bulletEnabled val="1"/>
        </dgm:presLayoutVars>
      </dgm:prSet>
      <dgm:spPr/>
    </dgm:pt>
    <dgm:pt modelId="{F3E16147-2CCA-414E-AE82-58D7E61C9674}" type="pres">
      <dgm:prSet presAssocID="{A46811EE-F67E-49D4-8D0B-D231651705F7}" presName="sibTrans" presStyleCnt="0"/>
      <dgm:spPr/>
    </dgm:pt>
    <dgm:pt modelId="{E137A8A6-E7A2-4B7A-A9C3-97E7D8901C54}" type="pres">
      <dgm:prSet presAssocID="{5F82DBA5-AD46-490C-A00C-2D4752D26806}" presName="node" presStyleLbl="node1" presStyleIdx="2" presStyleCnt="6">
        <dgm:presLayoutVars>
          <dgm:bulletEnabled val="1"/>
        </dgm:presLayoutVars>
      </dgm:prSet>
      <dgm:spPr/>
    </dgm:pt>
    <dgm:pt modelId="{03B5454B-A384-42A3-B8F0-738FD9EE588F}" type="pres">
      <dgm:prSet presAssocID="{B73367B9-F09A-4876-8DCA-857B846DC0A9}" presName="sibTrans" presStyleCnt="0"/>
      <dgm:spPr/>
    </dgm:pt>
    <dgm:pt modelId="{B9C1BA47-10C7-4C1C-A7AE-5676F178062A}" type="pres">
      <dgm:prSet presAssocID="{B95F18CF-39FB-4E3A-ABBB-CE6766AA1EC8}" presName="node" presStyleLbl="node1" presStyleIdx="3" presStyleCnt="6">
        <dgm:presLayoutVars>
          <dgm:bulletEnabled val="1"/>
        </dgm:presLayoutVars>
      </dgm:prSet>
      <dgm:spPr/>
    </dgm:pt>
    <dgm:pt modelId="{2A2209FF-8DE7-45C2-B72A-71CEA041D1EA}" type="pres">
      <dgm:prSet presAssocID="{A9FB9EAA-7A0B-482E-AB3F-B830B5B9690A}" presName="sibTrans" presStyleCnt="0"/>
      <dgm:spPr/>
    </dgm:pt>
    <dgm:pt modelId="{A99F7106-4529-441C-822F-3AEB240A632F}" type="pres">
      <dgm:prSet presAssocID="{62BF077A-860F-4017-97A2-365EFFB73923}" presName="node" presStyleLbl="node1" presStyleIdx="4" presStyleCnt="6">
        <dgm:presLayoutVars>
          <dgm:bulletEnabled val="1"/>
        </dgm:presLayoutVars>
      </dgm:prSet>
      <dgm:spPr/>
    </dgm:pt>
    <dgm:pt modelId="{4D79E9D9-F30A-4AA2-84B6-F52AF54733AD}" type="pres">
      <dgm:prSet presAssocID="{64376333-47E8-4074-B366-29ED1297C705}" presName="sibTrans" presStyleCnt="0"/>
      <dgm:spPr/>
    </dgm:pt>
    <dgm:pt modelId="{630C071E-DD31-43AE-99BA-787CB7266AFD}" type="pres">
      <dgm:prSet presAssocID="{F3FFC1E3-D433-4B62-AA7B-14F5600B6220}" presName="node" presStyleLbl="node1" presStyleIdx="5" presStyleCnt="6">
        <dgm:presLayoutVars>
          <dgm:bulletEnabled val="1"/>
        </dgm:presLayoutVars>
      </dgm:prSet>
      <dgm:spPr/>
    </dgm:pt>
  </dgm:ptLst>
  <dgm:cxnLst>
    <dgm:cxn modelId="{B5B8E321-64EF-4365-8941-D7CAC3BA7354}" type="presOf" srcId="{526E36AC-A8D9-417A-B0FE-01C68D6FD7D1}" destId="{10BFA6EA-58A6-4A66-9FD1-7C3F1AC9F008}" srcOrd="0" destOrd="0" presId="urn:microsoft.com/office/officeart/2005/8/layout/default"/>
    <dgm:cxn modelId="{37359C24-B29D-49B3-8A4A-526CA5E4A94C}" srcId="{E2D837FB-1759-4E49-BE49-55C06DC1AD7C}" destId="{1E1DDE37-6ED6-4567-9C3E-869C7F228684}" srcOrd="0" destOrd="0" parTransId="{EB53CC42-3A43-4C9F-9AF9-7E0BB4475D2B}" sibTransId="{0BFAB3DE-D8D8-4484-8842-B40789BFC2B2}"/>
    <dgm:cxn modelId="{3D768B2B-72DE-4350-8904-7B6970BF1FC9}" type="presOf" srcId="{62BF077A-860F-4017-97A2-365EFFB73923}" destId="{A99F7106-4529-441C-822F-3AEB240A632F}" srcOrd="0" destOrd="0" presId="urn:microsoft.com/office/officeart/2005/8/layout/default"/>
    <dgm:cxn modelId="{9362DD48-D336-4D31-B602-929BFD24F0EE}" type="presOf" srcId="{F3FFC1E3-D433-4B62-AA7B-14F5600B6220}" destId="{630C071E-DD31-43AE-99BA-787CB7266AFD}" srcOrd="0" destOrd="0" presId="urn:microsoft.com/office/officeart/2005/8/layout/default"/>
    <dgm:cxn modelId="{89B59D6C-61DC-4B16-8B05-A9FAF223AEF1}" type="presOf" srcId="{B95F18CF-39FB-4E3A-ABBB-CE6766AA1EC8}" destId="{B9C1BA47-10C7-4C1C-A7AE-5676F178062A}" srcOrd="0" destOrd="0" presId="urn:microsoft.com/office/officeart/2005/8/layout/default"/>
    <dgm:cxn modelId="{1BBB3871-E66C-41C6-9C60-644A5635AEE0}" type="presOf" srcId="{5F82DBA5-AD46-490C-A00C-2D4752D26806}" destId="{E137A8A6-E7A2-4B7A-A9C3-97E7D8901C54}" srcOrd="0" destOrd="0" presId="urn:microsoft.com/office/officeart/2005/8/layout/default"/>
    <dgm:cxn modelId="{63D67180-00BA-4503-8BA4-8866BAD526D6}" srcId="{E2D837FB-1759-4E49-BE49-55C06DC1AD7C}" destId="{F3FFC1E3-D433-4B62-AA7B-14F5600B6220}" srcOrd="5" destOrd="0" parTransId="{FCC5BA57-F761-42D6-B0BA-7653570A24A1}" sibTransId="{C500003A-58E6-4FC8-8516-52778BB041C1}"/>
    <dgm:cxn modelId="{6183219A-5093-4C50-B738-9F28362D23E7}" srcId="{E2D837FB-1759-4E49-BE49-55C06DC1AD7C}" destId="{526E36AC-A8D9-417A-B0FE-01C68D6FD7D1}" srcOrd="1" destOrd="0" parTransId="{FC28DB11-435F-4F33-9AF5-36EAFDBD6CC1}" sibTransId="{A46811EE-F67E-49D4-8D0B-D231651705F7}"/>
    <dgm:cxn modelId="{9E7D1D9D-5B49-44B4-B431-23E9DF2D8C1F}" srcId="{E2D837FB-1759-4E49-BE49-55C06DC1AD7C}" destId="{B95F18CF-39FB-4E3A-ABBB-CE6766AA1EC8}" srcOrd="3" destOrd="0" parTransId="{55931E34-E701-4693-8E1D-1F00C4E4981E}" sibTransId="{A9FB9EAA-7A0B-482E-AB3F-B830B5B9690A}"/>
    <dgm:cxn modelId="{709F74A5-05FC-4378-B145-E1131D187CD4}" type="presOf" srcId="{1E1DDE37-6ED6-4567-9C3E-869C7F228684}" destId="{A381C872-F629-4902-9192-370AD368ED66}" srcOrd="0" destOrd="0" presId="urn:microsoft.com/office/officeart/2005/8/layout/default"/>
    <dgm:cxn modelId="{6A6A3DB3-BBCD-44EB-87DD-22D688179977}" srcId="{E2D837FB-1759-4E49-BE49-55C06DC1AD7C}" destId="{62BF077A-860F-4017-97A2-365EFFB73923}" srcOrd="4" destOrd="0" parTransId="{A2A4BD32-9006-4279-B4D9-B05BD7689409}" sibTransId="{64376333-47E8-4074-B366-29ED1297C705}"/>
    <dgm:cxn modelId="{6B0C56D5-CC7B-4D2C-AE93-50FC3B26ABD2}" srcId="{E2D837FB-1759-4E49-BE49-55C06DC1AD7C}" destId="{5F82DBA5-AD46-490C-A00C-2D4752D26806}" srcOrd="2" destOrd="0" parTransId="{A117B9BF-271F-4FAC-8596-736D7FEDADA5}" sibTransId="{B73367B9-F09A-4876-8DCA-857B846DC0A9}"/>
    <dgm:cxn modelId="{36C9D8F3-2FF4-4ACA-9324-DEDE037328C9}" type="presOf" srcId="{E2D837FB-1759-4E49-BE49-55C06DC1AD7C}" destId="{CFDBE207-2F91-4D74-AA28-B74973668536}" srcOrd="0" destOrd="0" presId="urn:microsoft.com/office/officeart/2005/8/layout/default"/>
    <dgm:cxn modelId="{7EF47BCF-5B4F-48EE-A789-E3084E32C96C}" type="presParOf" srcId="{CFDBE207-2F91-4D74-AA28-B74973668536}" destId="{A381C872-F629-4902-9192-370AD368ED66}" srcOrd="0" destOrd="0" presId="urn:microsoft.com/office/officeart/2005/8/layout/default"/>
    <dgm:cxn modelId="{760583C9-B7A9-4F9C-8516-A0D324C8E63C}" type="presParOf" srcId="{CFDBE207-2F91-4D74-AA28-B74973668536}" destId="{E34A29E8-924A-402E-8D18-93D4A2BD4336}" srcOrd="1" destOrd="0" presId="urn:microsoft.com/office/officeart/2005/8/layout/default"/>
    <dgm:cxn modelId="{8C86E93B-E1E8-4B94-B66A-849554ED37BF}" type="presParOf" srcId="{CFDBE207-2F91-4D74-AA28-B74973668536}" destId="{10BFA6EA-58A6-4A66-9FD1-7C3F1AC9F008}" srcOrd="2" destOrd="0" presId="urn:microsoft.com/office/officeart/2005/8/layout/default"/>
    <dgm:cxn modelId="{A8C01231-2871-460E-880C-508784BE8A4E}" type="presParOf" srcId="{CFDBE207-2F91-4D74-AA28-B74973668536}" destId="{F3E16147-2CCA-414E-AE82-58D7E61C9674}" srcOrd="3" destOrd="0" presId="urn:microsoft.com/office/officeart/2005/8/layout/default"/>
    <dgm:cxn modelId="{7CF2A703-3753-4258-A5C6-ACE761A41146}" type="presParOf" srcId="{CFDBE207-2F91-4D74-AA28-B74973668536}" destId="{E137A8A6-E7A2-4B7A-A9C3-97E7D8901C54}" srcOrd="4" destOrd="0" presId="urn:microsoft.com/office/officeart/2005/8/layout/default"/>
    <dgm:cxn modelId="{96005D90-F215-4913-81CD-FDF1881724F6}" type="presParOf" srcId="{CFDBE207-2F91-4D74-AA28-B74973668536}" destId="{03B5454B-A384-42A3-B8F0-738FD9EE588F}" srcOrd="5" destOrd="0" presId="urn:microsoft.com/office/officeart/2005/8/layout/default"/>
    <dgm:cxn modelId="{6E4A4DCF-1D4B-4447-8E9A-E9D8F29A04E2}" type="presParOf" srcId="{CFDBE207-2F91-4D74-AA28-B74973668536}" destId="{B9C1BA47-10C7-4C1C-A7AE-5676F178062A}" srcOrd="6" destOrd="0" presId="urn:microsoft.com/office/officeart/2005/8/layout/default"/>
    <dgm:cxn modelId="{28B41212-F17C-41BD-872E-02F5397B51B0}" type="presParOf" srcId="{CFDBE207-2F91-4D74-AA28-B74973668536}" destId="{2A2209FF-8DE7-45C2-B72A-71CEA041D1EA}" srcOrd="7" destOrd="0" presId="urn:microsoft.com/office/officeart/2005/8/layout/default"/>
    <dgm:cxn modelId="{5A0CB027-B929-4989-8425-ED69843314C5}" type="presParOf" srcId="{CFDBE207-2F91-4D74-AA28-B74973668536}" destId="{A99F7106-4529-441C-822F-3AEB240A632F}" srcOrd="8" destOrd="0" presId="urn:microsoft.com/office/officeart/2005/8/layout/default"/>
    <dgm:cxn modelId="{29B5D9A5-DC0A-42CB-8405-4C13E1D97E01}" type="presParOf" srcId="{CFDBE207-2F91-4D74-AA28-B74973668536}" destId="{4D79E9D9-F30A-4AA2-84B6-F52AF54733AD}" srcOrd="9" destOrd="0" presId="urn:microsoft.com/office/officeart/2005/8/layout/default"/>
    <dgm:cxn modelId="{15D8759F-973D-436C-9D34-FD1665B6A78F}" type="presParOf" srcId="{CFDBE207-2F91-4D74-AA28-B74973668536}" destId="{630C071E-DD31-43AE-99BA-787CB7266AF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E1560-05E6-4238-B479-759566BC71C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82153E81-9BEC-4DF9-A543-C9D8636A2595}">
      <dgm:prSet/>
      <dgm:spPr/>
      <dgm:t>
        <a:bodyPr/>
        <a:lstStyle/>
        <a:p>
          <a:r>
            <a:rPr lang="en-US" dirty="0"/>
            <a:t>“global descriptive epidemiology”</a:t>
          </a:r>
          <a:br>
            <a:rPr lang="en-US" dirty="0"/>
          </a:br>
          <a:br>
            <a:rPr lang="en-US" dirty="0"/>
          </a:br>
          <a:r>
            <a:rPr lang="en-US" dirty="0"/>
            <a:t>https://www.healthdata.org/research-analysis/gbd </a:t>
          </a:r>
        </a:p>
      </dgm:t>
    </dgm:pt>
    <dgm:pt modelId="{CA02C45C-840F-4E25-A689-F2AD181D30BE}" type="parTrans" cxnId="{D507817B-E46D-49CC-A5BD-F32590408CF7}">
      <dgm:prSet/>
      <dgm:spPr/>
      <dgm:t>
        <a:bodyPr/>
        <a:lstStyle/>
        <a:p>
          <a:endParaRPr lang="en-US"/>
        </a:p>
      </dgm:t>
    </dgm:pt>
    <dgm:pt modelId="{7A5411E6-6F93-4D9B-90ED-985B41B888D7}" type="sibTrans" cxnId="{D507817B-E46D-49CC-A5BD-F32590408CF7}">
      <dgm:prSet/>
      <dgm:spPr/>
      <dgm:t>
        <a:bodyPr/>
        <a:lstStyle/>
        <a:p>
          <a:endParaRPr lang="en-US"/>
        </a:p>
      </dgm:t>
    </dgm:pt>
    <dgm:pt modelId="{9ED20233-3B88-4C89-815D-932EEB6ABBE1}">
      <dgm:prSet/>
      <dgm:spPr/>
      <dgm:t>
        <a:bodyPr/>
        <a:lstStyle/>
        <a:p>
          <a:r>
            <a:rPr lang="en-US" dirty="0"/>
            <a:t>Systematic, scientific effort to quantify the comparative magnitude of health loss due to diseases, injuries, and risk factors by:</a:t>
          </a:r>
        </a:p>
      </dgm:t>
    </dgm:pt>
    <dgm:pt modelId="{06B723AE-A87E-4B18-A212-7C650F1CBBD0}" type="parTrans" cxnId="{D4E42B7F-511E-4A30-89BF-5B1471D8296C}">
      <dgm:prSet/>
      <dgm:spPr/>
      <dgm:t>
        <a:bodyPr/>
        <a:lstStyle/>
        <a:p>
          <a:endParaRPr lang="en-US"/>
        </a:p>
      </dgm:t>
    </dgm:pt>
    <dgm:pt modelId="{8DA3E7B7-3D30-4631-B7F4-93203A231AD6}" type="sibTrans" cxnId="{D4E42B7F-511E-4A30-89BF-5B1471D8296C}">
      <dgm:prSet/>
      <dgm:spPr/>
      <dgm:t>
        <a:bodyPr/>
        <a:lstStyle/>
        <a:p>
          <a:endParaRPr lang="en-US"/>
        </a:p>
      </dgm:t>
    </dgm:pt>
    <dgm:pt modelId="{980E7E4C-92D3-4117-8F32-39AF29AA7C48}">
      <dgm:prSet/>
      <dgm:spPr/>
      <dgm:t>
        <a:bodyPr/>
        <a:lstStyle/>
        <a:p>
          <a:r>
            <a:rPr lang="en-US"/>
            <a:t>age </a:t>
          </a:r>
        </a:p>
      </dgm:t>
    </dgm:pt>
    <dgm:pt modelId="{C86C92A3-B333-42CD-B163-0CED20A2DBF7}" type="parTrans" cxnId="{16C87969-4AAD-498D-885A-BF0BBB7E8699}">
      <dgm:prSet/>
      <dgm:spPr/>
      <dgm:t>
        <a:bodyPr/>
        <a:lstStyle/>
        <a:p>
          <a:endParaRPr lang="en-US"/>
        </a:p>
      </dgm:t>
    </dgm:pt>
    <dgm:pt modelId="{7A37E870-8457-4822-9BCD-F3A071111898}" type="sibTrans" cxnId="{16C87969-4AAD-498D-885A-BF0BBB7E8699}">
      <dgm:prSet/>
      <dgm:spPr/>
      <dgm:t>
        <a:bodyPr/>
        <a:lstStyle/>
        <a:p>
          <a:endParaRPr lang="en-US"/>
        </a:p>
      </dgm:t>
    </dgm:pt>
    <dgm:pt modelId="{0AA2CC24-3919-4083-A06C-507B33E82079}">
      <dgm:prSet/>
      <dgm:spPr/>
      <dgm:t>
        <a:bodyPr/>
        <a:lstStyle/>
        <a:p>
          <a:r>
            <a:rPr lang="en-US"/>
            <a:t>sex </a:t>
          </a:r>
        </a:p>
      </dgm:t>
    </dgm:pt>
    <dgm:pt modelId="{CB5A931B-395F-446A-BA9D-BC1CA8943428}" type="parTrans" cxnId="{718C2114-ED3A-4F83-B2C0-75DCA61DA70D}">
      <dgm:prSet/>
      <dgm:spPr/>
      <dgm:t>
        <a:bodyPr/>
        <a:lstStyle/>
        <a:p>
          <a:endParaRPr lang="en-US"/>
        </a:p>
      </dgm:t>
    </dgm:pt>
    <dgm:pt modelId="{83215F95-2E9D-4EFB-AD1F-2947ADFB0C0A}" type="sibTrans" cxnId="{718C2114-ED3A-4F83-B2C0-75DCA61DA70D}">
      <dgm:prSet/>
      <dgm:spPr/>
      <dgm:t>
        <a:bodyPr/>
        <a:lstStyle/>
        <a:p>
          <a:endParaRPr lang="en-US"/>
        </a:p>
      </dgm:t>
    </dgm:pt>
    <dgm:pt modelId="{ADEC9035-5810-4512-8ED9-F1C06119ECE6}">
      <dgm:prSet/>
      <dgm:spPr/>
      <dgm:t>
        <a:bodyPr/>
        <a:lstStyle/>
        <a:p>
          <a:r>
            <a:rPr lang="en-US" dirty="0"/>
            <a:t>geographies</a:t>
          </a:r>
        </a:p>
      </dgm:t>
    </dgm:pt>
    <dgm:pt modelId="{00486B5B-766A-4B7C-BAB6-9AD202235677}" type="parTrans" cxnId="{6C0C235D-177A-4B11-A85F-5DD2BD5B5371}">
      <dgm:prSet/>
      <dgm:spPr/>
      <dgm:t>
        <a:bodyPr/>
        <a:lstStyle/>
        <a:p>
          <a:endParaRPr lang="en-US"/>
        </a:p>
      </dgm:t>
    </dgm:pt>
    <dgm:pt modelId="{8B624CCB-B845-40AC-92C6-095A7E772C3F}" type="sibTrans" cxnId="{6C0C235D-177A-4B11-A85F-5DD2BD5B5371}">
      <dgm:prSet/>
      <dgm:spPr/>
      <dgm:t>
        <a:bodyPr/>
        <a:lstStyle/>
        <a:p>
          <a:endParaRPr lang="en-US"/>
        </a:p>
      </dgm:t>
    </dgm:pt>
    <dgm:pt modelId="{99DD7FDB-3522-44AA-AE90-25DC97AC771E}">
      <dgm:prSet/>
      <dgm:spPr/>
      <dgm:t>
        <a:bodyPr/>
        <a:lstStyle/>
        <a:p>
          <a:r>
            <a:rPr lang="en-US"/>
            <a:t>specific points in time</a:t>
          </a:r>
        </a:p>
      </dgm:t>
    </dgm:pt>
    <dgm:pt modelId="{AF9A0A75-FA33-4EDC-856F-C22FE859C10B}" type="parTrans" cxnId="{EE896D08-8A83-4FD6-92BE-1B5FB7C477B5}">
      <dgm:prSet/>
      <dgm:spPr/>
      <dgm:t>
        <a:bodyPr/>
        <a:lstStyle/>
        <a:p>
          <a:endParaRPr lang="en-US"/>
        </a:p>
      </dgm:t>
    </dgm:pt>
    <dgm:pt modelId="{996A96FA-1EFB-493C-B7A8-130EAC9DAF85}" type="sibTrans" cxnId="{EE896D08-8A83-4FD6-92BE-1B5FB7C477B5}">
      <dgm:prSet/>
      <dgm:spPr/>
      <dgm:t>
        <a:bodyPr/>
        <a:lstStyle/>
        <a:p>
          <a:endParaRPr lang="en-US"/>
        </a:p>
      </dgm:t>
    </dgm:pt>
    <dgm:pt modelId="{1989D7E8-EA59-4AD5-9145-B55AE3368BB8}">
      <dgm:prSet/>
      <dgm:spPr/>
      <dgm:t>
        <a:bodyPr/>
        <a:lstStyle/>
        <a:p>
          <a:r>
            <a:rPr lang="en-US" dirty="0"/>
            <a:t>Compare the effects of different diseases that kill people prematurely and cause ill health and disability</a:t>
          </a:r>
        </a:p>
      </dgm:t>
    </dgm:pt>
    <dgm:pt modelId="{24314F80-EEEE-4704-877D-4BED8DCF4F20}" type="parTrans" cxnId="{B5DD288C-F43D-4F35-BE19-82086BAD821F}">
      <dgm:prSet/>
      <dgm:spPr/>
      <dgm:t>
        <a:bodyPr/>
        <a:lstStyle/>
        <a:p>
          <a:endParaRPr lang="en-US"/>
        </a:p>
      </dgm:t>
    </dgm:pt>
    <dgm:pt modelId="{C3AB4871-5135-4E9F-A58B-1E8CE101E838}" type="sibTrans" cxnId="{B5DD288C-F43D-4F35-BE19-82086BAD821F}">
      <dgm:prSet/>
      <dgm:spPr/>
      <dgm:t>
        <a:bodyPr/>
        <a:lstStyle/>
        <a:p>
          <a:endParaRPr lang="en-US"/>
        </a:p>
      </dgm:t>
    </dgm:pt>
    <dgm:pt modelId="{AC526171-D2FE-47B5-8468-CEBBE4F780DD}">
      <dgm:prSet/>
      <dgm:spPr/>
      <dgm:t>
        <a:bodyPr/>
        <a:lstStyle/>
        <a:p>
          <a:r>
            <a:rPr lang="en-US"/>
            <a:t>GBD was established by WHO, WB and Harvard in 1996, currently led by the Institute for Health Metrics and Evaluation (IHME), University of Washington </a:t>
          </a:r>
        </a:p>
      </dgm:t>
    </dgm:pt>
    <dgm:pt modelId="{15742EC9-835B-4829-9EE9-E18062EE1F36}" type="parTrans" cxnId="{2EF438F0-B3FA-4FFB-A73C-84DA2B932E75}">
      <dgm:prSet/>
      <dgm:spPr/>
      <dgm:t>
        <a:bodyPr/>
        <a:lstStyle/>
        <a:p>
          <a:endParaRPr lang="en-US"/>
        </a:p>
      </dgm:t>
    </dgm:pt>
    <dgm:pt modelId="{457D8583-A6F7-454F-9E7A-487D5D6D75D3}" type="sibTrans" cxnId="{2EF438F0-B3FA-4FFB-A73C-84DA2B932E75}">
      <dgm:prSet/>
      <dgm:spPr/>
      <dgm:t>
        <a:bodyPr/>
        <a:lstStyle/>
        <a:p>
          <a:endParaRPr lang="en-US"/>
        </a:p>
      </dgm:t>
    </dgm:pt>
    <dgm:pt modelId="{5C261D88-86B9-4A01-8EB3-B228BC4B8F30}" type="pres">
      <dgm:prSet presAssocID="{EC3E1560-05E6-4238-B479-759566BC71CD}" presName="diagram" presStyleCnt="0">
        <dgm:presLayoutVars>
          <dgm:dir/>
          <dgm:resizeHandles val="exact"/>
        </dgm:presLayoutVars>
      </dgm:prSet>
      <dgm:spPr/>
    </dgm:pt>
    <dgm:pt modelId="{FCB0A19C-4CC1-4A41-A4BF-2AEC538906A8}" type="pres">
      <dgm:prSet presAssocID="{82153E81-9BEC-4DF9-A543-C9D8636A2595}" presName="node" presStyleLbl="node1" presStyleIdx="0" presStyleCnt="4">
        <dgm:presLayoutVars>
          <dgm:bulletEnabled val="1"/>
        </dgm:presLayoutVars>
      </dgm:prSet>
      <dgm:spPr/>
    </dgm:pt>
    <dgm:pt modelId="{1C6A1188-4B13-4195-ABA8-94DE6366A2E7}" type="pres">
      <dgm:prSet presAssocID="{7A5411E6-6F93-4D9B-90ED-985B41B888D7}" presName="sibTrans" presStyleCnt="0"/>
      <dgm:spPr/>
    </dgm:pt>
    <dgm:pt modelId="{83D9973B-9CA5-4080-B7CF-C0DAC996FBFC}" type="pres">
      <dgm:prSet presAssocID="{9ED20233-3B88-4C89-815D-932EEB6ABBE1}" presName="node" presStyleLbl="node1" presStyleIdx="1" presStyleCnt="4">
        <dgm:presLayoutVars>
          <dgm:bulletEnabled val="1"/>
        </dgm:presLayoutVars>
      </dgm:prSet>
      <dgm:spPr/>
    </dgm:pt>
    <dgm:pt modelId="{34E79EB0-1821-4B0A-973B-AD761EBE024A}" type="pres">
      <dgm:prSet presAssocID="{8DA3E7B7-3D30-4631-B7F4-93203A231AD6}" presName="sibTrans" presStyleCnt="0"/>
      <dgm:spPr/>
    </dgm:pt>
    <dgm:pt modelId="{C509D9E1-BD31-4FA8-B615-EA2DE6B01C30}" type="pres">
      <dgm:prSet presAssocID="{1989D7E8-EA59-4AD5-9145-B55AE3368BB8}" presName="node" presStyleLbl="node1" presStyleIdx="2" presStyleCnt="4">
        <dgm:presLayoutVars>
          <dgm:bulletEnabled val="1"/>
        </dgm:presLayoutVars>
      </dgm:prSet>
      <dgm:spPr/>
    </dgm:pt>
    <dgm:pt modelId="{98DDF244-48AF-41B5-9FA6-3C0158195994}" type="pres">
      <dgm:prSet presAssocID="{C3AB4871-5135-4E9F-A58B-1E8CE101E838}" presName="sibTrans" presStyleCnt="0"/>
      <dgm:spPr/>
    </dgm:pt>
    <dgm:pt modelId="{A080498F-6A4F-45C2-8396-8E1C1C5CE88C}" type="pres">
      <dgm:prSet presAssocID="{AC526171-D2FE-47B5-8468-CEBBE4F780DD}" presName="node" presStyleLbl="node1" presStyleIdx="3" presStyleCnt="4">
        <dgm:presLayoutVars>
          <dgm:bulletEnabled val="1"/>
        </dgm:presLayoutVars>
      </dgm:prSet>
      <dgm:spPr/>
    </dgm:pt>
  </dgm:ptLst>
  <dgm:cxnLst>
    <dgm:cxn modelId="{EE896D08-8A83-4FD6-92BE-1B5FB7C477B5}" srcId="{9ED20233-3B88-4C89-815D-932EEB6ABBE1}" destId="{99DD7FDB-3522-44AA-AE90-25DC97AC771E}" srcOrd="3" destOrd="0" parTransId="{AF9A0A75-FA33-4EDC-856F-C22FE859C10B}" sibTransId="{996A96FA-1EFB-493C-B7A8-130EAC9DAF85}"/>
    <dgm:cxn modelId="{DA1D000B-ABF9-4B44-9A12-8CC87A3B92A3}" type="presOf" srcId="{99DD7FDB-3522-44AA-AE90-25DC97AC771E}" destId="{83D9973B-9CA5-4080-B7CF-C0DAC996FBFC}" srcOrd="0" destOrd="4" presId="urn:microsoft.com/office/officeart/2005/8/layout/default"/>
    <dgm:cxn modelId="{718C2114-ED3A-4F83-B2C0-75DCA61DA70D}" srcId="{9ED20233-3B88-4C89-815D-932EEB6ABBE1}" destId="{0AA2CC24-3919-4083-A06C-507B33E82079}" srcOrd="1" destOrd="0" parTransId="{CB5A931B-395F-446A-BA9D-BC1CA8943428}" sibTransId="{83215F95-2E9D-4EFB-AD1F-2947ADFB0C0A}"/>
    <dgm:cxn modelId="{6C0C235D-177A-4B11-A85F-5DD2BD5B5371}" srcId="{9ED20233-3B88-4C89-815D-932EEB6ABBE1}" destId="{ADEC9035-5810-4512-8ED9-F1C06119ECE6}" srcOrd="2" destOrd="0" parTransId="{00486B5B-766A-4B7C-BAB6-9AD202235677}" sibTransId="{8B624CCB-B845-40AC-92C6-095A7E772C3F}"/>
    <dgm:cxn modelId="{DB528244-5822-44EE-8FCD-BBA510189B2D}" type="presOf" srcId="{9ED20233-3B88-4C89-815D-932EEB6ABBE1}" destId="{83D9973B-9CA5-4080-B7CF-C0DAC996FBFC}" srcOrd="0" destOrd="0" presId="urn:microsoft.com/office/officeart/2005/8/layout/default"/>
    <dgm:cxn modelId="{16C87969-4AAD-498D-885A-BF0BBB7E8699}" srcId="{9ED20233-3B88-4C89-815D-932EEB6ABBE1}" destId="{980E7E4C-92D3-4117-8F32-39AF29AA7C48}" srcOrd="0" destOrd="0" parTransId="{C86C92A3-B333-42CD-B163-0CED20A2DBF7}" sibTransId="{7A37E870-8457-4822-9BCD-F3A071111898}"/>
    <dgm:cxn modelId="{FEC6294E-FAEF-4897-8E1E-2AEED668053F}" type="presOf" srcId="{0AA2CC24-3919-4083-A06C-507B33E82079}" destId="{83D9973B-9CA5-4080-B7CF-C0DAC996FBFC}" srcOrd="0" destOrd="2" presId="urn:microsoft.com/office/officeart/2005/8/layout/default"/>
    <dgm:cxn modelId="{1FF9564F-0E3C-440A-BFC1-4ACF0DF63068}" type="presOf" srcId="{82153E81-9BEC-4DF9-A543-C9D8636A2595}" destId="{FCB0A19C-4CC1-4A41-A4BF-2AEC538906A8}" srcOrd="0" destOrd="0" presId="urn:microsoft.com/office/officeart/2005/8/layout/default"/>
    <dgm:cxn modelId="{23F8FB4F-E960-4EC5-B3EC-5013FE71C8DE}" type="presOf" srcId="{980E7E4C-92D3-4117-8F32-39AF29AA7C48}" destId="{83D9973B-9CA5-4080-B7CF-C0DAC996FBFC}" srcOrd="0" destOrd="1" presId="urn:microsoft.com/office/officeart/2005/8/layout/default"/>
    <dgm:cxn modelId="{94ED6F7B-84E5-4C07-A352-7375F4BDA488}" type="presOf" srcId="{AC526171-D2FE-47B5-8468-CEBBE4F780DD}" destId="{A080498F-6A4F-45C2-8396-8E1C1C5CE88C}" srcOrd="0" destOrd="0" presId="urn:microsoft.com/office/officeart/2005/8/layout/default"/>
    <dgm:cxn modelId="{D507817B-E46D-49CC-A5BD-F32590408CF7}" srcId="{EC3E1560-05E6-4238-B479-759566BC71CD}" destId="{82153E81-9BEC-4DF9-A543-C9D8636A2595}" srcOrd="0" destOrd="0" parTransId="{CA02C45C-840F-4E25-A689-F2AD181D30BE}" sibTransId="{7A5411E6-6F93-4D9B-90ED-985B41B888D7}"/>
    <dgm:cxn modelId="{D4E42B7F-511E-4A30-89BF-5B1471D8296C}" srcId="{EC3E1560-05E6-4238-B479-759566BC71CD}" destId="{9ED20233-3B88-4C89-815D-932EEB6ABBE1}" srcOrd="1" destOrd="0" parTransId="{06B723AE-A87E-4B18-A212-7C650F1CBBD0}" sibTransId="{8DA3E7B7-3D30-4631-B7F4-93203A231AD6}"/>
    <dgm:cxn modelId="{B5DD288C-F43D-4F35-BE19-82086BAD821F}" srcId="{EC3E1560-05E6-4238-B479-759566BC71CD}" destId="{1989D7E8-EA59-4AD5-9145-B55AE3368BB8}" srcOrd="2" destOrd="0" parTransId="{24314F80-EEEE-4704-877D-4BED8DCF4F20}" sibTransId="{C3AB4871-5135-4E9F-A58B-1E8CE101E838}"/>
    <dgm:cxn modelId="{B4F0BABC-01CA-4B25-9E2F-80DEA35BDE64}" type="presOf" srcId="{ADEC9035-5810-4512-8ED9-F1C06119ECE6}" destId="{83D9973B-9CA5-4080-B7CF-C0DAC996FBFC}" srcOrd="0" destOrd="3" presId="urn:microsoft.com/office/officeart/2005/8/layout/default"/>
    <dgm:cxn modelId="{2EF438F0-B3FA-4FFB-A73C-84DA2B932E75}" srcId="{EC3E1560-05E6-4238-B479-759566BC71CD}" destId="{AC526171-D2FE-47B5-8468-CEBBE4F780DD}" srcOrd="3" destOrd="0" parTransId="{15742EC9-835B-4829-9EE9-E18062EE1F36}" sibTransId="{457D8583-A6F7-454F-9E7A-487D5D6D75D3}"/>
    <dgm:cxn modelId="{363886F0-360A-4D8D-99FE-54A8F271FB1A}" type="presOf" srcId="{1989D7E8-EA59-4AD5-9145-B55AE3368BB8}" destId="{C509D9E1-BD31-4FA8-B615-EA2DE6B01C30}" srcOrd="0" destOrd="0" presId="urn:microsoft.com/office/officeart/2005/8/layout/default"/>
    <dgm:cxn modelId="{3C4511F4-BBD3-4EBE-959F-CA241017E06E}" type="presOf" srcId="{EC3E1560-05E6-4238-B479-759566BC71CD}" destId="{5C261D88-86B9-4A01-8EB3-B228BC4B8F30}" srcOrd="0" destOrd="0" presId="urn:microsoft.com/office/officeart/2005/8/layout/default"/>
    <dgm:cxn modelId="{72F98C5C-44AD-44D1-B6B3-5EDA246170B8}" type="presParOf" srcId="{5C261D88-86B9-4A01-8EB3-B228BC4B8F30}" destId="{FCB0A19C-4CC1-4A41-A4BF-2AEC538906A8}" srcOrd="0" destOrd="0" presId="urn:microsoft.com/office/officeart/2005/8/layout/default"/>
    <dgm:cxn modelId="{B0A222A4-EACB-4554-A630-18C2C0140B0C}" type="presParOf" srcId="{5C261D88-86B9-4A01-8EB3-B228BC4B8F30}" destId="{1C6A1188-4B13-4195-ABA8-94DE6366A2E7}" srcOrd="1" destOrd="0" presId="urn:microsoft.com/office/officeart/2005/8/layout/default"/>
    <dgm:cxn modelId="{F50EED65-5D7A-4F5E-8D56-CB602EBAC9A7}" type="presParOf" srcId="{5C261D88-86B9-4A01-8EB3-B228BC4B8F30}" destId="{83D9973B-9CA5-4080-B7CF-C0DAC996FBFC}" srcOrd="2" destOrd="0" presId="urn:microsoft.com/office/officeart/2005/8/layout/default"/>
    <dgm:cxn modelId="{3FA087A6-DA77-4949-90F0-C7EAE1120835}" type="presParOf" srcId="{5C261D88-86B9-4A01-8EB3-B228BC4B8F30}" destId="{34E79EB0-1821-4B0A-973B-AD761EBE024A}" srcOrd="3" destOrd="0" presId="urn:microsoft.com/office/officeart/2005/8/layout/default"/>
    <dgm:cxn modelId="{C2ACD26A-9E04-4738-99D6-8195E3E77276}" type="presParOf" srcId="{5C261D88-86B9-4A01-8EB3-B228BC4B8F30}" destId="{C509D9E1-BD31-4FA8-B615-EA2DE6B01C30}" srcOrd="4" destOrd="0" presId="urn:microsoft.com/office/officeart/2005/8/layout/default"/>
    <dgm:cxn modelId="{CDF200C9-CD2C-4EC7-8F71-5590AFE54599}" type="presParOf" srcId="{5C261D88-86B9-4A01-8EB3-B228BC4B8F30}" destId="{98DDF244-48AF-41B5-9FA6-3C0158195994}" srcOrd="5" destOrd="0" presId="urn:microsoft.com/office/officeart/2005/8/layout/default"/>
    <dgm:cxn modelId="{B536D242-8150-4B7E-B68F-FE151204BAFF}" type="presParOf" srcId="{5C261D88-86B9-4A01-8EB3-B228BC4B8F30}" destId="{A080498F-6A4F-45C2-8396-8E1C1C5CE88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0BF04-513D-4FD3-A1D0-711826DBA40A}">
      <dsp:nvSpPr>
        <dsp:cNvPr id="0" name=""/>
        <dsp:cNvSpPr/>
      </dsp:nvSpPr>
      <dsp:spPr>
        <a:xfrm>
          <a:off x="1963175" y="677915"/>
          <a:ext cx="1569043" cy="7845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Routinely collected data can be:</a:t>
          </a:r>
        </a:p>
      </dsp:txBody>
      <dsp:txXfrm>
        <a:off x="1986153" y="700893"/>
        <a:ext cx="1523087" cy="738565"/>
      </dsp:txXfrm>
    </dsp:sp>
    <dsp:sp modelId="{124CBE85-6020-480E-884E-C9E2ED240306}">
      <dsp:nvSpPr>
        <dsp:cNvPr id="0" name=""/>
        <dsp:cNvSpPr/>
      </dsp:nvSpPr>
      <dsp:spPr>
        <a:xfrm rot="18770822">
          <a:off x="3384574" y="704605"/>
          <a:ext cx="922907" cy="54492"/>
        </a:xfrm>
        <a:custGeom>
          <a:avLst/>
          <a:gdLst/>
          <a:ahLst/>
          <a:cxnLst/>
          <a:rect l="0" t="0" r="0" b="0"/>
          <a:pathLst>
            <a:path>
              <a:moveTo>
                <a:pt x="0" y="27246"/>
              </a:moveTo>
              <a:lnTo>
                <a:pt x="922907"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2955" y="708778"/>
        <a:ext cx="46145" cy="46145"/>
      </dsp:txXfrm>
    </dsp:sp>
    <dsp:sp modelId="{F6AF8BE2-BC8E-4FEC-9EE2-CF29A6599435}">
      <dsp:nvSpPr>
        <dsp:cNvPr id="0" name=""/>
        <dsp:cNvSpPr/>
      </dsp:nvSpPr>
      <dsp:spPr>
        <a:xfrm>
          <a:off x="4159837" y="1265"/>
          <a:ext cx="1569043" cy="7845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Individually identifiable (personal ID in registers) </a:t>
          </a:r>
        </a:p>
      </dsp:txBody>
      <dsp:txXfrm>
        <a:off x="4182815" y="24243"/>
        <a:ext cx="1523087" cy="738565"/>
      </dsp:txXfrm>
    </dsp:sp>
    <dsp:sp modelId="{F5EA780A-1737-4AD6-9B88-36F50B9B18D2}">
      <dsp:nvSpPr>
        <dsp:cNvPr id="0" name=""/>
        <dsp:cNvSpPr/>
      </dsp:nvSpPr>
      <dsp:spPr>
        <a:xfrm>
          <a:off x="5728880" y="366280"/>
          <a:ext cx="627617" cy="54492"/>
        </a:xfrm>
        <a:custGeom>
          <a:avLst/>
          <a:gdLst/>
          <a:ahLst/>
          <a:cxnLst/>
          <a:rect l="0" t="0" r="0" b="0"/>
          <a:pathLst>
            <a:path>
              <a:moveTo>
                <a:pt x="0" y="27246"/>
              </a:moveTo>
              <a:lnTo>
                <a:pt x="627617"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26999" y="377835"/>
        <a:ext cx="31380" cy="31380"/>
      </dsp:txXfrm>
    </dsp:sp>
    <dsp:sp modelId="{8EF5B7E8-4085-41D6-968E-3DC02A900609}">
      <dsp:nvSpPr>
        <dsp:cNvPr id="0" name=""/>
        <dsp:cNvSpPr/>
      </dsp:nvSpPr>
      <dsp:spPr>
        <a:xfrm>
          <a:off x="6356498" y="1265"/>
          <a:ext cx="1569043" cy="7845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Can be linked across different sources / registers</a:t>
          </a:r>
        </a:p>
      </dsp:txBody>
      <dsp:txXfrm>
        <a:off x="6379476" y="24243"/>
        <a:ext cx="1523087" cy="738565"/>
      </dsp:txXfrm>
    </dsp:sp>
    <dsp:sp modelId="{16339A08-CC3A-4BEE-A3A3-1E1CA6A94C78}">
      <dsp:nvSpPr>
        <dsp:cNvPr id="0" name=""/>
        <dsp:cNvSpPr/>
      </dsp:nvSpPr>
      <dsp:spPr>
        <a:xfrm rot="2829178">
          <a:off x="3384574" y="1381255"/>
          <a:ext cx="922907" cy="54492"/>
        </a:xfrm>
        <a:custGeom>
          <a:avLst/>
          <a:gdLst/>
          <a:ahLst/>
          <a:cxnLst/>
          <a:rect l="0" t="0" r="0" b="0"/>
          <a:pathLst>
            <a:path>
              <a:moveTo>
                <a:pt x="0" y="27246"/>
              </a:moveTo>
              <a:lnTo>
                <a:pt x="922907"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2955" y="1385428"/>
        <a:ext cx="46145" cy="46145"/>
      </dsp:txXfrm>
    </dsp:sp>
    <dsp:sp modelId="{34351E79-04AB-4E97-9261-E055988F61AE}">
      <dsp:nvSpPr>
        <dsp:cNvPr id="0" name=""/>
        <dsp:cNvSpPr/>
      </dsp:nvSpPr>
      <dsp:spPr>
        <a:xfrm>
          <a:off x="4159837" y="1354565"/>
          <a:ext cx="1569043" cy="7845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No individual identification</a:t>
          </a:r>
        </a:p>
      </dsp:txBody>
      <dsp:txXfrm>
        <a:off x="4182815" y="1377543"/>
        <a:ext cx="1523087" cy="738565"/>
      </dsp:txXfrm>
    </dsp:sp>
    <dsp:sp modelId="{D4CBA0F3-A4C4-4D48-B696-18053A9D79D1}">
      <dsp:nvSpPr>
        <dsp:cNvPr id="0" name=""/>
        <dsp:cNvSpPr/>
      </dsp:nvSpPr>
      <dsp:spPr>
        <a:xfrm rot="19457599">
          <a:off x="5656232" y="1494030"/>
          <a:ext cx="772913" cy="54492"/>
        </a:xfrm>
        <a:custGeom>
          <a:avLst/>
          <a:gdLst/>
          <a:ahLst/>
          <a:cxnLst/>
          <a:rect l="0" t="0" r="0" b="0"/>
          <a:pathLst>
            <a:path>
              <a:moveTo>
                <a:pt x="0" y="27246"/>
              </a:moveTo>
              <a:lnTo>
                <a:pt x="772913"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23366" y="1501953"/>
        <a:ext cx="38645" cy="38645"/>
      </dsp:txXfrm>
    </dsp:sp>
    <dsp:sp modelId="{6D1749AA-981F-4C34-85C9-3884917DB6B8}">
      <dsp:nvSpPr>
        <dsp:cNvPr id="0" name=""/>
        <dsp:cNvSpPr/>
      </dsp:nvSpPr>
      <dsp:spPr>
        <a:xfrm>
          <a:off x="6356498" y="903465"/>
          <a:ext cx="1569043" cy="7845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Can be “linked” at aggregate level (e.g. regional)</a:t>
          </a:r>
        </a:p>
      </dsp:txBody>
      <dsp:txXfrm>
        <a:off x="6379476" y="926443"/>
        <a:ext cx="1523087" cy="738565"/>
      </dsp:txXfrm>
    </dsp:sp>
    <dsp:sp modelId="{27B2EC16-93B8-4769-932F-60491841970A}">
      <dsp:nvSpPr>
        <dsp:cNvPr id="0" name=""/>
        <dsp:cNvSpPr/>
      </dsp:nvSpPr>
      <dsp:spPr>
        <a:xfrm rot="2142401">
          <a:off x="5656232" y="1945130"/>
          <a:ext cx="772913" cy="54492"/>
        </a:xfrm>
        <a:custGeom>
          <a:avLst/>
          <a:gdLst/>
          <a:ahLst/>
          <a:cxnLst/>
          <a:rect l="0" t="0" r="0" b="0"/>
          <a:pathLst>
            <a:path>
              <a:moveTo>
                <a:pt x="0" y="27246"/>
              </a:moveTo>
              <a:lnTo>
                <a:pt x="772913"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23366" y="1953053"/>
        <a:ext cx="38645" cy="38645"/>
      </dsp:txXfrm>
    </dsp:sp>
    <dsp:sp modelId="{09C83A7E-755D-438B-8644-B46BBCCE347E}">
      <dsp:nvSpPr>
        <dsp:cNvPr id="0" name=""/>
        <dsp:cNvSpPr/>
      </dsp:nvSpPr>
      <dsp:spPr>
        <a:xfrm>
          <a:off x="6356498" y="1805665"/>
          <a:ext cx="1569043" cy="7845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Ecological studies </a:t>
          </a:r>
        </a:p>
      </dsp:txBody>
      <dsp:txXfrm>
        <a:off x="6379476" y="1828643"/>
        <a:ext cx="1523087" cy="738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1C872-F629-4902-9192-370AD368ED66}">
      <dsp:nvSpPr>
        <dsp:cNvPr id="0" name=""/>
        <dsp:cNvSpPr/>
      </dsp:nvSpPr>
      <dsp:spPr>
        <a:xfrm>
          <a:off x="497558" y="1252"/>
          <a:ext cx="1347553" cy="808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Birth</a:t>
          </a:r>
        </a:p>
      </dsp:txBody>
      <dsp:txXfrm>
        <a:off x="497558" y="1252"/>
        <a:ext cx="1347553" cy="808532"/>
      </dsp:txXfrm>
    </dsp:sp>
    <dsp:sp modelId="{10BFA6EA-58A6-4A66-9FD1-7C3F1AC9F008}">
      <dsp:nvSpPr>
        <dsp:cNvPr id="0" name=""/>
        <dsp:cNvSpPr/>
      </dsp:nvSpPr>
      <dsp:spPr>
        <a:xfrm>
          <a:off x="1979867" y="1252"/>
          <a:ext cx="1347553" cy="808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Death</a:t>
          </a:r>
        </a:p>
      </dsp:txBody>
      <dsp:txXfrm>
        <a:off x="1979867" y="1252"/>
        <a:ext cx="1347553" cy="808532"/>
      </dsp:txXfrm>
    </dsp:sp>
    <dsp:sp modelId="{E137A8A6-E7A2-4B7A-A9C3-97E7D8901C54}">
      <dsp:nvSpPr>
        <dsp:cNvPr id="0" name=""/>
        <dsp:cNvSpPr/>
      </dsp:nvSpPr>
      <dsp:spPr>
        <a:xfrm>
          <a:off x="3462176" y="1252"/>
          <a:ext cx="1347553" cy="808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Abortions</a:t>
          </a:r>
        </a:p>
      </dsp:txBody>
      <dsp:txXfrm>
        <a:off x="3462176" y="1252"/>
        <a:ext cx="1347553" cy="808532"/>
      </dsp:txXfrm>
    </dsp:sp>
    <dsp:sp modelId="{B9C1BA47-10C7-4C1C-A7AE-5676F178062A}">
      <dsp:nvSpPr>
        <dsp:cNvPr id="0" name=""/>
        <dsp:cNvSpPr/>
      </dsp:nvSpPr>
      <dsp:spPr>
        <a:xfrm>
          <a:off x="497558" y="944540"/>
          <a:ext cx="1347553" cy="808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Marriages </a:t>
          </a:r>
        </a:p>
      </dsp:txBody>
      <dsp:txXfrm>
        <a:off x="497558" y="944540"/>
        <a:ext cx="1347553" cy="808532"/>
      </dsp:txXfrm>
    </dsp:sp>
    <dsp:sp modelId="{A99F7106-4529-441C-822F-3AEB240A632F}">
      <dsp:nvSpPr>
        <dsp:cNvPr id="0" name=""/>
        <dsp:cNvSpPr/>
      </dsp:nvSpPr>
      <dsp:spPr>
        <a:xfrm>
          <a:off x="1979867" y="944540"/>
          <a:ext cx="1347553" cy="808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Divorces</a:t>
          </a:r>
        </a:p>
      </dsp:txBody>
      <dsp:txXfrm>
        <a:off x="1979867" y="944540"/>
        <a:ext cx="1347553" cy="808532"/>
      </dsp:txXfrm>
    </dsp:sp>
    <dsp:sp modelId="{630C071E-DD31-43AE-99BA-787CB7266AFD}">
      <dsp:nvSpPr>
        <dsp:cNvPr id="0" name=""/>
        <dsp:cNvSpPr/>
      </dsp:nvSpPr>
      <dsp:spPr>
        <a:xfrm>
          <a:off x="3462176" y="944540"/>
          <a:ext cx="1347553" cy="808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Moving</a:t>
          </a:r>
        </a:p>
      </dsp:txBody>
      <dsp:txXfrm>
        <a:off x="3462176" y="944540"/>
        <a:ext cx="1347553" cy="808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0A19C-4CC1-4A41-A4BF-2AEC538906A8}">
      <dsp:nvSpPr>
        <dsp:cNvPr id="0" name=""/>
        <dsp:cNvSpPr/>
      </dsp:nvSpPr>
      <dsp:spPr>
        <a:xfrm>
          <a:off x="1438277" y="3569"/>
          <a:ext cx="3990023" cy="23940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“global descriptive epidemiology”</a:t>
          </a:r>
          <a:br>
            <a:rPr lang="en-US" sz="1800" kern="1200" dirty="0"/>
          </a:br>
          <a:br>
            <a:rPr lang="en-US" sz="1800" kern="1200" dirty="0"/>
          </a:br>
          <a:r>
            <a:rPr lang="en-US" sz="1800" kern="1200" dirty="0"/>
            <a:t>https://www.healthdata.org/research-analysis/gbd </a:t>
          </a:r>
        </a:p>
      </dsp:txBody>
      <dsp:txXfrm>
        <a:off x="1438277" y="3569"/>
        <a:ext cx="3990023" cy="2394014"/>
      </dsp:txXfrm>
    </dsp:sp>
    <dsp:sp modelId="{83D9973B-9CA5-4080-B7CF-C0DAC996FBFC}">
      <dsp:nvSpPr>
        <dsp:cNvPr id="0" name=""/>
        <dsp:cNvSpPr/>
      </dsp:nvSpPr>
      <dsp:spPr>
        <a:xfrm>
          <a:off x="5827303" y="3569"/>
          <a:ext cx="3990023" cy="23940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Systematic, scientific effort to quantify the comparative magnitude of health loss due to diseases, injuries, and risk factors by:</a:t>
          </a:r>
        </a:p>
        <a:p>
          <a:pPr marL="114300" lvl="1" indent="-114300" algn="l" defTabSz="622300">
            <a:lnSpc>
              <a:spcPct val="90000"/>
            </a:lnSpc>
            <a:spcBef>
              <a:spcPct val="0"/>
            </a:spcBef>
            <a:spcAft>
              <a:spcPct val="15000"/>
            </a:spcAft>
            <a:buChar char="•"/>
          </a:pPr>
          <a:r>
            <a:rPr lang="en-US" sz="1400" kern="1200"/>
            <a:t>age </a:t>
          </a:r>
        </a:p>
        <a:p>
          <a:pPr marL="114300" lvl="1" indent="-114300" algn="l" defTabSz="622300">
            <a:lnSpc>
              <a:spcPct val="90000"/>
            </a:lnSpc>
            <a:spcBef>
              <a:spcPct val="0"/>
            </a:spcBef>
            <a:spcAft>
              <a:spcPct val="15000"/>
            </a:spcAft>
            <a:buChar char="•"/>
          </a:pPr>
          <a:r>
            <a:rPr lang="en-US" sz="1400" kern="1200"/>
            <a:t>sex </a:t>
          </a:r>
        </a:p>
        <a:p>
          <a:pPr marL="114300" lvl="1" indent="-114300" algn="l" defTabSz="622300">
            <a:lnSpc>
              <a:spcPct val="90000"/>
            </a:lnSpc>
            <a:spcBef>
              <a:spcPct val="0"/>
            </a:spcBef>
            <a:spcAft>
              <a:spcPct val="15000"/>
            </a:spcAft>
            <a:buChar char="•"/>
          </a:pPr>
          <a:r>
            <a:rPr lang="en-US" sz="1400" kern="1200" dirty="0"/>
            <a:t>geographies</a:t>
          </a:r>
        </a:p>
        <a:p>
          <a:pPr marL="114300" lvl="1" indent="-114300" algn="l" defTabSz="622300">
            <a:lnSpc>
              <a:spcPct val="90000"/>
            </a:lnSpc>
            <a:spcBef>
              <a:spcPct val="0"/>
            </a:spcBef>
            <a:spcAft>
              <a:spcPct val="15000"/>
            </a:spcAft>
            <a:buChar char="•"/>
          </a:pPr>
          <a:r>
            <a:rPr lang="en-US" sz="1400" kern="1200"/>
            <a:t>specific points in time</a:t>
          </a:r>
        </a:p>
      </dsp:txBody>
      <dsp:txXfrm>
        <a:off x="5827303" y="3569"/>
        <a:ext cx="3990023" cy="2394014"/>
      </dsp:txXfrm>
    </dsp:sp>
    <dsp:sp modelId="{C509D9E1-BD31-4FA8-B615-EA2DE6B01C30}">
      <dsp:nvSpPr>
        <dsp:cNvPr id="0" name=""/>
        <dsp:cNvSpPr/>
      </dsp:nvSpPr>
      <dsp:spPr>
        <a:xfrm>
          <a:off x="1438277" y="2796585"/>
          <a:ext cx="3990023" cy="23940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Compare the effects of different diseases that kill people prematurely and cause ill health and disability</a:t>
          </a:r>
        </a:p>
      </dsp:txBody>
      <dsp:txXfrm>
        <a:off x="1438277" y="2796585"/>
        <a:ext cx="3990023" cy="2394014"/>
      </dsp:txXfrm>
    </dsp:sp>
    <dsp:sp modelId="{A080498F-6A4F-45C2-8396-8E1C1C5CE88C}">
      <dsp:nvSpPr>
        <dsp:cNvPr id="0" name=""/>
        <dsp:cNvSpPr/>
      </dsp:nvSpPr>
      <dsp:spPr>
        <a:xfrm>
          <a:off x="5827303" y="2796585"/>
          <a:ext cx="3990023" cy="23940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GBD was established by WHO, WB and Harvard in 1996, currently led by the Institute for Health Metrics and Evaluation (IHME), University of Washington </a:t>
          </a:r>
        </a:p>
      </dsp:txBody>
      <dsp:txXfrm>
        <a:off x="5827303" y="2796585"/>
        <a:ext cx="3990023" cy="2394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11/28/2024</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11/28/2024</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i="1" dirty="0" err="1">
                <a:effectLst/>
              </a:rPr>
              <a:t>BFP:</a:t>
            </a:r>
            <a:r>
              <a:rPr lang="en-US" dirty="0" err="1">
                <a:effectLst/>
              </a:rPr>
              <a:t>Bolsa</a:t>
            </a:r>
            <a:r>
              <a:rPr lang="en-US" dirty="0">
                <a:effectLst/>
              </a:rPr>
              <a:t> Familia </a:t>
            </a:r>
            <a:r>
              <a:rPr lang="en-US" dirty="0" err="1">
                <a:effectLst/>
              </a:rPr>
              <a:t>Programme</a:t>
            </a:r>
            <a:endParaRPr lang="en-US" dirty="0">
              <a:effectLst/>
            </a:endParaRPr>
          </a:p>
          <a:p>
            <a:pPr>
              <a:spcAft>
                <a:spcPts val="2400"/>
              </a:spcAft>
            </a:pPr>
            <a:r>
              <a:rPr lang="en-US" i="1" dirty="0" err="1">
                <a:effectLst/>
              </a:rPr>
              <a:t>CCT:</a:t>
            </a:r>
            <a:r>
              <a:rPr lang="en-US" dirty="0" err="1">
                <a:effectLst/>
              </a:rPr>
              <a:t>Conditional</a:t>
            </a:r>
            <a:r>
              <a:rPr lang="en-US" dirty="0">
                <a:effectLst/>
              </a:rPr>
              <a:t> cash transfer</a:t>
            </a:r>
          </a:p>
          <a:p>
            <a:pPr>
              <a:spcAft>
                <a:spcPts val="2400"/>
              </a:spcAft>
            </a:pPr>
            <a:r>
              <a:rPr lang="en-US" i="1" dirty="0" err="1">
                <a:effectLst/>
              </a:rPr>
              <a:t>FE:</a:t>
            </a:r>
            <a:r>
              <a:rPr lang="en-US" dirty="0" err="1">
                <a:effectLst/>
              </a:rPr>
              <a:t>Fixed</a:t>
            </a:r>
            <a:r>
              <a:rPr lang="en-US" dirty="0">
                <a:effectLst/>
              </a:rPr>
              <a:t> effects</a:t>
            </a:r>
          </a:p>
          <a:p>
            <a:pPr>
              <a:spcAft>
                <a:spcPts val="2400"/>
              </a:spcAft>
            </a:pPr>
            <a:r>
              <a:rPr lang="en-US" i="1" dirty="0" err="1">
                <a:effectLst/>
              </a:rPr>
              <a:t>FHP:</a:t>
            </a:r>
            <a:r>
              <a:rPr lang="en-US" dirty="0" err="1">
                <a:effectLst/>
              </a:rPr>
              <a:t>Family</a:t>
            </a:r>
            <a:r>
              <a:rPr lang="en-US" dirty="0">
                <a:effectLst/>
              </a:rPr>
              <a:t> Health </a:t>
            </a:r>
            <a:r>
              <a:rPr lang="en-US" dirty="0" err="1">
                <a:effectLst/>
              </a:rPr>
              <a:t>Programme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29</a:t>
            </a:fld>
            <a:endParaRPr lang="en-US"/>
          </a:p>
        </p:txBody>
      </p:sp>
    </p:spTree>
    <p:extLst>
      <p:ext uri="{BB962C8B-B14F-4D97-AF65-F5344CB8AC3E}">
        <p14:creationId xmlns:p14="http://schemas.microsoft.com/office/powerpoint/2010/main" val="70223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i="1" dirty="0" err="1">
                <a:effectLst/>
              </a:rPr>
              <a:t>BFP:</a:t>
            </a:r>
            <a:r>
              <a:rPr lang="en-US" dirty="0" err="1">
                <a:effectLst/>
              </a:rPr>
              <a:t>Bolsa</a:t>
            </a:r>
            <a:r>
              <a:rPr lang="en-US" dirty="0">
                <a:effectLst/>
              </a:rPr>
              <a:t> Familia </a:t>
            </a:r>
            <a:r>
              <a:rPr lang="en-US" dirty="0" err="1">
                <a:effectLst/>
              </a:rPr>
              <a:t>Programme</a:t>
            </a:r>
            <a:endParaRPr lang="en-US" dirty="0">
              <a:effectLst/>
            </a:endParaRPr>
          </a:p>
          <a:p>
            <a:pPr>
              <a:spcAft>
                <a:spcPts val="2400"/>
              </a:spcAft>
            </a:pPr>
            <a:r>
              <a:rPr lang="en-US" i="1" dirty="0" err="1">
                <a:effectLst/>
              </a:rPr>
              <a:t>CCT:</a:t>
            </a:r>
            <a:r>
              <a:rPr lang="en-US" dirty="0" err="1">
                <a:effectLst/>
              </a:rPr>
              <a:t>Conditional</a:t>
            </a:r>
            <a:r>
              <a:rPr lang="en-US" dirty="0">
                <a:effectLst/>
              </a:rPr>
              <a:t> cash transfer</a:t>
            </a:r>
          </a:p>
          <a:p>
            <a:pPr>
              <a:spcAft>
                <a:spcPts val="2400"/>
              </a:spcAft>
            </a:pPr>
            <a:r>
              <a:rPr lang="en-US" i="1" dirty="0" err="1">
                <a:effectLst/>
              </a:rPr>
              <a:t>FE:</a:t>
            </a:r>
            <a:r>
              <a:rPr lang="en-US" dirty="0" err="1">
                <a:effectLst/>
              </a:rPr>
              <a:t>Fixed</a:t>
            </a:r>
            <a:r>
              <a:rPr lang="en-US" dirty="0">
                <a:effectLst/>
              </a:rPr>
              <a:t> effects</a:t>
            </a:r>
          </a:p>
          <a:p>
            <a:pPr>
              <a:spcAft>
                <a:spcPts val="2400"/>
              </a:spcAft>
            </a:pPr>
            <a:r>
              <a:rPr lang="en-US" i="1" dirty="0" err="1">
                <a:effectLst/>
              </a:rPr>
              <a:t>FHP:</a:t>
            </a:r>
            <a:r>
              <a:rPr lang="en-US" dirty="0" err="1">
                <a:effectLst/>
              </a:rPr>
              <a:t>Family</a:t>
            </a:r>
            <a:r>
              <a:rPr lang="en-US" dirty="0">
                <a:effectLst/>
              </a:rPr>
              <a:t> Health </a:t>
            </a:r>
            <a:r>
              <a:rPr lang="en-US" dirty="0" err="1">
                <a:effectLst/>
              </a:rPr>
              <a:t>Programme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30</a:t>
            </a:fld>
            <a:endParaRPr lang="en-US"/>
          </a:p>
        </p:txBody>
      </p:sp>
    </p:spTree>
    <p:extLst>
      <p:ext uri="{BB962C8B-B14F-4D97-AF65-F5344CB8AC3E}">
        <p14:creationId xmlns:p14="http://schemas.microsoft.com/office/powerpoint/2010/main" val="283949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nealanalytics.com/templates/"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 no top bar">
    <p:bg>
      <p:bgRef idx="1001">
        <a:schemeClr val="bg2"/>
      </p:bgRef>
    </p:bg>
    <p:spTree>
      <p:nvGrpSpPr>
        <p:cNvPr id="1" name=""/>
        <p:cNvGrpSpPr/>
        <p:nvPr/>
      </p:nvGrpSpPr>
      <p:grpSpPr>
        <a:xfrm>
          <a:off x="0" y="0"/>
          <a:ext cx="0" cy="0"/>
          <a:chOff x="0" y="0"/>
          <a:chExt cx="0" cy="0"/>
        </a:xfrm>
      </p:grpSpPr>
      <p:sp>
        <p:nvSpPr>
          <p:cNvPr id="3" name="Rectangle 2"/>
          <p:cNvSpPr/>
          <p:nvPr userDrawn="1"/>
        </p:nvSpPr>
        <p:spPr>
          <a:xfrm>
            <a:off x="0" y="0"/>
            <a:ext cx="12192000" cy="1225485"/>
          </a:xfrm>
          <a:prstGeom prst="rect">
            <a:avLst/>
          </a:prstGeom>
          <a:solidFill>
            <a:srgbClr val="0074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0636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73233B-0705-4E94-AE39-0FCF7FAB80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5AE1514C-5E56-4738-A1FF-4B1CFD2A3E36}" type="slidenum">
              <a:rPr lang="en-US" smtClean="0"/>
              <a:t>‹#›</a:t>
            </a:fld>
            <a:endParaRPr lang="en-US"/>
          </a:p>
        </p:txBody>
      </p:sp>
      <p:sp>
        <p:nvSpPr>
          <p:cNvPr id="9" name="TextBox 8">
            <a:hlinkClick r:id="rId3"/>
            <a:extLst>
              <a:ext uri="{FF2B5EF4-FFF2-40B4-BE49-F238E27FC236}">
                <a16:creationId xmlns:a16="http://schemas.microsoft.com/office/drawing/2014/main" id="{011B0CED-3A92-43B0-A3DE-C37B6408D9DB}"/>
              </a:ext>
            </a:extLst>
          </p:cNvPr>
          <p:cNvSpPr txBox="1"/>
          <p:nvPr userDrawn="1"/>
        </p:nvSpPr>
        <p:spPr>
          <a:xfrm>
            <a:off x="329642" y="4267687"/>
            <a:ext cx="2664879" cy="329343"/>
          </a:xfrm>
          <a:prstGeom prst="roundRect">
            <a:avLst>
              <a:gd name="adj" fmla="val 50000"/>
            </a:avLst>
          </a:prstGeom>
          <a:solidFill>
            <a:srgbClr val="00B0F0"/>
          </a:solidFill>
          <a:ln w="19050">
            <a:solidFill>
              <a:schemeClr val="tx1"/>
            </a:solidFill>
          </a:ln>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Neal Creative  | click &amp; </a:t>
            </a:r>
            <a:r>
              <a:rPr kumimoji="0" lang="en-US" sz="1200" b="1" i="0" u="none" strike="noStrike" kern="0" cap="none" spc="0" normalizeH="0" baseline="0" noProof="0" dirty="0">
                <a:ln>
                  <a:noFill/>
                </a:ln>
                <a:effectLst/>
                <a:uLnTx/>
                <a:uFillTx/>
              </a:rPr>
              <a:t>Learn more</a:t>
            </a:r>
          </a:p>
        </p:txBody>
      </p:sp>
      <p:sp>
        <p:nvSpPr>
          <p:cNvPr id="10" name="TextBox 9">
            <a:extLst>
              <a:ext uri="{FF2B5EF4-FFF2-40B4-BE49-F238E27FC236}">
                <a16:creationId xmlns:a16="http://schemas.microsoft.com/office/drawing/2014/main" id="{0BEF3013-858C-4FFF-B19A-1F10A879C4E8}"/>
              </a:ext>
            </a:extLst>
          </p:cNvPr>
          <p:cNvSpPr txBox="1"/>
          <p:nvPr userDrawn="1"/>
        </p:nvSpPr>
        <p:spPr>
          <a:xfrm>
            <a:off x="177800" y="6435060"/>
            <a:ext cx="1050288" cy="246221"/>
          </a:xfrm>
          <a:prstGeom prst="rect">
            <a:avLst/>
          </a:prstGeom>
          <a:noFill/>
        </p:spPr>
        <p:txBody>
          <a:bodyPr wrap="none" rtlCol="0">
            <a:spAutoFit/>
          </a:bodyPr>
          <a:lstStyle/>
          <a:p>
            <a:r>
              <a:rPr lang="en-US" sz="1000" dirty="0">
                <a:solidFill>
                  <a:schemeClr val="bg1">
                    <a:lumMod val="75000"/>
                  </a:schemeClr>
                </a:solidFill>
              </a:rPr>
              <a:t>Neal Creative </a:t>
            </a:r>
            <a:r>
              <a:rPr lang="en-US" sz="1000" baseline="30000" dirty="0">
                <a:solidFill>
                  <a:schemeClr val="bg1">
                    <a:lumMod val="75000"/>
                  </a:schemeClr>
                </a:solidFill>
              </a:rPr>
              <a:t>©</a:t>
            </a:r>
          </a:p>
        </p:txBody>
      </p:sp>
    </p:spTree>
    <p:extLst>
      <p:ext uri="{BB962C8B-B14F-4D97-AF65-F5344CB8AC3E}">
        <p14:creationId xmlns:p14="http://schemas.microsoft.com/office/powerpoint/2010/main" val="222153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E1514C-5E56-4738-A1FF-4B1CFD2A3E36}" type="slidenum">
              <a:rPr lang="en-US" smtClean="0"/>
              <a:t>‹#›</a:t>
            </a:fld>
            <a:endParaRPr lang="en-US"/>
          </a:p>
        </p:txBody>
      </p:sp>
      <p:sp>
        <p:nvSpPr>
          <p:cNvPr id="5" name="Rectangle 4"/>
          <p:cNvSpPr/>
          <p:nvPr userDrawn="1"/>
        </p:nvSpPr>
        <p:spPr>
          <a:xfrm>
            <a:off x="0" y="0"/>
            <a:ext cx="12192000" cy="11480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4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EE197-7B3D-420C-8D35-83CAE6B36171}"/>
              </a:ext>
            </a:extLst>
          </p:cNvPr>
          <p:cNvSpPr>
            <a:spLocks noGrp="1"/>
          </p:cNvSpPr>
          <p:nvPr>
            <p:ph type="title" hasCustomPrompt="1"/>
          </p:nvPr>
        </p:nvSpPr>
        <p:spPr>
          <a:solidFill>
            <a:schemeClr val="bg1">
              <a:lumMod val="95000"/>
            </a:schemeClr>
          </a:solidFill>
        </p:spPr>
        <p:txBody>
          <a:bodyPr vert="horz" lIns="457200" tIns="45720" rIns="457200" bIns="45720" rtlCol="0" anchor="ctr">
            <a:noAutofit/>
          </a:bodyPr>
          <a:lstStyle>
            <a:lvl1pPr>
              <a:defRPr lang="en-US" sz="3400" spc="160" baseline="0" dirty="0"/>
            </a:lvl1pPr>
          </a:lstStyle>
          <a:p>
            <a:pPr lvl="0"/>
            <a:r>
              <a:rPr lang="en-US" dirty="0"/>
              <a:t>CLICK TO EDIT MASTER TITLE STYLE</a:t>
            </a:r>
          </a:p>
        </p:txBody>
      </p:sp>
    </p:spTree>
    <p:extLst>
      <p:ext uri="{BB962C8B-B14F-4D97-AF65-F5344CB8AC3E}">
        <p14:creationId xmlns:p14="http://schemas.microsoft.com/office/powerpoint/2010/main" val="206254376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 no top bar">
    <p:spTree>
      <p:nvGrpSpPr>
        <p:cNvPr id="1" name=""/>
        <p:cNvGrpSpPr/>
        <p:nvPr/>
      </p:nvGrpSpPr>
      <p:grpSpPr>
        <a:xfrm>
          <a:off x="0" y="0"/>
          <a:ext cx="0" cy="0"/>
          <a:chOff x="0" y="0"/>
          <a:chExt cx="0" cy="0"/>
        </a:xfrm>
      </p:grpSpPr>
      <p:sp>
        <p:nvSpPr>
          <p:cNvPr id="3" name="Rectangle 2"/>
          <p:cNvSpPr/>
          <p:nvPr userDrawn="1"/>
        </p:nvSpPr>
        <p:spPr>
          <a:xfrm>
            <a:off x="0" y="0"/>
            <a:ext cx="12192000" cy="12254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hlinkClick r:id="rId2"/>
          </p:cNvPr>
          <p:cNvSpPr txBox="1"/>
          <p:nvPr userDrawn="1"/>
        </p:nvSpPr>
        <p:spPr>
          <a:xfrm>
            <a:off x="9524236" y="6316156"/>
            <a:ext cx="2426464" cy="367873"/>
          </a:xfrm>
          <a:prstGeom prst="roundRect">
            <a:avLst>
              <a:gd name="adj" fmla="val 50000"/>
            </a:avLst>
          </a:prstGeom>
          <a:solidFill>
            <a:schemeClr val="tx2"/>
          </a:solidFill>
        </p:spPr>
        <p:txBody>
          <a:bodyPr wrap="square" rtlCol="0">
            <a:spAutoFit/>
          </a:bodyPr>
          <a:lstStyle/>
          <a:p>
            <a:pPr algn="ctr"/>
            <a:r>
              <a:rPr lang="en-US" sz="1100" dirty="0">
                <a:solidFill>
                  <a:schemeClr val="bg1"/>
                </a:solidFill>
              </a:rPr>
              <a:t>Neal Creative</a:t>
            </a:r>
            <a:r>
              <a:rPr lang="en-US" sz="1100" baseline="0" dirty="0">
                <a:solidFill>
                  <a:schemeClr val="bg1"/>
                </a:solidFill>
              </a:rPr>
              <a:t>  | </a:t>
            </a:r>
            <a:r>
              <a:rPr lang="en-US" sz="1100" b="1" baseline="0" dirty="0">
                <a:solidFill>
                  <a:schemeClr val="bg1"/>
                </a:solidFill>
              </a:rPr>
              <a:t>Learn more</a:t>
            </a:r>
            <a:endParaRPr lang="en-US" sz="1100" b="1" dirty="0">
              <a:solidFill>
                <a:schemeClr val="bg1"/>
              </a:solidFill>
            </a:endParaRPr>
          </a:p>
        </p:txBody>
      </p:sp>
      <p:sp>
        <p:nvSpPr>
          <p:cNvPr id="5" name="TextBox 4">
            <a:extLst>
              <a:ext uri="{FF2B5EF4-FFF2-40B4-BE49-F238E27FC236}">
                <a16:creationId xmlns:a16="http://schemas.microsoft.com/office/drawing/2014/main" id="{FB34A05A-4AD6-4BC6-B6EA-314331190DB2}"/>
              </a:ext>
            </a:extLst>
          </p:cNvPr>
          <p:cNvSpPr txBox="1"/>
          <p:nvPr userDrawn="1"/>
        </p:nvSpPr>
        <p:spPr>
          <a:xfrm>
            <a:off x="177800" y="6435060"/>
            <a:ext cx="1050288" cy="246221"/>
          </a:xfrm>
          <a:prstGeom prst="rect">
            <a:avLst/>
          </a:prstGeom>
          <a:noFill/>
        </p:spPr>
        <p:txBody>
          <a:bodyPr wrap="none" rtlCol="0">
            <a:spAutoFit/>
          </a:bodyPr>
          <a:lstStyle/>
          <a:p>
            <a:r>
              <a:rPr lang="en-US" sz="1000" dirty="0">
                <a:solidFill>
                  <a:schemeClr val="bg1">
                    <a:lumMod val="75000"/>
                  </a:schemeClr>
                </a:solidFill>
              </a:rPr>
              <a:t>Neal Creative </a:t>
            </a:r>
            <a:r>
              <a:rPr lang="en-US" sz="1000" baseline="30000" dirty="0">
                <a:solidFill>
                  <a:schemeClr val="bg1">
                    <a:lumMod val="75000"/>
                  </a:schemeClr>
                </a:solidFill>
              </a:rPr>
              <a:t>©</a:t>
            </a:r>
          </a:p>
        </p:txBody>
      </p:sp>
    </p:spTree>
    <p:extLst>
      <p:ext uri="{BB962C8B-B14F-4D97-AF65-F5344CB8AC3E}">
        <p14:creationId xmlns:p14="http://schemas.microsoft.com/office/powerpoint/2010/main" val="32262790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1050758"/>
          </a:xfrm>
          <a:prstGeom prst="rect">
            <a:avLst/>
          </a:prstGeom>
        </p:spPr>
        <p:txBody>
          <a:bodyPr vert="horz" lIns="457200" tIns="45720" rIns="457200" bIns="45720" rtlCol="0" anchor="ctr">
            <a:noAutofit/>
          </a:bodyPr>
          <a:lstStyle/>
          <a:p>
            <a:pPr lvl="0" algn="ctr">
              <a:lnSpc>
                <a:spcPct val="90000"/>
              </a:lnSpc>
              <a:spcBef>
                <a:spcPct val="0"/>
              </a:spcBef>
              <a:buNone/>
              <a:tabLst>
                <a:tab pos="10579100" algn="l"/>
              </a:tabLst>
            </a:pPr>
            <a:endParaRPr lang="en-US" sz="3400" b="0" i="0" spc="160" baseline="0">
              <a:gradFill>
                <a:gsLst>
                  <a:gs pos="0">
                    <a:schemeClr val="tx2"/>
                  </a:gs>
                  <a:gs pos="100000">
                    <a:schemeClr val="tx2"/>
                  </a:gs>
                </a:gsLst>
                <a:lin ang="5400000" scaled="1"/>
              </a:gradFill>
              <a:latin typeface="Segoe UI Semibold" panose="020B0702040204020203" pitchFamily="34" charset="0"/>
              <a:ea typeface="+mj-ea"/>
              <a:cs typeface="Segoe UI Semibold" panose="020B0702040204020203" pitchFamily="34" charset="0"/>
            </a:endParaRPr>
          </a:p>
        </p:txBody>
      </p:sp>
      <p:sp>
        <p:nvSpPr>
          <p:cNvPr id="2" name="Title Placeholder 1"/>
          <p:cNvSpPr>
            <a:spLocks noGrp="1"/>
          </p:cNvSpPr>
          <p:nvPr>
            <p:ph type="title"/>
          </p:nvPr>
        </p:nvSpPr>
        <p:spPr>
          <a:xfrm>
            <a:off x="0" y="0"/>
            <a:ext cx="12192000" cy="1050758"/>
          </a:xfrm>
          <a:prstGeom prst="rect">
            <a:avLst/>
          </a:prstGeom>
        </p:spPr>
        <p:txBody>
          <a:bodyPr vert="horz" lIns="457200" tIns="45720" rIns="457200" bIns="45720" rtlCol="0" anchor="ctr">
            <a:noAutofit/>
          </a:bodyPr>
          <a:lstStyle/>
          <a:p>
            <a:pPr lvl="0" algn="ctr" defTabSz="914400" rtl="0" eaLnBrk="1" latinLnBrk="0" hangingPunct="1">
              <a:lnSpc>
                <a:spcPct val="90000"/>
              </a:lnSpc>
              <a:spcBef>
                <a:spcPct val="0"/>
              </a:spcBef>
              <a:buNone/>
              <a:tabLst>
                <a:tab pos="10579100" algn="l"/>
              </a:tabLst>
            </a:pPr>
            <a:r>
              <a:rPr lang="en-US"/>
              <a:t>Click to edit Master title style</a:t>
            </a:r>
            <a:endParaRPr lang="en-US" dirty="0"/>
          </a:p>
        </p:txBody>
      </p:sp>
      <p:sp>
        <p:nvSpPr>
          <p:cNvPr id="3" name="Text Placeholder 2"/>
          <p:cNvSpPr>
            <a:spLocks noGrp="1"/>
          </p:cNvSpPr>
          <p:nvPr>
            <p:ph type="body" idx="1"/>
          </p:nvPr>
        </p:nvSpPr>
        <p:spPr>
          <a:xfrm>
            <a:off x="0" y="1275347"/>
            <a:ext cx="12192000" cy="1949765"/>
          </a:xfrm>
          <a:prstGeom prst="rect">
            <a:avLst/>
          </a:prstGeom>
        </p:spPr>
        <p:txBody>
          <a:bodyPr vert="horz" lIns="457200" tIns="45720" rIns="45720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88115" y="6316156"/>
            <a:ext cx="27432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Tree>
    <p:extLst>
      <p:ext uri="{BB962C8B-B14F-4D97-AF65-F5344CB8AC3E}">
        <p14:creationId xmlns:p14="http://schemas.microsoft.com/office/powerpoint/2010/main" val="10717993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6" r:id="rId3"/>
    <p:sldLayoutId id="2147483677" r:id="rId4"/>
    <p:sldLayoutId id="2147483679" r:id="rId5"/>
  </p:sldLayoutIdLst>
  <p:hf hdr="0" dt="0"/>
  <p:txStyles>
    <p:titleStyle>
      <a:lvl1pPr algn="ctr" defTabSz="914400" rtl="0" eaLnBrk="1" latinLnBrk="0" hangingPunct="1">
        <a:lnSpc>
          <a:spcPct val="90000"/>
        </a:lnSpc>
        <a:spcBef>
          <a:spcPct val="0"/>
        </a:spcBef>
        <a:buNone/>
        <a:tabLst>
          <a:tab pos="10579100" algn="l"/>
        </a:tabLst>
        <a:defRPr lang="en-US" sz="3400" b="0" i="0" kern="1200" spc="160" baseline="0" dirty="0">
          <a:gradFill>
            <a:gsLst>
              <a:gs pos="0">
                <a:schemeClr val="tx2"/>
              </a:gs>
              <a:gs pos="100000">
                <a:schemeClr val="tx2"/>
              </a:gs>
            </a:gsLst>
            <a:lin ang="5400000" scaled="1"/>
          </a:gradFill>
          <a:latin typeface="Segoe UI Semibold" panose="020B0702040204020203" pitchFamily="34" charset="0"/>
          <a:ea typeface="+mj-ea"/>
          <a:cs typeface="Segoe UI Semibold" panose="020B07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lumMod val="85000"/>
              <a:lumOff val="15000"/>
            </a:schemeClr>
          </a:soli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500"/>
        </a:spcBef>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500"/>
        </a:spcBef>
        <a:spcAft>
          <a:spcPts val="1200"/>
        </a:spcAft>
        <a:buFont typeface="Arial" panose="020B0604020202020204" pitchFamily="34" charset="0"/>
        <a:buNone/>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adr.ac.uk/news-and-events/blog-value-administrative-data-dalys-and-scottish-burden-disease-study"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ciencedirect.com/science/article/pii/S246826671830077X?via%3Dihub"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link.springer.com/article/10.1186/s12916-021-01994-7#Tab2"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csu.gov.cz/pohyb-obyvatelstva-metodika" TargetMode="Externa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8AC9B-49B3-1CD0-6510-E3E3CA88AF69}"/>
              </a:ext>
            </a:extLst>
          </p:cNvPr>
          <p:cNvSpPr txBox="1"/>
          <p:nvPr/>
        </p:nvSpPr>
        <p:spPr>
          <a:xfrm>
            <a:off x="3324518" y="2408548"/>
            <a:ext cx="5542961" cy="1631216"/>
          </a:xfrm>
          <a:prstGeom prst="rect">
            <a:avLst/>
          </a:prstGeom>
          <a:noFill/>
        </p:spPr>
        <p:txBody>
          <a:bodyPr wrap="square" rtlCol="0">
            <a:spAutoFit/>
          </a:bodyPr>
          <a:lstStyle/>
          <a:p>
            <a:r>
              <a:rPr lang="en-US" sz="10000" dirty="0">
                <a:latin typeface="Agency FB" panose="020B0503020202020204" pitchFamily="34" charset="0"/>
                <a:cs typeface="Aldhabi" panose="020F0502020204030204" pitchFamily="2" charset="-78"/>
              </a:rPr>
              <a:t>Routine data</a:t>
            </a:r>
          </a:p>
        </p:txBody>
      </p:sp>
      <p:sp>
        <p:nvSpPr>
          <p:cNvPr id="3" name="TextBox 2">
            <a:extLst>
              <a:ext uri="{FF2B5EF4-FFF2-40B4-BE49-F238E27FC236}">
                <a16:creationId xmlns:a16="http://schemas.microsoft.com/office/drawing/2014/main" id="{BD27CD13-A367-9197-D274-1428B89A08B3}"/>
              </a:ext>
            </a:extLst>
          </p:cNvPr>
          <p:cNvSpPr txBox="1"/>
          <p:nvPr/>
        </p:nvSpPr>
        <p:spPr>
          <a:xfrm>
            <a:off x="4611277" y="4449452"/>
            <a:ext cx="2969444" cy="369332"/>
          </a:xfrm>
          <a:prstGeom prst="rect">
            <a:avLst/>
          </a:prstGeom>
          <a:noFill/>
        </p:spPr>
        <p:txBody>
          <a:bodyPr wrap="square" rtlCol="0">
            <a:spAutoFit/>
          </a:bodyPr>
          <a:lstStyle/>
          <a:p>
            <a:r>
              <a:rPr lang="en-US" dirty="0"/>
              <a:t>MD. Consuelo Quispe-Haro</a:t>
            </a:r>
          </a:p>
        </p:txBody>
      </p:sp>
    </p:spTree>
    <p:extLst>
      <p:ext uri="{BB962C8B-B14F-4D97-AF65-F5344CB8AC3E}">
        <p14:creationId xmlns:p14="http://schemas.microsoft.com/office/powerpoint/2010/main" val="42298662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4BF1-DF97-EF2B-CF6E-81C9742AA3FB}"/>
              </a:ext>
            </a:extLst>
          </p:cNvPr>
          <p:cNvSpPr>
            <a:spLocks noGrp="1"/>
          </p:cNvSpPr>
          <p:nvPr>
            <p:ph type="title"/>
          </p:nvPr>
        </p:nvSpPr>
        <p:spPr/>
        <p:txBody>
          <a:bodyPr/>
          <a:lstStyle/>
          <a:p>
            <a:r>
              <a:rPr lang="en-US" dirty="0"/>
              <a:t>GBD metrics</a:t>
            </a:r>
          </a:p>
        </p:txBody>
      </p:sp>
      <p:sp>
        <p:nvSpPr>
          <p:cNvPr id="3" name="TextBox 2">
            <a:extLst>
              <a:ext uri="{FF2B5EF4-FFF2-40B4-BE49-F238E27FC236}">
                <a16:creationId xmlns:a16="http://schemas.microsoft.com/office/drawing/2014/main" id="{0E54F9A5-108D-9728-1894-174FCBCC0DCA}"/>
              </a:ext>
            </a:extLst>
          </p:cNvPr>
          <p:cNvSpPr txBox="1"/>
          <p:nvPr/>
        </p:nvSpPr>
        <p:spPr>
          <a:xfrm>
            <a:off x="763571" y="1545995"/>
            <a:ext cx="4741683" cy="4524315"/>
          </a:xfrm>
          <a:prstGeom prst="rect">
            <a:avLst/>
          </a:prstGeom>
          <a:noFill/>
        </p:spPr>
        <p:txBody>
          <a:bodyPr wrap="square" rtlCol="0">
            <a:spAutoFit/>
          </a:bodyPr>
          <a:lstStyle/>
          <a:p>
            <a:r>
              <a:rPr lang="en-US" sz="3200" dirty="0"/>
              <a:t>OUTCOMES</a:t>
            </a:r>
          </a:p>
          <a:p>
            <a:endParaRPr lang="en-US" sz="3200" dirty="0"/>
          </a:p>
          <a:p>
            <a:pPr marL="285750" indent="-285750">
              <a:buFont typeface="Arial" panose="020B0604020202020204" pitchFamily="34" charset="0"/>
              <a:buChar char="•"/>
            </a:pPr>
            <a:r>
              <a:rPr lang="en-US" sz="3200" dirty="0"/>
              <a:t>All-cause mortality </a:t>
            </a:r>
          </a:p>
          <a:p>
            <a:pPr marL="285750" indent="-285750">
              <a:buFont typeface="Arial" panose="020B0604020202020204" pitchFamily="34" charset="0"/>
              <a:buChar char="•"/>
            </a:pPr>
            <a:r>
              <a:rPr lang="en-US" sz="3200" dirty="0"/>
              <a:t>Deaths by cause</a:t>
            </a:r>
          </a:p>
          <a:p>
            <a:pPr marL="285750" indent="-285750">
              <a:buFont typeface="Arial" panose="020B0604020202020204" pitchFamily="34" charset="0"/>
              <a:buChar char="•"/>
            </a:pPr>
            <a:r>
              <a:rPr lang="en-US" sz="3200" dirty="0"/>
              <a:t>Years of life lost (YLLs)</a:t>
            </a:r>
          </a:p>
          <a:p>
            <a:pPr marL="285750" indent="-285750">
              <a:buFont typeface="Arial" panose="020B0604020202020204" pitchFamily="34" charset="0"/>
              <a:buChar char="•"/>
            </a:pPr>
            <a:r>
              <a:rPr lang="en-US" sz="3200" dirty="0"/>
              <a:t>Years lived with disability (YLDs)</a:t>
            </a:r>
          </a:p>
          <a:p>
            <a:pPr marL="285750" indent="-285750">
              <a:buFont typeface="Arial" panose="020B0604020202020204" pitchFamily="34" charset="0"/>
              <a:buChar char="•"/>
            </a:pPr>
            <a:r>
              <a:rPr lang="en-US" sz="3200" dirty="0"/>
              <a:t>Disability adjusted life years (DALYs) </a:t>
            </a:r>
          </a:p>
        </p:txBody>
      </p:sp>
      <p:sp>
        <p:nvSpPr>
          <p:cNvPr id="4" name="TextBox 3">
            <a:extLst>
              <a:ext uri="{FF2B5EF4-FFF2-40B4-BE49-F238E27FC236}">
                <a16:creationId xmlns:a16="http://schemas.microsoft.com/office/drawing/2014/main" id="{3BD4F21B-5317-1549-28C5-F99F6C8C4F99}"/>
              </a:ext>
            </a:extLst>
          </p:cNvPr>
          <p:cNvSpPr txBox="1"/>
          <p:nvPr/>
        </p:nvSpPr>
        <p:spPr>
          <a:xfrm>
            <a:off x="6966407" y="1545995"/>
            <a:ext cx="4647415" cy="2554545"/>
          </a:xfrm>
          <a:prstGeom prst="rect">
            <a:avLst/>
          </a:prstGeom>
          <a:noFill/>
        </p:spPr>
        <p:txBody>
          <a:bodyPr wrap="square" rtlCol="0">
            <a:spAutoFit/>
          </a:bodyPr>
          <a:lstStyle/>
          <a:p>
            <a:r>
              <a:rPr lang="en-US" sz="3200" dirty="0"/>
              <a:t>PREDICTORS</a:t>
            </a:r>
          </a:p>
          <a:p>
            <a:endParaRPr lang="en-US" sz="3200" dirty="0"/>
          </a:p>
          <a:p>
            <a:pPr marL="285750" indent="-285750">
              <a:buFont typeface="Arial" panose="020B0604020202020204" pitchFamily="34" charset="0"/>
              <a:buChar char="•"/>
            </a:pPr>
            <a:r>
              <a:rPr lang="en-US" sz="3200" dirty="0"/>
              <a:t>291 causes of diseases and injuries</a:t>
            </a:r>
          </a:p>
          <a:p>
            <a:pPr marL="285750" indent="-285750">
              <a:buFont typeface="Arial" panose="020B0604020202020204" pitchFamily="34" charset="0"/>
              <a:buChar char="•"/>
            </a:pPr>
            <a:r>
              <a:rPr lang="en-US" sz="3200" dirty="0"/>
              <a:t>67 risk factors </a:t>
            </a:r>
          </a:p>
        </p:txBody>
      </p:sp>
    </p:spTree>
    <p:extLst>
      <p:ext uri="{BB962C8B-B14F-4D97-AF65-F5344CB8AC3E}">
        <p14:creationId xmlns:p14="http://schemas.microsoft.com/office/powerpoint/2010/main" val="28424619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B512-5683-B1BA-C156-AFA797D4551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D58F692-907C-D982-0988-7CBBF35E8426}"/>
              </a:ext>
            </a:extLst>
          </p:cNvPr>
          <p:cNvPicPr>
            <a:picLocks noChangeAspect="1"/>
          </p:cNvPicPr>
          <p:nvPr/>
        </p:nvPicPr>
        <p:blipFill>
          <a:blip r:embed="rId2"/>
          <a:stretch>
            <a:fillRect/>
          </a:stretch>
        </p:blipFill>
        <p:spPr>
          <a:xfrm>
            <a:off x="0" y="0"/>
            <a:ext cx="12192000" cy="5354425"/>
          </a:xfrm>
          <a:prstGeom prst="rect">
            <a:avLst/>
          </a:prstGeom>
        </p:spPr>
      </p:pic>
      <p:sp>
        <p:nvSpPr>
          <p:cNvPr id="5" name="TextBox 4">
            <a:extLst>
              <a:ext uri="{FF2B5EF4-FFF2-40B4-BE49-F238E27FC236}">
                <a16:creationId xmlns:a16="http://schemas.microsoft.com/office/drawing/2014/main" id="{5743ED7F-13D6-B8D0-E80C-E7A3068B1951}"/>
              </a:ext>
            </a:extLst>
          </p:cNvPr>
          <p:cNvSpPr txBox="1"/>
          <p:nvPr/>
        </p:nvSpPr>
        <p:spPr>
          <a:xfrm>
            <a:off x="1272619" y="6221691"/>
            <a:ext cx="10492033" cy="369332"/>
          </a:xfrm>
          <a:prstGeom prst="rect">
            <a:avLst/>
          </a:prstGeom>
          <a:noFill/>
        </p:spPr>
        <p:txBody>
          <a:bodyPr wrap="square" rtlCol="0">
            <a:spAutoFit/>
          </a:bodyPr>
          <a:lstStyle/>
          <a:p>
            <a:r>
              <a:rPr lang="en-US" dirty="0">
                <a:hlinkClick r:id="rId3"/>
              </a:rPr>
              <a:t>BLOG - The value of administrative data: DALYs and the Scottish Burden of Disease study | SCADR</a:t>
            </a:r>
            <a:endParaRPr lang="en-US" dirty="0"/>
          </a:p>
        </p:txBody>
      </p:sp>
    </p:spTree>
    <p:extLst>
      <p:ext uri="{BB962C8B-B14F-4D97-AF65-F5344CB8AC3E}">
        <p14:creationId xmlns:p14="http://schemas.microsoft.com/office/powerpoint/2010/main" val="3086943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F799-F5C7-2B13-8360-D67294A22FFE}"/>
              </a:ext>
            </a:extLst>
          </p:cNvPr>
          <p:cNvSpPr>
            <a:spLocks noGrp="1"/>
          </p:cNvSpPr>
          <p:nvPr>
            <p:ph type="title"/>
          </p:nvPr>
        </p:nvSpPr>
        <p:spPr/>
        <p:txBody>
          <a:bodyPr/>
          <a:lstStyle/>
          <a:p>
            <a:r>
              <a:rPr lang="en-US" dirty="0"/>
              <a:t>Practical part 1</a:t>
            </a:r>
          </a:p>
        </p:txBody>
      </p:sp>
      <p:sp>
        <p:nvSpPr>
          <p:cNvPr id="3" name="TextBox 2">
            <a:extLst>
              <a:ext uri="{FF2B5EF4-FFF2-40B4-BE49-F238E27FC236}">
                <a16:creationId xmlns:a16="http://schemas.microsoft.com/office/drawing/2014/main" id="{F9F3CD85-0D79-8130-31B7-D882ED97A9E7}"/>
              </a:ext>
            </a:extLst>
          </p:cNvPr>
          <p:cNvSpPr txBox="1"/>
          <p:nvPr/>
        </p:nvSpPr>
        <p:spPr>
          <a:xfrm>
            <a:off x="967819" y="2767280"/>
            <a:ext cx="10256362" cy="1323439"/>
          </a:xfrm>
          <a:prstGeom prst="rect">
            <a:avLst/>
          </a:prstGeom>
          <a:noFill/>
        </p:spPr>
        <p:txBody>
          <a:bodyPr wrap="square" rtlCol="0">
            <a:spAutoFit/>
          </a:bodyPr>
          <a:lstStyle/>
          <a:p>
            <a:pPr algn="ctr"/>
            <a:r>
              <a:rPr lang="en-US" sz="4000" dirty="0"/>
              <a:t>Go to: </a:t>
            </a:r>
          </a:p>
          <a:p>
            <a:pPr algn="ctr"/>
            <a:r>
              <a:rPr lang="en-US" sz="4000" dirty="0"/>
              <a:t>https://vizhub.healthdata.org/gbd-compare/</a:t>
            </a:r>
          </a:p>
        </p:txBody>
      </p:sp>
    </p:spTree>
    <p:extLst>
      <p:ext uri="{BB962C8B-B14F-4D97-AF65-F5344CB8AC3E}">
        <p14:creationId xmlns:p14="http://schemas.microsoft.com/office/powerpoint/2010/main" val="36151824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6A459-DA86-B111-DACB-C6C54ECDED31}"/>
              </a:ext>
            </a:extLst>
          </p:cNvPr>
          <p:cNvSpPr>
            <a:spLocks noGrp="1"/>
          </p:cNvSpPr>
          <p:nvPr>
            <p:ph type="title"/>
          </p:nvPr>
        </p:nvSpPr>
        <p:spPr/>
        <p:txBody>
          <a:bodyPr/>
          <a:lstStyle/>
          <a:p>
            <a:r>
              <a:rPr lang="en-US" dirty="0"/>
              <a:t>Questions and answers</a:t>
            </a:r>
          </a:p>
        </p:txBody>
      </p:sp>
      <p:sp>
        <p:nvSpPr>
          <p:cNvPr id="3" name="TextBox 2">
            <a:extLst>
              <a:ext uri="{FF2B5EF4-FFF2-40B4-BE49-F238E27FC236}">
                <a16:creationId xmlns:a16="http://schemas.microsoft.com/office/drawing/2014/main" id="{7B14E7BF-1684-2928-0083-25F15744B83E}"/>
              </a:ext>
            </a:extLst>
          </p:cNvPr>
          <p:cNvSpPr txBox="1"/>
          <p:nvPr/>
        </p:nvSpPr>
        <p:spPr>
          <a:xfrm>
            <a:off x="216815" y="1050758"/>
            <a:ext cx="5627803" cy="498598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What causes contribute more to DALYs globally up to 2021: Chronic diseases, infectious and neonatal diseases, or injuries?</a:t>
            </a:r>
          </a:p>
          <a:p>
            <a:pPr marL="285750" indent="-285750">
              <a:spcAft>
                <a:spcPts val="1200"/>
              </a:spcAft>
              <a:buFont typeface="Arial" panose="020B0604020202020204" pitchFamily="34" charset="0"/>
              <a:buChar char="•"/>
            </a:pPr>
            <a:r>
              <a:rPr lang="en-US" sz="2400" dirty="0"/>
              <a:t>What causes contribute more to YLDs globally up to 2021: Chronic diseases, infectious and neonatal diseases, or injuries?</a:t>
            </a:r>
          </a:p>
          <a:p>
            <a:pPr marL="285750" indent="-285750">
              <a:spcAft>
                <a:spcPts val="1200"/>
              </a:spcAft>
              <a:buFont typeface="Arial" panose="020B0604020202020204" pitchFamily="34" charset="0"/>
              <a:buChar char="•"/>
            </a:pPr>
            <a:r>
              <a:rPr lang="en-US" sz="2400" dirty="0"/>
              <a:t>In which sex COVID19 caused more deaths?</a:t>
            </a:r>
          </a:p>
          <a:p>
            <a:pPr marL="285750" indent="-285750">
              <a:spcAft>
                <a:spcPts val="1200"/>
              </a:spcAft>
              <a:buFont typeface="Arial" panose="020B0604020202020204" pitchFamily="34" charset="0"/>
              <a:buChar char="•"/>
            </a:pPr>
            <a:r>
              <a:rPr lang="en-US" sz="2400" dirty="0"/>
              <a:t>What was the main cause of death in Czechia in 2021?</a:t>
            </a:r>
          </a:p>
        </p:txBody>
      </p:sp>
      <p:sp>
        <p:nvSpPr>
          <p:cNvPr id="4" name="TextBox 3">
            <a:extLst>
              <a:ext uri="{FF2B5EF4-FFF2-40B4-BE49-F238E27FC236}">
                <a16:creationId xmlns:a16="http://schemas.microsoft.com/office/drawing/2014/main" id="{81BB0F9F-1544-1394-232F-27DFFEC75A65}"/>
              </a:ext>
            </a:extLst>
          </p:cNvPr>
          <p:cNvSpPr txBox="1"/>
          <p:nvPr/>
        </p:nvSpPr>
        <p:spPr>
          <a:xfrm>
            <a:off x="6598764" y="1050758"/>
            <a:ext cx="4986777" cy="520142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Compared with high socio-demographic index (SDI) countries, what was the difference in death rate in Czechia in 2021</a:t>
            </a:r>
          </a:p>
          <a:p>
            <a:pPr marL="285750" indent="-285750">
              <a:spcAft>
                <a:spcPts val="1200"/>
              </a:spcAft>
              <a:buFont typeface="Arial" panose="020B0604020202020204" pitchFamily="34" charset="0"/>
              <a:buChar char="•"/>
            </a:pPr>
            <a:r>
              <a:rPr lang="en-US" sz="2400" dirty="0"/>
              <a:t>What are the categories of risk factors in GBD webpage?</a:t>
            </a:r>
          </a:p>
          <a:p>
            <a:pPr marL="285750" indent="-285750">
              <a:spcAft>
                <a:spcPts val="1200"/>
              </a:spcAft>
              <a:buFont typeface="Arial" panose="020B0604020202020204" pitchFamily="34" charset="0"/>
              <a:buChar char="•"/>
            </a:pPr>
            <a:r>
              <a:rPr lang="en-US" sz="2400" dirty="0"/>
              <a:t>High systolic blood pressure is a risk factor for multiple diseases. Identify all the diseases that can benefit of blood pressure control and write the respective attributable risk percentage.</a:t>
            </a:r>
          </a:p>
        </p:txBody>
      </p:sp>
    </p:spTree>
    <p:extLst>
      <p:ext uri="{BB962C8B-B14F-4D97-AF65-F5344CB8AC3E}">
        <p14:creationId xmlns:p14="http://schemas.microsoft.com/office/powerpoint/2010/main" val="4453246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1C8B-05B8-8189-2348-7529F3327FCB}"/>
              </a:ext>
            </a:extLst>
          </p:cNvPr>
          <p:cNvSpPr>
            <a:spLocks noGrp="1"/>
          </p:cNvSpPr>
          <p:nvPr>
            <p:ph type="title"/>
          </p:nvPr>
        </p:nvSpPr>
        <p:spPr/>
        <p:txBody>
          <a:bodyPr/>
          <a:lstStyle/>
          <a:p>
            <a:r>
              <a:rPr lang="en-US" dirty="0"/>
              <a:t>Break time</a:t>
            </a:r>
          </a:p>
        </p:txBody>
      </p:sp>
    </p:spTree>
    <p:extLst>
      <p:ext uri="{BB962C8B-B14F-4D97-AF65-F5344CB8AC3E}">
        <p14:creationId xmlns:p14="http://schemas.microsoft.com/office/powerpoint/2010/main" val="16543171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D991-1293-90C3-816A-DF2C69B98922}"/>
              </a:ext>
            </a:extLst>
          </p:cNvPr>
          <p:cNvSpPr>
            <a:spLocks noGrp="1"/>
          </p:cNvSpPr>
          <p:nvPr>
            <p:ph type="title"/>
          </p:nvPr>
        </p:nvSpPr>
        <p:spPr/>
        <p:txBody>
          <a:bodyPr/>
          <a:lstStyle/>
          <a:p>
            <a:r>
              <a:rPr lang="en-US" dirty="0"/>
              <a:t>Advantages and disadvantages of routine data</a:t>
            </a:r>
          </a:p>
        </p:txBody>
      </p:sp>
      <p:sp>
        <p:nvSpPr>
          <p:cNvPr id="3" name="TextBox 2">
            <a:extLst>
              <a:ext uri="{FF2B5EF4-FFF2-40B4-BE49-F238E27FC236}">
                <a16:creationId xmlns:a16="http://schemas.microsoft.com/office/drawing/2014/main" id="{25EEA191-F547-E5F0-21A0-7E50AAC5AD35}"/>
              </a:ext>
            </a:extLst>
          </p:cNvPr>
          <p:cNvSpPr txBox="1"/>
          <p:nvPr/>
        </p:nvSpPr>
        <p:spPr>
          <a:xfrm>
            <a:off x="631596" y="1734532"/>
            <a:ext cx="3572759" cy="2400657"/>
          </a:xfrm>
          <a:prstGeom prst="rect">
            <a:avLst/>
          </a:prstGeom>
          <a:noFill/>
        </p:spPr>
        <p:txBody>
          <a:bodyPr wrap="square" rtlCol="0">
            <a:spAutoFit/>
          </a:bodyPr>
          <a:lstStyle/>
          <a:p>
            <a:pPr>
              <a:spcAft>
                <a:spcPts val="1200"/>
              </a:spcAft>
            </a:pPr>
            <a:r>
              <a:rPr lang="en-US" sz="2400" dirty="0"/>
              <a:t>Advantages</a:t>
            </a:r>
          </a:p>
          <a:p>
            <a:pPr marL="285750" indent="-285750">
              <a:spcAft>
                <a:spcPts val="1200"/>
              </a:spcAft>
              <a:buFont typeface="Arial" panose="020B0604020202020204" pitchFamily="34" charset="0"/>
              <a:buChar char="•"/>
            </a:pPr>
            <a:r>
              <a:rPr lang="en-US" sz="2400" dirty="0"/>
              <a:t>Data already collected</a:t>
            </a:r>
          </a:p>
          <a:p>
            <a:pPr marL="285750" indent="-285750">
              <a:spcAft>
                <a:spcPts val="1200"/>
              </a:spcAft>
              <a:buFont typeface="Arial" panose="020B0604020202020204" pitchFamily="34" charset="0"/>
              <a:buChar char="•"/>
            </a:pPr>
            <a:r>
              <a:rPr lang="en-US" sz="2400" dirty="0"/>
              <a:t>Large number of observations</a:t>
            </a:r>
          </a:p>
          <a:p>
            <a:pPr marL="285750" indent="-285750">
              <a:spcAft>
                <a:spcPts val="1200"/>
              </a:spcAft>
              <a:buFont typeface="Arial" panose="020B0604020202020204" pitchFamily="34" charset="0"/>
              <a:buChar char="•"/>
            </a:pPr>
            <a:r>
              <a:rPr lang="en-US" sz="2400" dirty="0"/>
              <a:t>Objective observations</a:t>
            </a:r>
          </a:p>
        </p:txBody>
      </p:sp>
      <p:sp>
        <p:nvSpPr>
          <p:cNvPr id="4" name="TextBox 3">
            <a:extLst>
              <a:ext uri="{FF2B5EF4-FFF2-40B4-BE49-F238E27FC236}">
                <a16:creationId xmlns:a16="http://schemas.microsoft.com/office/drawing/2014/main" id="{0FD31411-A146-7D31-8B57-B3078A92626E}"/>
              </a:ext>
            </a:extLst>
          </p:cNvPr>
          <p:cNvSpPr txBox="1"/>
          <p:nvPr/>
        </p:nvSpPr>
        <p:spPr>
          <a:xfrm>
            <a:off x="6506066" y="1734531"/>
            <a:ext cx="4579856" cy="3877985"/>
          </a:xfrm>
          <a:prstGeom prst="rect">
            <a:avLst/>
          </a:prstGeom>
          <a:noFill/>
        </p:spPr>
        <p:txBody>
          <a:bodyPr wrap="square" rtlCol="0">
            <a:spAutoFit/>
          </a:bodyPr>
          <a:lstStyle/>
          <a:p>
            <a:pPr>
              <a:spcAft>
                <a:spcPts val="1200"/>
              </a:spcAft>
            </a:pPr>
            <a:r>
              <a:rPr lang="en-US" sz="2400" dirty="0"/>
              <a:t>Disadvantages</a:t>
            </a:r>
          </a:p>
          <a:p>
            <a:pPr marL="285750" indent="-285750">
              <a:spcAft>
                <a:spcPts val="1200"/>
              </a:spcAft>
              <a:buFont typeface="Arial" panose="020B0604020202020204" pitchFamily="34" charset="0"/>
              <a:buChar char="•"/>
            </a:pPr>
            <a:r>
              <a:rPr lang="en-US" sz="2400" dirty="0"/>
              <a:t>Quality of sources may differ</a:t>
            </a:r>
          </a:p>
          <a:p>
            <a:pPr marL="285750" indent="-285750">
              <a:spcAft>
                <a:spcPts val="1200"/>
              </a:spcAft>
              <a:buFont typeface="Arial" panose="020B0604020202020204" pitchFamily="34" charset="0"/>
              <a:buChar char="•"/>
            </a:pPr>
            <a:r>
              <a:rPr lang="en-US" sz="2400" dirty="0"/>
              <a:t>Sometimes only aggregated data is available (only suitable for ecological studies)</a:t>
            </a:r>
          </a:p>
          <a:p>
            <a:pPr marL="285750" indent="-285750">
              <a:spcAft>
                <a:spcPts val="1200"/>
              </a:spcAft>
              <a:buFont typeface="Arial" panose="020B0604020202020204" pitchFamily="34" charset="0"/>
              <a:buChar char="•"/>
            </a:pPr>
            <a:r>
              <a:rPr lang="en-US" sz="2400" dirty="0"/>
              <a:t>Limited information: No information on socioeconomic status or other useful variables</a:t>
            </a:r>
          </a:p>
        </p:txBody>
      </p:sp>
    </p:spTree>
    <p:extLst>
      <p:ext uri="{BB962C8B-B14F-4D97-AF65-F5344CB8AC3E}">
        <p14:creationId xmlns:p14="http://schemas.microsoft.com/office/powerpoint/2010/main" val="28259214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348F-E005-4A15-0F2E-00AD53031BF3}"/>
              </a:ext>
            </a:extLst>
          </p:cNvPr>
          <p:cNvSpPr>
            <a:spLocks noGrp="1"/>
          </p:cNvSpPr>
          <p:nvPr>
            <p:ph type="title"/>
          </p:nvPr>
        </p:nvSpPr>
        <p:spPr/>
        <p:txBody>
          <a:bodyPr/>
          <a:lstStyle/>
          <a:p>
            <a:r>
              <a:rPr lang="en-US" dirty="0"/>
              <a:t>What to measure</a:t>
            </a:r>
          </a:p>
        </p:txBody>
      </p:sp>
      <p:sp>
        <p:nvSpPr>
          <p:cNvPr id="3" name="TextBox 2">
            <a:extLst>
              <a:ext uri="{FF2B5EF4-FFF2-40B4-BE49-F238E27FC236}">
                <a16:creationId xmlns:a16="http://schemas.microsoft.com/office/drawing/2014/main" id="{B584A82F-4359-CA79-5337-EAA3992AC486}"/>
              </a:ext>
            </a:extLst>
          </p:cNvPr>
          <p:cNvSpPr txBox="1"/>
          <p:nvPr/>
        </p:nvSpPr>
        <p:spPr>
          <a:xfrm>
            <a:off x="870060" y="1807368"/>
            <a:ext cx="4390098" cy="3108543"/>
          </a:xfrm>
          <a:prstGeom prst="rect">
            <a:avLst/>
          </a:prstGeom>
          <a:noFill/>
        </p:spPr>
        <p:txBody>
          <a:bodyPr wrap="square" rtlCol="0">
            <a:spAutoFit/>
          </a:bodyPr>
          <a:lstStyle/>
          <a:p>
            <a:r>
              <a:rPr lang="en-US" sz="2800" dirty="0"/>
              <a:t>Mortality</a:t>
            </a:r>
          </a:p>
          <a:p>
            <a:endParaRPr lang="en-US" sz="2800" dirty="0"/>
          </a:p>
          <a:p>
            <a:r>
              <a:rPr lang="en-US" sz="2800" dirty="0"/>
              <a:t>Incidence and prevalence</a:t>
            </a:r>
          </a:p>
          <a:p>
            <a:endParaRPr lang="en-US" sz="2800" dirty="0"/>
          </a:p>
          <a:p>
            <a:r>
              <a:rPr lang="en-US" sz="2800" dirty="0"/>
              <a:t>Others: admission rate, outpatients visits, immunization coverage</a:t>
            </a:r>
          </a:p>
        </p:txBody>
      </p:sp>
      <p:sp>
        <p:nvSpPr>
          <p:cNvPr id="4" name="TextBox 3">
            <a:extLst>
              <a:ext uri="{FF2B5EF4-FFF2-40B4-BE49-F238E27FC236}">
                <a16:creationId xmlns:a16="http://schemas.microsoft.com/office/drawing/2014/main" id="{5936A56A-BA1E-FD02-5A2C-3E03B4803ACE}"/>
              </a:ext>
            </a:extLst>
          </p:cNvPr>
          <p:cNvSpPr txBox="1"/>
          <p:nvPr/>
        </p:nvSpPr>
        <p:spPr>
          <a:xfrm>
            <a:off x="6706123" y="1807368"/>
            <a:ext cx="4954833" cy="3108543"/>
          </a:xfrm>
          <a:prstGeom prst="rect">
            <a:avLst/>
          </a:prstGeom>
          <a:noFill/>
        </p:spPr>
        <p:txBody>
          <a:bodyPr wrap="square" rtlCol="0">
            <a:spAutoFit/>
          </a:bodyPr>
          <a:lstStyle/>
          <a:p>
            <a:r>
              <a:rPr lang="en-US" sz="2800" dirty="0"/>
              <a:t>Vital statistics registers</a:t>
            </a:r>
          </a:p>
          <a:p>
            <a:endParaRPr lang="en-US" sz="2800" dirty="0"/>
          </a:p>
          <a:p>
            <a:r>
              <a:rPr lang="en-US" sz="2800" dirty="0"/>
              <a:t>Disease specific register</a:t>
            </a:r>
          </a:p>
          <a:p>
            <a:endParaRPr lang="en-US" sz="2800" dirty="0"/>
          </a:p>
          <a:p>
            <a:r>
              <a:rPr lang="en-US" sz="2800" dirty="0"/>
              <a:t>Healthcare utilization registers</a:t>
            </a:r>
          </a:p>
          <a:p>
            <a:endParaRPr lang="en-US" sz="2800" dirty="0"/>
          </a:p>
          <a:p>
            <a:endParaRPr lang="en-US" sz="2800" dirty="0"/>
          </a:p>
        </p:txBody>
      </p:sp>
      <p:cxnSp>
        <p:nvCxnSpPr>
          <p:cNvPr id="6" name="Straight Arrow Connector 5">
            <a:extLst>
              <a:ext uri="{FF2B5EF4-FFF2-40B4-BE49-F238E27FC236}">
                <a16:creationId xmlns:a16="http://schemas.microsoft.com/office/drawing/2014/main" id="{3E579FEB-D84E-8BE9-DEAD-63AE8F50886D}"/>
              </a:ext>
            </a:extLst>
          </p:cNvPr>
          <p:cNvCxnSpPr/>
          <p:nvPr/>
        </p:nvCxnSpPr>
        <p:spPr>
          <a:xfrm>
            <a:off x="2422689" y="2083324"/>
            <a:ext cx="428343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2952906-1BDF-D49C-8719-EA4CD7967E35}"/>
              </a:ext>
            </a:extLst>
          </p:cNvPr>
          <p:cNvCxnSpPr>
            <a:cxnSpLocks/>
          </p:cNvCxnSpPr>
          <p:nvPr/>
        </p:nvCxnSpPr>
        <p:spPr>
          <a:xfrm>
            <a:off x="5043340" y="2952161"/>
            <a:ext cx="166278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24FAF00-DC24-A782-8CA7-CAE73B0AF240}"/>
              </a:ext>
            </a:extLst>
          </p:cNvPr>
          <p:cNvCxnSpPr>
            <a:cxnSpLocks/>
          </p:cNvCxnSpPr>
          <p:nvPr/>
        </p:nvCxnSpPr>
        <p:spPr>
          <a:xfrm>
            <a:off x="4713402" y="3792717"/>
            <a:ext cx="190159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189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87DA-02FE-5050-D893-00AECC4E9314}"/>
              </a:ext>
            </a:extLst>
          </p:cNvPr>
          <p:cNvSpPr>
            <a:spLocks noGrp="1"/>
          </p:cNvSpPr>
          <p:nvPr>
            <p:ph type="title"/>
          </p:nvPr>
        </p:nvSpPr>
        <p:spPr/>
        <p:txBody>
          <a:bodyPr/>
          <a:lstStyle/>
          <a:p>
            <a:r>
              <a:rPr lang="en-US" dirty="0"/>
              <a:t>Data quality</a:t>
            </a:r>
          </a:p>
        </p:txBody>
      </p:sp>
      <p:sp>
        <p:nvSpPr>
          <p:cNvPr id="3" name="TextBox 2">
            <a:extLst>
              <a:ext uri="{FF2B5EF4-FFF2-40B4-BE49-F238E27FC236}">
                <a16:creationId xmlns:a16="http://schemas.microsoft.com/office/drawing/2014/main" id="{740B8363-4C6A-2F10-4172-30047F511C0A}"/>
              </a:ext>
            </a:extLst>
          </p:cNvPr>
          <p:cNvSpPr txBox="1"/>
          <p:nvPr/>
        </p:nvSpPr>
        <p:spPr>
          <a:xfrm>
            <a:off x="1267730" y="1874728"/>
            <a:ext cx="9656539" cy="3108543"/>
          </a:xfrm>
          <a:prstGeom prst="rect">
            <a:avLst/>
          </a:prstGeom>
          <a:noFill/>
        </p:spPr>
        <p:txBody>
          <a:bodyPr wrap="square" rtlCol="0">
            <a:spAutoFit/>
          </a:bodyPr>
          <a:lstStyle/>
          <a:p>
            <a:r>
              <a:rPr lang="en-US" sz="2800" dirty="0"/>
              <a:t>Quality: Accuracy, completeness, timeliness</a:t>
            </a:r>
          </a:p>
          <a:p>
            <a:endParaRPr lang="en-US" sz="2800" dirty="0"/>
          </a:p>
          <a:p>
            <a:r>
              <a:rPr lang="en-US" sz="2800" dirty="0"/>
              <a:t>Issues: underreporting, data duplication, incomplete records:</a:t>
            </a:r>
          </a:p>
          <a:p>
            <a:endParaRPr lang="en-US" sz="2800" dirty="0"/>
          </a:p>
          <a:p>
            <a:r>
              <a:rPr lang="en-US" sz="2800" dirty="0"/>
              <a:t>Validation and quality control: cross-referencing sources, regular audits</a:t>
            </a:r>
          </a:p>
        </p:txBody>
      </p:sp>
    </p:spTree>
    <p:extLst>
      <p:ext uri="{BB962C8B-B14F-4D97-AF65-F5344CB8AC3E}">
        <p14:creationId xmlns:p14="http://schemas.microsoft.com/office/powerpoint/2010/main" val="18715392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715B-BEAA-A0D9-3901-C7BFBC2C15E1}"/>
              </a:ext>
            </a:extLst>
          </p:cNvPr>
          <p:cNvSpPr>
            <a:spLocks noGrp="1"/>
          </p:cNvSpPr>
          <p:nvPr>
            <p:ph type="title"/>
          </p:nvPr>
        </p:nvSpPr>
        <p:spPr/>
        <p:txBody>
          <a:bodyPr/>
          <a:lstStyle/>
          <a:p>
            <a:r>
              <a:rPr lang="en-US" dirty="0"/>
              <a:t>Applications</a:t>
            </a:r>
          </a:p>
        </p:txBody>
      </p:sp>
      <p:sp>
        <p:nvSpPr>
          <p:cNvPr id="3" name="TextBox 2">
            <a:extLst>
              <a:ext uri="{FF2B5EF4-FFF2-40B4-BE49-F238E27FC236}">
                <a16:creationId xmlns:a16="http://schemas.microsoft.com/office/drawing/2014/main" id="{6E01E2ED-8D0A-A5D9-626A-B6F7E16411F5}"/>
              </a:ext>
            </a:extLst>
          </p:cNvPr>
          <p:cNvSpPr txBox="1"/>
          <p:nvPr/>
        </p:nvSpPr>
        <p:spPr>
          <a:xfrm>
            <a:off x="1727202" y="2305615"/>
            <a:ext cx="8076676" cy="2246769"/>
          </a:xfrm>
          <a:prstGeom prst="rect">
            <a:avLst/>
          </a:prstGeom>
          <a:noFill/>
        </p:spPr>
        <p:txBody>
          <a:bodyPr wrap="square" rtlCol="0">
            <a:spAutoFit/>
          </a:bodyPr>
          <a:lstStyle/>
          <a:p>
            <a:r>
              <a:rPr lang="en-US" sz="2800" dirty="0"/>
              <a:t>Disease surveillance for outbreaks detection</a:t>
            </a:r>
          </a:p>
          <a:p>
            <a:endParaRPr lang="en-US" sz="2800" dirty="0"/>
          </a:p>
          <a:p>
            <a:r>
              <a:rPr lang="en-US" sz="2800" dirty="0"/>
              <a:t>Health program evaluation</a:t>
            </a:r>
          </a:p>
          <a:p>
            <a:endParaRPr lang="en-US" sz="2800" dirty="0"/>
          </a:p>
          <a:p>
            <a:r>
              <a:rPr lang="en-US" sz="2800" dirty="0"/>
              <a:t>Trends analysis and policy making</a:t>
            </a:r>
          </a:p>
        </p:txBody>
      </p:sp>
    </p:spTree>
    <p:extLst>
      <p:ext uri="{BB962C8B-B14F-4D97-AF65-F5344CB8AC3E}">
        <p14:creationId xmlns:p14="http://schemas.microsoft.com/office/powerpoint/2010/main" val="12244377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F6E7-A975-0A2B-9558-C80FF3B8E6DF}"/>
              </a:ext>
            </a:extLst>
          </p:cNvPr>
          <p:cNvSpPr>
            <a:spLocks noGrp="1"/>
          </p:cNvSpPr>
          <p:nvPr>
            <p:ph type="title"/>
          </p:nvPr>
        </p:nvSpPr>
        <p:spPr/>
        <p:txBody>
          <a:bodyPr/>
          <a:lstStyle/>
          <a:p>
            <a:r>
              <a:rPr lang="en-US" dirty="0"/>
              <a:t>Health surveys</a:t>
            </a:r>
          </a:p>
        </p:txBody>
      </p:sp>
      <p:sp>
        <p:nvSpPr>
          <p:cNvPr id="3" name="TextBox 2">
            <a:extLst>
              <a:ext uri="{FF2B5EF4-FFF2-40B4-BE49-F238E27FC236}">
                <a16:creationId xmlns:a16="http://schemas.microsoft.com/office/drawing/2014/main" id="{9AB44211-20FB-00C4-D0B4-75ED79A90428}"/>
              </a:ext>
            </a:extLst>
          </p:cNvPr>
          <p:cNvSpPr txBox="1"/>
          <p:nvPr/>
        </p:nvSpPr>
        <p:spPr>
          <a:xfrm>
            <a:off x="2498103" y="1967061"/>
            <a:ext cx="8455843" cy="292387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Often designed to be nationally representative</a:t>
            </a:r>
          </a:p>
          <a:p>
            <a:pPr marL="285750" indent="-285750">
              <a:spcAft>
                <a:spcPts val="1200"/>
              </a:spcAft>
              <a:buFont typeface="Arial" panose="020B0604020202020204" pitchFamily="34" charset="0"/>
              <a:buChar char="•"/>
            </a:pPr>
            <a:r>
              <a:rPr lang="en-US" sz="2400" dirty="0"/>
              <a:t>Often repeated to allow comparisons over time</a:t>
            </a:r>
          </a:p>
          <a:p>
            <a:pPr marL="285750" indent="-285750">
              <a:spcAft>
                <a:spcPts val="1200"/>
              </a:spcAft>
              <a:buFont typeface="Arial" panose="020B0604020202020204" pitchFamily="34" charset="0"/>
              <a:buChar char="•"/>
            </a:pPr>
            <a:r>
              <a:rPr lang="en-US" sz="2400" dirty="0"/>
              <a:t>Often open access data</a:t>
            </a:r>
          </a:p>
          <a:p>
            <a:pPr marL="285750" indent="-285750">
              <a:spcAft>
                <a:spcPts val="1200"/>
              </a:spcAft>
              <a:buFont typeface="Arial" panose="020B0604020202020204" pitchFamily="34" charset="0"/>
              <a:buChar char="•"/>
            </a:pPr>
            <a:r>
              <a:rPr lang="en-US" sz="2400" dirty="0"/>
              <a:t>Much more information than routine data</a:t>
            </a:r>
          </a:p>
          <a:p>
            <a:pPr marL="285750" indent="-285750">
              <a:spcAft>
                <a:spcPts val="1200"/>
              </a:spcAft>
              <a:buFont typeface="Arial" panose="020B0604020202020204" pitchFamily="34" charset="0"/>
              <a:buChar char="•"/>
            </a:pPr>
            <a:r>
              <a:rPr lang="en-US" sz="2400" dirty="0"/>
              <a:t>Often limited by low response rates (so not strictly nationally representative) </a:t>
            </a:r>
          </a:p>
        </p:txBody>
      </p:sp>
    </p:spTree>
    <p:extLst>
      <p:ext uri="{BB962C8B-B14F-4D97-AF65-F5344CB8AC3E}">
        <p14:creationId xmlns:p14="http://schemas.microsoft.com/office/powerpoint/2010/main" val="31982403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E8703-0E77-555A-1F89-27F89AD0D3EC}"/>
              </a:ext>
            </a:extLst>
          </p:cNvPr>
          <p:cNvSpPr>
            <a:spLocks noGrp="1"/>
          </p:cNvSpPr>
          <p:nvPr>
            <p:ph type="title"/>
          </p:nvPr>
        </p:nvSpPr>
        <p:spPr/>
        <p:txBody>
          <a:bodyPr/>
          <a:lstStyle/>
          <a:p>
            <a:r>
              <a:rPr lang="en-US" dirty="0"/>
              <a:t>Definition</a:t>
            </a:r>
          </a:p>
        </p:txBody>
      </p:sp>
      <p:sp>
        <p:nvSpPr>
          <p:cNvPr id="3" name="TextBox 2">
            <a:extLst>
              <a:ext uri="{FF2B5EF4-FFF2-40B4-BE49-F238E27FC236}">
                <a16:creationId xmlns:a16="http://schemas.microsoft.com/office/drawing/2014/main" id="{C043041C-77A1-A2A5-D7F4-2293A157C831}"/>
              </a:ext>
            </a:extLst>
          </p:cNvPr>
          <p:cNvSpPr txBox="1"/>
          <p:nvPr/>
        </p:nvSpPr>
        <p:spPr>
          <a:xfrm>
            <a:off x="1093509" y="1264653"/>
            <a:ext cx="10024533" cy="2585323"/>
          </a:xfrm>
          <a:prstGeom prst="rect">
            <a:avLst/>
          </a:prstGeom>
          <a:noFill/>
        </p:spPr>
        <p:txBody>
          <a:bodyPr wrap="square" rtlCol="0">
            <a:spAutoFit/>
          </a:bodyPr>
          <a:lstStyle/>
          <a:p>
            <a:r>
              <a:rPr lang="en-US" dirty="0"/>
              <a:t>Regularly collected data on health indicators used to track health trends and inform public health interventions.</a:t>
            </a:r>
          </a:p>
          <a:p>
            <a:endParaRPr lang="en-US" dirty="0"/>
          </a:p>
          <a:p>
            <a:pPr marL="285750" indent="-285750">
              <a:buFont typeface="Arial" panose="020B0604020202020204" pitchFamily="34" charset="0"/>
              <a:buChar char="•"/>
            </a:pPr>
            <a:r>
              <a:rPr lang="en-US" dirty="0"/>
              <a:t>Vital statistics </a:t>
            </a:r>
          </a:p>
          <a:p>
            <a:pPr marL="285750" indent="-285750">
              <a:buFont typeface="Arial" panose="020B0604020202020204" pitchFamily="34" charset="0"/>
              <a:buChar char="•"/>
            </a:pPr>
            <a:r>
              <a:rPr lang="en-US" dirty="0"/>
              <a:t>Administrative data systems</a:t>
            </a:r>
          </a:p>
          <a:p>
            <a:pPr marL="285750" indent="-285750">
              <a:buFont typeface="Arial" panose="020B0604020202020204" pitchFamily="34" charset="0"/>
              <a:buChar char="•"/>
            </a:pPr>
            <a:r>
              <a:rPr lang="en-US" dirty="0"/>
              <a:t>Compulsory notifiable diseases </a:t>
            </a:r>
          </a:p>
          <a:p>
            <a:pPr marL="285750" indent="-285750">
              <a:buFont typeface="Arial" panose="020B0604020202020204" pitchFamily="34" charset="0"/>
              <a:buChar char="•"/>
            </a:pPr>
            <a:r>
              <a:rPr lang="en-US" dirty="0"/>
              <a:t>Specific disease registries (population based, or hospital based) e.g. Cancer registration, Congenital malformations </a:t>
            </a:r>
          </a:p>
          <a:p>
            <a:pPr marL="285750" indent="-285750">
              <a:buFont typeface="Arial" panose="020B0604020202020204" pitchFamily="34" charset="0"/>
              <a:buChar char="•"/>
            </a:pPr>
            <a:r>
              <a:rPr lang="en-US" dirty="0"/>
              <a:t>Continuous or repeated surveys of representative samples of the population </a:t>
            </a:r>
          </a:p>
        </p:txBody>
      </p:sp>
      <p:graphicFrame>
        <p:nvGraphicFramePr>
          <p:cNvPr id="5" name="Diagram 4">
            <a:extLst>
              <a:ext uri="{FF2B5EF4-FFF2-40B4-BE49-F238E27FC236}">
                <a16:creationId xmlns:a16="http://schemas.microsoft.com/office/drawing/2014/main" id="{54F70B2B-1061-5F0E-8A8D-CE9285C45F94}"/>
              </a:ext>
            </a:extLst>
          </p:cNvPr>
          <p:cNvGraphicFramePr/>
          <p:nvPr>
            <p:extLst>
              <p:ext uri="{D42A27DB-BD31-4B8C-83A1-F6EECF244321}">
                <p14:modId xmlns:p14="http://schemas.microsoft.com/office/powerpoint/2010/main" val="1916765852"/>
              </p:ext>
            </p:extLst>
          </p:nvPr>
        </p:nvGraphicFramePr>
        <p:xfrm>
          <a:off x="1093509" y="4063871"/>
          <a:ext cx="9888718" cy="2591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19181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8954-7D90-08EB-9BCC-6EFE7A0BB8F1}"/>
              </a:ext>
            </a:extLst>
          </p:cNvPr>
          <p:cNvSpPr>
            <a:spLocks noGrp="1"/>
          </p:cNvSpPr>
          <p:nvPr>
            <p:ph type="title"/>
          </p:nvPr>
        </p:nvSpPr>
        <p:spPr/>
        <p:txBody>
          <a:bodyPr/>
          <a:lstStyle/>
          <a:p>
            <a:r>
              <a:rPr lang="en-US" dirty="0"/>
              <a:t>Health surveys – examples</a:t>
            </a:r>
          </a:p>
        </p:txBody>
      </p:sp>
      <p:sp>
        <p:nvSpPr>
          <p:cNvPr id="3" name="TextBox 2">
            <a:extLst>
              <a:ext uri="{FF2B5EF4-FFF2-40B4-BE49-F238E27FC236}">
                <a16:creationId xmlns:a16="http://schemas.microsoft.com/office/drawing/2014/main" id="{B475E079-734B-9F3C-643E-712C38472AC7}"/>
              </a:ext>
            </a:extLst>
          </p:cNvPr>
          <p:cNvSpPr txBox="1"/>
          <p:nvPr/>
        </p:nvSpPr>
        <p:spPr>
          <a:xfrm>
            <a:off x="1291472" y="1989056"/>
            <a:ext cx="9945278" cy="360098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The Health Survey for England (HSE) </a:t>
            </a:r>
          </a:p>
          <a:p>
            <a:pPr marL="285750" indent="-285750">
              <a:spcAft>
                <a:spcPts val="1200"/>
              </a:spcAft>
              <a:buFont typeface="Arial" panose="020B0604020202020204" pitchFamily="34" charset="0"/>
              <a:buChar char="•"/>
            </a:pPr>
            <a:r>
              <a:rPr lang="en-US" sz="2400" dirty="0"/>
              <a:t>Scottish Health Surveys (</a:t>
            </a:r>
            <a:r>
              <a:rPr lang="en-US" sz="2400" dirty="0" err="1"/>
              <a:t>SHeS</a:t>
            </a:r>
            <a:r>
              <a:rPr lang="en-US" sz="2400" dirty="0"/>
              <a:t>)</a:t>
            </a:r>
          </a:p>
          <a:p>
            <a:pPr marL="285750" indent="-285750">
              <a:spcAft>
                <a:spcPts val="1200"/>
              </a:spcAft>
              <a:buFont typeface="Arial" panose="020B0604020202020204" pitchFamily="34" charset="0"/>
              <a:buChar char="•"/>
            </a:pPr>
            <a:r>
              <a:rPr lang="en-US" sz="2400" dirty="0"/>
              <a:t>European Health Interview Survey (EHIS) - Eurostat</a:t>
            </a:r>
          </a:p>
          <a:p>
            <a:pPr marL="285750" indent="-285750">
              <a:spcAft>
                <a:spcPts val="1200"/>
              </a:spcAft>
              <a:buFont typeface="Arial" panose="020B0604020202020204" pitchFamily="34" charset="0"/>
              <a:buChar char="•"/>
            </a:pPr>
            <a:r>
              <a:rPr lang="en-US" sz="2400" dirty="0"/>
              <a:t>European Health Examination Survey (EHES) – planned</a:t>
            </a:r>
          </a:p>
          <a:p>
            <a:pPr marL="285750" indent="-285750">
              <a:spcAft>
                <a:spcPts val="1200"/>
              </a:spcAft>
              <a:buFont typeface="Arial" panose="020B0604020202020204" pitchFamily="34" charset="0"/>
              <a:buChar char="•"/>
            </a:pPr>
            <a:r>
              <a:rPr lang="en-US" sz="2400" dirty="0"/>
              <a:t>US National Health and Nutrition Examination Survey (NHANES)</a:t>
            </a:r>
          </a:p>
          <a:p>
            <a:pPr marL="285750" indent="-285750">
              <a:spcAft>
                <a:spcPts val="1200"/>
              </a:spcAft>
              <a:buFont typeface="Arial" panose="020B0604020202020204" pitchFamily="34" charset="0"/>
              <a:buChar char="•"/>
            </a:pPr>
            <a:r>
              <a:rPr lang="en-US" sz="2400" dirty="0"/>
              <a:t>Study of Health, Ageing and Retirement in Europe (SHARE)</a:t>
            </a:r>
          </a:p>
          <a:p>
            <a:pPr marL="285750" indent="-285750">
              <a:spcAft>
                <a:spcPts val="1200"/>
              </a:spcAft>
              <a:buFont typeface="Arial" panose="020B0604020202020204" pitchFamily="34" charset="0"/>
              <a:buChar char="•"/>
            </a:pPr>
            <a:r>
              <a:rPr lang="en-US" sz="2400" dirty="0"/>
              <a:t>English Longitudinal study of Ageing (ELSA)</a:t>
            </a:r>
          </a:p>
        </p:txBody>
      </p:sp>
    </p:spTree>
    <p:extLst>
      <p:ext uri="{BB962C8B-B14F-4D97-AF65-F5344CB8AC3E}">
        <p14:creationId xmlns:p14="http://schemas.microsoft.com/office/powerpoint/2010/main" val="12771250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1850-660D-895A-8E62-81C8A8E22B75}"/>
              </a:ext>
            </a:extLst>
          </p:cNvPr>
          <p:cNvSpPr>
            <a:spLocks noGrp="1"/>
          </p:cNvSpPr>
          <p:nvPr>
            <p:ph type="title"/>
          </p:nvPr>
        </p:nvSpPr>
        <p:spPr/>
        <p:txBody>
          <a:bodyPr/>
          <a:lstStyle/>
          <a:p>
            <a:r>
              <a:rPr lang="en-US" dirty="0"/>
              <a:t>The Health Survey for England (HSE) </a:t>
            </a:r>
          </a:p>
        </p:txBody>
      </p:sp>
      <p:sp>
        <p:nvSpPr>
          <p:cNvPr id="3" name="TextBox 2">
            <a:extLst>
              <a:ext uri="{FF2B5EF4-FFF2-40B4-BE49-F238E27FC236}">
                <a16:creationId xmlns:a16="http://schemas.microsoft.com/office/drawing/2014/main" id="{97E0FD96-FB09-6770-CE46-6B1933D2FBE1}"/>
              </a:ext>
            </a:extLst>
          </p:cNvPr>
          <p:cNvSpPr txBox="1"/>
          <p:nvPr/>
        </p:nvSpPr>
        <p:spPr>
          <a:xfrm>
            <a:off x="659876" y="1414021"/>
            <a:ext cx="10642862" cy="486287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Provide annual data from nationally representative samples to monitor trends in the nation’s health </a:t>
            </a:r>
          </a:p>
          <a:p>
            <a:pPr marL="285750" indent="-285750">
              <a:spcAft>
                <a:spcPts val="1200"/>
              </a:spcAft>
              <a:buFont typeface="Arial" panose="020B0604020202020204" pitchFamily="34" charset="0"/>
              <a:buChar char="•"/>
            </a:pPr>
            <a:r>
              <a:rPr lang="en-US" sz="2000" dirty="0"/>
              <a:t>Estimate the proportion of people in England who have specified health conditions</a:t>
            </a:r>
          </a:p>
          <a:p>
            <a:pPr marL="285750" indent="-285750">
              <a:spcAft>
                <a:spcPts val="1200"/>
              </a:spcAft>
              <a:buFont typeface="Arial" panose="020B0604020202020204" pitchFamily="34" charset="0"/>
              <a:buChar char="•"/>
            </a:pPr>
            <a:r>
              <a:rPr lang="en-US" sz="2000" dirty="0"/>
              <a:t>Estimate the prevalence of certain risk factors associated with these conditions </a:t>
            </a:r>
          </a:p>
          <a:p>
            <a:pPr marL="285750" indent="-285750">
              <a:spcAft>
                <a:spcPts val="1200"/>
              </a:spcAft>
              <a:buFont typeface="Arial" panose="020B0604020202020204" pitchFamily="34" charset="0"/>
              <a:buChar char="•"/>
            </a:pPr>
            <a:r>
              <a:rPr lang="en-US" sz="2000" dirty="0"/>
              <a:t>Examine differences between subgroups of the population (for example by age, sex or income) in their likelihood of having specified conditions or risk factors </a:t>
            </a:r>
          </a:p>
          <a:p>
            <a:pPr marL="285750" indent="-285750">
              <a:spcAft>
                <a:spcPts val="1200"/>
              </a:spcAft>
              <a:buFont typeface="Arial" panose="020B0604020202020204" pitchFamily="34" charset="0"/>
              <a:buChar char="•"/>
            </a:pPr>
            <a:r>
              <a:rPr lang="en-US" sz="2000" dirty="0"/>
              <a:t>Assess the frequency with which particular combinations of risk factors are found, and in which groups these combinations most commonly occur</a:t>
            </a:r>
          </a:p>
          <a:p>
            <a:pPr marL="285750" indent="-285750">
              <a:spcAft>
                <a:spcPts val="1200"/>
              </a:spcAft>
              <a:buFont typeface="Arial" panose="020B0604020202020204" pitchFamily="34" charset="0"/>
              <a:buChar char="•"/>
            </a:pPr>
            <a:r>
              <a:rPr lang="en-US" sz="2000" dirty="0"/>
              <a:t>Monitor progress towards selected health targets</a:t>
            </a:r>
          </a:p>
          <a:p>
            <a:pPr marL="285750" indent="-285750">
              <a:spcAft>
                <a:spcPts val="1200"/>
              </a:spcAft>
              <a:buFont typeface="Arial" panose="020B0604020202020204" pitchFamily="34" charset="0"/>
              <a:buChar char="•"/>
            </a:pPr>
            <a:r>
              <a:rPr lang="en-US" sz="2000" dirty="0"/>
              <a:t>Since 1995: measure the height of children at different ages, replacing the National Study of Health and Growth</a:t>
            </a:r>
          </a:p>
          <a:p>
            <a:pPr marL="285750" indent="-285750">
              <a:spcAft>
                <a:spcPts val="1200"/>
              </a:spcAft>
              <a:buFont typeface="Arial" panose="020B0604020202020204" pitchFamily="34" charset="0"/>
              <a:buChar char="•"/>
            </a:pPr>
            <a:r>
              <a:rPr lang="en-US" sz="2000" dirty="0"/>
              <a:t>Since 1995: monitor the prevalence of overweight and obesity in children</a:t>
            </a:r>
          </a:p>
        </p:txBody>
      </p:sp>
    </p:spTree>
    <p:extLst>
      <p:ext uri="{BB962C8B-B14F-4D97-AF65-F5344CB8AC3E}">
        <p14:creationId xmlns:p14="http://schemas.microsoft.com/office/powerpoint/2010/main" val="117723599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83E8-08A8-D173-3334-5DAACE659E93}"/>
              </a:ext>
            </a:extLst>
          </p:cNvPr>
          <p:cNvSpPr>
            <a:spLocks noGrp="1"/>
          </p:cNvSpPr>
          <p:nvPr>
            <p:ph type="title"/>
          </p:nvPr>
        </p:nvSpPr>
        <p:spPr/>
        <p:txBody>
          <a:bodyPr/>
          <a:lstStyle/>
          <a:p>
            <a:r>
              <a:rPr lang="en-US" dirty="0"/>
              <a:t>Data linkages</a:t>
            </a:r>
          </a:p>
        </p:txBody>
      </p:sp>
      <p:sp>
        <p:nvSpPr>
          <p:cNvPr id="3" name="TextBox 2">
            <a:extLst>
              <a:ext uri="{FF2B5EF4-FFF2-40B4-BE49-F238E27FC236}">
                <a16:creationId xmlns:a16="http://schemas.microsoft.com/office/drawing/2014/main" id="{46813A6A-B26C-ADD8-9EFE-48343C07616E}"/>
              </a:ext>
            </a:extLst>
          </p:cNvPr>
          <p:cNvSpPr txBox="1"/>
          <p:nvPr/>
        </p:nvSpPr>
        <p:spPr>
          <a:xfrm>
            <a:off x="1150070" y="1725105"/>
            <a:ext cx="9775596" cy="41242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Various types of routine data can be linked</a:t>
            </a:r>
          </a:p>
          <a:p>
            <a:pPr marL="742950" lvl="1" indent="-285750">
              <a:spcAft>
                <a:spcPts val="1200"/>
              </a:spcAft>
              <a:buFont typeface="Arial" panose="020B0604020202020204" pitchFamily="34" charset="0"/>
              <a:buChar char="•"/>
            </a:pPr>
            <a:r>
              <a:rPr lang="en-US" sz="2400" dirty="0"/>
              <a:t>Register with register(s)</a:t>
            </a:r>
          </a:p>
          <a:p>
            <a:pPr marL="742950" lvl="1" indent="-285750">
              <a:spcAft>
                <a:spcPts val="1200"/>
              </a:spcAft>
              <a:buFont typeface="Arial" panose="020B0604020202020204" pitchFamily="34" charset="0"/>
              <a:buChar char="•"/>
            </a:pPr>
            <a:r>
              <a:rPr lang="en-US" sz="2400" dirty="0"/>
              <a:t>Survey with register(s)</a:t>
            </a:r>
          </a:p>
          <a:p>
            <a:pPr marL="742950" lvl="1" indent="-285750">
              <a:spcAft>
                <a:spcPts val="1200"/>
              </a:spcAft>
              <a:buFont typeface="Arial" panose="020B0604020202020204" pitchFamily="34" charset="0"/>
              <a:buChar char="•"/>
            </a:pPr>
            <a:r>
              <a:rPr lang="en-US" sz="2400" dirty="0"/>
              <a:t>Survey with survey(s)</a:t>
            </a:r>
          </a:p>
          <a:p>
            <a:pPr marL="285750" indent="-285750">
              <a:spcAft>
                <a:spcPts val="1200"/>
              </a:spcAft>
              <a:buFont typeface="Arial" panose="020B0604020202020204" pitchFamily="34" charset="0"/>
              <a:buChar char="•"/>
            </a:pPr>
            <a:r>
              <a:rPr lang="en-US" sz="2400" dirty="0"/>
              <a:t>Only possible if </a:t>
            </a:r>
          </a:p>
          <a:p>
            <a:pPr marL="742950" lvl="1" indent="-285750">
              <a:spcAft>
                <a:spcPts val="1200"/>
              </a:spcAft>
              <a:buFont typeface="Arial" panose="020B0604020202020204" pitchFamily="34" charset="0"/>
              <a:buChar char="•"/>
            </a:pPr>
            <a:r>
              <a:rPr lang="en-US" sz="2400" dirty="0"/>
              <a:t>Individuals have personal ID (for individual linkage)</a:t>
            </a:r>
          </a:p>
          <a:p>
            <a:pPr marL="742950" lvl="1" indent="-285750">
              <a:spcAft>
                <a:spcPts val="1200"/>
              </a:spcAft>
              <a:buFont typeface="Arial" panose="020B0604020202020204" pitchFamily="34" charset="0"/>
              <a:buChar char="•"/>
            </a:pPr>
            <a:r>
              <a:rPr lang="en-US" sz="2400" dirty="0"/>
              <a:t>Individual have known location (for geographical linkage) </a:t>
            </a:r>
          </a:p>
          <a:p>
            <a:pPr marL="742950" lvl="1" indent="-285750">
              <a:spcAft>
                <a:spcPts val="1200"/>
              </a:spcAft>
              <a:buFont typeface="Arial" panose="020B0604020202020204" pitchFamily="34" charset="0"/>
              <a:buChar char="•"/>
            </a:pPr>
            <a:r>
              <a:rPr lang="en-US" sz="2400" dirty="0"/>
              <a:t>Ethical approval is available (may require informed consent)</a:t>
            </a:r>
            <a:endParaRPr lang="en-US" dirty="0"/>
          </a:p>
        </p:txBody>
      </p:sp>
    </p:spTree>
    <p:extLst>
      <p:ext uri="{BB962C8B-B14F-4D97-AF65-F5344CB8AC3E}">
        <p14:creationId xmlns:p14="http://schemas.microsoft.com/office/powerpoint/2010/main" val="41007334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6316E-18C4-CFF2-B157-EC386CB2E726}"/>
              </a:ext>
            </a:extLst>
          </p:cNvPr>
          <p:cNvSpPr>
            <a:spLocks noGrp="1"/>
          </p:cNvSpPr>
          <p:nvPr>
            <p:ph type="title"/>
          </p:nvPr>
        </p:nvSpPr>
        <p:spPr/>
        <p:txBody>
          <a:bodyPr/>
          <a:lstStyle/>
          <a:p>
            <a:r>
              <a:rPr lang="en-US" dirty="0"/>
              <a:t>Are people diagnosed with mental health disorders at higher risk of mortality in Czechia?</a:t>
            </a:r>
          </a:p>
        </p:txBody>
      </p:sp>
      <p:pic>
        <p:nvPicPr>
          <p:cNvPr id="6" name="Graphic 5" descr="Person with idea outline">
            <a:extLst>
              <a:ext uri="{FF2B5EF4-FFF2-40B4-BE49-F238E27FC236}">
                <a16:creationId xmlns:a16="http://schemas.microsoft.com/office/drawing/2014/main" id="{91AAA00D-822F-5D20-113A-2C3E54C6EC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269" y="1352746"/>
            <a:ext cx="4166647" cy="4166647"/>
          </a:xfrm>
          <a:prstGeom prst="rect">
            <a:avLst/>
          </a:prstGeom>
        </p:spPr>
      </p:pic>
      <p:sp>
        <p:nvSpPr>
          <p:cNvPr id="7" name="TextBox 6">
            <a:extLst>
              <a:ext uri="{FF2B5EF4-FFF2-40B4-BE49-F238E27FC236}">
                <a16:creationId xmlns:a16="http://schemas.microsoft.com/office/drawing/2014/main" id="{39805C3D-4BAD-4720-C3EB-4BDA265F0505}"/>
              </a:ext>
            </a:extLst>
          </p:cNvPr>
          <p:cNvSpPr txBox="1"/>
          <p:nvPr/>
        </p:nvSpPr>
        <p:spPr>
          <a:xfrm>
            <a:off x="4260916" y="2234153"/>
            <a:ext cx="2818614" cy="461665"/>
          </a:xfrm>
          <a:prstGeom prst="rect">
            <a:avLst/>
          </a:prstGeom>
          <a:noFill/>
        </p:spPr>
        <p:txBody>
          <a:bodyPr wrap="square" rtlCol="0">
            <a:spAutoFit/>
          </a:bodyPr>
          <a:lstStyle/>
          <a:p>
            <a:r>
              <a:rPr lang="en-US" sz="2400" dirty="0"/>
              <a:t>Comparison group</a:t>
            </a:r>
          </a:p>
        </p:txBody>
      </p:sp>
      <p:sp>
        <p:nvSpPr>
          <p:cNvPr id="8" name="TextBox 7">
            <a:extLst>
              <a:ext uri="{FF2B5EF4-FFF2-40B4-BE49-F238E27FC236}">
                <a16:creationId xmlns:a16="http://schemas.microsoft.com/office/drawing/2014/main" id="{0C2C670F-F812-E27D-3A1E-CE505E52E16C}"/>
              </a:ext>
            </a:extLst>
          </p:cNvPr>
          <p:cNvSpPr txBox="1"/>
          <p:nvPr/>
        </p:nvSpPr>
        <p:spPr>
          <a:xfrm>
            <a:off x="7409467" y="2234153"/>
            <a:ext cx="4433740" cy="1200329"/>
          </a:xfrm>
          <a:prstGeom prst="rect">
            <a:avLst/>
          </a:prstGeom>
          <a:noFill/>
        </p:spPr>
        <p:txBody>
          <a:bodyPr wrap="square" rtlCol="0">
            <a:spAutoFit/>
          </a:bodyPr>
          <a:lstStyle/>
          <a:p>
            <a:r>
              <a:rPr lang="en-US" sz="2400" dirty="0"/>
              <a:t>General population – people not hospitalized for mental health disorders</a:t>
            </a:r>
          </a:p>
        </p:txBody>
      </p:sp>
      <p:sp>
        <p:nvSpPr>
          <p:cNvPr id="9" name="TextBox 8">
            <a:extLst>
              <a:ext uri="{FF2B5EF4-FFF2-40B4-BE49-F238E27FC236}">
                <a16:creationId xmlns:a16="http://schemas.microsoft.com/office/drawing/2014/main" id="{7C9A50E1-6B43-7C66-2B20-C7C7EDA2D307}"/>
              </a:ext>
            </a:extLst>
          </p:cNvPr>
          <p:cNvSpPr txBox="1"/>
          <p:nvPr/>
        </p:nvSpPr>
        <p:spPr>
          <a:xfrm>
            <a:off x="4260916" y="4201411"/>
            <a:ext cx="1960775" cy="461665"/>
          </a:xfrm>
          <a:prstGeom prst="rect">
            <a:avLst/>
          </a:prstGeom>
          <a:noFill/>
        </p:spPr>
        <p:txBody>
          <a:bodyPr wrap="square" rtlCol="0">
            <a:spAutoFit/>
          </a:bodyPr>
          <a:lstStyle/>
          <a:p>
            <a:r>
              <a:rPr lang="en-US" sz="2400" dirty="0"/>
              <a:t>Data sources</a:t>
            </a:r>
          </a:p>
        </p:txBody>
      </p:sp>
      <p:sp>
        <p:nvSpPr>
          <p:cNvPr id="10" name="TextBox 9">
            <a:extLst>
              <a:ext uri="{FF2B5EF4-FFF2-40B4-BE49-F238E27FC236}">
                <a16:creationId xmlns:a16="http://schemas.microsoft.com/office/drawing/2014/main" id="{CD1B931B-10B3-4094-EFE5-45750C1B2187}"/>
              </a:ext>
            </a:extLst>
          </p:cNvPr>
          <p:cNvSpPr txBox="1"/>
          <p:nvPr/>
        </p:nvSpPr>
        <p:spPr>
          <a:xfrm>
            <a:off x="7409466" y="4201411"/>
            <a:ext cx="4590856" cy="984885"/>
          </a:xfrm>
          <a:prstGeom prst="rect">
            <a:avLst/>
          </a:prstGeom>
          <a:noFill/>
        </p:spPr>
        <p:txBody>
          <a:bodyPr wrap="square" rtlCol="0">
            <a:spAutoFit/>
          </a:bodyPr>
          <a:lstStyle/>
          <a:p>
            <a:pPr>
              <a:spcAft>
                <a:spcPts val="1200"/>
              </a:spcAft>
            </a:pPr>
            <a:r>
              <a:rPr lang="en-US" sz="2400" dirty="0"/>
              <a:t>Registry of inpatients discharges</a:t>
            </a:r>
          </a:p>
          <a:p>
            <a:pPr>
              <a:spcAft>
                <a:spcPts val="1200"/>
              </a:spcAft>
            </a:pPr>
            <a:r>
              <a:rPr lang="en-US" sz="2400" dirty="0"/>
              <a:t>Cause of death registry</a:t>
            </a:r>
          </a:p>
        </p:txBody>
      </p:sp>
    </p:spTree>
    <p:extLst>
      <p:ext uri="{BB962C8B-B14F-4D97-AF65-F5344CB8AC3E}">
        <p14:creationId xmlns:p14="http://schemas.microsoft.com/office/powerpoint/2010/main" val="1730301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8227-47CB-503F-81A2-0FC4891F9E4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51B178D-CD7A-3C13-5B3B-504A89B7AB97}"/>
              </a:ext>
            </a:extLst>
          </p:cNvPr>
          <p:cNvPicPr>
            <a:picLocks noChangeAspect="1"/>
          </p:cNvPicPr>
          <p:nvPr/>
        </p:nvPicPr>
        <p:blipFill>
          <a:blip r:embed="rId2"/>
          <a:stretch>
            <a:fillRect/>
          </a:stretch>
        </p:blipFill>
        <p:spPr>
          <a:xfrm>
            <a:off x="1014953" y="683341"/>
            <a:ext cx="10162094" cy="5491318"/>
          </a:xfrm>
          <a:prstGeom prst="rect">
            <a:avLst/>
          </a:prstGeom>
        </p:spPr>
      </p:pic>
    </p:spTree>
    <p:extLst>
      <p:ext uri="{BB962C8B-B14F-4D97-AF65-F5344CB8AC3E}">
        <p14:creationId xmlns:p14="http://schemas.microsoft.com/office/powerpoint/2010/main" val="21964073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6E2C-9F7E-F589-4499-0F1CBEBDEAF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C007B33-D164-5C36-0112-EA1E80E6F897}"/>
              </a:ext>
            </a:extLst>
          </p:cNvPr>
          <p:cNvPicPr>
            <a:picLocks noChangeAspect="1"/>
          </p:cNvPicPr>
          <p:nvPr/>
        </p:nvPicPr>
        <p:blipFill>
          <a:blip r:embed="rId2"/>
          <a:stretch>
            <a:fillRect/>
          </a:stretch>
        </p:blipFill>
        <p:spPr>
          <a:xfrm>
            <a:off x="668628" y="921470"/>
            <a:ext cx="10854744" cy="5015060"/>
          </a:xfrm>
          <a:prstGeom prst="rect">
            <a:avLst/>
          </a:prstGeom>
        </p:spPr>
      </p:pic>
    </p:spTree>
    <p:extLst>
      <p:ext uri="{BB962C8B-B14F-4D97-AF65-F5344CB8AC3E}">
        <p14:creationId xmlns:p14="http://schemas.microsoft.com/office/powerpoint/2010/main" val="25042412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257D-0B32-8A91-D1E6-A70B260E835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9B26700-A98A-D1B9-ECF8-31C792972F9A}"/>
              </a:ext>
            </a:extLst>
          </p:cNvPr>
          <p:cNvPicPr>
            <a:picLocks noChangeAspect="1"/>
          </p:cNvPicPr>
          <p:nvPr/>
        </p:nvPicPr>
        <p:blipFill>
          <a:blip r:embed="rId2"/>
          <a:stretch>
            <a:fillRect/>
          </a:stretch>
        </p:blipFill>
        <p:spPr>
          <a:xfrm>
            <a:off x="1775296" y="822488"/>
            <a:ext cx="8641408" cy="5213023"/>
          </a:xfrm>
          <a:prstGeom prst="rect">
            <a:avLst/>
          </a:prstGeom>
        </p:spPr>
      </p:pic>
      <p:sp>
        <p:nvSpPr>
          <p:cNvPr id="5" name="TextBox 4">
            <a:extLst>
              <a:ext uri="{FF2B5EF4-FFF2-40B4-BE49-F238E27FC236}">
                <a16:creationId xmlns:a16="http://schemas.microsoft.com/office/drawing/2014/main" id="{7F71970D-E783-D0E0-882B-3239B398A4C6}"/>
              </a:ext>
            </a:extLst>
          </p:cNvPr>
          <p:cNvSpPr txBox="1"/>
          <p:nvPr/>
        </p:nvSpPr>
        <p:spPr>
          <a:xfrm>
            <a:off x="435204" y="6155703"/>
            <a:ext cx="11321591" cy="338554"/>
          </a:xfrm>
          <a:prstGeom prst="rect">
            <a:avLst/>
          </a:prstGeom>
          <a:noFill/>
        </p:spPr>
        <p:txBody>
          <a:bodyPr wrap="square" rtlCol="0">
            <a:spAutoFit/>
          </a:bodyPr>
          <a:lstStyle/>
          <a:p>
            <a:r>
              <a:rPr lang="en-US" sz="1600" dirty="0">
                <a:hlinkClick r:id="rId3"/>
              </a:rPr>
              <a:t>Mortality in people with mental disorders in the Czech Republic: a nationwide, register-based cohort study - ScienceDirect</a:t>
            </a:r>
            <a:endParaRPr lang="en-US" sz="1600" dirty="0"/>
          </a:p>
        </p:txBody>
      </p:sp>
    </p:spTree>
    <p:extLst>
      <p:ext uri="{BB962C8B-B14F-4D97-AF65-F5344CB8AC3E}">
        <p14:creationId xmlns:p14="http://schemas.microsoft.com/office/powerpoint/2010/main" val="354933157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7BED-1728-80E8-8C54-BBD617233A27}"/>
              </a:ext>
            </a:extLst>
          </p:cNvPr>
          <p:cNvSpPr>
            <a:spLocks noGrp="1"/>
          </p:cNvSpPr>
          <p:nvPr>
            <p:ph type="title"/>
          </p:nvPr>
        </p:nvSpPr>
        <p:spPr/>
        <p:txBody>
          <a:bodyPr/>
          <a:lstStyle/>
          <a:p>
            <a:r>
              <a:rPr lang="en-US" dirty="0"/>
              <a:t>Does conditional cash transfers reduce maternal mortality in Brazil?</a:t>
            </a:r>
          </a:p>
        </p:txBody>
      </p:sp>
      <p:pic>
        <p:nvPicPr>
          <p:cNvPr id="3" name="Picture 2">
            <a:extLst>
              <a:ext uri="{FF2B5EF4-FFF2-40B4-BE49-F238E27FC236}">
                <a16:creationId xmlns:a16="http://schemas.microsoft.com/office/drawing/2014/main" id="{67236104-78E0-03AB-11DC-420C43017D25}"/>
              </a:ext>
            </a:extLst>
          </p:cNvPr>
          <p:cNvPicPr>
            <a:picLocks noChangeAspect="1"/>
          </p:cNvPicPr>
          <p:nvPr/>
        </p:nvPicPr>
        <p:blipFill>
          <a:blip r:embed="rId2"/>
          <a:stretch>
            <a:fillRect/>
          </a:stretch>
        </p:blipFill>
        <p:spPr>
          <a:xfrm>
            <a:off x="0" y="1262193"/>
            <a:ext cx="4170025" cy="4163929"/>
          </a:xfrm>
          <a:prstGeom prst="rect">
            <a:avLst/>
          </a:prstGeom>
        </p:spPr>
      </p:pic>
      <p:sp>
        <p:nvSpPr>
          <p:cNvPr id="4" name="TextBox 3">
            <a:extLst>
              <a:ext uri="{FF2B5EF4-FFF2-40B4-BE49-F238E27FC236}">
                <a16:creationId xmlns:a16="http://schemas.microsoft.com/office/drawing/2014/main" id="{F813C0E1-3B22-4D43-3C45-B1304F47EEDB}"/>
              </a:ext>
            </a:extLst>
          </p:cNvPr>
          <p:cNvSpPr txBox="1"/>
          <p:nvPr/>
        </p:nvSpPr>
        <p:spPr>
          <a:xfrm>
            <a:off x="4501727" y="1772238"/>
            <a:ext cx="2064470" cy="584775"/>
          </a:xfrm>
          <a:prstGeom prst="rect">
            <a:avLst/>
          </a:prstGeom>
          <a:noFill/>
        </p:spPr>
        <p:txBody>
          <a:bodyPr wrap="square" rtlCol="0">
            <a:spAutoFit/>
          </a:bodyPr>
          <a:lstStyle/>
          <a:p>
            <a:r>
              <a:rPr lang="en-US" sz="3200" dirty="0"/>
              <a:t>Outcome</a:t>
            </a:r>
          </a:p>
        </p:txBody>
      </p:sp>
      <p:sp>
        <p:nvSpPr>
          <p:cNvPr id="5" name="TextBox 4">
            <a:extLst>
              <a:ext uri="{FF2B5EF4-FFF2-40B4-BE49-F238E27FC236}">
                <a16:creationId xmlns:a16="http://schemas.microsoft.com/office/drawing/2014/main" id="{DFF56000-897B-31F6-C55E-2C430FD6BFA8}"/>
              </a:ext>
            </a:extLst>
          </p:cNvPr>
          <p:cNvSpPr txBox="1"/>
          <p:nvPr/>
        </p:nvSpPr>
        <p:spPr>
          <a:xfrm>
            <a:off x="7417353" y="1772238"/>
            <a:ext cx="3681938" cy="584775"/>
          </a:xfrm>
          <a:prstGeom prst="rect">
            <a:avLst/>
          </a:prstGeom>
          <a:noFill/>
        </p:spPr>
        <p:txBody>
          <a:bodyPr wrap="square" rtlCol="0">
            <a:spAutoFit/>
          </a:bodyPr>
          <a:lstStyle/>
          <a:p>
            <a:r>
              <a:rPr lang="en-US" sz="3200" dirty="0"/>
              <a:t>Maternal mortality</a:t>
            </a:r>
          </a:p>
        </p:txBody>
      </p:sp>
      <p:sp>
        <p:nvSpPr>
          <p:cNvPr id="6" name="TextBox 5">
            <a:extLst>
              <a:ext uri="{FF2B5EF4-FFF2-40B4-BE49-F238E27FC236}">
                <a16:creationId xmlns:a16="http://schemas.microsoft.com/office/drawing/2014/main" id="{4F1DFB97-FA40-954A-09C2-E835CFE8AF50}"/>
              </a:ext>
            </a:extLst>
          </p:cNvPr>
          <p:cNvSpPr txBox="1"/>
          <p:nvPr/>
        </p:nvSpPr>
        <p:spPr>
          <a:xfrm>
            <a:off x="4501727" y="3429000"/>
            <a:ext cx="2252149" cy="584775"/>
          </a:xfrm>
          <a:prstGeom prst="rect">
            <a:avLst/>
          </a:prstGeom>
          <a:noFill/>
        </p:spPr>
        <p:txBody>
          <a:bodyPr wrap="square" rtlCol="0">
            <a:spAutoFit/>
          </a:bodyPr>
          <a:lstStyle/>
          <a:p>
            <a:r>
              <a:rPr lang="en-US" sz="3200" dirty="0"/>
              <a:t>Predictors</a:t>
            </a:r>
          </a:p>
        </p:txBody>
      </p:sp>
      <p:sp>
        <p:nvSpPr>
          <p:cNvPr id="7" name="TextBox 6">
            <a:extLst>
              <a:ext uri="{FF2B5EF4-FFF2-40B4-BE49-F238E27FC236}">
                <a16:creationId xmlns:a16="http://schemas.microsoft.com/office/drawing/2014/main" id="{4BE2C1A2-4CBF-DE16-4787-588DD7ACD95E}"/>
              </a:ext>
            </a:extLst>
          </p:cNvPr>
          <p:cNvSpPr txBox="1"/>
          <p:nvPr/>
        </p:nvSpPr>
        <p:spPr>
          <a:xfrm>
            <a:off x="7417353" y="3429000"/>
            <a:ext cx="4450993" cy="1231106"/>
          </a:xfrm>
          <a:prstGeom prst="rect">
            <a:avLst/>
          </a:prstGeom>
          <a:noFill/>
        </p:spPr>
        <p:txBody>
          <a:bodyPr wrap="square" rtlCol="0">
            <a:spAutoFit/>
          </a:bodyPr>
          <a:lstStyle/>
          <a:p>
            <a:pPr>
              <a:spcAft>
                <a:spcPts val="1200"/>
              </a:spcAft>
            </a:pPr>
            <a:r>
              <a:rPr lang="en-US" sz="3200" dirty="0"/>
              <a:t>Duration of CCT (years)</a:t>
            </a:r>
          </a:p>
          <a:p>
            <a:pPr>
              <a:spcAft>
                <a:spcPts val="1200"/>
              </a:spcAft>
            </a:pPr>
            <a:r>
              <a:rPr lang="en-US" sz="3200" dirty="0"/>
              <a:t>Coverage of CCT (%)</a:t>
            </a:r>
          </a:p>
        </p:txBody>
      </p:sp>
      <p:sp>
        <p:nvSpPr>
          <p:cNvPr id="8" name="TextBox 7">
            <a:extLst>
              <a:ext uri="{FF2B5EF4-FFF2-40B4-BE49-F238E27FC236}">
                <a16:creationId xmlns:a16="http://schemas.microsoft.com/office/drawing/2014/main" id="{FB9B9474-74E0-BD52-06AA-76F5FBB5AE34}"/>
              </a:ext>
            </a:extLst>
          </p:cNvPr>
          <p:cNvSpPr txBox="1"/>
          <p:nvPr/>
        </p:nvSpPr>
        <p:spPr>
          <a:xfrm>
            <a:off x="2355773" y="6022685"/>
            <a:ext cx="7480453" cy="369332"/>
          </a:xfrm>
          <a:prstGeom prst="rect">
            <a:avLst/>
          </a:prstGeom>
          <a:noFill/>
        </p:spPr>
        <p:txBody>
          <a:bodyPr wrap="square" rtlCol="0">
            <a:spAutoFit/>
          </a:bodyPr>
          <a:lstStyle/>
          <a:p>
            <a:r>
              <a:rPr lang="en-US" dirty="0">
                <a:hlinkClick r:id="rId3"/>
              </a:rPr>
              <a:t>https://link.springer.com/article/10.1186/s12916-021-01994-7#Tab2</a:t>
            </a:r>
            <a:r>
              <a:rPr lang="en-US" dirty="0"/>
              <a:t> </a:t>
            </a:r>
          </a:p>
        </p:txBody>
      </p:sp>
    </p:spTree>
    <p:extLst>
      <p:ext uri="{BB962C8B-B14F-4D97-AF65-F5344CB8AC3E}">
        <p14:creationId xmlns:p14="http://schemas.microsoft.com/office/powerpoint/2010/main" val="36657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FFB3-C89B-2026-62B3-0BC66787AC48}"/>
              </a:ext>
            </a:extLst>
          </p:cNvPr>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B991D72D-2521-9230-A11B-C20C55CB8D34}"/>
              </a:ext>
            </a:extLst>
          </p:cNvPr>
          <p:cNvSpPr txBox="1"/>
          <p:nvPr/>
        </p:nvSpPr>
        <p:spPr>
          <a:xfrm>
            <a:off x="1029093" y="1611983"/>
            <a:ext cx="10133813" cy="4247317"/>
          </a:xfrm>
          <a:prstGeom prst="rect">
            <a:avLst/>
          </a:prstGeom>
          <a:noFill/>
        </p:spPr>
        <p:txBody>
          <a:bodyPr wrap="square" rtlCol="0">
            <a:spAutoFit/>
          </a:bodyPr>
          <a:lstStyle/>
          <a:p>
            <a:pPr>
              <a:spcAft>
                <a:spcPts val="1200"/>
              </a:spcAft>
            </a:pPr>
            <a:r>
              <a:rPr lang="en-US" sz="2400" dirty="0"/>
              <a:t>Data sources</a:t>
            </a:r>
          </a:p>
          <a:p>
            <a:pPr marL="285750" indent="-285750">
              <a:spcAft>
                <a:spcPts val="1200"/>
              </a:spcAft>
              <a:buFont typeface="Arial" panose="020B0604020202020204" pitchFamily="34" charset="0"/>
              <a:buChar char="•"/>
            </a:pPr>
            <a:r>
              <a:rPr lang="en-US" sz="2400" dirty="0"/>
              <a:t>Mortality Information System for maternal and under-5 deaths, Primary Care Information System for FHP coverage, Live Births Information System and Outpatient Information System for hospital admissions</a:t>
            </a:r>
          </a:p>
          <a:p>
            <a:pPr marL="285750" indent="-285750">
              <a:spcAft>
                <a:spcPts val="1200"/>
              </a:spcAft>
              <a:buFont typeface="Arial" panose="020B0604020202020204" pitchFamily="34" charset="0"/>
              <a:buChar char="•"/>
            </a:pPr>
            <a:r>
              <a:rPr lang="en-US" sz="2400" dirty="0"/>
              <a:t>The Ministry of Social Development databases were used to calculate BFP coverage</a:t>
            </a:r>
          </a:p>
          <a:p>
            <a:pPr marL="285750" indent="-285750">
              <a:spcAft>
                <a:spcPts val="1200"/>
              </a:spcAft>
              <a:buFont typeface="Arial" panose="020B0604020202020204" pitchFamily="34" charset="0"/>
              <a:buChar char="•"/>
            </a:pPr>
            <a:r>
              <a:rPr lang="en-US" sz="2400" dirty="0"/>
              <a:t>Brazilian Institute of Geography and Statistics (IBGE) was used for socioeconomic variables. From the 2000 and 2010 IBGE National Censuses (income per person, poverty rate, illiteracy, households with piped water</a:t>
            </a:r>
          </a:p>
        </p:txBody>
      </p:sp>
    </p:spTree>
    <p:extLst>
      <p:ext uri="{BB962C8B-B14F-4D97-AF65-F5344CB8AC3E}">
        <p14:creationId xmlns:p14="http://schemas.microsoft.com/office/powerpoint/2010/main" val="32458970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84A9-DFCD-1776-2698-DD6C5F64D86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D9C1AD1-C399-CF57-020D-E7F644FEF84A}"/>
              </a:ext>
            </a:extLst>
          </p:cNvPr>
          <p:cNvPicPr>
            <a:picLocks noChangeAspect="1"/>
          </p:cNvPicPr>
          <p:nvPr/>
        </p:nvPicPr>
        <p:blipFill>
          <a:blip r:embed="rId3"/>
          <a:stretch>
            <a:fillRect/>
          </a:stretch>
        </p:blipFill>
        <p:spPr>
          <a:xfrm>
            <a:off x="0" y="691485"/>
            <a:ext cx="12192000" cy="5475030"/>
          </a:xfrm>
          <a:prstGeom prst="rect">
            <a:avLst/>
          </a:prstGeom>
        </p:spPr>
      </p:pic>
    </p:spTree>
    <p:extLst>
      <p:ext uri="{BB962C8B-B14F-4D97-AF65-F5344CB8AC3E}">
        <p14:creationId xmlns:p14="http://schemas.microsoft.com/office/powerpoint/2010/main" val="55274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2C44-D531-0CAD-AF62-9F3516087116}"/>
              </a:ext>
            </a:extLst>
          </p:cNvPr>
          <p:cNvSpPr>
            <a:spLocks noGrp="1"/>
          </p:cNvSpPr>
          <p:nvPr>
            <p:ph type="title"/>
          </p:nvPr>
        </p:nvSpPr>
        <p:spPr/>
        <p:txBody>
          <a:bodyPr/>
          <a:lstStyle/>
          <a:p>
            <a:r>
              <a:rPr lang="en-US" dirty="0"/>
              <a:t>Data sources – Czech Republic</a:t>
            </a:r>
          </a:p>
        </p:txBody>
      </p:sp>
      <p:sp>
        <p:nvSpPr>
          <p:cNvPr id="3" name="TextBox 2">
            <a:extLst>
              <a:ext uri="{FF2B5EF4-FFF2-40B4-BE49-F238E27FC236}">
                <a16:creationId xmlns:a16="http://schemas.microsoft.com/office/drawing/2014/main" id="{BD409E38-2374-3E24-6336-C6BAEF091CE4}"/>
              </a:ext>
            </a:extLst>
          </p:cNvPr>
          <p:cNvSpPr txBox="1"/>
          <p:nvPr/>
        </p:nvSpPr>
        <p:spPr>
          <a:xfrm>
            <a:off x="678731" y="2168165"/>
            <a:ext cx="5910606"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Routine statistical data (ČSÚ)</a:t>
            </a:r>
          </a:p>
          <a:p>
            <a:pPr marL="285750" indent="-285750">
              <a:buFont typeface="Arial" panose="020B0604020202020204" pitchFamily="34" charset="0"/>
              <a:buChar char="•"/>
            </a:pPr>
            <a:r>
              <a:rPr lang="en-US" sz="2800" dirty="0"/>
              <a:t>Administrative data series - census, etc.</a:t>
            </a:r>
          </a:p>
          <a:p>
            <a:pPr marL="285750" indent="-285750">
              <a:buFont typeface="Arial" panose="020B0604020202020204" pitchFamily="34" charset="0"/>
              <a:buChar char="•"/>
            </a:pPr>
            <a:r>
              <a:rPr lang="en-US" sz="2800" dirty="0"/>
              <a:t>Specific disease registries (ÚZIS) – available in aggregated form</a:t>
            </a:r>
          </a:p>
          <a:p>
            <a:pPr marL="285750" indent="-285750">
              <a:buFont typeface="Arial" panose="020B0604020202020204" pitchFamily="34" charset="0"/>
              <a:buChar char="•"/>
            </a:pPr>
            <a:r>
              <a:rPr lang="en-US" sz="2800" dirty="0"/>
              <a:t>Repeated population health survey on a representative sample of the population</a:t>
            </a:r>
          </a:p>
        </p:txBody>
      </p:sp>
      <p:graphicFrame>
        <p:nvGraphicFramePr>
          <p:cNvPr id="5" name="Diagram 4">
            <a:extLst>
              <a:ext uri="{FF2B5EF4-FFF2-40B4-BE49-F238E27FC236}">
                <a16:creationId xmlns:a16="http://schemas.microsoft.com/office/drawing/2014/main" id="{6499B650-C150-588D-934D-EDEF991EEAED}"/>
              </a:ext>
            </a:extLst>
          </p:cNvPr>
          <p:cNvGraphicFramePr/>
          <p:nvPr>
            <p:extLst>
              <p:ext uri="{D42A27DB-BD31-4B8C-83A1-F6EECF244321}">
                <p14:modId xmlns:p14="http://schemas.microsoft.com/office/powerpoint/2010/main" val="1023275998"/>
              </p:ext>
            </p:extLst>
          </p:nvPr>
        </p:nvGraphicFramePr>
        <p:xfrm>
          <a:off x="6655325" y="3060717"/>
          <a:ext cx="5307289" cy="175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113E913-78CF-3E19-A5D7-FBC6D89AC65B}"/>
              </a:ext>
            </a:extLst>
          </p:cNvPr>
          <p:cNvSpPr txBox="1"/>
          <p:nvPr/>
        </p:nvSpPr>
        <p:spPr>
          <a:xfrm>
            <a:off x="678731" y="6117995"/>
            <a:ext cx="9775595" cy="369332"/>
          </a:xfrm>
          <a:prstGeom prst="rect">
            <a:avLst/>
          </a:prstGeom>
          <a:noFill/>
        </p:spPr>
        <p:txBody>
          <a:bodyPr wrap="square" rtlCol="0">
            <a:spAutoFit/>
          </a:bodyPr>
          <a:lstStyle/>
          <a:p>
            <a:r>
              <a:rPr lang="en-US" dirty="0">
                <a:hlinkClick r:id="rId7"/>
              </a:rPr>
              <a:t>https://csu.gov.cz/pohyb-obyvatelstva-metodika</a:t>
            </a:r>
            <a:r>
              <a:rPr lang="en-US" dirty="0"/>
              <a:t> </a:t>
            </a:r>
          </a:p>
        </p:txBody>
      </p:sp>
    </p:spTree>
    <p:extLst>
      <p:ext uri="{BB962C8B-B14F-4D97-AF65-F5344CB8AC3E}">
        <p14:creationId xmlns:p14="http://schemas.microsoft.com/office/powerpoint/2010/main" val="277786740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82E1-5D3B-9820-D4F8-36453AD36F1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A98C2D8-61E9-029C-E22D-1E69144CF022}"/>
              </a:ext>
            </a:extLst>
          </p:cNvPr>
          <p:cNvPicPr>
            <a:picLocks noChangeAspect="1"/>
          </p:cNvPicPr>
          <p:nvPr/>
        </p:nvPicPr>
        <p:blipFill>
          <a:blip r:embed="rId3"/>
          <a:stretch>
            <a:fillRect/>
          </a:stretch>
        </p:blipFill>
        <p:spPr>
          <a:xfrm>
            <a:off x="0" y="905458"/>
            <a:ext cx="12192000" cy="5047084"/>
          </a:xfrm>
          <a:prstGeom prst="rect">
            <a:avLst/>
          </a:prstGeom>
        </p:spPr>
      </p:pic>
    </p:spTree>
    <p:extLst>
      <p:ext uri="{BB962C8B-B14F-4D97-AF65-F5344CB8AC3E}">
        <p14:creationId xmlns:p14="http://schemas.microsoft.com/office/powerpoint/2010/main" val="52881603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6AA367-20AF-D51D-4667-955EF0770A8F}"/>
              </a:ext>
            </a:extLst>
          </p:cNvPr>
          <p:cNvSpPr txBox="1"/>
          <p:nvPr/>
        </p:nvSpPr>
        <p:spPr>
          <a:xfrm>
            <a:off x="2361282" y="2497976"/>
            <a:ext cx="7469436" cy="1862048"/>
          </a:xfrm>
          <a:prstGeom prst="rect">
            <a:avLst/>
          </a:prstGeom>
          <a:noFill/>
        </p:spPr>
        <p:txBody>
          <a:bodyPr wrap="square" rtlCol="0">
            <a:spAutoFit/>
          </a:bodyPr>
          <a:lstStyle/>
          <a:p>
            <a:r>
              <a:rPr lang="en-US" sz="11500" dirty="0"/>
              <a:t>Questions?</a:t>
            </a:r>
          </a:p>
        </p:txBody>
      </p:sp>
    </p:spTree>
    <p:extLst>
      <p:ext uri="{BB962C8B-B14F-4D97-AF65-F5344CB8AC3E}">
        <p14:creationId xmlns:p14="http://schemas.microsoft.com/office/powerpoint/2010/main" val="221838654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7146-99D4-0A80-7B17-1347E6ED5448}"/>
              </a:ext>
            </a:extLst>
          </p:cNvPr>
          <p:cNvSpPr>
            <a:spLocks noGrp="1"/>
          </p:cNvSpPr>
          <p:nvPr>
            <p:ph type="title"/>
          </p:nvPr>
        </p:nvSpPr>
        <p:spPr/>
        <p:txBody>
          <a:bodyPr/>
          <a:lstStyle/>
          <a:p>
            <a:r>
              <a:rPr lang="en-US" dirty="0"/>
              <a:t>Codebook Practical </a:t>
            </a:r>
          </a:p>
        </p:txBody>
      </p:sp>
      <p:sp>
        <p:nvSpPr>
          <p:cNvPr id="4" name="TextBox 3">
            <a:extLst>
              <a:ext uri="{FF2B5EF4-FFF2-40B4-BE49-F238E27FC236}">
                <a16:creationId xmlns:a16="http://schemas.microsoft.com/office/drawing/2014/main" id="{A2435034-9737-ACF8-BD3D-BF7125A37F10}"/>
              </a:ext>
            </a:extLst>
          </p:cNvPr>
          <p:cNvSpPr txBox="1"/>
          <p:nvPr/>
        </p:nvSpPr>
        <p:spPr>
          <a:xfrm>
            <a:off x="1123720" y="1189822"/>
            <a:ext cx="3933022" cy="5632311"/>
          </a:xfrm>
          <a:prstGeom prst="rect">
            <a:avLst/>
          </a:prstGeom>
          <a:noFill/>
        </p:spPr>
        <p:txBody>
          <a:bodyPr wrap="square" rtlCol="0">
            <a:spAutoFit/>
          </a:bodyPr>
          <a:lstStyle/>
          <a:p>
            <a:r>
              <a:rPr lang="en-US" dirty="0"/>
              <a:t>Year: year of survey</a:t>
            </a:r>
          </a:p>
          <a:p>
            <a:endParaRPr lang="en-US" dirty="0"/>
          </a:p>
          <a:p>
            <a:r>
              <a:rPr lang="en-US" dirty="0"/>
              <a:t>Country: </a:t>
            </a:r>
          </a:p>
          <a:p>
            <a:r>
              <a:rPr lang="en-US" dirty="0"/>
              <a:t>	1: Czechia</a:t>
            </a:r>
          </a:p>
          <a:p>
            <a:r>
              <a:rPr lang="en-US" dirty="0"/>
              <a:t>	2: Slovakia</a:t>
            </a:r>
          </a:p>
          <a:p>
            <a:pPr marL="285750" indent="-285750">
              <a:buFont typeface="Arial" panose="020B0604020202020204" pitchFamily="34" charset="0"/>
              <a:buChar char="•"/>
            </a:pPr>
            <a:endParaRPr lang="en-US" dirty="0"/>
          </a:p>
          <a:p>
            <a:r>
              <a:rPr lang="en-US" dirty="0"/>
              <a:t>ID: Identification Number</a:t>
            </a:r>
          </a:p>
          <a:p>
            <a:endParaRPr lang="en-US" dirty="0"/>
          </a:p>
          <a:p>
            <a:r>
              <a:rPr lang="en-US" dirty="0"/>
              <a:t>Female:</a:t>
            </a:r>
          </a:p>
          <a:p>
            <a:r>
              <a:rPr lang="en-US" dirty="0"/>
              <a:t>	0: Male</a:t>
            </a:r>
          </a:p>
          <a:p>
            <a:r>
              <a:rPr lang="en-US" dirty="0"/>
              <a:t>	1: Female</a:t>
            </a:r>
          </a:p>
          <a:p>
            <a:endParaRPr lang="en-US" dirty="0"/>
          </a:p>
          <a:p>
            <a:r>
              <a:rPr lang="en-US" dirty="0" err="1"/>
              <a:t>Age_group</a:t>
            </a:r>
            <a:r>
              <a:rPr lang="en-US" dirty="0"/>
              <a:t>:</a:t>
            </a:r>
          </a:p>
          <a:p>
            <a:r>
              <a:rPr lang="en-US" dirty="0"/>
              <a:t>	1: 20-45 years</a:t>
            </a:r>
          </a:p>
          <a:p>
            <a:r>
              <a:rPr lang="en-US" dirty="0"/>
              <a:t>	2: 46-70 years</a:t>
            </a:r>
          </a:p>
          <a:p>
            <a:r>
              <a:rPr lang="en-US" dirty="0"/>
              <a:t>	3: &gt;70 years</a:t>
            </a:r>
          </a:p>
          <a:p>
            <a:endParaRPr lang="en-US" dirty="0"/>
          </a:p>
          <a:p>
            <a:r>
              <a:rPr lang="en-US" dirty="0"/>
              <a:t>Employed:</a:t>
            </a:r>
          </a:p>
          <a:p>
            <a:r>
              <a:rPr lang="en-US" dirty="0"/>
              <a:t>	1: Yes</a:t>
            </a:r>
          </a:p>
          <a:p>
            <a:r>
              <a:rPr lang="en-US" dirty="0"/>
              <a:t>	0: No</a:t>
            </a:r>
          </a:p>
        </p:txBody>
      </p:sp>
      <p:sp>
        <p:nvSpPr>
          <p:cNvPr id="5" name="TextBox 4">
            <a:extLst>
              <a:ext uri="{FF2B5EF4-FFF2-40B4-BE49-F238E27FC236}">
                <a16:creationId xmlns:a16="http://schemas.microsoft.com/office/drawing/2014/main" id="{5E6732D5-7962-C062-66A5-9030C992717F}"/>
              </a:ext>
            </a:extLst>
          </p:cNvPr>
          <p:cNvSpPr txBox="1"/>
          <p:nvPr/>
        </p:nvSpPr>
        <p:spPr>
          <a:xfrm>
            <a:off x="5860974" y="1189822"/>
            <a:ext cx="5607585" cy="5632311"/>
          </a:xfrm>
          <a:prstGeom prst="rect">
            <a:avLst/>
          </a:prstGeom>
          <a:noFill/>
        </p:spPr>
        <p:txBody>
          <a:bodyPr wrap="square" rtlCol="0">
            <a:spAutoFit/>
          </a:bodyPr>
          <a:lstStyle/>
          <a:p>
            <a:r>
              <a:rPr lang="en-US" dirty="0"/>
              <a:t>Sick_3mon: Have you been sick in the last 3 months?</a:t>
            </a:r>
          </a:p>
          <a:p>
            <a:r>
              <a:rPr lang="en-US" dirty="0"/>
              <a:t>	1: Yes</a:t>
            </a:r>
          </a:p>
          <a:p>
            <a:r>
              <a:rPr lang="en-US" dirty="0"/>
              <a:t>	0: No</a:t>
            </a:r>
          </a:p>
          <a:p>
            <a:endParaRPr lang="en-US" dirty="0"/>
          </a:p>
          <a:p>
            <a:r>
              <a:rPr lang="en-US" dirty="0" err="1"/>
              <a:t>Heath_sta</a:t>
            </a:r>
            <a:r>
              <a:rPr lang="en-US" dirty="0"/>
              <a:t>: How you rate your health in the last 3 months?</a:t>
            </a:r>
          </a:p>
          <a:p>
            <a:r>
              <a:rPr lang="en-US" dirty="0"/>
              <a:t>	0: Poor</a:t>
            </a:r>
          </a:p>
          <a:p>
            <a:r>
              <a:rPr lang="en-US" dirty="0"/>
              <a:t>	1: Good/Excellent</a:t>
            </a:r>
          </a:p>
          <a:p>
            <a:endParaRPr lang="en-US" dirty="0"/>
          </a:p>
          <a:p>
            <a:endParaRPr lang="en-US" dirty="0"/>
          </a:p>
          <a:p>
            <a:r>
              <a:rPr lang="en-US" dirty="0"/>
              <a:t>Status: Dead or alive in 2024</a:t>
            </a:r>
          </a:p>
          <a:p>
            <a:r>
              <a:rPr lang="en-US" dirty="0"/>
              <a:t>	0: Alive</a:t>
            </a:r>
          </a:p>
          <a:p>
            <a:r>
              <a:rPr lang="en-US" dirty="0"/>
              <a:t>	1: Dead</a:t>
            </a:r>
          </a:p>
          <a:p>
            <a:endParaRPr lang="en-US" dirty="0"/>
          </a:p>
          <a:p>
            <a:r>
              <a:rPr lang="en-US" dirty="0"/>
              <a:t>Cause: Cause of death</a:t>
            </a:r>
          </a:p>
          <a:p>
            <a:r>
              <a:rPr lang="en-US" dirty="0"/>
              <a:t>	1: Heart attack</a:t>
            </a:r>
          </a:p>
          <a:p>
            <a:r>
              <a:rPr lang="en-US" dirty="0"/>
              <a:t>	2: Cancer</a:t>
            </a:r>
          </a:p>
          <a:p>
            <a:r>
              <a:rPr lang="en-US" dirty="0"/>
              <a:t>	3: Other</a:t>
            </a:r>
          </a:p>
          <a:p>
            <a:endParaRPr lang="en-US" dirty="0"/>
          </a:p>
          <a:p>
            <a:r>
              <a:rPr lang="en-US" dirty="0" err="1"/>
              <a:t>Year_dead</a:t>
            </a:r>
            <a:r>
              <a:rPr lang="en-US" dirty="0"/>
              <a:t>: Year of Death</a:t>
            </a:r>
          </a:p>
        </p:txBody>
      </p:sp>
    </p:spTree>
    <p:extLst>
      <p:ext uri="{BB962C8B-B14F-4D97-AF65-F5344CB8AC3E}">
        <p14:creationId xmlns:p14="http://schemas.microsoft.com/office/powerpoint/2010/main" val="21957652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7F60-FC25-B761-79DA-155A0430E6AC}"/>
              </a:ext>
            </a:extLst>
          </p:cNvPr>
          <p:cNvSpPr>
            <a:spLocks noGrp="1"/>
          </p:cNvSpPr>
          <p:nvPr>
            <p:ph type="title"/>
          </p:nvPr>
        </p:nvSpPr>
        <p:spPr/>
        <p:txBody>
          <a:bodyPr/>
          <a:lstStyle/>
          <a:p>
            <a:r>
              <a:rPr lang="en-US" dirty="0"/>
              <a:t>National Registry of Newborns</a:t>
            </a:r>
          </a:p>
        </p:txBody>
      </p:sp>
      <p:sp>
        <p:nvSpPr>
          <p:cNvPr id="3" name="TextBox 2">
            <a:extLst>
              <a:ext uri="{FF2B5EF4-FFF2-40B4-BE49-F238E27FC236}">
                <a16:creationId xmlns:a16="http://schemas.microsoft.com/office/drawing/2014/main" id="{9C7A504F-D864-BFAB-338B-8CE6B1E03619}"/>
              </a:ext>
            </a:extLst>
          </p:cNvPr>
          <p:cNvSpPr txBox="1"/>
          <p:nvPr/>
        </p:nvSpPr>
        <p:spPr>
          <a:xfrm>
            <a:off x="716438" y="1131216"/>
            <a:ext cx="10925666" cy="5442195"/>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dirty="0"/>
              <a:t>Device identification</a:t>
            </a:r>
          </a:p>
          <a:p>
            <a:pPr marL="285750" indent="-285750">
              <a:lnSpc>
                <a:spcPct val="150000"/>
              </a:lnSpc>
              <a:buFont typeface="Arial" panose="020B0604020202020204" pitchFamily="34" charset="0"/>
              <a:buChar char="•"/>
            </a:pPr>
            <a:r>
              <a:rPr lang="en-US" dirty="0"/>
              <a:t>Newborn registration number </a:t>
            </a:r>
          </a:p>
          <a:p>
            <a:pPr marL="285750" indent="-285750">
              <a:lnSpc>
                <a:spcPct val="150000"/>
              </a:lnSpc>
              <a:buFont typeface="Arial" panose="020B0604020202020204" pitchFamily="34" charset="0"/>
              <a:buChar char="•"/>
            </a:pPr>
            <a:r>
              <a:rPr lang="en-US" dirty="0"/>
              <a:t>Birth number of the mother</a:t>
            </a:r>
          </a:p>
          <a:p>
            <a:pPr marL="285750" indent="-285750">
              <a:lnSpc>
                <a:spcPct val="150000"/>
              </a:lnSpc>
              <a:buFont typeface="Arial" panose="020B0604020202020204" pitchFamily="34" charset="0"/>
              <a:buChar char="•"/>
            </a:pPr>
            <a:r>
              <a:rPr lang="en-US" dirty="0"/>
              <a:t>Frequency of pregnancy - sequence of pregnancies </a:t>
            </a:r>
          </a:p>
          <a:p>
            <a:pPr marL="285750" indent="-285750">
              <a:lnSpc>
                <a:spcPct val="150000"/>
              </a:lnSpc>
              <a:buFont typeface="Arial" panose="020B0604020202020204" pitchFamily="34" charset="0"/>
              <a:buChar char="•"/>
            </a:pPr>
            <a:r>
              <a:rPr lang="en-US" dirty="0"/>
              <a:t>Place of residence – municipality number, ORP, region, district</a:t>
            </a:r>
          </a:p>
          <a:p>
            <a:pPr marL="285750" indent="-285750">
              <a:lnSpc>
                <a:spcPct val="150000"/>
              </a:lnSpc>
              <a:buFont typeface="Arial" panose="020B0604020202020204" pitchFamily="34" charset="0"/>
              <a:buChar char="•"/>
            </a:pPr>
            <a:r>
              <a:rPr lang="en-US" dirty="0"/>
              <a:t>Newborn – citizenship</a:t>
            </a:r>
          </a:p>
          <a:p>
            <a:pPr marL="285750" indent="-285750">
              <a:lnSpc>
                <a:spcPct val="150000"/>
              </a:lnSpc>
              <a:buFont typeface="Arial" panose="020B0604020202020204" pitchFamily="34" charset="0"/>
              <a:buChar char="•"/>
            </a:pPr>
            <a:r>
              <a:rPr lang="en-US" dirty="0"/>
              <a:t>Mode of delivery</a:t>
            </a:r>
          </a:p>
          <a:p>
            <a:pPr marL="285750" indent="-285750">
              <a:lnSpc>
                <a:spcPct val="150000"/>
              </a:lnSpc>
              <a:buFont typeface="Arial" panose="020B0604020202020204" pitchFamily="34" charset="0"/>
              <a:buChar char="•"/>
            </a:pPr>
            <a:r>
              <a:rPr lang="en-US" dirty="0"/>
              <a:t>Fetal position</a:t>
            </a:r>
          </a:p>
          <a:p>
            <a:pPr marL="285750" indent="-285750">
              <a:lnSpc>
                <a:spcPct val="150000"/>
              </a:lnSpc>
              <a:buFont typeface="Arial" panose="020B0604020202020204" pitchFamily="34" charset="0"/>
              <a:buChar char="•"/>
            </a:pPr>
            <a:r>
              <a:rPr lang="en-US" dirty="0"/>
              <a:t>Date of birth</a:t>
            </a:r>
          </a:p>
          <a:p>
            <a:pPr marL="285750" indent="-285750">
              <a:lnSpc>
                <a:spcPct val="150000"/>
              </a:lnSpc>
              <a:buFont typeface="Arial" panose="020B0604020202020204" pitchFamily="34" charset="0"/>
              <a:buChar char="•"/>
            </a:pPr>
            <a:r>
              <a:rPr lang="en-US" dirty="0"/>
              <a:t>Vitality</a:t>
            </a:r>
          </a:p>
          <a:p>
            <a:pPr marL="285750" indent="-285750">
              <a:lnSpc>
                <a:spcPct val="150000"/>
              </a:lnSpc>
              <a:buFont typeface="Arial" panose="020B0604020202020204" pitchFamily="34" charset="0"/>
              <a:buChar char="•"/>
            </a:pPr>
            <a:r>
              <a:rPr lang="en-US" dirty="0"/>
              <a:t>Weight (g)</a:t>
            </a:r>
          </a:p>
          <a:p>
            <a:pPr marL="285750" indent="-285750">
              <a:lnSpc>
                <a:spcPct val="150000"/>
              </a:lnSpc>
              <a:buFont typeface="Arial" panose="020B0604020202020204" pitchFamily="34" charset="0"/>
              <a:buChar char="•"/>
            </a:pPr>
            <a:r>
              <a:rPr lang="en-US" dirty="0"/>
              <a:t>Gestational age</a:t>
            </a:r>
          </a:p>
          <a:p>
            <a:pPr marL="285750" indent="-285750">
              <a:lnSpc>
                <a:spcPct val="150000"/>
              </a:lnSpc>
              <a:buFont typeface="Arial" panose="020B0604020202020204" pitchFamily="34" charset="0"/>
              <a:buChar char="•"/>
            </a:pPr>
            <a:r>
              <a:rPr lang="en-US" dirty="0"/>
              <a:t>Treatment in the ward - mandatory, if the birth was not at home or outside the ZZ</a:t>
            </a:r>
          </a:p>
          <a:p>
            <a:pPr marL="285750" indent="-285750">
              <a:lnSpc>
                <a:spcPct val="150000"/>
              </a:lnSpc>
              <a:buFont typeface="Arial" panose="020B0604020202020204" pitchFamily="34" charset="0"/>
              <a:buChar char="•"/>
            </a:pPr>
            <a:r>
              <a:rPr lang="en-US" dirty="0"/>
              <a:t>Apgar score (optional for birth outside ZZ)</a:t>
            </a:r>
          </a:p>
          <a:p>
            <a:pPr marL="285750" indent="-285750">
              <a:lnSpc>
                <a:spcPct val="150000"/>
              </a:lnSpc>
              <a:buFont typeface="Arial" panose="020B0604020202020204" pitchFamily="34" charset="0"/>
              <a:buChar char="•"/>
            </a:pPr>
            <a:r>
              <a:rPr lang="en-US" dirty="0"/>
              <a:t>Treatment at the Department of Selected Diseases and Complications</a:t>
            </a:r>
          </a:p>
          <a:p>
            <a:pPr marL="285750" indent="-285750">
              <a:lnSpc>
                <a:spcPct val="150000"/>
              </a:lnSpc>
              <a:buFont typeface="Arial" panose="020B0604020202020204" pitchFamily="34" charset="0"/>
              <a:buChar char="•"/>
            </a:pPr>
            <a:r>
              <a:rPr lang="en-US" dirty="0"/>
              <a:t>Screening performed</a:t>
            </a:r>
          </a:p>
          <a:p>
            <a:pPr marL="285750" indent="-285750">
              <a:lnSpc>
                <a:spcPct val="150000"/>
              </a:lnSpc>
              <a:buFont typeface="Arial" panose="020B0604020202020204" pitchFamily="34" charset="0"/>
              <a:buChar char="•"/>
            </a:pPr>
            <a:r>
              <a:rPr lang="en-US" dirty="0"/>
              <a:t>Congenital defect (in a live birth)</a:t>
            </a:r>
          </a:p>
          <a:p>
            <a:pPr marL="285750" indent="-285750">
              <a:lnSpc>
                <a:spcPct val="150000"/>
              </a:lnSpc>
              <a:buFont typeface="Arial" panose="020B0604020202020204" pitchFamily="34" charset="0"/>
              <a:buChar char="•"/>
            </a:pPr>
            <a:r>
              <a:rPr lang="en-US" dirty="0"/>
              <a:t>Date and time of termination of ZN</a:t>
            </a:r>
          </a:p>
          <a:p>
            <a:pPr marL="285750" indent="-285750">
              <a:lnSpc>
                <a:spcPct val="150000"/>
              </a:lnSpc>
              <a:buFont typeface="Arial" panose="020B0604020202020204" pitchFamily="34" charset="0"/>
              <a:buChar char="•"/>
            </a:pPr>
            <a:r>
              <a:rPr lang="en-US" dirty="0"/>
              <a:t>Reason for termination of ZN incl. IČA during translation</a:t>
            </a:r>
          </a:p>
          <a:p>
            <a:pPr marL="285750" indent="-285750">
              <a:lnSpc>
                <a:spcPct val="150000"/>
              </a:lnSpc>
              <a:buFont typeface="Arial" panose="020B0604020202020204" pitchFamily="34" charset="0"/>
              <a:buChar char="•"/>
            </a:pPr>
            <a:r>
              <a:rPr lang="en-US" dirty="0"/>
              <a:t>Death</a:t>
            </a:r>
          </a:p>
        </p:txBody>
      </p:sp>
    </p:spTree>
    <p:extLst>
      <p:ext uri="{BB962C8B-B14F-4D97-AF65-F5344CB8AC3E}">
        <p14:creationId xmlns:p14="http://schemas.microsoft.com/office/powerpoint/2010/main" val="39753668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43B3-64AA-6D34-6C46-0A4332FEE786}"/>
              </a:ext>
            </a:extLst>
          </p:cNvPr>
          <p:cNvSpPr>
            <a:spLocks noGrp="1"/>
          </p:cNvSpPr>
          <p:nvPr>
            <p:ph type="title"/>
          </p:nvPr>
        </p:nvSpPr>
        <p:spPr/>
        <p:txBody>
          <a:bodyPr/>
          <a:lstStyle/>
          <a:p>
            <a:r>
              <a:rPr lang="en-US" dirty="0"/>
              <a:t>Mortality</a:t>
            </a:r>
          </a:p>
        </p:txBody>
      </p:sp>
      <p:sp>
        <p:nvSpPr>
          <p:cNvPr id="3" name="TextBox 2">
            <a:extLst>
              <a:ext uri="{FF2B5EF4-FFF2-40B4-BE49-F238E27FC236}">
                <a16:creationId xmlns:a16="http://schemas.microsoft.com/office/drawing/2014/main" id="{B3CF78DF-DA67-F37B-76A3-F6094394B51D}"/>
              </a:ext>
            </a:extLst>
          </p:cNvPr>
          <p:cNvSpPr txBox="1"/>
          <p:nvPr/>
        </p:nvSpPr>
        <p:spPr>
          <a:xfrm>
            <a:off x="829559" y="1187777"/>
            <a:ext cx="10624008" cy="5262979"/>
          </a:xfrm>
          <a:prstGeom prst="rect">
            <a:avLst/>
          </a:prstGeom>
          <a:noFill/>
        </p:spPr>
        <p:txBody>
          <a:bodyPr wrap="square" rtlCol="0">
            <a:spAutoFit/>
          </a:bodyPr>
          <a:lstStyle/>
          <a:p>
            <a:r>
              <a:rPr lang="en-US" sz="2400" dirty="0"/>
              <a:t>Certificate of examination of the deceased</a:t>
            </a:r>
          </a:p>
          <a:p>
            <a:pPr marL="285750" indent="-285750">
              <a:buFont typeface="Arial" panose="020B0604020202020204" pitchFamily="34" charset="0"/>
              <a:buChar char="•"/>
            </a:pPr>
            <a:r>
              <a:rPr lang="en-US" sz="2400" dirty="0"/>
              <a:t>Age</a:t>
            </a:r>
          </a:p>
          <a:p>
            <a:pPr marL="285750" indent="-285750">
              <a:buFont typeface="Arial" panose="020B0604020202020204" pitchFamily="34" charset="0"/>
              <a:buChar char="•"/>
            </a:pPr>
            <a:r>
              <a:rPr lang="en-US" sz="2400" dirty="0"/>
              <a:t>Gender</a:t>
            </a:r>
          </a:p>
          <a:p>
            <a:pPr marL="285750" indent="-285750">
              <a:buFont typeface="Arial" panose="020B0604020202020204" pitchFamily="34" charset="0"/>
              <a:buChar char="•"/>
            </a:pPr>
            <a:r>
              <a:rPr lang="en-US" sz="2400" dirty="0"/>
              <a:t>Marital status</a:t>
            </a:r>
          </a:p>
          <a:p>
            <a:pPr marL="285750" indent="-285750">
              <a:buFont typeface="Arial" panose="020B0604020202020204" pitchFamily="34" charset="0"/>
              <a:buChar char="•"/>
            </a:pPr>
            <a:r>
              <a:rPr lang="en-US" sz="2400" dirty="0"/>
              <a:t>Education</a:t>
            </a:r>
          </a:p>
          <a:p>
            <a:pPr marL="285750" indent="-285750">
              <a:buFont typeface="Arial" panose="020B0604020202020204" pitchFamily="34" charset="0"/>
              <a:buChar char="•"/>
            </a:pPr>
            <a:r>
              <a:rPr lang="en-US" sz="2400" dirty="0"/>
              <a:t>Citizenship and country of birth</a:t>
            </a:r>
          </a:p>
          <a:p>
            <a:pPr marL="285750" indent="-285750">
              <a:buFont typeface="Arial" panose="020B0604020202020204" pitchFamily="34" charset="0"/>
              <a:buChar char="•"/>
            </a:pPr>
            <a:r>
              <a:rPr lang="en-US" sz="2400" dirty="0"/>
              <a:t>Place of death (in hospital, at home, etc.)</a:t>
            </a:r>
          </a:p>
          <a:p>
            <a:pPr marL="285750" indent="-285750">
              <a:buFont typeface="Arial" panose="020B0604020202020204" pitchFamily="34" charset="0"/>
              <a:buChar char="•"/>
            </a:pPr>
            <a:r>
              <a:rPr lang="en-US" sz="2400" dirty="0"/>
              <a:t>The underlying cause of death (WHO defined as (a) the disease or injury that initiated the chain of medical conditions directly leading to death, or (b) the circumstances of the accident or violence which caused the fatal injury).</a:t>
            </a:r>
          </a:p>
          <a:p>
            <a:pPr marL="285750" indent="-285750">
              <a:buFont typeface="Arial" panose="020B0604020202020204" pitchFamily="34" charset="0"/>
              <a:buChar char="•"/>
            </a:pPr>
            <a:r>
              <a:rPr lang="en-US" sz="2400" dirty="0"/>
              <a:t>Causes of death are coded according to the International Statistical Classification of Diseases and Associated Health Problems (ICD - latest version ICD-11)</a:t>
            </a:r>
          </a:p>
        </p:txBody>
      </p:sp>
    </p:spTree>
    <p:extLst>
      <p:ext uri="{BB962C8B-B14F-4D97-AF65-F5344CB8AC3E}">
        <p14:creationId xmlns:p14="http://schemas.microsoft.com/office/powerpoint/2010/main" val="286568426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E9E5-6F59-A863-3B5C-DB299FBC610B}"/>
              </a:ext>
            </a:extLst>
          </p:cNvPr>
          <p:cNvSpPr>
            <a:spLocks noGrp="1"/>
          </p:cNvSpPr>
          <p:nvPr>
            <p:ph type="title"/>
          </p:nvPr>
        </p:nvSpPr>
        <p:spPr/>
        <p:txBody>
          <a:bodyPr/>
          <a:lstStyle/>
          <a:p>
            <a:r>
              <a:rPr lang="en-US" dirty="0"/>
              <a:t>National health registers in the Czech Republic</a:t>
            </a:r>
          </a:p>
        </p:txBody>
      </p:sp>
      <p:sp>
        <p:nvSpPr>
          <p:cNvPr id="3" name="TextBox 2">
            <a:extLst>
              <a:ext uri="{FF2B5EF4-FFF2-40B4-BE49-F238E27FC236}">
                <a16:creationId xmlns:a16="http://schemas.microsoft.com/office/drawing/2014/main" id="{AD0959AB-4731-811D-84E2-B6E82CDD49E6}"/>
              </a:ext>
            </a:extLst>
          </p:cNvPr>
          <p:cNvSpPr txBox="1"/>
          <p:nvPr/>
        </p:nvSpPr>
        <p:spPr>
          <a:xfrm>
            <a:off x="1085653" y="1928589"/>
            <a:ext cx="10020693" cy="3000821"/>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dirty="0"/>
              <a:t>National Cancer Registry</a:t>
            </a:r>
          </a:p>
          <a:p>
            <a:pPr marL="285750" indent="-285750">
              <a:lnSpc>
                <a:spcPct val="150000"/>
              </a:lnSpc>
              <a:buFont typeface="Arial" panose="020B0604020202020204" pitchFamily="34" charset="0"/>
              <a:buChar char="•"/>
            </a:pPr>
            <a:r>
              <a:rPr lang="en-US" dirty="0"/>
              <a:t>National register of hospitalized patients</a:t>
            </a:r>
          </a:p>
          <a:p>
            <a:pPr marL="285750" indent="-285750">
              <a:lnSpc>
                <a:spcPct val="150000"/>
              </a:lnSpc>
              <a:buFont typeface="Arial" panose="020B0604020202020204" pitchFamily="34" charset="0"/>
              <a:buChar char="•"/>
            </a:pPr>
            <a:r>
              <a:rPr lang="en-US" dirty="0"/>
              <a:t>National Reproductive Health Registry</a:t>
            </a:r>
          </a:p>
          <a:p>
            <a:pPr marL="285750" indent="-285750">
              <a:lnSpc>
                <a:spcPct val="150000"/>
              </a:lnSpc>
              <a:buFont typeface="Arial" panose="020B0604020202020204" pitchFamily="34" charset="0"/>
              <a:buChar char="•"/>
            </a:pPr>
            <a:r>
              <a:rPr lang="en-US" dirty="0"/>
              <a:t>National Registry of Cardiovascular </a:t>
            </a:r>
          </a:p>
          <a:p>
            <a:pPr marL="285750" indent="-285750">
              <a:lnSpc>
                <a:spcPct val="150000"/>
              </a:lnSpc>
              <a:buFont typeface="Arial" panose="020B0604020202020204" pitchFamily="34" charset="0"/>
              <a:buChar char="•"/>
            </a:pPr>
            <a:r>
              <a:rPr lang="en-US" dirty="0"/>
              <a:t>Operations and Interventions</a:t>
            </a:r>
          </a:p>
          <a:p>
            <a:pPr marL="285750" indent="-285750">
              <a:lnSpc>
                <a:spcPct val="150000"/>
              </a:lnSpc>
              <a:buFont typeface="Arial" panose="020B0604020202020204" pitchFamily="34" charset="0"/>
              <a:buChar char="•"/>
            </a:pPr>
            <a:r>
              <a:rPr lang="en-US" dirty="0"/>
              <a:t>National register of joint replacements</a:t>
            </a:r>
          </a:p>
          <a:p>
            <a:pPr marL="285750" indent="-285750">
              <a:lnSpc>
                <a:spcPct val="150000"/>
              </a:lnSpc>
              <a:buFont typeface="Arial" panose="020B0604020202020204" pitchFamily="34" charset="0"/>
              <a:buChar char="•"/>
            </a:pPr>
            <a:r>
              <a:rPr lang="en-US" dirty="0"/>
              <a:t>National register of occupational diseases</a:t>
            </a:r>
          </a:p>
          <a:p>
            <a:pPr marL="285750" indent="-285750">
              <a:lnSpc>
                <a:spcPct val="150000"/>
              </a:lnSpc>
              <a:buFont typeface="Arial" panose="020B0604020202020204" pitchFamily="34" charset="0"/>
              <a:buChar char="•"/>
            </a:pPr>
            <a:r>
              <a:rPr lang="en-US" dirty="0"/>
              <a:t>National registry for treatment of drug users</a:t>
            </a:r>
          </a:p>
          <a:p>
            <a:pPr marL="285750" indent="-285750">
              <a:lnSpc>
                <a:spcPct val="150000"/>
              </a:lnSpc>
              <a:buFont typeface="Arial" panose="020B0604020202020204" pitchFamily="34" charset="0"/>
              <a:buChar char="•"/>
            </a:pPr>
            <a:r>
              <a:rPr lang="en-US" dirty="0"/>
              <a:t>National register of injuries</a:t>
            </a:r>
          </a:p>
          <a:p>
            <a:pPr marL="285750" indent="-285750">
              <a:lnSpc>
                <a:spcPct val="150000"/>
              </a:lnSpc>
              <a:buFont typeface="Arial" panose="020B0604020202020204" pitchFamily="34" charset="0"/>
              <a:buChar char="•"/>
            </a:pPr>
            <a:r>
              <a:rPr lang="en-US" dirty="0"/>
              <a:t>National register of autopsies and toxicological examinations</a:t>
            </a:r>
          </a:p>
          <a:p>
            <a:pPr marL="285750" indent="-285750">
              <a:lnSpc>
                <a:spcPct val="150000"/>
              </a:lnSpc>
              <a:buFont typeface="Arial" panose="020B0604020202020204" pitchFamily="34" charset="0"/>
              <a:buChar char="•"/>
            </a:pPr>
            <a:r>
              <a:rPr lang="en-US" dirty="0"/>
              <a:t>National diabetes register</a:t>
            </a:r>
          </a:p>
          <a:p>
            <a:pPr marL="285750" indent="-285750">
              <a:lnSpc>
                <a:spcPct val="150000"/>
              </a:lnSpc>
              <a:buFont typeface="Arial" panose="020B0604020202020204" pitchFamily="34" charset="0"/>
              <a:buChar char="•"/>
            </a:pPr>
            <a:r>
              <a:rPr lang="en-US" dirty="0"/>
              <a:t>National register of intensive care</a:t>
            </a:r>
          </a:p>
        </p:txBody>
      </p:sp>
    </p:spTree>
    <p:extLst>
      <p:ext uri="{BB962C8B-B14F-4D97-AF65-F5344CB8AC3E}">
        <p14:creationId xmlns:p14="http://schemas.microsoft.com/office/powerpoint/2010/main" val="38640683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0C15-BF4F-470C-0A6C-02E15E30D099}"/>
              </a:ext>
            </a:extLst>
          </p:cNvPr>
          <p:cNvSpPr>
            <a:spLocks noGrp="1"/>
          </p:cNvSpPr>
          <p:nvPr>
            <p:ph type="title"/>
          </p:nvPr>
        </p:nvSpPr>
        <p:spPr/>
        <p:txBody>
          <a:bodyPr/>
          <a:lstStyle/>
          <a:p>
            <a:r>
              <a:rPr lang="en-US" dirty="0"/>
              <a:t>Why it is important</a:t>
            </a:r>
          </a:p>
        </p:txBody>
      </p:sp>
      <p:pic>
        <p:nvPicPr>
          <p:cNvPr id="4" name="Picture 3">
            <a:extLst>
              <a:ext uri="{FF2B5EF4-FFF2-40B4-BE49-F238E27FC236}">
                <a16:creationId xmlns:a16="http://schemas.microsoft.com/office/drawing/2014/main" id="{6D19579D-CAEF-015B-B000-B6AEFCF6A6E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3161" y="1284869"/>
            <a:ext cx="6000259" cy="5147354"/>
          </a:xfrm>
          <a:prstGeom prst="rect">
            <a:avLst/>
          </a:prstGeom>
        </p:spPr>
      </p:pic>
      <p:pic>
        <p:nvPicPr>
          <p:cNvPr id="6" name="Picture 5">
            <a:extLst>
              <a:ext uri="{FF2B5EF4-FFF2-40B4-BE49-F238E27FC236}">
                <a16:creationId xmlns:a16="http://schemas.microsoft.com/office/drawing/2014/main" id="{92E14CE1-84D8-2EF1-2A89-2388C0292BB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485640" y="1050758"/>
            <a:ext cx="5483199" cy="5475260"/>
          </a:xfrm>
          <a:prstGeom prst="rect">
            <a:avLst/>
          </a:prstGeom>
        </p:spPr>
      </p:pic>
    </p:spTree>
    <p:extLst>
      <p:ext uri="{BB962C8B-B14F-4D97-AF65-F5344CB8AC3E}">
        <p14:creationId xmlns:p14="http://schemas.microsoft.com/office/powerpoint/2010/main" val="1284454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9C04-07C3-421E-3775-02C822E1CB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7276A61-D35A-2F19-4D3C-CF84C100979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25639" y="0"/>
            <a:ext cx="9940722" cy="6858000"/>
          </a:xfrm>
          <a:prstGeom prst="rect">
            <a:avLst/>
          </a:prstGeom>
        </p:spPr>
      </p:pic>
    </p:spTree>
    <p:extLst>
      <p:ext uri="{BB962C8B-B14F-4D97-AF65-F5344CB8AC3E}">
        <p14:creationId xmlns:p14="http://schemas.microsoft.com/office/powerpoint/2010/main" val="17829726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2F79-81E5-BC44-E35C-71ED804469FE}"/>
              </a:ext>
            </a:extLst>
          </p:cNvPr>
          <p:cNvSpPr>
            <a:spLocks noGrp="1"/>
          </p:cNvSpPr>
          <p:nvPr>
            <p:ph type="title"/>
          </p:nvPr>
        </p:nvSpPr>
        <p:spPr/>
        <p:txBody>
          <a:bodyPr/>
          <a:lstStyle/>
          <a:p>
            <a:r>
              <a:rPr lang="en-US" dirty="0"/>
              <a:t>Global Burden of Diseases, Injuries, and Risk Factors (GBD) </a:t>
            </a:r>
          </a:p>
        </p:txBody>
      </p:sp>
      <p:graphicFrame>
        <p:nvGraphicFramePr>
          <p:cNvPr id="4" name="Diagram 3">
            <a:extLst>
              <a:ext uri="{FF2B5EF4-FFF2-40B4-BE49-F238E27FC236}">
                <a16:creationId xmlns:a16="http://schemas.microsoft.com/office/drawing/2014/main" id="{65C25E03-0CA5-E933-187B-94C5FCC1E3DB}"/>
              </a:ext>
            </a:extLst>
          </p:cNvPr>
          <p:cNvGraphicFramePr/>
          <p:nvPr>
            <p:extLst>
              <p:ext uri="{D42A27DB-BD31-4B8C-83A1-F6EECF244321}">
                <p14:modId xmlns:p14="http://schemas.microsoft.com/office/powerpoint/2010/main" val="1705970295"/>
              </p:ext>
            </p:extLst>
          </p:nvPr>
        </p:nvGraphicFramePr>
        <p:xfrm>
          <a:off x="527901" y="1300898"/>
          <a:ext cx="11255604" cy="5194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620894"/>
      </p:ext>
    </p:extLst>
  </p:cSld>
  <p:clrMapOvr>
    <a:masterClrMapping/>
  </p:clrMapOvr>
  <p:transition>
    <p:fade/>
  </p:transition>
</p:sld>
</file>

<file path=ppt/theme/theme1.xml><?xml version="1.0" encoding="utf-8"?>
<a:theme xmlns:a="http://schemas.openxmlformats.org/drawingml/2006/main" name="1_Smart Graphics Sampler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5917490_win32_fixed.potx" id="{1A272F58-4910-4504-BEF7-14093C13C061}" vid="{2BDA99AE-639D-43D7-9F05-5D5DC1199F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Smart Graphics Sampler</Template>
  <TotalTime>3079</TotalTime>
  <Words>1524</Words>
  <Application>Microsoft Office PowerPoint</Application>
  <PresentationFormat>Widescreen</PresentationFormat>
  <Paragraphs>240</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Agency FB</vt:lpstr>
      <vt:lpstr>Arial</vt:lpstr>
      <vt:lpstr>Calibri</vt:lpstr>
      <vt:lpstr>Segoe UI</vt:lpstr>
      <vt:lpstr>Segoe UI Light</vt:lpstr>
      <vt:lpstr>Segoe UI Semibold</vt:lpstr>
      <vt:lpstr>1_Smart Graphics Sampler Neal Creative</vt:lpstr>
      <vt:lpstr>PowerPoint Presentation</vt:lpstr>
      <vt:lpstr>Definition</vt:lpstr>
      <vt:lpstr>Data sources – Czech Republic</vt:lpstr>
      <vt:lpstr>National Registry of Newborns</vt:lpstr>
      <vt:lpstr>Mortality</vt:lpstr>
      <vt:lpstr>National health registers in the Czech Republic</vt:lpstr>
      <vt:lpstr>Why it is important</vt:lpstr>
      <vt:lpstr>PowerPoint Presentation</vt:lpstr>
      <vt:lpstr>Global Burden of Diseases, Injuries, and Risk Factors (GBD) </vt:lpstr>
      <vt:lpstr>GBD metrics</vt:lpstr>
      <vt:lpstr>PowerPoint Presentation</vt:lpstr>
      <vt:lpstr>Practical part 1</vt:lpstr>
      <vt:lpstr>Questions and answers</vt:lpstr>
      <vt:lpstr>Break time</vt:lpstr>
      <vt:lpstr>Advantages and disadvantages of routine data</vt:lpstr>
      <vt:lpstr>What to measure</vt:lpstr>
      <vt:lpstr>Data quality</vt:lpstr>
      <vt:lpstr>Applications</vt:lpstr>
      <vt:lpstr>Health surveys</vt:lpstr>
      <vt:lpstr>Health surveys – examples</vt:lpstr>
      <vt:lpstr>The Health Survey for England (HSE) </vt:lpstr>
      <vt:lpstr>Data linkages</vt:lpstr>
      <vt:lpstr>Are people diagnosed with mental health disorders at higher risk of mortality in Czechia?</vt:lpstr>
      <vt:lpstr>PowerPoint Presentation</vt:lpstr>
      <vt:lpstr>PowerPoint Presentation</vt:lpstr>
      <vt:lpstr>PowerPoint Presentation</vt:lpstr>
      <vt:lpstr>Does conditional cash transfers reduce maternal mortality in Brazil?</vt:lpstr>
      <vt:lpstr>PowerPoint Presentation</vt:lpstr>
      <vt:lpstr>PowerPoint Presentation</vt:lpstr>
      <vt:lpstr>PowerPoint Presentation</vt:lpstr>
      <vt:lpstr>PowerPoint Presentation</vt:lpstr>
      <vt:lpstr>Codebook Practical </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Consuelo Quispe Haro</dc:creator>
  <cp:keywords/>
  <dc:description/>
  <cp:lastModifiedBy>Consuelo Quispe Haro</cp:lastModifiedBy>
  <cp:revision>9</cp:revision>
  <dcterms:created xsi:type="dcterms:W3CDTF">2024-11-14T16:37:21Z</dcterms:created>
  <dcterms:modified xsi:type="dcterms:W3CDTF">2024-11-28T09:05:19Z</dcterms:modified>
  <cp:category/>
</cp:coreProperties>
</file>