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1" r:id="rId2"/>
    <p:sldId id="288" r:id="rId3"/>
    <p:sldId id="256" r:id="rId4"/>
    <p:sldId id="257" r:id="rId5"/>
    <p:sldId id="259" r:id="rId6"/>
    <p:sldId id="264" r:id="rId7"/>
    <p:sldId id="258" r:id="rId8"/>
    <p:sldId id="260" r:id="rId9"/>
    <p:sldId id="261" r:id="rId10"/>
    <p:sldId id="262" r:id="rId11"/>
    <p:sldId id="269" r:id="rId12"/>
    <p:sldId id="263" r:id="rId13"/>
    <p:sldId id="265" r:id="rId14"/>
    <p:sldId id="267" r:id="rId15"/>
    <p:sldId id="266" r:id="rId16"/>
    <p:sldId id="268" r:id="rId17"/>
    <p:sldId id="270" r:id="rId18"/>
    <p:sldId id="271" r:id="rId19"/>
    <p:sldId id="272" r:id="rId20"/>
    <p:sldId id="284" r:id="rId21"/>
    <p:sldId id="283" r:id="rId22"/>
    <p:sldId id="273" r:id="rId23"/>
    <p:sldId id="278" r:id="rId24"/>
    <p:sldId id="274" r:id="rId25"/>
    <p:sldId id="276" r:id="rId26"/>
    <p:sldId id="275" r:id="rId27"/>
    <p:sldId id="282" r:id="rId28"/>
    <p:sldId id="277" r:id="rId29"/>
    <p:sldId id="279" r:id="rId30"/>
    <p:sldId id="280" r:id="rId31"/>
    <p:sldId id="281" r:id="rId32"/>
    <p:sldId id="285" r:id="rId33"/>
    <p:sldId id="286" r:id="rId34"/>
    <p:sldId id="287" r:id="rId35"/>
    <p:sldId id="293" r:id="rId36"/>
    <p:sldId id="289" r:id="rId37"/>
    <p:sldId id="290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2875" autoAdjust="0"/>
  </p:normalViewPr>
  <p:slideViewPr>
    <p:cSldViewPr snapToGrid="0">
      <p:cViewPr varScale="1">
        <p:scale>
          <a:sx n="81" d="100"/>
          <a:sy n="81" d="100"/>
        </p:scale>
        <p:origin x="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V&#253;uka\OVZ\p&#345;&#237;&#269;iny-&#269;esko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V&#253;uka\OVZ\p&#345;&#237;&#269;iny-&#269;esko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List1!$A$19</c:f>
              <c:strCache>
                <c:ptCount val="1"/>
                <c:pt idx="0">
                  <c:v>Ženy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9-4153-BF14-B23D661DAB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9-4153-BF14-B23D661DAB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9-4153-BF14-B23D661DA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9-4153-BF14-B23D661DAB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9-4153-BF14-B23D661DAB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59-4153-BF14-B23D661DAB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59-4153-BF14-B23D661DAB12}"/>
              </c:ext>
            </c:extLst>
          </c:dPt>
          <c:dLbls>
            <c:dLbl>
              <c:idx val="0"/>
              <c:layout>
                <c:manualLayout>
                  <c:x val="-3.0244969378827647E-3"/>
                  <c:y val="-6.0971128608923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59-4153-BF14-B23D661DAB12}"/>
                </c:ext>
              </c:extLst>
            </c:dLbl>
            <c:dLbl>
              <c:idx val="1"/>
              <c:layout>
                <c:manualLayout>
                  <c:x val="5.3969378827646443E-2"/>
                  <c:y val="-3.281860600758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59-4153-BF14-B23D661DAB12}"/>
                </c:ext>
              </c:extLst>
            </c:dLbl>
            <c:dLbl>
              <c:idx val="2"/>
              <c:layout>
                <c:manualLayout>
                  <c:x val="-1.6987532808399E-2"/>
                  <c:y val="4.09558180227471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59-4153-BF14-B23D661DAB12}"/>
                </c:ext>
              </c:extLst>
            </c:dLbl>
            <c:dLbl>
              <c:idx val="3"/>
              <c:layout>
                <c:manualLayout>
                  <c:x val="-1.2230971128608923E-3"/>
                  <c:y val="-6.18912219305911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59-4153-BF14-B23D661DAB12}"/>
                </c:ext>
              </c:extLst>
            </c:dLbl>
            <c:dLbl>
              <c:idx val="4"/>
              <c:layout>
                <c:manualLayout>
                  <c:x val="-2.7576443569553806E-2"/>
                  <c:y val="-1.845764071157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C59-4153-BF14-B23D661DAB12}"/>
                </c:ext>
              </c:extLst>
            </c:dLbl>
            <c:dLbl>
              <c:idx val="5"/>
              <c:layout>
                <c:manualLayout>
                  <c:x val="-1.0206911636045495E-2"/>
                  <c:y val="9.969743365412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C59-4153-BF14-B23D661DAB12}"/>
                </c:ext>
              </c:extLst>
            </c:dLbl>
            <c:dLbl>
              <c:idx val="6"/>
              <c:layout>
                <c:manualLayout>
                  <c:x val="-1.5706146106736658E-2"/>
                  <c:y val="8.100029163021309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C59-4153-BF14-B23D661DA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List1!$B$16:$H$16</c:f>
              <c:strCache>
                <c:ptCount val="7"/>
                <c:pt idx="0">
                  <c:v>Oběhové soustavy</c:v>
                </c:pt>
                <c:pt idx="1">
                  <c:v>Novotvary</c:v>
                </c:pt>
                <c:pt idx="2">
                  <c:v>COVID-19</c:v>
                </c:pt>
                <c:pt idx="3">
                  <c:v>Dýchací</c:v>
                </c:pt>
                <c:pt idx="4">
                  <c:v>Trávicí</c:v>
                </c:pt>
                <c:pt idx="5">
                  <c:v>Vnější</c:v>
                </c:pt>
                <c:pt idx="6">
                  <c:v>Ostatní</c:v>
                </c:pt>
              </c:strCache>
            </c:strRef>
          </c:cat>
          <c:val>
            <c:numRef>
              <c:f>List1!$B$19:$H$19</c:f>
              <c:numCache>
                <c:formatCode>0.0</c:formatCode>
                <c:ptCount val="7"/>
                <c:pt idx="0">
                  <c:v>37.511488797480752</c:v>
                </c:pt>
                <c:pt idx="1">
                  <c:v>19.020928445509199</c:v>
                </c:pt>
                <c:pt idx="2">
                  <c:v>16.100000000000001</c:v>
                </c:pt>
                <c:pt idx="3">
                  <c:v>5.0897256249152463</c:v>
                </c:pt>
                <c:pt idx="4">
                  <c:v>3.3554822281486838</c:v>
                </c:pt>
                <c:pt idx="5">
                  <c:v>2.5734906356883487</c:v>
                </c:pt>
                <c:pt idx="6">
                  <c:v>16.348884268257763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59-4153-BF14-B23D661DA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List1!$A$18</c:f>
              <c:strCache>
                <c:ptCount val="1"/>
                <c:pt idx="0">
                  <c:v>Muži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E-4E2A-A9FE-F3885F0A46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AE-4E2A-A9FE-F3885F0A46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AE-4E2A-A9FE-F3885F0A46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AE-4E2A-A9FE-F3885F0A46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AE-4E2A-A9FE-F3885F0A46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AE-4E2A-A9FE-F3885F0A46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AE-4E2A-A9FE-F3885F0A465A}"/>
              </c:ext>
            </c:extLst>
          </c:dPt>
          <c:dLbls>
            <c:dLbl>
              <c:idx val="0"/>
              <c:layout>
                <c:manualLayout>
                  <c:x val="-3.0244969378827647E-3"/>
                  <c:y val="-6.0971128608923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AE-4E2A-A9FE-F3885F0A465A}"/>
                </c:ext>
              </c:extLst>
            </c:dLbl>
            <c:dLbl>
              <c:idx val="1"/>
              <c:layout>
                <c:manualLayout>
                  <c:x val="5.3969378827646443E-2"/>
                  <c:y val="-3.281860600758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AE-4E2A-A9FE-F3885F0A465A}"/>
                </c:ext>
              </c:extLst>
            </c:dLbl>
            <c:dLbl>
              <c:idx val="2"/>
              <c:layout>
                <c:manualLayout>
                  <c:x val="-1.6987532808399E-2"/>
                  <c:y val="4.09558180227471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AE-4E2A-A9FE-F3885F0A465A}"/>
                </c:ext>
              </c:extLst>
            </c:dLbl>
            <c:dLbl>
              <c:idx val="3"/>
              <c:layout>
                <c:manualLayout>
                  <c:x val="-1.2230971128608923E-3"/>
                  <c:y val="-6.18912219305911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AE-4E2A-A9FE-F3885F0A465A}"/>
                </c:ext>
              </c:extLst>
            </c:dLbl>
            <c:dLbl>
              <c:idx val="4"/>
              <c:layout>
                <c:manualLayout>
                  <c:x val="-2.7576443569553806E-2"/>
                  <c:y val="-1.845764071157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AE-4E2A-A9FE-F3885F0A465A}"/>
                </c:ext>
              </c:extLst>
            </c:dLbl>
            <c:dLbl>
              <c:idx val="5"/>
              <c:layout>
                <c:manualLayout>
                  <c:x val="-1.0206911636045495E-2"/>
                  <c:y val="9.969743365412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AE-4E2A-A9FE-F3885F0A465A}"/>
                </c:ext>
              </c:extLst>
            </c:dLbl>
            <c:dLbl>
              <c:idx val="6"/>
              <c:layout>
                <c:manualLayout>
                  <c:x val="-1.5706146106736658E-2"/>
                  <c:y val="8.100029163021309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9AE-4E2A-A9FE-F3885F0A4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List1!$B$16:$H$16</c:f>
              <c:strCache>
                <c:ptCount val="7"/>
                <c:pt idx="0">
                  <c:v>Oběhové soustavy</c:v>
                </c:pt>
                <c:pt idx="1">
                  <c:v>Novotvary</c:v>
                </c:pt>
                <c:pt idx="2">
                  <c:v>COVID-19</c:v>
                </c:pt>
                <c:pt idx="3">
                  <c:v>Dýchací</c:v>
                </c:pt>
                <c:pt idx="4">
                  <c:v>Trávicí</c:v>
                </c:pt>
                <c:pt idx="5">
                  <c:v>Vnější</c:v>
                </c:pt>
                <c:pt idx="6">
                  <c:v>Ostatní</c:v>
                </c:pt>
              </c:strCache>
            </c:strRef>
          </c:cat>
          <c:val>
            <c:numRef>
              <c:f>List1!$B$18:$H$18</c:f>
              <c:numCache>
                <c:formatCode>0.0</c:formatCode>
                <c:ptCount val="7"/>
                <c:pt idx="0">
                  <c:v>31.251870188515003</c:v>
                </c:pt>
                <c:pt idx="1">
                  <c:v>20.528549277767198</c:v>
                </c:pt>
                <c:pt idx="2">
                  <c:v>19.600000000000001</c:v>
                </c:pt>
                <c:pt idx="3">
                  <c:v>5.9261173526291451</c:v>
                </c:pt>
                <c:pt idx="4">
                  <c:v>4.2640298142052719</c:v>
                </c:pt>
                <c:pt idx="5">
                  <c:v>4.8856124697369498</c:v>
                </c:pt>
                <c:pt idx="6">
                  <c:v>13.543820897146418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AE-4E2A-A9FE-F3885F0A4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0DDF4-2BA3-4CBA-AE73-C4A76E11E58B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11B6-3A60-49D3-AC95-8EB36F493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5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nk.worldbank.org/data/views/variableselection/selectvariables.aspx?source=world-development-indicators#s_h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1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5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obrázku: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25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4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Závěr studie EHES: Výsledky nejsou příznivé, od roku 2014 nedošlo ke zlepšení většiny parametrů až na celkovou hodnotu cholesterolu (pokles u mužů i žen). Zátěž populace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kardiometabolickými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onemocněními se bude pravděpodobně dále zvyšovat, jelikož zdravý životní styl je ve  sledované populaci spíše ojedinělý. Účast na  preventivních prohlídkách a  screeningových šetřeních byla vysoká, přesto pozitivní dopad na zdravotní chování většiny populace byl minimální. Vlastní zdraví není u této věkové kategorie prioritou.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Klinika pokrývá pouze</a:t>
            </a:r>
            <a:r>
              <a:rPr lang="cs-CZ" baseline="0" dirty="0" smtClean="0"/>
              <a:t> „nemocnou“ část populace, která se rozhodne vyhledat lékařskou pomoc – není reprezentativní pro celou populaci. Přináší ale absolutní čísla z reality, na základě kterých se tvoří zdravotní statistiky, demografické ročenky -&gt; mezinárodní srovnání (WHO databáze).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414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Příčiny</a:t>
            </a:r>
            <a:r>
              <a:rPr lang="cs-CZ" baseline="0" dirty="0" smtClean="0"/>
              <a:t> úmrtí nezůstávají stejné, v průběhu času – jak se mění věková struktura populace, dostupnost zdravotní péče, životní styl – se proměňují i příčiny.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94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…a jejich</a:t>
            </a:r>
            <a:r>
              <a:rPr lang="cs-CZ" baseline="0" dirty="0" smtClean="0"/>
              <a:t> příspěvek v rámci zemí OECD. Jsou země, kde stále KVO převládají mezi hlavními příčinami úmrtí. Lze ale říct, že ve velmi vyspělých zemích dokážeme KVO úspěšně léčit a poměr jednotlivých příčin se „vyrovnává“. </a:t>
            </a:r>
            <a:endParaRPr lang="cs-CZ" baseline="0" dirty="0" smtClean="0"/>
          </a:p>
          <a:p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Země OECD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Organizace pro hospodářskou spolupráci a rozvoj je mezivládní organizace 38 ekonomicky velmi rozvinutých států světa, které přijaly principy demokracie a tržní ekonomiky.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23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54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Česku</a:t>
            </a:r>
            <a:r>
              <a:rPr lang="cs-CZ" baseline="0" dirty="0" smtClean="0"/>
              <a:t> stále platí, že KVO tvoří spolu s novotvary hlavní příčiny úmrtí, jak u mužů, tak u žen.</a:t>
            </a:r>
          </a:p>
          <a:p>
            <a:endParaRPr lang="cs-CZ" baseline="0" dirty="0" smtClean="0"/>
          </a:p>
          <a:p>
            <a:r>
              <a:rPr lang="cs-CZ" baseline="0" dirty="0" smtClean="0"/>
              <a:t>Zdroj: ČSÚ, Demografická ročenka 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54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45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081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PAR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Vyjadřuje, za jak velké procento ze všech nemocných může riziko. 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5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obrázku: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806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obrázku: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818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Blížíme se k dalšímu epidemiologickému přechodu co se týče příčin úmrtí?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08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09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03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Zlepšení</a:t>
            </a:r>
            <a:r>
              <a:rPr lang="cs-CZ" baseline="0" dirty="0" smtClean="0"/>
              <a:t> diagnostiky a (hlavně) o</a:t>
            </a:r>
            <a:r>
              <a:rPr lang="cs-CZ" dirty="0" smtClean="0"/>
              <a:t>d</a:t>
            </a:r>
            <a:r>
              <a:rPr lang="cs-CZ" baseline="0" dirty="0" smtClean="0"/>
              <a:t> roku 2005 změna metodiky v hodnocení příčin úmrtí (WHO </a:t>
            </a:r>
            <a:r>
              <a:rPr lang="cs-CZ" baseline="0" dirty="0" err="1" smtClean="0"/>
              <a:t>guidelines</a:t>
            </a:r>
            <a:r>
              <a:rPr lang="cs-CZ" baseline="0" dirty="0" smtClean="0"/>
              <a:t>) – pokud je přítomno jiné onemocnění, neměla by se jako primární příčina uvádět pneumonie (zápal plic).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Kritický přístup k interpretaci dat, vždy mít na paměti, že odrážejí pouze malou část reality, zobecňují a zjednodušují. Nevypovídají o 100% pravdě.</a:t>
            </a:r>
          </a:p>
          <a:p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Gateway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82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sz="1200" dirty="0" smtClean="0"/>
              <a:t>Zdroj</a:t>
            </a:r>
            <a:r>
              <a:rPr lang="en-GB" altLang="en-US" sz="1200" dirty="0" smtClean="0"/>
              <a:t>: Data from The World Bank, World Development Indicators : </a:t>
            </a:r>
            <a:r>
              <a:rPr lang="en-GB" altLang="en-US" sz="1200" dirty="0" smtClean="0">
                <a:hlinkClick r:id="rId3"/>
              </a:rPr>
              <a:t>http://databank.worldbank.org/data/views/variableselection/selectvariables.aspx?source=world-development-indicators#s_h</a:t>
            </a:r>
            <a:endParaRPr lang="en-GB" altLang="en-US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865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Zdravotní systém sám</a:t>
            </a:r>
            <a:r>
              <a:rPr lang="cs-CZ" baseline="0" dirty="0" smtClean="0"/>
              <a:t> o sobě tvoří pouze malou část celého konceptu zdraví. Ve skutečnosti se na zdraví jednotlivce podílí celá společnost ať už na úrovni politické, sociální nebo materiálních podmínek. 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35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https://ucnmuni-my.sharepoint.com/:x:/r/personal/363111_muni_cz/Documents/OVZ%20-%20aktivita,%20t%C3%A9mata.xlsx?d=wdffe14d788ca42d49585e258590a1442&amp;csf=1&amp;web=1&amp;e=GzREGg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7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Kontextový rámec hodnocení – co vše bereme v potaz při jeho hodnocení = pouze jeden z možných kontextových rámců!</a:t>
            </a:r>
          </a:p>
          <a:p>
            <a:endParaRPr lang="cs-CZ" baseline="0" dirty="0" smtClean="0"/>
          </a:p>
          <a:p>
            <a:r>
              <a:rPr lang="cs-CZ" baseline="0" dirty="0" smtClean="0"/>
              <a:t>Zdroj diagramu: </a:t>
            </a:r>
            <a:r>
              <a:rPr lang="cs-CZ" sz="1200" kern="1200" cap="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Jylhä</a:t>
            </a:r>
            <a:r>
              <a:rPr lang="cs-CZ" sz="120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(2009):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self-rated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mortality?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&amp;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69, 3, 307–316.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11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49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Vhodnější způsob shromažďování údajů o populačním zdraví představují výběrová šetření. Cílem je kromě sběru informací o zdravotním stavu také zjistit výskyt určitých faktorů ovlivňujících zdraví populace a sledovat jejich vzájemnou provázanost.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4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– na  sebehodnocení respondentů, jsou založená dotazníková šetření (HIS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Interview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1993 v ČR interval 3 let, 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2002 v EU, interval 5 let</a:t>
            </a:r>
          </a:p>
          <a:p>
            <a:pPr lvl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charakteristiky zdravotního stavu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jako je celkový zdravotní stav, dále přítomnost vybraných chronických nemocí, úrazů a smyslových omezení. Vedle hodnocení soběstačnosti a  schopnosti vykonávat běžné aktivity osobní péče a péče o domácnost se sledovala i přítomnost bolesti a psychická pohoda respondenta. </a:t>
            </a:r>
          </a:p>
          <a:p>
            <a:pPr lvl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zdravotní péče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zjišťovala, zda byl respondent v posledním roce hospitalizován v nemocnici, zda a jak často navštěvoval lékaře a jiné zdravotnické pracovníky, zda užíval léky či se účastnil preventivních vyšetření. </a:t>
            </a:r>
          </a:p>
          <a:p>
            <a:pPr lvl="1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rizikové faktory životního stylu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vedle tělesné výšky a hmotnosti za účelem zjištění nadváhy případně obezity byla sledována respondentova fyzická aktivita, stravovací návyky, kuřáctví a míra konzumace alkoholu. Také se zjišťovala míra sociálních vztahů respondenta a  poskytování neformální péče jiným osobám.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 – šetření doplněná o zdravotní vyšetření (HES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zahrnující některá fyzikální a/nebo biologická měření pro doplnění subjektivně sdělených údajů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roku 2014 v ČR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měření výšky, hmotnosti, obvodu pasu, krevního tlaku, dále metodiku pro odběr krve a analýzu hladiny tuků v krvi, krevní glukózy nebo glykovaného hemoglobinu. Tato měření/vyšetření byla vybrána s ohledem na identifikaci hlavních rizikových faktorů chronických onemocnění, která jsou v populaci nejčastější. Tyto faktory představují nejen zdravotní zátěž z hlediska možné disability, ale i zátěž ekonomickou z pohledu enormních nákladů na zdravotní péči a omezení pracovní schopnosti chronicky nemocných osob</a:t>
            </a:r>
          </a:p>
          <a:p>
            <a:endParaRPr lang="cs-CZ" dirty="0" smtClean="0"/>
          </a:p>
          <a:p>
            <a:r>
              <a:rPr lang="cs-CZ" dirty="0" smtClean="0"/>
              <a:t>https://szu.cz/wp-content/uploads/2023/01/ehes2022.pdf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33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84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 měl svůj život hodnotit spíše jako celek než hodnotit současné pocity. Měl vyjádřit obecnou spokojenost se životem, celkově zhodnotit zdraví, vzdělání, příjem, osobní naplnění a sociální podmínky. Stupnice od 1 do 10 (velmi spokojen (stupně 10−9), spokojen (8–7), ani spokojen, ani nespokojen (6–5) a nespokojen (4–1).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4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obrázku: Zdravotní stav české populace, výsledky studie EHES 2019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11B6-3A60-49D3-AC95-8EB36F4930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7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9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59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46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2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3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01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7856-7DD3-40CC-AB15-E448BCFFF8E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11F8-7161-48FF-84E1-35BDF08531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94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bartoskova@recetox.muni.cz" TargetMode="External"/><Relationship Id="rId2" Type="http://schemas.openxmlformats.org/officeDocument/2006/relationships/hyperlink" Target="mailto:andrea.dalecka@recetox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index.php?pg=vystupy--knihovna&amp;id=275" TargetMode="External"/><Relationship Id="rId7" Type="http://schemas.openxmlformats.org/officeDocument/2006/relationships/hyperlink" Target="https://gateway.euro.who.int/en/" TargetMode="External"/><Relationship Id="rId2" Type="http://schemas.openxmlformats.org/officeDocument/2006/relationships/hyperlink" Target="https://szu.cz/wp-content/uploads/2023/01/ehes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is.who.int/bitstream/handle/10665/43943/9789241563703_eng.pdf" TargetMode="External"/><Relationship Id="rId5" Type="http://schemas.openxmlformats.org/officeDocument/2006/relationships/hyperlink" Target="https://read.oecd-ilibrary.org/social-issues-migration-health/health-at-a-glance-2017_health_glance-2017-en#page1" TargetMode="External"/><Relationship Id="rId4" Type="http://schemas.openxmlformats.org/officeDocument/2006/relationships/hyperlink" Target="https://csu.gov.cz/produkty/demograficka-rocenka-ceske-republiky-202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cnmuni-my.sharepoint.com/:x:/r/personal/363111_muni_cz/Documents/OVZ%20-%20aktivita,%20t%C3%A9mata.xlsx?d=wdffe14d788ca42d49585e258590a1442&amp;csf=1&amp;web=1&amp;e=8gbgy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Ochrana veřejného zdraví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00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942" y="1612312"/>
            <a:ext cx="6686006" cy="44053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charakteristiky zdravotního stavu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9181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CHRONICKÁ ONEMOCNĚNÍ</a:t>
            </a:r>
            <a:endParaRPr lang="cs-CZ" sz="2000" dirty="0"/>
          </a:p>
          <a:p>
            <a:r>
              <a:rPr lang="cs-CZ" sz="2000" dirty="0" smtClean="0"/>
              <a:t>Dlouhodobá </a:t>
            </a:r>
            <a:r>
              <a:rPr lang="cs-CZ" sz="2000" dirty="0"/>
              <a:t>nemoc nebo dlouhodobý zdravotní </a:t>
            </a:r>
            <a:r>
              <a:rPr lang="cs-CZ" sz="2000" dirty="0" smtClean="0"/>
              <a:t>problém (nejméně </a:t>
            </a:r>
            <a:r>
              <a:rPr lang="cs-CZ" sz="2000" dirty="0"/>
              <a:t>6 </a:t>
            </a:r>
            <a:r>
              <a:rPr lang="cs-CZ" sz="2000" dirty="0" smtClean="0"/>
              <a:t>měsíců)</a:t>
            </a:r>
          </a:p>
          <a:p>
            <a:r>
              <a:rPr lang="cs-CZ" sz="2000" dirty="0" smtClean="0"/>
              <a:t>Celkem 43 % dotazovaných</a:t>
            </a:r>
          </a:p>
          <a:p>
            <a:r>
              <a:rPr lang="cs-CZ" sz="2000" dirty="0" smtClean="0"/>
              <a:t>Nárůst s věkem </a:t>
            </a:r>
            <a:r>
              <a:rPr lang="cs-CZ" sz="2000" dirty="0"/>
              <a:t>– u osob ve věku 55−64 let byl vyšší než 60 </a:t>
            </a:r>
            <a:r>
              <a:rPr lang="cs-CZ" sz="2000" dirty="0" smtClean="0"/>
              <a:t>%</a:t>
            </a:r>
            <a:endParaRPr lang="cs-CZ" sz="2000" dirty="0"/>
          </a:p>
          <a:p>
            <a:r>
              <a:rPr lang="cs-CZ" sz="2000" dirty="0" smtClean="0"/>
              <a:t>Na úrovni průměru zemí EU28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0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8132" y="1690688"/>
            <a:ext cx="6542314" cy="44910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Výsledky – charakteristiky zdravotního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SUBJEKTIVNÍ POHODA</a:t>
            </a:r>
          </a:p>
          <a:p>
            <a:pPr lvl="0"/>
            <a:r>
              <a:rPr lang="cs-CZ" sz="2000" dirty="0"/>
              <a:t>Životní spokojenost</a:t>
            </a:r>
          </a:p>
          <a:p>
            <a:pPr lvl="0"/>
            <a:r>
              <a:rPr lang="cs-CZ" sz="2000" dirty="0"/>
              <a:t>Afekty </a:t>
            </a:r>
            <a:r>
              <a:rPr lang="cs-CZ" sz="2000" dirty="0" smtClean="0"/>
              <a:t>(ne/přítomnost negativních/pozitivních pocitů)</a:t>
            </a:r>
            <a:endParaRPr lang="cs-CZ" sz="2000" dirty="0"/>
          </a:p>
          <a:p>
            <a:pPr lvl="0"/>
            <a:r>
              <a:rPr lang="cs-CZ" sz="2000" dirty="0" err="1"/>
              <a:t>Eudaimonika</a:t>
            </a:r>
            <a:r>
              <a:rPr lang="cs-CZ" sz="2000" dirty="0"/>
              <a:t> (pocit, že život člověka má smysl)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Respondent měl </a:t>
            </a:r>
            <a:r>
              <a:rPr lang="cs-CZ" sz="2000" dirty="0"/>
              <a:t>vyjádřit obecnou spokojenost se životem, celkově zhodnotit zdraví, vzdělání, příjem, osobní naplnění a sociální </a:t>
            </a:r>
            <a:r>
              <a:rPr lang="cs-CZ" sz="2000" dirty="0" smtClean="0"/>
              <a:t>podmínky.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Češi jsou v hodnocení lehce nad průměrem EU s hodnotou 7,4.</a:t>
            </a:r>
          </a:p>
        </p:txBody>
      </p:sp>
    </p:spTree>
    <p:extLst>
      <p:ext uri="{BB962C8B-B14F-4D97-AF65-F5344CB8AC3E}">
        <p14:creationId xmlns:p14="http://schemas.microsoft.com/office/powerpoint/2010/main" val="23854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5440" y="1478102"/>
            <a:ext cx="6766560" cy="38167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zdravotní péče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PREVENTIVNÍ PROHLÍDKY</a:t>
            </a:r>
          </a:p>
          <a:p>
            <a:r>
              <a:rPr lang="cs-CZ" sz="2000" dirty="0" smtClean="0"/>
              <a:t>Praktik – v</a:t>
            </a:r>
            <a:r>
              <a:rPr lang="cs-CZ" sz="2000" dirty="0"/>
              <a:t> posledním roce 50 % mužů a 43 % </a:t>
            </a:r>
            <a:r>
              <a:rPr lang="cs-CZ" sz="2000" dirty="0" smtClean="0"/>
              <a:t>žen</a:t>
            </a:r>
          </a:p>
          <a:p>
            <a:r>
              <a:rPr lang="cs-CZ" sz="2000" dirty="0"/>
              <a:t>Cholesterol – </a:t>
            </a:r>
            <a:r>
              <a:rPr lang="cs-CZ" sz="2000" dirty="0" smtClean="0"/>
              <a:t>v</a:t>
            </a:r>
            <a:r>
              <a:rPr lang="cs-CZ" sz="2000" dirty="0"/>
              <a:t> posledním roce proveden u  52 % </a:t>
            </a:r>
            <a:r>
              <a:rPr lang="cs-CZ" sz="2000" dirty="0" smtClean="0"/>
              <a:t>respondentů</a:t>
            </a:r>
          </a:p>
          <a:p>
            <a:r>
              <a:rPr lang="cs-CZ" sz="2000" dirty="0" err="1"/>
              <a:t>Screening</a:t>
            </a:r>
            <a:r>
              <a:rPr lang="cs-CZ" sz="2000" dirty="0"/>
              <a:t> diabetu –</a:t>
            </a:r>
            <a:r>
              <a:rPr lang="cs-CZ" sz="2000" dirty="0" smtClean="0"/>
              <a:t> v</a:t>
            </a:r>
            <a:r>
              <a:rPr lang="cs-CZ" sz="2000" dirty="0"/>
              <a:t> posledním roce proveden u 50 % respondentů </a:t>
            </a:r>
          </a:p>
        </p:txBody>
      </p:sp>
    </p:spTree>
    <p:extLst>
      <p:ext uri="{BB962C8B-B14F-4D97-AF65-F5344CB8AC3E}">
        <p14:creationId xmlns:p14="http://schemas.microsoft.com/office/powerpoint/2010/main" val="3503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faktory životního stylu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KOUŘENÍ</a:t>
            </a:r>
          </a:p>
          <a:p>
            <a:r>
              <a:rPr lang="cs-CZ" sz="2000" dirty="0" smtClean="0"/>
              <a:t>Kouření tabáku zabije více než polovinu osob, které ho pravidelně užívají</a:t>
            </a:r>
          </a:p>
          <a:p>
            <a:r>
              <a:rPr lang="cs-CZ" sz="2000" dirty="0" smtClean="0"/>
              <a:t>16 % úmrtí spojeno s kouřením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ALKOHOL</a:t>
            </a:r>
          </a:p>
          <a:p>
            <a:r>
              <a:rPr lang="cs-CZ" sz="2000" dirty="0" smtClean="0"/>
              <a:t>v roce 2018 byla v Česku konzumace 12,9 litru čistého alkoholu na osobu ve věku 15 a více let, v Evropě (EU28) 10,1 litru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88869"/>
            <a:ext cx="4320257" cy="31132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14729"/>
            <a:ext cx="4970157" cy="32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268" y="2623523"/>
            <a:ext cx="3838304" cy="12198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1 litr piva obsahuje 0.05 litru čistého alkoholu. Kolik litrů piva jsme vypili v roce 2019?</a:t>
            </a:r>
            <a:endParaRPr lang="cs-CZ" sz="2000" dirty="0">
              <a:latin typeface="+mn-lt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1545" y="599355"/>
            <a:ext cx="7051516" cy="52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2" t="22555" r="5039"/>
          <a:stretch/>
        </p:blipFill>
        <p:spPr>
          <a:xfrm>
            <a:off x="7919766" y="1858944"/>
            <a:ext cx="4259666" cy="4999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Výsledky – faktory životního stylu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49400"/>
            <a:ext cx="5181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dirty="0" smtClean="0"/>
              <a:t>POHYBOVÁ AKTIVITA</a:t>
            </a:r>
          </a:p>
          <a:p>
            <a:r>
              <a:rPr lang="cs-CZ" sz="2000" dirty="0" smtClean="0"/>
              <a:t>23 </a:t>
            </a:r>
            <a:r>
              <a:rPr lang="cs-CZ" sz="2000" dirty="0"/>
              <a:t>% mužů a 17 % žen se jí věnovalo častěji než 3 dny v </a:t>
            </a:r>
            <a:r>
              <a:rPr lang="cs-CZ" sz="2000" dirty="0" smtClean="0"/>
              <a:t>týdnu </a:t>
            </a:r>
            <a:endParaRPr lang="cs-CZ" sz="2000" dirty="0"/>
          </a:p>
          <a:p>
            <a:pPr lvl="0"/>
            <a:r>
              <a:rPr lang="cs-CZ" sz="2000" dirty="0" smtClean="0"/>
              <a:t>65 % mužů a 55 % žen trávilo sezením více než 4 hodiny denně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53150" y="154940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STRAVOVACÍ NÁVYKY</a:t>
            </a:r>
          </a:p>
          <a:p>
            <a:r>
              <a:rPr lang="cs-CZ" sz="2000" dirty="0"/>
              <a:t>8 % mužů a 13 % </a:t>
            </a:r>
            <a:r>
              <a:rPr lang="cs-CZ" sz="2000" dirty="0" smtClean="0"/>
              <a:t>žen uvedlo dostatečnou konzumaci ovoce a zeleniny</a:t>
            </a:r>
          </a:p>
          <a:p>
            <a:r>
              <a:rPr lang="cs-CZ" sz="2000" dirty="0" smtClean="0"/>
              <a:t>27 % mužů a 45 % žen konzumovalo </a:t>
            </a:r>
            <a:br>
              <a:rPr lang="cs-CZ" sz="2000" dirty="0" smtClean="0"/>
            </a:br>
            <a:r>
              <a:rPr lang="cs-CZ" sz="2000" dirty="0" smtClean="0"/>
              <a:t>slazené nápoje více než jednou denně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70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0" r="62038"/>
          <a:stretch/>
        </p:blipFill>
        <p:spPr>
          <a:xfrm>
            <a:off x="0" y="2416001"/>
            <a:ext cx="3818374" cy="4441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Výsledky – fyzikální a biologická měření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Hypertenze </a:t>
            </a:r>
            <a:r>
              <a:rPr lang="cs-CZ" dirty="0" smtClean="0"/>
              <a:t>–</a:t>
            </a:r>
            <a:r>
              <a:rPr lang="cs-CZ" dirty="0"/>
              <a:t> 46 % mužů a 26 % </a:t>
            </a:r>
            <a:r>
              <a:rPr lang="cs-CZ" dirty="0" smtClean="0"/>
              <a:t>žen</a:t>
            </a:r>
          </a:p>
          <a:p>
            <a:r>
              <a:rPr lang="cs-CZ" dirty="0" err="1" smtClean="0"/>
              <a:t>Hypercholesterolemie</a:t>
            </a:r>
            <a:r>
              <a:rPr lang="cs-CZ" dirty="0" smtClean="0"/>
              <a:t> </a:t>
            </a:r>
            <a:r>
              <a:rPr lang="cs-CZ" dirty="0"/>
              <a:t>–  59 % mužů a 57 % </a:t>
            </a:r>
            <a:r>
              <a:rPr lang="cs-CZ" dirty="0" smtClean="0"/>
              <a:t>žen</a:t>
            </a:r>
          </a:p>
          <a:p>
            <a:r>
              <a:rPr lang="cs-CZ" dirty="0"/>
              <a:t>Diabetes –  7,6 % mužů a 3,7 % </a:t>
            </a:r>
            <a:r>
              <a:rPr lang="cs-CZ" dirty="0" smtClean="0"/>
              <a:t>žen</a:t>
            </a:r>
          </a:p>
          <a:p>
            <a:r>
              <a:rPr lang="cs-CZ" dirty="0" smtClean="0"/>
              <a:t>Obezita (dle </a:t>
            </a:r>
            <a:r>
              <a:rPr lang="cs-CZ" dirty="0"/>
              <a:t>hodnot </a:t>
            </a:r>
            <a:r>
              <a:rPr lang="cs-CZ" dirty="0" smtClean="0"/>
              <a:t>BMI) – </a:t>
            </a:r>
            <a:r>
              <a:rPr lang="cs-CZ" dirty="0"/>
              <a:t>33 % mužů a 26 % </a:t>
            </a:r>
            <a:r>
              <a:rPr lang="cs-CZ" dirty="0" smtClean="0"/>
              <a:t>žen</a:t>
            </a:r>
          </a:p>
          <a:p>
            <a:r>
              <a:rPr lang="cs-CZ" dirty="0"/>
              <a:t>Metabolický syndrom –  38,1 % mužů a 28,0 % žen</a:t>
            </a:r>
          </a:p>
        </p:txBody>
      </p:sp>
    </p:spTree>
    <p:extLst>
      <p:ext uri="{BB962C8B-B14F-4D97-AF65-F5344CB8AC3E}">
        <p14:creationId xmlns:p14="http://schemas.microsoft.com/office/powerpoint/2010/main" val="642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Shrnutí EHIS/EHES 2019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si na tom stojíme?</a:t>
            </a:r>
          </a:p>
          <a:p>
            <a:r>
              <a:rPr lang="cs-CZ" dirty="0" smtClean="0"/>
              <a:t>Jsme zdravá populace?</a:t>
            </a:r>
          </a:p>
          <a:p>
            <a:r>
              <a:rPr lang="cs-CZ" dirty="0" smtClean="0"/>
              <a:t>Jaká nás čeká budoucnost?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02" y="1110174"/>
            <a:ext cx="5673213" cy="51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0" r="62980"/>
          <a:stretch/>
        </p:blipFill>
        <p:spPr>
          <a:xfrm>
            <a:off x="0" y="2453915"/>
            <a:ext cx="3723588" cy="44040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Jak měříme zdraví jedince/populace?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5780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EPIDEMIOLOGIE</a:t>
            </a:r>
          </a:p>
          <a:p>
            <a:r>
              <a:rPr lang="cs-CZ" sz="2000" dirty="0" smtClean="0"/>
              <a:t>Populace</a:t>
            </a:r>
          </a:p>
          <a:p>
            <a:r>
              <a:rPr lang="cs-CZ" sz="2000" dirty="0" smtClean="0"/>
              <a:t>Studie, výběrová šetření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509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KLINIKA</a:t>
            </a:r>
          </a:p>
          <a:p>
            <a:r>
              <a:rPr lang="cs-CZ" sz="2000" dirty="0" smtClean="0"/>
              <a:t>Jedinec</a:t>
            </a:r>
          </a:p>
          <a:p>
            <a:r>
              <a:rPr lang="cs-CZ" sz="2000" dirty="0" smtClean="0"/>
              <a:t>Zdravotní registry, příčiny úmrtí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72200" y="4763588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 Sběr </a:t>
            </a:r>
            <a:r>
              <a:rPr lang="cs-CZ" sz="2000" dirty="0"/>
              <a:t>informací o </a:t>
            </a:r>
            <a:r>
              <a:rPr lang="cs-CZ" sz="2000" dirty="0" smtClean="0"/>
              <a:t>diagnózách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Vykázaná zdravotní péče (léčba)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Mezinárodní srovnání statistik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7724503" y="3483429"/>
            <a:ext cx="696685" cy="99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421" y="25579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Top 10 - hlavní příčiny úmrtí (2019, </a:t>
            </a:r>
            <a:r>
              <a:rPr lang="cs-CZ" sz="3600" dirty="0" err="1" smtClean="0"/>
              <a:t>global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34" y="1337091"/>
            <a:ext cx="5372566" cy="50372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21" y="1337091"/>
            <a:ext cx="534208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60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Organizace předmětu - přednáška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22270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Závěrečný </a:t>
            </a:r>
            <a:r>
              <a:rPr lang="cs-CZ" sz="2000" dirty="0" smtClean="0"/>
              <a:t>test – otevřené a uzavřené otázky, maximálně 65 % z celkové známky</a:t>
            </a:r>
          </a:p>
          <a:p>
            <a:pPr>
              <a:buFontTx/>
              <a:buChar char="-"/>
            </a:pPr>
            <a:r>
              <a:rPr lang="cs-CZ" sz="2000" dirty="0" smtClean="0"/>
              <a:t>18.12</a:t>
            </a:r>
            <a:r>
              <a:rPr lang="cs-CZ" sz="2000" dirty="0" smtClean="0"/>
              <a:t>. 2024 </a:t>
            </a:r>
            <a:r>
              <a:rPr lang="cs-CZ" sz="2000" dirty="0" err="1" smtClean="0"/>
              <a:t>předtermín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Kontaktní osoby: Mgr. Andrea Dalecká, Ph.D. </a:t>
            </a:r>
            <a:r>
              <a:rPr lang="cs-CZ" sz="2000" dirty="0" smtClean="0">
                <a:hlinkClick r:id="rId2"/>
              </a:rPr>
              <a:t>andrea.dalecka@recetox.muni.cz</a:t>
            </a:r>
            <a:endParaRPr lang="cs-CZ" sz="2000" dirty="0" smtClean="0"/>
          </a:p>
          <a:p>
            <a:pPr marL="1828800" lvl="4" indent="0">
              <a:buNone/>
            </a:pPr>
            <a:r>
              <a:rPr lang="cs-CZ" sz="2000" dirty="0" smtClean="0"/>
              <a:t>   Mgr. Anna </a:t>
            </a:r>
            <a:r>
              <a:rPr lang="cs-CZ" sz="2000" dirty="0" smtClean="0"/>
              <a:t>Bartošková, Ph.D. </a:t>
            </a:r>
            <a:r>
              <a:rPr lang="cs-CZ" sz="2000" dirty="0" smtClean="0">
                <a:hlinkClick r:id="rId3"/>
              </a:rPr>
              <a:t>anna.bartoskova@recetox.muni.cz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3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749" y="13898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Hlavní příčiny úmrtí (2015, OECD)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0027" y="1107870"/>
            <a:ext cx="8105580" cy="53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192" y="11931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Hlavní příčiny úmrtí podle pohlaví (2015, OECD)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553" y="1367376"/>
            <a:ext cx="9608144" cy="51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884" y="2176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Hlavní příčiny úmrtí (2021, Česko)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23286"/>
              </p:ext>
            </p:extLst>
          </p:nvPr>
        </p:nvGraphicFramePr>
        <p:xfrm>
          <a:off x="0" y="1930127"/>
          <a:ext cx="61569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316959"/>
              </p:ext>
            </p:extLst>
          </p:nvPr>
        </p:nvGraphicFramePr>
        <p:xfrm>
          <a:off x="6369899" y="1930127"/>
          <a:ext cx="538625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9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Srovnání úmrtnosti na hlavní příčiny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Standardizovaná </a:t>
            </a:r>
            <a:r>
              <a:rPr lang="cs-CZ" sz="2000" dirty="0"/>
              <a:t>úmrtnost (SDR) – teoretická intenzita úmrtnosti na 100 000 osob reálné populace s určitým věkově specifickým profilem úmrtnosti za předpokladu věkové struktury populace odpovídající tzv. Evropskému </a:t>
            </a:r>
            <a:r>
              <a:rPr lang="cs-CZ" sz="2000" dirty="0" smtClean="0"/>
              <a:t>standardu.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98" y="2730623"/>
            <a:ext cx="3264859" cy="35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Onemocnění oběhové soustavy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33" y="1504335"/>
            <a:ext cx="6749874" cy="5063613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98090" y="1690688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Evropa: Každý rok </a:t>
            </a:r>
            <a:r>
              <a:rPr lang="cs-CZ" sz="2000" dirty="0" smtClean="0"/>
              <a:t>2,2 </a:t>
            </a:r>
            <a:r>
              <a:rPr lang="cs-CZ" sz="2000" dirty="0"/>
              <a:t>mil úmrtní žen a 1,8 mil můžu, 45 % z celkové úmrtnosti</a:t>
            </a:r>
          </a:p>
          <a:p>
            <a:pPr lvl="0"/>
            <a:r>
              <a:rPr lang="cs-CZ" sz="2000" dirty="0" smtClean="0"/>
              <a:t>Od začátku </a:t>
            </a:r>
            <a:r>
              <a:rPr lang="cs-CZ" sz="2000" dirty="0"/>
              <a:t>21. století </a:t>
            </a:r>
            <a:r>
              <a:rPr lang="cs-CZ" sz="2000" dirty="0" smtClean="0"/>
              <a:t>pokles </a:t>
            </a:r>
            <a:r>
              <a:rPr lang="cs-CZ" sz="2000" dirty="0"/>
              <a:t>intenzity úmrtnosti </a:t>
            </a:r>
          </a:p>
          <a:p>
            <a:pPr lvl="0"/>
            <a:r>
              <a:rPr lang="cs-CZ" sz="2000" dirty="0" smtClean="0"/>
              <a:t>Faktory</a:t>
            </a:r>
            <a:r>
              <a:rPr lang="cs-CZ" sz="2000" dirty="0"/>
              <a:t>: konzumace alkoholu, kouření, nezdravý způsob stravování, nedostatečná fyzická aktivita (faktory životního stylu), vysoký krevní tlak, </a:t>
            </a:r>
            <a:r>
              <a:rPr lang="cs-CZ" sz="2000" dirty="0" err="1"/>
              <a:t>dyslipidémie</a:t>
            </a:r>
            <a:r>
              <a:rPr lang="cs-CZ" sz="2000" dirty="0"/>
              <a:t>, obezita a diabetes (</a:t>
            </a:r>
            <a:r>
              <a:rPr lang="cs-CZ" sz="2000" dirty="0" err="1"/>
              <a:t>kardiometabolické</a:t>
            </a:r>
            <a:r>
              <a:rPr lang="cs-CZ" sz="2000" dirty="0"/>
              <a:t> faktory) a psychosociální faktory (90 % populační atributivní riziko v případě AIM)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66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426" y="12915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Novotvary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63" y="911225"/>
            <a:ext cx="7686504" cy="5764878"/>
          </a:xfrm>
        </p:spPr>
      </p:pic>
    </p:spTree>
    <p:extLst>
      <p:ext uri="{BB962C8B-B14F-4D97-AF65-F5344CB8AC3E}">
        <p14:creationId xmlns:p14="http://schemas.microsoft.com/office/powerpoint/2010/main" val="2354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433" y="138983"/>
            <a:ext cx="11343968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Chronické obstrukční onemocnění dolních cest dýchacích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46" y="1223834"/>
            <a:ext cx="7512221" cy="5634166"/>
          </a:xfrm>
        </p:spPr>
      </p:pic>
    </p:spTree>
    <p:extLst>
      <p:ext uri="{BB962C8B-B14F-4D97-AF65-F5344CB8AC3E}">
        <p14:creationId xmlns:p14="http://schemas.microsoft.com/office/powerpoint/2010/main" val="34817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7929" y="18814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Diabetes </a:t>
            </a:r>
            <a:r>
              <a:rPr lang="cs-CZ" sz="3600" dirty="0" err="1" smtClean="0"/>
              <a:t>mellitus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sz="2000" dirty="0"/>
              <a:t>Celý svět: 9,3 % (20 až 79 let)</a:t>
            </a:r>
          </a:p>
          <a:p>
            <a:pPr lvl="0"/>
            <a:r>
              <a:rPr lang="cs-CZ" sz="2000" dirty="0"/>
              <a:t>Evropa: prevalence 2 až 17 % (25 až 64 let), 9 % (61 mil), do roku 2045 se předpokládá nárůst na 69 mil</a:t>
            </a:r>
          </a:p>
          <a:p>
            <a:pPr lvl="0"/>
            <a:r>
              <a:rPr lang="cs-CZ" sz="2000" dirty="0"/>
              <a:t>ČR: 9 %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78401"/>
            <a:ext cx="5181600" cy="38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3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245" y="28646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Alzheimerova choroba a jiná </a:t>
            </a:r>
            <a:r>
              <a:rPr lang="cs-CZ" sz="3600" dirty="0" err="1" smtClean="0"/>
              <a:t>neurodegenerativní</a:t>
            </a:r>
            <a:r>
              <a:rPr lang="cs-CZ" sz="3600" dirty="0" smtClean="0"/>
              <a:t> onemocnění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7" y="1067879"/>
            <a:ext cx="7718321" cy="579012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543663" y="2497394"/>
            <a:ext cx="1211826" cy="50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Finsko!!!</a:t>
            </a:r>
            <a:endParaRPr lang="cs-CZ" sz="2000" dirty="0"/>
          </a:p>
        </p:txBody>
      </p:sp>
      <p:sp>
        <p:nvSpPr>
          <p:cNvPr id="6" name="Šipka doprava 5"/>
          <p:cNvSpPr/>
          <p:nvPr/>
        </p:nvSpPr>
        <p:spPr>
          <a:xfrm>
            <a:off x="2831691" y="2497394"/>
            <a:ext cx="6695768" cy="3342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7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4396991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Počet úmrtí se za posledních 10 let zdvojnásobil</a:t>
            </a:r>
          </a:p>
          <a:p>
            <a:r>
              <a:rPr lang="cs-CZ" sz="2000" dirty="0" smtClean="0"/>
              <a:t>Efekt viditelný i na standardizovaných křivkách (bere v úvahu věkovou strukturu populace)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82" y="1495697"/>
            <a:ext cx="6490976" cy="48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8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Zdraví jako společenský problém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Aktuální stav zdravotního stavu populace ČR, mezinárodní </a:t>
            </a:r>
            <a:r>
              <a:rPr lang="cs-CZ" dirty="0" smtClean="0"/>
              <a:t>srovnání</a:t>
            </a:r>
          </a:p>
          <a:p>
            <a:endParaRPr lang="cs-CZ" dirty="0"/>
          </a:p>
          <a:p>
            <a:pPr algn="r"/>
            <a:r>
              <a:rPr lang="cs-CZ" sz="1800" dirty="0" smtClean="0"/>
              <a:t>Mgr. Eliška Hrežová, </a:t>
            </a:r>
            <a:r>
              <a:rPr lang="cs-CZ" sz="1800" dirty="0" smtClean="0"/>
              <a:t>2024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95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7" y="176980"/>
            <a:ext cx="8908026" cy="6681020"/>
          </a:xfrm>
        </p:spPr>
      </p:pic>
    </p:spTree>
    <p:extLst>
      <p:ext uri="{BB962C8B-B14F-4D97-AF65-F5344CB8AC3E}">
        <p14:creationId xmlns:p14="http://schemas.microsoft.com/office/powerpoint/2010/main" val="356560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jako společenský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550321"/>
            <a:ext cx="7735529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Stárnoucí populace se závažnými onemocněními </a:t>
            </a:r>
          </a:p>
          <a:p>
            <a:r>
              <a:rPr lang="cs-CZ" sz="2000" dirty="0" smtClean="0"/>
              <a:t>Vysoké nároky na zdravotní systém</a:t>
            </a:r>
          </a:p>
          <a:p>
            <a:r>
              <a:rPr lang="cs-CZ" sz="2000" dirty="0" smtClean="0"/>
              <a:t>Dokáže ale lepší zdravotní péče zlepšit i naše zdraví?</a:t>
            </a:r>
            <a:endParaRPr lang="cs-CZ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F9D625-71B2-6B4C-AD2C-E95125A28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00020" y="2968416"/>
            <a:ext cx="5181600" cy="37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40A30B-FFF3-7848-998F-528B6EBF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99" y="2968416"/>
            <a:ext cx="5159784" cy="36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88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jako problém společnosti i jednotlivce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Biologické pozadí a dostupnost zdravotní péče vysvětlují zdraví jenom z části</a:t>
            </a:r>
          </a:p>
          <a:p>
            <a:r>
              <a:rPr lang="cs-CZ" dirty="0" smtClean="0"/>
              <a:t>Zdraví záleží na faktorech, které jsou v rukou jednotlivce</a:t>
            </a:r>
          </a:p>
          <a:p>
            <a:r>
              <a:rPr lang="cs-CZ" dirty="0" smtClean="0"/>
              <a:t>Některé z nich lze ovlivňovat skrze zdravotní systémy, většina je ale mimo něj</a:t>
            </a:r>
          </a:p>
          <a:p>
            <a:pPr marL="0" indent="0">
              <a:buNone/>
            </a:pPr>
            <a:r>
              <a:rPr lang="cs-CZ" dirty="0" smtClean="0"/>
              <a:t>-&gt; Faktory životního stylu, sociální determinanty</a:t>
            </a:r>
          </a:p>
          <a:p>
            <a:r>
              <a:rPr lang="cs-CZ" dirty="0" smtClean="0"/>
              <a:t>Významně přispívají k nerovnostem ve zdraví</a:t>
            </a:r>
          </a:p>
        </p:txBody>
      </p:sp>
    </p:spTree>
    <p:extLst>
      <p:ext uri="{BB962C8B-B14F-4D97-AF65-F5344CB8AC3E}">
        <p14:creationId xmlns:p14="http://schemas.microsoft.com/office/powerpoint/2010/main" val="3733842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587" y="23730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Koncept zdraví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2101" y="1442167"/>
            <a:ext cx="8736060" cy="47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0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Why treat people and send them back to the conditions that made them sick?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69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Zdravotní stav české populace EHIS/EHES </a:t>
            </a:r>
            <a:r>
              <a:rPr lang="cs-CZ" dirty="0" smtClean="0">
                <a:hlinkClick r:id="rId2"/>
              </a:rPr>
              <a:t>2019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Zdravotnické ročenky ČR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Demografická ročenka ČR 2022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OECD </a:t>
            </a:r>
            <a:r>
              <a:rPr lang="cs-CZ" dirty="0" err="1" smtClean="0">
                <a:hlinkClick r:id="rId5"/>
              </a:rPr>
              <a:t>Health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at</a:t>
            </a:r>
            <a:r>
              <a:rPr lang="cs-CZ" dirty="0" smtClean="0">
                <a:hlinkClick r:id="rId5"/>
              </a:rPr>
              <a:t> a Glance 2017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Closing </a:t>
            </a:r>
            <a:r>
              <a:rPr lang="cs-CZ" dirty="0" err="1" smtClean="0">
                <a:hlinkClick r:id="rId6"/>
              </a:rPr>
              <a:t>the</a:t>
            </a:r>
            <a:r>
              <a:rPr lang="cs-CZ" dirty="0" smtClean="0">
                <a:hlinkClick r:id="rId6"/>
              </a:rPr>
              <a:t> gap in a </a:t>
            </a:r>
            <a:r>
              <a:rPr lang="cs-CZ" dirty="0" err="1" smtClean="0">
                <a:hlinkClick r:id="rId6"/>
              </a:rPr>
              <a:t>generation</a:t>
            </a:r>
            <a:r>
              <a:rPr lang="cs-CZ" dirty="0" smtClean="0">
                <a:hlinkClick r:id="rId6"/>
              </a:rPr>
              <a:t> WHO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European </a:t>
            </a:r>
            <a:r>
              <a:rPr lang="cs-CZ" dirty="0" err="1" smtClean="0">
                <a:hlinkClick r:id="rId7"/>
              </a:rPr>
              <a:t>Health</a:t>
            </a:r>
            <a:r>
              <a:rPr lang="cs-CZ" dirty="0" smtClean="0">
                <a:hlinkClick r:id="rId7"/>
              </a:rPr>
              <a:t> </a:t>
            </a:r>
            <a:r>
              <a:rPr lang="cs-CZ" dirty="0" err="1" smtClean="0">
                <a:hlinkClick r:id="rId7"/>
              </a:rPr>
              <a:t>Information</a:t>
            </a:r>
            <a:r>
              <a:rPr lang="cs-CZ" dirty="0" smtClean="0">
                <a:hlinkClick r:id="rId7"/>
              </a:rPr>
              <a:t> </a:t>
            </a:r>
            <a:r>
              <a:rPr lang="cs-CZ" dirty="0" err="1" smtClean="0">
                <a:hlinkClick r:id="rId7"/>
              </a:rPr>
              <a:t>Gateway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714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Organizace předmětu - cvičení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sz="2000" dirty="0" smtClean="0"/>
              <a:t>Dvě absence</a:t>
            </a:r>
          </a:p>
          <a:p>
            <a:pPr>
              <a:buFontTx/>
              <a:buChar char="-"/>
            </a:pPr>
            <a:r>
              <a:rPr lang="cs-CZ" sz="2000" dirty="0" smtClean="0"/>
              <a:t>Prezentace studentů 10-12 minut (20 % celkové známky)</a:t>
            </a:r>
          </a:p>
          <a:p>
            <a:pPr>
              <a:buFontTx/>
              <a:buChar char="-"/>
            </a:pPr>
            <a:r>
              <a:rPr lang="cs-CZ" sz="2000" dirty="0" smtClean="0"/>
              <a:t>Prezentace se odevzdává předem do </a:t>
            </a:r>
            <a:r>
              <a:rPr lang="cs-CZ" sz="2000" dirty="0" err="1" smtClean="0"/>
              <a:t>Odevzdávárny</a:t>
            </a:r>
            <a:r>
              <a:rPr lang="cs-CZ" sz="2000" dirty="0" smtClean="0"/>
              <a:t> cvičení (E3041)</a:t>
            </a:r>
          </a:p>
          <a:p>
            <a:pPr>
              <a:buFontTx/>
              <a:buChar char="-"/>
            </a:pPr>
            <a:r>
              <a:rPr lang="cs-CZ" sz="2000" dirty="0" smtClean="0"/>
              <a:t>2.10</a:t>
            </a:r>
            <a:r>
              <a:rPr lang="cs-CZ" sz="2000" dirty="0" smtClean="0"/>
              <a:t>. první prezentace</a:t>
            </a:r>
          </a:p>
          <a:p>
            <a:pPr>
              <a:buFontTx/>
              <a:buChar char="-"/>
            </a:pPr>
            <a:r>
              <a:rPr lang="cs-CZ" sz="2000" dirty="0" smtClean="0"/>
              <a:t>Témata: </a:t>
            </a:r>
            <a:r>
              <a:rPr lang="cs-CZ" sz="2000" dirty="0">
                <a:hlinkClick r:id="rId3"/>
              </a:rPr>
              <a:t>OVZ - aktivita, témata.xlsx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Následná diskuze - body za aktivitu (1 bod = 3 % známky), maximálně 5 bodů za semestr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0918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Hodnocení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Závěrečný </a:t>
            </a:r>
            <a:r>
              <a:rPr lang="cs-CZ" sz="2200" dirty="0"/>
              <a:t>test	</a:t>
            </a:r>
            <a:r>
              <a:rPr lang="cs-CZ" sz="2200" dirty="0" smtClean="0"/>
              <a:t>	65 </a:t>
            </a:r>
            <a:r>
              <a:rPr lang="cs-CZ" sz="2200" dirty="0"/>
              <a:t>%</a:t>
            </a:r>
          </a:p>
          <a:p>
            <a:r>
              <a:rPr lang="cs-CZ" sz="2200" dirty="0"/>
              <a:t>Prezentace (</a:t>
            </a:r>
            <a:r>
              <a:rPr lang="cs-CZ" sz="2200" dirty="0" smtClean="0"/>
              <a:t>cvičení)	20 </a:t>
            </a:r>
            <a:r>
              <a:rPr lang="cs-CZ" sz="2200" dirty="0"/>
              <a:t>%</a:t>
            </a:r>
          </a:p>
          <a:p>
            <a:r>
              <a:rPr lang="cs-CZ" sz="2200" dirty="0"/>
              <a:t>Aktivita	</a:t>
            </a:r>
            <a:r>
              <a:rPr lang="cs-CZ" sz="2200" dirty="0" smtClean="0"/>
              <a:t>	15 </a:t>
            </a:r>
            <a:r>
              <a:rPr lang="cs-CZ" sz="2200" dirty="0"/>
              <a:t>%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pt-BR" sz="2200" dirty="0"/>
              <a:t>Známkování</a:t>
            </a:r>
          </a:p>
          <a:p>
            <a:pPr marL="0" indent="0">
              <a:buNone/>
            </a:pPr>
            <a:r>
              <a:rPr lang="pt-BR" sz="2200" dirty="0"/>
              <a:t>A	100-92%</a:t>
            </a:r>
          </a:p>
          <a:p>
            <a:pPr marL="0" indent="0">
              <a:buNone/>
            </a:pPr>
            <a:r>
              <a:rPr lang="pt-BR" sz="2200" dirty="0"/>
              <a:t>B	91-84%</a:t>
            </a:r>
          </a:p>
          <a:p>
            <a:pPr marL="0" indent="0">
              <a:buNone/>
            </a:pPr>
            <a:r>
              <a:rPr lang="pt-BR" sz="2200" dirty="0"/>
              <a:t>C	83-76%</a:t>
            </a:r>
          </a:p>
          <a:p>
            <a:pPr marL="0" indent="0">
              <a:buNone/>
            </a:pPr>
            <a:r>
              <a:rPr lang="pt-BR" sz="2200" dirty="0"/>
              <a:t>D	75-68%</a:t>
            </a:r>
          </a:p>
          <a:p>
            <a:pPr marL="0" indent="0">
              <a:buNone/>
            </a:pPr>
            <a:r>
              <a:rPr lang="pt-BR" sz="2200" dirty="0"/>
              <a:t>E	67%-60%</a:t>
            </a:r>
          </a:p>
          <a:p>
            <a:pPr marL="0" indent="0">
              <a:buNone/>
            </a:pPr>
            <a:r>
              <a:rPr lang="pt-BR" sz="2200" dirty="0"/>
              <a:t>F	&lt;60%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36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Jak </a:t>
            </a:r>
            <a:r>
              <a:rPr lang="cs-CZ" b="1" dirty="0" smtClean="0"/>
              <a:t>celkově hodnotíte svůj zdravotní stav?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Velmi </a:t>
            </a:r>
            <a:r>
              <a:rPr lang="cs-CZ" dirty="0"/>
              <a:t>dobré – dobré – uspokojivé </a:t>
            </a:r>
            <a:r>
              <a:rPr lang="cs-CZ" dirty="0" smtClean="0"/>
              <a:t>– </a:t>
            </a:r>
            <a:r>
              <a:rPr lang="cs-CZ" dirty="0"/>
              <a:t>špatné – velmi špatné</a:t>
            </a:r>
          </a:p>
        </p:txBody>
      </p:sp>
    </p:spTree>
    <p:extLst>
      <p:ext uri="{BB962C8B-B14F-4D97-AF65-F5344CB8AC3E}">
        <p14:creationId xmlns:p14="http://schemas.microsoft.com/office/powerpoint/2010/main" val="36810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99017" y="365125"/>
            <a:ext cx="6311537" cy="37998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EHIS 2019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67103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Velmi dobré 27 %</a:t>
            </a:r>
          </a:p>
          <a:p>
            <a:r>
              <a:rPr lang="cs-CZ" sz="2000" dirty="0" smtClean="0"/>
              <a:t>Dobré 52 %</a:t>
            </a:r>
          </a:p>
          <a:p>
            <a:r>
              <a:rPr lang="cs-CZ" sz="2000" dirty="0" smtClean="0"/>
              <a:t>Uspokojivé 17 %</a:t>
            </a:r>
          </a:p>
          <a:p>
            <a:r>
              <a:rPr lang="cs-CZ" sz="2000" dirty="0" smtClean="0"/>
              <a:t>Špatný, velmi špatný 4 %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EU28 </a:t>
            </a:r>
            <a:r>
              <a:rPr lang="cs-CZ" sz="2000" dirty="0"/>
              <a:t>– Česko </a:t>
            </a:r>
            <a:r>
              <a:rPr lang="cs-CZ" sz="2000" dirty="0" smtClean="0"/>
              <a:t>se řadí </a:t>
            </a:r>
            <a:r>
              <a:rPr lang="cs-CZ" sz="2000" dirty="0"/>
              <a:t>do třetiny zemí s nejnižším podílem dospělých osob s uváděným dobrým a velmi dobrým zdravím</a:t>
            </a:r>
          </a:p>
        </p:txBody>
      </p:sp>
    </p:spTree>
    <p:extLst>
      <p:ext uri="{BB962C8B-B14F-4D97-AF65-F5344CB8AC3E}">
        <p14:creationId xmlns:p14="http://schemas.microsoft.com/office/powerpoint/2010/main" val="18621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 to je?</a:t>
            </a:r>
          </a:p>
          <a:p>
            <a:r>
              <a:rPr lang="cs-CZ" sz="2000" dirty="0" smtClean="0"/>
              <a:t>Jaké věci zohledníte při </a:t>
            </a:r>
          </a:p>
          <a:p>
            <a:pPr marL="0" indent="0">
              <a:buNone/>
            </a:pPr>
            <a:r>
              <a:rPr lang="cs-CZ" sz="2000" dirty="0" smtClean="0"/>
              <a:t>   jeho hodnocení?</a:t>
            </a:r>
          </a:p>
          <a:p>
            <a:r>
              <a:rPr lang="cs-CZ" sz="2000" dirty="0" smtClean="0"/>
              <a:t>Jednotlivec vs. populace</a:t>
            </a:r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400176"/>
            <a:ext cx="6848475" cy="457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Definice zdraví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039350" cy="429427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WHO, 1946 „Stav úplné </a:t>
            </a:r>
            <a:r>
              <a:rPr lang="cs-CZ" sz="2000" dirty="0"/>
              <a:t>tělesné, duševní a sociální pohody, nikoli pouhé nepřítomnosti nemoci nebo </a:t>
            </a:r>
            <a:r>
              <a:rPr lang="cs-CZ" sz="2000" dirty="0" smtClean="0"/>
              <a:t>vady.“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WHO, 1984 </a:t>
            </a:r>
            <a:r>
              <a:rPr lang="cs-CZ" sz="2000" dirty="0"/>
              <a:t>„Zdraví jako </a:t>
            </a:r>
            <a:r>
              <a:rPr lang="cs-CZ" sz="2000" dirty="0" smtClean="0"/>
              <a:t>míra, </a:t>
            </a:r>
            <a:r>
              <a:rPr lang="cs-CZ" sz="2000" dirty="0"/>
              <a:t>v jaké je jednotlivec nebo skupina schopna realizovat aspirace a uspokojovat potřeby a měnit nebo zvládat životní prostředí. Zdraví je zdrojem pro každodenní život, nikoli cílem </a:t>
            </a:r>
            <a:r>
              <a:rPr lang="cs-CZ" sz="2000" dirty="0" smtClean="0"/>
              <a:t>života.“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Křivohlavý, 2001: </a:t>
            </a:r>
            <a:r>
              <a:rPr lang="cs-CZ" sz="2000" dirty="0"/>
              <a:t>„Zdraví je celkový (tělesný, psychický, sociální a duchovní) stav člověka, který mu umožňuje dosahovat optimální kvality života a není překážkou obdobnému snažení druhých lidí.“ </a:t>
            </a:r>
            <a:endParaRPr lang="cs-CZ" sz="2000" dirty="0" smtClean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8" t="23993"/>
          <a:stretch/>
        </p:blipFill>
        <p:spPr>
          <a:xfrm>
            <a:off x="8081913" y="2552433"/>
            <a:ext cx="4110087" cy="43003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Jak měříme zdraví jedince/populace?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5780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EPIDEMIOLOGIE</a:t>
            </a:r>
          </a:p>
          <a:p>
            <a:r>
              <a:rPr lang="cs-CZ" sz="2000" dirty="0" smtClean="0"/>
              <a:t>Populace</a:t>
            </a:r>
          </a:p>
          <a:p>
            <a:r>
              <a:rPr lang="cs-CZ" sz="2000" dirty="0" smtClean="0"/>
              <a:t>Studie, výběrová šetření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509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KLINIKA</a:t>
            </a:r>
          </a:p>
          <a:p>
            <a:r>
              <a:rPr lang="cs-CZ" sz="2000" dirty="0" smtClean="0"/>
              <a:t>Jedinec</a:t>
            </a:r>
          </a:p>
          <a:p>
            <a:r>
              <a:rPr lang="cs-CZ" sz="2000" dirty="0" smtClean="0"/>
              <a:t>Zdravotní registry, příčiny úmrtí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200" y="4702628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 sběr </a:t>
            </a:r>
            <a:r>
              <a:rPr lang="cs-CZ" sz="2000" dirty="0"/>
              <a:t>informací o  zdravotním </a:t>
            </a:r>
            <a:r>
              <a:rPr lang="cs-CZ" sz="2000" dirty="0" smtClean="0"/>
              <a:t>stavu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výskyt </a:t>
            </a:r>
            <a:r>
              <a:rPr lang="cs-CZ" sz="2000" dirty="0"/>
              <a:t>určitých faktorů ovlivňujících </a:t>
            </a:r>
            <a:r>
              <a:rPr lang="cs-CZ" sz="2000" dirty="0" smtClean="0"/>
              <a:t>zdraví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jejich vzájemná provázanost</a:t>
            </a:r>
            <a:endParaRPr lang="cs-CZ" sz="2000" dirty="0"/>
          </a:p>
        </p:txBody>
      </p:sp>
      <p:sp>
        <p:nvSpPr>
          <p:cNvPr id="7" name="Šipka dolů 6"/>
          <p:cNvSpPr/>
          <p:nvPr/>
        </p:nvSpPr>
        <p:spPr>
          <a:xfrm>
            <a:off x="2569029" y="3483429"/>
            <a:ext cx="696685" cy="99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EHIS a EHES 2019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EHIS (</a:t>
            </a:r>
            <a:r>
              <a:rPr lang="cs-CZ" sz="2000" dirty="0" err="1"/>
              <a:t>Health</a:t>
            </a:r>
            <a:r>
              <a:rPr lang="cs-CZ" sz="2000" dirty="0"/>
              <a:t> Interview </a:t>
            </a:r>
            <a:r>
              <a:rPr lang="cs-CZ" sz="2000" dirty="0" err="1" smtClean="0"/>
              <a:t>Survey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Dotazníkové šetření</a:t>
            </a:r>
          </a:p>
          <a:p>
            <a:pPr lvl="1"/>
            <a:r>
              <a:rPr lang="cs-CZ" sz="1600" dirty="0" smtClean="0"/>
              <a:t>charakteristiky </a:t>
            </a:r>
            <a:r>
              <a:rPr lang="cs-CZ" sz="1600" dirty="0"/>
              <a:t>zdravotního </a:t>
            </a:r>
            <a:r>
              <a:rPr lang="cs-CZ" sz="1600" dirty="0" smtClean="0"/>
              <a:t>stavu</a:t>
            </a:r>
            <a:endParaRPr lang="cs-CZ" sz="1600" dirty="0"/>
          </a:p>
          <a:p>
            <a:pPr lvl="1"/>
            <a:r>
              <a:rPr lang="cs-CZ" sz="1600" dirty="0"/>
              <a:t>zdravotní </a:t>
            </a:r>
            <a:r>
              <a:rPr lang="cs-CZ" sz="1600" dirty="0" smtClean="0"/>
              <a:t>péče</a:t>
            </a:r>
          </a:p>
          <a:p>
            <a:pPr lvl="1"/>
            <a:r>
              <a:rPr lang="cs-CZ" sz="1600" dirty="0"/>
              <a:t>rizikové faktory životního </a:t>
            </a:r>
            <a:r>
              <a:rPr lang="cs-CZ" sz="1600" dirty="0" smtClean="0"/>
              <a:t>stylu</a:t>
            </a:r>
          </a:p>
          <a:p>
            <a:r>
              <a:rPr lang="cs-CZ" sz="2000" dirty="0" smtClean="0"/>
              <a:t>necelých 4 300 respondentů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EHES (</a:t>
            </a:r>
            <a:r>
              <a:rPr lang="cs-CZ" sz="2000" dirty="0" err="1" smtClean="0"/>
              <a:t>Health</a:t>
            </a:r>
            <a:r>
              <a:rPr lang="cs-CZ" sz="2000" dirty="0" smtClean="0"/>
              <a:t> </a:t>
            </a:r>
            <a:r>
              <a:rPr lang="cs-CZ" sz="2000" dirty="0" err="1" smtClean="0"/>
              <a:t>Examination</a:t>
            </a:r>
            <a:r>
              <a:rPr lang="cs-CZ" sz="2000" dirty="0" smtClean="0"/>
              <a:t> </a:t>
            </a:r>
            <a:r>
              <a:rPr lang="cs-CZ" sz="2000" dirty="0" err="1" smtClean="0"/>
              <a:t>Survey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fyzikální a/nebo biologická měření pro doplnění subjektivně sdělených </a:t>
            </a:r>
            <a:r>
              <a:rPr lang="cs-CZ" sz="2000" dirty="0" smtClean="0"/>
              <a:t>údajů</a:t>
            </a:r>
          </a:p>
          <a:p>
            <a:r>
              <a:rPr lang="cs-CZ" sz="2000" dirty="0" smtClean="0"/>
              <a:t>1 057 osob</a:t>
            </a:r>
            <a:r>
              <a:rPr lang="cs-CZ" sz="2000" dirty="0"/>
              <a:t> </a:t>
            </a:r>
            <a:r>
              <a:rPr lang="cs-CZ" sz="2000" dirty="0" smtClean="0"/>
              <a:t>ve věku 25–64 let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63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2245</Words>
  <Application>Microsoft Office PowerPoint</Application>
  <PresentationFormat>Širokoúhlá obrazovka</PresentationFormat>
  <Paragraphs>262</Paragraphs>
  <Slides>37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Ochrana veřejného zdraví</vt:lpstr>
      <vt:lpstr>Organizace předmětu - přednáška</vt:lpstr>
      <vt:lpstr>Zdraví jako společenský problém</vt:lpstr>
      <vt:lpstr>Jak celkově hodnotíte svůj zdravotní stav?</vt:lpstr>
      <vt:lpstr>EHIS 2019</vt:lpstr>
      <vt:lpstr>Zdraví</vt:lpstr>
      <vt:lpstr>Definice zdraví</vt:lpstr>
      <vt:lpstr>Jak měříme zdraví jedince/populace?</vt:lpstr>
      <vt:lpstr>EHIS a EHES 2019</vt:lpstr>
      <vt:lpstr>Výsledky – charakteristiky zdravotního stavu</vt:lpstr>
      <vt:lpstr>Výsledky – charakteristiky zdravotního stavu</vt:lpstr>
      <vt:lpstr>Výsledky – zdravotní péče </vt:lpstr>
      <vt:lpstr>Výsledky – faktory životního stylu</vt:lpstr>
      <vt:lpstr>1 litr piva obsahuje 0.05 litru čistého alkoholu. Kolik litrů piva jsme vypili v roce 2019?</vt:lpstr>
      <vt:lpstr>Výsledky – faktory životního stylu</vt:lpstr>
      <vt:lpstr>Výsledky – fyzikální a biologická měření</vt:lpstr>
      <vt:lpstr>Shrnutí EHIS/EHES 2019</vt:lpstr>
      <vt:lpstr>Jak měříme zdraví jedince/populace?</vt:lpstr>
      <vt:lpstr>Top 10 - hlavní příčiny úmrtí (2019, global)</vt:lpstr>
      <vt:lpstr>Hlavní příčiny úmrtí (2015, OECD)</vt:lpstr>
      <vt:lpstr>Hlavní příčiny úmrtí podle pohlaví (2015, OECD)</vt:lpstr>
      <vt:lpstr>Hlavní příčiny úmrtí (2021, Česko)</vt:lpstr>
      <vt:lpstr>Srovnání úmrtnosti na hlavní příčiny</vt:lpstr>
      <vt:lpstr>Onemocnění oběhové soustavy</vt:lpstr>
      <vt:lpstr>Novotvary</vt:lpstr>
      <vt:lpstr>Chronické obstrukční onemocnění dolních cest dýchacích</vt:lpstr>
      <vt:lpstr>Diabetes mellitus</vt:lpstr>
      <vt:lpstr>Alzheimerova choroba a jiná neurodegenerativní onemocnění</vt:lpstr>
      <vt:lpstr>???</vt:lpstr>
      <vt:lpstr>Prezentace aplikace PowerPoint</vt:lpstr>
      <vt:lpstr>Zdraví jako společenský problém</vt:lpstr>
      <vt:lpstr>Zdraví jako problém společnosti i jednotlivce</vt:lpstr>
      <vt:lpstr>Koncept zdraví</vt:lpstr>
      <vt:lpstr>Why treat people and send them back to the conditions that made them sick?</vt:lpstr>
      <vt:lpstr>Užitečné odkazy</vt:lpstr>
      <vt:lpstr>Organizace předmětu - cvičení</vt:lpstr>
      <vt:lpstr>Hodnocení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Zdraví jako společenský problém</dc:title>
  <dc:creator>Eliška Hrežová</dc:creator>
  <cp:lastModifiedBy>Eliška Hrežová</cp:lastModifiedBy>
  <cp:revision>78</cp:revision>
  <dcterms:created xsi:type="dcterms:W3CDTF">2023-09-08T10:30:14Z</dcterms:created>
  <dcterms:modified xsi:type="dcterms:W3CDTF">2024-09-24T12:40:41Z</dcterms:modified>
</cp:coreProperties>
</file>